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3"/>
  </p:notesMasterIdLst>
  <p:handoutMasterIdLst>
    <p:handoutMasterId r:id="rId34"/>
  </p:handoutMasterIdLst>
  <p:sldIdLst>
    <p:sldId id="316" r:id="rId5"/>
    <p:sldId id="330" r:id="rId6"/>
    <p:sldId id="341" r:id="rId7"/>
    <p:sldId id="342" r:id="rId8"/>
    <p:sldId id="343" r:id="rId9"/>
    <p:sldId id="344" r:id="rId10"/>
    <p:sldId id="345" r:id="rId11"/>
    <p:sldId id="346" r:id="rId12"/>
    <p:sldId id="347" r:id="rId13"/>
    <p:sldId id="348" r:id="rId14"/>
    <p:sldId id="349" r:id="rId15"/>
    <p:sldId id="350" r:id="rId16"/>
    <p:sldId id="351" r:id="rId17"/>
    <p:sldId id="352" r:id="rId18"/>
    <p:sldId id="353" r:id="rId19"/>
    <p:sldId id="354" r:id="rId20"/>
    <p:sldId id="355" r:id="rId21"/>
    <p:sldId id="356" r:id="rId22"/>
    <p:sldId id="357" r:id="rId23"/>
    <p:sldId id="358" r:id="rId24"/>
    <p:sldId id="359" r:id="rId25"/>
    <p:sldId id="360" r:id="rId26"/>
    <p:sldId id="361" r:id="rId27"/>
    <p:sldId id="362" r:id="rId28"/>
    <p:sldId id="363" r:id="rId29"/>
    <p:sldId id="364" r:id="rId30"/>
    <p:sldId id="339" r:id="rId31"/>
    <p:sldId id="340" r:id="rId32"/>
  </p:sldIdLst>
  <p:sldSz cx="9144000" cy="6858000" type="screen4x3"/>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
          <p15:clr>
            <a:srgbClr val="A4A3A4"/>
          </p15:clr>
        </p15:guide>
        <p15:guide id="2" orient="horz" pos="4043">
          <p15:clr>
            <a:srgbClr val="A4A3A4"/>
          </p15:clr>
        </p15:guide>
        <p15:guide id="3" orient="horz" pos="2387">
          <p15:clr>
            <a:srgbClr val="A4A3A4"/>
          </p15:clr>
        </p15:guide>
        <p15:guide id="4" orient="horz" pos="4233">
          <p15:clr>
            <a:srgbClr val="A4A3A4"/>
          </p15:clr>
        </p15:guide>
        <p15:guide id="5" orient="horz" pos="924">
          <p15:clr>
            <a:srgbClr val="A4A3A4"/>
          </p15:clr>
        </p15:guide>
        <p15:guide id="6" orient="horz" pos="736">
          <p15:clr>
            <a:srgbClr val="A4A3A4"/>
          </p15:clr>
        </p15:guide>
        <p15:guide id="7" orient="horz" pos="2882">
          <p15:clr>
            <a:srgbClr val="A4A3A4"/>
          </p15:clr>
        </p15:guide>
        <p15:guide id="8" orient="horz" pos="560">
          <p15:clr>
            <a:srgbClr val="A4A3A4"/>
          </p15:clr>
        </p15:guide>
        <p15:guide id="9" pos="2880">
          <p15:clr>
            <a:srgbClr val="A4A3A4"/>
          </p15:clr>
        </p15:guide>
        <p15:guide id="10" pos="288">
          <p15:clr>
            <a:srgbClr val="A4A3A4"/>
          </p15:clr>
        </p15:guide>
        <p15:guide id="11" pos="5501">
          <p15:clr>
            <a:srgbClr val="A4A3A4"/>
          </p15:clr>
        </p15:guide>
        <p15:guide id="12" pos="2824">
          <p15:clr>
            <a:srgbClr val="A4A3A4"/>
          </p15:clr>
        </p15:guide>
        <p15:guide id="13" pos="2936">
          <p15:clr>
            <a:srgbClr val="A4A3A4"/>
          </p15:clr>
        </p15:guide>
        <p15:guide id="14" pos="4172">
          <p15:clr>
            <a:srgbClr val="A4A3A4"/>
          </p15:clr>
        </p15:guide>
        <p15:guide id="15" pos="158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yJ" initials="JB" lastIdx="1" clrIdx="0"/>
  <p:cmAuthor id="1" name="Parameswari Bala" initials="PB" lastIdx="1" clrIdx="1">
    <p:extLst>
      <p:ext uri="{19B8F6BF-5375-455C-9EA6-DF929625EA0E}">
        <p15:presenceInfo xmlns:p15="http://schemas.microsoft.com/office/powerpoint/2012/main" userId="e130959b58068b2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2222"/>
    <a:srgbClr val="00BBEE"/>
    <a:srgbClr val="7F7F7F"/>
    <a:srgbClr val="666666"/>
    <a:srgbClr val="000000"/>
    <a:srgbClr val="FF0000"/>
    <a:srgbClr val="EDCAED"/>
    <a:srgbClr val="C85FC8"/>
    <a:srgbClr val="722772"/>
    <a:srgbClr val="869E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34" autoAdjust="0"/>
  </p:normalViewPr>
  <p:slideViewPr>
    <p:cSldViewPr snapToGrid="0" snapToObjects="1" showGuides="1">
      <p:cViewPr varScale="1">
        <p:scale>
          <a:sx n="81" d="100"/>
          <a:sy n="81" d="100"/>
        </p:scale>
        <p:origin x="1498" y="62"/>
      </p:cViewPr>
      <p:guideLst>
        <p:guide orient="horz" pos="5"/>
        <p:guide orient="horz" pos="4043"/>
        <p:guide orient="horz" pos="2387"/>
        <p:guide orient="horz" pos="4233"/>
        <p:guide orient="horz" pos="924"/>
        <p:guide orient="horz" pos="736"/>
        <p:guide orient="horz" pos="2882"/>
        <p:guide orient="horz" pos="560"/>
        <p:guide pos="2880"/>
        <p:guide pos="288"/>
        <p:guide pos="5501"/>
        <p:guide pos="2824"/>
        <p:guide pos="2936"/>
        <p:guide pos="4172"/>
        <p:guide pos="1585"/>
      </p:guideLst>
    </p:cSldViewPr>
  </p:slideViewPr>
  <p:notesTextViewPr>
    <p:cViewPr>
      <p:scale>
        <a:sx n="66" d="100"/>
        <a:sy n="66" d="100"/>
      </p:scale>
      <p:origin x="0" y="0"/>
    </p:cViewPr>
  </p:notesTextViewPr>
  <p:sorterViewPr>
    <p:cViewPr>
      <p:scale>
        <a:sx n="100" d="100"/>
        <a:sy n="100" d="100"/>
      </p:scale>
      <p:origin x="0" y="0"/>
    </p:cViewPr>
  </p:sorterViewPr>
  <p:notesViewPr>
    <p:cSldViewPr snapToGrid="0" snapToObjects="1" showGuides="1">
      <p:cViewPr varScale="1">
        <p:scale>
          <a:sx n="65" d="100"/>
          <a:sy n="65" d="100"/>
        </p:scale>
        <p:origin x="3154"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8FA3CA-5725-4BA7-A851-72A62AC5A8EE}" type="datetimeFigureOut">
              <a:rPr lang="en-CA" smtClean="0"/>
              <a:pPr/>
              <a:t>2021-02-05</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873CA4-7EF9-467F-99BD-6DDCB9451CF6}" type="slidenum">
              <a:rPr lang="en-CA" smtClean="0"/>
              <a:pPr/>
              <a:t>‹#›</a:t>
            </a:fld>
            <a:endParaRPr lang="en-CA"/>
          </a:p>
        </p:txBody>
      </p:sp>
    </p:spTree>
    <p:extLst>
      <p:ext uri="{BB962C8B-B14F-4D97-AF65-F5344CB8AC3E}">
        <p14:creationId xmlns:p14="http://schemas.microsoft.com/office/powerpoint/2010/main" val="2175470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B58700-9FA2-48CE-AC88-D71D45EB490A}" type="datetimeFigureOut">
              <a:rPr lang="en-US" smtClean="0"/>
              <a:pPr/>
              <a:t>2/5/2021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9BC4E5-2BC1-4F43-85DD-A1B8F74CB7EB}" type="slidenum">
              <a:rPr lang="en-US" smtClean="0"/>
              <a:pPr/>
              <a:t>‹#›</a:t>
            </a:fld>
            <a:endParaRPr lang="en-US"/>
          </a:p>
        </p:txBody>
      </p:sp>
    </p:spTree>
    <p:extLst>
      <p:ext uri="{BB962C8B-B14F-4D97-AF65-F5344CB8AC3E}">
        <p14:creationId xmlns:p14="http://schemas.microsoft.com/office/powerpoint/2010/main" val="1409004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Black Signature">
    <p:spTree>
      <p:nvGrpSpPr>
        <p:cNvPr id="1" name=""/>
        <p:cNvGrpSpPr/>
        <p:nvPr/>
      </p:nvGrpSpPr>
      <p:grpSpPr>
        <a:xfrm>
          <a:off x="0" y="0"/>
          <a:ext cx="0" cy="0"/>
          <a:chOff x="0" y="0"/>
          <a:chExt cx="0" cy="0"/>
        </a:xfrm>
      </p:grpSpPr>
      <p:pic>
        <p:nvPicPr>
          <p:cNvPr id="13" name="Picture 12" descr="swf_photo2.jpg"/>
          <p:cNvPicPr>
            <a:picLocks noChangeAspect="1"/>
          </p:cNvPicPr>
          <p:nvPr userDrawn="1"/>
        </p:nvPicPr>
        <p:blipFill>
          <a:blip r:embed="rId2" cstate="print"/>
          <a:stretch>
            <a:fillRect/>
          </a:stretch>
        </p:blipFill>
        <p:spPr>
          <a:xfrm>
            <a:off x="11125" y="-4371"/>
            <a:ext cx="9144000" cy="6858000"/>
          </a:xfrm>
          <a:prstGeom prst="rect">
            <a:avLst/>
          </a:prstGeom>
        </p:spPr>
      </p:pic>
      <p:sp>
        <p:nvSpPr>
          <p:cNvPr id="9" name="Text Placeholder 8"/>
          <p:cNvSpPr>
            <a:spLocks noGrp="1"/>
          </p:cNvSpPr>
          <p:nvPr>
            <p:ph type="body" sz="quarter" idx="10"/>
          </p:nvPr>
        </p:nvSpPr>
        <p:spPr>
          <a:xfrm>
            <a:off x="458788" y="544531"/>
            <a:ext cx="4811856" cy="1854206"/>
          </a:xfrm>
        </p:spPr>
        <p:txBody>
          <a:bodyPr anchor="b" anchorCtr="0">
            <a:noAutofit/>
          </a:bodyPr>
          <a:lstStyle>
            <a:lvl1pPr marL="0" indent="0">
              <a:lnSpc>
                <a:spcPts val="3900"/>
              </a:lnSpc>
              <a:spcBef>
                <a:spcPts val="0"/>
              </a:spcBef>
              <a:spcAft>
                <a:spcPts val="0"/>
              </a:spcAft>
              <a:buNone/>
              <a:defRPr sz="3600" baseline="0">
                <a:solidFill>
                  <a:schemeClr val="accent1"/>
                </a:solidFill>
              </a:defRPr>
            </a:lvl1pPr>
            <a:lvl2pPr marL="0" indent="0">
              <a:lnSpc>
                <a:spcPct val="100000"/>
              </a:lnSpc>
              <a:spcAft>
                <a:spcPts val="0"/>
              </a:spcAft>
              <a:buNone/>
              <a:defRPr sz="1900">
                <a:solidFill>
                  <a:schemeClr val="bg1"/>
                </a:solidFill>
              </a:defRPr>
            </a:lvl2pPr>
            <a:lvl3pPr marL="468000" indent="0">
              <a:buNone/>
              <a:defRPr/>
            </a:lvl3pPr>
          </a:lstStyle>
          <a:p>
            <a:pPr lvl="0"/>
            <a:endParaRPr lang="en-US" dirty="0"/>
          </a:p>
        </p:txBody>
      </p:sp>
      <p:grpSp>
        <p:nvGrpSpPr>
          <p:cNvPr id="4" name="Group 3"/>
          <p:cNvGrpSpPr/>
          <p:nvPr userDrawn="1"/>
        </p:nvGrpSpPr>
        <p:grpSpPr>
          <a:xfrm>
            <a:off x="5701703" y="2274980"/>
            <a:ext cx="3074395" cy="2060440"/>
            <a:chOff x="5701703" y="682760"/>
            <a:chExt cx="3074395" cy="2060440"/>
          </a:xfrm>
        </p:grpSpPr>
        <p:sp>
          <p:nvSpPr>
            <p:cNvPr id="5" name="Freeform 4"/>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173817" y="6279323"/>
            <a:ext cx="2520922" cy="176078"/>
          </a:xfrm>
          <a:prstGeom prst="rect">
            <a:avLst/>
          </a:prstGeom>
        </p:spPr>
      </p:pic>
      <p:cxnSp>
        <p:nvCxnSpPr>
          <p:cNvPr id="12" name="Straight Connector 11"/>
          <p:cNvCxnSpPr/>
          <p:nvPr userDrawn="1"/>
        </p:nvCxnSpPr>
        <p:spPr>
          <a:xfrm>
            <a:off x="457200" y="6570921"/>
            <a:ext cx="8686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Placeholder 8"/>
          <p:cNvSpPr>
            <a:spLocks noGrp="1"/>
          </p:cNvSpPr>
          <p:nvPr>
            <p:ph type="body" sz="quarter" idx="11"/>
          </p:nvPr>
        </p:nvSpPr>
        <p:spPr>
          <a:xfrm>
            <a:off x="459320" y="2543510"/>
            <a:ext cx="4811323" cy="1233311"/>
          </a:xfrm>
        </p:spPr>
        <p:txBody>
          <a:bodyPr>
            <a:noAutofit/>
          </a:bodyPr>
          <a:lstStyle>
            <a:lvl1pPr marL="0" indent="0">
              <a:lnSpc>
                <a:spcPts val="3900"/>
              </a:lnSpc>
              <a:spcBef>
                <a:spcPts val="0"/>
              </a:spcBef>
              <a:spcAft>
                <a:spcPts val="0"/>
              </a:spcAft>
              <a:buNone/>
              <a:defRPr sz="2400" baseline="0">
                <a:solidFill>
                  <a:schemeClr val="bg2"/>
                </a:solidFill>
              </a:defRPr>
            </a:lvl1pPr>
            <a:lvl2pPr marL="0" indent="0">
              <a:lnSpc>
                <a:spcPct val="100000"/>
              </a:lnSpc>
              <a:spcAft>
                <a:spcPts val="0"/>
              </a:spcAft>
              <a:buNone/>
              <a:defRPr sz="1900">
                <a:solidFill>
                  <a:schemeClr val="bg1"/>
                </a:solidFill>
              </a:defRPr>
            </a:lvl2pPr>
            <a:lvl3pPr marL="468000" indent="0">
              <a:buNone/>
              <a:defRPr/>
            </a:lvl3pPr>
          </a:lstStyle>
          <a:p>
            <a:pPr lvl="0"/>
            <a:endParaRPr lang="en-US" dirty="0"/>
          </a:p>
        </p:txBody>
      </p:sp>
    </p:spTree>
    <p:extLst>
      <p:ext uri="{BB962C8B-B14F-4D97-AF65-F5344CB8AC3E}">
        <p14:creationId xmlns:p14="http://schemas.microsoft.com/office/powerpoint/2010/main" val="4195377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troductions">
    <p:bg>
      <p:bgPr>
        <a:solidFill>
          <a:schemeClr val="tx2"/>
        </a:solidFill>
        <a:effectLst/>
      </p:bgPr>
    </p:bg>
    <p:spTree>
      <p:nvGrpSpPr>
        <p:cNvPr id="1" name=""/>
        <p:cNvGrpSpPr/>
        <p:nvPr/>
      </p:nvGrpSpPr>
      <p:grpSpPr>
        <a:xfrm>
          <a:off x="0" y="0"/>
          <a:ext cx="0" cy="0"/>
          <a:chOff x="0" y="0"/>
          <a:chExt cx="0" cy="0"/>
        </a:xfrm>
      </p:grpSpPr>
      <p:pic>
        <p:nvPicPr>
          <p:cNvPr id="4" name="Picture 3" descr="stk153597rke.jpg"/>
          <p:cNvPicPr>
            <a:picLocks noChangeAspect="1"/>
          </p:cNvPicPr>
          <p:nvPr userDrawn="1"/>
        </p:nvPicPr>
        <p:blipFill>
          <a:blip r:embed="rId2" cstate="print"/>
          <a:stretch>
            <a:fillRect/>
          </a:stretch>
        </p:blipFill>
        <p:spPr>
          <a:xfrm>
            <a:off x="0" y="0"/>
            <a:ext cx="9144000" cy="6858000"/>
          </a:xfrm>
          <a:prstGeom prst="rect">
            <a:avLst/>
          </a:prstGeom>
        </p:spPr>
      </p:pic>
      <p:sp>
        <p:nvSpPr>
          <p:cNvPr id="5" name="Text Placeholder 8"/>
          <p:cNvSpPr>
            <a:spLocks noGrp="1"/>
          </p:cNvSpPr>
          <p:nvPr>
            <p:ph type="body" sz="quarter" idx="10" hasCustomPrompt="1"/>
          </p:nvPr>
        </p:nvSpPr>
        <p:spPr>
          <a:xfrm>
            <a:off x="457200" y="359082"/>
            <a:ext cx="8228013" cy="605012"/>
          </a:xfrm>
        </p:spPr>
        <p:txBody>
          <a:bodyPr lIns="0" rIns="0" anchor="b" anchorCtr="0">
            <a:noAutofit/>
          </a:bodyPr>
          <a:lstStyle>
            <a:lvl1pPr marL="0" indent="0" algn="l">
              <a:lnSpc>
                <a:spcPts val="3900"/>
              </a:lnSpc>
              <a:spcBef>
                <a:spcPts val="0"/>
              </a:spcBef>
              <a:spcAft>
                <a:spcPts val="0"/>
              </a:spcAft>
              <a:buNone/>
              <a:defRPr sz="4000" b="0" baseline="0">
                <a:solidFill>
                  <a:schemeClr val="tx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a:t>Master Divider Slide Headline</a:t>
            </a:r>
          </a:p>
        </p:txBody>
      </p:sp>
    </p:spTree>
    <p:extLst>
      <p:ext uri="{BB962C8B-B14F-4D97-AF65-F5344CB8AC3E}">
        <p14:creationId xmlns:p14="http://schemas.microsoft.com/office/powerpoint/2010/main" val="2309944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pic>
        <p:nvPicPr>
          <p:cNvPr id="9" name="Picture 8" descr="Power_PC [Converted].png"/>
          <p:cNvPicPr>
            <a:picLocks noChangeAspect="1"/>
          </p:cNvPicPr>
          <p:nvPr userDrawn="1"/>
        </p:nvPicPr>
        <p:blipFill>
          <a:blip r:embed="rId2" cstate="print"/>
          <a:stretch>
            <a:fillRect/>
          </a:stretch>
        </p:blipFill>
        <p:spPr>
          <a:xfrm>
            <a:off x="7294652" y="170122"/>
            <a:ext cx="1535846" cy="1781155"/>
          </a:xfrm>
          <a:prstGeom prst="rect">
            <a:avLst/>
          </a:prstGeom>
        </p:spPr>
      </p:pic>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nowledge Check">
    <p:spTree>
      <p:nvGrpSpPr>
        <p:cNvPr id="1" name=""/>
        <p:cNvGrpSpPr/>
        <p:nvPr/>
      </p:nvGrpSpPr>
      <p:grpSpPr>
        <a:xfrm>
          <a:off x="0" y="0"/>
          <a:ext cx="0" cy="0"/>
          <a:chOff x="0" y="0"/>
          <a:chExt cx="0" cy="0"/>
        </a:xfrm>
      </p:grpSpPr>
      <p:pic>
        <p:nvPicPr>
          <p:cNvPr id="11" name="Picture 10" descr="Light Bulb_PC [Converted].png"/>
          <p:cNvPicPr>
            <a:picLocks noChangeAspect="1"/>
          </p:cNvPicPr>
          <p:nvPr userDrawn="1"/>
        </p:nvPicPr>
        <p:blipFill>
          <a:blip r:embed="rId2" cstate="print"/>
          <a:stretch>
            <a:fillRect/>
          </a:stretch>
        </p:blipFill>
        <p:spPr>
          <a:xfrm>
            <a:off x="7315201" y="170122"/>
            <a:ext cx="1388650" cy="2239199"/>
          </a:xfrm>
          <a:prstGeom prst="rect">
            <a:avLst/>
          </a:prstGeom>
        </p:spPr>
      </p:pic>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9" name="Picture 8" descr="Magnify_PC [Converted].png"/>
          <p:cNvPicPr>
            <a:picLocks noChangeAspect="1"/>
          </p:cNvPicPr>
          <p:nvPr userDrawn="1"/>
        </p:nvPicPr>
        <p:blipFill>
          <a:blip r:embed="rId2" cstate="print"/>
          <a:stretch>
            <a:fillRect/>
          </a:stretch>
        </p:blipFill>
        <p:spPr>
          <a:xfrm>
            <a:off x="7017943" y="158624"/>
            <a:ext cx="2000897" cy="2006852"/>
          </a:xfrm>
          <a:prstGeom prst="rect">
            <a:avLst/>
          </a:prstGeom>
        </p:spPr>
      </p:pic>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pic>
        <p:nvPicPr>
          <p:cNvPr id="11" name="Picture 10" descr="Speaker_PC [Converted].png"/>
          <p:cNvPicPr>
            <a:picLocks noChangeAspect="1"/>
          </p:cNvPicPr>
          <p:nvPr userDrawn="1"/>
        </p:nvPicPr>
        <p:blipFill>
          <a:blip r:embed="rId2" cstate="print"/>
          <a:stretch>
            <a:fillRect/>
          </a:stretch>
        </p:blipFill>
        <p:spPr>
          <a:xfrm>
            <a:off x="6642376" y="195281"/>
            <a:ext cx="2191150" cy="1808840"/>
          </a:xfrm>
          <a:prstGeom prst="rect">
            <a:avLst/>
          </a:prstGeom>
        </p:spPr>
      </p:pic>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ctivity">
    <p:spTree>
      <p:nvGrpSpPr>
        <p:cNvPr id="1" name=""/>
        <p:cNvGrpSpPr/>
        <p:nvPr/>
      </p:nvGrpSpPr>
      <p:grpSpPr>
        <a:xfrm>
          <a:off x="0" y="0"/>
          <a:ext cx="0" cy="0"/>
          <a:chOff x="0" y="0"/>
          <a:chExt cx="0" cy="0"/>
        </a:xfrm>
      </p:grpSpPr>
      <p:pic>
        <p:nvPicPr>
          <p:cNvPr id="11" name="Picture 10" descr="140258517.png"/>
          <p:cNvPicPr>
            <a:picLocks noChangeAspect="1"/>
          </p:cNvPicPr>
          <p:nvPr userDrawn="1"/>
        </p:nvPicPr>
        <p:blipFill>
          <a:blip r:embed="rId2" cstate="print"/>
          <a:stretch>
            <a:fillRect/>
          </a:stretch>
        </p:blipFill>
        <p:spPr>
          <a:xfrm>
            <a:off x="5029714" y="3429000"/>
            <a:ext cx="4114286" cy="3419048"/>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9" name="Picture 8" descr="100605056.png"/>
          <p:cNvPicPr>
            <a:picLocks noChangeAspect="1"/>
          </p:cNvPicPr>
          <p:nvPr userDrawn="1"/>
        </p:nvPicPr>
        <p:blipFill>
          <a:blip r:embed="rId2" cstate="print"/>
          <a:stretch>
            <a:fillRect/>
          </a:stretch>
        </p:blipFill>
        <p:spPr>
          <a:xfrm>
            <a:off x="6218677" y="3062745"/>
            <a:ext cx="2447619" cy="3657143"/>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urse Goals">
    <p:spTree>
      <p:nvGrpSpPr>
        <p:cNvPr id="1" name=""/>
        <p:cNvGrpSpPr/>
        <p:nvPr/>
      </p:nvGrpSpPr>
      <p:grpSpPr>
        <a:xfrm>
          <a:off x="0" y="0"/>
          <a:ext cx="0" cy="0"/>
          <a:chOff x="0" y="0"/>
          <a:chExt cx="0" cy="0"/>
        </a:xfrm>
      </p:grpSpPr>
      <p:pic>
        <p:nvPicPr>
          <p:cNvPr id="11" name="Picture 10" descr="AA053798.png"/>
          <p:cNvPicPr>
            <a:picLocks noChangeAspect="1"/>
          </p:cNvPicPr>
          <p:nvPr userDrawn="1"/>
        </p:nvPicPr>
        <p:blipFill>
          <a:blip r:embed="rId2" cstate="print"/>
          <a:stretch>
            <a:fillRect/>
          </a:stretch>
        </p:blipFill>
        <p:spPr>
          <a:xfrm>
            <a:off x="3510986" y="4689478"/>
            <a:ext cx="5485715" cy="2019048"/>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urse Summary">
    <p:spTree>
      <p:nvGrpSpPr>
        <p:cNvPr id="1" name=""/>
        <p:cNvGrpSpPr/>
        <p:nvPr/>
      </p:nvGrpSpPr>
      <p:grpSpPr>
        <a:xfrm>
          <a:off x="0" y="0"/>
          <a:ext cx="0" cy="0"/>
          <a:chOff x="0" y="0"/>
          <a:chExt cx="0" cy="0"/>
        </a:xfrm>
      </p:grpSpPr>
      <p:pic>
        <p:nvPicPr>
          <p:cNvPr id="9" name="Picture 8" descr="AA053797.png"/>
          <p:cNvPicPr>
            <a:picLocks noChangeAspect="1"/>
          </p:cNvPicPr>
          <p:nvPr userDrawn="1"/>
        </p:nvPicPr>
        <p:blipFill>
          <a:blip r:embed="rId2" cstate="print"/>
          <a:stretch>
            <a:fillRect/>
          </a:stretch>
        </p:blipFill>
        <p:spPr>
          <a:xfrm>
            <a:off x="3510986" y="4584716"/>
            <a:ext cx="5485715" cy="2123810"/>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eflections">
    <p:spTree>
      <p:nvGrpSpPr>
        <p:cNvPr id="1" name=""/>
        <p:cNvGrpSpPr/>
        <p:nvPr/>
      </p:nvGrpSpPr>
      <p:grpSpPr>
        <a:xfrm>
          <a:off x="0" y="0"/>
          <a:ext cx="0" cy="0"/>
          <a:chOff x="0" y="0"/>
          <a:chExt cx="0" cy="0"/>
        </a:xfrm>
      </p:grpSpPr>
      <p:pic>
        <p:nvPicPr>
          <p:cNvPr id="11" name="Picture 10" descr="skd186908sdc.png"/>
          <p:cNvPicPr>
            <a:picLocks noChangeAspect="1"/>
          </p:cNvPicPr>
          <p:nvPr userDrawn="1"/>
        </p:nvPicPr>
        <p:blipFill>
          <a:blip r:embed="rId2" cstate="print"/>
          <a:stretch>
            <a:fillRect/>
          </a:stretch>
        </p:blipFill>
        <p:spPr>
          <a:xfrm>
            <a:off x="5405212" y="3953896"/>
            <a:ext cx="3657143" cy="2733334"/>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
    <p:bg>
      <p:bgPr>
        <a:solidFill>
          <a:schemeClr val="tx2"/>
        </a:solidFill>
        <a:effectLst/>
      </p:bgPr>
    </p:bg>
    <p:spTree>
      <p:nvGrpSpPr>
        <p:cNvPr id="1" name=""/>
        <p:cNvGrpSpPr/>
        <p:nvPr/>
      </p:nvGrpSpPr>
      <p:grpSpPr>
        <a:xfrm>
          <a:off x="0" y="0"/>
          <a:ext cx="0" cy="0"/>
          <a:chOff x="0" y="0"/>
          <a:chExt cx="0" cy="0"/>
        </a:xfrm>
      </p:grpSpPr>
      <p:pic>
        <p:nvPicPr>
          <p:cNvPr id="3" name="Picture 2" descr="stk318019rkn.jpg"/>
          <p:cNvPicPr>
            <a:picLocks noChangeAspect="1"/>
          </p:cNvPicPr>
          <p:nvPr userDrawn="1"/>
        </p:nvPicPr>
        <p:blipFill>
          <a:blip r:embed="rId2" cstate="print"/>
          <a:stretch>
            <a:fillRect/>
          </a:stretch>
        </p:blipFill>
        <p:spPr>
          <a:xfrm>
            <a:off x="0" y="0"/>
            <a:ext cx="9144000" cy="6858000"/>
          </a:xfrm>
          <a:prstGeom prst="rect">
            <a:avLst/>
          </a:prstGeom>
        </p:spPr>
      </p:pic>
      <p:sp>
        <p:nvSpPr>
          <p:cNvPr id="5" name="Text Placeholder 8"/>
          <p:cNvSpPr>
            <a:spLocks noGrp="1"/>
          </p:cNvSpPr>
          <p:nvPr>
            <p:ph type="body" sz="quarter" idx="10" hasCustomPrompt="1"/>
          </p:nvPr>
        </p:nvSpPr>
        <p:spPr>
          <a:xfrm>
            <a:off x="457200" y="310097"/>
            <a:ext cx="8228013" cy="670326"/>
          </a:xfrm>
        </p:spPr>
        <p:txBody>
          <a:bodyPr lIns="0" rIns="0" anchor="b" anchorCtr="0">
            <a:noAutofit/>
          </a:bodyPr>
          <a:lstStyle>
            <a:lvl1pPr marL="0" indent="0" algn="l">
              <a:lnSpc>
                <a:spcPts val="3900"/>
              </a:lnSpc>
              <a:spcBef>
                <a:spcPts val="0"/>
              </a:spcBef>
              <a:spcAft>
                <a:spcPts val="0"/>
              </a:spcAft>
              <a:buNone/>
              <a:defRPr sz="4000" b="0" baseline="0">
                <a:solidFill>
                  <a:schemeClr val="tx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a:t>Master Divider Slide Headline</a:t>
            </a:r>
          </a:p>
        </p:txBody>
      </p:sp>
    </p:spTree>
    <p:extLst>
      <p:ext uri="{BB962C8B-B14F-4D97-AF65-F5344CB8AC3E}">
        <p14:creationId xmlns:p14="http://schemas.microsoft.com/office/powerpoint/2010/main" val="2309944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1pPr marL="0" indent="0">
              <a:spcBef>
                <a:spcPts val="1200"/>
              </a:spcBef>
              <a:spcAft>
                <a:spcPts val="0"/>
              </a:spcAft>
              <a:buNone/>
              <a:defRPr sz="2400" b="1">
                <a:solidFill>
                  <a:schemeClr val="bg2"/>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8" name="Straight Connector 7"/>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a:t>Master Title Slide Headline</a:t>
            </a:r>
            <a:endParaRPr lang="en-CA" dirty="0"/>
          </a:p>
        </p:txBody>
      </p:sp>
      <p:sp>
        <p:nvSpPr>
          <p:cNvPr id="9" name="TextBox 8"/>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9" name="Content Placeholder 9"/>
          <p:cNvSpPr>
            <a:spLocks noGrp="1"/>
          </p:cNvSpPr>
          <p:nvPr>
            <p:ph sz="quarter" idx="13" hasCustomPrompt="1"/>
          </p:nvPr>
        </p:nvSpPr>
        <p:spPr>
          <a:xfrm>
            <a:off x="4659314"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11" name="Straight Connector 10"/>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16202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content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2" y="1381125"/>
            <a:ext cx="4025898" cy="4824414"/>
          </a:xfrm>
        </p:spPr>
        <p:txBody>
          <a:bodyPr>
            <a:normAutofit/>
          </a:bodyPr>
          <a:lstStyle>
            <a:lvl1pPr marL="0" indent="0">
              <a:spcBef>
                <a:spcPts val="1200"/>
              </a:spcBef>
              <a:spcAft>
                <a:spcPts val="0"/>
              </a:spcAft>
              <a:buNone/>
              <a:defRPr sz="2000" b="1">
                <a:solidFill>
                  <a:schemeClr val="bg2"/>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8" name="Content Placeholder 9"/>
          <p:cNvSpPr>
            <a:spLocks noGrp="1"/>
          </p:cNvSpPr>
          <p:nvPr>
            <p:ph sz="quarter" idx="14" hasCustomPrompt="1"/>
          </p:nvPr>
        </p:nvSpPr>
        <p:spPr>
          <a:xfrm>
            <a:off x="4660900" y="1381125"/>
            <a:ext cx="4025898" cy="4824414"/>
          </a:xfrm>
        </p:spPr>
        <p:txBody>
          <a:bodyPr>
            <a:normAutofit/>
          </a:bodyPr>
          <a:lstStyle>
            <a:lvl1pPr marL="0" indent="0">
              <a:spcBef>
                <a:spcPts val="1200"/>
              </a:spcBef>
              <a:spcAft>
                <a:spcPts val="0"/>
              </a:spcAft>
              <a:buNone/>
              <a:defRPr sz="2000" b="1">
                <a:solidFill>
                  <a:schemeClr val="bg2"/>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11" name="Straight Connector 10"/>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a:t>Master Title Slide Headline</a:t>
            </a:r>
            <a:endParaRPr lang="en-CA" dirty="0"/>
          </a:p>
        </p:txBody>
      </p:sp>
      <p:sp>
        <p:nvSpPr>
          <p:cNvPr id="9" name="TextBox 8"/>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666666"/>
                </a:solidFill>
                <a:latin typeface="Arial" pitchFamily="34" charset="0"/>
                <a:cs typeface="Arial" pitchFamily="34" charset="0"/>
              </a:rPr>
              <a:pPr algn="r"/>
              <a:t>‹#›</a:t>
            </a:fld>
            <a:endParaRPr lang="en-CA" sz="900" dirty="0">
              <a:solidFill>
                <a:srgbClr val="666666"/>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a:t>Master Title Slide Headline</a:t>
            </a:r>
            <a:endParaRPr lang="en-CA" dirty="0"/>
          </a:p>
        </p:txBody>
      </p:sp>
      <p:sp>
        <p:nvSpPr>
          <p:cNvPr id="6" name="TextBox 5"/>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1954005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Box 2"/>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179293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s">
    <p:bg>
      <p:bgPr>
        <a:solidFill>
          <a:schemeClr val="tx2"/>
        </a:solidFill>
        <a:effectLst/>
      </p:bgPr>
    </p:bg>
    <p:spTree>
      <p:nvGrpSpPr>
        <p:cNvPr id="1" name=""/>
        <p:cNvGrpSpPr/>
        <p:nvPr/>
      </p:nvGrpSpPr>
      <p:grpSpPr>
        <a:xfrm>
          <a:off x="0" y="0"/>
          <a:ext cx="0" cy="0"/>
          <a:chOff x="0" y="0"/>
          <a:chExt cx="0" cy="0"/>
        </a:xfrm>
      </p:grpSpPr>
      <p:pic>
        <p:nvPicPr>
          <p:cNvPr id="3" name="Picture 2" descr="123583599.jpg"/>
          <p:cNvPicPr>
            <a:picLocks noChangeAspect="1"/>
          </p:cNvPicPr>
          <p:nvPr userDrawn="1"/>
        </p:nvPicPr>
        <p:blipFill>
          <a:blip r:embed="rId2" cstate="print"/>
          <a:stretch>
            <a:fillRect/>
          </a:stretch>
        </p:blipFill>
        <p:spPr>
          <a:xfrm>
            <a:off x="0" y="0"/>
            <a:ext cx="9144000" cy="6858000"/>
          </a:xfrm>
          <a:prstGeom prst="rect">
            <a:avLst/>
          </a:prstGeom>
        </p:spPr>
      </p:pic>
      <p:sp>
        <p:nvSpPr>
          <p:cNvPr id="5" name="Text Placeholder 8"/>
          <p:cNvSpPr>
            <a:spLocks noGrp="1"/>
          </p:cNvSpPr>
          <p:nvPr>
            <p:ph type="body" sz="quarter" idx="10" hasCustomPrompt="1"/>
          </p:nvPr>
        </p:nvSpPr>
        <p:spPr>
          <a:xfrm>
            <a:off x="457200" y="359082"/>
            <a:ext cx="8228013" cy="605012"/>
          </a:xfrm>
        </p:spPr>
        <p:txBody>
          <a:bodyPr lIns="0" rIns="0" anchor="b" anchorCtr="0">
            <a:noAutofit/>
          </a:bodyPr>
          <a:lstStyle>
            <a:lvl1pPr marL="0" indent="0" algn="l">
              <a:lnSpc>
                <a:spcPts val="3900"/>
              </a:lnSpc>
              <a:spcBef>
                <a:spcPts val="0"/>
              </a:spcBef>
              <a:spcAft>
                <a:spcPts val="0"/>
              </a:spcAft>
              <a:buNone/>
              <a:defRPr sz="4000" b="0" baseline="0">
                <a:solidFill>
                  <a:schemeClr val="tx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a:t>Master Divider Slide Headline</a:t>
            </a:r>
          </a:p>
        </p:txBody>
      </p:sp>
    </p:spTree>
    <p:extLst>
      <p:ext uri="{BB962C8B-B14F-4D97-AF65-F5344CB8AC3E}">
        <p14:creationId xmlns:p14="http://schemas.microsoft.com/office/powerpoint/2010/main" val="2309944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381125"/>
            <a:ext cx="8228012" cy="4824414"/>
          </a:xfrm>
          <a:prstGeom prst="rect">
            <a:avLst/>
          </a:prstGeom>
        </p:spPr>
        <p:txBody>
          <a:bodyPr vert="horz" lIns="0" tIns="0" rIns="0" bIns="0" rtlCol="0">
            <a:normAutofit/>
          </a:body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endParaRPr lang="en-US" dirty="0"/>
          </a:p>
        </p:txBody>
      </p:sp>
      <p:sp>
        <p:nvSpPr>
          <p:cNvPr id="9" name="Title Placeholder 1"/>
          <p:cNvSpPr>
            <a:spLocks noGrp="1"/>
          </p:cNvSpPr>
          <p:nvPr>
            <p:ph type="title"/>
          </p:nvPr>
        </p:nvSpPr>
        <p:spPr>
          <a:xfrm>
            <a:off x="461035" y="170122"/>
            <a:ext cx="8205261" cy="785553"/>
          </a:xfrm>
          <a:prstGeom prst="rect">
            <a:avLst/>
          </a:prstGeom>
        </p:spPr>
        <p:txBody>
          <a:bodyPr vert="horz" lIns="0" tIns="0" rIns="0" bIns="0" rtlCol="0" anchor="b" anchorCtr="0">
            <a:normAutofit/>
          </a:bodyPr>
          <a:lstStyle/>
          <a:p>
            <a:r>
              <a:rPr lang="en-US" dirty="0"/>
              <a:t>Master Title Slide Headline</a:t>
            </a:r>
            <a:endParaRPr lang="en-CA" dirty="0"/>
          </a:p>
        </p:txBody>
      </p:sp>
      <p:pic>
        <p:nvPicPr>
          <p:cNvPr id="1026" name="Picture 2" descr="Gradle Tutorial">
            <a:extLst>
              <a:ext uri="{FF2B5EF4-FFF2-40B4-BE49-F238E27FC236}">
                <a16:creationId xmlns:a16="http://schemas.microsoft.com/office/drawing/2014/main" id="{D93E72D0-CDA9-4698-9405-F0112D86087E}"/>
              </a:ext>
            </a:extLst>
          </p:cNvPr>
          <p:cNvPicPr>
            <a:picLocks noChangeAspect="1" noChangeArrowheads="1"/>
          </p:cNvPicPr>
          <p:nvPr userDrawn="1"/>
        </p:nvPicPr>
        <p:blipFill>
          <a:blip r:embed="rId21" cstate="print">
            <a:extLst>
              <a:ext uri="{28A0092B-C50C-407E-A947-70E740481C1C}">
                <a14:useLocalDpi xmlns:a14="http://schemas.microsoft.com/office/drawing/2010/main" val="0"/>
              </a:ext>
            </a:extLst>
          </a:blip>
          <a:srcRect/>
          <a:stretch>
            <a:fillRect/>
          </a:stretch>
        </p:blipFill>
        <p:spPr bwMode="auto">
          <a:xfrm>
            <a:off x="7899660" y="170122"/>
            <a:ext cx="785553" cy="785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531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1" r:id="rId10"/>
    <p:sldLayoutId id="2147483657" r:id="rId11"/>
    <p:sldLayoutId id="2147483658" r:id="rId12"/>
    <p:sldLayoutId id="2147483659" r:id="rId13"/>
    <p:sldLayoutId id="2147483663" r:id="rId14"/>
    <p:sldLayoutId id="2147483662" r:id="rId15"/>
    <p:sldLayoutId id="2147483664" r:id="rId16"/>
    <p:sldLayoutId id="2147483665" r:id="rId17"/>
    <p:sldLayoutId id="2147483666" r:id="rId18"/>
    <p:sldLayoutId id="2147483667" r:id="rId19"/>
  </p:sldLayoutIdLst>
  <p:hf hdr="0" ftr="0" dt="0"/>
  <p:txStyles>
    <p:titleStyle>
      <a:lvl1pPr algn="l" defTabSz="914400" rtl="0" eaLnBrk="1" latinLnBrk="0" hangingPunct="1">
        <a:lnSpc>
          <a:spcPts val="2600"/>
        </a:lnSpc>
        <a:spcBef>
          <a:spcPct val="0"/>
        </a:spcBef>
        <a:buNone/>
        <a:defRPr sz="2600" b="1" kern="1200">
          <a:solidFill>
            <a:schemeClr val="accent1"/>
          </a:solidFill>
          <a:latin typeface="Arial"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0"/>
            <a:r>
              <a:rPr lang="en-US" dirty="0"/>
              <a:t>Application Delivery Fundamentals 2.0 B: Java</a:t>
            </a:r>
          </a:p>
        </p:txBody>
      </p:sp>
      <p:sp>
        <p:nvSpPr>
          <p:cNvPr id="4" name="Text Placeholder 3"/>
          <p:cNvSpPr>
            <a:spLocks noGrp="1"/>
          </p:cNvSpPr>
          <p:nvPr>
            <p:ph type="body" sz="quarter" idx="11"/>
          </p:nvPr>
        </p:nvSpPr>
        <p:spPr/>
        <p:txBody>
          <a:bodyPr/>
          <a:lstStyle/>
          <a:p>
            <a:pPr lvl="0"/>
            <a:r>
              <a:rPr lang="en-US" dirty="0"/>
              <a:t>Introduction to Gradle</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2904D4-1900-4542-B3CC-1D38EAE838F2}"/>
              </a:ext>
            </a:extLst>
          </p:cNvPr>
          <p:cNvSpPr>
            <a:spLocks noGrp="1"/>
          </p:cNvSpPr>
          <p:nvPr>
            <p:ph sz="quarter" idx="12"/>
          </p:nvPr>
        </p:nvSpPr>
        <p:spPr>
          <a:xfrm>
            <a:off x="457201" y="1381125"/>
            <a:ext cx="8228012" cy="5227065"/>
          </a:xfrm>
        </p:spPr>
        <p:txBody>
          <a:bodyPr>
            <a:normAutofit fontScale="85000" lnSpcReduction="10000"/>
          </a:bodyPr>
          <a:lstStyle/>
          <a:p>
            <a:r>
              <a:rPr lang="en-US" dirty="0"/>
              <a:t>Gradle is a modern build tool that comes up thinking about the challenges we have faced on other tools like ANT and Maven. </a:t>
            </a:r>
          </a:p>
          <a:p>
            <a:r>
              <a:rPr lang="en-US" dirty="0"/>
              <a:t>The build tool should help us accomplish the goal of automating the project. </a:t>
            </a:r>
          </a:p>
          <a:p>
            <a:r>
              <a:rPr lang="en-US" dirty="0"/>
              <a:t>Therefore we should not compromise on maintainability, usability, flexibility, extendibility, or performance.</a:t>
            </a:r>
          </a:p>
          <a:p>
            <a:r>
              <a:rPr lang="en-US" dirty="0"/>
              <a:t>It is developed to overcome the drawbacks of Maven and Ant and supports a wide range of IDEs. </a:t>
            </a:r>
          </a:p>
          <a:p>
            <a:r>
              <a:rPr lang="en-US" dirty="0"/>
              <a:t>It features lots of plug-ins that can be written on our prediction. </a:t>
            </a:r>
          </a:p>
          <a:p>
            <a:r>
              <a:rPr lang="en-US" dirty="0"/>
              <a:t>Also, it can be used for large projects such as Spring projects, Hibernate projects, and Grails projects. </a:t>
            </a:r>
          </a:p>
          <a:p>
            <a:r>
              <a:rPr lang="en-US" dirty="0"/>
              <a:t>So it may be the right choice for us to choose Gradle as our build tool.</a:t>
            </a:r>
            <a:endParaRPr lang="en-IN" dirty="0"/>
          </a:p>
        </p:txBody>
      </p:sp>
      <p:sp>
        <p:nvSpPr>
          <p:cNvPr id="3" name="Title 2">
            <a:extLst>
              <a:ext uri="{FF2B5EF4-FFF2-40B4-BE49-F238E27FC236}">
                <a16:creationId xmlns:a16="http://schemas.microsoft.com/office/drawing/2014/main" id="{E95EC21D-9F4D-40A6-81FD-A96693E656A2}"/>
              </a:ext>
            </a:extLst>
          </p:cNvPr>
          <p:cNvSpPr>
            <a:spLocks noGrp="1"/>
          </p:cNvSpPr>
          <p:nvPr>
            <p:ph type="title"/>
          </p:nvPr>
        </p:nvSpPr>
        <p:spPr/>
        <p:txBody>
          <a:bodyPr/>
          <a:lstStyle/>
          <a:p>
            <a:r>
              <a:rPr lang="en-IN" dirty="0"/>
              <a:t>Why Gradle?</a:t>
            </a:r>
          </a:p>
        </p:txBody>
      </p:sp>
    </p:spTree>
    <p:extLst>
      <p:ext uri="{BB962C8B-B14F-4D97-AF65-F5344CB8AC3E}">
        <p14:creationId xmlns:p14="http://schemas.microsoft.com/office/powerpoint/2010/main" val="1955174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783B5A-0BBE-4799-819B-E3F8EFCB7DBA}"/>
              </a:ext>
            </a:extLst>
          </p:cNvPr>
          <p:cNvSpPr>
            <a:spLocks noGrp="1"/>
          </p:cNvSpPr>
          <p:nvPr>
            <p:ph type="title"/>
          </p:nvPr>
        </p:nvSpPr>
        <p:spPr/>
        <p:txBody>
          <a:bodyPr/>
          <a:lstStyle/>
          <a:p>
            <a:r>
              <a:rPr lang="en-IN" dirty="0"/>
              <a:t>Gradle Installation</a:t>
            </a:r>
          </a:p>
        </p:txBody>
      </p:sp>
      <p:pic>
        <p:nvPicPr>
          <p:cNvPr id="4098" name="Picture 2" descr="Install Gradle on Windows">
            <a:extLst>
              <a:ext uri="{FF2B5EF4-FFF2-40B4-BE49-F238E27FC236}">
                <a16:creationId xmlns:a16="http://schemas.microsoft.com/office/drawing/2014/main" id="{3A2FD72D-FEF2-45B3-9F59-23DCA41A2C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411" y="1998482"/>
            <a:ext cx="7814297" cy="3619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161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783B5A-0BBE-4799-819B-E3F8EFCB7DBA}"/>
              </a:ext>
            </a:extLst>
          </p:cNvPr>
          <p:cNvSpPr>
            <a:spLocks noGrp="1"/>
          </p:cNvSpPr>
          <p:nvPr>
            <p:ph type="title"/>
          </p:nvPr>
        </p:nvSpPr>
        <p:spPr/>
        <p:txBody>
          <a:bodyPr/>
          <a:lstStyle/>
          <a:p>
            <a:r>
              <a:rPr lang="en-IN" dirty="0"/>
              <a:t>Gradle Installation</a:t>
            </a:r>
          </a:p>
        </p:txBody>
      </p:sp>
      <p:pic>
        <p:nvPicPr>
          <p:cNvPr id="5122" name="Picture 2" descr="Install Gradle on Windows">
            <a:extLst>
              <a:ext uri="{FF2B5EF4-FFF2-40B4-BE49-F238E27FC236}">
                <a16:creationId xmlns:a16="http://schemas.microsoft.com/office/drawing/2014/main" id="{A2C78AEA-CF3A-4069-9770-D1F074591F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402" y="1563131"/>
            <a:ext cx="7301650" cy="4985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858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783B5A-0BBE-4799-819B-E3F8EFCB7DBA}"/>
              </a:ext>
            </a:extLst>
          </p:cNvPr>
          <p:cNvSpPr>
            <a:spLocks noGrp="1"/>
          </p:cNvSpPr>
          <p:nvPr>
            <p:ph type="title"/>
          </p:nvPr>
        </p:nvSpPr>
        <p:spPr/>
        <p:txBody>
          <a:bodyPr/>
          <a:lstStyle/>
          <a:p>
            <a:r>
              <a:rPr lang="en-IN" dirty="0"/>
              <a:t>Gradle Installation</a:t>
            </a:r>
          </a:p>
        </p:txBody>
      </p:sp>
      <p:pic>
        <p:nvPicPr>
          <p:cNvPr id="6146" name="Picture 2" descr="Install Gradle on Windows">
            <a:extLst>
              <a:ext uri="{FF2B5EF4-FFF2-40B4-BE49-F238E27FC236}">
                <a16:creationId xmlns:a16="http://schemas.microsoft.com/office/drawing/2014/main" id="{14F25357-EE88-4F50-AA28-BE332CCAFB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035" y="1783974"/>
            <a:ext cx="7990030" cy="4296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649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783B5A-0BBE-4799-819B-E3F8EFCB7DBA}"/>
              </a:ext>
            </a:extLst>
          </p:cNvPr>
          <p:cNvSpPr>
            <a:spLocks noGrp="1"/>
          </p:cNvSpPr>
          <p:nvPr>
            <p:ph type="title"/>
          </p:nvPr>
        </p:nvSpPr>
        <p:spPr/>
        <p:txBody>
          <a:bodyPr/>
          <a:lstStyle/>
          <a:p>
            <a:r>
              <a:rPr lang="en-IN" dirty="0"/>
              <a:t>Gradle Installation</a:t>
            </a:r>
          </a:p>
        </p:txBody>
      </p:sp>
      <p:pic>
        <p:nvPicPr>
          <p:cNvPr id="7170" name="Picture 2" descr="Install Gradle on Windows">
            <a:extLst>
              <a:ext uri="{FF2B5EF4-FFF2-40B4-BE49-F238E27FC236}">
                <a16:creationId xmlns:a16="http://schemas.microsoft.com/office/drawing/2014/main" id="{57FFD081-CFEC-4BE9-A06C-4554894229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6334" y="1391251"/>
            <a:ext cx="4940136" cy="5466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146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A0CB90-F7AB-4D25-814C-87B59D37620B}"/>
              </a:ext>
            </a:extLst>
          </p:cNvPr>
          <p:cNvSpPr>
            <a:spLocks noGrp="1"/>
          </p:cNvSpPr>
          <p:nvPr>
            <p:ph type="title"/>
          </p:nvPr>
        </p:nvSpPr>
        <p:spPr/>
        <p:txBody>
          <a:bodyPr/>
          <a:lstStyle/>
          <a:p>
            <a:r>
              <a:rPr lang="en-IN" dirty="0"/>
              <a:t>Gradle</a:t>
            </a:r>
          </a:p>
        </p:txBody>
      </p:sp>
      <p:pic>
        <p:nvPicPr>
          <p:cNvPr id="8194" name="Picture 2" descr="Install Gradle on Windows">
            <a:extLst>
              <a:ext uri="{FF2B5EF4-FFF2-40B4-BE49-F238E27FC236}">
                <a16:creationId xmlns:a16="http://schemas.microsoft.com/office/drawing/2014/main" id="{192B8138-EB3A-49FC-973F-B5665DE260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531807"/>
            <a:ext cx="6115050" cy="503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899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A0CB90-F7AB-4D25-814C-87B59D37620B}"/>
              </a:ext>
            </a:extLst>
          </p:cNvPr>
          <p:cNvSpPr>
            <a:spLocks noGrp="1"/>
          </p:cNvSpPr>
          <p:nvPr>
            <p:ph type="title"/>
          </p:nvPr>
        </p:nvSpPr>
        <p:spPr/>
        <p:txBody>
          <a:bodyPr/>
          <a:lstStyle/>
          <a:p>
            <a:r>
              <a:rPr lang="en-IN" dirty="0"/>
              <a:t>Gradle</a:t>
            </a:r>
          </a:p>
        </p:txBody>
      </p:sp>
      <p:pic>
        <p:nvPicPr>
          <p:cNvPr id="9218" name="Picture 2" descr="Install Gradle on Windows">
            <a:extLst>
              <a:ext uri="{FF2B5EF4-FFF2-40B4-BE49-F238E27FC236}">
                <a16:creationId xmlns:a16="http://schemas.microsoft.com/office/drawing/2014/main" id="{73DEE42B-F8C7-4228-9EE2-272C2D354C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2500" y="2352675"/>
            <a:ext cx="6115050"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123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B146FB-7B61-450F-95EE-B0042D6D4655}"/>
              </a:ext>
            </a:extLst>
          </p:cNvPr>
          <p:cNvSpPr>
            <a:spLocks noGrp="1"/>
          </p:cNvSpPr>
          <p:nvPr>
            <p:ph type="title"/>
          </p:nvPr>
        </p:nvSpPr>
        <p:spPr/>
        <p:txBody>
          <a:bodyPr/>
          <a:lstStyle/>
          <a:p>
            <a:r>
              <a:rPr lang="en-IN" dirty="0"/>
              <a:t>Gradle vs Maven</a:t>
            </a:r>
          </a:p>
        </p:txBody>
      </p:sp>
      <p:graphicFrame>
        <p:nvGraphicFramePr>
          <p:cNvPr id="4" name="Table 3">
            <a:extLst>
              <a:ext uri="{FF2B5EF4-FFF2-40B4-BE49-F238E27FC236}">
                <a16:creationId xmlns:a16="http://schemas.microsoft.com/office/drawing/2014/main" id="{315A9DDF-8F3B-44A1-86C8-CB4278B9741C}"/>
              </a:ext>
            </a:extLst>
          </p:cNvPr>
          <p:cNvGraphicFramePr>
            <a:graphicFrameLocks noGrp="1"/>
          </p:cNvGraphicFramePr>
          <p:nvPr>
            <p:extLst>
              <p:ext uri="{D42A27DB-BD31-4B8C-83A1-F6EECF244321}">
                <p14:modId xmlns:p14="http://schemas.microsoft.com/office/powerpoint/2010/main" val="3113612522"/>
              </p:ext>
            </p:extLst>
          </p:nvPr>
        </p:nvGraphicFramePr>
        <p:xfrm>
          <a:off x="596952" y="1309006"/>
          <a:ext cx="8069344" cy="5233195"/>
        </p:xfrm>
        <a:graphic>
          <a:graphicData uri="http://schemas.openxmlformats.org/drawingml/2006/table">
            <a:tbl>
              <a:tblPr/>
              <a:tblGrid>
                <a:gridCol w="4034672">
                  <a:extLst>
                    <a:ext uri="{9D8B030D-6E8A-4147-A177-3AD203B41FA5}">
                      <a16:colId xmlns:a16="http://schemas.microsoft.com/office/drawing/2014/main" val="1200520987"/>
                    </a:ext>
                  </a:extLst>
                </a:gridCol>
                <a:gridCol w="4034672">
                  <a:extLst>
                    <a:ext uri="{9D8B030D-6E8A-4147-A177-3AD203B41FA5}">
                      <a16:colId xmlns:a16="http://schemas.microsoft.com/office/drawing/2014/main" val="519307677"/>
                    </a:ext>
                  </a:extLst>
                </a:gridCol>
              </a:tblGrid>
              <a:tr h="298658">
                <a:tc>
                  <a:txBody>
                    <a:bodyPr/>
                    <a:lstStyle/>
                    <a:p>
                      <a:pPr algn="l" fontAlgn="t"/>
                      <a:r>
                        <a:rPr lang="en-IN" sz="1100" dirty="0">
                          <a:solidFill>
                            <a:srgbClr val="000000"/>
                          </a:solidFill>
                          <a:effectLst/>
                          <a:latin typeface="times new roman" panose="02020603050405020304" pitchFamily="18" charset="0"/>
                        </a:rPr>
                        <a:t>Gradle</a:t>
                      </a:r>
                    </a:p>
                  </a:txBody>
                  <a:tcPr marL="54005" marR="54005" marT="54005" marB="54005">
                    <a:lnL w="7620" cap="flat" cmpd="sng" algn="ctr">
                      <a:solidFill>
                        <a:srgbClr val="F83EB2"/>
                      </a:solidFill>
                      <a:prstDash val="solid"/>
                      <a:round/>
                      <a:headEnd type="none" w="med" len="med"/>
                      <a:tailEnd type="none" w="med" len="med"/>
                    </a:lnL>
                    <a:lnR w="7620" cap="flat" cmpd="sng" algn="ctr">
                      <a:solidFill>
                        <a:srgbClr val="F83EB2"/>
                      </a:solidFill>
                      <a:prstDash val="solid"/>
                      <a:round/>
                      <a:headEnd type="none" w="med" len="med"/>
                      <a:tailEnd type="none" w="med" len="med"/>
                    </a:lnR>
                    <a:lnT w="7620" cap="flat" cmpd="sng" algn="ctr">
                      <a:solidFill>
                        <a:srgbClr val="F83EB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100">
                          <a:solidFill>
                            <a:srgbClr val="000000"/>
                          </a:solidFill>
                          <a:effectLst/>
                          <a:latin typeface="times new roman" panose="02020603050405020304" pitchFamily="18" charset="0"/>
                        </a:rPr>
                        <a:t>Maven</a:t>
                      </a:r>
                    </a:p>
                  </a:txBody>
                  <a:tcPr marL="54005" marR="54005" marT="54005" marB="54005">
                    <a:lnL w="7620" cap="flat" cmpd="sng" algn="ctr">
                      <a:solidFill>
                        <a:srgbClr val="F83EB2"/>
                      </a:solidFill>
                      <a:prstDash val="solid"/>
                      <a:round/>
                      <a:headEnd type="none" w="med" len="med"/>
                      <a:tailEnd type="none" w="med" len="med"/>
                    </a:lnL>
                    <a:lnR w="7620" cap="flat" cmpd="sng" algn="ctr">
                      <a:solidFill>
                        <a:srgbClr val="F83EB2"/>
                      </a:solidFill>
                      <a:prstDash val="solid"/>
                      <a:round/>
                      <a:headEnd type="none" w="med" len="med"/>
                      <a:tailEnd type="none" w="med" len="med"/>
                    </a:lnR>
                    <a:lnT w="7620" cap="flat" cmpd="sng" algn="ctr">
                      <a:solidFill>
                        <a:srgbClr val="F83EB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994408400"/>
                  </a:ext>
                </a:extLst>
              </a:tr>
              <a:tr h="780164">
                <a:tc>
                  <a:txBody>
                    <a:bodyPr/>
                    <a:lstStyle/>
                    <a:p>
                      <a:pPr algn="l" fontAlgn="t"/>
                      <a:r>
                        <a:rPr lang="en-US" sz="1100">
                          <a:solidFill>
                            <a:srgbClr val="000000"/>
                          </a:solidFill>
                          <a:effectLst/>
                          <a:latin typeface="verdana" panose="020B0604030504040204" pitchFamily="34" charset="0"/>
                        </a:rPr>
                        <a:t>It is a build automation system that uses a Groovy-based DSL (domain-specific language )</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a:solidFill>
                            <a:srgbClr val="000000"/>
                          </a:solidFill>
                          <a:effectLst/>
                          <a:latin typeface="verdana" panose="020B0604030504040204" pitchFamily="34" charset="0"/>
                        </a:rPr>
                        <a:t>It is a software project management system that is primarily used for java projects.</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8930910"/>
                  </a:ext>
                </a:extLst>
              </a:tr>
              <a:tr h="780164">
                <a:tc>
                  <a:txBody>
                    <a:bodyPr/>
                    <a:lstStyle/>
                    <a:p>
                      <a:pPr algn="l" fontAlgn="t"/>
                      <a:r>
                        <a:rPr lang="en-US" sz="1100">
                          <a:solidFill>
                            <a:srgbClr val="000000"/>
                          </a:solidFill>
                          <a:effectLst/>
                          <a:latin typeface="verdana" panose="020B0604030504040204" pitchFamily="34" charset="0"/>
                        </a:rPr>
                        <a:t>It does not use an XML file for declaring the project configuration.</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100">
                          <a:solidFill>
                            <a:srgbClr val="000000"/>
                          </a:solidFill>
                          <a:effectLst/>
                          <a:latin typeface="verdana" panose="020B0604030504040204" pitchFamily="34" charset="0"/>
                        </a:rPr>
                        <a:t>It uses an XML file for declaring the project, its dependencies, the build order, and its required plugin.</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78540661"/>
                  </a:ext>
                </a:extLst>
              </a:tr>
              <a:tr h="604627">
                <a:tc>
                  <a:txBody>
                    <a:bodyPr/>
                    <a:lstStyle/>
                    <a:p>
                      <a:pPr algn="l" fontAlgn="t"/>
                      <a:r>
                        <a:rPr lang="en-US" sz="1100">
                          <a:solidFill>
                            <a:srgbClr val="000000"/>
                          </a:solidFill>
                          <a:effectLst/>
                          <a:latin typeface="verdana" panose="020B0604030504040204" pitchFamily="34" charset="0"/>
                        </a:rPr>
                        <a:t>It is based on a graph of task dependencies that do the work.</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a:solidFill>
                            <a:srgbClr val="000000"/>
                          </a:solidFill>
                          <a:effectLst/>
                          <a:latin typeface="verdana" panose="020B0604030504040204" pitchFamily="34" charset="0"/>
                        </a:rPr>
                        <a:t>It is based on the phases of the fixed and linear model.</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17421484"/>
                  </a:ext>
                </a:extLst>
              </a:tr>
              <a:tr h="604627">
                <a:tc>
                  <a:txBody>
                    <a:bodyPr/>
                    <a:lstStyle/>
                    <a:p>
                      <a:pPr algn="l" fontAlgn="t"/>
                      <a:r>
                        <a:rPr lang="en-US" sz="1100">
                          <a:solidFill>
                            <a:srgbClr val="000000"/>
                          </a:solidFill>
                          <a:effectLst/>
                          <a:latin typeface="verdana" panose="020B0604030504040204" pitchFamily="34" charset="0"/>
                        </a:rPr>
                        <a:t>In Gradle, the main goal is to add functionality to the project.</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100">
                          <a:solidFill>
                            <a:srgbClr val="000000"/>
                          </a:solidFill>
                          <a:effectLst/>
                          <a:latin typeface="verdana" panose="020B0604030504040204" pitchFamily="34" charset="0"/>
                        </a:rPr>
                        <a:t>In maven, the main goal is related to the project phase.</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6621900"/>
                  </a:ext>
                </a:extLst>
              </a:tr>
              <a:tr h="955701">
                <a:tc>
                  <a:txBody>
                    <a:bodyPr/>
                    <a:lstStyle/>
                    <a:p>
                      <a:pPr algn="l" fontAlgn="t"/>
                      <a:r>
                        <a:rPr lang="en-US" sz="1100">
                          <a:solidFill>
                            <a:srgbClr val="000000"/>
                          </a:solidFill>
                          <a:effectLst/>
                          <a:latin typeface="verdana" panose="020B0604030504040204" pitchFamily="34" charset="0"/>
                        </a:rPr>
                        <a:t>It avoids the work by tracking input and output tasks and only runs the tasks that have been changed. Therefore it gives a faster performance.</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a:solidFill>
                            <a:srgbClr val="000000"/>
                          </a:solidFill>
                          <a:effectLst/>
                          <a:latin typeface="verdana" panose="020B0604030504040204" pitchFamily="34" charset="0"/>
                        </a:rPr>
                        <a:t>It does not use the build cache; thus, its build time is slower than Gradle.</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3657559"/>
                  </a:ext>
                </a:extLst>
              </a:tr>
              <a:tr h="780164">
                <a:tc>
                  <a:txBody>
                    <a:bodyPr/>
                    <a:lstStyle/>
                    <a:p>
                      <a:pPr algn="l" fontAlgn="t"/>
                      <a:r>
                        <a:rPr lang="en-US" sz="1100">
                          <a:solidFill>
                            <a:srgbClr val="000000"/>
                          </a:solidFill>
                          <a:effectLst/>
                          <a:latin typeface="verdana" panose="020B0604030504040204" pitchFamily="34" charset="0"/>
                        </a:rPr>
                        <a:t>Gradle is highly customizable; it provides a wide range of IDE support custom builds.</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100">
                          <a:solidFill>
                            <a:srgbClr val="000000"/>
                          </a:solidFill>
                          <a:effectLst/>
                          <a:latin typeface="verdana" panose="020B0604030504040204" pitchFamily="34" charset="0"/>
                        </a:rPr>
                        <a:t>Maven has a limited number of parameters and requirements, so customization is a bit complicated.</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015361202"/>
                  </a:ext>
                </a:extLst>
              </a:tr>
              <a:tr h="429090">
                <a:tc>
                  <a:txBody>
                    <a:bodyPr/>
                    <a:lstStyle/>
                    <a:p>
                      <a:pPr algn="l" fontAlgn="t"/>
                      <a:r>
                        <a:rPr lang="en-US" sz="1100">
                          <a:solidFill>
                            <a:srgbClr val="000000"/>
                          </a:solidFill>
                          <a:effectLst/>
                          <a:latin typeface="verdana" panose="020B0604030504040204" pitchFamily="34" charset="0"/>
                        </a:rPr>
                        <a:t>Gradle avoids the compilation of Java.</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dirty="0">
                          <a:solidFill>
                            <a:srgbClr val="000000"/>
                          </a:solidFill>
                          <a:effectLst/>
                          <a:latin typeface="verdana" panose="020B0604030504040204" pitchFamily="34" charset="0"/>
                        </a:rPr>
                        <a:t>The compilation is mandatory in Maven.</a:t>
                      </a:r>
                    </a:p>
                  </a:txBody>
                  <a:tcPr marL="36003" marR="36003" marT="36003" marB="36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13809958"/>
                  </a:ext>
                </a:extLst>
              </a:tr>
            </a:tbl>
          </a:graphicData>
        </a:graphic>
      </p:graphicFrame>
    </p:spTree>
    <p:extLst>
      <p:ext uri="{BB962C8B-B14F-4D97-AF65-F5344CB8AC3E}">
        <p14:creationId xmlns:p14="http://schemas.microsoft.com/office/powerpoint/2010/main" val="432398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90892E-EA8D-4A7E-BBF1-EA5894F3FDE9}"/>
              </a:ext>
            </a:extLst>
          </p:cNvPr>
          <p:cNvSpPr>
            <a:spLocks noGrp="1"/>
          </p:cNvSpPr>
          <p:nvPr>
            <p:ph sz="quarter" idx="12"/>
          </p:nvPr>
        </p:nvSpPr>
        <p:spPr/>
        <p:txBody>
          <a:bodyPr>
            <a:normAutofit fontScale="62500" lnSpcReduction="20000"/>
          </a:bodyPr>
          <a:lstStyle/>
          <a:p>
            <a:r>
              <a:rPr lang="en-IN" dirty="0"/>
              <a:t>plugins {</a:t>
            </a:r>
          </a:p>
          <a:p>
            <a:r>
              <a:rPr lang="en-IN" dirty="0"/>
              <a:t>    id 'java'</a:t>
            </a:r>
          </a:p>
          <a:p>
            <a:r>
              <a:rPr lang="en-IN" dirty="0"/>
              <a:t>}</a:t>
            </a:r>
          </a:p>
          <a:p>
            <a:endParaRPr lang="en-IN" dirty="0"/>
          </a:p>
          <a:p>
            <a:r>
              <a:rPr lang="en-IN" dirty="0"/>
              <a:t>group '</a:t>
            </a:r>
            <a:r>
              <a:rPr lang="en-IN" dirty="0" err="1"/>
              <a:t>org.example</a:t>
            </a:r>
            <a:r>
              <a:rPr lang="en-IN" dirty="0"/>
              <a:t>'</a:t>
            </a:r>
          </a:p>
          <a:p>
            <a:r>
              <a:rPr lang="en-IN" dirty="0"/>
              <a:t>version '1.0-SNAPSHOT'</a:t>
            </a:r>
          </a:p>
          <a:p>
            <a:endParaRPr lang="en-IN" dirty="0"/>
          </a:p>
          <a:p>
            <a:r>
              <a:rPr lang="en-IN" dirty="0"/>
              <a:t>repositories {</a:t>
            </a:r>
          </a:p>
          <a:p>
            <a:r>
              <a:rPr lang="en-IN" dirty="0"/>
              <a:t>    </a:t>
            </a:r>
            <a:r>
              <a:rPr lang="en-IN" dirty="0" err="1"/>
              <a:t>mavenCentral</a:t>
            </a:r>
            <a:r>
              <a:rPr lang="en-IN" dirty="0"/>
              <a:t>()</a:t>
            </a:r>
          </a:p>
          <a:p>
            <a:r>
              <a:rPr lang="en-IN" dirty="0"/>
              <a:t>}</a:t>
            </a:r>
          </a:p>
          <a:p>
            <a:endParaRPr lang="en-IN" dirty="0"/>
          </a:p>
          <a:p>
            <a:r>
              <a:rPr lang="en-IN" dirty="0"/>
              <a:t>dependencies {</a:t>
            </a:r>
          </a:p>
          <a:p>
            <a:r>
              <a:rPr lang="en-IN" dirty="0"/>
              <a:t>    </a:t>
            </a:r>
            <a:r>
              <a:rPr lang="en-IN" dirty="0" err="1"/>
              <a:t>testCompile</a:t>
            </a:r>
            <a:r>
              <a:rPr lang="en-IN" dirty="0"/>
              <a:t> group: '</a:t>
            </a:r>
            <a:r>
              <a:rPr lang="en-IN" dirty="0" err="1"/>
              <a:t>junit</a:t>
            </a:r>
            <a:r>
              <a:rPr lang="en-IN" dirty="0"/>
              <a:t>', name: '</a:t>
            </a:r>
            <a:r>
              <a:rPr lang="en-IN" dirty="0" err="1"/>
              <a:t>junit</a:t>
            </a:r>
            <a:r>
              <a:rPr lang="en-IN" dirty="0"/>
              <a:t>', version: '4.12'</a:t>
            </a:r>
          </a:p>
          <a:p>
            <a:r>
              <a:rPr lang="en-IN" dirty="0"/>
              <a:t>}</a:t>
            </a:r>
          </a:p>
        </p:txBody>
      </p:sp>
      <p:sp>
        <p:nvSpPr>
          <p:cNvPr id="3" name="Title 2">
            <a:extLst>
              <a:ext uri="{FF2B5EF4-FFF2-40B4-BE49-F238E27FC236}">
                <a16:creationId xmlns:a16="http://schemas.microsoft.com/office/drawing/2014/main" id="{A773A8B9-1665-4C84-805E-0145E22876D0}"/>
              </a:ext>
            </a:extLst>
          </p:cNvPr>
          <p:cNvSpPr>
            <a:spLocks noGrp="1"/>
          </p:cNvSpPr>
          <p:nvPr>
            <p:ph type="title"/>
          </p:nvPr>
        </p:nvSpPr>
        <p:spPr/>
        <p:txBody>
          <a:bodyPr/>
          <a:lstStyle/>
          <a:p>
            <a:r>
              <a:rPr lang="en-IN" dirty="0" err="1"/>
              <a:t>Build.gradle</a:t>
            </a:r>
            <a:endParaRPr lang="en-IN" dirty="0"/>
          </a:p>
        </p:txBody>
      </p:sp>
    </p:spTree>
    <p:extLst>
      <p:ext uri="{BB962C8B-B14F-4D97-AF65-F5344CB8AC3E}">
        <p14:creationId xmlns:p14="http://schemas.microsoft.com/office/powerpoint/2010/main" val="3890039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51D174-8590-4C92-8362-FB8675450BAB}"/>
              </a:ext>
            </a:extLst>
          </p:cNvPr>
          <p:cNvSpPr>
            <a:spLocks noGrp="1"/>
          </p:cNvSpPr>
          <p:nvPr>
            <p:ph sz="quarter" idx="12"/>
          </p:nvPr>
        </p:nvSpPr>
        <p:spPr/>
        <p:txBody>
          <a:bodyPr>
            <a:normAutofit fontScale="92500" lnSpcReduction="20000"/>
          </a:bodyPr>
          <a:lstStyle/>
          <a:p>
            <a:r>
              <a:rPr lang="en-IN" dirty="0"/>
              <a:t>jar {</a:t>
            </a:r>
          </a:p>
          <a:p>
            <a:r>
              <a:rPr lang="en-IN" dirty="0"/>
              <a:t>    manifest {</a:t>
            </a:r>
          </a:p>
          <a:p>
            <a:r>
              <a:rPr lang="en-IN" dirty="0"/>
              <a:t>        attributes "Main-Class": "</a:t>
            </a:r>
            <a:r>
              <a:rPr lang="en-IN" dirty="0" err="1"/>
              <a:t>com.gradle.tutorial.FizzBuzzProcessor</a:t>
            </a:r>
            <a:r>
              <a:rPr lang="en-IN" dirty="0"/>
              <a:t>"</a:t>
            </a:r>
          </a:p>
          <a:p>
            <a:r>
              <a:rPr lang="en-IN" dirty="0"/>
              <a:t>    }</a:t>
            </a:r>
          </a:p>
          <a:p>
            <a:endParaRPr lang="en-IN" dirty="0"/>
          </a:p>
          <a:p>
            <a:r>
              <a:rPr lang="en-IN" dirty="0"/>
              <a:t>    from {</a:t>
            </a:r>
          </a:p>
          <a:p>
            <a:r>
              <a:rPr lang="en-IN" dirty="0"/>
              <a:t>        </a:t>
            </a:r>
            <a:r>
              <a:rPr lang="en-IN" dirty="0" err="1"/>
              <a:t>configurations.compile.collect</a:t>
            </a:r>
            <a:r>
              <a:rPr lang="en-IN" dirty="0"/>
              <a:t> { </a:t>
            </a:r>
            <a:r>
              <a:rPr lang="en-IN" dirty="0" err="1"/>
              <a:t>it.isDirectory</a:t>
            </a:r>
            <a:r>
              <a:rPr lang="en-IN" dirty="0"/>
              <a:t>() ? it : </a:t>
            </a:r>
            <a:r>
              <a:rPr lang="en-IN" dirty="0" err="1"/>
              <a:t>zipTree</a:t>
            </a:r>
            <a:r>
              <a:rPr lang="en-IN" dirty="0"/>
              <a:t>(it) }</a:t>
            </a:r>
          </a:p>
          <a:p>
            <a:r>
              <a:rPr lang="en-IN" dirty="0"/>
              <a:t>    }</a:t>
            </a:r>
          </a:p>
          <a:p>
            <a:r>
              <a:rPr lang="en-IN" dirty="0"/>
              <a:t>}</a:t>
            </a:r>
          </a:p>
        </p:txBody>
      </p:sp>
      <p:sp>
        <p:nvSpPr>
          <p:cNvPr id="3" name="Title 2">
            <a:extLst>
              <a:ext uri="{FF2B5EF4-FFF2-40B4-BE49-F238E27FC236}">
                <a16:creationId xmlns:a16="http://schemas.microsoft.com/office/drawing/2014/main" id="{A62F4A7E-6B2C-43F8-8C47-429042C9EA07}"/>
              </a:ext>
            </a:extLst>
          </p:cNvPr>
          <p:cNvSpPr>
            <a:spLocks noGrp="1"/>
          </p:cNvSpPr>
          <p:nvPr>
            <p:ph type="title"/>
          </p:nvPr>
        </p:nvSpPr>
        <p:spPr/>
        <p:txBody>
          <a:bodyPr/>
          <a:lstStyle/>
          <a:p>
            <a:r>
              <a:rPr lang="en-IN" dirty="0"/>
              <a:t>Create Executable jar</a:t>
            </a:r>
          </a:p>
        </p:txBody>
      </p:sp>
    </p:spTree>
    <p:extLst>
      <p:ext uri="{BB962C8B-B14F-4D97-AF65-F5344CB8AC3E}">
        <p14:creationId xmlns:p14="http://schemas.microsoft.com/office/powerpoint/2010/main" val="1704751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a:t>At the end of this module, participants will be able to understand:</a:t>
            </a:r>
          </a:p>
          <a:p>
            <a:pPr lvl="1"/>
            <a:r>
              <a:rPr lang="en-US" dirty="0"/>
              <a:t>o	Introduction</a:t>
            </a:r>
          </a:p>
          <a:p>
            <a:pPr lvl="1"/>
            <a:r>
              <a:rPr lang="en-US" dirty="0"/>
              <a:t>o	Folder Structure</a:t>
            </a:r>
          </a:p>
          <a:p>
            <a:pPr lvl="1"/>
            <a:r>
              <a:rPr lang="en-US" dirty="0"/>
              <a:t>o	</a:t>
            </a:r>
            <a:r>
              <a:rPr lang="en-US" dirty="0" err="1"/>
              <a:t>build.gradle</a:t>
            </a:r>
            <a:endParaRPr lang="en-US" dirty="0"/>
          </a:p>
          <a:p>
            <a:pPr lvl="1"/>
            <a:r>
              <a:rPr lang="en-US" dirty="0"/>
              <a:t>o	Dependencies</a:t>
            </a:r>
          </a:p>
          <a:p>
            <a:pPr lvl="1"/>
            <a:r>
              <a:rPr lang="en-US" dirty="0"/>
              <a:t>o	Goals</a:t>
            </a:r>
          </a:p>
          <a:p>
            <a:pPr lvl="1"/>
            <a:r>
              <a:rPr lang="en-US" dirty="0"/>
              <a:t>o	Scopes</a:t>
            </a:r>
          </a:p>
          <a:p>
            <a:pPr lvl="1"/>
            <a:r>
              <a:rPr lang="en-US" dirty="0"/>
              <a:t>o	The Compiler Plugin</a:t>
            </a:r>
          </a:p>
          <a:p>
            <a:pPr lvl="1"/>
            <a:r>
              <a:rPr lang="en-US" dirty="0"/>
              <a:t>o	Source Plugin</a:t>
            </a:r>
          </a:p>
          <a:p>
            <a:pPr lvl="1"/>
            <a:r>
              <a:rPr lang="en-US" dirty="0"/>
              <a:t>o	Jar Plugin</a:t>
            </a:r>
          </a:p>
          <a:p>
            <a:endParaRPr lang="en-US" dirty="0"/>
          </a:p>
        </p:txBody>
      </p:sp>
      <p:sp>
        <p:nvSpPr>
          <p:cNvPr id="3" name="Title 2"/>
          <p:cNvSpPr>
            <a:spLocks noGrp="1"/>
          </p:cNvSpPr>
          <p:nvPr>
            <p:ph type="title"/>
          </p:nvPr>
        </p:nvSpPr>
        <p:spPr/>
        <p:txBody>
          <a:bodyPr/>
          <a:lstStyle/>
          <a:p>
            <a:r>
              <a:rPr lang="en-US" dirty="0"/>
              <a:t>Course Goals / Objectives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51D174-8590-4C92-8362-FB8675450BAB}"/>
              </a:ext>
            </a:extLst>
          </p:cNvPr>
          <p:cNvSpPr>
            <a:spLocks noGrp="1"/>
          </p:cNvSpPr>
          <p:nvPr>
            <p:ph sz="quarter" idx="12"/>
          </p:nvPr>
        </p:nvSpPr>
        <p:spPr/>
        <p:txBody>
          <a:bodyPr>
            <a:normAutofit/>
          </a:bodyPr>
          <a:lstStyle/>
          <a:p>
            <a:r>
              <a:rPr lang="en-IN" dirty="0"/>
              <a:t>application {</a:t>
            </a:r>
          </a:p>
          <a:p>
            <a:r>
              <a:rPr lang="en-IN" dirty="0"/>
              <a:t>    </a:t>
            </a:r>
            <a:r>
              <a:rPr lang="en-IN" dirty="0" err="1"/>
              <a:t>mainClassName</a:t>
            </a:r>
            <a:r>
              <a:rPr lang="en-IN" dirty="0"/>
              <a:t> = '</a:t>
            </a:r>
            <a:r>
              <a:rPr lang="en-IN" dirty="0" err="1"/>
              <a:t>com.gradle.tutorial.FizzBuzzProcessor</a:t>
            </a:r>
            <a:r>
              <a:rPr lang="en-IN" dirty="0"/>
              <a:t>'</a:t>
            </a:r>
          </a:p>
          <a:p>
            <a:r>
              <a:rPr lang="en-IN" dirty="0"/>
              <a:t>}</a:t>
            </a:r>
          </a:p>
        </p:txBody>
      </p:sp>
      <p:sp>
        <p:nvSpPr>
          <p:cNvPr id="3" name="Title 2">
            <a:extLst>
              <a:ext uri="{FF2B5EF4-FFF2-40B4-BE49-F238E27FC236}">
                <a16:creationId xmlns:a16="http://schemas.microsoft.com/office/drawing/2014/main" id="{A62F4A7E-6B2C-43F8-8C47-429042C9EA07}"/>
              </a:ext>
            </a:extLst>
          </p:cNvPr>
          <p:cNvSpPr>
            <a:spLocks noGrp="1"/>
          </p:cNvSpPr>
          <p:nvPr>
            <p:ph type="title"/>
          </p:nvPr>
        </p:nvSpPr>
        <p:spPr/>
        <p:txBody>
          <a:bodyPr/>
          <a:lstStyle/>
          <a:p>
            <a:r>
              <a:rPr lang="en-IN" dirty="0"/>
              <a:t>Create Executable jar</a:t>
            </a:r>
          </a:p>
        </p:txBody>
      </p:sp>
    </p:spTree>
    <p:extLst>
      <p:ext uri="{BB962C8B-B14F-4D97-AF65-F5344CB8AC3E}">
        <p14:creationId xmlns:p14="http://schemas.microsoft.com/office/powerpoint/2010/main" val="3301690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74CD81-B4B9-47CF-8676-7C702931BF6E}"/>
              </a:ext>
            </a:extLst>
          </p:cNvPr>
          <p:cNvSpPr>
            <a:spLocks noGrp="1"/>
          </p:cNvSpPr>
          <p:nvPr>
            <p:ph type="title"/>
          </p:nvPr>
        </p:nvSpPr>
        <p:spPr/>
        <p:txBody>
          <a:bodyPr/>
          <a:lstStyle/>
          <a:p>
            <a:r>
              <a:rPr lang="en-IN" dirty="0"/>
              <a:t>Run Gradle</a:t>
            </a:r>
          </a:p>
        </p:txBody>
      </p:sp>
      <p:pic>
        <p:nvPicPr>
          <p:cNvPr id="11266" name="Picture 2" descr="Run anything: gradlew run">
            <a:extLst>
              <a:ext uri="{FF2B5EF4-FFF2-40B4-BE49-F238E27FC236}">
                <a16:creationId xmlns:a16="http://schemas.microsoft.com/office/drawing/2014/main" id="{536BEC2C-0133-4D24-BED1-ECBF54D79C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55422"/>
            <a:ext cx="9144000" cy="5019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085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74CD81-B4B9-47CF-8676-7C702931BF6E}"/>
              </a:ext>
            </a:extLst>
          </p:cNvPr>
          <p:cNvSpPr>
            <a:spLocks noGrp="1"/>
          </p:cNvSpPr>
          <p:nvPr>
            <p:ph type="title"/>
          </p:nvPr>
        </p:nvSpPr>
        <p:spPr/>
        <p:txBody>
          <a:bodyPr/>
          <a:lstStyle/>
          <a:p>
            <a:r>
              <a:rPr lang="en-IN" dirty="0"/>
              <a:t>Run Gradle</a:t>
            </a:r>
          </a:p>
        </p:txBody>
      </p:sp>
      <p:pic>
        <p:nvPicPr>
          <p:cNvPr id="12290" name="Picture 2" descr="Gradle tool window: run task">
            <a:extLst>
              <a:ext uri="{FF2B5EF4-FFF2-40B4-BE49-F238E27FC236}">
                <a16:creationId xmlns:a16="http://schemas.microsoft.com/office/drawing/2014/main" id="{FE1A48E8-0499-4E3C-8DF4-F80DEC4CBE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3994" y="1338167"/>
            <a:ext cx="6049963" cy="5349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3655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734572-91DD-473B-8D57-DAE124338A44}"/>
              </a:ext>
            </a:extLst>
          </p:cNvPr>
          <p:cNvSpPr>
            <a:spLocks noGrp="1"/>
          </p:cNvSpPr>
          <p:nvPr>
            <p:ph sz="quarter" idx="12"/>
          </p:nvPr>
        </p:nvSpPr>
        <p:spPr/>
        <p:txBody>
          <a:bodyPr>
            <a:normAutofit fontScale="92500" lnSpcReduction="10000"/>
          </a:bodyPr>
          <a:lstStyle/>
          <a:p>
            <a:r>
              <a:rPr lang="en-US" dirty="0"/>
              <a:t>Plugin does set of all useful tasks, such as compiling tasks, setting domain objects, setting up source files, etc. are handled by plugins. </a:t>
            </a:r>
          </a:p>
          <a:p>
            <a:r>
              <a:rPr lang="en-US" dirty="0"/>
              <a:t>Applying a plugin to a project means that it allows the plugin to extend the project’s capabilities.</a:t>
            </a:r>
          </a:p>
          <a:p>
            <a:r>
              <a:rPr lang="en-US" dirty="0"/>
              <a:t>The plugins can do the things such as −</a:t>
            </a:r>
          </a:p>
          <a:p>
            <a:r>
              <a:rPr lang="en-US" dirty="0"/>
              <a:t>Extend the basic Gradle model (e.g. add new DSL elements that can be configured).</a:t>
            </a:r>
          </a:p>
          <a:p>
            <a:r>
              <a:rPr lang="en-US" dirty="0"/>
              <a:t>Configure the project, according to conversions (e.g. add new tasks or configure sensible defaults).</a:t>
            </a:r>
          </a:p>
          <a:p>
            <a:r>
              <a:rPr lang="en-US" dirty="0"/>
              <a:t>Apply specific configuration (e.g. add </a:t>
            </a:r>
            <a:r>
              <a:rPr lang="en-US" dirty="0" err="1"/>
              <a:t>organisational</a:t>
            </a:r>
            <a:r>
              <a:rPr lang="en-US" dirty="0"/>
              <a:t> repositories or enforce standards).</a:t>
            </a:r>
            <a:endParaRPr lang="en-IN" dirty="0"/>
          </a:p>
        </p:txBody>
      </p:sp>
      <p:sp>
        <p:nvSpPr>
          <p:cNvPr id="3" name="Title 2">
            <a:extLst>
              <a:ext uri="{FF2B5EF4-FFF2-40B4-BE49-F238E27FC236}">
                <a16:creationId xmlns:a16="http://schemas.microsoft.com/office/drawing/2014/main" id="{D7D91B7D-0888-4CF2-8D7B-69AABB33A113}"/>
              </a:ext>
            </a:extLst>
          </p:cNvPr>
          <p:cNvSpPr>
            <a:spLocks noGrp="1"/>
          </p:cNvSpPr>
          <p:nvPr>
            <p:ph type="title"/>
          </p:nvPr>
        </p:nvSpPr>
        <p:spPr/>
        <p:txBody>
          <a:bodyPr/>
          <a:lstStyle/>
          <a:p>
            <a:r>
              <a:rPr lang="en-IN" dirty="0"/>
              <a:t>Gradle - Plugins</a:t>
            </a:r>
          </a:p>
        </p:txBody>
      </p:sp>
    </p:spTree>
    <p:extLst>
      <p:ext uri="{BB962C8B-B14F-4D97-AF65-F5344CB8AC3E}">
        <p14:creationId xmlns:p14="http://schemas.microsoft.com/office/powerpoint/2010/main" val="849866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67AEB3-D937-4956-93D2-CECDE8A91C35}"/>
              </a:ext>
            </a:extLst>
          </p:cNvPr>
          <p:cNvSpPr>
            <a:spLocks noGrp="1"/>
          </p:cNvSpPr>
          <p:nvPr>
            <p:ph sz="quarter" idx="12"/>
          </p:nvPr>
        </p:nvSpPr>
        <p:spPr/>
        <p:txBody>
          <a:bodyPr/>
          <a:lstStyle/>
          <a:p>
            <a:r>
              <a:rPr lang="en-US" dirty="0"/>
              <a:t>Script plugins − Script plugins is an additional build script that gives a declarative approach to manipulating the build. This is typically used within a build.</a:t>
            </a:r>
          </a:p>
          <a:p>
            <a:r>
              <a:rPr lang="en-US" dirty="0"/>
              <a:t>Binary plugins − Binary plugins are the classes, that implements the plugin interface and adopt a programmatic approach to manipulating the build. Binary plugins can reside with a build script, with the project hierarchy or externally in a plugin JAR.</a:t>
            </a:r>
            <a:endParaRPr lang="en-IN" dirty="0"/>
          </a:p>
        </p:txBody>
      </p:sp>
      <p:sp>
        <p:nvSpPr>
          <p:cNvPr id="3" name="Title 2">
            <a:extLst>
              <a:ext uri="{FF2B5EF4-FFF2-40B4-BE49-F238E27FC236}">
                <a16:creationId xmlns:a16="http://schemas.microsoft.com/office/drawing/2014/main" id="{AFB49354-171F-4FE2-871F-A3293B2503CC}"/>
              </a:ext>
            </a:extLst>
          </p:cNvPr>
          <p:cNvSpPr>
            <a:spLocks noGrp="1"/>
          </p:cNvSpPr>
          <p:nvPr>
            <p:ph type="title"/>
          </p:nvPr>
        </p:nvSpPr>
        <p:spPr/>
        <p:txBody>
          <a:bodyPr/>
          <a:lstStyle/>
          <a:p>
            <a:r>
              <a:rPr lang="en-IN" dirty="0"/>
              <a:t>Types of Plugins</a:t>
            </a:r>
          </a:p>
        </p:txBody>
      </p:sp>
    </p:spTree>
    <p:extLst>
      <p:ext uri="{BB962C8B-B14F-4D97-AF65-F5344CB8AC3E}">
        <p14:creationId xmlns:p14="http://schemas.microsoft.com/office/powerpoint/2010/main" val="3234391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4A53F3-F8D7-4863-AC07-1084D30578C3}"/>
              </a:ext>
            </a:extLst>
          </p:cNvPr>
          <p:cNvSpPr>
            <a:spLocks noGrp="1"/>
          </p:cNvSpPr>
          <p:nvPr>
            <p:ph type="title"/>
          </p:nvPr>
        </p:nvSpPr>
        <p:spPr/>
        <p:txBody>
          <a:bodyPr/>
          <a:lstStyle/>
          <a:p>
            <a:r>
              <a:rPr lang="en-IN" dirty="0"/>
              <a:t>Lifecycle</a:t>
            </a:r>
          </a:p>
        </p:txBody>
      </p:sp>
      <p:pic>
        <p:nvPicPr>
          <p:cNvPr id="1026" name="Picture 2" descr="Image for post">
            <a:extLst>
              <a:ext uri="{FF2B5EF4-FFF2-40B4-BE49-F238E27FC236}">
                <a16:creationId xmlns:a16="http://schemas.microsoft.com/office/drawing/2014/main" id="{2C8CCB6B-5D8B-40D2-A00A-5CFB5138A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865" y="2359844"/>
            <a:ext cx="8229600"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2858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for post">
            <a:extLst>
              <a:ext uri="{FF2B5EF4-FFF2-40B4-BE49-F238E27FC236}">
                <a16:creationId xmlns:a16="http://schemas.microsoft.com/office/drawing/2014/main" id="{D16768CF-9F9A-439E-97B9-03942951E5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27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1164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Questions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a:t>In this module we discussed</a:t>
            </a:r>
          </a:p>
          <a:p>
            <a:pPr lvl="1"/>
            <a:r>
              <a:rPr lang="en-US" dirty="0"/>
              <a:t>o	Folder Structure</a:t>
            </a:r>
          </a:p>
          <a:p>
            <a:pPr lvl="1"/>
            <a:r>
              <a:rPr lang="en-US" dirty="0"/>
              <a:t>o	The pom.xml</a:t>
            </a:r>
          </a:p>
          <a:p>
            <a:pPr lvl="1"/>
            <a:r>
              <a:rPr lang="en-US" dirty="0"/>
              <a:t>o	Dependencies</a:t>
            </a:r>
          </a:p>
          <a:p>
            <a:pPr lvl="1"/>
            <a:r>
              <a:rPr lang="en-US" dirty="0"/>
              <a:t>o	Goals</a:t>
            </a:r>
          </a:p>
          <a:p>
            <a:pPr lvl="1"/>
            <a:r>
              <a:rPr lang="en-US" dirty="0"/>
              <a:t>o	Scopes</a:t>
            </a:r>
          </a:p>
          <a:p>
            <a:pPr lvl="1"/>
            <a:r>
              <a:rPr lang="en-US" dirty="0"/>
              <a:t>o	The Compiler Plugin</a:t>
            </a:r>
          </a:p>
          <a:p>
            <a:pPr lvl="1"/>
            <a:r>
              <a:rPr lang="en-US" dirty="0"/>
              <a:t>o	Source Plugin</a:t>
            </a:r>
          </a:p>
          <a:p>
            <a:pPr lvl="1"/>
            <a:r>
              <a:rPr lang="en-US" dirty="0"/>
              <a:t>o	Jar Plugin</a:t>
            </a:r>
          </a:p>
          <a:p>
            <a:pPr lvl="1"/>
            <a:endParaRPr lang="en-US" dirty="0"/>
          </a:p>
        </p:txBody>
      </p:sp>
      <p:sp>
        <p:nvSpPr>
          <p:cNvPr id="3" name="Title 2"/>
          <p:cNvSpPr>
            <a:spLocks noGrp="1"/>
          </p:cNvSpPr>
          <p:nvPr>
            <p:ph type="title"/>
          </p:nvPr>
        </p:nvSpPr>
        <p:spPr/>
        <p:txBody>
          <a:bodyPr/>
          <a:lstStyle/>
          <a:p>
            <a:r>
              <a:rPr lang="en-US" dirty="0"/>
              <a:t>Module Summary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478B97-5436-47F3-AEA0-42BDFD4E94D2}"/>
              </a:ext>
            </a:extLst>
          </p:cNvPr>
          <p:cNvSpPr>
            <a:spLocks noGrp="1"/>
          </p:cNvSpPr>
          <p:nvPr>
            <p:ph sz="quarter" idx="12"/>
          </p:nvPr>
        </p:nvSpPr>
        <p:spPr/>
        <p:txBody>
          <a:bodyPr>
            <a:normAutofit lnSpcReduction="10000"/>
          </a:bodyPr>
          <a:lstStyle/>
          <a:p>
            <a:r>
              <a:rPr lang="en-US" dirty="0"/>
              <a:t>Gradle is an opensource build automation tool that is based on the concept of Apache Maven and Apache Ant. </a:t>
            </a:r>
          </a:p>
          <a:p>
            <a:r>
              <a:rPr lang="en-US" dirty="0"/>
              <a:t>It is capable of building almost any type of software. It is designed for the multi-project build, which can be quite large. </a:t>
            </a:r>
          </a:p>
          <a:p>
            <a:r>
              <a:rPr lang="en-US" dirty="0"/>
              <a:t>It introduces a Java and Groovy-based DSL(Domain Specific Language) instead of XML (Extensible Markup Language) for declaring the project configuration. </a:t>
            </a:r>
          </a:p>
          <a:p>
            <a:r>
              <a:rPr lang="en-US" dirty="0"/>
              <a:t>It uses a DAG (Directed Acyclic Graph) to define the order of executing the task.</a:t>
            </a:r>
            <a:endParaRPr lang="en-IN" dirty="0"/>
          </a:p>
        </p:txBody>
      </p:sp>
      <p:sp>
        <p:nvSpPr>
          <p:cNvPr id="3" name="Title 2">
            <a:extLst>
              <a:ext uri="{FF2B5EF4-FFF2-40B4-BE49-F238E27FC236}">
                <a16:creationId xmlns:a16="http://schemas.microsoft.com/office/drawing/2014/main" id="{3245C8B2-D0D8-43ED-8BFF-1A8E900F07AB}"/>
              </a:ext>
            </a:extLst>
          </p:cNvPr>
          <p:cNvSpPr>
            <a:spLocks noGrp="1"/>
          </p:cNvSpPr>
          <p:nvPr>
            <p:ph type="title"/>
          </p:nvPr>
        </p:nvSpPr>
        <p:spPr/>
        <p:txBody>
          <a:bodyPr/>
          <a:lstStyle/>
          <a:p>
            <a:r>
              <a:rPr lang="en-IN" dirty="0"/>
              <a:t>Gradle</a:t>
            </a:r>
          </a:p>
        </p:txBody>
      </p:sp>
    </p:spTree>
    <p:extLst>
      <p:ext uri="{BB962C8B-B14F-4D97-AF65-F5344CB8AC3E}">
        <p14:creationId xmlns:p14="http://schemas.microsoft.com/office/powerpoint/2010/main" val="4215072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478B97-5436-47F3-AEA0-42BDFD4E94D2}"/>
              </a:ext>
            </a:extLst>
          </p:cNvPr>
          <p:cNvSpPr>
            <a:spLocks noGrp="1"/>
          </p:cNvSpPr>
          <p:nvPr>
            <p:ph sz="quarter" idx="12"/>
          </p:nvPr>
        </p:nvSpPr>
        <p:spPr/>
        <p:txBody>
          <a:bodyPr>
            <a:normAutofit/>
          </a:bodyPr>
          <a:lstStyle/>
          <a:p>
            <a:r>
              <a:rPr lang="en-US" dirty="0"/>
              <a:t>Gradle offers an elastic model that can help the development lifecycle from compiling and packaging code for web and mobile applications. </a:t>
            </a:r>
          </a:p>
          <a:p>
            <a:r>
              <a:rPr lang="en-US" dirty="0"/>
              <a:t>It provides support for the building, testing, and deploying software on different platforms. </a:t>
            </a:r>
          </a:p>
          <a:p>
            <a:r>
              <a:rPr lang="en-US" dirty="0"/>
              <a:t>It has been developed for building automation on many languages and platforms, including Java, Scala, Android, C / C ++, and Groovy. </a:t>
            </a:r>
          </a:p>
          <a:p>
            <a:r>
              <a:rPr lang="en-US" dirty="0"/>
              <a:t>Gradle provides integration with several development tools and servers, including Eclipse, IntelliJ, Jenkins, and Android Studio.</a:t>
            </a:r>
            <a:endParaRPr lang="en-IN" dirty="0"/>
          </a:p>
        </p:txBody>
      </p:sp>
      <p:sp>
        <p:nvSpPr>
          <p:cNvPr id="3" name="Title 2">
            <a:extLst>
              <a:ext uri="{FF2B5EF4-FFF2-40B4-BE49-F238E27FC236}">
                <a16:creationId xmlns:a16="http://schemas.microsoft.com/office/drawing/2014/main" id="{3245C8B2-D0D8-43ED-8BFF-1A8E900F07AB}"/>
              </a:ext>
            </a:extLst>
          </p:cNvPr>
          <p:cNvSpPr>
            <a:spLocks noGrp="1"/>
          </p:cNvSpPr>
          <p:nvPr>
            <p:ph type="title"/>
          </p:nvPr>
        </p:nvSpPr>
        <p:spPr/>
        <p:txBody>
          <a:bodyPr/>
          <a:lstStyle/>
          <a:p>
            <a:r>
              <a:rPr lang="en-IN" dirty="0"/>
              <a:t>Gradle</a:t>
            </a:r>
          </a:p>
        </p:txBody>
      </p:sp>
    </p:spTree>
    <p:extLst>
      <p:ext uri="{BB962C8B-B14F-4D97-AF65-F5344CB8AC3E}">
        <p14:creationId xmlns:p14="http://schemas.microsoft.com/office/powerpoint/2010/main" val="1254641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478B97-5436-47F3-AEA0-42BDFD4E94D2}"/>
              </a:ext>
            </a:extLst>
          </p:cNvPr>
          <p:cNvSpPr>
            <a:spLocks noGrp="1"/>
          </p:cNvSpPr>
          <p:nvPr>
            <p:ph sz="quarter" idx="12"/>
          </p:nvPr>
        </p:nvSpPr>
        <p:spPr/>
        <p:txBody>
          <a:bodyPr>
            <a:normAutofit/>
          </a:bodyPr>
          <a:lstStyle/>
          <a:p>
            <a:r>
              <a:rPr lang="en-US" dirty="0"/>
              <a:t>Gradle is used by large projects such as Spring Projects, Hibernate Projects, and Grails Projects.</a:t>
            </a:r>
          </a:p>
          <a:p>
            <a:r>
              <a:rPr lang="en-US" dirty="0"/>
              <a:t>Some Leading Enterprise companies like LinkedIn and Netflix use Gradle.</a:t>
            </a:r>
            <a:endParaRPr lang="en-IN" dirty="0"/>
          </a:p>
        </p:txBody>
      </p:sp>
      <p:sp>
        <p:nvSpPr>
          <p:cNvPr id="3" name="Title 2">
            <a:extLst>
              <a:ext uri="{FF2B5EF4-FFF2-40B4-BE49-F238E27FC236}">
                <a16:creationId xmlns:a16="http://schemas.microsoft.com/office/drawing/2014/main" id="{3245C8B2-D0D8-43ED-8BFF-1A8E900F07AB}"/>
              </a:ext>
            </a:extLst>
          </p:cNvPr>
          <p:cNvSpPr>
            <a:spLocks noGrp="1"/>
          </p:cNvSpPr>
          <p:nvPr>
            <p:ph type="title"/>
          </p:nvPr>
        </p:nvSpPr>
        <p:spPr/>
        <p:txBody>
          <a:bodyPr/>
          <a:lstStyle/>
          <a:p>
            <a:r>
              <a:rPr lang="en-IN" dirty="0"/>
              <a:t>Gradle</a:t>
            </a:r>
          </a:p>
        </p:txBody>
      </p:sp>
    </p:spTree>
    <p:extLst>
      <p:ext uri="{BB962C8B-B14F-4D97-AF65-F5344CB8AC3E}">
        <p14:creationId xmlns:p14="http://schemas.microsoft.com/office/powerpoint/2010/main" val="2258841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0FED12-C0E9-4F6E-861E-79763FD6F268}"/>
              </a:ext>
            </a:extLst>
          </p:cNvPr>
          <p:cNvSpPr>
            <a:spLocks noGrp="1"/>
          </p:cNvSpPr>
          <p:nvPr>
            <p:ph sz="quarter" idx="12"/>
          </p:nvPr>
        </p:nvSpPr>
        <p:spPr/>
        <p:txBody>
          <a:bodyPr>
            <a:normAutofit fontScale="92500" lnSpcReduction="10000"/>
          </a:bodyPr>
          <a:lstStyle/>
          <a:p>
            <a:r>
              <a:rPr lang="en-US" dirty="0"/>
              <a:t>Build tools are programs that are used to automate the creation of executable applications from source code. </a:t>
            </a:r>
          </a:p>
          <a:p>
            <a:r>
              <a:rPr lang="en-US" dirty="0"/>
              <a:t>The building process involves compiling, linking, and packaging the code into a useful or executable form.</a:t>
            </a:r>
          </a:p>
          <a:p>
            <a:r>
              <a:rPr lang="en-US" dirty="0"/>
              <a:t>Developers often implement the build process manually for small projects. </a:t>
            </a:r>
          </a:p>
          <a:p>
            <a:r>
              <a:rPr lang="en-US" dirty="0"/>
              <a:t>But this cannot be done for large projects where it is complicated to keep track of what is needed for construction, in what order, and what dependencies are in the building process. </a:t>
            </a:r>
          </a:p>
          <a:p>
            <a:r>
              <a:rPr lang="en-US" dirty="0"/>
              <a:t>Using the automation tools makes the build process more consistent.</a:t>
            </a:r>
            <a:endParaRPr lang="en-IN" dirty="0"/>
          </a:p>
        </p:txBody>
      </p:sp>
      <p:sp>
        <p:nvSpPr>
          <p:cNvPr id="3" name="Title 2">
            <a:extLst>
              <a:ext uri="{FF2B5EF4-FFF2-40B4-BE49-F238E27FC236}">
                <a16:creationId xmlns:a16="http://schemas.microsoft.com/office/drawing/2014/main" id="{A0A3D9AF-B9B6-4824-8D30-F84BEAB36886}"/>
              </a:ext>
            </a:extLst>
          </p:cNvPr>
          <p:cNvSpPr>
            <a:spLocks noGrp="1"/>
          </p:cNvSpPr>
          <p:nvPr>
            <p:ph type="title"/>
          </p:nvPr>
        </p:nvSpPr>
        <p:spPr/>
        <p:txBody>
          <a:bodyPr/>
          <a:lstStyle/>
          <a:p>
            <a:r>
              <a:rPr lang="en-US" dirty="0"/>
              <a:t>What is a Build Tool?</a:t>
            </a:r>
            <a:endParaRPr lang="en-IN" dirty="0"/>
          </a:p>
        </p:txBody>
      </p:sp>
    </p:spTree>
    <p:extLst>
      <p:ext uri="{BB962C8B-B14F-4D97-AF65-F5344CB8AC3E}">
        <p14:creationId xmlns:p14="http://schemas.microsoft.com/office/powerpoint/2010/main" val="1347303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0FED12-C0E9-4F6E-861E-79763FD6F268}"/>
              </a:ext>
            </a:extLst>
          </p:cNvPr>
          <p:cNvSpPr>
            <a:spLocks noGrp="1"/>
          </p:cNvSpPr>
          <p:nvPr>
            <p:ph sz="quarter" idx="12"/>
          </p:nvPr>
        </p:nvSpPr>
        <p:spPr>
          <a:xfrm>
            <a:off x="457201" y="1381125"/>
            <a:ext cx="8228012" cy="5151650"/>
          </a:xfrm>
        </p:spPr>
        <p:txBody>
          <a:bodyPr>
            <a:normAutofit fontScale="85000" lnSpcReduction="20000"/>
          </a:bodyPr>
          <a:lstStyle/>
          <a:p>
            <a:r>
              <a:rPr lang="en-US" dirty="0"/>
              <a:t>Gradle describes everything on the basis of projects and tasks. Every Gradle build contains one or more projects, and these projects contain some tasks.</a:t>
            </a:r>
          </a:p>
          <a:p>
            <a:r>
              <a:rPr lang="en-US" dirty="0"/>
              <a:t>Gradle Projects</a:t>
            </a:r>
          </a:p>
          <a:p>
            <a:r>
              <a:rPr lang="en-US" dirty="0"/>
              <a:t>In Gradle, A project represents a library JAR or a web application. </a:t>
            </a:r>
          </a:p>
          <a:p>
            <a:r>
              <a:rPr lang="en-US" dirty="0"/>
              <a:t>It may also represent a distribution ZIP, which is assembled from the JARs produced by other projects. </a:t>
            </a:r>
          </a:p>
          <a:p>
            <a:r>
              <a:rPr lang="en-US" dirty="0"/>
              <a:t>A project could be deploying your application to staging or production environments. </a:t>
            </a:r>
          </a:p>
          <a:p>
            <a:r>
              <a:rPr lang="en-US" dirty="0"/>
              <a:t>Each project in Gradle is made up of one or more tasks.</a:t>
            </a:r>
          </a:p>
          <a:p>
            <a:r>
              <a:rPr lang="en-US" dirty="0"/>
              <a:t>Gradle Tasks</a:t>
            </a:r>
          </a:p>
          <a:p>
            <a:r>
              <a:rPr lang="en-US" dirty="0"/>
              <a:t>In Gradle, Task is a single piece of work that a build performs. For example, it could compile classes, create a JAR, Generate Javadoc, and publish some archives to a repository and more.</a:t>
            </a:r>
            <a:endParaRPr lang="en-IN" dirty="0"/>
          </a:p>
        </p:txBody>
      </p:sp>
      <p:sp>
        <p:nvSpPr>
          <p:cNvPr id="3" name="Title 2">
            <a:extLst>
              <a:ext uri="{FF2B5EF4-FFF2-40B4-BE49-F238E27FC236}">
                <a16:creationId xmlns:a16="http://schemas.microsoft.com/office/drawing/2014/main" id="{A0A3D9AF-B9B6-4824-8D30-F84BEAB36886}"/>
              </a:ext>
            </a:extLst>
          </p:cNvPr>
          <p:cNvSpPr>
            <a:spLocks noGrp="1"/>
          </p:cNvSpPr>
          <p:nvPr>
            <p:ph type="title"/>
          </p:nvPr>
        </p:nvSpPr>
        <p:spPr/>
        <p:txBody>
          <a:bodyPr/>
          <a:lstStyle/>
          <a:p>
            <a:r>
              <a:rPr lang="en-US" dirty="0"/>
              <a:t>Projects and Tasks in Gradle</a:t>
            </a:r>
            <a:endParaRPr lang="en-IN" dirty="0"/>
          </a:p>
        </p:txBody>
      </p:sp>
    </p:spTree>
    <p:extLst>
      <p:ext uri="{BB962C8B-B14F-4D97-AF65-F5344CB8AC3E}">
        <p14:creationId xmlns:p14="http://schemas.microsoft.com/office/powerpoint/2010/main" val="1895105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03BEE1-0CBC-4749-88DD-EE58871098D0}"/>
              </a:ext>
            </a:extLst>
          </p:cNvPr>
          <p:cNvSpPr>
            <a:spLocks noGrp="1"/>
          </p:cNvSpPr>
          <p:nvPr>
            <p:ph type="title"/>
          </p:nvPr>
        </p:nvSpPr>
        <p:spPr/>
        <p:txBody>
          <a:bodyPr/>
          <a:lstStyle/>
          <a:p>
            <a:r>
              <a:rPr lang="en-IN" dirty="0"/>
              <a:t>Features of Gradle</a:t>
            </a:r>
          </a:p>
        </p:txBody>
      </p:sp>
      <p:pic>
        <p:nvPicPr>
          <p:cNvPr id="2050" name="Picture 2" descr="Features of Gradle">
            <a:extLst>
              <a:ext uri="{FF2B5EF4-FFF2-40B4-BE49-F238E27FC236}">
                <a16:creationId xmlns:a16="http://schemas.microsoft.com/office/drawing/2014/main" id="{0B1FA9F2-6200-44EC-98B2-B99A5A8272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8637" y="1415395"/>
            <a:ext cx="5493479" cy="4975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399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426855-6783-4085-A89B-1E27EDE32D10}"/>
              </a:ext>
            </a:extLst>
          </p:cNvPr>
          <p:cNvSpPr>
            <a:spLocks noGrp="1"/>
          </p:cNvSpPr>
          <p:nvPr>
            <p:ph type="title"/>
          </p:nvPr>
        </p:nvSpPr>
        <p:spPr/>
        <p:txBody>
          <a:bodyPr/>
          <a:lstStyle/>
          <a:p>
            <a:r>
              <a:rPr lang="en-IN" dirty="0"/>
              <a:t>Advantages of Gradle</a:t>
            </a:r>
          </a:p>
        </p:txBody>
      </p:sp>
      <p:pic>
        <p:nvPicPr>
          <p:cNvPr id="3074" name="Picture 2" descr="Advantages of Gradle">
            <a:extLst>
              <a:ext uri="{FF2B5EF4-FFF2-40B4-BE49-F238E27FC236}">
                <a16:creationId xmlns:a16="http://schemas.microsoft.com/office/drawing/2014/main" id="{ACFE8789-BE71-4248-AFCD-C19E8AFBF8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784" y="1759670"/>
            <a:ext cx="5683578" cy="4546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4730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1"/>
</p:tagLst>
</file>

<file path=ppt/theme/theme1.xml><?xml version="1.0" encoding="utf-8"?>
<a:theme xmlns:a="http://schemas.openxmlformats.org/drawingml/2006/main" name="Pencils_02_2012">
  <a:themeElements>
    <a:clrScheme name="Custom 2">
      <a:dk1>
        <a:srgbClr val="000000"/>
      </a:dk1>
      <a:lt1>
        <a:sysClr val="window" lastClr="FFFFFF"/>
      </a:lt1>
      <a:dk2>
        <a:srgbClr val="002266"/>
      </a:dk2>
      <a:lt2>
        <a:srgbClr val="BBBB00"/>
      </a:lt2>
      <a:accent1>
        <a:srgbClr val="00BBEE"/>
      </a:accent1>
      <a:accent2>
        <a:srgbClr val="FF9900"/>
      </a:accent2>
      <a:accent3>
        <a:srgbClr val="BBBB00"/>
      </a:accent3>
      <a:accent4>
        <a:srgbClr val="002266"/>
      </a:accent4>
      <a:accent5>
        <a:srgbClr val="DD4411"/>
      </a:accent5>
      <a:accent6>
        <a:srgbClr val="E1DD00"/>
      </a:accent6>
      <a:hlink>
        <a:srgbClr val="FF9900"/>
      </a:hlink>
      <a:folHlink>
        <a:srgbClr val="002266"/>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04DE32136F4D4F8B91DE44C434FF89" ma:contentTypeVersion="0" ma:contentTypeDescription="Create a new document." ma:contentTypeScope="" ma:versionID="51781ce6f9edcc76a54a87506d8d885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F65D84-E0F8-41F8-8AB1-093C0ADE73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514F291-B47C-48A1-B199-EBD0A7B4E780}">
  <ds:schemaRefs>
    <ds:schemaRef ds:uri="http://schemas.microsoft.com/office/2006/metadata/properties"/>
  </ds:schemaRefs>
</ds:datastoreItem>
</file>

<file path=customXml/itemProps3.xml><?xml version="1.0" encoding="utf-8"?>
<ds:datastoreItem xmlns:ds="http://schemas.openxmlformats.org/officeDocument/2006/customXml" ds:itemID="{69A6220E-5020-4ACE-A33D-0A412E4F470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Pencils_02_2012</Template>
  <TotalTime>2883</TotalTime>
  <Words>1204</Words>
  <Application>Microsoft Office PowerPoint</Application>
  <PresentationFormat>On-screen Show (4:3)</PresentationFormat>
  <Paragraphs>127</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times new roman</vt:lpstr>
      <vt:lpstr>verdana</vt:lpstr>
      <vt:lpstr>Pencils_02_2012</vt:lpstr>
      <vt:lpstr>PowerPoint Presentation</vt:lpstr>
      <vt:lpstr>Course Goals / Objectives</vt:lpstr>
      <vt:lpstr>Gradle</vt:lpstr>
      <vt:lpstr>Gradle</vt:lpstr>
      <vt:lpstr>Gradle</vt:lpstr>
      <vt:lpstr>What is a Build Tool?</vt:lpstr>
      <vt:lpstr>Projects and Tasks in Gradle</vt:lpstr>
      <vt:lpstr>Features of Gradle</vt:lpstr>
      <vt:lpstr>Advantages of Gradle</vt:lpstr>
      <vt:lpstr>Why Gradle?</vt:lpstr>
      <vt:lpstr>Gradle Installation</vt:lpstr>
      <vt:lpstr>Gradle Installation</vt:lpstr>
      <vt:lpstr>Gradle Installation</vt:lpstr>
      <vt:lpstr>Gradle Installation</vt:lpstr>
      <vt:lpstr>Gradle</vt:lpstr>
      <vt:lpstr>Gradle</vt:lpstr>
      <vt:lpstr>Gradle vs Maven</vt:lpstr>
      <vt:lpstr>Build.gradle</vt:lpstr>
      <vt:lpstr>Create Executable jar</vt:lpstr>
      <vt:lpstr>Create Executable jar</vt:lpstr>
      <vt:lpstr>Run Gradle</vt:lpstr>
      <vt:lpstr>Run Gradle</vt:lpstr>
      <vt:lpstr>Gradle - Plugins</vt:lpstr>
      <vt:lpstr>Types of Plugins</vt:lpstr>
      <vt:lpstr>Lifecycle</vt:lpstr>
      <vt:lpstr>PowerPoint Presentation</vt:lpstr>
      <vt:lpstr>PowerPoint Presentation</vt:lpstr>
      <vt:lpstr>Module Summary</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erica.l.moeser</dc:creator>
  <dc:description/>
  <cp:lastModifiedBy>Parameswari Ettiappan</cp:lastModifiedBy>
  <cp:revision>447</cp:revision>
  <dcterms:created xsi:type="dcterms:W3CDTF">2012-03-13T15:47:14Z</dcterms:created>
  <dcterms:modified xsi:type="dcterms:W3CDTF">2021-02-05T06:46:47Z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DH_PPT_012012_LEO</vt:lpwstr>
  </property>
  <property fmtid="{D5CDD505-2E9C-101B-9397-08002B2CF9AE}" pid="4" name="ArticulateGUID">
    <vt:lpwstr>AAA9661D-BB09-40B4-9621-E5DD34F7073B</vt:lpwstr>
  </property>
  <property fmtid="{D5CDD505-2E9C-101B-9397-08002B2CF9AE}" pid="5" name="ArticulateProjectFull">
    <vt:lpwstr>F:\PROJECTS\JohnsonBeesley\Accenture\Accenture_PPT_020412_LEO.ppta</vt:lpwstr>
  </property>
  <property fmtid="{D5CDD505-2E9C-101B-9397-08002B2CF9AE}" pid="6" name="ContentTypeId">
    <vt:lpwstr>0x0101003104DE32136F4D4F8B91DE44C434FF89</vt:lpwstr>
  </property>
</Properties>
</file>