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67" r:id="rId5"/>
    <p:sldId id="289" r:id="rId6"/>
    <p:sldId id="304" r:id="rId7"/>
    <p:sldId id="290" r:id="rId8"/>
    <p:sldId id="305" r:id="rId9"/>
    <p:sldId id="291" r:id="rId10"/>
    <p:sldId id="306" r:id="rId11"/>
    <p:sldId id="307" r:id="rId12"/>
    <p:sldId id="292" r:id="rId13"/>
    <p:sldId id="308" r:id="rId14"/>
    <p:sldId id="293" r:id="rId15"/>
    <p:sldId id="309" r:id="rId16"/>
    <p:sldId id="295" r:id="rId17"/>
    <p:sldId id="310" r:id="rId18"/>
    <p:sldId id="294" r:id="rId19"/>
    <p:sldId id="311" r:id="rId20"/>
    <p:sldId id="296" r:id="rId21"/>
    <p:sldId id="312" r:id="rId22"/>
    <p:sldId id="297" r:id="rId23"/>
    <p:sldId id="313" r:id="rId24"/>
    <p:sldId id="298" r:id="rId25"/>
    <p:sldId id="299" r:id="rId26"/>
    <p:sldId id="314" r:id="rId27"/>
    <p:sldId id="315" r:id="rId28"/>
    <p:sldId id="300" r:id="rId29"/>
    <p:sldId id="301" r:id="rId30"/>
    <p:sldId id="316" r:id="rId31"/>
    <p:sldId id="317" r:id="rId32"/>
    <p:sldId id="302" r:id="rId33"/>
    <p:sldId id="303" r:id="rId34"/>
    <p:sldId id="318" r:id="rId3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603" autoAdjust="0"/>
    <p:restoredTop sz="95878" autoAdjust="0"/>
  </p:normalViewPr>
  <p:slideViewPr>
    <p:cSldViewPr>
      <p:cViewPr varScale="1">
        <p:scale>
          <a:sx n="82" d="100"/>
          <a:sy n="82" d="100"/>
        </p:scale>
        <p:origin x="157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6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60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/>
              <a:t>JSP: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Quiz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dirty="0"/>
              <a:t> object is available to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All JSP pages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Only JSP page which has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isErrorPage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="true" in the page directive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Only JSP page which has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=“true”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the page directive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None of the above</a:t>
            </a: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dirty="0"/>
              <a:t> object is available to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All JSP pages</a:t>
            </a:r>
          </a:p>
          <a:p>
            <a:pPr marL="457200" indent="-457200">
              <a:buFont typeface="+mj-lt"/>
              <a:buAutoNum type="alphaUcPeriod"/>
            </a:pPr>
            <a:r>
              <a:rPr lang="en-IN" b="1" dirty="0">
                <a:latin typeface="Courier New" pitchFamily="49" charset="0"/>
                <a:cs typeface="Courier New" pitchFamily="49" charset="0"/>
              </a:rPr>
              <a:t>Only JSP page which has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isErrorPage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="true" in the page directive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Only JSP page which has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=“true”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the page directive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None of the above</a:t>
            </a: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&lt;%@ page language=“Java” session=“false”&gt;</a:t>
            </a:r>
          </a:p>
          <a:p>
            <a:pPr marL="0" indent="0">
              <a:buNone/>
            </a:pPr>
            <a:r>
              <a:rPr lang="en-US" dirty="0"/>
              <a:t>The above line</a:t>
            </a:r>
          </a:p>
          <a:p>
            <a:pPr marL="457200" indent="-457200">
              <a:buAutoNum type="alphaUcPeriod"/>
            </a:pPr>
            <a:r>
              <a:rPr lang="en-US" dirty="0"/>
              <a:t>Invalidates the session</a:t>
            </a:r>
          </a:p>
          <a:p>
            <a:pPr marL="457200" indent="-457200">
              <a:buAutoNum type="alphaUcPeriod"/>
            </a:pPr>
            <a:r>
              <a:rPr lang="en-US" dirty="0"/>
              <a:t>Makes implicit session object unavailable to the page</a:t>
            </a:r>
          </a:p>
          <a:p>
            <a:pPr marL="457200" indent="-457200">
              <a:buAutoNum type="alphaUcPeriod"/>
            </a:pPr>
            <a:r>
              <a:rPr lang="en-US" dirty="0"/>
              <a:t>Makes the page devoid of session</a:t>
            </a:r>
          </a:p>
          <a:p>
            <a:pPr marL="457200" indent="-457200">
              <a:buAutoNum type="alphaUcPeriod"/>
            </a:pPr>
            <a:r>
              <a:rPr lang="en-US" dirty="0"/>
              <a:t>Results in an error in the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6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&lt;%@ page language=“Java” session=“false”&gt;</a:t>
            </a:r>
          </a:p>
          <a:p>
            <a:pPr marL="0" indent="0">
              <a:buNone/>
            </a:pPr>
            <a:r>
              <a:rPr lang="en-US" dirty="0"/>
              <a:t>The above line</a:t>
            </a:r>
          </a:p>
          <a:p>
            <a:pPr marL="457200" indent="-457200">
              <a:buAutoNum type="alphaUcPeriod"/>
            </a:pPr>
            <a:r>
              <a:rPr lang="en-US" dirty="0"/>
              <a:t>Invalidates the session</a:t>
            </a:r>
          </a:p>
          <a:p>
            <a:pPr marL="457200" indent="-457200">
              <a:buAutoNum type="alphaUcPeriod"/>
            </a:pPr>
            <a:r>
              <a:rPr lang="en-US" b="1" dirty="0"/>
              <a:t>Makes implicit session object unavailable to the page</a:t>
            </a:r>
          </a:p>
          <a:p>
            <a:pPr marL="457200" indent="-457200">
              <a:buAutoNum type="alphaUcPeriod"/>
            </a:pPr>
            <a:r>
              <a:rPr lang="en-US" dirty="0"/>
              <a:t>Makes the page devoid of session</a:t>
            </a:r>
          </a:p>
          <a:p>
            <a:pPr marL="457200" indent="-457200">
              <a:buAutoNum type="alphaUcPeriod"/>
            </a:pPr>
            <a:r>
              <a:rPr lang="en-US" dirty="0"/>
              <a:t>Results in an error in the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JSP is </a:t>
            </a:r>
          </a:p>
          <a:p>
            <a:pPr marL="457200" indent="-457200">
              <a:buAutoNum type="alphaUcPeriod"/>
            </a:pPr>
            <a:r>
              <a:rPr lang="en-US" dirty="0"/>
              <a:t>Compiled every time  it is requested</a:t>
            </a:r>
          </a:p>
          <a:p>
            <a:pPr marL="457200" indent="-457200">
              <a:buAutoNum type="alphaUcPeriod"/>
            </a:pPr>
            <a:r>
              <a:rPr lang="en-US" dirty="0"/>
              <a:t>Compiled into class like servlets and then used</a:t>
            </a:r>
          </a:p>
          <a:p>
            <a:pPr marL="457200" indent="-457200">
              <a:buAutoNum type="alphaUcPeriod"/>
            </a:pPr>
            <a:r>
              <a:rPr lang="en-US" dirty="0"/>
              <a:t>Compiled only when it changes</a:t>
            </a:r>
          </a:p>
          <a:p>
            <a:pPr marL="457200" indent="-457200">
              <a:buAutoNum type="alphaUcPeriod"/>
            </a:pPr>
            <a:r>
              <a:rPr lang="en-US" dirty="0"/>
              <a:t>Never compiled only interpreted</a:t>
            </a: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JSP is </a:t>
            </a:r>
          </a:p>
          <a:p>
            <a:pPr marL="457200" indent="-457200">
              <a:buAutoNum type="alphaUcPeriod"/>
            </a:pPr>
            <a:r>
              <a:rPr lang="en-US" dirty="0"/>
              <a:t>Compiled every time  it is requested</a:t>
            </a:r>
          </a:p>
          <a:p>
            <a:pPr marL="457200" indent="-457200">
              <a:buAutoNum type="alphaUcPeriod"/>
            </a:pPr>
            <a:r>
              <a:rPr lang="en-US" dirty="0"/>
              <a:t>Compiled into class like servlets and then used</a:t>
            </a:r>
          </a:p>
          <a:p>
            <a:pPr marL="457200" indent="-457200">
              <a:buAutoNum type="alphaUcPeriod"/>
            </a:pPr>
            <a:r>
              <a:rPr lang="en-US" b="1" dirty="0"/>
              <a:t>Compiled only when it changes</a:t>
            </a:r>
          </a:p>
          <a:p>
            <a:pPr marL="457200" indent="-457200">
              <a:buAutoNum type="alphaUcPeriod"/>
            </a:pPr>
            <a:r>
              <a:rPr lang="en-US" dirty="0"/>
              <a:t>Never compiled only interpreted</a:t>
            </a: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session </a:t>
            </a:r>
            <a:r>
              <a:rPr lang="en-US" dirty="0"/>
              <a:t>object </a:t>
            </a:r>
          </a:p>
          <a:p>
            <a:pPr marL="457200" indent="-457200"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is available to a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ll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JSP pages</a:t>
            </a:r>
          </a:p>
          <a:p>
            <a:pPr marL="457200" indent="-457200"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Only JSP page which has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session="true" specified in the page directive</a:t>
            </a:r>
          </a:p>
          <a:p>
            <a:pPr marL="457200" indent="-457200"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Not available to pages that have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session=“false" specified in the page directive</a:t>
            </a:r>
          </a:p>
          <a:p>
            <a:pPr marL="457200" indent="-457200"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None of the above</a:t>
            </a: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69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session </a:t>
            </a:r>
            <a:r>
              <a:rPr lang="en-US" dirty="0"/>
              <a:t>object </a:t>
            </a:r>
          </a:p>
          <a:p>
            <a:pPr marL="457200" indent="-457200"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is available to a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ll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JSP pages</a:t>
            </a:r>
          </a:p>
          <a:p>
            <a:pPr marL="457200" indent="-457200"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Only JSP page which has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session="true" specified in the page directive</a:t>
            </a:r>
          </a:p>
          <a:p>
            <a:pPr marL="457200" indent="-457200">
              <a:buAutoNum type="alphaUcPeriod"/>
            </a:pPr>
            <a:r>
              <a:rPr lang="en-IN" b="1" dirty="0">
                <a:latin typeface="Courier New" pitchFamily="49" charset="0"/>
                <a:cs typeface="Courier New" pitchFamily="49" charset="0"/>
              </a:rPr>
              <a:t>Not available to pages that have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session=“false" specified in the page directive</a:t>
            </a:r>
          </a:p>
          <a:p>
            <a:pPr marL="457200" indent="-457200"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None of the above</a:t>
            </a: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9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POST request cannot be sent to a JSP</a:t>
            </a:r>
          </a:p>
          <a:p>
            <a:pPr marL="457200" indent="-457200">
              <a:buAutoNum type="alphaUcPeriod"/>
            </a:pPr>
            <a:r>
              <a:rPr lang="en-US" dirty="0"/>
              <a:t>True</a:t>
            </a:r>
          </a:p>
          <a:p>
            <a:pPr marL="457200" indent="-457200">
              <a:buAutoNum type="alphaUcPeriod"/>
            </a:pPr>
            <a:r>
              <a:rPr lang="en-US" dirty="0"/>
              <a:t>False</a:t>
            </a:r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4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POST request cannot be sent to a JSP</a:t>
            </a:r>
          </a:p>
          <a:p>
            <a:pPr marL="457200" indent="-457200">
              <a:buAutoNum type="alphaUcPeriod"/>
            </a:pPr>
            <a:r>
              <a:rPr lang="en-US" dirty="0"/>
              <a:t>True</a:t>
            </a:r>
          </a:p>
          <a:p>
            <a:pPr marL="457200" indent="-457200">
              <a:buAutoNum type="alphaUcPeriod"/>
            </a:pPr>
            <a:r>
              <a:rPr lang="en-US" b="1" dirty="0"/>
              <a:t>False</a:t>
            </a:r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dirty="0"/>
              <a:t>A </a:t>
            </a:r>
            <a:r>
              <a:rPr lang="en-IN" dirty="0" err="1"/>
              <a:t>test.jsp</a:t>
            </a:r>
            <a:r>
              <a:rPr lang="en-IN" dirty="0"/>
              <a:t> page has the following code: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&lt;%if(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(“type")!=null)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&lt;%=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(“type") %&gt;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/>
              <a:t>If  this JSP is requested when the following form is submitted, what will the page print?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&lt;form action=“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test.jsp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”&gt;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&lt;input type=“text” name=“type” value=“H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ardCopy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IN" sz="2000" dirty="0"/>
              <a:t>Will print </a:t>
            </a:r>
            <a:r>
              <a:rPr lang="en-IN" sz="2000" dirty="0" err="1"/>
              <a:t>HardCopy</a:t>
            </a:r>
            <a:endParaRPr lang="en-IN" sz="2000" dirty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dirty="0"/>
              <a:t>There will be an error while submitting the form because forms actions cannot be JSP pages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dirty="0"/>
              <a:t>There will be an error in the page because </a:t>
            </a:r>
            <a:r>
              <a:rPr lang="en-IN" sz="2000" dirty="0" err="1"/>
              <a:t>request.getParameter</a:t>
            </a:r>
            <a:r>
              <a:rPr lang="en-IN" sz="2000" dirty="0"/>
              <a:t>(“type") will throw </a:t>
            </a:r>
            <a:r>
              <a:rPr lang="en-IN" sz="2000" dirty="0" err="1"/>
              <a:t>NullPointerException</a:t>
            </a:r>
            <a:endParaRPr lang="en-IN" sz="2000" dirty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dirty="0"/>
              <a:t>There will be an error in the page because expression cannot be added inside the </a:t>
            </a:r>
            <a:r>
              <a:rPr lang="en-US" sz="2000" dirty="0" err="1"/>
              <a:t>scriptlets</a:t>
            </a:r>
            <a:endParaRPr lang="en-IN" sz="2000" dirty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endParaRPr lang="en-IN" sz="2000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endParaRPr lang="en-GB" sz="2000" dirty="0"/>
          </a:p>
          <a:p>
            <a:pPr marL="857250" lvl="2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>
              <a:ea typeface="+mn-ea"/>
              <a:cs typeface="+mn-cs"/>
            </a:endParaRPr>
          </a:p>
          <a:p>
            <a:pPr marL="857250" lvl="2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JSP code generates a class which extends directly from</a:t>
            </a:r>
          </a:p>
          <a:p>
            <a:pPr marL="457200" indent="-457200">
              <a:buAutoNum type="alphaUcPeriod"/>
            </a:pPr>
            <a:r>
              <a:rPr lang="en-US" dirty="0" err="1"/>
              <a:t>HttpServlet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dirty="0" err="1"/>
              <a:t>HttpJspPage</a:t>
            </a:r>
            <a:r>
              <a:rPr lang="en-US" dirty="0"/>
              <a:t> </a:t>
            </a:r>
          </a:p>
          <a:p>
            <a:pPr marL="457200" indent="-457200">
              <a:buAutoNum type="alphaUcPeriod"/>
            </a:pPr>
            <a:r>
              <a:rPr lang="en-US" dirty="0" err="1"/>
              <a:t>JspPage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Servlet</a:t>
            </a:r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7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JSP code generates a class which extends directly from</a:t>
            </a:r>
          </a:p>
          <a:p>
            <a:pPr marL="457200" indent="-457200">
              <a:buAutoNum type="alphaUcPeriod"/>
            </a:pPr>
            <a:r>
              <a:rPr lang="en-US" dirty="0" err="1"/>
              <a:t>HttpServlet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b="1" dirty="0" err="1"/>
              <a:t>HttpJspPage</a:t>
            </a:r>
            <a:r>
              <a:rPr lang="en-US" b="1" dirty="0"/>
              <a:t> </a:t>
            </a:r>
          </a:p>
          <a:p>
            <a:pPr marL="457200" indent="-457200">
              <a:buAutoNum type="alphaUcPeriod"/>
            </a:pPr>
            <a:r>
              <a:rPr lang="en-US" dirty="0" err="1"/>
              <a:t>JspPage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Servlet</a:t>
            </a:r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01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HttpJspPage</a:t>
            </a:r>
            <a:r>
              <a:rPr lang="en-US" b="1" dirty="0"/>
              <a:t> </a:t>
            </a:r>
            <a:r>
              <a:rPr lang="en-US" dirty="0"/>
              <a:t>class that is generated has which of the following methods?</a:t>
            </a:r>
          </a:p>
          <a:p>
            <a:pPr marL="457200" indent="-457200">
              <a:buAutoNum type="alphaUcPeriod"/>
            </a:pPr>
            <a:r>
              <a:rPr lang="en-US" dirty="0" err="1"/>
              <a:t>doGet</a:t>
            </a:r>
            <a:r>
              <a:rPr lang="en-US" dirty="0"/>
              <a:t>() </a:t>
            </a:r>
          </a:p>
          <a:p>
            <a:pPr marL="457200" indent="-457200">
              <a:buAutoNum type="alphaUcPeriod"/>
            </a:pPr>
            <a:r>
              <a:rPr lang="en-US" dirty="0" err="1"/>
              <a:t>doPost</a:t>
            </a:r>
            <a:r>
              <a:rPr lang="en-US" dirty="0"/>
              <a:t>()</a:t>
            </a:r>
          </a:p>
          <a:p>
            <a:pPr marL="457200" indent="-457200">
              <a:buAutoNum type="alphaUcPeriod"/>
            </a:pPr>
            <a:r>
              <a:rPr lang="en-US" dirty="0"/>
              <a:t>service()</a:t>
            </a:r>
          </a:p>
          <a:p>
            <a:pPr marL="457200" indent="-457200">
              <a:buAutoNum type="alphaUcPeriod"/>
            </a:pPr>
            <a:r>
              <a:rPr lang="en-US" dirty="0" err="1"/>
              <a:t>init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4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HttpJspPage</a:t>
            </a:r>
            <a:r>
              <a:rPr lang="en-US" b="1" dirty="0"/>
              <a:t> </a:t>
            </a:r>
            <a:r>
              <a:rPr lang="en-US" dirty="0"/>
              <a:t>class that is generated has which of the following methods?</a:t>
            </a:r>
          </a:p>
          <a:p>
            <a:pPr marL="457200" indent="-457200">
              <a:buAutoNum type="alphaUcPeriod"/>
            </a:pPr>
            <a:r>
              <a:rPr lang="en-US" dirty="0" err="1"/>
              <a:t>doGet</a:t>
            </a:r>
            <a:r>
              <a:rPr lang="en-US" dirty="0"/>
              <a:t>() </a:t>
            </a:r>
          </a:p>
          <a:p>
            <a:pPr marL="457200" indent="-457200">
              <a:buAutoNum type="alphaUcPeriod"/>
            </a:pPr>
            <a:r>
              <a:rPr lang="en-US" dirty="0" err="1"/>
              <a:t>doPost</a:t>
            </a:r>
            <a:r>
              <a:rPr lang="en-US" dirty="0"/>
              <a:t>()</a:t>
            </a:r>
          </a:p>
          <a:p>
            <a:pPr marL="457200" indent="-457200">
              <a:buAutoNum type="alphaUcPeriod"/>
            </a:pPr>
            <a:r>
              <a:rPr lang="en-US" b="1" dirty="0"/>
              <a:t>service()</a:t>
            </a:r>
          </a:p>
          <a:p>
            <a:pPr marL="457200" indent="-457200">
              <a:buAutoNum type="alphaUcPeriod"/>
            </a:pPr>
            <a:r>
              <a:rPr lang="en-US" b="1" dirty="0" err="1"/>
              <a:t>init</a:t>
            </a:r>
            <a:r>
              <a:rPr lang="en-US" b="1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5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will print hello in the page?</a:t>
            </a:r>
          </a:p>
          <a:p>
            <a:pPr marL="457200" indent="-457200">
              <a:buAutoNum type="alphaUcPeriod"/>
            </a:pPr>
            <a:r>
              <a:rPr lang="en-US" dirty="0"/>
              <a:t>&lt;% </a:t>
            </a:r>
            <a:r>
              <a:rPr lang="en-US" dirty="0" err="1"/>
              <a:t>out.println</a:t>
            </a:r>
            <a:r>
              <a:rPr lang="en-US" dirty="0"/>
              <a:t>("hello");%&gt;</a:t>
            </a:r>
          </a:p>
          <a:p>
            <a:pPr marL="457200" indent="-457200">
              <a:buAutoNum type="alphaUcPeriod"/>
            </a:pPr>
            <a:r>
              <a:rPr lang="en-US" dirty="0"/>
              <a:t>&lt;%="hello" %&gt;</a:t>
            </a:r>
          </a:p>
          <a:p>
            <a:pPr marL="457200" indent="-457200">
              <a:buAutoNum type="alphaUcPeriod"/>
            </a:pPr>
            <a:r>
              <a:rPr lang="en-US" dirty="0"/>
              <a:t>&lt;%</a:t>
            </a:r>
            <a:r>
              <a:rPr lang="en-US" dirty="0" err="1"/>
              <a:t>response.getWriter</a:t>
            </a:r>
            <a:r>
              <a:rPr lang="en-US" dirty="0"/>
              <a:t>().</a:t>
            </a:r>
            <a:r>
              <a:rPr lang="en-US" dirty="0" err="1"/>
              <a:t>println</a:t>
            </a:r>
            <a:r>
              <a:rPr lang="en-US" dirty="0"/>
              <a:t>("hello"); %&gt;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/>
              <a:t> &lt;% </a:t>
            </a:r>
            <a:r>
              <a:rPr lang="en-US" dirty="0" err="1"/>
              <a:t>System.out.println</a:t>
            </a:r>
            <a:r>
              <a:rPr lang="en-US" dirty="0"/>
              <a:t>("hello");%&gt;</a:t>
            </a:r>
          </a:p>
          <a:p>
            <a:pPr marL="457200" indent="-457200">
              <a:buAutoNum type="alphaU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43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will print hello in the page?</a:t>
            </a:r>
          </a:p>
          <a:p>
            <a:pPr marL="457200" indent="-457200">
              <a:buAutoNum type="alphaUcPeriod"/>
            </a:pPr>
            <a:r>
              <a:rPr lang="en-US" b="1" dirty="0"/>
              <a:t>&lt;% </a:t>
            </a:r>
            <a:r>
              <a:rPr lang="en-US" b="1" dirty="0" err="1"/>
              <a:t>out.println</a:t>
            </a:r>
            <a:r>
              <a:rPr lang="en-US" b="1" dirty="0"/>
              <a:t>("hello");%&gt;</a:t>
            </a:r>
          </a:p>
          <a:p>
            <a:pPr marL="457200" indent="-457200">
              <a:buAutoNum type="alphaUcPeriod"/>
            </a:pPr>
            <a:r>
              <a:rPr lang="en-US" b="1" dirty="0"/>
              <a:t>&lt;%="hello" %&gt;</a:t>
            </a:r>
          </a:p>
          <a:p>
            <a:pPr marL="457200" indent="-457200">
              <a:buAutoNum type="alphaUcPeriod"/>
            </a:pPr>
            <a:r>
              <a:rPr lang="en-US" b="1" dirty="0"/>
              <a:t>&lt;%</a:t>
            </a:r>
            <a:r>
              <a:rPr lang="en-US" b="1" dirty="0" err="1"/>
              <a:t>response.getWriter</a:t>
            </a:r>
            <a:r>
              <a:rPr lang="en-US" b="1" dirty="0"/>
              <a:t>().</a:t>
            </a:r>
            <a:r>
              <a:rPr lang="en-US" b="1" dirty="0" err="1"/>
              <a:t>println</a:t>
            </a:r>
            <a:r>
              <a:rPr lang="en-US" b="1" dirty="0"/>
              <a:t>("hello"); %&gt;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/>
              <a:t> &lt;% </a:t>
            </a:r>
            <a:r>
              <a:rPr lang="en-US" dirty="0" err="1"/>
              <a:t>System.out.println</a:t>
            </a:r>
            <a:r>
              <a:rPr lang="en-US" dirty="0"/>
              <a:t>("hello");%&gt;</a:t>
            </a:r>
          </a:p>
          <a:p>
            <a:pPr marL="457200" indent="-457200">
              <a:buAutoNum type="alphaU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80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is not an implicit JSP object?</a:t>
            </a:r>
          </a:p>
          <a:p>
            <a:pPr marL="457200" indent="-457200">
              <a:buAutoNum type="alphaUcPeriod"/>
            </a:pPr>
            <a:r>
              <a:rPr lang="en-US" dirty="0"/>
              <a:t>request</a:t>
            </a:r>
          </a:p>
          <a:p>
            <a:pPr marL="457200" indent="-457200">
              <a:buAutoNum type="alphaUcPeriod"/>
            </a:pPr>
            <a:r>
              <a:rPr lang="en-US" dirty="0"/>
              <a:t>response</a:t>
            </a:r>
          </a:p>
          <a:p>
            <a:pPr marL="457200" indent="-457200">
              <a:buAutoNum type="alphaUcPeriod"/>
            </a:pPr>
            <a:r>
              <a:rPr lang="en-US" dirty="0"/>
              <a:t>session</a:t>
            </a:r>
          </a:p>
          <a:p>
            <a:pPr marL="457200" indent="-457200">
              <a:buAutoNum type="alphaUcPeriod"/>
            </a:pPr>
            <a:r>
              <a:rPr lang="en-US" dirty="0"/>
              <a:t>context</a:t>
            </a:r>
          </a:p>
          <a:p>
            <a:pPr marL="457200" indent="-457200">
              <a:buAutoNum type="alphaU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1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is not an implicit JSP object?</a:t>
            </a:r>
          </a:p>
          <a:p>
            <a:pPr marL="457200" indent="-457200">
              <a:buAutoNum type="alphaUcPeriod"/>
            </a:pPr>
            <a:r>
              <a:rPr lang="en-US" dirty="0"/>
              <a:t>request</a:t>
            </a:r>
          </a:p>
          <a:p>
            <a:pPr marL="457200" indent="-457200">
              <a:buAutoNum type="alphaUcPeriod"/>
            </a:pPr>
            <a:r>
              <a:rPr lang="en-US" dirty="0"/>
              <a:t>response</a:t>
            </a:r>
          </a:p>
          <a:p>
            <a:pPr marL="457200" indent="-457200">
              <a:buAutoNum type="alphaUcPeriod"/>
            </a:pPr>
            <a:r>
              <a:rPr lang="en-US" dirty="0"/>
              <a:t>session</a:t>
            </a:r>
          </a:p>
          <a:p>
            <a:pPr marL="457200" indent="-457200">
              <a:buAutoNum type="alphaUcPeriod"/>
            </a:pPr>
            <a:r>
              <a:rPr lang="en-US" b="1" dirty="0"/>
              <a:t>context</a:t>
            </a:r>
          </a:p>
          <a:p>
            <a:pPr marL="457200" indent="-457200">
              <a:buAutoNum type="alphaU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80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web.xml contains </a:t>
            </a:r>
          </a:p>
          <a:p>
            <a:pPr marL="0" indent="0">
              <a:buNone/>
            </a:pPr>
            <a:r>
              <a:rPr lang="pt-BR" dirty="0"/>
              <a:t>&lt;context-param&gt;</a:t>
            </a:r>
          </a:p>
          <a:p>
            <a:pPr marL="0" indent="0">
              <a:buNone/>
            </a:pPr>
            <a:r>
              <a:rPr lang="pt-BR" dirty="0"/>
              <a:t>&lt;param-name&gt;database&lt;/param-name&gt;</a:t>
            </a:r>
          </a:p>
          <a:p>
            <a:pPr marL="0" indent="0">
              <a:buNone/>
            </a:pPr>
            <a:r>
              <a:rPr lang="pt-BR" dirty="0"/>
              <a:t>&lt;param-value&gt;oracle &lt;/param-value&gt;</a:t>
            </a:r>
          </a:p>
          <a:p>
            <a:pPr marL="0" indent="0">
              <a:buNone/>
            </a:pPr>
            <a:r>
              <a:rPr lang="pt-BR" dirty="0"/>
              <a:t>&lt;/context-param&gt;</a:t>
            </a:r>
          </a:p>
          <a:p>
            <a:pPr marL="0" indent="0">
              <a:buNone/>
            </a:pPr>
            <a:r>
              <a:rPr lang="en-US" dirty="0"/>
              <a:t>This can be obtained in JSP using </a:t>
            </a:r>
          </a:p>
          <a:p>
            <a:pPr marL="457200" indent="-457200">
              <a:buAutoNum type="alphaUcPeriod"/>
            </a:pPr>
            <a:r>
              <a:rPr lang="en-US" dirty="0" err="1"/>
              <a:t>config</a:t>
            </a:r>
            <a:r>
              <a:rPr lang="en-US" dirty="0"/>
              <a:t>. </a:t>
            </a:r>
            <a:r>
              <a:rPr lang="en-US" dirty="0" err="1"/>
              <a:t>application.getInitParameter</a:t>
            </a:r>
            <a:r>
              <a:rPr lang="en-US" dirty="0"/>
              <a:t>(“database”</a:t>
            </a:r>
            <a:r>
              <a:rPr lang="en-US" u="sng" dirty="0"/>
              <a:t>) </a:t>
            </a:r>
            <a:endParaRPr lang="en-US" dirty="0"/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/>
              <a:t>session. </a:t>
            </a:r>
            <a:r>
              <a:rPr lang="en-US" dirty="0" err="1"/>
              <a:t>application.getInitParameter</a:t>
            </a:r>
            <a:r>
              <a:rPr lang="en-US" dirty="0"/>
              <a:t>(“database”</a:t>
            </a:r>
            <a:r>
              <a:rPr lang="en-US" u="sng" dirty="0"/>
              <a:t>) 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context. </a:t>
            </a:r>
            <a:r>
              <a:rPr lang="en-US" dirty="0" err="1"/>
              <a:t>application.getInitParameter</a:t>
            </a:r>
            <a:r>
              <a:rPr lang="en-US" dirty="0"/>
              <a:t>(“database”</a:t>
            </a:r>
            <a:r>
              <a:rPr lang="en-US" u="sng" dirty="0"/>
              <a:t>) </a:t>
            </a:r>
          </a:p>
          <a:p>
            <a:pPr marL="457200" indent="-457200">
              <a:buAutoNum type="alphaUcPeriod"/>
            </a:pPr>
            <a:r>
              <a:rPr lang="en-US" dirty="0" err="1"/>
              <a:t>application.getInitParameter</a:t>
            </a:r>
            <a:r>
              <a:rPr lang="en-US" dirty="0"/>
              <a:t>(“database”</a:t>
            </a:r>
            <a:r>
              <a:rPr lang="en-US" u="sng" dirty="0"/>
              <a:t>)</a:t>
            </a:r>
            <a:endParaRPr lang="en-US" dirty="0"/>
          </a:p>
          <a:p>
            <a:pPr marL="457200" indent="-457200">
              <a:buAutoNum type="alphaU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59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web.xml contains </a:t>
            </a:r>
          </a:p>
          <a:p>
            <a:pPr marL="0" indent="0">
              <a:buNone/>
            </a:pPr>
            <a:r>
              <a:rPr lang="pt-BR" dirty="0"/>
              <a:t>&lt;context-param&gt;</a:t>
            </a:r>
          </a:p>
          <a:p>
            <a:pPr marL="0" indent="0">
              <a:buNone/>
            </a:pPr>
            <a:r>
              <a:rPr lang="pt-BR" dirty="0"/>
              <a:t>&lt;param-name&gt;database&lt;/param-name&gt;</a:t>
            </a:r>
          </a:p>
          <a:p>
            <a:pPr marL="0" indent="0">
              <a:buNone/>
            </a:pPr>
            <a:r>
              <a:rPr lang="pt-BR" dirty="0"/>
              <a:t>&lt;param-value&gt;oracle &lt;/param-value&gt;</a:t>
            </a:r>
          </a:p>
          <a:p>
            <a:pPr marL="0" indent="0">
              <a:buNone/>
            </a:pPr>
            <a:r>
              <a:rPr lang="pt-BR" dirty="0"/>
              <a:t>&lt;/context-param&gt;</a:t>
            </a:r>
          </a:p>
          <a:p>
            <a:pPr marL="0" indent="0">
              <a:buNone/>
            </a:pPr>
            <a:r>
              <a:rPr lang="en-US" dirty="0"/>
              <a:t>This can be obtained in JSP using </a:t>
            </a:r>
          </a:p>
          <a:p>
            <a:pPr marL="457200" indent="-457200">
              <a:buAutoNum type="alphaUcPeriod"/>
            </a:pPr>
            <a:r>
              <a:rPr lang="en-US" dirty="0" err="1"/>
              <a:t>config</a:t>
            </a:r>
            <a:r>
              <a:rPr lang="en-US" dirty="0"/>
              <a:t>. </a:t>
            </a:r>
            <a:r>
              <a:rPr lang="en-US" dirty="0" err="1"/>
              <a:t>application.getInitParameter</a:t>
            </a:r>
            <a:r>
              <a:rPr lang="en-US" dirty="0"/>
              <a:t>(“database”</a:t>
            </a:r>
            <a:r>
              <a:rPr lang="en-US" u="sng" dirty="0"/>
              <a:t>) </a:t>
            </a:r>
            <a:endParaRPr lang="en-US" dirty="0"/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/>
              <a:t>session. </a:t>
            </a:r>
            <a:r>
              <a:rPr lang="en-US" dirty="0" err="1"/>
              <a:t>application.getInitParameter</a:t>
            </a:r>
            <a:r>
              <a:rPr lang="en-US" dirty="0"/>
              <a:t>(“database”</a:t>
            </a:r>
            <a:r>
              <a:rPr lang="en-US" u="sng" dirty="0"/>
              <a:t>) 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context. </a:t>
            </a:r>
            <a:r>
              <a:rPr lang="en-US" dirty="0" err="1"/>
              <a:t>application.getInitParameter</a:t>
            </a:r>
            <a:r>
              <a:rPr lang="en-US" dirty="0"/>
              <a:t>(“database”</a:t>
            </a:r>
            <a:r>
              <a:rPr lang="en-US" u="sng" dirty="0"/>
              <a:t>) </a:t>
            </a:r>
          </a:p>
          <a:p>
            <a:pPr marL="457200" indent="-457200">
              <a:buAutoNum type="alphaUcPeriod"/>
            </a:pPr>
            <a:r>
              <a:rPr lang="en-US" b="1" dirty="0" err="1"/>
              <a:t>application.getInitParameter</a:t>
            </a:r>
            <a:r>
              <a:rPr lang="en-US" b="1" dirty="0"/>
              <a:t>(“database”</a:t>
            </a:r>
            <a:r>
              <a:rPr lang="en-US" b="1" u="sng" dirty="0"/>
              <a:t>)</a:t>
            </a:r>
            <a:endParaRPr lang="en-US" b="1" dirty="0"/>
          </a:p>
          <a:p>
            <a:pPr marL="457200" indent="-457200">
              <a:buAutoNum type="alphaU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0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dirty="0"/>
              <a:t>A </a:t>
            </a:r>
            <a:r>
              <a:rPr lang="en-IN" dirty="0" err="1"/>
              <a:t>test.jsp</a:t>
            </a:r>
            <a:r>
              <a:rPr lang="en-IN" dirty="0"/>
              <a:t> page has the following code: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&lt;%if(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(“type")!=null)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&lt;%=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(“type") %&gt;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/>
              <a:t>If  this JSP is requested when the following form is submitted, what will the page print?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&lt;form action=“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test.jsp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”&gt;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&lt;input type=“text” name=“type” value=“H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ardCopy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IN" sz="2000" dirty="0"/>
              <a:t>Will print </a:t>
            </a:r>
            <a:r>
              <a:rPr lang="en-IN" sz="2000" dirty="0" err="1"/>
              <a:t>HardCopy</a:t>
            </a:r>
            <a:endParaRPr lang="en-IN" sz="2000" dirty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dirty="0"/>
              <a:t>There will be an error while submitting the form because forms actions cannot be JSP pages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dirty="0"/>
              <a:t>There will be an error in the page because </a:t>
            </a:r>
            <a:r>
              <a:rPr lang="en-IN" sz="2000" dirty="0" err="1"/>
              <a:t>request.getParameter</a:t>
            </a:r>
            <a:r>
              <a:rPr lang="en-IN" sz="2000" dirty="0"/>
              <a:t>(“type") will throw </a:t>
            </a:r>
            <a:r>
              <a:rPr lang="en-IN" sz="2000" dirty="0" err="1"/>
              <a:t>NullPointerException</a:t>
            </a:r>
            <a:endParaRPr lang="en-IN" sz="2000" dirty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b="1" dirty="0"/>
              <a:t>There will be an error in the page because expression cannot be added inside the </a:t>
            </a:r>
            <a:r>
              <a:rPr lang="en-US" sz="2000" b="1" dirty="0" err="1"/>
              <a:t>scriptlets</a:t>
            </a:r>
            <a:endParaRPr lang="en-IN" sz="2000" b="1" dirty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endParaRPr lang="en-IN" sz="2000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endParaRPr lang="en-GB" sz="2000" dirty="0"/>
          </a:p>
          <a:p>
            <a:pPr marL="857250" lvl="2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>
              <a:ea typeface="+mn-ea"/>
              <a:cs typeface="+mn-cs"/>
            </a:endParaRPr>
          </a:p>
          <a:p>
            <a:pPr marL="857250" lvl="2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489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packages are implicitly imported in a JSP file?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latin typeface="Courier New" pitchFamily="49" charset="0"/>
              </a:rPr>
              <a:t>java.lang.*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latin typeface="Courier New" pitchFamily="49" charset="0"/>
              </a:rPr>
              <a:t>javax.servlet.*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latin typeface="Courier New" pitchFamily="49" charset="0"/>
              </a:rPr>
              <a:t>javax.servlet.jsp.*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latin typeface="Courier New" pitchFamily="49" charset="0"/>
              </a:rPr>
              <a:t>javax.servlet.http.* </a:t>
            </a:r>
          </a:p>
          <a:p>
            <a:pPr marL="457200" indent="-457200">
              <a:buAutoNum type="alphaU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38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packages are implicitly imported in a JSP file?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java.lang.*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javax.servlet.*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javax.servlet.jsp.*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javax.servlet.http.* </a:t>
            </a:r>
          </a:p>
          <a:p>
            <a:pPr marL="457200" indent="-457200">
              <a:buAutoNum type="alphaU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/>
          <a:lstStyle/>
          <a:p>
            <a:pPr marL="0" lvl="0" indent="0">
              <a:buNone/>
            </a:pPr>
            <a:r>
              <a:rPr lang="en-IN" dirty="0"/>
              <a:t>Which of the following is/are the syntax for JSP comment?</a:t>
            </a:r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&lt;%-- comment --%&gt;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&lt;!—comment --&gt;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/* comment */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// comment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endParaRPr lang="en-IN" sz="2000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endParaRPr lang="en-GB" sz="2000" dirty="0"/>
          </a:p>
          <a:p>
            <a:pPr marL="857250" lvl="2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>
              <a:ea typeface="+mn-ea"/>
              <a:cs typeface="+mn-cs"/>
            </a:endParaRPr>
          </a:p>
          <a:p>
            <a:pPr marL="857250" lvl="2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05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/>
          <a:lstStyle/>
          <a:p>
            <a:pPr marL="0" lvl="0" indent="0">
              <a:buNone/>
            </a:pPr>
            <a:r>
              <a:rPr lang="en-IN" dirty="0"/>
              <a:t>Which of the following is/are the syntax for JSP comment?</a:t>
            </a:r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b="1" dirty="0">
                <a:latin typeface="Courier New" pitchFamily="49" charset="0"/>
                <a:ea typeface="+mn-ea"/>
                <a:cs typeface="Courier New" pitchFamily="49" charset="0"/>
              </a:rPr>
              <a:t>&lt;%-- comment --%&gt;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&lt;!—comment --&gt;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/* comment */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// comment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endParaRPr lang="en-IN" sz="2000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endParaRPr lang="en-GB" sz="2000" dirty="0"/>
          </a:p>
          <a:p>
            <a:pPr marL="857250" lvl="2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>
              <a:ea typeface="+mn-ea"/>
              <a:cs typeface="+mn-cs"/>
            </a:endParaRPr>
          </a:p>
          <a:p>
            <a:pPr marL="857250" lvl="2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02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JSP contains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&lt;% x=10; %&gt;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&lt;%=x+10 %&gt;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&lt;%!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x; %&gt;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The page displays</a:t>
            </a:r>
          </a:p>
          <a:p>
            <a:pPr marL="457200" indent="-457200"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pPr marL="457200" indent="-457200"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20</a:t>
            </a:r>
          </a:p>
          <a:p>
            <a:pPr marL="457200" indent="-457200"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457200" indent="-457200"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JSP contains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&lt;% x=10; %&gt;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&lt;%=x+10 %&gt;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&lt;%!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x; %&gt;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The page displays</a:t>
            </a:r>
          </a:p>
          <a:p>
            <a:pPr marL="457200" indent="-457200"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pPr marL="457200" indent="-457200"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20</a:t>
            </a:r>
          </a:p>
          <a:p>
            <a:pPr marL="457200" indent="-457200"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457200" indent="-457200"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4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assigns a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ErrorPage.jsp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/>
              <a:t>JSP page as an error page?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&lt;%@ page error=”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ErrorPage.jsp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&lt;%@ page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ErrorPage.jsp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pPr marL="457200" indent="-457200">
              <a:buFont typeface="+mj-lt"/>
              <a:buAutoNum type="alphaUcPeriod"/>
            </a:pPr>
            <a:r>
              <a:rPr lang="en-US" kern="1200" dirty="0">
                <a:solidFill>
                  <a:schemeClr val="tx2"/>
                </a:solidFill>
                <a:latin typeface="Courier New" pitchFamily="49" charset="0"/>
              </a:rPr>
              <a:t>&lt;%@ page </a:t>
            </a:r>
            <a:r>
              <a:rPr lang="en-US" kern="1200" dirty="0" err="1">
                <a:solidFill>
                  <a:schemeClr val="tx2"/>
                </a:solidFill>
                <a:latin typeface="Courier New" pitchFamily="49" charset="0"/>
              </a:rPr>
              <a:t>isErrorPage</a:t>
            </a:r>
            <a:r>
              <a:rPr lang="en-US" kern="1200" dirty="0">
                <a:solidFill>
                  <a:schemeClr val="tx2"/>
                </a:solidFill>
                <a:latin typeface="Courier New" pitchFamily="49" charset="0"/>
              </a:rPr>
              <a:t>="true" %&gt;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&lt;%@ page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=”true” %&gt;</a:t>
            </a: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4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assigns a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ErrorPage.jsp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/>
              <a:t>JSP page as an error page?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&lt;%@ page error=”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ErrorPage.jsp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&lt;%@ page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ErrorPage.jsp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kern="1200" dirty="0">
                <a:solidFill>
                  <a:schemeClr val="tx2"/>
                </a:solidFill>
                <a:latin typeface="Courier New" pitchFamily="49" charset="0"/>
              </a:rPr>
              <a:t>&lt;%@ page </a:t>
            </a:r>
            <a:r>
              <a:rPr lang="en-US" b="1" kern="1200" dirty="0" err="1">
                <a:solidFill>
                  <a:schemeClr val="tx2"/>
                </a:solidFill>
                <a:latin typeface="Courier New" pitchFamily="49" charset="0"/>
              </a:rPr>
              <a:t>isErrorPage</a:t>
            </a:r>
            <a:r>
              <a:rPr lang="en-US" b="1" kern="1200" dirty="0">
                <a:solidFill>
                  <a:schemeClr val="tx2"/>
                </a:solidFill>
                <a:latin typeface="Courier New" pitchFamily="49" charset="0"/>
              </a:rPr>
              <a:t>="true" %&gt;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&lt;%@ page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=”true” %&gt;</a:t>
            </a:r>
          </a:p>
          <a:p>
            <a:pPr marL="0" indent="0">
              <a:buNone/>
            </a:pPr>
            <a:endParaRPr lang="en-US" b="1" kern="12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66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B46B146-10B1-4E4B-84B8-152E13B75786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1221</Words>
  <Application>Microsoft Office PowerPoint</Application>
  <PresentationFormat>On-screen Show (4:3)</PresentationFormat>
  <Paragraphs>301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Courier New</vt:lpstr>
      <vt:lpstr>Wingdings</vt:lpstr>
      <vt:lpstr>Default Design</vt:lpstr>
      <vt:lpstr>JSP: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 </vt:lpstr>
      <vt:lpstr>Question 10 </vt:lpstr>
      <vt:lpstr>Question 11 </vt:lpstr>
      <vt:lpstr>Question 11 </vt:lpstr>
      <vt:lpstr>Question 12 </vt:lpstr>
      <vt:lpstr>Question 12 </vt:lpstr>
      <vt:lpstr>Question 13 </vt:lpstr>
      <vt:lpstr>Question 13 </vt:lpstr>
      <vt:lpstr>Question 14 </vt:lpstr>
      <vt:lpstr>Question 14 </vt:lpstr>
      <vt:lpstr>Question 15 </vt:lpstr>
      <vt:lpstr>Question 15 </vt:lpstr>
    </vt:vector>
  </TitlesOfParts>
  <Company>fcb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Parameswari Ettiappan</cp:lastModifiedBy>
  <cp:revision>830</cp:revision>
  <dcterms:created xsi:type="dcterms:W3CDTF">2005-08-31T12:40:43Z</dcterms:created>
  <dcterms:modified xsi:type="dcterms:W3CDTF">2020-10-05T04:29:06Z</dcterms:modified>
</cp:coreProperties>
</file>