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8"/>
  </p:notesMasterIdLst>
  <p:handoutMasterIdLst>
    <p:handoutMasterId r:id="rId39"/>
  </p:handoutMasterIdLst>
  <p:sldIdLst>
    <p:sldId id="267" r:id="rId5"/>
    <p:sldId id="268" r:id="rId6"/>
    <p:sldId id="284" r:id="rId7"/>
    <p:sldId id="269" r:id="rId8"/>
    <p:sldId id="285" r:id="rId9"/>
    <p:sldId id="271" r:id="rId10"/>
    <p:sldId id="286" r:id="rId11"/>
    <p:sldId id="272" r:id="rId12"/>
    <p:sldId id="287" r:id="rId13"/>
    <p:sldId id="270" r:id="rId14"/>
    <p:sldId id="288" r:id="rId15"/>
    <p:sldId id="273" r:id="rId16"/>
    <p:sldId id="289" r:id="rId17"/>
    <p:sldId id="274" r:id="rId18"/>
    <p:sldId id="290" r:id="rId19"/>
    <p:sldId id="275" r:id="rId20"/>
    <p:sldId id="291" r:id="rId21"/>
    <p:sldId id="276" r:id="rId22"/>
    <p:sldId id="292" r:id="rId23"/>
    <p:sldId id="277" r:id="rId24"/>
    <p:sldId id="293" r:id="rId25"/>
    <p:sldId id="278" r:id="rId26"/>
    <p:sldId id="294" r:id="rId27"/>
    <p:sldId id="279" r:id="rId28"/>
    <p:sldId id="295" r:id="rId29"/>
    <p:sldId id="280" r:id="rId30"/>
    <p:sldId id="296" r:id="rId31"/>
    <p:sldId id="281" r:id="rId32"/>
    <p:sldId id="297" r:id="rId33"/>
    <p:sldId id="282" r:id="rId34"/>
    <p:sldId id="298" r:id="rId35"/>
    <p:sldId id="283" r:id="rId36"/>
    <p:sldId id="299" r:id="rId37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1397" autoAdjust="0"/>
    <p:restoredTop sz="93190" autoAdjust="0"/>
  </p:normalViewPr>
  <p:slideViewPr>
    <p:cSldViewPr>
      <p:cViewPr varScale="1">
        <p:scale>
          <a:sx n="82" d="100"/>
          <a:sy n="82" d="100"/>
        </p:scale>
        <p:origin x="167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E2360DBE-8E13-47D2-A642-DF3653E884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6310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62E75786-8BCD-482B-8AB0-13CE573FEE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5572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A5FC00-5B2F-4699-9E1A-ED11BCD4831E}" type="slidenum">
              <a:rPr lang="en-US" smtClean="0">
                <a:latin typeface="Arial" charset="0"/>
              </a:rPr>
              <a:pPr/>
              <a:t>1</a:t>
            </a:fld>
            <a:endParaRPr lang="en-US">
              <a:latin typeface="Arial" charset="0"/>
            </a:endParaRPr>
          </a:p>
        </p:txBody>
      </p:sp>
      <p:sp>
        <p:nvSpPr>
          <p:cNvPr id="2253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IN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all three"/>
          <p:cNvPicPr>
            <a:picLocks noChangeAspect="1" noChangeArrowheads="1"/>
          </p:cNvPicPr>
          <p:nvPr userDrawn="1"/>
        </p:nvPicPr>
        <p:blipFill>
          <a:blip r:embed="rId2" cstate="print"/>
          <a:srcRect t="47652" b="18791"/>
          <a:stretch>
            <a:fillRect/>
          </a:stretch>
        </p:blipFill>
        <p:spPr bwMode="auto">
          <a:xfrm>
            <a:off x="0" y="0"/>
            <a:ext cx="9144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815975"/>
            <a:ext cx="7772400" cy="1470025"/>
          </a:xfrm>
        </p:spPr>
        <p:txBody>
          <a:bodyPr/>
          <a:lstStyle>
            <a:lvl1pPr>
              <a:lnSpc>
                <a:spcPct val="125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38100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730F0C-6965-4F90-9CF7-7D258BE9AF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6C27F1-97EA-4008-8A76-D403FC0E3D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4EE086-EB33-4D63-B7C0-09375A55E8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A1D0C1-F8C9-4E8E-9147-9B10ECA05C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EBFCF6-48DA-4D5F-8290-B733B37983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5E112F-2860-4BEA-A974-CD8BD4AF94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8196AA-B855-4970-A8CB-C83180FD04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2299D8-AA40-4AD6-8517-083EBB65EA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8098AE-AFA6-431F-B853-ADCE8B50B8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746585-2CF3-4E50-80A3-15455C6EA6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27" name="Picture 10" descr="all three"/>
          <p:cNvPicPr>
            <a:picLocks noChangeAspect="1" noChangeArrowheads="1"/>
          </p:cNvPicPr>
          <p:nvPr userDrawn="1"/>
        </p:nvPicPr>
        <p:blipFill>
          <a:blip r:embed="rId13" cstate="print"/>
          <a:srcRect t="71950" b="17998"/>
          <a:stretch>
            <a:fillRect/>
          </a:stretch>
        </p:blipFill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553200"/>
            <a:ext cx="21336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i="1">
                <a:solidFill>
                  <a:schemeClr val="bg2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0763091E-B1D7-4012-AE87-42018985BB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800">
          <a:solidFill>
            <a:srgbClr val="5F5F5F"/>
          </a:solidFill>
          <a:latin typeface="+mn-lt"/>
        </a:defRPr>
      </a:lvl2pPr>
      <a:lvl3pPr marL="11430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rgbClr val="5F5F5F"/>
          </a:solidFill>
          <a:latin typeface="+mn-lt"/>
        </a:defRPr>
      </a:lvl3pPr>
      <a:lvl4pPr marL="16002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4pPr>
      <a:lvl5pPr marL="20574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5pPr>
      <a:lvl6pPr marL="25146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6pPr>
      <a:lvl7pPr marL="29718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7pPr>
      <a:lvl8pPr marL="34290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8pPr>
      <a:lvl9pPr marL="38862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noFill/>
        </p:spPr>
        <p:txBody>
          <a:bodyPr/>
          <a:lstStyle/>
          <a:p>
            <a:fld id="{ACAB21EF-0DAE-468A-86EE-A35C11809A63}" type="slidenum">
              <a:rPr lang="en-US" smtClean="0">
                <a:latin typeface="Arial" charset="0"/>
              </a:rPr>
              <a:pPr/>
              <a:t>1</a:t>
            </a:fld>
            <a:endParaRPr lang="en-US">
              <a:latin typeface="Arial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4588"/>
          </a:xfrm>
        </p:spPr>
        <p:txBody>
          <a:bodyPr/>
          <a:lstStyle/>
          <a:p>
            <a:pPr eaLnBrk="1" hangingPunct="1"/>
            <a:r>
              <a:rPr lang="en-US" dirty="0"/>
              <a:t>Java: JDBC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2286000" y="4572000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/>
              <a:t>Quiz</a:t>
            </a:r>
            <a:br>
              <a:rPr lang="en-US" sz="2800" dirty="0"/>
            </a:br>
            <a:endParaRPr 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458200" cy="4754563"/>
          </a:xfrm>
        </p:spPr>
        <p:txBody>
          <a:bodyPr/>
          <a:lstStyle/>
          <a:p>
            <a:pPr>
              <a:buNone/>
            </a:pPr>
            <a:r>
              <a:rPr lang="en-US" dirty="0"/>
              <a:t>JDBC 4.0 service provider mechanism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 dirty="0">
                <a:ea typeface="+mn-ea"/>
                <a:cs typeface="+mn-cs"/>
              </a:rPr>
              <a:t>does not require the database specific jar file to be included in the class path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 dirty="0">
                <a:ea typeface="+mn-ea"/>
                <a:cs typeface="+mn-cs"/>
              </a:rPr>
              <a:t>does not require explicit loading of JDBC Driver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 dirty="0">
                <a:ea typeface="+mn-ea"/>
                <a:cs typeface="+mn-cs"/>
              </a:rPr>
              <a:t>does not require creation of explicit connection to database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 dirty="0">
                <a:ea typeface="+mn-ea"/>
                <a:cs typeface="+mn-cs"/>
              </a:rPr>
              <a:t>works for any JDBC 3.0 compliant jar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458200" cy="4754563"/>
          </a:xfrm>
        </p:spPr>
        <p:txBody>
          <a:bodyPr/>
          <a:lstStyle/>
          <a:p>
            <a:pPr>
              <a:buNone/>
            </a:pPr>
            <a:r>
              <a:rPr lang="en-US" dirty="0"/>
              <a:t>JDBC 4.0 service provider mechanism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 dirty="0">
                <a:ea typeface="+mn-ea"/>
                <a:cs typeface="+mn-cs"/>
              </a:rPr>
              <a:t>does not require the database specific jar file to be included in the class path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 dirty="0">
                <a:ea typeface="+mn-ea"/>
                <a:cs typeface="+mn-cs"/>
              </a:rPr>
              <a:t>does not require explicit loading of JDBC Driver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 dirty="0">
                <a:ea typeface="+mn-ea"/>
                <a:cs typeface="+mn-cs"/>
              </a:rPr>
              <a:t>does not require creation of explicit connection to database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 dirty="0">
                <a:ea typeface="+mn-ea"/>
                <a:cs typeface="+mn-cs"/>
              </a:rPr>
              <a:t>works for any JDBC 3.0 compliant jar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85800" y="26670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898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458200" cy="4906963"/>
          </a:xfrm>
        </p:spPr>
        <p:txBody>
          <a:bodyPr/>
          <a:lstStyle/>
          <a:p>
            <a:pPr>
              <a:buNone/>
            </a:pPr>
            <a:r>
              <a:rPr lang="en-US" dirty="0"/>
              <a:t>Which the following returns </a:t>
            </a:r>
            <a:r>
              <a:rPr lang="en-US" b="1" dirty="0">
                <a:latin typeface="Courier New" pitchFamily="49" charset="0"/>
              </a:rPr>
              <a:t>Connection</a:t>
            </a:r>
            <a:r>
              <a:rPr lang="en-US" dirty="0"/>
              <a:t> object?</a:t>
            </a:r>
          </a:p>
          <a:p>
            <a:pPr marL="914400" lvl="1" indent="-457200">
              <a:buFont typeface="Wingdings" pitchFamily="2" charset="2"/>
              <a:buAutoNum type="alphaUcPeriod"/>
            </a:pPr>
            <a:r>
              <a:rPr lang="en-US" sz="2000" b="1" dirty="0" err="1">
                <a:latin typeface="Courier New" pitchFamily="49" charset="0"/>
              </a:rPr>
              <a:t>DriverManager.getConnection</a:t>
            </a:r>
            <a:r>
              <a:rPr lang="en-US" sz="2000" b="1" dirty="0">
                <a:latin typeface="Courier New" pitchFamily="49" charset="0"/>
              </a:rPr>
              <a:t>()</a:t>
            </a:r>
          </a:p>
          <a:p>
            <a:pPr marL="914400" lvl="1" indent="-457200">
              <a:buFont typeface="Wingdings" pitchFamily="2" charset="2"/>
              <a:buAutoNum type="alphaUcPeriod"/>
            </a:pPr>
            <a:r>
              <a:rPr lang="en-US" sz="2000" b="1" dirty="0" err="1">
                <a:latin typeface="Courier New" pitchFamily="49" charset="0"/>
              </a:rPr>
              <a:t>DriverManager.getConnection</a:t>
            </a:r>
            <a:r>
              <a:rPr lang="en-US" sz="2000" b="1" dirty="0">
                <a:latin typeface="Courier New" pitchFamily="49" charset="0"/>
              </a:rPr>
              <a:t>(String </a:t>
            </a:r>
            <a:r>
              <a:rPr lang="en-US" sz="2000" b="1" dirty="0" err="1">
                <a:latin typeface="Courier New" pitchFamily="49" charset="0"/>
              </a:rPr>
              <a:t>url</a:t>
            </a:r>
            <a:r>
              <a:rPr lang="en-US" sz="2000" b="1" dirty="0">
                <a:latin typeface="Courier New" pitchFamily="49" charset="0"/>
              </a:rPr>
              <a:t>, Properties info)</a:t>
            </a:r>
          </a:p>
          <a:p>
            <a:pPr marL="914400" lvl="1" indent="-457200">
              <a:buFont typeface="Wingdings" pitchFamily="2" charset="2"/>
              <a:buAutoNum type="alphaUcPeriod"/>
            </a:pPr>
            <a:r>
              <a:rPr lang="en-US" sz="2000" b="1" dirty="0" err="1">
                <a:latin typeface="Courier New" pitchFamily="49" charset="0"/>
              </a:rPr>
              <a:t>DriverManager.getConnection</a:t>
            </a:r>
            <a:r>
              <a:rPr lang="en-US" sz="2000" b="1" dirty="0">
                <a:latin typeface="Courier New" pitchFamily="49" charset="0"/>
              </a:rPr>
              <a:t>(String </a:t>
            </a:r>
            <a:r>
              <a:rPr lang="en-US" sz="2000" b="1" dirty="0" err="1">
                <a:latin typeface="Courier New" pitchFamily="49" charset="0"/>
              </a:rPr>
              <a:t>url</a:t>
            </a:r>
            <a:r>
              <a:rPr lang="en-US" sz="2000" b="1" dirty="0">
                <a:latin typeface="Courier New" pitchFamily="49" charset="0"/>
              </a:rPr>
              <a:t>, String user, String password )</a:t>
            </a:r>
          </a:p>
          <a:p>
            <a:pPr marL="914400" lvl="1" indent="-457200">
              <a:buFont typeface="Wingdings" pitchFamily="2" charset="2"/>
              <a:buAutoNum type="alphaUcPeriod"/>
            </a:pPr>
            <a:r>
              <a:rPr lang="en-US" sz="2000" b="1" dirty="0" err="1">
                <a:latin typeface="Courier New" pitchFamily="49" charset="0"/>
              </a:rPr>
              <a:t>DriverManager.getConnection(String url)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458200" cy="4906963"/>
          </a:xfrm>
        </p:spPr>
        <p:txBody>
          <a:bodyPr/>
          <a:lstStyle/>
          <a:p>
            <a:pPr>
              <a:buNone/>
            </a:pPr>
            <a:r>
              <a:rPr lang="en-US" dirty="0"/>
              <a:t>Which the following returns </a:t>
            </a:r>
            <a:r>
              <a:rPr lang="en-US" b="1" dirty="0">
                <a:latin typeface="Courier New" pitchFamily="49" charset="0"/>
              </a:rPr>
              <a:t>Connection</a:t>
            </a:r>
            <a:r>
              <a:rPr lang="en-US" dirty="0"/>
              <a:t> object?</a:t>
            </a:r>
          </a:p>
          <a:p>
            <a:pPr marL="914400" lvl="1" indent="-457200">
              <a:buFont typeface="Wingdings" pitchFamily="2" charset="2"/>
              <a:buAutoNum type="alphaUcPeriod"/>
            </a:pPr>
            <a:r>
              <a:rPr lang="en-US" sz="2000" b="1" dirty="0" err="1">
                <a:latin typeface="Courier New" pitchFamily="49" charset="0"/>
              </a:rPr>
              <a:t>DriverManager.getConnection</a:t>
            </a:r>
            <a:r>
              <a:rPr lang="en-US" sz="2000" b="1" dirty="0">
                <a:latin typeface="Courier New" pitchFamily="49" charset="0"/>
              </a:rPr>
              <a:t>()</a:t>
            </a:r>
          </a:p>
          <a:p>
            <a:pPr marL="914400" lvl="1" indent="-457200">
              <a:buFont typeface="Wingdings" pitchFamily="2" charset="2"/>
              <a:buAutoNum type="alphaUcPeriod"/>
            </a:pPr>
            <a:r>
              <a:rPr lang="en-US" sz="2000" b="1" dirty="0" err="1">
                <a:latin typeface="Courier New" pitchFamily="49" charset="0"/>
              </a:rPr>
              <a:t>DriverManager.getConnection</a:t>
            </a:r>
            <a:r>
              <a:rPr lang="en-US" sz="2000" b="1" dirty="0">
                <a:latin typeface="Courier New" pitchFamily="49" charset="0"/>
              </a:rPr>
              <a:t>(String </a:t>
            </a:r>
            <a:r>
              <a:rPr lang="en-US" sz="2000" b="1" dirty="0" err="1">
                <a:latin typeface="Courier New" pitchFamily="49" charset="0"/>
              </a:rPr>
              <a:t>url</a:t>
            </a:r>
            <a:r>
              <a:rPr lang="en-US" sz="2000" b="1" dirty="0">
                <a:latin typeface="Courier New" pitchFamily="49" charset="0"/>
              </a:rPr>
              <a:t>, Properties info)</a:t>
            </a:r>
          </a:p>
          <a:p>
            <a:pPr marL="914400" lvl="1" indent="-457200">
              <a:buFont typeface="Wingdings" pitchFamily="2" charset="2"/>
              <a:buAutoNum type="alphaUcPeriod"/>
            </a:pPr>
            <a:r>
              <a:rPr lang="en-US" sz="2000" b="1" dirty="0" err="1">
                <a:latin typeface="Courier New" pitchFamily="49" charset="0"/>
              </a:rPr>
              <a:t>DriverManager.getConnection</a:t>
            </a:r>
            <a:r>
              <a:rPr lang="en-US" sz="2000" b="1" dirty="0">
                <a:latin typeface="Courier New" pitchFamily="49" charset="0"/>
              </a:rPr>
              <a:t>(String </a:t>
            </a:r>
            <a:r>
              <a:rPr lang="en-US" sz="2000" b="1" dirty="0" err="1">
                <a:latin typeface="Courier New" pitchFamily="49" charset="0"/>
              </a:rPr>
              <a:t>url</a:t>
            </a:r>
            <a:r>
              <a:rPr lang="en-US" sz="2000" b="1" dirty="0">
                <a:latin typeface="Courier New" pitchFamily="49" charset="0"/>
              </a:rPr>
              <a:t>, String user, String password )</a:t>
            </a:r>
          </a:p>
          <a:p>
            <a:pPr marL="914400" lvl="1" indent="-457200">
              <a:buFont typeface="Wingdings" pitchFamily="2" charset="2"/>
              <a:buAutoNum type="alphaUcPeriod"/>
            </a:pPr>
            <a:r>
              <a:rPr lang="en-US" sz="2000" b="1" dirty="0" err="1">
                <a:latin typeface="Courier New" pitchFamily="49" charset="0"/>
              </a:rPr>
              <a:t>DriverManager.getConnection(String url)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38200" y="22860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38200" y="32004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38200" y="41148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3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458200" cy="475456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dirty="0"/>
              <a:t>Which of the following interface can be used to call a stored procedure?</a:t>
            </a:r>
          </a:p>
          <a:p>
            <a:pPr marL="914400" lvl="1" indent="-457200">
              <a:buFont typeface="Wingdings" pitchFamily="2" charset="2"/>
              <a:buAutoNum type="alphaUcPeriod"/>
            </a:pPr>
            <a:r>
              <a:rPr lang="en-US" sz="2000" b="1" dirty="0">
                <a:latin typeface="Courier New" pitchFamily="49" charset="0"/>
                <a:ea typeface="+mn-ea"/>
                <a:cs typeface="+mn-cs"/>
              </a:rPr>
              <a:t>Statement</a:t>
            </a:r>
          </a:p>
          <a:p>
            <a:pPr marL="914400" lvl="1" indent="-457200">
              <a:buFont typeface="Wingdings" pitchFamily="2" charset="2"/>
              <a:buAutoNum type="alphaUcPeriod"/>
            </a:pPr>
            <a:r>
              <a:rPr lang="en-US" sz="2000" b="1" dirty="0" err="1">
                <a:latin typeface="Courier New" pitchFamily="49" charset="0"/>
                <a:ea typeface="+mn-ea"/>
                <a:cs typeface="+mn-cs"/>
              </a:rPr>
              <a:t>PreparedStatement</a:t>
            </a:r>
            <a:endParaRPr lang="en-US" sz="2000" b="1" dirty="0">
              <a:latin typeface="Courier New" pitchFamily="49" charset="0"/>
              <a:ea typeface="+mn-ea"/>
              <a:cs typeface="+mn-cs"/>
            </a:endParaRPr>
          </a:p>
          <a:p>
            <a:pPr marL="914400" lvl="1" indent="-457200">
              <a:buFont typeface="Wingdings" pitchFamily="2" charset="2"/>
              <a:buAutoNum type="alphaUcPeriod"/>
            </a:pPr>
            <a:r>
              <a:rPr lang="en-US" sz="2000" b="1" dirty="0" err="1">
                <a:latin typeface="Courier New" pitchFamily="49" charset="0"/>
                <a:ea typeface="+mn-ea"/>
                <a:cs typeface="+mn-cs"/>
              </a:rPr>
              <a:t>CallableStatment</a:t>
            </a:r>
            <a:endParaRPr lang="en-US" sz="2000" b="1" dirty="0">
              <a:latin typeface="Courier New" pitchFamily="49" charset="0"/>
              <a:ea typeface="+mn-ea"/>
              <a:cs typeface="+mn-cs"/>
            </a:endParaRPr>
          </a:p>
          <a:p>
            <a:pPr marL="914400" lvl="1" indent="-457200">
              <a:buFont typeface="Wingdings" pitchFamily="2" charset="2"/>
              <a:buAutoNum type="alphaUcPeriod"/>
            </a:pPr>
            <a:r>
              <a:rPr lang="en-US" sz="2000" b="1" dirty="0" err="1">
                <a:latin typeface="Courier New" pitchFamily="49" charset="0"/>
                <a:ea typeface="+mn-ea"/>
                <a:cs typeface="+mn-cs"/>
              </a:rPr>
              <a:t>ProcedureStatemant</a:t>
            </a:r>
            <a:endParaRPr lang="en-US" sz="2000" b="1" dirty="0"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458200" cy="475456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dirty="0"/>
              <a:t>Which of the following interface can be used to call a stored procedure?</a:t>
            </a:r>
          </a:p>
          <a:p>
            <a:pPr marL="914400" lvl="1" indent="-457200">
              <a:buFont typeface="Wingdings" pitchFamily="2" charset="2"/>
              <a:buAutoNum type="alphaUcPeriod"/>
            </a:pPr>
            <a:r>
              <a:rPr lang="en-US" sz="2000" b="1" dirty="0">
                <a:latin typeface="Courier New" pitchFamily="49" charset="0"/>
                <a:ea typeface="+mn-ea"/>
                <a:cs typeface="+mn-cs"/>
              </a:rPr>
              <a:t>Statement</a:t>
            </a:r>
          </a:p>
          <a:p>
            <a:pPr marL="914400" lvl="1" indent="-457200">
              <a:buFont typeface="Wingdings" pitchFamily="2" charset="2"/>
              <a:buAutoNum type="alphaUcPeriod"/>
            </a:pPr>
            <a:r>
              <a:rPr lang="en-US" sz="2000" b="1" dirty="0" err="1">
                <a:latin typeface="Courier New" pitchFamily="49" charset="0"/>
                <a:ea typeface="+mn-ea"/>
                <a:cs typeface="+mn-cs"/>
              </a:rPr>
              <a:t>PreparedStatement</a:t>
            </a:r>
            <a:endParaRPr lang="en-US" sz="2000" b="1" dirty="0">
              <a:latin typeface="Courier New" pitchFamily="49" charset="0"/>
              <a:ea typeface="+mn-ea"/>
              <a:cs typeface="+mn-cs"/>
            </a:endParaRPr>
          </a:p>
          <a:p>
            <a:pPr marL="914400" lvl="1" indent="-457200">
              <a:buFont typeface="Wingdings" pitchFamily="2" charset="2"/>
              <a:buAutoNum type="alphaUcPeriod"/>
            </a:pPr>
            <a:r>
              <a:rPr lang="en-US" sz="2000" b="1" dirty="0" err="1">
                <a:latin typeface="Courier New" pitchFamily="49" charset="0"/>
                <a:ea typeface="+mn-ea"/>
                <a:cs typeface="+mn-cs"/>
              </a:rPr>
              <a:t>CallableStatment</a:t>
            </a:r>
            <a:endParaRPr lang="en-US" sz="2000" b="1" dirty="0">
              <a:latin typeface="Courier New" pitchFamily="49" charset="0"/>
              <a:ea typeface="+mn-ea"/>
              <a:cs typeface="+mn-cs"/>
            </a:endParaRPr>
          </a:p>
          <a:p>
            <a:pPr marL="914400" lvl="1" indent="-457200">
              <a:buFont typeface="Wingdings" pitchFamily="2" charset="2"/>
              <a:buAutoNum type="alphaUcPeriod"/>
            </a:pPr>
            <a:r>
              <a:rPr lang="en-US" sz="2000" b="1" dirty="0" err="1">
                <a:latin typeface="Courier New" pitchFamily="49" charset="0"/>
                <a:ea typeface="+mn-ea"/>
                <a:cs typeface="+mn-cs"/>
              </a:rPr>
              <a:t>ProcedureStatemant</a:t>
            </a:r>
            <a:endParaRPr lang="en-US" sz="2000" b="1" dirty="0"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38200" y="28194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414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924800" cy="4267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executeUpdate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method is used to execute </a:t>
            </a:r>
          </a:p>
          <a:p>
            <a:pPr marL="914400" lvl="1" indent="-457200">
              <a:lnSpc>
                <a:spcPct val="120000"/>
              </a:lnSpc>
              <a:buFont typeface="Wingdings" pitchFamily="2" charset="2"/>
              <a:buAutoNum type="alphaUcPeriod"/>
            </a:pPr>
            <a:r>
              <a:rPr lang="en-US" sz="2000" dirty="0">
                <a:ea typeface="+mn-ea"/>
                <a:cs typeface="+mn-cs"/>
              </a:rPr>
              <a:t>SQL queries</a:t>
            </a:r>
          </a:p>
          <a:p>
            <a:pPr marL="914400" lvl="1" indent="-457200">
              <a:lnSpc>
                <a:spcPct val="120000"/>
              </a:lnSpc>
              <a:buFont typeface="Wingdings" pitchFamily="2" charset="2"/>
              <a:buAutoNum type="alphaUcPeriod"/>
            </a:pPr>
            <a:r>
              <a:rPr lang="en-US" sz="2000" dirty="0">
                <a:ea typeface="+mn-ea"/>
                <a:cs typeface="+mn-cs"/>
              </a:rPr>
              <a:t>DML statement</a:t>
            </a:r>
          </a:p>
          <a:p>
            <a:pPr marL="914400" lvl="1" indent="-457200">
              <a:lnSpc>
                <a:spcPct val="120000"/>
              </a:lnSpc>
              <a:buAutoNum type="alphaUcPeriod"/>
            </a:pPr>
            <a:r>
              <a:rPr lang="en-US" sz="2000" dirty="0">
                <a:ea typeface="+mn-ea"/>
                <a:cs typeface="+mn-cs"/>
              </a:rPr>
              <a:t>DDL statements</a:t>
            </a:r>
          </a:p>
          <a:p>
            <a:pPr marL="914400" lvl="1" indent="-457200">
              <a:lnSpc>
                <a:spcPct val="120000"/>
              </a:lnSpc>
              <a:buAutoNum type="alphaUcPeriod"/>
            </a:pPr>
            <a:r>
              <a:rPr lang="en-US" sz="2000" dirty="0">
                <a:ea typeface="+mn-ea"/>
                <a:cs typeface="+mn-cs"/>
              </a:rPr>
              <a:t>Stored procedures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924800" cy="4267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executeUpdate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method is used to execute </a:t>
            </a:r>
          </a:p>
          <a:p>
            <a:pPr marL="914400" lvl="1" indent="-457200">
              <a:lnSpc>
                <a:spcPct val="120000"/>
              </a:lnSpc>
              <a:buFont typeface="Wingdings" pitchFamily="2" charset="2"/>
              <a:buAutoNum type="alphaUcPeriod"/>
            </a:pPr>
            <a:r>
              <a:rPr lang="en-US" sz="2000" dirty="0">
                <a:ea typeface="+mn-ea"/>
                <a:cs typeface="+mn-cs"/>
              </a:rPr>
              <a:t>SQL queries</a:t>
            </a:r>
          </a:p>
          <a:p>
            <a:pPr marL="914400" lvl="1" indent="-457200">
              <a:lnSpc>
                <a:spcPct val="120000"/>
              </a:lnSpc>
              <a:buFont typeface="Wingdings" pitchFamily="2" charset="2"/>
              <a:buAutoNum type="alphaUcPeriod"/>
            </a:pPr>
            <a:r>
              <a:rPr lang="en-US" sz="2000" dirty="0">
                <a:ea typeface="+mn-ea"/>
                <a:cs typeface="+mn-cs"/>
              </a:rPr>
              <a:t>DML statement</a:t>
            </a:r>
          </a:p>
          <a:p>
            <a:pPr marL="914400" lvl="1" indent="-457200">
              <a:lnSpc>
                <a:spcPct val="120000"/>
              </a:lnSpc>
              <a:buAutoNum type="alphaUcPeriod"/>
            </a:pPr>
            <a:r>
              <a:rPr lang="en-US" sz="2000" dirty="0">
                <a:ea typeface="+mn-ea"/>
                <a:cs typeface="+mn-cs"/>
              </a:rPr>
              <a:t>DDL statements</a:t>
            </a:r>
          </a:p>
          <a:p>
            <a:pPr marL="914400" lvl="1" indent="-457200">
              <a:lnSpc>
                <a:spcPct val="120000"/>
              </a:lnSpc>
              <a:buAutoNum type="alphaUcPeriod"/>
            </a:pPr>
            <a:r>
              <a:rPr lang="en-US" sz="2000" dirty="0">
                <a:ea typeface="+mn-ea"/>
                <a:cs typeface="+mn-cs"/>
              </a:rPr>
              <a:t>Stored procedures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143000" y="19812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143000" y="24384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43000" y="28956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9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382000" cy="4419600"/>
          </a:xfrm>
        </p:spPr>
        <p:txBody>
          <a:bodyPr/>
          <a:lstStyle/>
          <a:p>
            <a:pPr>
              <a:buNone/>
            </a:pPr>
            <a:r>
              <a:rPr lang="en-US" dirty="0"/>
              <a:t>To insert row any where in the result set, the </a:t>
            </a:r>
            <a:r>
              <a:rPr lang="en-US" b="1" dirty="0" err="1">
                <a:latin typeface="Courier New" pitchFamily="49" charset="0"/>
              </a:rPr>
              <a:t>ResultSet</a:t>
            </a:r>
            <a:r>
              <a:rPr lang="en-US" dirty="0"/>
              <a:t> object can be  created as </a:t>
            </a:r>
          </a:p>
          <a:p>
            <a:pPr marL="914400" lvl="1" indent="-457200">
              <a:buAutoNum type="alphaUcPeriod"/>
            </a:pPr>
            <a:r>
              <a:rPr lang="en-US" sz="2000" b="1" dirty="0" err="1">
                <a:latin typeface="Courier New" pitchFamily="49" charset="0"/>
                <a:ea typeface="+mn-ea"/>
                <a:cs typeface="+mn-cs"/>
              </a:rPr>
              <a:t>ResultSet.TYPE_SCROLL_INSENSITIVE</a:t>
            </a:r>
            <a:r>
              <a:rPr lang="en-US" sz="2000" b="1" dirty="0">
                <a:latin typeface="Courier New" pitchFamily="49" charset="0"/>
                <a:ea typeface="+mn-ea"/>
                <a:cs typeface="+mn-cs"/>
              </a:rPr>
              <a:t> and </a:t>
            </a:r>
            <a:r>
              <a:rPr lang="en-US" sz="2000" b="1" dirty="0" err="1">
                <a:latin typeface="Courier New" pitchFamily="49" charset="0"/>
                <a:ea typeface="+mn-ea"/>
                <a:cs typeface="+mn-cs"/>
              </a:rPr>
              <a:t>ResultSet.CONCUR_UPDATABLE</a:t>
            </a:r>
            <a:endParaRPr lang="en-US" sz="2000" b="1" dirty="0">
              <a:latin typeface="Courier New" pitchFamily="49" charset="0"/>
              <a:ea typeface="+mn-ea"/>
              <a:cs typeface="+mn-cs"/>
            </a:endParaRPr>
          </a:p>
          <a:p>
            <a:pPr marL="914400" lvl="1" indent="-457200">
              <a:buFont typeface="Wingdings" pitchFamily="2" charset="2"/>
              <a:buAutoNum type="alphaUcPeriod"/>
            </a:pPr>
            <a:r>
              <a:rPr lang="en-US" sz="2000" b="1" dirty="0" err="1">
                <a:latin typeface="Courier New" pitchFamily="49" charset="0"/>
              </a:rPr>
              <a:t>ResultSet.TYPE_SCROLL_SENSITIVE</a:t>
            </a:r>
            <a:r>
              <a:rPr lang="en-US" sz="2000" b="1" dirty="0">
                <a:latin typeface="Courier New" pitchFamily="49" charset="0"/>
              </a:rPr>
              <a:t> and </a:t>
            </a:r>
            <a:r>
              <a:rPr lang="en-US" sz="2000" b="1" dirty="0" err="1">
                <a:latin typeface="Courier New" pitchFamily="49" charset="0"/>
              </a:rPr>
              <a:t>ResultSet.CONCUR_UPDATABLE</a:t>
            </a:r>
            <a:endParaRPr lang="en-US" sz="2000" b="1" dirty="0">
              <a:latin typeface="Courier New" pitchFamily="49" charset="0"/>
            </a:endParaRPr>
          </a:p>
          <a:p>
            <a:pPr marL="914400" lvl="1" indent="-457200">
              <a:buFont typeface="Wingdings" pitchFamily="2" charset="2"/>
              <a:buAutoNum type="alphaUcPeriod"/>
            </a:pPr>
            <a:r>
              <a:rPr lang="en-US" sz="2000" b="1" dirty="0" err="1">
                <a:latin typeface="Courier New" pitchFamily="49" charset="0"/>
              </a:rPr>
              <a:t>ResultSet.TYPE_SCROLL_SENSITIVE</a:t>
            </a:r>
            <a:r>
              <a:rPr lang="en-US" sz="2000" b="1" dirty="0">
                <a:latin typeface="Courier New" pitchFamily="49" charset="0"/>
              </a:rPr>
              <a:t> and </a:t>
            </a:r>
            <a:r>
              <a:rPr lang="en-US" sz="2000" b="1" dirty="0" err="1">
                <a:latin typeface="Courier New" pitchFamily="49" charset="0"/>
              </a:rPr>
              <a:t>ResultSet.CONCUR_READ_ONLY</a:t>
            </a:r>
            <a:endParaRPr lang="en-US" sz="2000" b="1" dirty="0">
              <a:latin typeface="Courier New" pitchFamily="49" charset="0"/>
            </a:endParaRPr>
          </a:p>
          <a:p>
            <a:pPr marL="914400" lvl="1" indent="-457200">
              <a:buFont typeface="Wingdings" pitchFamily="2" charset="2"/>
              <a:buAutoNum type="alphaUcPeriod"/>
            </a:pPr>
            <a:r>
              <a:rPr lang="en-US" sz="2000" b="1" dirty="0" err="1">
                <a:latin typeface="Courier New" pitchFamily="49" charset="0"/>
              </a:rPr>
              <a:t>ResultSet.TYPE_SCROLL_FORWARD_ONLY</a:t>
            </a:r>
            <a:r>
              <a:rPr lang="en-US" sz="2000" b="1" dirty="0">
                <a:latin typeface="Courier New" pitchFamily="49" charset="0"/>
              </a:rPr>
              <a:t> and </a:t>
            </a:r>
            <a:r>
              <a:rPr lang="en-US" sz="2000" b="1" dirty="0" err="1">
                <a:latin typeface="Courier New" pitchFamily="49" charset="0"/>
              </a:rPr>
              <a:t>ResultSet.CONCUR_UPDATABLE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382000" cy="4419600"/>
          </a:xfrm>
        </p:spPr>
        <p:txBody>
          <a:bodyPr/>
          <a:lstStyle/>
          <a:p>
            <a:pPr>
              <a:buNone/>
            </a:pPr>
            <a:r>
              <a:rPr lang="en-US" dirty="0"/>
              <a:t>To insert row any where in the result set, the </a:t>
            </a:r>
            <a:r>
              <a:rPr lang="en-US" b="1" dirty="0" err="1">
                <a:latin typeface="Courier New" pitchFamily="49" charset="0"/>
              </a:rPr>
              <a:t>ResultSet</a:t>
            </a:r>
            <a:r>
              <a:rPr lang="en-US" dirty="0"/>
              <a:t> object can be  created as </a:t>
            </a:r>
          </a:p>
          <a:p>
            <a:pPr marL="914400" lvl="1" indent="-457200">
              <a:buAutoNum type="alphaUcPeriod"/>
            </a:pPr>
            <a:r>
              <a:rPr lang="en-US" sz="2000" b="1" dirty="0" err="1">
                <a:latin typeface="Courier New" pitchFamily="49" charset="0"/>
                <a:ea typeface="+mn-ea"/>
                <a:cs typeface="+mn-cs"/>
              </a:rPr>
              <a:t>ResultSet.TYPE_SCROLL_INSENSITIVE</a:t>
            </a:r>
            <a:r>
              <a:rPr lang="en-US" sz="2000" b="1" dirty="0">
                <a:latin typeface="Courier New" pitchFamily="49" charset="0"/>
                <a:ea typeface="+mn-ea"/>
                <a:cs typeface="+mn-cs"/>
              </a:rPr>
              <a:t> and </a:t>
            </a:r>
            <a:r>
              <a:rPr lang="en-US" sz="2000" b="1" dirty="0" err="1">
                <a:latin typeface="Courier New" pitchFamily="49" charset="0"/>
                <a:ea typeface="+mn-ea"/>
                <a:cs typeface="+mn-cs"/>
              </a:rPr>
              <a:t>ResultSet.CONCUR_UPDATABLE</a:t>
            </a:r>
            <a:endParaRPr lang="en-US" sz="2000" b="1" dirty="0">
              <a:latin typeface="Courier New" pitchFamily="49" charset="0"/>
              <a:ea typeface="+mn-ea"/>
              <a:cs typeface="+mn-cs"/>
            </a:endParaRPr>
          </a:p>
          <a:p>
            <a:pPr marL="914400" lvl="1" indent="-457200">
              <a:buFont typeface="Wingdings" pitchFamily="2" charset="2"/>
              <a:buAutoNum type="alphaUcPeriod"/>
            </a:pPr>
            <a:r>
              <a:rPr lang="en-US" sz="2000" b="1" dirty="0" err="1">
                <a:latin typeface="Courier New" pitchFamily="49" charset="0"/>
              </a:rPr>
              <a:t>ResultSet.TYPE_SCROLL_SENSITIVE</a:t>
            </a:r>
            <a:r>
              <a:rPr lang="en-US" sz="2000" b="1" dirty="0">
                <a:latin typeface="Courier New" pitchFamily="49" charset="0"/>
              </a:rPr>
              <a:t> and </a:t>
            </a:r>
            <a:r>
              <a:rPr lang="en-US" sz="2000" b="1" dirty="0" err="1">
                <a:latin typeface="Courier New" pitchFamily="49" charset="0"/>
              </a:rPr>
              <a:t>ResultSet.CONCUR_UPDATABLE</a:t>
            </a:r>
            <a:endParaRPr lang="en-US" sz="2000" b="1" dirty="0">
              <a:latin typeface="Courier New" pitchFamily="49" charset="0"/>
            </a:endParaRPr>
          </a:p>
          <a:p>
            <a:pPr marL="914400" lvl="1" indent="-457200">
              <a:buFont typeface="Wingdings" pitchFamily="2" charset="2"/>
              <a:buAutoNum type="alphaUcPeriod"/>
            </a:pPr>
            <a:r>
              <a:rPr lang="en-US" sz="2000" b="1" dirty="0" err="1">
                <a:latin typeface="Courier New" pitchFamily="49" charset="0"/>
              </a:rPr>
              <a:t>ResultSet.TYPE_SCROLL_SENSITIVE</a:t>
            </a:r>
            <a:r>
              <a:rPr lang="en-US" sz="2000" b="1" dirty="0">
                <a:latin typeface="Courier New" pitchFamily="49" charset="0"/>
              </a:rPr>
              <a:t> and </a:t>
            </a:r>
            <a:r>
              <a:rPr lang="en-US" sz="2000" b="1" dirty="0" err="1">
                <a:latin typeface="Courier New" pitchFamily="49" charset="0"/>
              </a:rPr>
              <a:t>ResultSet.CONCUR_READ_ONLY</a:t>
            </a:r>
            <a:endParaRPr lang="en-US" sz="2000" b="1" dirty="0">
              <a:latin typeface="Courier New" pitchFamily="49" charset="0"/>
            </a:endParaRPr>
          </a:p>
          <a:p>
            <a:pPr marL="914400" lvl="1" indent="-457200">
              <a:buFont typeface="Wingdings" pitchFamily="2" charset="2"/>
              <a:buAutoNum type="alphaUcPeriod"/>
            </a:pPr>
            <a:r>
              <a:rPr lang="en-US" sz="2000" b="1" dirty="0" err="1">
                <a:latin typeface="Courier New" pitchFamily="49" charset="0"/>
              </a:rPr>
              <a:t>ResultSet.TYPE_SCROLL_FORWARD_ONLY</a:t>
            </a:r>
            <a:r>
              <a:rPr lang="en-US" sz="2000" b="1" dirty="0">
                <a:latin typeface="Courier New" pitchFamily="49" charset="0"/>
              </a:rPr>
              <a:t> and </a:t>
            </a:r>
            <a:r>
              <a:rPr lang="en-US" sz="2000" b="1" dirty="0" err="1">
                <a:latin typeface="Courier New" pitchFamily="49" charset="0"/>
              </a:rPr>
              <a:t>ResultSet.CONCUR_UPDATABLE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62000" y="23622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85800" y="32766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47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/>
          <p:cNvSpPr>
            <a:spLocks noChangeArrowheads="1"/>
          </p:cNvSpPr>
          <p:nvPr/>
        </p:nvSpPr>
        <p:spPr bwMode="auto">
          <a:xfrm>
            <a:off x="228600" y="1143000"/>
            <a:ext cx="8534400" cy="4343400"/>
          </a:xfrm>
          <a:prstGeom prst="wedgeRectCallout">
            <a:avLst>
              <a:gd name="adj1" fmla="val 33023"/>
              <a:gd name="adj2" fmla="val 49926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000" dirty="0">
                <a:solidFill>
                  <a:srgbClr val="5F5F5F"/>
                </a:solidFill>
              </a:rPr>
              <a:t>Which of the following is/are pure Java drivers?</a:t>
            </a:r>
          </a:p>
          <a:p>
            <a:r>
              <a:rPr lang="en-US" sz="2000" dirty="0">
                <a:solidFill>
                  <a:srgbClr val="5F5F5F"/>
                </a:solidFill>
              </a:rPr>
              <a:t> </a:t>
            </a:r>
          </a:p>
          <a:p>
            <a:pPr marL="914400" lvl="1" indent="-457200">
              <a:lnSpc>
                <a:spcPct val="140000"/>
              </a:lnSpc>
              <a:buClr>
                <a:schemeClr val="accent2"/>
              </a:buClr>
              <a:buFont typeface="+mj-lt"/>
              <a:buAutoNum type="alphaUcPeriod"/>
            </a:pP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</a:rPr>
              <a:t>Type 1</a:t>
            </a:r>
          </a:p>
          <a:p>
            <a:pPr marL="914400" lvl="1" indent="-457200">
              <a:lnSpc>
                <a:spcPct val="140000"/>
              </a:lnSpc>
              <a:buClr>
                <a:schemeClr val="accent2"/>
              </a:buClr>
              <a:buFont typeface="+mj-lt"/>
              <a:buAutoNum type="alphaUcPeriod"/>
            </a:pP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</a:rPr>
              <a:t>Type 2</a:t>
            </a:r>
          </a:p>
          <a:p>
            <a:pPr marL="914400" lvl="1" indent="-457200">
              <a:lnSpc>
                <a:spcPct val="140000"/>
              </a:lnSpc>
              <a:buClr>
                <a:schemeClr val="accent2"/>
              </a:buClr>
              <a:buFont typeface="+mj-lt"/>
              <a:buAutoNum type="alphaUcPeriod"/>
            </a:pP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</a:rPr>
              <a:t>Type 3</a:t>
            </a:r>
          </a:p>
          <a:p>
            <a:pPr marL="914400" lvl="1" indent="-457200">
              <a:lnSpc>
                <a:spcPct val="140000"/>
              </a:lnSpc>
              <a:buClr>
                <a:schemeClr val="accent2"/>
              </a:buClr>
              <a:buFont typeface="+mj-lt"/>
              <a:buAutoNum type="alphaUcPeriod"/>
            </a:pP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</a:rPr>
              <a:t>Type 4</a:t>
            </a:r>
          </a:p>
          <a:p>
            <a:endParaRPr lang="en-US" sz="2000" dirty="0"/>
          </a:p>
          <a:p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382000" cy="4343400"/>
          </a:xfrm>
        </p:spPr>
        <p:txBody>
          <a:bodyPr/>
          <a:lstStyle/>
          <a:p>
            <a:pPr>
              <a:buNone/>
            </a:pPr>
            <a:r>
              <a:rPr lang="en-US" dirty="0"/>
              <a:t>Which of the following objects gives good performance when the same </a:t>
            </a:r>
            <a:r>
              <a:rPr lang="en-US" dirty="0" err="1"/>
              <a:t>sql</a:t>
            </a:r>
            <a:r>
              <a:rPr lang="en-US" dirty="0"/>
              <a:t> statement is to be executed several times?</a:t>
            </a:r>
          </a:p>
          <a:p>
            <a:pPr>
              <a:buNone/>
            </a:pPr>
            <a:endParaRPr lang="en-US" dirty="0"/>
          </a:p>
          <a:p>
            <a:pPr marL="914400" lvl="1" indent="-457200">
              <a:lnSpc>
                <a:spcPct val="100000"/>
              </a:lnSpc>
              <a:buAutoNum type="alphaUcPeriod"/>
            </a:pPr>
            <a:r>
              <a:rPr lang="en-US" sz="2000" b="1" dirty="0" err="1">
                <a:latin typeface="Courier New" pitchFamily="49" charset="0"/>
                <a:ea typeface="+mn-ea"/>
                <a:cs typeface="+mn-cs"/>
              </a:rPr>
              <a:t>ResultSet</a:t>
            </a:r>
            <a:endParaRPr lang="en-US" sz="2000" b="1" dirty="0">
              <a:latin typeface="Courier New" pitchFamily="49" charset="0"/>
              <a:ea typeface="+mn-ea"/>
              <a:cs typeface="+mn-cs"/>
            </a:endParaRPr>
          </a:p>
          <a:p>
            <a:pPr marL="914400" lvl="1" indent="-457200">
              <a:lnSpc>
                <a:spcPct val="100000"/>
              </a:lnSpc>
              <a:buAutoNum type="alphaUcPeriod"/>
            </a:pPr>
            <a:r>
              <a:rPr lang="en-US" sz="2000" b="1" dirty="0" err="1">
                <a:latin typeface="Courier New" pitchFamily="49" charset="0"/>
                <a:ea typeface="+mn-ea"/>
                <a:cs typeface="+mn-cs"/>
              </a:rPr>
              <a:t>PreparedStatement</a:t>
            </a:r>
            <a:endParaRPr lang="en-US" sz="2000" b="1" dirty="0">
              <a:latin typeface="Courier New" pitchFamily="49" charset="0"/>
              <a:ea typeface="+mn-ea"/>
              <a:cs typeface="+mn-cs"/>
            </a:endParaRPr>
          </a:p>
          <a:p>
            <a:pPr marL="914400" lvl="1" indent="-457200">
              <a:lnSpc>
                <a:spcPct val="100000"/>
              </a:lnSpc>
              <a:buFont typeface="Wingdings" pitchFamily="2" charset="2"/>
              <a:buAutoNum type="alphaUcPeriod"/>
            </a:pPr>
            <a:r>
              <a:rPr lang="en-US" sz="2000" b="1" dirty="0" err="1">
                <a:latin typeface="Courier New" pitchFamily="49" charset="0"/>
                <a:ea typeface="+mn-ea"/>
                <a:cs typeface="+mn-cs"/>
              </a:rPr>
              <a:t>CallableStatement</a:t>
            </a:r>
            <a:endParaRPr lang="en-US" sz="2000" b="1" dirty="0">
              <a:latin typeface="Courier New" pitchFamily="49" charset="0"/>
              <a:ea typeface="+mn-ea"/>
              <a:cs typeface="+mn-cs"/>
            </a:endParaRPr>
          </a:p>
          <a:p>
            <a:pPr marL="914400" lvl="1" indent="-457200">
              <a:lnSpc>
                <a:spcPct val="100000"/>
              </a:lnSpc>
              <a:buFont typeface="Wingdings" pitchFamily="2" charset="2"/>
              <a:buAutoNum type="alphaUcPeriod"/>
            </a:pPr>
            <a:r>
              <a:rPr lang="en-US" sz="2000" b="1" dirty="0" err="1">
                <a:latin typeface="Courier New" pitchFamily="49" charset="0"/>
                <a:ea typeface="+mn-ea"/>
                <a:cs typeface="+mn-cs"/>
              </a:rPr>
              <a:t>RowSet</a:t>
            </a:r>
            <a:endParaRPr lang="en-US" sz="2000" b="1" dirty="0"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382000" cy="4343400"/>
          </a:xfrm>
        </p:spPr>
        <p:txBody>
          <a:bodyPr/>
          <a:lstStyle/>
          <a:p>
            <a:pPr>
              <a:buNone/>
            </a:pPr>
            <a:r>
              <a:rPr lang="en-US" dirty="0"/>
              <a:t>Which of the following objects gives good performance when the same </a:t>
            </a:r>
            <a:r>
              <a:rPr lang="en-US" dirty="0" err="1"/>
              <a:t>sql</a:t>
            </a:r>
            <a:r>
              <a:rPr lang="en-US" dirty="0"/>
              <a:t> statement is to be executed several times?</a:t>
            </a:r>
          </a:p>
          <a:p>
            <a:pPr>
              <a:buNone/>
            </a:pPr>
            <a:endParaRPr lang="en-US" dirty="0"/>
          </a:p>
          <a:p>
            <a:pPr marL="914400" lvl="1" indent="-457200">
              <a:lnSpc>
                <a:spcPct val="100000"/>
              </a:lnSpc>
              <a:buAutoNum type="alphaUcPeriod"/>
            </a:pPr>
            <a:r>
              <a:rPr lang="en-US" sz="2000" b="1" dirty="0" err="1">
                <a:latin typeface="Courier New" pitchFamily="49" charset="0"/>
                <a:ea typeface="+mn-ea"/>
                <a:cs typeface="+mn-cs"/>
              </a:rPr>
              <a:t>ResultSet</a:t>
            </a:r>
            <a:endParaRPr lang="en-US" sz="2000" b="1" dirty="0">
              <a:latin typeface="Courier New" pitchFamily="49" charset="0"/>
              <a:ea typeface="+mn-ea"/>
              <a:cs typeface="+mn-cs"/>
            </a:endParaRPr>
          </a:p>
          <a:p>
            <a:pPr marL="914400" lvl="1" indent="-457200">
              <a:lnSpc>
                <a:spcPct val="100000"/>
              </a:lnSpc>
              <a:buAutoNum type="alphaUcPeriod"/>
            </a:pPr>
            <a:r>
              <a:rPr lang="en-US" sz="2000" b="1" dirty="0" err="1">
                <a:latin typeface="Courier New" pitchFamily="49" charset="0"/>
                <a:ea typeface="+mn-ea"/>
                <a:cs typeface="+mn-cs"/>
              </a:rPr>
              <a:t>PreparedStatement</a:t>
            </a:r>
            <a:endParaRPr lang="en-US" sz="2000" b="1" dirty="0">
              <a:latin typeface="Courier New" pitchFamily="49" charset="0"/>
              <a:ea typeface="+mn-ea"/>
              <a:cs typeface="+mn-cs"/>
            </a:endParaRPr>
          </a:p>
          <a:p>
            <a:pPr marL="914400" lvl="1" indent="-457200">
              <a:lnSpc>
                <a:spcPct val="100000"/>
              </a:lnSpc>
              <a:buFont typeface="Wingdings" pitchFamily="2" charset="2"/>
              <a:buAutoNum type="alphaUcPeriod"/>
            </a:pPr>
            <a:r>
              <a:rPr lang="en-US" sz="2000" b="1" dirty="0" err="1">
                <a:latin typeface="Courier New" pitchFamily="49" charset="0"/>
                <a:ea typeface="+mn-ea"/>
                <a:cs typeface="+mn-cs"/>
              </a:rPr>
              <a:t>CallableStatement</a:t>
            </a:r>
            <a:endParaRPr lang="en-US" sz="2000" b="1" dirty="0">
              <a:latin typeface="Courier New" pitchFamily="49" charset="0"/>
              <a:ea typeface="+mn-ea"/>
              <a:cs typeface="+mn-cs"/>
            </a:endParaRPr>
          </a:p>
          <a:p>
            <a:pPr marL="914400" lvl="1" indent="-457200">
              <a:lnSpc>
                <a:spcPct val="100000"/>
              </a:lnSpc>
              <a:buFont typeface="Wingdings" pitchFamily="2" charset="2"/>
              <a:buAutoNum type="alphaUcPeriod"/>
            </a:pPr>
            <a:r>
              <a:rPr lang="en-US" sz="2000" b="1" dirty="0" err="1">
                <a:latin typeface="Courier New" pitchFamily="49" charset="0"/>
                <a:ea typeface="+mn-ea"/>
                <a:cs typeface="+mn-cs"/>
              </a:rPr>
              <a:t>RowSet</a:t>
            </a:r>
            <a:endParaRPr lang="en-US" sz="2000" b="1" dirty="0"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62000" y="29718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072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382000" cy="4343400"/>
          </a:xfrm>
        </p:spPr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dirty="0"/>
              <a:t>Which of the following statements are false?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buNone/>
            </a:pPr>
            <a:endParaRPr lang="en-US" dirty="0"/>
          </a:p>
          <a:p>
            <a:pPr marL="457200" indent="-457200">
              <a:lnSpc>
                <a:spcPct val="150000"/>
              </a:lnSpc>
              <a:spcBef>
                <a:spcPts val="200"/>
              </a:spcBef>
              <a:buAutoNum type="alphaUcPeriod"/>
            </a:pPr>
            <a:r>
              <a:rPr lang="en-US" dirty="0"/>
              <a:t>By default an database transaction are auto-commit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lnSpc>
                <a:spcPct val="150000"/>
              </a:lnSpc>
              <a:spcBef>
                <a:spcPts val="200"/>
              </a:spcBef>
              <a:buAutoNum type="alphaUcPeriod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Transaction</a:t>
            </a:r>
            <a:r>
              <a:rPr lang="en-US" dirty="0"/>
              <a:t> interface of JSE is used to set transaction boundaries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lnSpc>
                <a:spcPct val="150000"/>
              </a:lnSpc>
              <a:spcBef>
                <a:spcPts val="200"/>
              </a:spcBef>
              <a:buFont typeface="Wingdings" pitchFamily="2" charset="2"/>
              <a:buAutoNum type="alphaUcPeriod"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Savepoint</a:t>
            </a:r>
            <a:r>
              <a:rPr lang="en-US" b="1" dirty="0"/>
              <a:t> </a:t>
            </a:r>
            <a:r>
              <a:rPr lang="en-US" dirty="0"/>
              <a:t>interface</a:t>
            </a:r>
            <a:r>
              <a:rPr lang="en-US" b="1" dirty="0"/>
              <a:t> </a:t>
            </a:r>
            <a:r>
              <a:rPr lang="en-US" dirty="0"/>
              <a:t>allows the transaction to be rolled back </a:t>
            </a:r>
            <a:r>
              <a:rPr lang="en-US" dirty="0" err="1"/>
              <a:t>upto</a:t>
            </a:r>
            <a:r>
              <a:rPr lang="en-US" dirty="0"/>
              <a:t> a </a:t>
            </a:r>
            <a:r>
              <a:rPr lang="en-US" dirty="0" err="1"/>
              <a:t>savepoint</a:t>
            </a:r>
            <a:r>
              <a:rPr lang="en-US" dirty="0"/>
              <a:t>.</a:t>
            </a:r>
          </a:p>
          <a:p>
            <a:pPr marL="457200" indent="-457200">
              <a:lnSpc>
                <a:spcPct val="150000"/>
              </a:lnSpc>
              <a:spcBef>
                <a:spcPts val="200"/>
              </a:spcBef>
              <a:buFont typeface="Wingdings" pitchFamily="2" charset="2"/>
              <a:buAutoNum type="alphaUcPeriod"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setSavepoint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allows rollback of all changes made after that </a:t>
            </a:r>
            <a:r>
              <a:rPr lang="en-US" dirty="0" err="1"/>
              <a:t>savepoint</a:t>
            </a:r>
            <a:r>
              <a:rPr lang="en-US" dirty="0"/>
              <a:t>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382000" cy="4343400"/>
          </a:xfrm>
        </p:spPr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dirty="0"/>
              <a:t>Which of the following statements are false?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buNone/>
            </a:pPr>
            <a:endParaRPr lang="en-US" dirty="0"/>
          </a:p>
          <a:p>
            <a:pPr marL="457200" indent="-457200">
              <a:lnSpc>
                <a:spcPct val="150000"/>
              </a:lnSpc>
              <a:spcBef>
                <a:spcPts val="200"/>
              </a:spcBef>
              <a:buAutoNum type="alphaUcPeriod"/>
            </a:pPr>
            <a:r>
              <a:rPr lang="en-US" dirty="0"/>
              <a:t>By default an database transaction are auto-commit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lnSpc>
                <a:spcPct val="150000"/>
              </a:lnSpc>
              <a:spcBef>
                <a:spcPts val="200"/>
              </a:spcBef>
              <a:buAutoNum type="alphaUcPeriod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Transaction</a:t>
            </a:r>
            <a:r>
              <a:rPr lang="en-US" dirty="0"/>
              <a:t> interface of JSE is used to set transaction boundaries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lnSpc>
                <a:spcPct val="150000"/>
              </a:lnSpc>
              <a:spcBef>
                <a:spcPts val="200"/>
              </a:spcBef>
              <a:buFont typeface="Wingdings" pitchFamily="2" charset="2"/>
              <a:buAutoNum type="alphaUcPeriod"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Savepoint</a:t>
            </a:r>
            <a:r>
              <a:rPr lang="en-US" b="1" dirty="0"/>
              <a:t> </a:t>
            </a:r>
            <a:r>
              <a:rPr lang="en-US" dirty="0"/>
              <a:t>interface</a:t>
            </a:r>
            <a:r>
              <a:rPr lang="en-US" b="1" dirty="0"/>
              <a:t> </a:t>
            </a:r>
            <a:r>
              <a:rPr lang="en-US" dirty="0"/>
              <a:t>allows the transaction to be rolled back </a:t>
            </a:r>
            <a:r>
              <a:rPr lang="en-US" dirty="0" err="1"/>
              <a:t>upto</a:t>
            </a:r>
            <a:r>
              <a:rPr lang="en-US" dirty="0"/>
              <a:t> a </a:t>
            </a:r>
            <a:r>
              <a:rPr lang="en-US" dirty="0" err="1"/>
              <a:t>savepoint</a:t>
            </a:r>
            <a:r>
              <a:rPr lang="en-US" dirty="0"/>
              <a:t>.</a:t>
            </a:r>
          </a:p>
          <a:p>
            <a:pPr marL="457200" indent="-457200">
              <a:lnSpc>
                <a:spcPct val="150000"/>
              </a:lnSpc>
              <a:spcBef>
                <a:spcPts val="200"/>
              </a:spcBef>
              <a:buFont typeface="Wingdings" pitchFamily="2" charset="2"/>
              <a:buAutoNum type="alphaUcPeriod"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setSavepoint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allows rollback of all changes made after that </a:t>
            </a:r>
            <a:r>
              <a:rPr lang="en-US" dirty="0" err="1"/>
              <a:t>savepoint</a:t>
            </a:r>
            <a:r>
              <a:rPr lang="en-US" dirty="0"/>
              <a:t>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04800" y="25146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04800" y="30480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10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915400" cy="4343400"/>
          </a:xfrm>
        </p:spPr>
        <p:txBody>
          <a:bodyPr/>
          <a:lstStyle/>
          <a:p>
            <a:pPr>
              <a:buNone/>
            </a:pPr>
            <a:r>
              <a:rPr lang="en-US" dirty="0"/>
              <a:t>Which of the following methods can be used to insert an image?</a:t>
            </a:r>
          </a:p>
          <a:p>
            <a:pPr marL="457200" indent="-457200">
              <a:spcBef>
                <a:spcPts val="200"/>
              </a:spcBef>
              <a:buAutoNum type="alphaUcPeriod"/>
            </a:pPr>
            <a:r>
              <a:rPr lang="en-US" b="1" dirty="0" err="1">
                <a:latin typeface="Courier New" pitchFamily="49" charset="0"/>
              </a:rPr>
              <a:t>setBinaryStream</a:t>
            </a:r>
            <a:endParaRPr lang="en-US" b="1" dirty="0">
              <a:latin typeface="Courier New" pitchFamily="49" charset="0"/>
            </a:endParaRPr>
          </a:p>
          <a:p>
            <a:pPr marL="457200" indent="-457200">
              <a:spcBef>
                <a:spcPts val="200"/>
              </a:spcBef>
              <a:buAutoNum type="alphaUcPeriod"/>
            </a:pPr>
            <a:r>
              <a:rPr lang="en-US" b="1" dirty="0" err="1">
                <a:latin typeface="Courier New" pitchFamily="49" charset="0"/>
              </a:rPr>
              <a:t>setBlob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spcBef>
                <a:spcPts val="200"/>
              </a:spcBef>
              <a:buAutoNum type="alphaUcPeriod"/>
            </a:pPr>
            <a:r>
              <a:rPr lang="en-US" b="1" dirty="0" err="1">
                <a:latin typeface="Courier New" pitchFamily="49" charset="0"/>
              </a:rPr>
              <a:t>setClob</a:t>
            </a:r>
            <a:endParaRPr lang="en-US" b="1" dirty="0">
              <a:latin typeface="Courier New" pitchFamily="49" charset="0"/>
            </a:endParaRPr>
          </a:p>
          <a:p>
            <a:pPr marL="457200" indent="-457200">
              <a:spcBef>
                <a:spcPts val="200"/>
              </a:spcBef>
              <a:buAutoNum type="alphaUcPeriod"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setLargeObject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915400" cy="4343400"/>
          </a:xfrm>
        </p:spPr>
        <p:txBody>
          <a:bodyPr/>
          <a:lstStyle/>
          <a:p>
            <a:pPr>
              <a:buNone/>
            </a:pPr>
            <a:r>
              <a:rPr lang="en-US" dirty="0"/>
              <a:t>Which of the following methods can be used to insert an image?</a:t>
            </a:r>
          </a:p>
          <a:p>
            <a:pPr marL="457200" indent="-457200">
              <a:spcBef>
                <a:spcPts val="200"/>
              </a:spcBef>
              <a:buAutoNum type="alphaUcPeriod"/>
            </a:pPr>
            <a:r>
              <a:rPr lang="en-US" b="1" dirty="0" err="1">
                <a:latin typeface="Courier New" pitchFamily="49" charset="0"/>
              </a:rPr>
              <a:t>setBinaryStream</a:t>
            </a:r>
            <a:endParaRPr lang="en-US" b="1" dirty="0">
              <a:latin typeface="Courier New" pitchFamily="49" charset="0"/>
            </a:endParaRPr>
          </a:p>
          <a:p>
            <a:pPr marL="457200" indent="-457200">
              <a:spcBef>
                <a:spcPts val="200"/>
              </a:spcBef>
              <a:buAutoNum type="alphaUcPeriod"/>
            </a:pPr>
            <a:r>
              <a:rPr lang="en-US" b="1" dirty="0" err="1">
                <a:latin typeface="Courier New" pitchFamily="49" charset="0"/>
              </a:rPr>
              <a:t>setBlob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spcBef>
                <a:spcPts val="200"/>
              </a:spcBef>
              <a:buAutoNum type="alphaUcPeriod"/>
            </a:pPr>
            <a:r>
              <a:rPr lang="en-US" b="1" dirty="0" err="1">
                <a:latin typeface="Courier New" pitchFamily="49" charset="0"/>
              </a:rPr>
              <a:t>setClob</a:t>
            </a:r>
            <a:endParaRPr lang="en-US" b="1" dirty="0">
              <a:latin typeface="Courier New" pitchFamily="49" charset="0"/>
            </a:endParaRPr>
          </a:p>
          <a:p>
            <a:pPr marL="457200" indent="-457200">
              <a:spcBef>
                <a:spcPts val="200"/>
              </a:spcBef>
              <a:buAutoNum type="alphaUcPeriod"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setLargeObject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8600" y="18288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28600" y="22098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746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5486400"/>
          </a:xfrm>
        </p:spPr>
        <p:txBody>
          <a:bodyPr/>
          <a:lstStyle/>
          <a:p>
            <a:pPr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  <a:buNone/>
            </a:pPr>
            <a:r>
              <a:rPr lang="en-US" dirty="0"/>
              <a:t>Which of the following is/are connected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ResultSet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?</a:t>
            </a:r>
            <a:endParaRPr lang="en-US" dirty="0"/>
          </a:p>
          <a:p>
            <a:pPr>
              <a:lnSpc>
                <a:spcPct val="100000"/>
              </a:lnSpc>
              <a:buNone/>
            </a:pPr>
            <a:endParaRPr lang="en-US" dirty="0"/>
          </a:p>
          <a:p>
            <a:pPr marL="857250" lvl="1" indent="-457200">
              <a:buFont typeface="+mj-lt"/>
              <a:buAutoNum type="alphaUcPeriod"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RowSet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857250" lvl="1" indent="-457200">
              <a:buFont typeface="+mj-lt"/>
              <a:buAutoNum type="alphaUcPeriod"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JDBCRowSet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857250" lvl="1" indent="-457200">
              <a:buFont typeface="+mj-lt"/>
              <a:buAutoNum type="alphaUcPeriod"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CachedRowSet</a:t>
            </a:r>
            <a:r>
              <a:rPr lang="en-US" sz="2000" b="1" kern="1200" dirty="0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ResultSet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5486400"/>
          </a:xfrm>
        </p:spPr>
        <p:txBody>
          <a:bodyPr/>
          <a:lstStyle/>
          <a:p>
            <a:pPr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  <a:buNone/>
            </a:pPr>
            <a:r>
              <a:rPr lang="en-US" dirty="0"/>
              <a:t>Which of the following is/are connected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ResultSet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?</a:t>
            </a:r>
            <a:endParaRPr lang="en-US" dirty="0"/>
          </a:p>
          <a:p>
            <a:pPr>
              <a:lnSpc>
                <a:spcPct val="100000"/>
              </a:lnSpc>
              <a:buNone/>
            </a:pPr>
            <a:endParaRPr lang="en-US" dirty="0"/>
          </a:p>
          <a:p>
            <a:pPr marL="857250" lvl="1" indent="-457200">
              <a:buFont typeface="+mj-lt"/>
              <a:buAutoNum type="alphaUcPeriod"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RowSet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857250" lvl="1" indent="-457200">
              <a:buFont typeface="+mj-lt"/>
              <a:buAutoNum type="alphaUcPeriod"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JDBCRowSet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857250" lvl="1" indent="-457200">
              <a:buFont typeface="+mj-lt"/>
              <a:buAutoNum type="alphaUcPeriod"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CachedRowSet</a:t>
            </a:r>
            <a:r>
              <a:rPr lang="en-US" sz="2000" b="1" kern="1200" dirty="0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ResultSet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33400" y="26670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57200" y="36576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43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763000" cy="5486400"/>
          </a:xfrm>
        </p:spPr>
        <p:txBody>
          <a:bodyPr/>
          <a:lstStyle/>
          <a:p>
            <a:pPr marL="457200" indent="-457200">
              <a:spcBef>
                <a:spcPts val="200"/>
              </a:spcBef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RowSetListener</a:t>
            </a:r>
            <a:r>
              <a:rPr lang="en-US" dirty="0"/>
              <a:t> has callback methods that allows notification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857250" lvl="1" indent="-457200">
              <a:spcBef>
                <a:spcPts val="200"/>
              </a:spcBef>
              <a:buAutoNum type="alphaUcPeriod"/>
            </a:pPr>
            <a:r>
              <a:rPr lang="en-US" sz="2000" dirty="0">
                <a:ea typeface="+mn-ea"/>
                <a:cs typeface="+mn-cs"/>
              </a:rPr>
              <a:t>When the row data is updated</a:t>
            </a:r>
          </a:p>
          <a:p>
            <a:pPr marL="857250" lvl="1" indent="-457200">
              <a:spcBef>
                <a:spcPts val="200"/>
              </a:spcBef>
              <a:buAutoNum type="alphaUcPeriod"/>
            </a:pPr>
            <a:r>
              <a:rPr lang="en-US" sz="2000" dirty="0">
                <a:ea typeface="+mn-ea"/>
                <a:cs typeface="+mn-cs"/>
              </a:rPr>
              <a:t>When the table represented by the </a:t>
            </a:r>
            <a:r>
              <a:rPr lang="en-US" sz="2000" b="1" dirty="0" err="1">
                <a:latin typeface="Courier New" pitchFamily="49" charset="0"/>
                <a:ea typeface="+mn-ea"/>
                <a:cs typeface="Courier New" pitchFamily="49" charset="0"/>
              </a:rPr>
              <a:t>RowSet</a:t>
            </a:r>
            <a:r>
              <a:rPr lang="en-US" sz="2000" dirty="0">
                <a:ea typeface="+mn-ea"/>
                <a:cs typeface="+mn-cs"/>
              </a:rPr>
              <a:t> is deleted</a:t>
            </a:r>
          </a:p>
          <a:p>
            <a:pPr marL="857250" lvl="1" indent="-457200">
              <a:spcBef>
                <a:spcPts val="200"/>
              </a:spcBef>
              <a:buAutoNum type="alphaUcPeriod"/>
            </a:pPr>
            <a:r>
              <a:rPr lang="en-US" sz="2000" dirty="0">
                <a:ea typeface="+mn-ea"/>
                <a:cs typeface="+mn-cs"/>
              </a:rPr>
              <a:t>When cursor moves up and down</a:t>
            </a:r>
          </a:p>
          <a:p>
            <a:pPr marL="857250" lvl="1" indent="-457200">
              <a:spcBef>
                <a:spcPts val="200"/>
              </a:spcBef>
              <a:buAutoNum type="alphaUcPeriod"/>
            </a:pPr>
            <a:r>
              <a:rPr lang="en-US" sz="2000" dirty="0">
                <a:ea typeface="+mn-ea"/>
                <a:cs typeface="+mn-cs"/>
              </a:rPr>
              <a:t>When new table is added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763000" cy="5486400"/>
          </a:xfrm>
        </p:spPr>
        <p:txBody>
          <a:bodyPr/>
          <a:lstStyle/>
          <a:p>
            <a:pPr marL="457200" indent="-457200">
              <a:spcBef>
                <a:spcPts val="200"/>
              </a:spcBef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RowSetListener</a:t>
            </a:r>
            <a:r>
              <a:rPr lang="en-US" dirty="0"/>
              <a:t> has callback methods that allows notification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857250" lvl="1" indent="-457200">
              <a:spcBef>
                <a:spcPts val="200"/>
              </a:spcBef>
              <a:buAutoNum type="alphaUcPeriod"/>
            </a:pPr>
            <a:r>
              <a:rPr lang="en-US" sz="2000" dirty="0">
                <a:ea typeface="+mn-ea"/>
                <a:cs typeface="+mn-cs"/>
              </a:rPr>
              <a:t>When the row data is updated</a:t>
            </a:r>
          </a:p>
          <a:p>
            <a:pPr marL="857250" lvl="1" indent="-457200">
              <a:spcBef>
                <a:spcPts val="200"/>
              </a:spcBef>
              <a:buAutoNum type="alphaUcPeriod"/>
            </a:pPr>
            <a:r>
              <a:rPr lang="en-US" sz="2000" dirty="0">
                <a:ea typeface="+mn-ea"/>
                <a:cs typeface="+mn-cs"/>
              </a:rPr>
              <a:t>When the table represented by the </a:t>
            </a:r>
            <a:r>
              <a:rPr lang="en-US" sz="2000" b="1" dirty="0" err="1">
                <a:latin typeface="Courier New" pitchFamily="49" charset="0"/>
                <a:ea typeface="+mn-ea"/>
                <a:cs typeface="Courier New" pitchFamily="49" charset="0"/>
              </a:rPr>
              <a:t>RowSet</a:t>
            </a:r>
            <a:r>
              <a:rPr lang="en-US" sz="2000" dirty="0">
                <a:ea typeface="+mn-ea"/>
                <a:cs typeface="+mn-cs"/>
              </a:rPr>
              <a:t> is deleted</a:t>
            </a:r>
          </a:p>
          <a:p>
            <a:pPr marL="857250" lvl="1" indent="-457200">
              <a:spcBef>
                <a:spcPts val="200"/>
              </a:spcBef>
              <a:buAutoNum type="alphaUcPeriod"/>
            </a:pPr>
            <a:r>
              <a:rPr lang="en-US" sz="2000" dirty="0">
                <a:ea typeface="+mn-ea"/>
                <a:cs typeface="+mn-cs"/>
              </a:rPr>
              <a:t>When cursor moves up and down</a:t>
            </a:r>
          </a:p>
          <a:p>
            <a:pPr marL="857250" lvl="1" indent="-457200">
              <a:spcBef>
                <a:spcPts val="200"/>
              </a:spcBef>
              <a:buAutoNum type="alphaUcPeriod"/>
            </a:pPr>
            <a:r>
              <a:rPr lang="en-US" sz="2000" dirty="0">
                <a:ea typeface="+mn-ea"/>
                <a:cs typeface="+mn-cs"/>
              </a:rPr>
              <a:t>When new table is added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33400" y="18288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57200" y="27432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74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/>
          <p:cNvSpPr>
            <a:spLocks noChangeArrowheads="1"/>
          </p:cNvSpPr>
          <p:nvPr/>
        </p:nvSpPr>
        <p:spPr bwMode="auto">
          <a:xfrm>
            <a:off x="228600" y="1143000"/>
            <a:ext cx="8534400" cy="4343400"/>
          </a:xfrm>
          <a:prstGeom prst="wedgeRectCallout">
            <a:avLst>
              <a:gd name="adj1" fmla="val 33023"/>
              <a:gd name="adj2" fmla="val 49926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000" dirty="0">
                <a:solidFill>
                  <a:srgbClr val="5F5F5F"/>
                </a:solidFill>
              </a:rPr>
              <a:t>Which of the following is/are pure Java drivers?</a:t>
            </a:r>
          </a:p>
          <a:p>
            <a:r>
              <a:rPr lang="en-US" sz="2000" dirty="0">
                <a:solidFill>
                  <a:srgbClr val="5F5F5F"/>
                </a:solidFill>
              </a:rPr>
              <a:t> </a:t>
            </a:r>
          </a:p>
          <a:p>
            <a:pPr marL="914400" lvl="1" indent="-457200">
              <a:lnSpc>
                <a:spcPct val="140000"/>
              </a:lnSpc>
              <a:buClr>
                <a:schemeClr val="accent2"/>
              </a:buClr>
              <a:buFont typeface="+mj-lt"/>
              <a:buAutoNum type="alphaUcPeriod"/>
            </a:pP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</a:rPr>
              <a:t>Type 1</a:t>
            </a:r>
          </a:p>
          <a:p>
            <a:pPr marL="914400" lvl="1" indent="-457200">
              <a:lnSpc>
                <a:spcPct val="140000"/>
              </a:lnSpc>
              <a:buClr>
                <a:schemeClr val="accent2"/>
              </a:buClr>
              <a:buFont typeface="+mj-lt"/>
              <a:buAutoNum type="alphaUcPeriod"/>
            </a:pP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</a:rPr>
              <a:t>Type 2</a:t>
            </a:r>
          </a:p>
          <a:p>
            <a:pPr marL="914400" lvl="1" indent="-457200">
              <a:lnSpc>
                <a:spcPct val="140000"/>
              </a:lnSpc>
              <a:buClr>
                <a:schemeClr val="accent2"/>
              </a:buClr>
              <a:buFont typeface="+mj-lt"/>
              <a:buAutoNum type="alphaUcPeriod"/>
            </a:pP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</a:rPr>
              <a:t>Type 3</a:t>
            </a:r>
          </a:p>
          <a:p>
            <a:pPr marL="914400" lvl="1" indent="-457200">
              <a:lnSpc>
                <a:spcPct val="140000"/>
              </a:lnSpc>
              <a:buClr>
                <a:schemeClr val="accent2"/>
              </a:buClr>
              <a:buFont typeface="+mj-lt"/>
              <a:buAutoNum type="alphaUcPeriod"/>
            </a:pP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</a:rPr>
              <a:t>Type 4</a:t>
            </a:r>
          </a:p>
          <a:p>
            <a:endParaRPr lang="en-US" sz="2000" dirty="0"/>
          </a:p>
          <a:p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85800" y="31242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85800" y="26670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705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1000" y="1066800"/>
            <a:ext cx="8458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2000" dirty="0">
                <a:solidFill>
                  <a:srgbClr val="5F5F5F"/>
                </a:solidFill>
                <a:latin typeface="+mn-lt"/>
              </a:rPr>
              <a:t>Which class/interface has method to get SQL state code? </a:t>
            </a:r>
          </a:p>
          <a:p>
            <a:pPr marL="457200" indent="-457200">
              <a:lnSpc>
                <a:spcPct val="140000"/>
              </a:lnSpc>
              <a:buClr>
                <a:schemeClr val="accent2"/>
              </a:buClr>
              <a:buAutoNum type="alphaUcPeriod"/>
            </a:pP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Statement</a:t>
            </a:r>
          </a:p>
          <a:p>
            <a:pPr marL="457200" indent="-457200">
              <a:lnSpc>
                <a:spcPct val="140000"/>
              </a:lnSpc>
              <a:buClr>
                <a:schemeClr val="accent2"/>
              </a:buClr>
              <a:buAutoNum type="alphaUcPeriod"/>
            </a:pP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Connection </a:t>
            </a:r>
          </a:p>
          <a:p>
            <a:pPr marL="457200" indent="-457200">
              <a:lnSpc>
                <a:spcPct val="140000"/>
              </a:lnSpc>
              <a:buClr>
                <a:schemeClr val="accent2"/>
              </a:buClr>
              <a:buFontTx/>
              <a:buAutoNum type="alphaUcPeriod"/>
            </a:pP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ResultSet</a:t>
            </a:r>
            <a:endParaRPr lang="en-US" sz="2000" b="1" dirty="0">
              <a:solidFill>
                <a:srgbClr val="5F5F5F"/>
              </a:solidFill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lnSpc>
                <a:spcPct val="140000"/>
              </a:lnSpc>
              <a:buClr>
                <a:schemeClr val="accent2"/>
              </a:buClr>
              <a:buFontTx/>
              <a:buAutoNum type="alphaUcPeriod"/>
            </a:pP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SQLException</a:t>
            </a:r>
          </a:p>
          <a:p>
            <a:pPr marL="457200" indent="-457200">
              <a:lnSpc>
                <a:spcPct val="140000"/>
              </a:lnSpc>
              <a:buClr>
                <a:schemeClr val="accent2"/>
              </a:buClr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1000" y="1066800"/>
            <a:ext cx="8458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2000" dirty="0">
                <a:solidFill>
                  <a:srgbClr val="5F5F5F"/>
                </a:solidFill>
                <a:latin typeface="+mn-lt"/>
              </a:rPr>
              <a:t>Which class/interface has method to get SQL state code? </a:t>
            </a:r>
          </a:p>
          <a:p>
            <a:pPr marL="457200" indent="-457200">
              <a:lnSpc>
                <a:spcPct val="140000"/>
              </a:lnSpc>
              <a:buClr>
                <a:schemeClr val="accent2"/>
              </a:buClr>
              <a:buAutoNum type="alphaUcPeriod"/>
            </a:pP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Statement</a:t>
            </a:r>
          </a:p>
          <a:p>
            <a:pPr marL="457200" indent="-457200">
              <a:lnSpc>
                <a:spcPct val="140000"/>
              </a:lnSpc>
              <a:buClr>
                <a:schemeClr val="accent2"/>
              </a:buClr>
              <a:buAutoNum type="alphaUcPeriod"/>
            </a:pP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Connection </a:t>
            </a:r>
          </a:p>
          <a:p>
            <a:pPr marL="457200" indent="-457200">
              <a:lnSpc>
                <a:spcPct val="140000"/>
              </a:lnSpc>
              <a:buClr>
                <a:schemeClr val="accent2"/>
              </a:buClr>
              <a:buFontTx/>
              <a:buAutoNum type="alphaUcPeriod"/>
            </a:pP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ResultSet</a:t>
            </a:r>
            <a:endParaRPr lang="en-US" sz="2000" b="1" dirty="0">
              <a:solidFill>
                <a:srgbClr val="5F5F5F"/>
              </a:solidFill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lnSpc>
                <a:spcPct val="140000"/>
              </a:lnSpc>
              <a:buClr>
                <a:schemeClr val="accent2"/>
              </a:buClr>
              <a:buFontTx/>
              <a:buAutoNum type="alphaUcPeriod"/>
            </a:pP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SQLException</a:t>
            </a:r>
          </a:p>
          <a:p>
            <a:pPr marL="457200" indent="-457200">
              <a:lnSpc>
                <a:spcPct val="140000"/>
              </a:lnSpc>
              <a:buClr>
                <a:schemeClr val="accent2"/>
              </a:buClr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04800" y="28956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2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419600"/>
            <a:ext cx="8305800" cy="2057400"/>
          </a:xfrm>
        </p:spPr>
        <p:txBody>
          <a:bodyPr/>
          <a:lstStyle/>
          <a:p>
            <a:pPr marL="457200" indent="-457200">
              <a:buFont typeface="+mj-lt"/>
              <a:buAutoNum type="alphaUcPeriod"/>
            </a:pPr>
            <a:r>
              <a:rPr lang="en-US" dirty="0"/>
              <a:t>The code assumes JDBC 4  Type 4 jar file.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The code will not compile because driver class is not provided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The code will load the default driver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The code will work fine for any JDBC Type 4 driver jar file</a:t>
            </a:r>
          </a:p>
          <a:p>
            <a:pPr marL="457200" indent="-457200">
              <a:buFont typeface="+mj-lt"/>
              <a:buAutoNum type="alphaU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143000"/>
            <a:ext cx="89916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) throws 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SQLException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{ </a:t>
            </a:r>
          </a:p>
          <a:p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	Connection 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= null; </a:t>
            </a:r>
          </a:p>
          <a:p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	String 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= "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jdbc:mysql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://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localhost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/test"; </a:t>
            </a:r>
          </a:p>
          <a:p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Properties 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connectionProps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= new Properties(); </a:t>
            </a:r>
          </a:p>
          <a:p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connectionProps.put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("user", "root"); </a:t>
            </a:r>
          </a:p>
          <a:p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connectionProps.put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password","root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"); </a:t>
            </a:r>
          </a:p>
          <a:p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= 	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DriverManager.getConnection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url,connectionProps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); </a:t>
            </a:r>
          </a:p>
          <a:p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419600"/>
            <a:ext cx="8305800" cy="2057400"/>
          </a:xfrm>
        </p:spPr>
        <p:txBody>
          <a:bodyPr/>
          <a:lstStyle/>
          <a:p>
            <a:pPr marL="457200" indent="-457200">
              <a:buFont typeface="+mj-lt"/>
              <a:buAutoNum type="alphaUcPeriod"/>
            </a:pPr>
            <a:r>
              <a:rPr lang="en-US" dirty="0"/>
              <a:t>The code assumes JDBC 4  Type 4 jar file.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The code will not compile because driver class is not provided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The code will load the default driver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The code will work fine for any JDBC Type 4 driver jar file</a:t>
            </a:r>
          </a:p>
          <a:p>
            <a:pPr marL="457200" indent="-457200">
              <a:buFont typeface="+mj-lt"/>
              <a:buAutoNum type="alphaU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143000"/>
            <a:ext cx="89916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) throws 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SQLException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{ </a:t>
            </a:r>
          </a:p>
          <a:p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	Connection 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= null; </a:t>
            </a:r>
          </a:p>
          <a:p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	String 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= "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jdbc:mysql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://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localhost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/test"; </a:t>
            </a:r>
          </a:p>
          <a:p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Properties 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connectionProps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= new Properties(); </a:t>
            </a:r>
          </a:p>
          <a:p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connectionProps.put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("user", "root"); </a:t>
            </a:r>
          </a:p>
          <a:p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connectionProps.put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password","root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"); </a:t>
            </a:r>
          </a:p>
          <a:p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= 	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DriverManager.getConnection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url,connectionProps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); </a:t>
            </a:r>
          </a:p>
          <a:p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  <p:sp>
        <p:nvSpPr>
          <p:cNvPr id="6" name="Oval 5"/>
          <p:cNvSpPr/>
          <p:nvPr/>
        </p:nvSpPr>
        <p:spPr>
          <a:xfrm>
            <a:off x="228600" y="44958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243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22116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dirty="0"/>
              <a:t>Which Driver can be used only with Microsoft Windows?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 b="1" dirty="0">
                <a:latin typeface="Courier New" pitchFamily="49" charset="0"/>
              </a:rPr>
              <a:t>Type 1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 b="1" dirty="0">
                <a:latin typeface="Courier New" pitchFamily="49" charset="0"/>
              </a:rPr>
              <a:t>Type 2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 b="1" dirty="0">
                <a:latin typeface="Courier New" pitchFamily="49" charset="0"/>
              </a:rPr>
              <a:t>Type 3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 b="1" dirty="0">
                <a:latin typeface="Courier New" pitchFamily="49" charset="0"/>
              </a:rPr>
              <a:t>Type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22116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dirty="0"/>
              <a:t>Which Driver can be used only with Microsoft Windows?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 b="1" dirty="0">
                <a:latin typeface="Courier New" pitchFamily="49" charset="0"/>
              </a:rPr>
              <a:t>Type 1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 b="1" dirty="0">
                <a:latin typeface="Courier New" pitchFamily="49" charset="0"/>
              </a:rPr>
              <a:t>Type 2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 b="1" dirty="0">
                <a:latin typeface="Courier New" pitchFamily="49" charset="0"/>
              </a:rPr>
              <a:t>Type 3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 b="1" dirty="0">
                <a:latin typeface="Courier New" pitchFamily="49" charset="0"/>
              </a:rPr>
              <a:t>Type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09600" y="16764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37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Which driver is used for a 3-tier architecture?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 b="1" dirty="0">
                <a:latin typeface="Courier New" pitchFamily="49" charset="0"/>
              </a:rPr>
              <a:t>Type 1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 b="1" dirty="0">
                <a:latin typeface="Courier New" pitchFamily="49" charset="0"/>
              </a:rPr>
              <a:t>Type 2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 b="1" dirty="0">
                <a:latin typeface="Courier New" pitchFamily="49" charset="0"/>
              </a:rPr>
              <a:t>Type 3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 b="1" dirty="0">
                <a:latin typeface="Courier New" pitchFamily="49" charset="0"/>
              </a:rPr>
              <a:t>Type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Which driver is used for a 3-tier architecture?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 b="1" dirty="0">
                <a:latin typeface="Courier New" pitchFamily="49" charset="0"/>
              </a:rPr>
              <a:t>Type 1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 b="1" dirty="0">
                <a:latin typeface="Courier New" pitchFamily="49" charset="0"/>
              </a:rPr>
              <a:t>Type 2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 b="1" dirty="0">
                <a:latin typeface="Courier New" pitchFamily="49" charset="0"/>
              </a:rPr>
              <a:t>Type 3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 b="1" dirty="0">
                <a:latin typeface="Courier New" pitchFamily="49" charset="0"/>
              </a:rPr>
              <a:t>Type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14400" y="31242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84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686800" cy="4953000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dirty="0"/>
              <a:t>Which of the following is/are true statements?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endParaRPr lang="en-US" dirty="0"/>
          </a:p>
          <a:p>
            <a:pPr marL="914400" lvl="1" indent="-457200">
              <a:buFont typeface="+mj-lt"/>
              <a:buAutoNum type="alphaUcPeriod"/>
            </a:pPr>
            <a:r>
              <a:rPr lang="en-US" sz="2000" b="1" dirty="0">
                <a:latin typeface="Courier New" pitchFamily="49" charset="0"/>
                <a:ea typeface="+mn-ea"/>
                <a:cs typeface="+mn-cs"/>
              </a:rPr>
              <a:t>JDBC 4.0 </a:t>
            </a:r>
            <a:r>
              <a:rPr lang="en-US" sz="2000" dirty="0">
                <a:ea typeface="+mn-ea"/>
                <a:cs typeface="+mn-cs"/>
              </a:rPr>
              <a:t>contains all the classes for interacting with any type of database.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 dirty="0"/>
              <a:t>All the database related classes are provided by some 3</a:t>
            </a:r>
            <a:r>
              <a:rPr lang="en-US" sz="2000" baseline="30000" dirty="0"/>
              <a:t>rd</a:t>
            </a:r>
            <a:r>
              <a:rPr lang="en-US" sz="2000" dirty="0"/>
              <a:t> party vendor.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 dirty="0"/>
              <a:t>Database vendors or 3</a:t>
            </a:r>
            <a:r>
              <a:rPr lang="en-US" sz="2000" baseline="30000" dirty="0"/>
              <a:t>rd</a:t>
            </a:r>
            <a:r>
              <a:rPr lang="en-US" sz="2000" dirty="0"/>
              <a:t> party must provide specific classes that implements interfaces defined in JDBC packages.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 b="1" dirty="0">
                <a:latin typeface="Courier New" pitchFamily="49" charset="0"/>
              </a:rPr>
              <a:t>JDBC 4.0 </a:t>
            </a:r>
            <a:r>
              <a:rPr lang="en-US" sz="2000" dirty="0"/>
              <a:t>provides interface to connect to relational database</a:t>
            </a:r>
          </a:p>
          <a:p>
            <a:pPr marL="914400" lvl="1" indent="-457200">
              <a:buNone/>
            </a:pPr>
            <a:endParaRPr lang="en-US" sz="2000" dirty="0"/>
          </a:p>
          <a:p>
            <a:pPr marL="914400" lvl="1" indent="-457200">
              <a:buFont typeface="+mj-lt"/>
              <a:buAutoNum type="alphaUcPeriod"/>
            </a:pPr>
            <a:endParaRPr lang="en-US" sz="2000" b="1" dirty="0"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686800" cy="4953000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dirty="0"/>
              <a:t>Which of the following is/are true statements?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endParaRPr lang="en-US" dirty="0"/>
          </a:p>
          <a:p>
            <a:pPr marL="914400" lvl="1" indent="-457200">
              <a:buFont typeface="+mj-lt"/>
              <a:buAutoNum type="alphaUcPeriod"/>
            </a:pPr>
            <a:r>
              <a:rPr lang="en-US" sz="2000" b="1" dirty="0">
                <a:latin typeface="Courier New" pitchFamily="49" charset="0"/>
                <a:ea typeface="+mn-ea"/>
                <a:cs typeface="+mn-cs"/>
              </a:rPr>
              <a:t>JDBC 4.0 </a:t>
            </a:r>
            <a:r>
              <a:rPr lang="en-US" sz="2000" dirty="0">
                <a:ea typeface="+mn-ea"/>
                <a:cs typeface="+mn-cs"/>
              </a:rPr>
              <a:t>contains all the classes for interacting with any type of database.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 dirty="0"/>
              <a:t>All the database related classes are provided by some 3</a:t>
            </a:r>
            <a:r>
              <a:rPr lang="en-US" sz="2000" baseline="30000" dirty="0"/>
              <a:t>rd</a:t>
            </a:r>
            <a:r>
              <a:rPr lang="en-US" sz="2000" dirty="0"/>
              <a:t> party vendor.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 dirty="0"/>
              <a:t>Database vendors or 3</a:t>
            </a:r>
            <a:r>
              <a:rPr lang="en-US" sz="2000" baseline="30000" dirty="0"/>
              <a:t>rd</a:t>
            </a:r>
            <a:r>
              <a:rPr lang="en-US" sz="2000" dirty="0"/>
              <a:t> party must provide specific classes that implements interfaces defined in JDBC packages.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 b="1" dirty="0">
                <a:latin typeface="Courier New" pitchFamily="49" charset="0"/>
              </a:rPr>
              <a:t>JDBC 4.0 </a:t>
            </a:r>
            <a:r>
              <a:rPr lang="en-US" sz="2000" dirty="0"/>
              <a:t>provides interface to connect to relational database</a:t>
            </a:r>
          </a:p>
          <a:p>
            <a:pPr marL="914400" lvl="1" indent="-457200">
              <a:buNone/>
            </a:pPr>
            <a:endParaRPr lang="en-US" sz="2000" dirty="0"/>
          </a:p>
          <a:p>
            <a:pPr marL="914400" lvl="1" indent="-457200">
              <a:buFont typeface="+mj-lt"/>
              <a:buAutoNum type="alphaUcPeriod"/>
            </a:pPr>
            <a:endParaRPr lang="en-US" sz="2000" b="1" dirty="0"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33400" y="38100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33400" y="47244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04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F98DF4C291A14C85D2BA6B16E94436" ma:contentTypeVersion="0" ma:contentTypeDescription="Create a new document." ma:contentTypeScope="" ma:versionID="9b00935dd70500517aee944b9acf93e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C4BFD56-5582-47F1-B706-3664A878038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B46B146-10B1-4E4B-84B8-152E13B75786}">
  <ds:schemaRefs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FF96A093-83F9-46E3-9F58-4F81EF3304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3941</TotalTime>
  <Words>1255</Words>
  <Application>Microsoft Office PowerPoint</Application>
  <PresentationFormat>On-screen Show (4:3)</PresentationFormat>
  <Paragraphs>254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Courier New</vt:lpstr>
      <vt:lpstr>Wingdings</vt:lpstr>
      <vt:lpstr>Default Design</vt:lpstr>
      <vt:lpstr>Java: JDBC</vt:lpstr>
      <vt:lpstr>Question 1</vt:lpstr>
      <vt:lpstr>Question 1</vt:lpstr>
      <vt:lpstr>Question 2</vt:lpstr>
      <vt:lpstr>Question 2</vt:lpstr>
      <vt:lpstr>Question 3</vt:lpstr>
      <vt:lpstr>Question 3</vt:lpstr>
      <vt:lpstr>Question 4</vt:lpstr>
      <vt:lpstr>Question 4</vt:lpstr>
      <vt:lpstr>Question 5</vt:lpstr>
      <vt:lpstr>Question 5</vt:lpstr>
      <vt:lpstr>Question 6</vt:lpstr>
      <vt:lpstr>Question 6</vt:lpstr>
      <vt:lpstr>Question 7</vt:lpstr>
      <vt:lpstr>Question 7</vt:lpstr>
      <vt:lpstr>Question 8</vt:lpstr>
      <vt:lpstr>Question 8</vt:lpstr>
      <vt:lpstr>Question 9</vt:lpstr>
      <vt:lpstr>Question 9</vt:lpstr>
      <vt:lpstr>Question 10</vt:lpstr>
      <vt:lpstr>Question 10</vt:lpstr>
      <vt:lpstr>Question 11</vt:lpstr>
      <vt:lpstr>Question 11</vt:lpstr>
      <vt:lpstr>Question 12</vt:lpstr>
      <vt:lpstr>Question 12</vt:lpstr>
      <vt:lpstr>Question 13</vt:lpstr>
      <vt:lpstr>Question 13</vt:lpstr>
      <vt:lpstr>Question 14</vt:lpstr>
      <vt:lpstr>Question 14</vt:lpstr>
      <vt:lpstr>Question 15</vt:lpstr>
      <vt:lpstr>Question 15</vt:lpstr>
      <vt:lpstr>Question 16</vt:lpstr>
      <vt:lpstr>Question 16</vt:lpstr>
    </vt:vector>
  </TitlesOfParts>
  <Company>fcb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mgambhir</dc:creator>
  <cp:lastModifiedBy>Parameswari Ettiappan</cp:lastModifiedBy>
  <cp:revision>1325</cp:revision>
  <dcterms:created xsi:type="dcterms:W3CDTF">2005-08-31T12:40:43Z</dcterms:created>
  <dcterms:modified xsi:type="dcterms:W3CDTF">2020-09-29T03:20:47Z</dcterms:modified>
</cp:coreProperties>
</file>