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67" r:id="rId5"/>
    <p:sldId id="289" r:id="rId6"/>
    <p:sldId id="309" r:id="rId7"/>
    <p:sldId id="290" r:id="rId8"/>
    <p:sldId id="310" r:id="rId9"/>
    <p:sldId id="291" r:id="rId10"/>
    <p:sldId id="311" r:id="rId11"/>
    <p:sldId id="292" r:id="rId12"/>
    <p:sldId id="312" r:id="rId13"/>
    <p:sldId id="293" r:id="rId14"/>
    <p:sldId id="313" r:id="rId15"/>
    <p:sldId id="294" r:id="rId16"/>
    <p:sldId id="314" r:id="rId17"/>
    <p:sldId id="295" r:id="rId18"/>
    <p:sldId id="315" r:id="rId19"/>
    <p:sldId id="296" r:id="rId20"/>
    <p:sldId id="316" r:id="rId21"/>
    <p:sldId id="297" r:id="rId22"/>
    <p:sldId id="317" r:id="rId23"/>
    <p:sldId id="298" r:id="rId24"/>
    <p:sldId id="318" r:id="rId25"/>
    <p:sldId id="299" r:id="rId26"/>
    <p:sldId id="319" r:id="rId27"/>
    <p:sldId id="300" r:id="rId28"/>
    <p:sldId id="320" r:id="rId29"/>
    <p:sldId id="301" r:id="rId30"/>
    <p:sldId id="321" r:id="rId31"/>
    <p:sldId id="302" r:id="rId32"/>
    <p:sldId id="322" r:id="rId33"/>
    <p:sldId id="303" r:id="rId34"/>
    <p:sldId id="323" r:id="rId35"/>
    <p:sldId id="304" r:id="rId36"/>
    <p:sldId id="324" r:id="rId37"/>
    <p:sldId id="305" r:id="rId38"/>
    <p:sldId id="326" r:id="rId39"/>
    <p:sldId id="325" r:id="rId40"/>
    <p:sldId id="306" r:id="rId41"/>
    <p:sldId id="327" r:id="rId42"/>
    <p:sldId id="307" r:id="rId43"/>
    <p:sldId id="308" r:id="rId44"/>
    <p:sldId id="328" r:id="rId4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95878" autoAdjust="0"/>
  </p:normalViewPr>
  <p:slideViewPr>
    <p:cSldViewPr>
      <p:cViewPr>
        <p:scale>
          <a:sx n="70" d="100"/>
          <a:sy n="70" d="100"/>
        </p:scale>
        <p:origin x="-146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360DBE-8E13-47D2-A642-DF3653E8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2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E75786-8BCD-482B-8AB0-13CE573F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33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0F0C-6965-4F90-9CF7-7D258BE9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27F1-97EA-4008-8A76-D403FC0E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EE086-EB33-4D63-B7C0-09375A55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1D0C1-F8C9-4E8E-9147-9B10ECA05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FCF6-48DA-4D5F-8290-B733B3798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112F-2860-4BEA-A974-CD8BD4AF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96AA-B855-4970-A8CB-C83180FD0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99D8-AA40-4AD6-8517-083EBB65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098AE-AFA6-431F-B853-ADCE8B50B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6585-2CF3-4E50-80A3-15455C6E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 descr="HCL Logo"/>
          <p:cNvPicPr>
            <a:picLocks noChangeAspect="1" noChangeArrowheads="1"/>
          </p:cNvPicPr>
          <p:nvPr userDrawn="1"/>
        </p:nvPicPr>
        <p:blipFill>
          <a:blip r:embed="rId14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63091E-B1D7-4012-AE87-4201898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 smtClean="0"/>
              <a:t>Servlets: Initialization and Communication</a:t>
            </a:r>
            <a:endParaRPr lang="en-US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Quiz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Which of the following statements are true about HTTP Response status?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200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307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404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500 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Which of the following statements are true about HTTP Response status?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200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/>
              <a:t>307</a:t>
            </a:r>
            <a:endParaRPr lang="en-GB" b="1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404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500 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8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If forward is called after the response is committed response 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200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307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404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500 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If forward is called after the response is committed response 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200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b="1" dirty="0" smtClean="0"/>
              <a:t>307</a:t>
            </a:r>
            <a:endParaRPr lang="en-GB" b="1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404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500 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7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8229600" cy="2057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Assuming that Servlet in the path /More gets the </a:t>
            </a:r>
            <a:r>
              <a:rPr lang="en-US" dirty="0" err="1" smtClean="0"/>
              <a:t>PrintStream</a:t>
            </a:r>
            <a:r>
              <a:rPr lang="en-US" dirty="0" smtClean="0"/>
              <a:t> object and prints “hello there”, what will happen when the Test servlet is requested?</a:t>
            </a:r>
          </a:p>
          <a:p>
            <a:pPr marL="457200" indent="-457200">
              <a:buAutoNum type="alphaUcPeriod"/>
            </a:pPr>
            <a:r>
              <a:rPr lang="en-US" dirty="0" smtClean="0"/>
              <a:t>Page displays hello</a:t>
            </a:r>
          </a:p>
          <a:p>
            <a:pPr marL="457200" indent="-457200">
              <a:buAutoNum type="alphaUcPeriod"/>
            </a:pPr>
            <a:r>
              <a:rPr lang="en-US" dirty="0" smtClean="0"/>
              <a:t>Page displays hello there</a:t>
            </a:r>
          </a:p>
          <a:p>
            <a:pPr marL="457200" indent="-457200">
              <a:buAutoNum type="alphaUcPeriod"/>
            </a:pPr>
            <a:r>
              <a:rPr lang="en-US" dirty="0" smtClean="0"/>
              <a:t>Page throws </a:t>
            </a:r>
            <a:r>
              <a:rPr lang="en-US" kern="1200" dirty="0" err="1" smtClean="0">
                <a:latin typeface="Courier New" pitchFamily="49" charset="0"/>
              </a:rPr>
              <a:t>IllegalStateException</a:t>
            </a:r>
            <a:r>
              <a:rPr lang="en-US" dirty="0" smtClean="0"/>
              <a:t> </a:t>
            </a:r>
          </a:p>
          <a:p>
            <a:pPr marL="457200" indent="-457200">
              <a:buAutoNum type="alphaUcPeriod"/>
            </a:pPr>
            <a:r>
              <a:rPr lang="en-US" dirty="0" smtClean="0"/>
              <a:t>Page prints hello and hello there in 2 lines</a:t>
            </a:r>
          </a:p>
          <a:p>
            <a:pPr marL="457200" indent="-457200">
              <a:buAutoNum type="alphaU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028343"/>
            <a:ext cx="838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//assume imports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Test extends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GB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response) throws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request.getRequestDispatcher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("/More").forward(request, response);}}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8229600" cy="2057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Assuming that Servlet in the path /More gets the </a:t>
            </a:r>
            <a:r>
              <a:rPr lang="en-US" dirty="0" err="1" smtClean="0"/>
              <a:t>PrintStream</a:t>
            </a:r>
            <a:r>
              <a:rPr lang="en-US" dirty="0" smtClean="0"/>
              <a:t> object and prints “hello there”, what will happen when the Test servlet is requested?</a:t>
            </a:r>
          </a:p>
          <a:p>
            <a:pPr marL="457200" indent="-457200">
              <a:buAutoNum type="alphaUcPeriod"/>
            </a:pPr>
            <a:r>
              <a:rPr lang="en-US" dirty="0" smtClean="0"/>
              <a:t>Page displays hello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Page displays hello there</a:t>
            </a:r>
          </a:p>
          <a:p>
            <a:pPr marL="457200" indent="-457200">
              <a:buAutoNum type="alphaUcPeriod"/>
            </a:pPr>
            <a:r>
              <a:rPr lang="en-US" dirty="0" smtClean="0"/>
              <a:t>Page throws </a:t>
            </a:r>
            <a:r>
              <a:rPr lang="en-US" b="1" kern="1200" dirty="0" err="1" smtClean="0">
                <a:latin typeface="Courier New" pitchFamily="49" charset="0"/>
              </a:rPr>
              <a:t>IllegalStateException</a:t>
            </a:r>
            <a:r>
              <a:rPr lang="en-US" dirty="0" smtClean="0"/>
              <a:t> </a:t>
            </a:r>
          </a:p>
          <a:p>
            <a:pPr marL="457200" indent="-457200">
              <a:buAutoNum type="alphaUcPeriod"/>
            </a:pPr>
            <a:r>
              <a:rPr lang="en-US" dirty="0" smtClean="0"/>
              <a:t>Page prints hello and hello there in 2 lines</a:t>
            </a:r>
          </a:p>
          <a:p>
            <a:pPr marL="457200" indent="-457200">
              <a:buAutoNum type="alphaU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028343"/>
            <a:ext cx="838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//assume imports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Test extends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GB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response) throws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request.getRequestDispatcher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("/More").forward(request, response);}}</a:t>
            </a:r>
          </a:p>
        </p:txBody>
      </p:sp>
    </p:spTree>
    <p:extLst>
      <p:ext uri="{BB962C8B-B14F-4D97-AF65-F5344CB8AC3E}">
        <p14:creationId xmlns:p14="http://schemas.microsoft.com/office/powerpoint/2010/main" val="1723763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8229600" cy="2057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Assuming that Servlet in the path /More gets the </a:t>
            </a:r>
            <a:r>
              <a:rPr lang="en-US" dirty="0" err="1" smtClean="0"/>
              <a:t>PrintStream</a:t>
            </a:r>
            <a:r>
              <a:rPr lang="en-US" dirty="0" smtClean="0"/>
              <a:t> object and prints “hello there”, what will happen when the Test servlet is requested?</a:t>
            </a:r>
          </a:p>
          <a:p>
            <a:pPr marL="457200" indent="-457200">
              <a:buAutoNum type="alphaUcPeriod"/>
            </a:pPr>
            <a:r>
              <a:rPr lang="en-US" dirty="0" smtClean="0"/>
              <a:t>Page displays hello</a:t>
            </a:r>
          </a:p>
          <a:p>
            <a:pPr marL="457200" indent="-457200">
              <a:buAutoNum type="alphaUcPeriod"/>
            </a:pPr>
            <a:r>
              <a:rPr lang="en-US" dirty="0" smtClean="0"/>
              <a:t>Page displays hello there</a:t>
            </a:r>
          </a:p>
          <a:p>
            <a:pPr marL="457200" indent="-457200">
              <a:buAutoNum type="alphaUcPeriod"/>
            </a:pPr>
            <a:r>
              <a:rPr lang="en-US" dirty="0" smtClean="0"/>
              <a:t>Page throws </a:t>
            </a:r>
            <a:r>
              <a:rPr lang="en-US" kern="1200" dirty="0" err="1" smtClean="0">
                <a:latin typeface="Courier New" pitchFamily="49" charset="0"/>
              </a:rPr>
              <a:t>IllegalStateException</a:t>
            </a:r>
            <a:r>
              <a:rPr lang="en-US" dirty="0" smtClean="0"/>
              <a:t> </a:t>
            </a:r>
          </a:p>
          <a:p>
            <a:pPr marL="457200" indent="-457200">
              <a:buAutoNum type="alphaUcPeriod"/>
            </a:pPr>
            <a:r>
              <a:rPr lang="en-US" dirty="0" smtClean="0"/>
              <a:t>Page prints hello and hello there in 2 lines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028343"/>
            <a:ext cx="891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//assume imports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Test extends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GB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response) throws Exception{</a:t>
            </a:r>
          </a:p>
          <a:p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("hello");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out.flush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request.getRequestDispatcher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("/More").forward(request, response);}}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8229600" cy="2057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Assuming that Servlet in the path /More gets the </a:t>
            </a:r>
            <a:r>
              <a:rPr lang="en-US" dirty="0" err="1" smtClean="0"/>
              <a:t>PrintStream</a:t>
            </a:r>
            <a:r>
              <a:rPr lang="en-US" dirty="0" smtClean="0"/>
              <a:t> object and prints “hello there”, what will happen when the Test servlet is requested?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Page displays hello</a:t>
            </a:r>
          </a:p>
          <a:p>
            <a:pPr marL="457200" indent="-457200">
              <a:buAutoNum type="alphaUcPeriod"/>
            </a:pPr>
            <a:r>
              <a:rPr lang="en-US" dirty="0" smtClean="0"/>
              <a:t>Page displays hello there</a:t>
            </a:r>
          </a:p>
          <a:p>
            <a:pPr marL="457200" indent="-457200">
              <a:buAutoNum type="alphaUcPeriod"/>
            </a:pPr>
            <a:r>
              <a:rPr lang="en-US" dirty="0" smtClean="0"/>
              <a:t>Page throws </a:t>
            </a:r>
            <a:r>
              <a:rPr lang="en-US" b="1" kern="1200" dirty="0" err="1" smtClean="0">
                <a:latin typeface="Courier New" pitchFamily="49" charset="0"/>
              </a:rPr>
              <a:t>IllegalStateException</a:t>
            </a:r>
            <a:r>
              <a:rPr lang="en-US" dirty="0" smtClean="0"/>
              <a:t> </a:t>
            </a:r>
          </a:p>
          <a:p>
            <a:pPr marL="457200" indent="-457200">
              <a:buAutoNum type="alphaUcPeriod"/>
            </a:pPr>
            <a:r>
              <a:rPr lang="en-US" dirty="0" smtClean="0"/>
              <a:t>Page prints hello and hello there in 2 lines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028343"/>
            <a:ext cx="891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//assume imports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Test extends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GB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response) throws Exception{</a:t>
            </a:r>
          </a:p>
          <a:p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("hello");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out.flush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request.getRequestDispatcher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("/More").forward(request, response);}}</a:t>
            </a:r>
          </a:p>
        </p:txBody>
      </p:sp>
    </p:spTree>
    <p:extLst>
      <p:ext uri="{BB962C8B-B14F-4D97-AF65-F5344CB8AC3E}">
        <p14:creationId xmlns:p14="http://schemas.microsoft.com/office/powerpoint/2010/main" val="3353750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8229600" cy="2057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Assuming that Servlet in the path /More gets the </a:t>
            </a:r>
            <a:r>
              <a:rPr lang="en-US" dirty="0" err="1" smtClean="0"/>
              <a:t>PrintStream</a:t>
            </a:r>
            <a:r>
              <a:rPr lang="en-US" dirty="0" smtClean="0"/>
              <a:t> object and prints “hello there”, what will happen when the Test servlet is requested?</a:t>
            </a:r>
          </a:p>
          <a:p>
            <a:pPr marL="457200" indent="-457200">
              <a:buAutoNum type="alphaUcPeriod"/>
            </a:pPr>
            <a:r>
              <a:rPr lang="en-US" dirty="0" smtClean="0"/>
              <a:t>Page displays hello</a:t>
            </a:r>
          </a:p>
          <a:p>
            <a:pPr marL="457200" indent="-457200">
              <a:buAutoNum type="alphaUcPeriod"/>
            </a:pPr>
            <a:r>
              <a:rPr lang="en-US" dirty="0" smtClean="0"/>
              <a:t>Page displays hello there</a:t>
            </a:r>
          </a:p>
          <a:p>
            <a:pPr marL="457200" indent="-457200">
              <a:buAutoNum type="alphaUcPeriod"/>
            </a:pPr>
            <a:r>
              <a:rPr lang="en-US" dirty="0" smtClean="0"/>
              <a:t>Page throws </a:t>
            </a:r>
            <a:r>
              <a:rPr lang="en-US" kern="1200" dirty="0" err="1" smtClean="0">
                <a:latin typeface="Courier New" pitchFamily="49" charset="0"/>
              </a:rPr>
              <a:t>IllegalStateException</a:t>
            </a:r>
            <a:r>
              <a:rPr lang="en-US" dirty="0" smtClean="0"/>
              <a:t> </a:t>
            </a:r>
          </a:p>
          <a:p>
            <a:pPr marL="457200" indent="-457200">
              <a:buAutoNum type="alphaUcPeriod"/>
            </a:pPr>
            <a:r>
              <a:rPr lang="en-US" dirty="0" smtClean="0"/>
              <a:t>Page prints hello and hello there in 2 lines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028343"/>
            <a:ext cx="891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//assume imports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Test extends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GB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response) throws Exception{</a:t>
            </a:r>
          </a:p>
          <a:p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("hello");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out.flush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request.getRequestDispatcher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("/More").forward(request, response);}}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8229600" cy="2057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Assuming that Servlet in the path /More gets the </a:t>
            </a:r>
            <a:r>
              <a:rPr lang="en-US" dirty="0" err="1" smtClean="0"/>
              <a:t>PrintStream</a:t>
            </a:r>
            <a:r>
              <a:rPr lang="en-US" dirty="0" smtClean="0"/>
              <a:t> object and prints “hello there”, what will happen when the Test servlet is requested?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Page displays hello</a:t>
            </a:r>
          </a:p>
          <a:p>
            <a:pPr marL="457200" indent="-457200">
              <a:buAutoNum type="alphaUcPeriod"/>
            </a:pPr>
            <a:r>
              <a:rPr lang="en-US" dirty="0" smtClean="0"/>
              <a:t>Page displays hello there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Page throws </a:t>
            </a:r>
            <a:r>
              <a:rPr lang="en-US" b="1" kern="1200" dirty="0" err="1" smtClean="0">
                <a:latin typeface="Courier New" pitchFamily="49" charset="0"/>
              </a:rPr>
              <a:t>IllegalStateException</a:t>
            </a:r>
            <a:r>
              <a:rPr lang="en-US" b="1" dirty="0" smtClean="0"/>
              <a:t> </a:t>
            </a:r>
          </a:p>
          <a:p>
            <a:pPr marL="457200" indent="-457200">
              <a:buAutoNum type="alphaUcPeriod"/>
            </a:pPr>
            <a:r>
              <a:rPr lang="en-US" dirty="0" smtClean="0"/>
              <a:t>Page prints hello and hello there in 2 lines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028343"/>
            <a:ext cx="891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//assume imports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class Test extends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{</a:t>
            </a:r>
            <a:endParaRPr lang="en-GB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response) throws Exception{</a:t>
            </a:r>
          </a:p>
          <a:p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("hello");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out.flush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request.getRequestDispatcher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("/More").forward(request, response);}}</a:t>
            </a:r>
          </a:p>
        </p:txBody>
      </p:sp>
    </p:spTree>
    <p:extLst>
      <p:ext uri="{BB962C8B-B14F-4D97-AF65-F5344CB8AC3E}">
        <p14:creationId xmlns:p14="http://schemas.microsoft.com/office/powerpoint/2010/main" val="41306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RequestDispatcher</a:t>
            </a:r>
            <a:r>
              <a:rPr lang="en-US" dirty="0" smtClean="0"/>
              <a:t> can be obtained from which objects?</a:t>
            </a:r>
            <a:endParaRPr lang="en-GB" dirty="0" smtClean="0"/>
          </a:p>
          <a:p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ServletConfig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ServletContext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HttpServletRequest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HttpServletReaponse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105400"/>
          </a:xfrm>
        </p:spPr>
        <p:txBody>
          <a:bodyPr/>
          <a:lstStyle/>
          <a:p>
            <a:pPr lvl="0">
              <a:buNone/>
            </a:pPr>
            <a:r>
              <a:rPr lang="en-US" dirty="0" err="1" smtClean="0"/>
              <a:t>getInitParameter</a:t>
            </a:r>
            <a:r>
              <a:rPr lang="en-US" dirty="0" smtClean="0"/>
              <a:t>() method is defined in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HttpSession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ServletConfig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ServletContext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HttpServletRequest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105400"/>
          </a:xfrm>
        </p:spPr>
        <p:txBody>
          <a:bodyPr/>
          <a:lstStyle/>
          <a:p>
            <a:pPr lvl="0">
              <a:buNone/>
            </a:pPr>
            <a:r>
              <a:rPr lang="en-US" dirty="0" err="1" smtClean="0"/>
              <a:t>getInitParameter</a:t>
            </a:r>
            <a:r>
              <a:rPr lang="en-US" dirty="0" smtClean="0"/>
              <a:t>() method is defined in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HttpSession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 smtClean="0"/>
              <a:t>ServletConfig</a:t>
            </a:r>
            <a:endParaRPr lang="en-GB" b="1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 smtClean="0"/>
              <a:t>ServletContext</a:t>
            </a:r>
            <a:endParaRPr lang="en-GB" b="1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HttpServletRequest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5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105400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	Which of the following object should be used to maintain data that is applicable to an  entire web application?</a:t>
            </a:r>
            <a:endParaRPr lang="en-GB" dirty="0" smtClean="0"/>
          </a:p>
          <a:p>
            <a:pPr lvl="0">
              <a:buNone/>
            </a:pPr>
            <a:r>
              <a:rPr lang="en-US" b="1" dirty="0" smtClean="0"/>
              <a:t> 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HttpSession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ServletConfig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ServletContext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HttpServletRequest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105400"/>
          </a:xfrm>
        </p:spPr>
        <p:txBody>
          <a:bodyPr/>
          <a:lstStyle/>
          <a:p>
            <a:pPr lvl="0">
              <a:buNone/>
            </a:pPr>
            <a:r>
              <a:rPr lang="en-US" dirty="0" smtClean="0"/>
              <a:t>	Which of the following object should be used to maintain data that is applicable to an  entire web application?</a:t>
            </a:r>
            <a:endParaRPr lang="en-GB" dirty="0" smtClean="0"/>
          </a:p>
          <a:p>
            <a:pPr lvl="0">
              <a:buNone/>
            </a:pPr>
            <a:r>
              <a:rPr lang="en-US" b="1" dirty="0" smtClean="0"/>
              <a:t> 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HttpSession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ServletConfig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 smtClean="0"/>
              <a:t>ServletContext</a:t>
            </a:r>
            <a:endParaRPr lang="en-GB" b="1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HttpServletRequest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3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Which method can a servlet use to pass data to another </a:t>
            </a:r>
            <a:r>
              <a:rPr lang="en-US" dirty="0" err="1" smtClean="0"/>
              <a:t>servlets</a:t>
            </a:r>
            <a:r>
              <a:rPr lang="en-US" dirty="0" smtClean="0"/>
              <a:t>?</a:t>
            </a:r>
            <a:endParaRPr lang="en-GB" dirty="0" smtClean="0"/>
          </a:p>
          <a:p>
            <a:pPr lvl="0">
              <a:buNone/>
            </a:pPr>
            <a:r>
              <a:rPr lang="en-US" b="1" dirty="0" smtClean="0"/>
              <a:t> 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doGet</a:t>
            </a:r>
            <a:r>
              <a:rPr lang="en-US" dirty="0" smtClean="0"/>
              <a:t>()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doPost</a:t>
            </a:r>
            <a:r>
              <a:rPr lang="en-US" dirty="0" smtClean="0"/>
              <a:t>()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setAttribute</a:t>
            </a:r>
            <a:r>
              <a:rPr lang="en-US" dirty="0" smtClean="0"/>
              <a:t>()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setParameter</a:t>
            </a:r>
            <a:r>
              <a:rPr lang="en-US" dirty="0" smtClean="0"/>
              <a:t>()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Which method can a servlet use to pass data to another </a:t>
            </a:r>
            <a:r>
              <a:rPr lang="en-US" dirty="0" err="1" smtClean="0"/>
              <a:t>servlets</a:t>
            </a:r>
            <a:r>
              <a:rPr lang="en-US" dirty="0" smtClean="0"/>
              <a:t>?</a:t>
            </a:r>
            <a:endParaRPr lang="en-GB" dirty="0" smtClean="0"/>
          </a:p>
          <a:p>
            <a:pPr lvl="0">
              <a:buNone/>
            </a:pPr>
            <a:r>
              <a:rPr lang="en-US" b="1" dirty="0" smtClean="0"/>
              <a:t> 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doGet</a:t>
            </a:r>
            <a:r>
              <a:rPr lang="en-US" dirty="0" smtClean="0"/>
              <a:t>()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doPost</a:t>
            </a:r>
            <a:r>
              <a:rPr lang="en-US" dirty="0" smtClean="0"/>
              <a:t>()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 smtClean="0"/>
              <a:t>setAttribute</a:t>
            </a:r>
            <a:r>
              <a:rPr lang="en-US" b="1" dirty="0" smtClean="0"/>
              <a:t>()</a:t>
            </a:r>
            <a:endParaRPr lang="en-GB" b="1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 smtClean="0"/>
              <a:t>setParameter</a:t>
            </a:r>
            <a:r>
              <a:rPr lang="en-US" b="1" dirty="0" smtClean="0"/>
              <a:t>()</a:t>
            </a:r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52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Where is  &lt;context-</a:t>
            </a:r>
            <a:r>
              <a:rPr lang="en-US" dirty="0" err="1" smtClean="0"/>
              <a:t>param</a:t>
            </a:r>
            <a:r>
              <a:rPr lang="en-US" dirty="0" smtClean="0"/>
              <a:t>&gt; is defined in web.xml?</a:t>
            </a:r>
            <a:endParaRPr lang="en-GB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Outside &lt;web-</a:t>
            </a:r>
            <a:r>
              <a:rPr lang="en-US" dirty="0" err="1" smtClean="0"/>
              <a:t>inf</a:t>
            </a:r>
            <a:r>
              <a:rPr lang="en-US" dirty="0" smtClean="0"/>
              <a:t>&gt;  but outside &lt;</a:t>
            </a:r>
            <a:r>
              <a:rPr lang="en-US" dirty="0" err="1" smtClean="0"/>
              <a:t>servelt</a:t>
            </a:r>
            <a:r>
              <a:rPr lang="en-US" dirty="0" smtClean="0"/>
              <a:t>&gt; or &lt;servlet-mapping&gt; element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Inside &lt;servlet&gt; element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Inside &lt;servlet-mapping&gt; element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None of the above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105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Where is  &lt;context-</a:t>
            </a:r>
            <a:r>
              <a:rPr lang="en-US" dirty="0" err="1" smtClean="0"/>
              <a:t>param</a:t>
            </a:r>
            <a:r>
              <a:rPr lang="en-US" dirty="0" smtClean="0"/>
              <a:t>&gt; is defined in web.xml?</a:t>
            </a:r>
            <a:endParaRPr lang="en-GB" dirty="0" smtClean="0"/>
          </a:p>
          <a:p>
            <a:pPr marL="457200" indent="-457200">
              <a:buFont typeface="+mj-lt"/>
              <a:buAutoNum type="alphaUcPeriod"/>
            </a:pPr>
            <a:r>
              <a:rPr lang="en-US" b="1" dirty="0" smtClean="0"/>
              <a:t>Outside &lt;web-</a:t>
            </a:r>
            <a:r>
              <a:rPr lang="en-US" b="1" dirty="0" err="1" smtClean="0"/>
              <a:t>inf</a:t>
            </a:r>
            <a:r>
              <a:rPr lang="en-US" b="1" dirty="0" smtClean="0"/>
              <a:t>&gt;  but outside &lt;</a:t>
            </a:r>
            <a:r>
              <a:rPr lang="en-US" b="1" dirty="0" err="1" smtClean="0"/>
              <a:t>servelt</a:t>
            </a:r>
            <a:r>
              <a:rPr lang="en-US" b="1" dirty="0" smtClean="0"/>
              <a:t>&gt; or &lt;servlet-mapping&gt; element</a:t>
            </a:r>
            <a:endParaRPr lang="en-GB" b="1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Inside &lt;servlet&gt; element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Inside &lt;servlet-mapping&gt; element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None of the above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36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&lt;servlet&gt;</a:t>
            </a:r>
            <a:endParaRPr lang="en-GB" dirty="0" smtClean="0"/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		&lt;servlet-name&gt;Login&lt;/servlet-name&gt;</a:t>
            </a:r>
            <a:endParaRPr lang="en-GB" dirty="0" smtClean="0"/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		&lt;servlet-class&gt;</a:t>
            </a:r>
            <a:r>
              <a:rPr lang="en-US" dirty="0" err="1" smtClean="0"/>
              <a:t>login.LoginServlet</a:t>
            </a:r>
            <a:r>
              <a:rPr lang="en-US" dirty="0" smtClean="0"/>
              <a:t>&lt;/servlet-class&gt;</a:t>
            </a:r>
            <a:endParaRPr lang="en-GB" dirty="0" smtClean="0"/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		&lt;init-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  <a:endParaRPr lang="en-GB" dirty="0" smtClean="0"/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param</a:t>
            </a:r>
            <a:r>
              <a:rPr lang="en-US" dirty="0" smtClean="0"/>
              <a:t>-name&gt;email&lt;/</a:t>
            </a:r>
            <a:r>
              <a:rPr lang="en-US" dirty="0" err="1" smtClean="0"/>
              <a:t>param</a:t>
            </a:r>
            <a:r>
              <a:rPr lang="en-US" dirty="0" smtClean="0"/>
              <a:t>-name&gt;</a:t>
            </a:r>
            <a:endParaRPr lang="en-GB" dirty="0" smtClean="0"/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param</a:t>
            </a:r>
            <a:r>
              <a:rPr lang="en-US" dirty="0" smtClean="0"/>
              <a:t>-value&gt;john@yahoo.com&lt;/</a:t>
            </a:r>
            <a:r>
              <a:rPr lang="en-US" dirty="0" err="1" smtClean="0"/>
              <a:t>param</a:t>
            </a:r>
            <a:r>
              <a:rPr lang="en-US" dirty="0" smtClean="0"/>
              <a:t>-value&gt;</a:t>
            </a:r>
            <a:endParaRPr lang="en-GB" dirty="0" smtClean="0"/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		&lt;/init-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  <a:endParaRPr lang="en-GB" dirty="0" smtClean="0"/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	&lt;/servlet&gt;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Which method can be used to get the email value from the web.xml from inside the </a:t>
            </a:r>
            <a:r>
              <a:rPr lang="en-US" dirty="0" err="1" smtClean="0"/>
              <a:t>doGet</a:t>
            </a:r>
            <a:r>
              <a:rPr lang="en-US" dirty="0" smtClean="0"/>
              <a:t>() method?</a:t>
            </a:r>
            <a:endParaRPr lang="en-GB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getServletContext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getInitParameter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(“email");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getServletConfig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getInitParameter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(“email");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getInitParameter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(“email");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 of the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&lt;servlet&gt;</a:t>
            </a:r>
            <a:endParaRPr lang="en-GB" dirty="0" smtClean="0"/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		&lt;servlet-name&gt;Login&lt;/servlet-name&gt;</a:t>
            </a:r>
            <a:endParaRPr lang="en-GB" dirty="0" smtClean="0"/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		&lt;servlet-class&gt;</a:t>
            </a:r>
            <a:r>
              <a:rPr lang="en-US" dirty="0" err="1" smtClean="0"/>
              <a:t>login.LoginServlet</a:t>
            </a:r>
            <a:r>
              <a:rPr lang="en-US" dirty="0" smtClean="0"/>
              <a:t>&lt;/servlet-class&gt;</a:t>
            </a:r>
            <a:endParaRPr lang="en-GB" dirty="0" smtClean="0"/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		&lt;init-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  <a:endParaRPr lang="en-GB" dirty="0" smtClean="0"/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param</a:t>
            </a:r>
            <a:r>
              <a:rPr lang="en-US" dirty="0" smtClean="0"/>
              <a:t>-name&gt;email&lt;/</a:t>
            </a:r>
            <a:r>
              <a:rPr lang="en-US" dirty="0" err="1" smtClean="0"/>
              <a:t>param</a:t>
            </a:r>
            <a:r>
              <a:rPr lang="en-US" dirty="0" smtClean="0"/>
              <a:t>-name&gt;</a:t>
            </a:r>
            <a:endParaRPr lang="en-GB" dirty="0" smtClean="0"/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			&lt;</a:t>
            </a:r>
            <a:r>
              <a:rPr lang="en-US" dirty="0" err="1" smtClean="0"/>
              <a:t>param</a:t>
            </a:r>
            <a:r>
              <a:rPr lang="en-US" dirty="0" smtClean="0"/>
              <a:t>-value&gt;john@yahoo.com&lt;/</a:t>
            </a:r>
            <a:r>
              <a:rPr lang="en-US" dirty="0" err="1" smtClean="0"/>
              <a:t>param</a:t>
            </a:r>
            <a:r>
              <a:rPr lang="en-US" dirty="0" smtClean="0"/>
              <a:t>-value&gt;</a:t>
            </a:r>
            <a:endParaRPr lang="en-GB" dirty="0" smtClean="0"/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		&lt;/init-</a:t>
            </a:r>
            <a:r>
              <a:rPr lang="en-US" dirty="0" err="1" smtClean="0"/>
              <a:t>param</a:t>
            </a:r>
            <a:r>
              <a:rPr lang="en-US" dirty="0" smtClean="0"/>
              <a:t>&gt;</a:t>
            </a:r>
            <a:endParaRPr lang="en-GB" dirty="0" smtClean="0"/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	&lt;/servlet&gt;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Which method can be used to get the email value from the web.xml from inside the </a:t>
            </a:r>
            <a:r>
              <a:rPr lang="en-US" dirty="0" err="1" smtClean="0"/>
              <a:t>doGet</a:t>
            </a:r>
            <a:r>
              <a:rPr lang="en-US" dirty="0" smtClean="0"/>
              <a:t>() method?</a:t>
            </a:r>
            <a:endParaRPr lang="en-GB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getServletContext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getInitParameter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(“email");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getServletConfig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getInitParameter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(“email");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getInitParameter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(“email");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 of the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1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RequestDispatcher</a:t>
            </a:r>
            <a:r>
              <a:rPr lang="en-US" dirty="0" smtClean="0"/>
              <a:t> can be obtained from which objects?</a:t>
            </a:r>
            <a:endParaRPr lang="en-GB" dirty="0" smtClean="0"/>
          </a:p>
          <a:p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ServletConfig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 smtClean="0"/>
              <a:t>ServletContext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 smtClean="0"/>
              <a:t>HttpServletRequest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HttpServletReaponse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5216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//assume imports</a:t>
            </a:r>
            <a:endParaRPr lang="en-GB" dirty="0" smtClean="0"/>
          </a:p>
          <a:p>
            <a:pPr>
              <a:lnSpc>
                <a:spcPct val="100000"/>
              </a:lnSpc>
              <a:buNone/>
            </a:pPr>
            <a:r>
              <a:rPr lang="en-GB" dirty="0" smtClean="0"/>
              <a:t>@</a:t>
            </a:r>
            <a:r>
              <a:rPr lang="en-GB" dirty="0" err="1" smtClean="0"/>
              <a:t>WebServlet</a:t>
            </a:r>
            <a:r>
              <a:rPr lang="en-GB" dirty="0" smtClean="0"/>
              <a:t>(</a:t>
            </a:r>
            <a:r>
              <a:rPr lang="en-GB" dirty="0" err="1" smtClean="0"/>
              <a:t>urlPatterns</a:t>
            </a:r>
            <a:r>
              <a:rPr lang="en-GB" dirty="0" smtClean="0"/>
              <a:t> = { "/Test" }, </a:t>
            </a:r>
          </a:p>
          <a:p>
            <a:pPr>
              <a:lnSpc>
                <a:spcPct val="100000"/>
              </a:lnSpc>
              <a:buNone/>
            </a:pPr>
            <a:r>
              <a:rPr lang="en-US" dirty="0" err="1" smtClean="0"/>
              <a:t>initParams</a:t>
            </a:r>
            <a:r>
              <a:rPr lang="en-US" dirty="0" smtClean="0"/>
              <a:t> = {@</a:t>
            </a:r>
            <a:r>
              <a:rPr lang="en-US" dirty="0" err="1" smtClean="0"/>
              <a:t>WebInitParam</a:t>
            </a:r>
            <a:r>
              <a:rPr lang="en-US" dirty="0" smtClean="0"/>
              <a:t>(name= "</a:t>
            </a:r>
            <a:r>
              <a:rPr lang="en-US" dirty="0" err="1" smtClean="0"/>
              <a:t>email",value</a:t>
            </a:r>
            <a:r>
              <a:rPr lang="en-US" dirty="0" smtClean="0"/>
              <a:t>= "john@yahoo.com") })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public class Test extends </a:t>
            </a:r>
            <a:r>
              <a:rPr lang="en-US" dirty="0" err="1" smtClean="0"/>
              <a:t>HttpServlet</a:t>
            </a:r>
            <a:r>
              <a:rPr lang="en-US" dirty="0" smtClean="0"/>
              <a:t> {</a:t>
            </a:r>
            <a:endParaRPr lang="en-GB" dirty="0" smtClean="0"/>
          </a:p>
          <a:p>
            <a:pPr>
              <a:lnSpc>
                <a:spcPct val="100000"/>
              </a:lnSpc>
              <a:buNone/>
            </a:pPr>
            <a:r>
              <a:rPr lang="en-GB" dirty="0" smtClean="0"/>
              <a:t>protected void </a:t>
            </a:r>
            <a:r>
              <a:rPr lang="en-GB" dirty="0" err="1" smtClean="0"/>
              <a:t>doGet</a:t>
            </a:r>
            <a:r>
              <a:rPr lang="en-GB" dirty="0" smtClean="0"/>
              <a:t>(</a:t>
            </a:r>
            <a:r>
              <a:rPr lang="en-GB" dirty="0" err="1" smtClean="0"/>
              <a:t>HttpServletRequest</a:t>
            </a:r>
            <a:r>
              <a:rPr lang="en-GB" dirty="0" smtClean="0"/>
              <a:t> request, </a:t>
            </a:r>
            <a:r>
              <a:rPr lang="en-GB" dirty="0" err="1" smtClean="0"/>
              <a:t>HttpServletResponse</a:t>
            </a:r>
            <a:r>
              <a:rPr lang="en-GB" dirty="0" smtClean="0"/>
              <a:t> response) throws </a:t>
            </a:r>
            <a:r>
              <a:rPr lang="en-GB" dirty="0" err="1" smtClean="0"/>
              <a:t>IOException</a:t>
            </a:r>
            <a:r>
              <a:rPr lang="en-GB" dirty="0" smtClean="0"/>
              <a:t> 	{</a:t>
            </a:r>
          </a:p>
          <a:p>
            <a:pPr>
              <a:lnSpc>
                <a:spcPct val="100000"/>
              </a:lnSpc>
              <a:buNone/>
            </a:pPr>
            <a:r>
              <a:rPr lang="en-GB" dirty="0" smtClean="0"/>
              <a:t>	</a:t>
            </a:r>
            <a:r>
              <a:rPr lang="en-GB" dirty="0" err="1" smtClean="0"/>
              <a:t>java.io.PrintWriter</a:t>
            </a:r>
            <a:r>
              <a:rPr lang="en-GB" dirty="0" smtClean="0"/>
              <a:t> out = </a:t>
            </a:r>
            <a:r>
              <a:rPr lang="en-GB" dirty="0" err="1" smtClean="0"/>
              <a:t>response.getWriter</a:t>
            </a:r>
            <a:r>
              <a:rPr lang="en-GB" dirty="0" smtClean="0"/>
              <a:t>(); //line 1</a:t>
            </a:r>
          </a:p>
          <a:p>
            <a:pPr>
              <a:lnSpc>
                <a:spcPct val="100000"/>
              </a:lnSpc>
              <a:buNone/>
            </a:pPr>
            <a:r>
              <a:rPr lang="en-GB" dirty="0" smtClean="0"/>
              <a:t>   </a:t>
            </a:r>
            <a:r>
              <a:rPr lang="en-GB" dirty="0" err="1" smtClean="0"/>
              <a:t>out.println</a:t>
            </a:r>
            <a:r>
              <a:rPr lang="en-GB" dirty="0" smtClean="0"/>
              <a:t>(</a:t>
            </a:r>
            <a:r>
              <a:rPr lang="en-GB" dirty="0" err="1" smtClean="0"/>
              <a:t>getInitParameter</a:t>
            </a:r>
            <a:r>
              <a:rPr lang="en-GB" dirty="0" smtClean="0"/>
              <a:t>("email")); //line 2</a:t>
            </a:r>
          </a:p>
          <a:p>
            <a:pPr>
              <a:lnSpc>
                <a:spcPct val="100000"/>
              </a:lnSpc>
              <a:buNone/>
            </a:pPr>
            <a:r>
              <a:rPr lang="en-GB" dirty="0" smtClean="0"/>
              <a:t>}}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will the code print on the web page when the servlet is requested?</a:t>
            </a:r>
            <a:endParaRPr lang="en-GB" dirty="0" smtClean="0"/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Code does not compile because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does not throw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ServletException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Code does not compile at line 1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Code does not compile at line 2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Code prints </a:t>
            </a:r>
            <a:r>
              <a:rPr lang="en-US" dirty="0" smtClean="0"/>
              <a:t>john@yahoo.com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lphaUcPeriod"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763000" cy="54102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 smtClean="0"/>
              <a:t>//assume imports</a:t>
            </a:r>
            <a:endParaRPr lang="en-GB" dirty="0" smtClean="0"/>
          </a:p>
          <a:p>
            <a:pPr>
              <a:lnSpc>
                <a:spcPct val="100000"/>
              </a:lnSpc>
              <a:buNone/>
            </a:pPr>
            <a:r>
              <a:rPr lang="en-GB" dirty="0" smtClean="0"/>
              <a:t>@</a:t>
            </a:r>
            <a:r>
              <a:rPr lang="en-GB" dirty="0" err="1" smtClean="0"/>
              <a:t>WebServlet</a:t>
            </a:r>
            <a:r>
              <a:rPr lang="en-GB" dirty="0" smtClean="0"/>
              <a:t>(</a:t>
            </a:r>
            <a:r>
              <a:rPr lang="en-GB" dirty="0" err="1" smtClean="0"/>
              <a:t>urlPatterns</a:t>
            </a:r>
            <a:r>
              <a:rPr lang="en-GB" dirty="0" smtClean="0"/>
              <a:t> = { "/Test" }, </a:t>
            </a:r>
          </a:p>
          <a:p>
            <a:pPr>
              <a:lnSpc>
                <a:spcPct val="100000"/>
              </a:lnSpc>
              <a:buNone/>
            </a:pPr>
            <a:r>
              <a:rPr lang="en-US" dirty="0" err="1" smtClean="0"/>
              <a:t>initParams</a:t>
            </a:r>
            <a:r>
              <a:rPr lang="en-US" dirty="0" smtClean="0"/>
              <a:t> = {@</a:t>
            </a:r>
            <a:r>
              <a:rPr lang="en-US" dirty="0" err="1" smtClean="0"/>
              <a:t>WebInitParam</a:t>
            </a:r>
            <a:r>
              <a:rPr lang="en-US" dirty="0" smtClean="0"/>
              <a:t>(name= "</a:t>
            </a:r>
            <a:r>
              <a:rPr lang="en-US" dirty="0" err="1" smtClean="0"/>
              <a:t>email",value</a:t>
            </a:r>
            <a:r>
              <a:rPr lang="en-US" dirty="0" smtClean="0"/>
              <a:t>= "john@yahoo.com") })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public class Test extends </a:t>
            </a:r>
            <a:r>
              <a:rPr lang="en-US" dirty="0" err="1" smtClean="0"/>
              <a:t>HttpServlet</a:t>
            </a:r>
            <a:r>
              <a:rPr lang="en-US" dirty="0" smtClean="0"/>
              <a:t> {</a:t>
            </a:r>
            <a:endParaRPr lang="en-GB" dirty="0" smtClean="0"/>
          </a:p>
          <a:p>
            <a:pPr>
              <a:lnSpc>
                <a:spcPct val="100000"/>
              </a:lnSpc>
              <a:buNone/>
            </a:pPr>
            <a:r>
              <a:rPr lang="en-GB" dirty="0" smtClean="0"/>
              <a:t>protected void </a:t>
            </a:r>
            <a:r>
              <a:rPr lang="en-GB" dirty="0" err="1" smtClean="0"/>
              <a:t>doGet</a:t>
            </a:r>
            <a:r>
              <a:rPr lang="en-GB" dirty="0" smtClean="0"/>
              <a:t>(</a:t>
            </a:r>
            <a:r>
              <a:rPr lang="en-GB" dirty="0" err="1" smtClean="0"/>
              <a:t>HttpServletRequest</a:t>
            </a:r>
            <a:r>
              <a:rPr lang="en-GB" dirty="0" smtClean="0"/>
              <a:t> request, </a:t>
            </a:r>
            <a:r>
              <a:rPr lang="en-GB" dirty="0" err="1" smtClean="0"/>
              <a:t>HttpServletResponse</a:t>
            </a:r>
            <a:r>
              <a:rPr lang="en-GB" dirty="0" smtClean="0"/>
              <a:t> response) throws </a:t>
            </a:r>
            <a:r>
              <a:rPr lang="en-GB" dirty="0" err="1" smtClean="0"/>
              <a:t>IOException</a:t>
            </a:r>
            <a:r>
              <a:rPr lang="en-GB" dirty="0" smtClean="0"/>
              <a:t> 	{</a:t>
            </a:r>
          </a:p>
          <a:p>
            <a:pPr>
              <a:lnSpc>
                <a:spcPct val="100000"/>
              </a:lnSpc>
              <a:buNone/>
            </a:pPr>
            <a:r>
              <a:rPr lang="en-GB" dirty="0" smtClean="0"/>
              <a:t>	</a:t>
            </a:r>
            <a:r>
              <a:rPr lang="en-GB" dirty="0" err="1" smtClean="0"/>
              <a:t>java.io.PrintWriter</a:t>
            </a:r>
            <a:r>
              <a:rPr lang="en-GB" dirty="0" smtClean="0"/>
              <a:t> out = </a:t>
            </a:r>
            <a:r>
              <a:rPr lang="en-GB" dirty="0" err="1" smtClean="0"/>
              <a:t>response.getWriter</a:t>
            </a:r>
            <a:r>
              <a:rPr lang="en-GB" dirty="0" smtClean="0"/>
              <a:t>(); //line 1</a:t>
            </a:r>
          </a:p>
          <a:p>
            <a:pPr>
              <a:lnSpc>
                <a:spcPct val="100000"/>
              </a:lnSpc>
              <a:buNone/>
            </a:pPr>
            <a:r>
              <a:rPr lang="en-GB" dirty="0" smtClean="0"/>
              <a:t>   </a:t>
            </a:r>
            <a:r>
              <a:rPr lang="en-GB" dirty="0" err="1" smtClean="0"/>
              <a:t>out.println</a:t>
            </a:r>
            <a:r>
              <a:rPr lang="en-GB" dirty="0" smtClean="0"/>
              <a:t>(</a:t>
            </a:r>
            <a:r>
              <a:rPr lang="en-GB" dirty="0" err="1" smtClean="0"/>
              <a:t>getInitParameter</a:t>
            </a:r>
            <a:r>
              <a:rPr lang="en-GB" dirty="0" smtClean="0"/>
              <a:t>("email")); //line 2</a:t>
            </a:r>
          </a:p>
          <a:p>
            <a:pPr>
              <a:lnSpc>
                <a:spcPct val="100000"/>
              </a:lnSpc>
              <a:buNone/>
            </a:pPr>
            <a:r>
              <a:rPr lang="en-GB" dirty="0" smtClean="0"/>
              <a:t>}}</a:t>
            </a:r>
          </a:p>
          <a:p>
            <a:pPr>
              <a:lnSpc>
                <a:spcPct val="100000"/>
              </a:lnSpc>
              <a:buNone/>
            </a:pPr>
            <a:r>
              <a:rPr lang="en-US" dirty="0" smtClean="0"/>
              <a:t>What will the code print on the web page when the servlet is requested?</a:t>
            </a:r>
            <a:endParaRPr lang="en-GB" dirty="0" smtClean="0"/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Code does not compile because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does not throw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ServletException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Code does not compile at line 1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Code does not compile at line 2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Code prints </a:t>
            </a:r>
            <a:r>
              <a:rPr lang="en-US" b="1" dirty="0" smtClean="0"/>
              <a:t>john@yahoo.com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lphaUcPeriod"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7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763000" cy="541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Which of the following can be used to send request and response object to a servlet in another servlet in other web application?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err="1" smtClean="0"/>
              <a:t>sendRedirect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include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forward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None of the above.</a:t>
            </a:r>
            <a:endParaRPr lang="en-GB" dirty="0" smtClean="0"/>
          </a:p>
          <a:p>
            <a:pPr>
              <a:lnSpc>
                <a:spcPct val="100000"/>
              </a:lnSpc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763000" cy="5410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Which of the following can be used to send request and response object to a servlet in another servlet in other web application?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 marL="457200" indent="-457200">
              <a:buFont typeface="+mj-lt"/>
              <a:buAutoNum type="alphaUcPeriod"/>
            </a:pPr>
            <a:r>
              <a:rPr lang="en-US" b="1" dirty="0" err="1" smtClean="0"/>
              <a:t>sendRedirect</a:t>
            </a:r>
            <a:endParaRPr lang="en-GB" b="1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include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forward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smtClean="0"/>
              <a:t>None of the above.</a:t>
            </a:r>
            <a:endParaRPr lang="en-GB" dirty="0" smtClean="0"/>
          </a:p>
          <a:p>
            <a:pPr>
              <a:lnSpc>
                <a:spcPct val="100000"/>
              </a:lnSpc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28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 smtClean="0"/>
              <a:t>Given the following code snippet, what would be the printed on the web page? Assume necessary imports. [BR]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153483"/>
            <a:ext cx="8458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WebServlet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("/T")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Test extends </a:t>
            </a:r>
            <a:r>
              <a:rPr lang="en-US" b="1" u="sng" dirty="0" err="1" smtClean="0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response) throws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response.setContentType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("text/html");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("&lt;HTML&gt;&lt;BODY&gt;"); 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("Hello!" 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RequestDispatcher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rd=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request.getRequestDispatcher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("/More");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rd.include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(request, response);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("&lt;/BODY&gt;&lt;/HTML&gt;");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731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WebServlet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("/More")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More extends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doPost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response) throws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java.io.PrintWriter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("hello again");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114800"/>
            <a:ext cx="8534400" cy="20574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lphaUcPeriod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</a:rPr>
              <a:t>Hello!</a:t>
            </a:r>
          </a:p>
          <a:p>
            <a:pPr marL="457200" marR="0" lvl="0" indent="-4572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lphaUcPeriod"/>
              <a:tabLst/>
              <a:defRPr/>
            </a:pPr>
            <a:r>
              <a:rPr lang="en-US" sz="2000" kern="0" noProof="0" dirty="0" smtClean="0">
                <a:solidFill>
                  <a:srgbClr val="5F5F5F"/>
                </a:solidFill>
                <a:latin typeface="+mn-lt"/>
              </a:rPr>
              <a:t>hello again</a:t>
            </a:r>
          </a:p>
          <a:p>
            <a:pPr marL="457200" lvl="0" indent="-4572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+mj-lt"/>
              <a:buAutoNum type="alphaUcPeriod"/>
            </a:pPr>
            <a:r>
              <a:rPr lang="en-US" sz="2000" kern="0" dirty="0" smtClean="0">
                <a:solidFill>
                  <a:srgbClr val="5F5F5F"/>
                </a:solidFill>
                <a:latin typeface="+mn-lt"/>
              </a:rPr>
              <a:t>An Exception is thrown at runtime</a:t>
            </a:r>
          </a:p>
          <a:p>
            <a:pPr marL="457200" lvl="0" indent="-4572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+mj-lt"/>
              <a:buAutoNum type="alphaUcPeriod"/>
            </a:pPr>
            <a:r>
              <a:rPr lang="en-US" sz="2000" kern="0" dirty="0" smtClean="0">
                <a:solidFill>
                  <a:srgbClr val="5F5F5F"/>
                </a:solidFill>
                <a:latin typeface="+mn-lt"/>
              </a:rPr>
              <a:t> </a:t>
            </a:r>
            <a:r>
              <a:rPr lang="en-US" sz="2000" kern="0" dirty="0" smtClean="0">
                <a:solidFill>
                  <a:srgbClr val="5F5F5F"/>
                </a:solidFill>
              </a:rPr>
              <a:t>Hello! hello again</a:t>
            </a:r>
          </a:p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444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 smtClean="0"/>
              <a:t>Given the following code snippet, what would be the printed on the web page? Assume necessary imports. [BR]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153483"/>
            <a:ext cx="8458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WebServlet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("/T")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Test extends </a:t>
            </a:r>
            <a:r>
              <a:rPr lang="en-US" b="1" u="sng" dirty="0" err="1" smtClean="0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b="1" u="sng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response) throws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response.setContentType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("text/html");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("&lt;HTML&gt;&lt;BODY&gt;"); 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("Hello!" 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RequestDispatcher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rd=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request.getRequestDispatcher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("/More");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rd.include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(request, response);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("&lt;/BODY&gt;&lt;/HTML&gt;");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845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066800"/>
            <a:ext cx="731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WebServlet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("/More")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More extends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doPost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response) throws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java.io.PrintWriter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("hello again");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114800"/>
            <a:ext cx="8534400" cy="20574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lphaUcPeriod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Hello!</a:t>
            </a:r>
          </a:p>
          <a:p>
            <a:pPr marL="457200" marR="0" lvl="0" indent="-4572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lphaUcPeriod"/>
              <a:tabLst/>
              <a:defRPr/>
            </a:pPr>
            <a:r>
              <a:rPr lang="en-US" sz="2000" kern="0" noProof="0" dirty="0" smtClean="0">
                <a:solidFill>
                  <a:srgbClr val="5F5F5F"/>
                </a:solidFill>
                <a:latin typeface="+mn-lt"/>
              </a:rPr>
              <a:t>hello again</a:t>
            </a:r>
          </a:p>
          <a:p>
            <a:pPr marL="457200" lvl="0" indent="-4572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+mj-lt"/>
              <a:buAutoNum type="alphaUcPeriod"/>
            </a:pPr>
            <a:r>
              <a:rPr lang="en-US" sz="2000" b="1" kern="0" dirty="0" smtClean="0">
                <a:solidFill>
                  <a:srgbClr val="5F5F5F"/>
                </a:solidFill>
                <a:latin typeface="+mn-lt"/>
              </a:rPr>
              <a:t>An Exception is thrown at runtime</a:t>
            </a:r>
          </a:p>
          <a:p>
            <a:pPr marL="457200" lvl="0" indent="-4572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+mj-lt"/>
              <a:buAutoNum type="alphaUcPeriod"/>
            </a:pPr>
            <a:r>
              <a:rPr lang="en-US" sz="2000" kern="0" dirty="0" smtClean="0">
                <a:solidFill>
                  <a:srgbClr val="5F5F5F"/>
                </a:solidFill>
                <a:latin typeface="+mn-lt"/>
              </a:rPr>
              <a:t> </a:t>
            </a:r>
            <a:r>
              <a:rPr lang="en-US" sz="2000" kern="0" dirty="0" smtClean="0">
                <a:solidFill>
                  <a:srgbClr val="5F5F5F"/>
                </a:solidFill>
              </a:rPr>
              <a:t>Hello! hello again</a:t>
            </a:r>
          </a:p>
          <a:p>
            <a:pPr marL="342900" lvl="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18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3962400"/>
            <a:ext cx="8229600" cy="2133600"/>
          </a:xfrm>
        </p:spPr>
        <p:txBody>
          <a:bodyPr/>
          <a:lstStyle/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Prints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mary@yahoo.com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prints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Throws an Exception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Code does not compile</a:t>
            </a:r>
          </a:p>
          <a:p>
            <a:pPr marL="457200" indent="-457200">
              <a:buAutoNum type="alphaUcPeriod"/>
            </a:pPr>
            <a:endParaRPr lang="en-US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2299D8-AA40-4AD6-8517-083EBB65EA1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WebServlet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("/T")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WebInitParam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(name= "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email",value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= "mary@yahoo.com")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Test extends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response) throws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HttpSession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session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request.getSession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session.setAttribute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("ID", 1234);</a:t>
            </a:r>
          </a:p>
          <a:p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getInitParameter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("email"));}}</a:t>
            </a:r>
          </a:p>
        </p:txBody>
      </p:sp>
    </p:spTree>
    <p:extLst>
      <p:ext uri="{BB962C8B-B14F-4D97-AF65-F5344CB8AC3E}">
        <p14:creationId xmlns:p14="http://schemas.microsoft.com/office/powerpoint/2010/main" val="794291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18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3962400"/>
            <a:ext cx="8229600" cy="2133600"/>
          </a:xfrm>
        </p:spPr>
        <p:txBody>
          <a:bodyPr/>
          <a:lstStyle/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Prints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mary@yahoo.com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smtClean="0"/>
              <a:t>prints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marL="457200" indent="-457200"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 an Exception</a:t>
            </a:r>
          </a:p>
          <a:p>
            <a:pPr marL="457200" indent="-457200"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Code does not compile</a:t>
            </a:r>
          </a:p>
          <a:p>
            <a:pPr marL="457200" indent="-457200">
              <a:buAutoNum type="alphaUcPeriod"/>
            </a:pPr>
            <a:endParaRPr lang="en-US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2299D8-AA40-4AD6-8517-083EBB65EA1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WebServlet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("/T")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WebInitParam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(name= "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email",value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= "mary@yahoo.com")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public class Test extends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HttpServlet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doGet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HttpServletRequest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request,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HttpServletResponse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response) throws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ServletException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HttpSession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session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request.getSession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session.setAttribute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("ID", 1234);</a:t>
            </a:r>
          </a:p>
          <a:p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response.getWriter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getInitParameter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("email"));}}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object can be used between 2 Servlets so that the information is shared only between the both?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HttpSession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ServletConfig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ServletContext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HttpServletRequest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sendError</a:t>
            </a:r>
            <a:r>
              <a:rPr lang="en-US" dirty="0" smtClean="0"/>
              <a:t>() and </a:t>
            </a:r>
            <a:r>
              <a:rPr lang="en-US" dirty="0" err="1" smtClean="0"/>
              <a:t>sendRedirect</a:t>
            </a:r>
            <a:r>
              <a:rPr lang="en-US" dirty="0" smtClean="0"/>
              <a:t>()  sends the status code equivalent to the static constant </a:t>
            </a:r>
          </a:p>
          <a:p>
            <a:pPr marL="457200" indent="-457200">
              <a:buAutoNum type="alphaUcPeriod"/>
            </a:pPr>
            <a:r>
              <a:rPr lang="en-US" dirty="0" smtClean="0"/>
              <a:t>SC_NOT_FOUND and </a:t>
            </a:r>
            <a:r>
              <a:rPr lang="en-GB" dirty="0" smtClean="0"/>
              <a:t>SC_MOVED_TEMPORARILY 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SC_FOUND and </a:t>
            </a:r>
            <a:r>
              <a:rPr lang="en-GB" dirty="0" smtClean="0"/>
              <a:t>SC_MOVED_TEMPORARILY 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 </a:t>
            </a:r>
            <a:r>
              <a:rPr lang="en-GB" dirty="0" smtClean="0"/>
              <a:t>SC_MOVED_TEMPORARILY and </a:t>
            </a:r>
            <a:r>
              <a:rPr lang="en-US" dirty="0" smtClean="0"/>
              <a:t>SC_NOT_FOUND</a:t>
            </a:r>
            <a:endParaRPr lang="en-GB" dirty="0" smtClean="0"/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SC_NOT_FOUND and </a:t>
            </a:r>
            <a:r>
              <a:rPr lang="en-GB" dirty="0" smtClean="0"/>
              <a:t>SC_OK</a:t>
            </a:r>
          </a:p>
          <a:p>
            <a:pPr marL="457200" indent="-457200">
              <a:buAutoNum type="alphaUcPeriod"/>
            </a:pPr>
            <a:endParaRPr lang="en-US" dirty="0" smtClean="0"/>
          </a:p>
          <a:p>
            <a:pPr marL="457200" indent="-457200">
              <a:buAutoNum type="alphaU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sendError</a:t>
            </a:r>
            <a:r>
              <a:rPr lang="en-US" dirty="0" smtClean="0"/>
              <a:t>() and </a:t>
            </a:r>
            <a:r>
              <a:rPr lang="en-US" dirty="0" err="1" smtClean="0"/>
              <a:t>sendRedirect</a:t>
            </a:r>
            <a:r>
              <a:rPr lang="en-US" dirty="0" smtClean="0"/>
              <a:t>()  sends the status code equivalent to the static constant 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SC_NOT_FOUND and </a:t>
            </a:r>
            <a:r>
              <a:rPr lang="en-GB" b="1" dirty="0" smtClean="0"/>
              <a:t>SC_MOVED_TEMPORARILY 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SC_FOUND and </a:t>
            </a:r>
            <a:r>
              <a:rPr lang="en-GB" dirty="0" smtClean="0"/>
              <a:t>SC_MOVED_TEMPORARILY 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 </a:t>
            </a:r>
            <a:r>
              <a:rPr lang="en-GB" dirty="0" smtClean="0"/>
              <a:t>SC_MOVED_TEMPORARILY and </a:t>
            </a:r>
            <a:r>
              <a:rPr lang="en-US" dirty="0" smtClean="0"/>
              <a:t>SC_NOT_FOUND</a:t>
            </a:r>
            <a:endParaRPr lang="en-GB" dirty="0" smtClean="0"/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SC_NOT_FOUND and </a:t>
            </a:r>
            <a:r>
              <a:rPr lang="en-GB" dirty="0" smtClean="0"/>
              <a:t>SC_OK</a:t>
            </a:r>
          </a:p>
          <a:p>
            <a:pPr marL="457200" indent="-457200">
              <a:buAutoNum type="alphaUcPeriod"/>
            </a:pPr>
            <a:endParaRPr lang="en-US" dirty="0" smtClean="0"/>
          </a:p>
          <a:p>
            <a:pPr marL="457200" indent="-457200">
              <a:buAutoNum type="alphaU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9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object can be used between 2 Servlets so that the information is shared only between the both?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HttpSession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ServletConfig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ServletContext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 smtClean="0"/>
              <a:t>HttpServletRequest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03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class has the </a:t>
            </a:r>
            <a:r>
              <a:rPr lang="en-US" dirty="0" err="1" smtClean="0"/>
              <a:t>getRequestDispatcher</a:t>
            </a:r>
            <a:r>
              <a:rPr lang="en-US" dirty="0" smtClean="0"/>
              <a:t>() method whose arguments requires  the full path of the servlet?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HttpSession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ServletConfig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ServletContext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HttpServletRequest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class has the </a:t>
            </a:r>
            <a:r>
              <a:rPr lang="en-US" dirty="0" err="1" smtClean="0"/>
              <a:t>getRequestDispatcher</a:t>
            </a:r>
            <a:r>
              <a:rPr lang="en-US" dirty="0" smtClean="0"/>
              <a:t>() method whose arguments requires  the full path of the servlet?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HttpSession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ServletConfig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 smtClean="0"/>
              <a:t>ServletContext</a:t>
            </a:r>
            <a:endParaRPr lang="en-GB" b="1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HttpServletRequest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6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HTTP Response status indicate redirect?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HttpSession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ServletConfig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ServletContext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HttpServletRequest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Which HTTP Response status indicate redirect?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HttpSession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ServletConfig</a:t>
            </a:r>
            <a:endParaRPr lang="en-GB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 smtClean="0"/>
              <a:t>ServletContext</a:t>
            </a:r>
            <a:endParaRPr lang="en-GB" b="1" dirty="0" smtClean="0"/>
          </a:p>
          <a:p>
            <a:pPr marL="457200" lvl="0" indent="-457200">
              <a:buFont typeface="+mj-lt"/>
              <a:buAutoNum type="alphaUcPeriod"/>
            </a:pPr>
            <a:r>
              <a:rPr lang="en-US" dirty="0" err="1" smtClean="0"/>
              <a:t>HttpServletRequest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44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46B146-10B1-4E4B-84B8-152E13B75786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1444</Words>
  <Application>Microsoft Office PowerPoint</Application>
  <PresentationFormat>On-screen Show (4:3)</PresentationFormat>
  <Paragraphs>406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Default Design</vt:lpstr>
      <vt:lpstr>Servlets: Initialization and Communication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  <vt:lpstr>Question 16</vt:lpstr>
      <vt:lpstr>Question 16</vt:lpstr>
      <vt:lpstr>Question 17</vt:lpstr>
      <vt:lpstr>PowerPoint Presentation</vt:lpstr>
      <vt:lpstr>Question 17</vt:lpstr>
      <vt:lpstr>PowerPoint Presentation</vt:lpstr>
      <vt:lpstr>Question 18</vt:lpstr>
      <vt:lpstr>Question 18</vt:lpstr>
      <vt:lpstr>Question 19</vt:lpstr>
      <vt:lpstr>Question 19</vt:lpstr>
    </vt:vector>
  </TitlesOfParts>
  <Company>fcb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Windows User</cp:lastModifiedBy>
  <cp:revision>814</cp:revision>
  <dcterms:created xsi:type="dcterms:W3CDTF">2005-08-31T12:40:43Z</dcterms:created>
  <dcterms:modified xsi:type="dcterms:W3CDTF">2012-05-02T05:54:54Z</dcterms:modified>
</cp:coreProperties>
</file>