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67" r:id="rId5"/>
    <p:sldId id="289" r:id="rId6"/>
    <p:sldId id="290" r:id="rId7"/>
    <p:sldId id="305" r:id="rId8"/>
    <p:sldId id="306" r:id="rId9"/>
    <p:sldId id="291" r:id="rId10"/>
    <p:sldId id="307" r:id="rId11"/>
    <p:sldId id="292" r:id="rId12"/>
    <p:sldId id="308" r:id="rId13"/>
    <p:sldId id="293" r:id="rId14"/>
    <p:sldId id="309" r:id="rId15"/>
    <p:sldId id="294" r:id="rId16"/>
    <p:sldId id="310" r:id="rId17"/>
    <p:sldId id="295" r:id="rId18"/>
    <p:sldId id="311" r:id="rId19"/>
    <p:sldId id="296" r:id="rId20"/>
    <p:sldId id="312" r:id="rId21"/>
    <p:sldId id="298" r:id="rId22"/>
    <p:sldId id="313" r:id="rId23"/>
    <p:sldId id="314" r:id="rId24"/>
    <p:sldId id="297" r:id="rId25"/>
    <p:sldId id="315" r:id="rId26"/>
    <p:sldId id="299" r:id="rId27"/>
    <p:sldId id="316" r:id="rId28"/>
    <p:sldId id="300" r:id="rId29"/>
    <p:sldId id="317" r:id="rId30"/>
    <p:sldId id="301" r:id="rId31"/>
    <p:sldId id="318" r:id="rId32"/>
    <p:sldId id="302" r:id="rId33"/>
    <p:sldId id="319" r:id="rId34"/>
    <p:sldId id="303" r:id="rId35"/>
    <p:sldId id="320" r:id="rId36"/>
    <p:sldId id="304" r:id="rId3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5878" autoAdjust="0"/>
  </p:normalViewPr>
  <p:slideViewPr>
    <p:cSldViewPr>
      <p:cViewPr>
        <p:scale>
          <a:sx n="70" d="100"/>
          <a:sy n="70" d="100"/>
        </p:scale>
        <p:origin x="-1464" y="-1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E2360DBE-8E13-47D2-A642-DF3653E884D3}" type="slidenum">
              <a:rPr lang="en-US"/>
              <a:pPr>
                <a:defRPr/>
              </a:pPr>
              <a:t>‹#›</a:t>
            </a:fld>
            <a:endParaRPr lang="en-US"/>
          </a:p>
        </p:txBody>
      </p:sp>
    </p:spTree>
    <p:extLst>
      <p:ext uri="{BB962C8B-B14F-4D97-AF65-F5344CB8AC3E}">
        <p14:creationId xmlns:p14="http://schemas.microsoft.com/office/powerpoint/2010/main" val="2156760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2E75786-8BCD-482B-8AB0-13CE573FEE04}" type="slidenum">
              <a:rPr lang="en-US"/>
              <a:pPr>
                <a:defRPr/>
              </a:pPr>
              <a:t>‹#›</a:t>
            </a:fld>
            <a:endParaRPr lang="en-US"/>
          </a:p>
        </p:txBody>
      </p:sp>
    </p:spTree>
    <p:extLst>
      <p:ext uri="{BB962C8B-B14F-4D97-AF65-F5344CB8AC3E}">
        <p14:creationId xmlns:p14="http://schemas.microsoft.com/office/powerpoint/2010/main" val="1810417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3A5FC00-5B2F-4699-9E1A-ED11BCD4831E}" type="slidenum">
              <a:rPr lang="en-US" smtClean="0">
                <a:latin typeface="Arial" charset="0"/>
              </a:rPr>
              <a:pPr/>
              <a:t>1</a:t>
            </a:fld>
            <a:endParaRPr lang="en-US" smtClean="0">
              <a:latin typeface="Arial"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p:spPr>
        <p:txBody>
          <a:bodyPr/>
          <a:lstStyle/>
          <a:p>
            <a:pPr eaLnBrk="1" hangingPunct="1"/>
            <a:endParaRPr lang="en-I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3730F0C-6965-4F90-9CF7-7D258BE9AF6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9A6C27F1-97EA-4008-8A76-D403FC0E3D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F04EE086-EB33-4D63-B7C0-09375A55E8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71A1D0C1-F8C9-4E8E-9147-9B10ECA05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60EBFCF6-48DA-4D5F-8290-B733B379834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6D5E112F-2860-4BEA-A974-CD8BD4AF94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3D8196AA-B855-4970-A8CB-C83180FD04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082299D8-AA40-4AD6-8517-083EBB65EA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F8098AE-AFA6-431F-B853-ADCE8B50B8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A746585-2CF3-4E50-80A3-15455C6EA6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userDrawn="1"/>
        </p:nvPicPr>
        <p:blipFill>
          <a:blip r:embed="rId14"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0763091E-B1D7-4012-AE87-42018985BB2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a:spLocks noGrp="1" noChangeArrowheads="1"/>
          </p:cNvSpPr>
          <p:nvPr>
            <p:ph type="sldNum" sz="quarter" idx="4294967295"/>
          </p:nvPr>
        </p:nvSpPr>
        <p:spPr>
          <a:xfrm>
            <a:off x="6553200" y="6245225"/>
            <a:ext cx="2133600" cy="476250"/>
          </a:xfrm>
          <a:noFill/>
        </p:spPr>
        <p:txBody>
          <a:bodyPr/>
          <a:lstStyle/>
          <a:p>
            <a:fld id="{ACAB21EF-0DAE-468A-86EE-A35C11809A63}" type="slidenum">
              <a:rPr lang="en-US" smtClean="0">
                <a:latin typeface="Arial" charset="0"/>
              </a:rPr>
              <a:pPr/>
              <a:t>1</a:t>
            </a:fld>
            <a:endParaRPr lang="en-US" smtClean="0">
              <a:latin typeface="Arial" charset="0"/>
            </a:endParaRPr>
          </a:p>
        </p:txBody>
      </p:sp>
      <p:sp>
        <p:nvSpPr>
          <p:cNvPr id="3075" name="Rectangle 2"/>
          <p:cNvSpPr>
            <a:spLocks noGrp="1" noChangeArrowheads="1"/>
          </p:cNvSpPr>
          <p:nvPr>
            <p:ph type="ctrTitle"/>
          </p:nvPr>
        </p:nvSpPr>
        <p:spPr>
          <a:xfrm>
            <a:off x="685800" y="2286000"/>
            <a:ext cx="7772400" cy="1144588"/>
          </a:xfrm>
        </p:spPr>
        <p:txBody>
          <a:bodyPr/>
          <a:lstStyle/>
          <a:p>
            <a:pPr eaLnBrk="1" hangingPunct="1"/>
            <a:r>
              <a:rPr lang="en-US" dirty="0" smtClean="0"/>
              <a:t>Servlets: Initialization and Communication</a:t>
            </a:r>
            <a:endParaRPr lang="en-US" sz="4000" dirty="0" smtClean="0"/>
          </a:p>
        </p:txBody>
      </p:sp>
      <p:sp>
        <p:nvSpPr>
          <p:cNvPr id="4" name="Rectangle 3"/>
          <p:cNvSpPr/>
          <p:nvPr/>
        </p:nvSpPr>
        <p:spPr>
          <a:xfrm>
            <a:off x="2286000" y="4572000"/>
            <a:ext cx="4572000" cy="954107"/>
          </a:xfrm>
          <a:prstGeom prst="rect">
            <a:avLst/>
          </a:prstGeom>
        </p:spPr>
        <p:txBody>
          <a:bodyPr>
            <a:spAutoFit/>
          </a:bodyPr>
          <a:lstStyle/>
          <a:p>
            <a:r>
              <a:rPr lang="en-US" sz="2800" dirty="0" smtClean="0"/>
              <a:t>Quiz</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Question 4</a:t>
            </a:r>
            <a:endParaRPr lang="en-GB" dirty="0"/>
          </a:p>
        </p:txBody>
      </p:sp>
      <p:sp>
        <p:nvSpPr>
          <p:cNvPr id="4" name="Content Placeholder 3"/>
          <p:cNvSpPr>
            <a:spLocks noGrp="1"/>
          </p:cNvSpPr>
          <p:nvPr>
            <p:ph idx="1"/>
          </p:nvPr>
        </p:nvSpPr>
        <p:spPr/>
        <p:txBody>
          <a:bodyPr/>
          <a:lstStyle/>
          <a:p>
            <a:pPr>
              <a:buNone/>
            </a:pPr>
            <a:r>
              <a:rPr lang="en-US" dirty="0" smtClean="0"/>
              <a:t>cookie.</a:t>
            </a:r>
            <a:r>
              <a:rPr lang="en-GB" dirty="0" err="1" smtClean="0"/>
              <a:t>setMaxAge</a:t>
            </a:r>
            <a:r>
              <a:rPr lang="en-GB" dirty="0" smtClean="0"/>
              <a:t>(-1) </a:t>
            </a:r>
          </a:p>
          <a:p>
            <a:pPr>
              <a:buNone/>
            </a:pPr>
            <a:r>
              <a:rPr lang="en-GB" dirty="0" smtClean="0"/>
              <a:t>implies that </a:t>
            </a:r>
            <a:endParaRPr lang="en-US" dirty="0" smtClean="0"/>
          </a:p>
          <a:p>
            <a:pPr marL="457200" indent="-457200">
              <a:buAutoNum type="alphaUcPeriod"/>
            </a:pPr>
            <a:r>
              <a:rPr lang="en-US" dirty="0" smtClean="0"/>
              <a:t>cookie will  never expire</a:t>
            </a:r>
          </a:p>
          <a:p>
            <a:pPr marL="457200" indent="-457200">
              <a:buAutoNum type="alphaUcPeriod"/>
            </a:pPr>
            <a:r>
              <a:rPr lang="en-US" dirty="0" smtClean="0"/>
              <a:t>cookie will be deleted when the Web browser exits </a:t>
            </a:r>
          </a:p>
          <a:p>
            <a:pPr marL="457200" indent="-457200">
              <a:buAutoNum type="alphaUcPeriod"/>
            </a:pPr>
            <a:r>
              <a:rPr lang="en-US" dirty="0" smtClean="0"/>
              <a:t>Causing compilation error</a:t>
            </a:r>
          </a:p>
          <a:p>
            <a:pPr marL="457200" indent="-457200">
              <a:buAutoNum type="alphaUcPeriod"/>
            </a:pPr>
            <a:r>
              <a:rPr lang="en-US" dirty="0" smtClean="0"/>
              <a:t>Causes the cookie to be deleted</a:t>
            </a:r>
            <a:endParaRPr lang="en-GB" dirty="0" smtClean="0"/>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Question 4</a:t>
            </a:r>
            <a:endParaRPr lang="en-GB" dirty="0"/>
          </a:p>
        </p:txBody>
      </p:sp>
      <p:sp>
        <p:nvSpPr>
          <p:cNvPr id="4" name="Content Placeholder 3"/>
          <p:cNvSpPr>
            <a:spLocks noGrp="1"/>
          </p:cNvSpPr>
          <p:nvPr>
            <p:ph idx="1"/>
          </p:nvPr>
        </p:nvSpPr>
        <p:spPr/>
        <p:txBody>
          <a:bodyPr/>
          <a:lstStyle/>
          <a:p>
            <a:pPr>
              <a:buNone/>
            </a:pPr>
            <a:r>
              <a:rPr lang="en-US" dirty="0" smtClean="0"/>
              <a:t>cookie.</a:t>
            </a:r>
            <a:r>
              <a:rPr lang="en-GB" dirty="0" err="1" smtClean="0"/>
              <a:t>setMaxAge</a:t>
            </a:r>
            <a:r>
              <a:rPr lang="en-GB" dirty="0" smtClean="0"/>
              <a:t>(-1) </a:t>
            </a:r>
          </a:p>
          <a:p>
            <a:pPr>
              <a:buNone/>
            </a:pPr>
            <a:r>
              <a:rPr lang="en-GB" dirty="0" smtClean="0"/>
              <a:t>implies that </a:t>
            </a:r>
            <a:endParaRPr lang="en-US" dirty="0" smtClean="0"/>
          </a:p>
          <a:p>
            <a:pPr marL="457200" indent="-457200">
              <a:buAutoNum type="alphaUcPeriod"/>
            </a:pPr>
            <a:r>
              <a:rPr lang="en-US" dirty="0" smtClean="0"/>
              <a:t>cookie will  never expire</a:t>
            </a:r>
          </a:p>
          <a:p>
            <a:pPr marL="457200" indent="-457200">
              <a:buAutoNum type="alphaUcPeriod"/>
            </a:pPr>
            <a:r>
              <a:rPr lang="en-US" b="1" dirty="0" smtClean="0"/>
              <a:t>cookie will be deleted when the Web browser exits </a:t>
            </a:r>
          </a:p>
          <a:p>
            <a:pPr marL="457200" indent="-457200">
              <a:buAutoNum type="alphaUcPeriod"/>
            </a:pPr>
            <a:r>
              <a:rPr lang="en-US" dirty="0" smtClean="0"/>
              <a:t>Causing compilation error</a:t>
            </a:r>
          </a:p>
          <a:p>
            <a:pPr marL="457200" indent="-457200">
              <a:buAutoNum type="alphaUcPeriod"/>
            </a:pPr>
            <a:r>
              <a:rPr lang="en-US" dirty="0" smtClean="0"/>
              <a:t>Causes the cookie to be deleted</a:t>
            </a:r>
            <a:endParaRPr lang="en-GB" dirty="0" smtClean="0"/>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11</a:t>
            </a:fld>
            <a:endParaRPr lang="en-US"/>
          </a:p>
        </p:txBody>
      </p:sp>
    </p:spTree>
    <p:extLst>
      <p:ext uri="{BB962C8B-B14F-4D97-AF65-F5344CB8AC3E}">
        <p14:creationId xmlns:p14="http://schemas.microsoft.com/office/powerpoint/2010/main" val="398713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Question 5</a:t>
            </a:r>
            <a:endParaRPr lang="en-GB" dirty="0"/>
          </a:p>
        </p:txBody>
      </p:sp>
      <p:sp>
        <p:nvSpPr>
          <p:cNvPr id="4" name="Content Placeholder 3"/>
          <p:cNvSpPr>
            <a:spLocks noGrp="1"/>
          </p:cNvSpPr>
          <p:nvPr>
            <p:ph idx="1"/>
          </p:nvPr>
        </p:nvSpPr>
        <p:spPr>
          <a:xfrm>
            <a:off x="381000" y="1143000"/>
            <a:ext cx="8382000" cy="5105400"/>
          </a:xfrm>
        </p:spPr>
        <p:txBody>
          <a:bodyPr/>
          <a:lstStyle/>
          <a:p>
            <a:pPr>
              <a:buNone/>
            </a:pPr>
            <a:r>
              <a:rPr lang="en-US" dirty="0" smtClean="0"/>
              <a:t>When the user click submit button in a HTML form, the </a:t>
            </a:r>
            <a:r>
              <a:rPr lang="en-US" dirty="0" err="1" smtClean="0"/>
              <a:t>doGet</a:t>
            </a:r>
            <a:r>
              <a:rPr lang="en-US" dirty="0" smtClean="0"/>
              <a:t>() method is called when which inserts form data in the database table. The user is not sure if he clicked on the submit button, so clicks on it again. Assuming that the table does not have any primary key, what is result?</a:t>
            </a:r>
          </a:p>
          <a:p>
            <a:pPr marL="457200" indent="-457200">
              <a:buAutoNum type="alphaUcPeriod"/>
            </a:pPr>
            <a:r>
              <a:rPr lang="en-US" dirty="0" smtClean="0"/>
              <a:t>The table will have 2 identical rows with the form data that was submitted</a:t>
            </a:r>
          </a:p>
          <a:p>
            <a:pPr marL="457200" indent="-457200">
              <a:buAutoNum type="alphaUcPeriod"/>
            </a:pPr>
            <a:r>
              <a:rPr lang="en-US" dirty="0" smtClean="0"/>
              <a:t>The table will have only one row with the form data that was submitted</a:t>
            </a:r>
          </a:p>
          <a:p>
            <a:pPr marL="457200" indent="-457200">
              <a:buAutoNum type="alphaUcPeriod"/>
            </a:pPr>
            <a:r>
              <a:rPr lang="en-US" dirty="0" smtClean="0"/>
              <a:t>The table will have no rows with the form data that was submitted</a:t>
            </a:r>
          </a:p>
          <a:p>
            <a:pPr marL="457200" indent="-457200">
              <a:buAutoNum type="alphaUcPeriod"/>
            </a:pPr>
            <a:r>
              <a:rPr lang="en-US" dirty="0" smtClean="0"/>
              <a:t>An exception will be thrown at runtime when user clicks submit button the 2</a:t>
            </a:r>
            <a:r>
              <a:rPr lang="en-US" baseline="30000" dirty="0" smtClean="0"/>
              <a:t>nd</a:t>
            </a:r>
            <a:r>
              <a:rPr lang="en-US" dirty="0" smtClean="0"/>
              <a:t> time.</a:t>
            </a:r>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Question 5</a:t>
            </a:r>
            <a:endParaRPr lang="en-GB" dirty="0"/>
          </a:p>
        </p:txBody>
      </p:sp>
      <p:sp>
        <p:nvSpPr>
          <p:cNvPr id="4" name="Content Placeholder 3"/>
          <p:cNvSpPr>
            <a:spLocks noGrp="1"/>
          </p:cNvSpPr>
          <p:nvPr>
            <p:ph idx="1"/>
          </p:nvPr>
        </p:nvSpPr>
        <p:spPr>
          <a:xfrm>
            <a:off x="381000" y="1143000"/>
            <a:ext cx="8382000" cy="5105400"/>
          </a:xfrm>
        </p:spPr>
        <p:txBody>
          <a:bodyPr/>
          <a:lstStyle/>
          <a:p>
            <a:pPr>
              <a:buNone/>
            </a:pPr>
            <a:r>
              <a:rPr lang="en-US" dirty="0" smtClean="0"/>
              <a:t>When the user click submit button in a HTML form, the </a:t>
            </a:r>
            <a:r>
              <a:rPr lang="en-US" dirty="0" err="1" smtClean="0"/>
              <a:t>doGet</a:t>
            </a:r>
            <a:r>
              <a:rPr lang="en-US" dirty="0" smtClean="0"/>
              <a:t>() method is called when which inserts form data in the database table. The user is not sure if he clicked on the submit button, so clicks on it again. Assuming that the table does not have any primary key, what is result?</a:t>
            </a:r>
          </a:p>
          <a:p>
            <a:pPr marL="457200" indent="-457200">
              <a:buAutoNum type="alphaUcPeriod"/>
            </a:pPr>
            <a:r>
              <a:rPr lang="en-US" b="1" dirty="0" smtClean="0"/>
              <a:t>The table will have 2 identical rows</a:t>
            </a:r>
            <a:r>
              <a:rPr lang="en-US" dirty="0" smtClean="0"/>
              <a:t> </a:t>
            </a:r>
            <a:r>
              <a:rPr lang="en-US" b="1" dirty="0" smtClean="0"/>
              <a:t>with the form data that was submitted</a:t>
            </a:r>
          </a:p>
          <a:p>
            <a:pPr marL="457200" indent="-457200">
              <a:buAutoNum type="alphaUcPeriod"/>
            </a:pPr>
            <a:r>
              <a:rPr lang="en-US" dirty="0" smtClean="0"/>
              <a:t>The table will have only one row with the form data that was submitted</a:t>
            </a:r>
          </a:p>
          <a:p>
            <a:pPr marL="457200" indent="-457200">
              <a:buAutoNum type="alphaUcPeriod"/>
            </a:pPr>
            <a:r>
              <a:rPr lang="en-US" dirty="0" smtClean="0"/>
              <a:t>The table will have no rows with the form data that was submitted</a:t>
            </a:r>
          </a:p>
          <a:p>
            <a:pPr marL="457200" indent="-457200">
              <a:buAutoNum type="alphaUcPeriod"/>
            </a:pPr>
            <a:r>
              <a:rPr lang="en-US" dirty="0" smtClean="0"/>
              <a:t>An exception will be thrown at runtime when user clicks submit button the 2</a:t>
            </a:r>
            <a:r>
              <a:rPr lang="en-US" baseline="30000" dirty="0" smtClean="0"/>
              <a:t>nd</a:t>
            </a:r>
            <a:r>
              <a:rPr lang="en-US" dirty="0" smtClean="0"/>
              <a:t> time.</a:t>
            </a:r>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13</a:t>
            </a:fld>
            <a:endParaRPr lang="en-US"/>
          </a:p>
        </p:txBody>
      </p:sp>
    </p:spTree>
    <p:extLst>
      <p:ext uri="{BB962C8B-B14F-4D97-AF65-F5344CB8AC3E}">
        <p14:creationId xmlns:p14="http://schemas.microsoft.com/office/powerpoint/2010/main" val="165454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GB" dirty="0"/>
          </a:p>
        </p:txBody>
      </p:sp>
      <p:sp>
        <p:nvSpPr>
          <p:cNvPr id="3" name="Content Placeholder 2"/>
          <p:cNvSpPr>
            <a:spLocks noGrp="1"/>
          </p:cNvSpPr>
          <p:nvPr>
            <p:ph idx="1"/>
          </p:nvPr>
        </p:nvSpPr>
        <p:spPr>
          <a:xfrm>
            <a:off x="228600" y="990600"/>
            <a:ext cx="8229600" cy="457200"/>
          </a:xfrm>
        </p:spPr>
        <p:txBody>
          <a:bodyPr/>
          <a:lstStyle/>
          <a:p>
            <a:r>
              <a:rPr lang="en-US" dirty="0" smtClean="0"/>
              <a:t>What happens on requesting the servlet below?</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14</a:t>
            </a:fld>
            <a:endParaRPr lang="en-US"/>
          </a:p>
        </p:txBody>
      </p:sp>
      <p:sp>
        <p:nvSpPr>
          <p:cNvPr id="5" name="Rectangle 4"/>
          <p:cNvSpPr/>
          <p:nvPr/>
        </p:nvSpPr>
        <p:spPr>
          <a:xfrm>
            <a:off x="381000" y="1371600"/>
            <a:ext cx="8229600" cy="3139321"/>
          </a:xfrm>
          <a:prstGeom prst="rect">
            <a:avLst/>
          </a:prstGeom>
        </p:spPr>
        <p:txBody>
          <a:bodyPr wrap="square">
            <a:spAutoFit/>
          </a:bodyPr>
          <a:lstStyle/>
          <a:p>
            <a:r>
              <a:rPr lang="en-US" b="1" dirty="0" smtClean="0">
                <a:latin typeface="Courier New" pitchFamily="49" charset="0"/>
                <a:cs typeface="Courier New" pitchFamily="49" charset="0"/>
              </a:rPr>
              <a:t>public class </a:t>
            </a:r>
            <a:r>
              <a:rPr lang="en-US" b="1" u="sng" dirty="0" smtClean="0">
                <a:latin typeface="Courier New" pitchFamily="49" charset="0"/>
                <a:cs typeface="Courier New" pitchFamily="49" charset="0"/>
              </a:rPr>
              <a:t>Test extends </a:t>
            </a:r>
            <a:r>
              <a:rPr lang="en-US" b="1" u="sng" dirty="0" err="1" smtClean="0">
                <a:latin typeface="Courier New" pitchFamily="49" charset="0"/>
                <a:cs typeface="Courier New" pitchFamily="49" charset="0"/>
              </a:rPr>
              <a:t>HttpServlet</a:t>
            </a:r>
            <a:r>
              <a:rPr lang="en-US" b="1" u="sng"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 </a:t>
            </a:r>
          </a:p>
          <a:p>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(false);</a:t>
            </a:r>
          </a:p>
          <a:p>
            <a:r>
              <a:rPr lang="en-GB" b="1" dirty="0" err="1" smtClean="0">
                <a:latin typeface="Courier New" pitchFamily="49" charset="0"/>
                <a:cs typeface="Courier New" pitchFamily="49" charset="0"/>
              </a:rPr>
              <a:t>session.setAttribute</a:t>
            </a:r>
            <a:r>
              <a:rPr lang="en-GB" b="1" dirty="0" smtClean="0">
                <a:latin typeface="Courier New" pitchFamily="49" charset="0"/>
                <a:cs typeface="Courier New" pitchFamily="49" charset="0"/>
              </a:rPr>
              <a:t>("name", "Test");</a:t>
            </a:r>
          </a:p>
          <a:p>
            <a:r>
              <a:rPr lang="en-GB" b="1" dirty="0" err="1" smtClean="0">
                <a:latin typeface="Courier New" pitchFamily="49" charset="0"/>
                <a:cs typeface="Courier New" pitchFamily="49" charset="0"/>
              </a:rPr>
              <a:t>System.</a:t>
            </a:r>
            <a:r>
              <a:rPr lang="en-GB" b="1" i="1" dirty="0" err="1" smtClean="0">
                <a:latin typeface="Courier New" pitchFamily="49" charset="0"/>
                <a:cs typeface="Courier New" pitchFamily="49" charset="0"/>
              </a:rPr>
              <a:t>out.print</a:t>
            </a:r>
            <a:r>
              <a:rPr lang="en-GB" b="1" i="1" dirty="0" smtClean="0">
                <a:latin typeface="Courier New" pitchFamily="49" charset="0"/>
                <a:cs typeface="Courier New" pitchFamily="49" charset="0"/>
              </a:rPr>
              <a:t>(</a:t>
            </a:r>
            <a:r>
              <a:rPr lang="en-GB" b="1" i="1" dirty="0" err="1" smtClean="0">
                <a:latin typeface="Courier New" pitchFamily="49" charset="0"/>
                <a:cs typeface="Courier New" pitchFamily="49" charset="0"/>
              </a:rPr>
              <a:t>session.getAttribute</a:t>
            </a:r>
            <a:r>
              <a:rPr lang="en-GB" b="1" i="1" dirty="0" smtClean="0">
                <a:latin typeface="Courier New" pitchFamily="49" charset="0"/>
                <a:cs typeface="Courier New" pitchFamily="49" charset="0"/>
              </a:rPr>
              <a:t>("name"));</a:t>
            </a:r>
          </a:p>
          <a:p>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public void destroy(){</a:t>
            </a:r>
          </a:p>
          <a:p>
            <a:r>
              <a:rPr lang="en-GB" b="1" dirty="0" err="1" smtClean="0">
                <a:latin typeface="Courier New" pitchFamily="49" charset="0"/>
                <a:cs typeface="Courier New" pitchFamily="49" charset="0"/>
              </a:rPr>
              <a:t>System.</a:t>
            </a:r>
            <a:r>
              <a:rPr lang="en-GB" b="1" i="1" dirty="0" err="1" smtClean="0">
                <a:latin typeface="Courier New" pitchFamily="49" charset="0"/>
                <a:cs typeface="Courier New" pitchFamily="49" charset="0"/>
              </a:rPr>
              <a:t>out.print</a:t>
            </a:r>
            <a:r>
              <a:rPr lang="en-GB" b="1" i="1" dirty="0" smtClean="0">
                <a:latin typeface="Courier New" pitchFamily="49" charset="0"/>
                <a:cs typeface="Courier New" pitchFamily="49" charset="0"/>
              </a:rPr>
              <a:t>("destroyed");</a:t>
            </a:r>
            <a:r>
              <a:rPr lang="en-GB" b="1" dirty="0" smtClean="0">
                <a:latin typeface="Courier New" pitchFamily="49" charset="0"/>
                <a:cs typeface="Courier New" pitchFamily="49" charset="0"/>
              </a:rPr>
              <a:t>}}</a:t>
            </a:r>
            <a:endParaRPr lang="en-GB" b="1" dirty="0">
              <a:latin typeface="Courier New" pitchFamily="49" charset="0"/>
              <a:cs typeface="Courier New" pitchFamily="49" charset="0"/>
            </a:endParaRPr>
          </a:p>
        </p:txBody>
      </p:sp>
      <p:sp>
        <p:nvSpPr>
          <p:cNvPr id="6" name="Content Placeholder 2"/>
          <p:cNvSpPr txBox="1">
            <a:spLocks/>
          </p:cNvSpPr>
          <p:nvPr/>
        </p:nvSpPr>
        <p:spPr bwMode="auto">
          <a:xfrm>
            <a:off x="228600" y="47244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eaLnBrk="0" hangingPunct="0">
              <a:spcBef>
                <a:spcPct val="20000"/>
              </a:spcBef>
              <a:buClr>
                <a:schemeClr val="accent2"/>
              </a:buClr>
              <a:buFont typeface="+mj-lt"/>
              <a:buAutoNum type="alphaUcPeriod"/>
            </a:pPr>
            <a:r>
              <a:rPr lang="en-US" sz="2000" kern="0" dirty="0" smtClean="0">
                <a:solidFill>
                  <a:srgbClr val="5F5F5F"/>
                </a:solidFill>
                <a:latin typeface="+mn-lt"/>
              </a:rPr>
              <a:t>An exception is thrown at runtime as a result of which “</a:t>
            </a:r>
            <a:r>
              <a:rPr lang="en-GB" sz="2000" kern="0" dirty="0" smtClean="0">
                <a:solidFill>
                  <a:srgbClr val="5F5F5F"/>
                </a:solidFill>
                <a:latin typeface="+mn-lt"/>
              </a:rPr>
              <a:t>destroyed” is printed in the console</a:t>
            </a:r>
            <a:r>
              <a:rPr lang="en-US" sz="2000" kern="0" dirty="0" smtClean="0">
                <a:solidFill>
                  <a:srgbClr val="5F5F5F"/>
                </a:solidFill>
                <a:latin typeface="+mn-lt"/>
              </a:rPr>
              <a:t>.</a:t>
            </a:r>
          </a:p>
          <a:p>
            <a:pPr marL="457200" indent="-457200" eaLnBrk="0" hangingPunct="0">
              <a:spcBef>
                <a:spcPct val="20000"/>
              </a:spcBef>
              <a:buClr>
                <a:schemeClr val="accent2"/>
              </a:buClr>
              <a:buFont typeface="+mj-lt"/>
              <a:buAutoNum type="alphaUcPeriod"/>
            </a:pPr>
            <a:r>
              <a:rPr lang="en-US" sz="2000" kern="0" dirty="0" smtClean="0">
                <a:solidFill>
                  <a:srgbClr val="5F5F5F"/>
                </a:solidFill>
              </a:rPr>
              <a:t>An exception is thrown at runtime but destroy() is not called.</a:t>
            </a:r>
          </a:p>
          <a:p>
            <a:pPr marL="457200" indent="-457200" eaLnBrk="0" hangingPunct="0">
              <a:spcBef>
                <a:spcPct val="20000"/>
              </a:spcBef>
              <a:buClr>
                <a:schemeClr val="accent2"/>
              </a:buClr>
              <a:buFont typeface="+mj-lt"/>
              <a:buAutoNum type="alphaUcPeriod"/>
            </a:pPr>
            <a:r>
              <a:rPr lang="en-US" sz="2000" kern="0" dirty="0" smtClean="0">
                <a:solidFill>
                  <a:srgbClr val="5F5F5F"/>
                </a:solidFill>
              </a:rPr>
              <a:t>Compilation error occurs</a:t>
            </a:r>
          </a:p>
          <a:p>
            <a:pPr marL="457200" indent="-457200" eaLnBrk="0" hangingPunct="0">
              <a:spcBef>
                <a:spcPct val="20000"/>
              </a:spcBef>
              <a:buClr>
                <a:schemeClr val="accent2"/>
              </a:buClr>
              <a:buFont typeface="+mj-lt"/>
              <a:buAutoNum type="alphaUcPeriod"/>
            </a:pPr>
            <a:r>
              <a:rPr lang="en-US" sz="2000" kern="0" dirty="0" smtClean="0">
                <a:solidFill>
                  <a:srgbClr val="5F5F5F"/>
                </a:solidFill>
              </a:rPr>
              <a:t>Page prints Test</a:t>
            </a:r>
            <a:endParaRPr lang="en-US" sz="2000" kern="0" dirty="0" smtClean="0">
              <a:solidFill>
                <a:srgbClr val="5F5F5F"/>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GB" dirty="0"/>
          </a:p>
        </p:txBody>
      </p:sp>
      <p:sp>
        <p:nvSpPr>
          <p:cNvPr id="3" name="Content Placeholder 2"/>
          <p:cNvSpPr>
            <a:spLocks noGrp="1"/>
          </p:cNvSpPr>
          <p:nvPr>
            <p:ph idx="1"/>
          </p:nvPr>
        </p:nvSpPr>
        <p:spPr>
          <a:xfrm>
            <a:off x="228600" y="990600"/>
            <a:ext cx="8229600" cy="457200"/>
          </a:xfrm>
        </p:spPr>
        <p:txBody>
          <a:bodyPr/>
          <a:lstStyle/>
          <a:p>
            <a:r>
              <a:rPr lang="en-US" dirty="0" smtClean="0"/>
              <a:t>What happens on requesting the servlet below?</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15</a:t>
            </a:fld>
            <a:endParaRPr lang="en-US"/>
          </a:p>
        </p:txBody>
      </p:sp>
      <p:sp>
        <p:nvSpPr>
          <p:cNvPr id="5" name="Rectangle 4"/>
          <p:cNvSpPr/>
          <p:nvPr/>
        </p:nvSpPr>
        <p:spPr>
          <a:xfrm>
            <a:off x="381000" y="1371600"/>
            <a:ext cx="8229600" cy="3139321"/>
          </a:xfrm>
          <a:prstGeom prst="rect">
            <a:avLst/>
          </a:prstGeom>
        </p:spPr>
        <p:txBody>
          <a:bodyPr wrap="square">
            <a:spAutoFit/>
          </a:bodyPr>
          <a:lstStyle/>
          <a:p>
            <a:r>
              <a:rPr lang="en-US" b="1" dirty="0" smtClean="0">
                <a:latin typeface="Courier New" pitchFamily="49" charset="0"/>
                <a:cs typeface="Courier New" pitchFamily="49" charset="0"/>
              </a:rPr>
              <a:t>public class </a:t>
            </a:r>
            <a:r>
              <a:rPr lang="en-US" b="1" u="sng" dirty="0" smtClean="0">
                <a:latin typeface="Courier New" pitchFamily="49" charset="0"/>
                <a:cs typeface="Courier New" pitchFamily="49" charset="0"/>
              </a:rPr>
              <a:t>Test extends </a:t>
            </a:r>
            <a:r>
              <a:rPr lang="en-US" b="1" u="sng" dirty="0" err="1" smtClean="0">
                <a:latin typeface="Courier New" pitchFamily="49" charset="0"/>
                <a:cs typeface="Courier New" pitchFamily="49" charset="0"/>
              </a:rPr>
              <a:t>HttpServlet</a:t>
            </a:r>
            <a:r>
              <a:rPr lang="en-US" b="1" u="sng"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 </a:t>
            </a:r>
          </a:p>
          <a:p>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(false);</a:t>
            </a:r>
          </a:p>
          <a:p>
            <a:r>
              <a:rPr lang="en-GB" b="1" dirty="0" err="1" smtClean="0">
                <a:latin typeface="Courier New" pitchFamily="49" charset="0"/>
                <a:cs typeface="Courier New" pitchFamily="49" charset="0"/>
              </a:rPr>
              <a:t>session.setAttribute</a:t>
            </a:r>
            <a:r>
              <a:rPr lang="en-GB" b="1" dirty="0" smtClean="0">
                <a:latin typeface="Courier New" pitchFamily="49" charset="0"/>
                <a:cs typeface="Courier New" pitchFamily="49" charset="0"/>
              </a:rPr>
              <a:t>("name", "Test");</a:t>
            </a:r>
          </a:p>
          <a:p>
            <a:r>
              <a:rPr lang="en-GB" b="1" dirty="0" err="1" smtClean="0">
                <a:latin typeface="Courier New" pitchFamily="49" charset="0"/>
                <a:cs typeface="Courier New" pitchFamily="49" charset="0"/>
              </a:rPr>
              <a:t>System.</a:t>
            </a:r>
            <a:r>
              <a:rPr lang="en-GB" b="1" i="1" dirty="0" err="1" smtClean="0">
                <a:latin typeface="Courier New" pitchFamily="49" charset="0"/>
                <a:cs typeface="Courier New" pitchFamily="49" charset="0"/>
              </a:rPr>
              <a:t>out.print</a:t>
            </a:r>
            <a:r>
              <a:rPr lang="en-GB" b="1" i="1" dirty="0" smtClean="0">
                <a:latin typeface="Courier New" pitchFamily="49" charset="0"/>
                <a:cs typeface="Courier New" pitchFamily="49" charset="0"/>
              </a:rPr>
              <a:t>(</a:t>
            </a:r>
            <a:r>
              <a:rPr lang="en-GB" b="1" i="1" dirty="0" err="1" smtClean="0">
                <a:latin typeface="Courier New" pitchFamily="49" charset="0"/>
                <a:cs typeface="Courier New" pitchFamily="49" charset="0"/>
              </a:rPr>
              <a:t>session.getAttribute</a:t>
            </a:r>
            <a:r>
              <a:rPr lang="en-GB" b="1" i="1" dirty="0" smtClean="0">
                <a:latin typeface="Courier New" pitchFamily="49" charset="0"/>
                <a:cs typeface="Courier New" pitchFamily="49" charset="0"/>
              </a:rPr>
              <a:t>("name"));</a:t>
            </a:r>
          </a:p>
          <a:p>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public void destroy(){</a:t>
            </a:r>
          </a:p>
          <a:p>
            <a:r>
              <a:rPr lang="en-GB" b="1" dirty="0" err="1" smtClean="0">
                <a:latin typeface="Courier New" pitchFamily="49" charset="0"/>
                <a:cs typeface="Courier New" pitchFamily="49" charset="0"/>
              </a:rPr>
              <a:t>System.</a:t>
            </a:r>
            <a:r>
              <a:rPr lang="en-GB" b="1" i="1" dirty="0" err="1" smtClean="0">
                <a:latin typeface="Courier New" pitchFamily="49" charset="0"/>
                <a:cs typeface="Courier New" pitchFamily="49" charset="0"/>
              </a:rPr>
              <a:t>out.print</a:t>
            </a:r>
            <a:r>
              <a:rPr lang="en-GB" b="1" i="1" dirty="0" smtClean="0">
                <a:latin typeface="Courier New" pitchFamily="49" charset="0"/>
                <a:cs typeface="Courier New" pitchFamily="49" charset="0"/>
              </a:rPr>
              <a:t>("destroyed");</a:t>
            </a:r>
            <a:r>
              <a:rPr lang="en-GB" b="1" dirty="0" smtClean="0">
                <a:latin typeface="Courier New" pitchFamily="49" charset="0"/>
                <a:cs typeface="Courier New" pitchFamily="49" charset="0"/>
              </a:rPr>
              <a:t>}}</a:t>
            </a:r>
            <a:endParaRPr lang="en-GB" b="1" dirty="0">
              <a:latin typeface="Courier New" pitchFamily="49" charset="0"/>
              <a:cs typeface="Courier New" pitchFamily="49" charset="0"/>
            </a:endParaRPr>
          </a:p>
        </p:txBody>
      </p:sp>
      <p:sp>
        <p:nvSpPr>
          <p:cNvPr id="6" name="Content Placeholder 2"/>
          <p:cNvSpPr txBox="1">
            <a:spLocks/>
          </p:cNvSpPr>
          <p:nvPr/>
        </p:nvSpPr>
        <p:spPr bwMode="auto">
          <a:xfrm>
            <a:off x="228600" y="47244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eaLnBrk="0" hangingPunct="0">
              <a:spcBef>
                <a:spcPct val="20000"/>
              </a:spcBef>
              <a:buClr>
                <a:schemeClr val="accent2"/>
              </a:buClr>
              <a:buFont typeface="+mj-lt"/>
              <a:buAutoNum type="alphaUcPeriod"/>
            </a:pPr>
            <a:r>
              <a:rPr lang="en-US" sz="2000" kern="0" dirty="0" smtClean="0">
                <a:solidFill>
                  <a:srgbClr val="5F5F5F"/>
                </a:solidFill>
                <a:latin typeface="+mn-lt"/>
              </a:rPr>
              <a:t>An exception is thrown at runtime as a result of which “</a:t>
            </a:r>
            <a:r>
              <a:rPr lang="en-GB" sz="2000" kern="0" dirty="0" smtClean="0">
                <a:solidFill>
                  <a:srgbClr val="5F5F5F"/>
                </a:solidFill>
                <a:latin typeface="+mn-lt"/>
              </a:rPr>
              <a:t>destroyed” is printed in the console</a:t>
            </a:r>
            <a:r>
              <a:rPr lang="en-US" sz="2000" kern="0" dirty="0" smtClean="0">
                <a:solidFill>
                  <a:srgbClr val="5F5F5F"/>
                </a:solidFill>
                <a:latin typeface="+mn-lt"/>
              </a:rPr>
              <a:t>.</a:t>
            </a:r>
          </a:p>
          <a:p>
            <a:pPr marL="457200" indent="-457200" eaLnBrk="0" hangingPunct="0">
              <a:spcBef>
                <a:spcPct val="20000"/>
              </a:spcBef>
              <a:buClr>
                <a:schemeClr val="accent2"/>
              </a:buClr>
              <a:buFont typeface="+mj-lt"/>
              <a:buAutoNum type="alphaUcPeriod"/>
            </a:pPr>
            <a:r>
              <a:rPr lang="en-US" sz="2000" b="1" kern="0" dirty="0" smtClean="0">
                <a:solidFill>
                  <a:srgbClr val="5F5F5F"/>
                </a:solidFill>
              </a:rPr>
              <a:t>An exception is thrown at runtime but destroy() is not called.</a:t>
            </a:r>
          </a:p>
          <a:p>
            <a:pPr marL="457200" indent="-457200" eaLnBrk="0" hangingPunct="0">
              <a:spcBef>
                <a:spcPct val="20000"/>
              </a:spcBef>
              <a:buClr>
                <a:schemeClr val="accent2"/>
              </a:buClr>
              <a:buFont typeface="+mj-lt"/>
              <a:buAutoNum type="alphaUcPeriod"/>
            </a:pPr>
            <a:r>
              <a:rPr lang="en-US" sz="2000" kern="0" dirty="0" smtClean="0">
                <a:solidFill>
                  <a:srgbClr val="5F5F5F"/>
                </a:solidFill>
              </a:rPr>
              <a:t>Compilation error occurs</a:t>
            </a:r>
          </a:p>
          <a:p>
            <a:pPr marL="457200" indent="-457200" eaLnBrk="0" hangingPunct="0">
              <a:spcBef>
                <a:spcPct val="20000"/>
              </a:spcBef>
              <a:buClr>
                <a:schemeClr val="accent2"/>
              </a:buClr>
              <a:buFont typeface="+mj-lt"/>
              <a:buAutoNum type="alphaUcPeriod"/>
            </a:pPr>
            <a:r>
              <a:rPr lang="en-US" sz="2000" kern="0" dirty="0" smtClean="0">
                <a:solidFill>
                  <a:srgbClr val="5F5F5F"/>
                </a:solidFill>
              </a:rPr>
              <a:t>Page prints Test</a:t>
            </a:r>
            <a:endParaRPr lang="en-US" sz="2000" kern="0" dirty="0" smtClean="0">
              <a:solidFill>
                <a:srgbClr val="5F5F5F"/>
              </a:solidFill>
              <a:latin typeface="+mn-lt"/>
            </a:endParaRPr>
          </a:p>
        </p:txBody>
      </p:sp>
    </p:spTree>
    <p:extLst>
      <p:ext uri="{BB962C8B-B14F-4D97-AF65-F5344CB8AC3E}">
        <p14:creationId xmlns:p14="http://schemas.microsoft.com/office/powerpoint/2010/main" val="327228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GB" dirty="0"/>
          </a:p>
        </p:txBody>
      </p:sp>
      <p:sp>
        <p:nvSpPr>
          <p:cNvPr id="3" name="Content Placeholder 2"/>
          <p:cNvSpPr>
            <a:spLocks noGrp="1"/>
          </p:cNvSpPr>
          <p:nvPr>
            <p:ph idx="1"/>
          </p:nvPr>
        </p:nvSpPr>
        <p:spPr>
          <a:xfrm>
            <a:off x="533400" y="3810000"/>
            <a:ext cx="8305800" cy="2362200"/>
          </a:xfrm>
        </p:spPr>
        <p:txBody>
          <a:bodyPr/>
          <a:lstStyle/>
          <a:p>
            <a:r>
              <a:rPr lang="en-US" dirty="0" smtClean="0"/>
              <a:t>Assuming that we have class that implements </a:t>
            </a:r>
            <a:r>
              <a:rPr lang="en-GB" dirty="0" err="1" smtClean="0"/>
              <a:t>HttpSessionListener</a:t>
            </a:r>
            <a:r>
              <a:rPr lang="en-GB" dirty="0" smtClean="0"/>
              <a:t>, </a:t>
            </a:r>
            <a:r>
              <a:rPr lang="en-US" dirty="0" smtClean="0"/>
              <a:t>will the </a:t>
            </a:r>
            <a:r>
              <a:rPr lang="en-GB" dirty="0" err="1" smtClean="0"/>
              <a:t>sessionCreated</a:t>
            </a:r>
            <a:r>
              <a:rPr lang="en-GB" dirty="0" smtClean="0"/>
              <a:t>() of be called?</a:t>
            </a:r>
          </a:p>
          <a:p>
            <a:pPr marL="457200" indent="-457200">
              <a:buFont typeface="+mj-lt"/>
              <a:buAutoNum type="alphaUcPeriod"/>
            </a:pPr>
            <a:r>
              <a:rPr lang="en-US" dirty="0" smtClean="0"/>
              <a:t>Yes</a:t>
            </a:r>
          </a:p>
          <a:p>
            <a:pPr marL="457200" indent="-457200">
              <a:buFont typeface="+mj-lt"/>
              <a:buAutoNum type="alphaUcPeriod"/>
            </a:pPr>
            <a:r>
              <a:rPr lang="en-US" dirty="0" smtClean="0"/>
              <a:t>No</a:t>
            </a: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16</a:t>
            </a:fld>
            <a:endParaRPr lang="en-US"/>
          </a:p>
        </p:txBody>
      </p:sp>
      <p:sp>
        <p:nvSpPr>
          <p:cNvPr id="5" name="Rectangle 4"/>
          <p:cNvSpPr/>
          <p:nvPr/>
        </p:nvSpPr>
        <p:spPr>
          <a:xfrm>
            <a:off x="533400" y="1143000"/>
            <a:ext cx="7391400" cy="2585323"/>
          </a:xfrm>
          <a:prstGeom prst="rect">
            <a:avLst/>
          </a:prstGeom>
        </p:spPr>
        <p:txBody>
          <a:bodyPr wrap="square">
            <a:spAutoFit/>
          </a:bodyPr>
          <a:lstStyle/>
          <a:p>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("/T")</a:t>
            </a:r>
          </a:p>
          <a:p>
            <a:r>
              <a:rPr lang="en-US" b="1" dirty="0" smtClean="0">
                <a:latin typeface="Courier New" pitchFamily="49" charset="0"/>
                <a:cs typeface="Courier New" pitchFamily="49" charset="0"/>
              </a:rPr>
              <a:t>public class Test extends </a:t>
            </a:r>
            <a:r>
              <a:rPr lang="en-US" b="1" dirty="0" err="1" smtClean="0">
                <a:latin typeface="Courier New" pitchFamily="49" charset="0"/>
                <a:cs typeface="Courier New" pitchFamily="49" charset="0"/>
              </a:rPr>
              <a:t>HttpServlet</a:t>
            </a:r>
            <a:r>
              <a:rPr lang="en-US"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p>
          <a:p>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(false);</a:t>
            </a:r>
          </a:p>
          <a:p>
            <a:r>
              <a:rPr lang="en-GB" b="1" dirty="0" smtClean="0">
                <a:latin typeface="Courier New" pitchFamily="49" charset="0"/>
                <a:cs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GB" dirty="0"/>
          </a:p>
        </p:txBody>
      </p:sp>
      <p:sp>
        <p:nvSpPr>
          <p:cNvPr id="3" name="Content Placeholder 2"/>
          <p:cNvSpPr>
            <a:spLocks noGrp="1"/>
          </p:cNvSpPr>
          <p:nvPr>
            <p:ph idx="1"/>
          </p:nvPr>
        </p:nvSpPr>
        <p:spPr>
          <a:xfrm>
            <a:off x="533400" y="3810000"/>
            <a:ext cx="8305800" cy="2362200"/>
          </a:xfrm>
        </p:spPr>
        <p:txBody>
          <a:bodyPr/>
          <a:lstStyle/>
          <a:p>
            <a:r>
              <a:rPr lang="en-US" dirty="0" smtClean="0"/>
              <a:t>Assuming that we have class that implements </a:t>
            </a:r>
            <a:r>
              <a:rPr lang="en-GB" dirty="0" err="1" smtClean="0"/>
              <a:t>HttpSessionListener</a:t>
            </a:r>
            <a:r>
              <a:rPr lang="en-GB" dirty="0" smtClean="0"/>
              <a:t>, </a:t>
            </a:r>
            <a:r>
              <a:rPr lang="en-US" dirty="0" smtClean="0"/>
              <a:t>will the </a:t>
            </a:r>
            <a:r>
              <a:rPr lang="en-GB" dirty="0" err="1" smtClean="0"/>
              <a:t>sessionCreated</a:t>
            </a:r>
            <a:r>
              <a:rPr lang="en-GB" dirty="0" smtClean="0"/>
              <a:t>() of be called?</a:t>
            </a:r>
          </a:p>
          <a:p>
            <a:pPr marL="457200" indent="-457200">
              <a:buFont typeface="+mj-lt"/>
              <a:buAutoNum type="alphaUcPeriod"/>
            </a:pPr>
            <a:r>
              <a:rPr lang="en-US" dirty="0" smtClean="0"/>
              <a:t>Yes</a:t>
            </a:r>
          </a:p>
          <a:p>
            <a:pPr marL="457200" indent="-457200">
              <a:buFont typeface="+mj-lt"/>
              <a:buAutoNum type="alphaUcPeriod"/>
            </a:pPr>
            <a:r>
              <a:rPr lang="en-US" b="1" dirty="0" smtClean="0"/>
              <a:t>No</a:t>
            </a:r>
            <a:endParaRPr lang="en-GB" b="1"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17</a:t>
            </a:fld>
            <a:endParaRPr lang="en-US"/>
          </a:p>
        </p:txBody>
      </p:sp>
      <p:sp>
        <p:nvSpPr>
          <p:cNvPr id="5" name="Rectangle 4"/>
          <p:cNvSpPr/>
          <p:nvPr/>
        </p:nvSpPr>
        <p:spPr>
          <a:xfrm>
            <a:off x="533400" y="1143000"/>
            <a:ext cx="7391400" cy="2585323"/>
          </a:xfrm>
          <a:prstGeom prst="rect">
            <a:avLst/>
          </a:prstGeom>
        </p:spPr>
        <p:txBody>
          <a:bodyPr wrap="square">
            <a:spAutoFit/>
          </a:bodyPr>
          <a:lstStyle/>
          <a:p>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("/T")</a:t>
            </a:r>
          </a:p>
          <a:p>
            <a:r>
              <a:rPr lang="en-US" b="1" dirty="0" smtClean="0">
                <a:latin typeface="Courier New" pitchFamily="49" charset="0"/>
                <a:cs typeface="Courier New" pitchFamily="49" charset="0"/>
              </a:rPr>
              <a:t>public class Test extends </a:t>
            </a:r>
            <a:r>
              <a:rPr lang="en-US" b="1" dirty="0" err="1" smtClean="0">
                <a:latin typeface="Courier New" pitchFamily="49" charset="0"/>
                <a:cs typeface="Courier New" pitchFamily="49" charset="0"/>
              </a:rPr>
              <a:t>HttpServlet</a:t>
            </a:r>
            <a:r>
              <a:rPr lang="en-US"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p>
          <a:p>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(false);</a:t>
            </a:r>
          </a:p>
          <a:p>
            <a:r>
              <a:rPr lang="en-GB" b="1" dirty="0" smtClean="0">
                <a:latin typeface="Courier New" pitchFamily="49" charset="0"/>
                <a:cs typeface="Courier New" pitchFamily="49" charset="0"/>
              </a:rPr>
              <a:t>}}</a:t>
            </a:r>
          </a:p>
        </p:txBody>
      </p:sp>
    </p:spTree>
    <p:extLst>
      <p:ext uri="{BB962C8B-B14F-4D97-AF65-F5344CB8AC3E}">
        <p14:creationId xmlns:p14="http://schemas.microsoft.com/office/powerpoint/2010/main" val="19609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GB" dirty="0"/>
          </a:p>
        </p:txBody>
      </p:sp>
      <p:sp>
        <p:nvSpPr>
          <p:cNvPr id="3" name="Content Placeholder 2"/>
          <p:cNvSpPr>
            <a:spLocks noGrp="1"/>
          </p:cNvSpPr>
          <p:nvPr>
            <p:ph idx="1"/>
          </p:nvPr>
        </p:nvSpPr>
        <p:spPr/>
        <p:txBody>
          <a:bodyPr/>
          <a:lstStyle/>
          <a:p>
            <a:r>
              <a:rPr lang="en-US" dirty="0" smtClean="0"/>
              <a:t>Which files will be automatically invoked when application context path is typed?</a:t>
            </a:r>
          </a:p>
          <a:p>
            <a:pPr marL="457200" indent="-457200">
              <a:buAutoNum type="alphaUcPeriod"/>
            </a:pPr>
            <a:r>
              <a:rPr lang="en-US" dirty="0" smtClean="0"/>
              <a:t>index.html</a:t>
            </a:r>
          </a:p>
          <a:p>
            <a:pPr marL="457200" indent="-457200">
              <a:buAutoNum type="alphaUcPeriod"/>
            </a:pPr>
            <a:r>
              <a:rPr lang="en-US" dirty="0" smtClean="0"/>
              <a:t>default.html</a:t>
            </a:r>
          </a:p>
          <a:p>
            <a:pPr marL="457200" indent="-457200">
              <a:buAutoNum type="alphaUcPeriod"/>
            </a:pPr>
            <a:r>
              <a:rPr lang="en-US" dirty="0" smtClean="0"/>
              <a:t>index.htm</a:t>
            </a:r>
          </a:p>
          <a:p>
            <a:pPr marL="457200" indent="-457200">
              <a:buAutoNum type="alphaUcPeriod"/>
            </a:pPr>
            <a:r>
              <a:rPr lang="en-US" dirty="0" smtClean="0"/>
              <a:t>Insufficient information</a:t>
            </a: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GB" dirty="0"/>
          </a:p>
        </p:txBody>
      </p:sp>
      <p:sp>
        <p:nvSpPr>
          <p:cNvPr id="3" name="Content Placeholder 2"/>
          <p:cNvSpPr>
            <a:spLocks noGrp="1"/>
          </p:cNvSpPr>
          <p:nvPr>
            <p:ph idx="1"/>
          </p:nvPr>
        </p:nvSpPr>
        <p:spPr/>
        <p:txBody>
          <a:bodyPr/>
          <a:lstStyle/>
          <a:p>
            <a:r>
              <a:rPr lang="en-US" dirty="0" smtClean="0"/>
              <a:t>Which files will be automatically invoked when application context path is typed?</a:t>
            </a:r>
          </a:p>
          <a:p>
            <a:pPr marL="457200" indent="-457200">
              <a:buAutoNum type="alphaUcPeriod"/>
            </a:pPr>
            <a:r>
              <a:rPr lang="en-US" dirty="0" smtClean="0"/>
              <a:t>index.html</a:t>
            </a:r>
          </a:p>
          <a:p>
            <a:pPr marL="457200" indent="-457200">
              <a:buAutoNum type="alphaUcPeriod"/>
            </a:pPr>
            <a:r>
              <a:rPr lang="en-US" dirty="0" smtClean="0"/>
              <a:t>default.html</a:t>
            </a:r>
          </a:p>
          <a:p>
            <a:pPr marL="457200" indent="-457200">
              <a:buAutoNum type="alphaUcPeriod"/>
            </a:pPr>
            <a:r>
              <a:rPr lang="en-US" dirty="0" smtClean="0"/>
              <a:t>index.htm</a:t>
            </a:r>
          </a:p>
          <a:p>
            <a:pPr marL="457200" indent="-457200">
              <a:buAutoNum type="alphaUcPeriod"/>
            </a:pPr>
            <a:r>
              <a:rPr lang="en-US" b="1" dirty="0" smtClean="0"/>
              <a:t>Insufficient information</a:t>
            </a:r>
            <a:endParaRPr lang="en-GB" b="1"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19</a:t>
            </a:fld>
            <a:endParaRPr lang="en-US"/>
          </a:p>
        </p:txBody>
      </p:sp>
    </p:spTree>
    <p:extLst>
      <p:ext uri="{BB962C8B-B14F-4D97-AF65-F5344CB8AC3E}">
        <p14:creationId xmlns:p14="http://schemas.microsoft.com/office/powerpoint/2010/main" val="40437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a:t>
            </a:fld>
            <a:endParaRPr lang="en-US"/>
          </a:p>
        </p:txBody>
      </p:sp>
      <p:sp>
        <p:nvSpPr>
          <p:cNvPr id="5" name="Content Placeholder 4"/>
          <p:cNvSpPr>
            <a:spLocks noGrp="1"/>
          </p:cNvSpPr>
          <p:nvPr>
            <p:ph idx="1"/>
          </p:nvPr>
        </p:nvSpPr>
        <p:spPr>
          <a:xfrm>
            <a:off x="304800" y="990600"/>
            <a:ext cx="8229600" cy="762000"/>
          </a:xfrm>
        </p:spPr>
        <p:txBody>
          <a:bodyPr/>
          <a:lstStyle/>
          <a:p>
            <a:r>
              <a:rPr lang="en-US" dirty="0" smtClean="0"/>
              <a:t>Assume imports. What will be printed on the web page when Test servlet is requested?</a:t>
            </a:r>
          </a:p>
          <a:p>
            <a:pPr>
              <a:buNone/>
            </a:pPr>
            <a:endParaRPr lang="en-GB" dirty="0" smtClean="0"/>
          </a:p>
        </p:txBody>
      </p:sp>
      <p:sp>
        <p:nvSpPr>
          <p:cNvPr id="6" name="Rectangle 5"/>
          <p:cNvSpPr/>
          <p:nvPr/>
        </p:nvSpPr>
        <p:spPr>
          <a:xfrm>
            <a:off x="228600" y="1752600"/>
            <a:ext cx="8001000" cy="5078313"/>
          </a:xfrm>
          <a:prstGeom prst="rect">
            <a:avLst/>
          </a:prstGeom>
        </p:spPr>
        <p:txBody>
          <a:bodyPr wrap="square">
            <a:spAutoFit/>
          </a:bodyPr>
          <a:lstStyle/>
          <a:p>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("/T")</a:t>
            </a:r>
          </a:p>
          <a:p>
            <a:r>
              <a:rPr lang="en-US" b="1" dirty="0" smtClean="0">
                <a:latin typeface="Courier New" pitchFamily="49" charset="0"/>
                <a:cs typeface="Courier New" pitchFamily="49" charset="0"/>
              </a:rPr>
              <a:t>public class </a:t>
            </a:r>
            <a:r>
              <a:rPr lang="en-US" b="1" u="sng" dirty="0" smtClean="0">
                <a:latin typeface="Courier New" pitchFamily="49" charset="0"/>
                <a:cs typeface="Courier New" pitchFamily="49" charset="0"/>
              </a:rPr>
              <a:t>Test extends </a:t>
            </a:r>
            <a:r>
              <a:rPr lang="en-US" b="1" u="sng" dirty="0" err="1" smtClean="0">
                <a:latin typeface="Courier New" pitchFamily="49" charset="0"/>
                <a:cs typeface="Courier New" pitchFamily="49" charset="0"/>
              </a:rPr>
              <a:t>HttpServlet</a:t>
            </a:r>
            <a:r>
              <a:rPr lang="en-US" b="1" u="sng"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("&lt;HTML&gt;&lt;BODY&gt;");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("Hello !"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out.flush</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out.close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session.setAttribute</a:t>
            </a:r>
            <a:r>
              <a:rPr lang="en-GB" b="1" dirty="0" smtClean="0">
                <a:latin typeface="Courier New" pitchFamily="49" charset="0"/>
                <a:cs typeface="Courier New" pitchFamily="49" charset="0"/>
              </a:rPr>
              <a:t>("name", "Test");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RequestDispatcher</a:t>
            </a:r>
            <a:r>
              <a:rPr lang="en-GB" b="1" dirty="0" smtClean="0">
                <a:latin typeface="Courier New" pitchFamily="49" charset="0"/>
                <a:cs typeface="Courier New" pitchFamily="49" charset="0"/>
              </a:rPr>
              <a:t> rd= </a:t>
            </a:r>
            <a:r>
              <a:rPr lang="en-GB" b="1" dirty="0" err="1" smtClean="0">
                <a:latin typeface="Courier New" pitchFamily="49" charset="0"/>
                <a:cs typeface="Courier New" pitchFamily="49" charset="0"/>
              </a:rPr>
              <a:t>request.getRequestDispatcher</a:t>
            </a:r>
            <a:r>
              <a:rPr lang="en-GB" b="1" dirty="0" smtClean="0">
                <a:latin typeface="Courier New" pitchFamily="49" charset="0"/>
                <a:cs typeface="Courier New" pitchFamily="49" charset="0"/>
              </a:rPr>
              <a:t>("/More");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rd.forward</a:t>
            </a:r>
            <a:r>
              <a:rPr lang="en-GB" b="1" dirty="0" smtClean="0">
                <a:latin typeface="Courier New" pitchFamily="49" charset="0"/>
                <a:cs typeface="Courier New" pitchFamily="49" charset="0"/>
              </a:rPr>
              <a:t>(request, response);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("&lt;/BODY&gt;&lt;/HTML&gt;"); </a:t>
            </a:r>
          </a:p>
          <a:p>
            <a:r>
              <a:rPr lang="en-GB"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GB" dirty="0"/>
          </a:p>
        </p:txBody>
      </p:sp>
      <p:sp>
        <p:nvSpPr>
          <p:cNvPr id="3" name="Content Placeholder 2"/>
          <p:cNvSpPr>
            <a:spLocks noGrp="1"/>
          </p:cNvSpPr>
          <p:nvPr>
            <p:ph idx="1"/>
          </p:nvPr>
        </p:nvSpPr>
        <p:spPr>
          <a:xfrm>
            <a:off x="457200" y="1219200"/>
            <a:ext cx="8305800" cy="1371600"/>
          </a:xfrm>
        </p:spPr>
        <p:txBody>
          <a:bodyPr/>
          <a:lstStyle/>
          <a:p>
            <a:r>
              <a:rPr lang="en-US" dirty="0" smtClean="0"/>
              <a:t>Which page will be displayed when the web application is requested which has following in DD assuming that both the html files specified are present?</a:t>
            </a: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20</a:t>
            </a:fld>
            <a:endParaRPr lang="en-US"/>
          </a:p>
        </p:txBody>
      </p:sp>
      <p:sp>
        <p:nvSpPr>
          <p:cNvPr id="5" name="Rectangle 4"/>
          <p:cNvSpPr/>
          <p:nvPr/>
        </p:nvSpPr>
        <p:spPr>
          <a:xfrm>
            <a:off x="1219200" y="2971800"/>
            <a:ext cx="6629400" cy="1477328"/>
          </a:xfrm>
          <a:prstGeom prst="rect">
            <a:avLst/>
          </a:prstGeom>
        </p:spPr>
        <p:txBody>
          <a:bodyPr wrap="square">
            <a:spAutoFit/>
          </a:bodyPr>
          <a:lstStyle/>
          <a:p>
            <a:r>
              <a:rPr lang="en-GB" dirty="0" smtClean="0"/>
              <a:t> </a:t>
            </a:r>
            <a:r>
              <a:rPr lang="en-GB" b="1" dirty="0" smtClean="0">
                <a:latin typeface="Courier New" pitchFamily="49" charset="0"/>
                <a:cs typeface="Courier New" pitchFamily="49" charset="0"/>
              </a:rPr>
              <a:t>&lt;welcome-file-list&gt;</a:t>
            </a:r>
          </a:p>
          <a:p>
            <a:r>
              <a:rPr lang="en-GB" b="1" dirty="0" smtClean="0">
                <a:latin typeface="Courier New" pitchFamily="49" charset="0"/>
                <a:cs typeface="Courier New" pitchFamily="49" charset="0"/>
              </a:rPr>
              <a:t>    &lt;welcome-file&gt;default.html&lt;/welcome-file&gt;</a:t>
            </a:r>
          </a:p>
          <a:p>
            <a:r>
              <a:rPr lang="en-GB" b="1" dirty="0" smtClean="0">
                <a:latin typeface="Courier New" pitchFamily="49" charset="0"/>
                <a:cs typeface="Courier New" pitchFamily="49" charset="0"/>
              </a:rPr>
              <a:t>    &lt;welcome-file&gt;index.html&lt;/welcome-file&gt;</a:t>
            </a:r>
          </a:p>
          <a:p>
            <a:r>
              <a:rPr lang="en-GB" dirty="0" smtClean="0"/>
              <a:t> </a:t>
            </a:r>
            <a:r>
              <a:rPr lang="en-GB" b="1" dirty="0" smtClean="0">
                <a:latin typeface="Courier New" pitchFamily="49" charset="0"/>
                <a:cs typeface="Courier New" pitchFamily="49" charset="0"/>
              </a:rPr>
              <a:t>&lt;/welcome-file-list&gt;</a:t>
            </a:r>
          </a:p>
          <a:p>
            <a:endParaRPr lang="en-GB" b="1" dirty="0" smtClean="0">
              <a:latin typeface="Courier New" pitchFamily="49" charset="0"/>
              <a:cs typeface="Courier New" pitchFamily="49" charset="0"/>
            </a:endParaRPr>
          </a:p>
        </p:txBody>
      </p:sp>
      <p:sp>
        <p:nvSpPr>
          <p:cNvPr id="6" name="Content Placeholder 2"/>
          <p:cNvSpPr txBox="1">
            <a:spLocks/>
          </p:cNvSpPr>
          <p:nvPr/>
        </p:nvSpPr>
        <p:spPr bwMode="auto">
          <a:xfrm>
            <a:off x="457200" y="43434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lang="en-US" sz="2000" kern="0" dirty="0" smtClean="0">
                <a:solidFill>
                  <a:srgbClr val="5F5F5F"/>
                </a:solidFill>
                <a:latin typeface="+mn-lt"/>
              </a:rPr>
              <a:t>d</a:t>
            </a:r>
            <a:r>
              <a:rPr kumimoji="0" lang="en-US" sz="2000" i="0" u="none" strike="noStrike" kern="0" cap="none" spc="0" normalizeH="0" baseline="0" noProof="0" dirty="0" smtClean="0">
                <a:ln>
                  <a:noFill/>
                </a:ln>
                <a:solidFill>
                  <a:srgbClr val="5F5F5F"/>
                </a:solidFill>
                <a:effectLst/>
                <a:uLnTx/>
                <a:uFillTx/>
                <a:latin typeface="+mn-lt"/>
              </a:rPr>
              <a:t>efault.html</a:t>
            </a:r>
          </a:p>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lang="en-US" sz="2000" kern="0" dirty="0" smtClean="0">
                <a:solidFill>
                  <a:srgbClr val="5F5F5F"/>
                </a:solidFill>
                <a:latin typeface="+mn-lt"/>
              </a:rPr>
              <a:t>index.html</a:t>
            </a:r>
          </a:p>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kumimoji="0" lang="en-US" sz="2000" b="0" i="0" u="none" strike="noStrike" kern="0" cap="none" spc="0" normalizeH="0" baseline="0" noProof="0" dirty="0" smtClean="0">
                <a:ln>
                  <a:noFill/>
                </a:ln>
                <a:solidFill>
                  <a:srgbClr val="5F5F5F"/>
                </a:solidFill>
                <a:effectLst/>
                <a:uLnTx/>
                <a:uFillTx/>
                <a:latin typeface="+mn-lt"/>
                <a:ea typeface="+mn-ea"/>
                <a:cs typeface="+mn-cs"/>
              </a:rPr>
              <a:t>An error will occur</a:t>
            </a:r>
          </a:p>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lang="en-US" sz="2000" kern="0" dirty="0" smtClean="0">
                <a:solidFill>
                  <a:srgbClr val="5F5F5F"/>
                </a:solidFill>
                <a:latin typeface="+mn-lt"/>
              </a:rPr>
              <a:t>Nothing will be displayed</a:t>
            </a:r>
            <a:endParaRPr kumimoji="0" lang="en-GB" sz="2000" b="0" i="0" u="none" strike="noStrike" kern="0" cap="none" spc="0" normalizeH="0" baseline="0" noProof="0" dirty="0">
              <a:ln>
                <a:noFill/>
              </a:ln>
              <a:solidFill>
                <a:srgbClr val="5F5F5F"/>
              </a:solidFill>
              <a:effectLst/>
              <a:uLnTx/>
              <a:uFillTx/>
              <a:latin typeface="+mn-lt"/>
              <a:ea typeface="+mn-ea"/>
              <a:cs typeface="+mn-cs"/>
            </a:endParaRPr>
          </a:p>
        </p:txBody>
      </p:sp>
    </p:spTree>
    <p:extLst>
      <p:ext uri="{BB962C8B-B14F-4D97-AF65-F5344CB8AC3E}">
        <p14:creationId xmlns:p14="http://schemas.microsoft.com/office/powerpoint/2010/main" val="709600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GB" dirty="0"/>
          </a:p>
        </p:txBody>
      </p:sp>
      <p:sp>
        <p:nvSpPr>
          <p:cNvPr id="3" name="Content Placeholder 2"/>
          <p:cNvSpPr>
            <a:spLocks noGrp="1"/>
          </p:cNvSpPr>
          <p:nvPr>
            <p:ph idx="1"/>
          </p:nvPr>
        </p:nvSpPr>
        <p:spPr>
          <a:xfrm>
            <a:off x="457200" y="1219200"/>
            <a:ext cx="8305800" cy="1371600"/>
          </a:xfrm>
        </p:spPr>
        <p:txBody>
          <a:bodyPr/>
          <a:lstStyle/>
          <a:p>
            <a:r>
              <a:rPr lang="en-US" dirty="0" smtClean="0"/>
              <a:t>Which page will be displayed when the web application is requested which has following in DD assuming that both the html files specified are present?</a:t>
            </a: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21</a:t>
            </a:fld>
            <a:endParaRPr lang="en-US"/>
          </a:p>
        </p:txBody>
      </p:sp>
      <p:sp>
        <p:nvSpPr>
          <p:cNvPr id="5" name="Rectangle 4"/>
          <p:cNvSpPr/>
          <p:nvPr/>
        </p:nvSpPr>
        <p:spPr>
          <a:xfrm>
            <a:off x="1219200" y="2971800"/>
            <a:ext cx="6629400" cy="1477328"/>
          </a:xfrm>
          <a:prstGeom prst="rect">
            <a:avLst/>
          </a:prstGeom>
        </p:spPr>
        <p:txBody>
          <a:bodyPr wrap="square">
            <a:spAutoFit/>
          </a:bodyPr>
          <a:lstStyle/>
          <a:p>
            <a:r>
              <a:rPr lang="en-GB" dirty="0" smtClean="0"/>
              <a:t> </a:t>
            </a:r>
            <a:r>
              <a:rPr lang="en-GB" b="1" dirty="0" smtClean="0">
                <a:latin typeface="Courier New" pitchFamily="49" charset="0"/>
                <a:cs typeface="Courier New" pitchFamily="49" charset="0"/>
              </a:rPr>
              <a:t>&lt;welcome-file-list&gt;</a:t>
            </a:r>
          </a:p>
          <a:p>
            <a:r>
              <a:rPr lang="en-GB" b="1" dirty="0" smtClean="0">
                <a:latin typeface="Courier New" pitchFamily="49" charset="0"/>
                <a:cs typeface="Courier New" pitchFamily="49" charset="0"/>
              </a:rPr>
              <a:t>    &lt;welcome-file&gt;default.html&lt;/welcome-file&gt;</a:t>
            </a:r>
          </a:p>
          <a:p>
            <a:r>
              <a:rPr lang="en-GB" b="1" dirty="0" smtClean="0">
                <a:latin typeface="Courier New" pitchFamily="49" charset="0"/>
                <a:cs typeface="Courier New" pitchFamily="49" charset="0"/>
              </a:rPr>
              <a:t>    &lt;welcome-file&gt;index.html&lt;/welcome-file&gt;</a:t>
            </a:r>
          </a:p>
          <a:p>
            <a:r>
              <a:rPr lang="en-GB" dirty="0" smtClean="0"/>
              <a:t> </a:t>
            </a:r>
            <a:r>
              <a:rPr lang="en-GB" b="1" dirty="0" smtClean="0">
                <a:latin typeface="Courier New" pitchFamily="49" charset="0"/>
                <a:cs typeface="Courier New" pitchFamily="49" charset="0"/>
              </a:rPr>
              <a:t>&lt;/welcome-file-list&gt;</a:t>
            </a:r>
          </a:p>
          <a:p>
            <a:endParaRPr lang="en-GB" b="1" dirty="0" smtClean="0">
              <a:latin typeface="Courier New" pitchFamily="49" charset="0"/>
              <a:cs typeface="Courier New" pitchFamily="49" charset="0"/>
            </a:endParaRPr>
          </a:p>
        </p:txBody>
      </p:sp>
      <p:sp>
        <p:nvSpPr>
          <p:cNvPr id="6" name="Content Placeholder 2"/>
          <p:cNvSpPr txBox="1">
            <a:spLocks/>
          </p:cNvSpPr>
          <p:nvPr/>
        </p:nvSpPr>
        <p:spPr bwMode="auto">
          <a:xfrm>
            <a:off x="457200" y="43434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lang="en-US" sz="2000" b="1" kern="0" dirty="0" smtClean="0">
                <a:solidFill>
                  <a:srgbClr val="5F5F5F"/>
                </a:solidFill>
                <a:latin typeface="+mn-lt"/>
              </a:rPr>
              <a:t>d</a:t>
            </a:r>
            <a:r>
              <a:rPr kumimoji="0" lang="en-US" sz="2000" b="1" i="0" u="none" strike="noStrike" kern="0" cap="none" spc="0" normalizeH="0" baseline="0" noProof="0" dirty="0" smtClean="0">
                <a:ln>
                  <a:noFill/>
                </a:ln>
                <a:solidFill>
                  <a:srgbClr val="5F5F5F"/>
                </a:solidFill>
                <a:effectLst/>
                <a:uLnTx/>
                <a:uFillTx/>
                <a:latin typeface="+mn-lt"/>
                <a:ea typeface="+mn-ea"/>
                <a:cs typeface="+mn-cs"/>
              </a:rPr>
              <a:t>efault.html</a:t>
            </a:r>
          </a:p>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lang="en-US" sz="2000" kern="0" dirty="0" smtClean="0">
                <a:solidFill>
                  <a:srgbClr val="5F5F5F"/>
                </a:solidFill>
                <a:latin typeface="+mn-lt"/>
              </a:rPr>
              <a:t>index.html</a:t>
            </a:r>
          </a:p>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kumimoji="0" lang="en-US" sz="2000" b="0" i="0" u="none" strike="noStrike" kern="0" cap="none" spc="0" normalizeH="0" baseline="0" noProof="0" dirty="0" smtClean="0">
                <a:ln>
                  <a:noFill/>
                </a:ln>
                <a:solidFill>
                  <a:srgbClr val="5F5F5F"/>
                </a:solidFill>
                <a:effectLst/>
                <a:uLnTx/>
                <a:uFillTx/>
                <a:latin typeface="+mn-lt"/>
                <a:ea typeface="+mn-ea"/>
                <a:cs typeface="+mn-cs"/>
              </a:rPr>
              <a:t>An error will occur</a:t>
            </a:r>
          </a:p>
          <a:p>
            <a:pPr marL="457200" marR="0" lvl="0" indent="-457200" algn="l" defTabSz="914400" rtl="0" eaLnBrk="0" fontAlgn="base" latinLnBrk="0" hangingPunct="0">
              <a:lnSpc>
                <a:spcPct val="140000"/>
              </a:lnSpc>
              <a:spcBef>
                <a:spcPct val="20000"/>
              </a:spcBef>
              <a:spcAft>
                <a:spcPct val="0"/>
              </a:spcAft>
              <a:buClr>
                <a:schemeClr val="accent2"/>
              </a:buClr>
              <a:buSzTx/>
              <a:buFont typeface="+mj-lt"/>
              <a:buAutoNum type="alphaUcPeriod"/>
              <a:tabLst/>
              <a:defRPr/>
            </a:pPr>
            <a:r>
              <a:rPr lang="en-US" sz="2000" kern="0" dirty="0" smtClean="0">
                <a:solidFill>
                  <a:srgbClr val="5F5F5F"/>
                </a:solidFill>
                <a:latin typeface="+mn-lt"/>
              </a:rPr>
              <a:t>Nothing will be displayed</a:t>
            </a:r>
            <a:endParaRPr kumimoji="0" lang="en-GB" sz="2000" b="0" i="0" u="none" strike="noStrike" kern="0" cap="none" spc="0" normalizeH="0" baseline="0" noProof="0" dirty="0">
              <a:ln>
                <a:noFill/>
              </a:ln>
              <a:solidFill>
                <a:srgbClr val="5F5F5F"/>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10</a:t>
            </a:r>
            <a:endParaRPr lang="en-GB" b="0" dirty="0"/>
          </a:p>
        </p:txBody>
      </p:sp>
      <p:sp>
        <p:nvSpPr>
          <p:cNvPr id="3" name="Content Placeholder 2"/>
          <p:cNvSpPr>
            <a:spLocks noGrp="1"/>
          </p:cNvSpPr>
          <p:nvPr>
            <p:ph idx="1"/>
          </p:nvPr>
        </p:nvSpPr>
        <p:spPr/>
        <p:txBody>
          <a:bodyPr/>
          <a:lstStyle/>
          <a:p>
            <a:r>
              <a:rPr lang="en-US" dirty="0" smtClean="0"/>
              <a:t>The container registers listeners based on declarations in the deployment descriptor. The DD must specify</a:t>
            </a:r>
          </a:p>
          <a:p>
            <a:pPr marL="457200" indent="-457200">
              <a:buAutoNum type="alphaUcPeriod"/>
            </a:pPr>
            <a:r>
              <a:rPr lang="en-US" dirty="0" smtClean="0"/>
              <a:t>Only the listener class name</a:t>
            </a:r>
          </a:p>
          <a:p>
            <a:pPr marL="457200" indent="-457200">
              <a:buAutoNum type="alphaUcPeriod"/>
            </a:pPr>
            <a:r>
              <a:rPr lang="en-US" dirty="0" smtClean="0"/>
              <a:t>the listener type and the listener class name</a:t>
            </a:r>
          </a:p>
          <a:p>
            <a:pPr marL="457200" indent="-457200">
              <a:buFont typeface="Wingdings" pitchFamily="2" charset="2"/>
              <a:buAutoNum type="alphaUcPeriod"/>
            </a:pPr>
            <a:r>
              <a:rPr lang="en-US" dirty="0" smtClean="0"/>
              <a:t>the listener interface name and the listener class name</a:t>
            </a:r>
          </a:p>
          <a:p>
            <a:pPr marL="457200" indent="-457200">
              <a:buFont typeface="Wingdings" pitchFamily="2" charset="2"/>
              <a:buAutoNum type="alphaUcPeriod"/>
            </a:pPr>
            <a:r>
              <a:rPr lang="en-US" dirty="0" smtClean="0"/>
              <a:t>Nothing. The container automatically finds the listener classes</a:t>
            </a:r>
          </a:p>
          <a:p>
            <a:pPr marL="457200" indent="-457200">
              <a:buAutoNum type="alphaUcPeriod"/>
            </a:pP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22</a:t>
            </a:fld>
            <a:endParaRPr lang="en-US"/>
          </a:p>
        </p:txBody>
      </p:sp>
    </p:spTree>
    <p:extLst>
      <p:ext uri="{BB962C8B-B14F-4D97-AF65-F5344CB8AC3E}">
        <p14:creationId xmlns:p14="http://schemas.microsoft.com/office/powerpoint/2010/main" val="1364654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10</a:t>
            </a:r>
            <a:endParaRPr lang="en-GB" b="0" dirty="0"/>
          </a:p>
        </p:txBody>
      </p:sp>
      <p:sp>
        <p:nvSpPr>
          <p:cNvPr id="3" name="Content Placeholder 2"/>
          <p:cNvSpPr>
            <a:spLocks noGrp="1"/>
          </p:cNvSpPr>
          <p:nvPr>
            <p:ph idx="1"/>
          </p:nvPr>
        </p:nvSpPr>
        <p:spPr/>
        <p:txBody>
          <a:bodyPr/>
          <a:lstStyle/>
          <a:p>
            <a:r>
              <a:rPr lang="en-US" dirty="0" smtClean="0"/>
              <a:t>The container registers listeners based on declarations in the deployment descriptor. The DD must specify</a:t>
            </a:r>
          </a:p>
          <a:p>
            <a:pPr marL="457200" indent="-457200">
              <a:buAutoNum type="alphaUcPeriod"/>
            </a:pPr>
            <a:r>
              <a:rPr lang="en-US" b="1" dirty="0" smtClean="0"/>
              <a:t>Only the listener class name</a:t>
            </a:r>
          </a:p>
          <a:p>
            <a:pPr marL="457200" indent="-457200">
              <a:buAutoNum type="alphaUcPeriod"/>
            </a:pPr>
            <a:r>
              <a:rPr lang="en-US" dirty="0" smtClean="0"/>
              <a:t>the listener type and the listener class name</a:t>
            </a:r>
          </a:p>
          <a:p>
            <a:pPr marL="457200" indent="-457200">
              <a:buFont typeface="Wingdings" pitchFamily="2" charset="2"/>
              <a:buAutoNum type="alphaUcPeriod"/>
            </a:pPr>
            <a:r>
              <a:rPr lang="en-US" dirty="0" smtClean="0"/>
              <a:t>the listener interface name and the listener class name</a:t>
            </a:r>
          </a:p>
          <a:p>
            <a:pPr marL="457200" indent="-457200">
              <a:buFont typeface="Wingdings" pitchFamily="2" charset="2"/>
              <a:buAutoNum type="alphaUcPeriod"/>
            </a:pPr>
            <a:r>
              <a:rPr lang="en-US" dirty="0" smtClean="0"/>
              <a:t>Nothing. The container automatically finds the listener classes</a:t>
            </a:r>
          </a:p>
          <a:p>
            <a:pPr marL="457200" indent="-457200">
              <a:buAutoNum type="alphaUcPeriod"/>
            </a:pP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11</a:t>
            </a:r>
            <a:endParaRPr lang="en-GB" b="0" dirty="0"/>
          </a:p>
        </p:txBody>
      </p:sp>
      <p:sp>
        <p:nvSpPr>
          <p:cNvPr id="3" name="Content Placeholder 2"/>
          <p:cNvSpPr>
            <a:spLocks noGrp="1"/>
          </p:cNvSpPr>
          <p:nvPr>
            <p:ph idx="1"/>
          </p:nvPr>
        </p:nvSpPr>
        <p:spPr/>
        <p:txBody>
          <a:bodyPr/>
          <a:lstStyle/>
          <a:p>
            <a:pPr>
              <a:buNone/>
            </a:pPr>
            <a:r>
              <a:rPr lang="en-US" dirty="0" smtClean="0"/>
              <a:t>Identify the true statements?</a:t>
            </a:r>
          </a:p>
          <a:p>
            <a:pPr marL="457200" indent="-457200">
              <a:buAutoNum type="alphaUcPeriod"/>
            </a:pPr>
            <a:r>
              <a:rPr lang="en-US" dirty="0" smtClean="0"/>
              <a:t>The session expires moment the user closes the browser window</a:t>
            </a:r>
          </a:p>
          <a:p>
            <a:pPr marL="457200" indent="-457200">
              <a:buAutoNum type="alphaUcPeriod"/>
            </a:pPr>
            <a:r>
              <a:rPr lang="en-US" dirty="0" smtClean="0"/>
              <a:t>The session expires immediately when invalidate is called even though the  session has not timed out</a:t>
            </a:r>
          </a:p>
          <a:p>
            <a:pPr marL="457200" indent="-457200">
              <a:buAutoNum type="alphaUcPeriod"/>
            </a:pPr>
            <a:r>
              <a:rPr lang="en-US" dirty="0" err="1" smtClean="0"/>
              <a:t>setMaxInactiveInterval</a:t>
            </a:r>
            <a:r>
              <a:rPr lang="en-US" dirty="0" smtClean="0"/>
              <a:t>() overrides the timeout specified in the web.xml</a:t>
            </a:r>
          </a:p>
          <a:p>
            <a:pPr marL="457200" indent="-457200">
              <a:buAutoNum type="alphaUcPeriod"/>
            </a:pPr>
            <a:r>
              <a:rPr lang="en-US" dirty="0" smtClean="0"/>
              <a:t>Minimum of time specified in the </a:t>
            </a:r>
            <a:r>
              <a:rPr lang="en-US" dirty="0" err="1" smtClean="0"/>
              <a:t>setMaxInactiveInterval</a:t>
            </a:r>
            <a:r>
              <a:rPr lang="en-US" dirty="0" smtClean="0"/>
              <a:t>()  and 	&lt;session-timeout&gt; is used by the container for timeout</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24</a:t>
            </a:fld>
            <a:endParaRPr lang="en-US"/>
          </a:p>
        </p:txBody>
      </p:sp>
    </p:spTree>
    <p:extLst>
      <p:ext uri="{BB962C8B-B14F-4D97-AF65-F5344CB8AC3E}">
        <p14:creationId xmlns:p14="http://schemas.microsoft.com/office/powerpoint/2010/main" val="2827181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11</a:t>
            </a:r>
            <a:endParaRPr lang="en-GB" b="0" dirty="0"/>
          </a:p>
        </p:txBody>
      </p:sp>
      <p:sp>
        <p:nvSpPr>
          <p:cNvPr id="3" name="Content Placeholder 2"/>
          <p:cNvSpPr>
            <a:spLocks noGrp="1"/>
          </p:cNvSpPr>
          <p:nvPr>
            <p:ph idx="1"/>
          </p:nvPr>
        </p:nvSpPr>
        <p:spPr/>
        <p:txBody>
          <a:bodyPr/>
          <a:lstStyle/>
          <a:p>
            <a:pPr>
              <a:buNone/>
            </a:pPr>
            <a:r>
              <a:rPr lang="en-US" dirty="0" smtClean="0"/>
              <a:t>Identify the true statements?</a:t>
            </a:r>
          </a:p>
          <a:p>
            <a:pPr marL="457200" indent="-457200">
              <a:buAutoNum type="alphaUcPeriod"/>
            </a:pPr>
            <a:r>
              <a:rPr lang="en-US" dirty="0" smtClean="0"/>
              <a:t>The session expires moment the user closes the browser window</a:t>
            </a:r>
          </a:p>
          <a:p>
            <a:pPr marL="457200" indent="-457200">
              <a:buAutoNum type="alphaUcPeriod"/>
            </a:pPr>
            <a:r>
              <a:rPr lang="en-US" b="1" dirty="0" smtClean="0"/>
              <a:t>The session expires immediately when invalidate is called even though the  session has not timed out</a:t>
            </a:r>
          </a:p>
          <a:p>
            <a:pPr marL="457200" indent="-457200">
              <a:buAutoNum type="alphaUcPeriod"/>
            </a:pPr>
            <a:r>
              <a:rPr lang="en-US" b="1" dirty="0" err="1" smtClean="0"/>
              <a:t>setMaxInactiveInterval</a:t>
            </a:r>
            <a:r>
              <a:rPr lang="en-US" b="1" dirty="0" smtClean="0"/>
              <a:t>() overrides the timeout specified in the web.xml</a:t>
            </a:r>
          </a:p>
          <a:p>
            <a:pPr marL="457200" indent="-457200">
              <a:buAutoNum type="alphaUcPeriod"/>
            </a:pPr>
            <a:r>
              <a:rPr lang="en-US" dirty="0" smtClean="0"/>
              <a:t>Minimum of time specified in the </a:t>
            </a:r>
            <a:r>
              <a:rPr lang="en-US" dirty="0" err="1" smtClean="0"/>
              <a:t>setMaxInactiveInterval</a:t>
            </a:r>
            <a:r>
              <a:rPr lang="en-US" dirty="0" smtClean="0"/>
              <a:t>()  and 	&lt;session-timeout&gt; is used by the container for timeout</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12</a:t>
            </a:r>
            <a:endParaRPr lang="en-GB" dirty="0"/>
          </a:p>
        </p:txBody>
      </p:sp>
      <p:sp>
        <p:nvSpPr>
          <p:cNvPr id="3" name="Content Placeholder 2"/>
          <p:cNvSpPr>
            <a:spLocks noGrp="1"/>
          </p:cNvSpPr>
          <p:nvPr>
            <p:ph idx="1"/>
          </p:nvPr>
        </p:nvSpPr>
        <p:spPr/>
        <p:txBody>
          <a:bodyPr/>
          <a:lstStyle/>
          <a:p>
            <a:pPr>
              <a:buNone/>
            </a:pPr>
            <a:r>
              <a:rPr lang="en-US" dirty="0" smtClean="0"/>
              <a:t>Which of the following are the right ways to get session object from </a:t>
            </a:r>
            <a:r>
              <a:rPr lang="en-GB" dirty="0" smtClean="0"/>
              <a:t> </a:t>
            </a:r>
            <a:r>
              <a:rPr lang="en-GB" dirty="0" err="1" smtClean="0"/>
              <a:t>doGet</a:t>
            </a:r>
            <a:r>
              <a:rPr lang="en-GB" dirty="0" smtClean="0"/>
              <a:t>(</a:t>
            </a:r>
            <a:r>
              <a:rPr lang="en-GB" dirty="0" err="1" smtClean="0"/>
              <a:t>HttpServletRequest</a:t>
            </a:r>
            <a:r>
              <a:rPr lang="en-GB" dirty="0" smtClean="0"/>
              <a:t> request, </a:t>
            </a:r>
            <a:r>
              <a:rPr lang="en-GB" dirty="0" err="1" smtClean="0"/>
              <a:t>HttpServletResponse</a:t>
            </a:r>
            <a:r>
              <a:rPr lang="en-GB" dirty="0" smtClean="0"/>
              <a:t> response) </a:t>
            </a:r>
            <a:r>
              <a:rPr lang="en-US" dirty="0" smtClean="0"/>
              <a:t>method of </a:t>
            </a:r>
            <a:r>
              <a:rPr lang="en-US" dirty="0" err="1" smtClean="0"/>
              <a:t>HttpServlet</a:t>
            </a:r>
            <a:r>
              <a:rPr lang="en-US" dirty="0" smtClean="0"/>
              <a:t>?</a:t>
            </a:r>
          </a:p>
          <a:p>
            <a:pPr marL="457200" indent="-457200">
              <a:buAutoNum type="alphaUcPeriod"/>
            </a:pPr>
            <a:r>
              <a:rPr lang="en-US" dirty="0" err="1" smtClean="0"/>
              <a:t>getSession</a:t>
            </a:r>
            <a:r>
              <a:rPr lang="en-US" dirty="0" smtClean="0"/>
              <a:t>()</a:t>
            </a:r>
          </a:p>
          <a:p>
            <a:pPr marL="457200" indent="-457200">
              <a:buFont typeface="Wingdings" pitchFamily="2" charset="2"/>
              <a:buAutoNum type="alphaUcPeriod"/>
            </a:pPr>
            <a:r>
              <a:rPr lang="en-US" dirty="0" err="1" smtClean="0"/>
              <a:t>getServletConfig</a:t>
            </a:r>
            <a:r>
              <a:rPr lang="en-US" dirty="0" smtClean="0"/>
              <a:t>(). </a:t>
            </a:r>
            <a:r>
              <a:rPr lang="en-US" dirty="0" err="1" smtClean="0"/>
              <a:t>getSession</a:t>
            </a:r>
            <a:r>
              <a:rPr lang="en-US" dirty="0" smtClean="0"/>
              <a:t>()</a:t>
            </a:r>
          </a:p>
          <a:p>
            <a:pPr marL="457200" indent="-457200">
              <a:buAutoNum type="alphaUcPeriod"/>
            </a:pPr>
            <a:r>
              <a:rPr lang="en-US" dirty="0" err="1" smtClean="0"/>
              <a:t>request.getSession</a:t>
            </a:r>
            <a:r>
              <a:rPr lang="en-US" dirty="0" smtClean="0"/>
              <a:t>()</a:t>
            </a:r>
          </a:p>
          <a:p>
            <a:pPr marL="457200" indent="-457200">
              <a:buAutoNum type="alphaUcPeriod"/>
            </a:pPr>
            <a:r>
              <a:rPr lang="en-GB" dirty="0" err="1" smtClean="0"/>
              <a:t>getServletContext</a:t>
            </a:r>
            <a:r>
              <a:rPr lang="en-GB" dirty="0" smtClean="0"/>
              <a:t>().getSession()</a:t>
            </a: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26</a:t>
            </a:fld>
            <a:endParaRPr lang="en-US"/>
          </a:p>
        </p:txBody>
      </p:sp>
    </p:spTree>
    <p:extLst>
      <p:ext uri="{BB962C8B-B14F-4D97-AF65-F5344CB8AC3E}">
        <p14:creationId xmlns:p14="http://schemas.microsoft.com/office/powerpoint/2010/main" val="321942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12</a:t>
            </a:r>
            <a:endParaRPr lang="en-GB" dirty="0"/>
          </a:p>
        </p:txBody>
      </p:sp>
      <p:sp>
        <p:nvSpPr>
          <p:cNvPr id="3" name="Content Placeholder 2"/>
          <p:cNvSpPr>
            <a:spLocks noGrp="1"/>
          </p:cNvSpPr>
          <p:nvPr>
            <p:ph idx="1"/>
          </p:nvPr>
        </p:nvSpPr>
        <p:spPr/>
        <p:txBody>
          <a:bodyPr/>
          <a:lstStyle/>
          <a:p>
            <a:pPr>
              <a:buNone/>
            </a:pPr>
            <a:r>
              <a:rPr lang="en-US" dirty="0" smtClean="0"/>
              <a:t>Which of the following are the right ways to get session object from </a:t>
            </a:r>
            <a:r>
              <a:rPr lang="en-GB" dirty="0" smtClean="0"/>
              <a:t> </a:t>
            </a:r>
            <a:r>
              <a:rPr lang="en-GB" dirty="0" err="1" smtClean="0"/>
              <a:t>doGet</a:t>
            </a:r>
            <a:r>
              <a:rPr lang="en-GB" dirty="0" smtClean="0"/>
              <a:t>(</a:t>
            </a:r>
            <a:r>
              <a:rPr lang="en-GB" dirty="0" err="1" smtClean="0"/>
              <a:t>HttpServletRequest</a:t>
            </a:r>
            <a:r>
              <a:rPr lang="en-GB" dirty="0" smtClean="0"/>
              <a:t> request, </a:t>
            </a:r>
            <a:r>
              <a:rPr lang="en-GB" dirty="0" err="1" smtClean="0"/>
              <a:t>HttpServletResponse</a:t>
            </a:r>
            <a:r>
              <a:rPr lang="en-GB" dirty="0" smtClean="0"/>
              <a:t> response) </a:t>
            </a:r>
            <a:r>
              <a:rPr lang="en-US" dirty="0" smtClean="0"/>
              <a:t>method of </a:t>
            </a:r>
            <a:r>
              <a:rPr lang="en-US" dirty="0" err="1" smtClean="0"/>
              <a:t>HttpServlet</a:t>
            </a:r>
            <a:r>
              <a:rPr lang="en-US" dirty="0" smtClean="0"/>
              <a:t>?</a:t>
            </a:r>
          </a:p>
          <a:p>
            <a:pPr marL="457200" indent="-457200">
              <a:buAutoNum type="alphaUcPeriod"/>
            </a:pPr>
            <a:r>
              <a:rPr lang="en-US" dirty="0" err="1" smtClean="0"/>
              <a:t>getSession</a:t>
            </a:r>
            <a:r>
              <a:rPr lang="en-US" dirty="0" smtClean="0"/>
              <a:t>()</a:t>
            </a:r>
          </a:p>
          <a:p>
            <a:pPr marL="457200" indent="-457200">
              <a:buFont typeface="Wingdings" pitchFamily="2" charset="2"/>
              <a:buAutoNum type="alphaUcPeriod"/>
            </a:pPr>
            <a:r>
              <a:rPr lang="en-US" dirty="0" err="1" smtClean="0"/>
              <a:t>getServletConfig</a:t>
            </a:r>
            <a:r>
              <a:rPr lang="en-US" dirty="0" smtClean="0"/>
              <a:t>(). </a:t>
            </a:r>
            <a:r>
              <a:rPr lang="en-US" dirty="0" err="1" smtClean="0"/>
              <a:t>getSession</a:t>
            </a:r>
            <a:r>
              <a:rPr lang="en-US" dirty="0" smtClean="0"/>
              <a:t>()</a:t>
            </a:r>
          </a:p>
          <a:p>
            <a:pPr marL="457200" indent="-457200">
              <a:buAutoNum type="alphaUcPeriod"/>
            </a:pPr>
            <a:r>
              <a:rPr lang="en-US" b="1" dirty="0" err="1" smtClean="0"/>
              <a:t>request.getSession</a:t>
            </a:r>
            <a:r>
              <a:rPr lang="en-US" b="1" dirty="0" smtClean="0"/>
              <a:t>()</a:t>
            </a:r>
          </a:p>
          <a:p>
            <a:pPr marL="457200" indent="-457200">
              <a:buAutoNum type="alphaUcPeriod"/>
            </a:pPr>
            <a:r>
              <a:rPr lang="en-GB" dirty="0" err="1" smtClean="0"/>
              <a:t>getServletContext</a:t>
            </a:r>
            <a:r>
              <a:rPr lang="en-GB" dirty="0" smtClean="0"/>
              <a:t>().getSession()</a:t>
            </a: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13</a:t>
            </a:r>
            <a:endParaRPr lang="en-GB" dirty="0"/>
          </a:p>
        </p:txBody>
      </p:sp>
      <p:sp>
        <p:nvSpPr>
          <p:cNvPr id="3" name="Content Placeholder 2"/>
          <p:cNvSpPr>
            <a:spLocks noGrp="1"/>
          </p:cNvSpPr>
          <p:nvPr>
            <p:ph idx="1"/>
          </p:nvPr>
        </p:nvSpPr>
        <p:spPr/>
        <p:txBody>
          <a:bodyPr/>
          <a:lstStyle/>
          <a:p>
            <a:pPr>
              <a:buNone/>
            </a:pPr>
            <a:r>
              <a:rPr lang="en-US" b="1" dirty="0" err="1" smtClean="0">
                <a:latin typeface="Courier New" pitchFamily="49" charset="0"/>
              </a:rPr>
              <a:t>IllegalStateException</a:t>
            </a:r>
            <a:r>
              <a:rPr lang="en-US" b="1" dirty="0" smtClean="0"/>
              <a:t>  will be thrown when </a:t>
            </a:r>
            <a:endParaRPr lang="en-US" b="1" dirty="0" smtClean="0">
              <a:latin typeface="Courier New" pitchFamily="49" charset="0"/>
            </a:endParaRPr>
          </a:p>
          <a:p>
            <a:pPr marL="457200" indent="-457200">
              <a:buFont typeface="+mj-lt"/>
              <a:buAutoNum type="alphaUcPeriod"/>
            </a:pPr>
            <a:r>
              <a:rPr lang="en-US" dirty="0" err="1" smtClean="0">
                <a:latin typeface="Courier New" pitchFamily="49" charset="0"/>
              </a:rPr>
              <a:t>ServletOutputStream</a:t>
            </a:r>
            <a:r>
              <a:rPr lang="en-US" dirty="0" smtClean="0">
                <a:latin typeface="Courier New" pitchFamily="49" charset="0"/>
              </a:rPr>
              <a:t>  </a:t>
            </a:r>
            <a:r>
              <a:rPr lang="en-US" dirty="0" smtClean="0"/>
              <a:t>and</a:t>
            </a:r>
            <a:r>
              <a:rPr lang="en-US" dirty="0" smtClean="0">
                <a:latin typeface="Courier New" pitchFamily="49" charset="0"/>
              </a:rPr>
              <a:t> </a:t>
            </a:r>
            <a:r>
              <a:rPr lang="en-US" dirty="0" err="1" smtClean="0">
                <a:latin typeface="Courier New" pitchFamily="49" charset="0"/>
              </a:rPr>
              <a:t>PrintWriter</a:t>
            </a:r>
            <a:r>
              <a:rPr lang="en-US" dirty="0" smtClean="0"/>
              <a:t> is use</a:t>
            </a:r>
            <a:r>
              <a:rPr lang="en-US" dirty="0" smtClean="0">
                <a:latin typeface="Courier New" pitchFamily="49" charset="0"/>
              </a:rPr>
              <a:t>d </a:t>
            </a:r>
            <a:r>
              <a:rPr lang="en-US" dirty="0" smtClean="0"/>
              <a:t>simultaneously</a:t>
            </a:r>
          </a:p>
          <a:p>
            <a:pPr marL="457200" indent="-457200">
              <a:buFont typeface="+mj-lt"/>
              <a:buAutoNum type="alphaUcPeriod"/>
            </a:pPr>
            <a:r>
              <a:rPr lang="en-US" dirty="0" smtClean="0"/>
              <a:t>Accessing session attributes after session is invalidated.</a:t>
            </a:r>
          </a:p>
          <a:p>
            <a:pPr marL="457200" indent="-457200">
              <a:buFont typeface="+mj-lt"/>
              <a:buAutoNum type="alphaUcPeriod"/>
            </a:pPr>
            <a:r>
              <a:rPr lang="en-US" dirty="0" smtClean="0"/>
              <a:t>Setting session parameters in target servlet of the include call after the response is committed.</a:t>
            </a:r>
          </a:p>
          <a:p>
            <a:pPr marL="457200" indent="-457200">
              <a:buFont typeface="+mj-lt"/>
              <a:buAutoNum type="alphaUcPeriod"/>
            </a:pPr>
            <a:r>
              <a:rPr lang="en-US" dirty="0" smtClean="0"/>
              <a:t>Sending output to the client from the target servlet of the forward call after response has been committed</a:t>
            </a:r>
          </a:p>
          <a:p>
            <a:endParaRPr lang="en-GB" b="1"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28</a:t>
            </a:fld>
            <a:endParaRPr lang="en-US"/>
          </a:p>
        </p:txBody>
      </p:sp>
    </p:spTree>
    <p:extLst>
      <p:ext uri="{BB962C8B-B14F-4D97-AF65-F5344CB8AC3E}">
        <p14:creationId xmlns:p14="http://schemas.microsoft.com/office/powerpoint/2010/main" val="519739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13</a:t>
            </a:r>
            <a:endParaRPr lang="en-GB" dirty="0"/>
          </a:p>
        </p:txBody>
      </p:sp>
      <p:sp>
        <p:nvSpPr>
          <p:cNvPr id="3" name="Content Placeholder 2"/>
          <p:cNvSpPr>
            <a:spLocks noGrp="1"/>
          </p:cNvSpPr>
          <p:nvPr>
            <p:ph idx="1"/>
          </p:nvPr>
        </p:nvSpPr>
        <p:spPr/>
        <p:txBody>
          <a:bodyPr/>
          <a:lstStyle/>
          <a:p>
            <a:pPr>
              <a:buNone/>
            </a:pPr>
            <a:r>
              <a:rPr lang="en-US" b="1" dirty="0" err="1" smtClean="0">
                <a:latin typeface="Courier New" pitchFamily="49" charset="0"/>
              </a:rPr>
              <a:t>IllegalStateException</a:t>
            </a:r>
            <a:r>
              <a:rPr lang="en-US" b="1" dirty="0" smtClean="0"/>
              <a:t>  will be thrown when </a:t>
            </a:r>
            <a:endParaRPr lang="en-US" b="1" dirty="0" smtClean="0">
              <a:latin typeface="Courier New" pitchFamily="49" charset="0"/>
            </a:endParaRPr>
          </a:p>
          <a:p>
            <a:pPr marL="457200" indent="-457200">
              <a:buFont typeface="+mj-lt"/>
              <a:buAutoNum type="alphaUcPeriod"/>
            </a:pPr>
            <a:r>
              <a:rPr lang="en-US" b="1" dirty="0" err="1" smtClean="0">
                <a:latin typeface="Courier New" pitchFamily="49" charset="0"/>
              </a:rPr>
              <a:t>ServletOutputStream</a:t>
            </a:r>
            <a:r>
              <a:rPr lang="en-US" b="1" dirty="0" smtClean="0">
                <a:latin typeface="Courier New" pitchFamily="49" charset="0"/>
              </a:rPr>
              <a:t>  </a:t>
            </a:r>
            <a:r>
              <a:rPr lang="en-US" b="1" dirty="0" smtClean="0"/>
              <a:t>and</a:t>
            </a:r>
            <a:r>
              <a:rPr lang="en-US" b="1" dirty="0" smtClean="0">
                <a:latin typeface="Courier New" pitchFamily="49" charset="0"/>
              </a:rPr>
              <a:t> </a:t>
            </a:r>
            <a:r>
              <a:rPr lang="en-US" b="1" dirty="0" err="1" smtClean="0">
                <a:latin typeface="Courier New" pitchFamily="49" charset="0"/>
              </a:rPr>
              <a:t>PrintWriter</a:t>
            </a:r>
            <a:r>
              <a:rPr lang="en-US" b="1" dirty="0" smtClean="0"/>
              <a:t> is use</a:t>
            </a:r>
            <a:r>
              <a:rPr lang="en-US" b="1" dirty="0" smtClean="0">
                <a:latin typeface="Courier New" pitchFamily="49" charset="0"/>
              </a:rPr>
              <a:t>d </a:t>
            </a:r>
            <a:r>
              <a:rPr lang="en-US" b="1" dirty="0" smtClean="0"/>
              <a:t>simultaneously</a:t>
            </a:r>
          </a:p>
          <a:p>
            <a:pPr marL="457200" indent="-457200">
              <a:buFont typeface="+mj-lt"/>
              <a:buAutoNum type="alphaUcPeriod"/>
            </a:pPr>
            <a:r>
              <a:rPr lang="en-US" b="1" dirty="0" smtClean="0"/>
              <a:t>Accessing session attributes after session is invalidated.</a:t>
            </a:r>
          </a:p>
          <a:p>
            <a:pPr marL="457200" indent="-457200">
              <a:buFont typeface="+mj-lt"/>
              <a:buAutoNum type="alphaUcPeriod"/>
            </a:pPr>
            <a:r>
              <a:rPr lang="en-US" b="1" dirty="0" smtClean="0"/>
              <a:t>Setting session parameters in target servlet of the include call after the response is committed.</a:t>
            </a:r>
          </a:p>
          <a:p>
            <a:pPr marL="457200" indent="-457200">
              <a:buFont typeface="+mj-lt"/>
              <a:buAutoNum type="alphaUcPeriod"/>
            </a:pPr>
            <a:r>
              <a:rPr lang="en-US" b="1" dirty="0" smtClean="0"/>
              <a:t>Sending output to the client from the target servlet of the forward call after response has been committed</a:t>
            </a:r>
          </a:p>
          <a:p>
            <a:endParaRPr lang="en-GB" b="1"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a:t>
            </a:fld>
            <a:endParaRPr lang="en-US"/>
          </a:p>
        </p:txBody>
      </p:sp>
      <p:sp>
        <p:nvSpPr>
          <p:cNvPr id="5" name="Rectangle 4"/>
          <p:cNvSpPr/>
          <p:nvPr/>
        </p:nvSpPr>
        <p:spPr>
          <a:xfrm>
            <a:off x="304800" y="1219200"/>
            <a:ext cx="8153400" cy="2862322"/>
          </a:xfrm>
          <a:prstGeom prst="rect">
            <a:avLst/>
          </a:prstGeom>
        </p:spPr>
        <p:txBody>
          <a:bodyPr wrap="square">
            <a:spAutoFit/>
          </a:bodyPr>
          <a:lstStyle/>
          <a:p>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("/More")</a:t>
            </a:r>
          </a:p>
          <a:p>
            <a:r>
              <a:rPr lang="en-US" b="1" dirty="0" smtClean="0">
                <a:latin typeface="Courier New" pitchFamily="49" charset="0"/>
                <a:cs typeface="Courier New" pitchFamily="49" charset="0"/>
              </a:rPr>
              <a:t>public class More extends </a:t>
            </a:r>
            <a:r>
              <a:rPr lang="en-US" b="1" dirty="0" err="1" smtClean="0">
                <a:latin typeface="Courier New" pitchFamily="49" charset="0"/>
                <a:cs typeface="Courier New" pitchFamily="49" charset="0"/>
              </a:rPr>
              <a:t>HttpServlet</a:t>
            </a:r>
            <a:r>
              <a:rPr lang="en-US"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err="1" smtClean="0">
                <a:latin typeface="Courier New" pitchFamily="49" charset="0"/>
                <a:cs typeface="Courier New" pitchFamily="49" charset="0"/>
              </a:rPr>
              <a:t>java.io.PrintWriter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(false);</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("From " +</a:t>
            </a:r>
            <a:r>
              <a:rPr lang="en-GB" b="1" dirty="0" err="1" smtClean="0">
                <a:latin typeface="Courier New" pitchFamily="49" charset="0"/>
                <a:cs typeface="Courier New" pitchFamily="49" charset="0"/>
              </a:rPr>
              <a:t>session.getAttribute</a:t>
            </a:r>
            <a:r>
              <a:rPr lang="en-GB" b="1" dirty="0" smtClean="0">
                <a:latin typeface="Courier New" pitchFamily="49" charset="0"/>
                <a:cs typeface="Courier New" pitchFamily="49" charset="0"/>
              </a:rPr>
              <a:t>("name"));</a:t>
            </a:r>
          </a:p>
          <a:p>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a:t>
            </a:r>
          </a:p>
        </p:txBody>
      </p:sp>
      <p:sp>
        <p:nvSpPr>
          <p:cNvPr id="6" name="Content Placeholder 4"/>
          <p:cNvSpPr txBox="1">
            <a:spLocks/>
          </p:cNvSpPr>
          <p:nvPr/>
        </p:nvSpPr>
        <p:spPr>
          <a:xfrm>
            <a:off x="304800" y="4191000"/>
            <a:ext cx="8229600" cy="2362200"/>
          </a:xfrm>
          <a:prstGeom prst="rect">
            <a:avLst/>
          </a:prstGeom>
        </p:spPr>
        <p:txBody>
          <a:bodyPr/>
          <a:lstStyle/>
          <a:p>
            <a:pPr marL="457200" lvl="0" indent="-457200" eaLnBrk="0" hangingPunct="0">
              <a:lnSpc>
                <a:spcPct val="140000"/>
              </a:lnSpc>
              <a:spcBef>
                <a:spcPct val="20000"/>
              </a:spcBef>
              <a:buClr>
                <a:schemeClr val="accent2"/>
              </a:buClr>
              <a:buFont typeface="+mj-lt"/>
              <a:buAutoNum type="alphaUcPeriod"/>
            </a:pPr>
            <a:r>
              <a:rPr lang="en-GB" sz="2000" dirty="0" smtClean="0"/>
              <a:t>Hello !</a:t>
            </a:r>
          </a:p>
          <a:p>
            <a:pPr marL="457200" indent="-457200" eaLnBrk="0" hangingPunct="0">
              <a:lnSpc>
                <a:spcPct val="140000"/>
              </a:lnSpc>
              <a:spcBef>
                <a:spcPct val="20000"/>
              </a:spcBef>
              <a:buClr>
                <a:schemeClr val="accent2"/>
              </a:buClr>
              <a:buFont typeface="+mj-lt"/>
              <a:buAutoNum type="alphaUcPeriod"/>
            </a:pPr>
            <a:r>
              <a:rPr lang="en-GB" sz="2000" dirty="0" smtClean="0"/>
              <a:t>Hello !  From Test </a:t>
            </a:r>
          </a:p>
          <a:p>
            <a:pPr marL="457200" lvl="0" indent="-457200" eaLnBrk="0" hangingPunct="0">
              <a:lnSpc>
                <a:spcPct val="140000"/>
              </a:lnSpc>
              <a:spcBef>
                <a:spcPct val="20000"/>
              </a:spcBef>
              <a:buClr>
                <a:schemeClr val="accent2"/>
              </a:buClr>
              <a:buFont typeface="+mj-lt"/>
              <a:buAutoNum type="alphaUcPeriod"/>
            </a:pPr>
            <a:r>
              <a:rPr lang="en-GB" sz="2000" dirty="0" smtClean="0"/>
              <a:t> </a:t>
            </a:r>
            <a:r>
              <a:rPr lang="en-GB" sz="2000" dirty="0" err="1" smtClean="0"/>
              <a:t>java.lang.IllegalStateException</a:t>
            </a:r>
            <a:r>
              <a:rPr lang="en-GB" sz="2000" dirty="0" smtClean="0"/>
              <a:t> is thrown at runtime</a:t>
            </a:r>
          </a:p>
          <a:p>
            <a:pPr marL="457200" lvl="0" indent="-457200" eaLnBrk="0" hangingPunct="0">
              <a:lnSpc>
                <a:spcPct val="140000"/>
              </a:lnSpc>
              <a:spcBef>
                <a:spcPct val="20000"/>
              </a:spcBef>
              <a:buClr>
                <a:schemeClr val="accent2"/>
              </a:buClr>
              <a:buFont typeface="+mj-lt"/>
              <a:buAutoNum type="alphaUcPeriod"/>
            </a:pPr>
            <a:r>
              <a:rPr lang="en-GB" sz="2000" dirty="0" smtClean="0"/>
              <a:t>From Test</a:t>
            </a:r>
          </a:p>
          <a:p>
            <a:pPr marL="342900" lvl="0" indent="-342900" eaLnBrk="0" hangingPunct="0">
              <a:lnSpc>
                <a:spcPct val="140000"/>
              </a:lnSpc>
              <a:spcBef>
                <a:spcPct val="20000"/>
              </a:spcBef>
              <a:buClr>
                <a:schemeClr val="accent2"/>
              </a:buClr>
              <a:buFont typeface="Wingdings" pitchFamily="2" charset="2"/>
              <a:buChar char="§"/>
            </a:pPr>
            <a:endParaRPr kumimoji="0" lang="en-GB" sz="2000" b="0" i="0" u="none" strike="noStrike" kern="0" cap="none" spc="0" normalizeH="0" baseline="0" noProof="0" dirty="0" smtClean="0">
              <a:ln>
                <a:noFill/>
              </a:ln>
              <a:solidFill>
                <a:srgbClr val="5F5F5F"/>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14</a:t>
            </a:r>
            <a:endParaRPr lang="en-GB" dirty="0"/>
          </a:p>
        </p:txBody>
      </p:sp>
      <p:sp>
        <p:nvSpPr>
          <p:cNvPr id="3" name="Content Placeholder 2"/>
          <p:cNvSpPr>
            <a:spLocks noGrp="1"/>
          </p:cNvSpPr>
          <p:nvPr>
            <p:ph idx="1"/>
          </p:nvPr>
        </p:nvSpPr>
        <p:spPr/>
        <p:txBody>
          <a:bodyPr/>
          <a:lstStyle/>
          <a:p>
            <a:r>
              <a:rPr lang="en-US" dirty="0" smtClean="0"/>
              <a:t>The </a:t>
            </a:r>
            <a:r>
              <a:rPr lang="en-US" dirty="0" err="1" smtClean="0"/>
              <a:t>HttpSession</a:t>
            </a:r>
            <a:r>
              <a:rPr lang="en-US" dirty="0" smtClean="0"/>
              <a:t> works even if browser has cookie disabled provided URL is encoded</a:t>
            </a:r>
          </a:p>
          <a:p>
            <a:r>
              <a:rPr lang="en-US" dirty="0" smtClean="0"/>
              <a:t>True</a:t>
            </a:r>
          </a:p>
          <a:p>
            <a:r>
              <a:rPr lang="en-US" dirty="0" smtClean="0"/>
              <a:t>False</a:t>
            </a:r>
          </a:p>
          <a:p>
            <a:pPr>
              <a:buNone/>
            </a:pP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30</a:t>
            </a:fld>
            <a:endParaRPr lang="en-US"/>
          </a:p>
        </p:txBody>
      </p:sp>
    </p:spTree>
    <p:extLst>
      <p:ext uri="{BB962C8B-B14F-4D97-AF65-F5344CB8AC3E}">
        <p14:creationId xmlns:p14="http://schemas.microsoft.com/office/powerpoint/2010/main" val="223878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14</a:t>
            </a:r>
            <a:endParaRPr lang="en-GB" dirty="0"/>
          </a:p>
        </p:txBody>
      </p:sp>
      <p:sp>
        <p:nvSpPr>
          <p:cNvPr id="3" name="Content Placeholder 2"/>
          <p:cNvSpPr>
            <a:spLocks noGrp="1"/>
          </p:cNvSpPr>
          <p:nvPr>
            <p:ph idx="1"/>
          </p:nvPr>
        </p:nvSpPr>
        <p:spPr/>
        <p:txBody>
          <a:bodyPr/>
          <a:lstStyle/>
          <a:p>
            <a:r>
              <a:rPr lang="en-US" dirty="0" smtClean="0"/>
              <a:t>The </a:t>
            </a:r>
            <a:r>
              <a:rPr lang="en-US" dirty="0" err="1" smtClean="0"/>
              <a:t>HttpSession</a:t>
            </a:r>
            <a:r>
              <a:rPr lang="en-US" dirty="0" smtClean="0"/>
              <a:t> works even if browser has cookie disabled provided URL is encoded</a:t>
            </a:r>
          </a:p>
          <a:p>
            <a:r>
              <a:rPr lang="en-US" b="1" dirty="0" smtClean="0"/>
              <a:t>True</a:t>
            </a:r>
          </a:p>
          <a:p>
            <a:r>
              <a:rPr lang="en-US" dirty="0" smtClean="0"/>
              <a:t>False</a:t>
            </a:r>
          </a:p>
          <a:p>
            <a:pPr>
              <a:buNone/>
            </a:pP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15</a:t>
            </a:r>
            <a:endParaRPr lang="en-GB" dirty="0"/>
          </a:p>
        </p:txBody>
      </p:sp>
      <p:sp>
        <p:nvSpPr>
          <p:cNvPr id="3" name="Content Placeholder 2"/>
          <p:cNvSpPr>
            <a:spLocks noGrp="1"/>
          </p:cNvSpPr>
          <p:nvPr>
            <p:ph idx="1"/>
          </p:nvPr>
        </p:nvSpPr>
        <p:spPr/>
        <p:txBody>
          <a:bodyPr/>
          <a:lstStyle/>
          <a:p>
            <a:r>
              <a:rPr lang="en-US" dirty="0" smtClean="0"/>
              <a:t>Destruction of servlet instance is at the discretion of the servlet container. Where can you put the clean up code for the application?</a:t>
            </a:r>
          </a:p>
          <a:p>
            <a:pPr marL="457200" indent="-457200">
              <a:buAutoNum type="alphaUcPeriod"/>
            </a:pPr>
            <a:r>
              <a:rPr lang="en-US" dirty="0" smtClean="0"/>
              <a:t>In destroy() method of the individual servlet</a:t>
            </a:r>
          </a:p>
          <a:p>
            <a:pPr marL="457200" indent="-457200">
              <a:buAutoNum type="alphaUcPeriod"/>
            </a:pPr>
            <a:r>
              <a:rPr lang="en-US" dirty="0" smtClean="0"/>
              <a:t>In </a:t>
            </a:r>
            <a:r>
              <a:rPr lang="en-GB" kern="1200" dirty="0" err="1" smtClean="0">
                <a:latin typeface="Courier New" pitchFamily="49" charset="0"/>
                <a:cs typeface="Courier New" pitchFamily="49" charset="0"/>
              </a:rPr>
              <a:t>contextDestroyed</a:t>
            </a:r>
            <a:r>
              <a:rPr lang="en-GB" kern="1200" dirty="0" smtClean="0">
                <a:latin typeface="Courier New" pitchFamily="49" charset="0"/>
                <a:cs typeface="Courier New" pitchFamily="49" charset="0"/>
              </a:rPr>
              <a:t>() method </a:t>
            </a:r>
            <a:r>
              <a:rPr lang="en-US" dirty="0" smtClean="0"/>
              <a:t>of the individual servlet</a:t>
            </a:r>
          </a:p>
          <a:p>
            <a:pPr marL="457200" indent="-457200">
              <a:buAutoNum type="alphaUcPeriod"/>
            </a:pPr>
            <a:r>
              <a:rPr lang="en-US" dirty="0" smtClean="0"/>
              <a:t>In </a:t>
            </a:r>
            <a:r>
              <a:rPr lang="en-GB" kern="1200" dirty="0" err="1" smtClean="0">
                <a:latin typeface="Courier New" pitchFamily="49" charset="0"/>
                <a:cs typeface="Courier New" pitchFamily="49" charset="0"/>
              </a:rPr>
              <a:t>contextDestroyed</a:t>
            </a:r>
            <a:r>
              <a:rPr lang="en-GB" kern="1200" dirty="0" smtClean="0">
                <a:latin typeface="Courier New" pitchFamily="49" charset="0"/>
                <a:cs typeface="Courier New" pitchFamily="49" charset="0"/>
              </a:rPr>
              <a:t>() method of a class that implements </a:t>
            </a:r>
            <a:r>
              <a:rPr lang="en-GB" dirty="0" err="1" smtClean="0">
                <a:latin typeface="Courier New" pitchFamily="49" charset="0"/>
                <a:cs typeface="Courier New" pitchFamily="49" charset="0"/>
              </a:rPr>
              <a:t>ServletContextListener</a:t>
            </a:r>
            <a:endParaRPr lang="en-GB" dirty="0" smtClean="0">
              <a:latin typeface="Courier New" pitchFamily="49" charset="0"/>
              <a:cs typeface="Courier New" pitchFamily="49" charset="0"/>
            </a:endParaRPr>
          </a:p>
          <a:p>
            <a:pPr marL="457200" indent="-457200">
              <a:buAutoNum type="alphaUcPeriod"/>
            </a:pPr>
            <a:r>
              <a:rPr lang="en-US" dirty="0" smtClean="0">
                <a:latin typeface="Courier New" pitchFamily="49" charset="0"/>
                <a:cs typeface="Courier New" pitchFamily="49" charset="0"/>
              </a:rPr>
              <a:t>None of the above</a:t>
            </a:r>
            <a:endParaRPr lang="en-GB" dirty="0" smtClean="0">
              <a:latin typeface="Courier New" pitchFamily="49" charset="0"/>
              <a:cs typeface="Courier New" pitchFamily="49" charset="0"/>
            </a:endParaRPr>
          </a:p>
          <a:p>
            <a:pPr marL="457200" indent="-457200">
              <a:buAutoNum type="alphaUcPeriod"/>
            </a:pP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32</a:t>
            </a:fld>
            <a:endParaRPr lang="en-US"/>
          </a:p>
        </p:txBody>
      </p:sp>
    </p:spTree>
    <p:extLst>
      <p:ext uri="{BB962C8B-B14F-4D97-AF65-F5344CB8AC3E}">
        <p14:creationId xmlns:p14="http://schemas.microsoft.com/office/powerpoint/2010/main" val="282511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15</a:t>
            </a:r>
            <a:endParaRPr lang="en-GB" dirty="0"/>
          </a:p>
        </p:txBody>
      </p:sp>
      <p:sp>
        <p:nvSpPr>
          <p:cNvPr id="3" name="Content Placeholder 2"/>
          <p:cNvSpPr>
            <a:spLocks noGrp="1"/>
          </p:cNvSpPr>
          <p:nvPr>
            <p:ph idx="1"/>
          </p:nvPr>
        </p:nvSpPr>
        <p:spPr/>
        <p:txBody>
          <a:bodyPr/>
          <a:lstStyle/>
          <a:p>
            <a:r>
              <a:rPr lang="en-US" dirty="0" smtClean="0"/>
              <a:t>Destruction of servlet instance is at the discretion of the servlet container. Where can you put the clean up code for the application?</a:t>
            </a:r>
          </a:p>
          <a:p>
            <a:pPr marL="457200" indent="-457200">
              <a:buAutoNum type="alphaUcPeriod"/>
            </a:pPr>
            <a:r>
              <a:rPr lang="en-US" dirty="0" smtClean="0"/>
              <a:t>In destroy() method of the individual servlet</a:t>
            </a:r>
          </a:p>
          <a:p>
            <a:pPr marL="457200" indent="-457200">
              <a:buAutoNum type="alphaUcPeriod"/>
            </a:pPr>
            <a:r>
              <a:rPr lang="en-US" dirty="0" smtClean="0"/>
              <a:t>In </a:t>
            </a:r>
            <a:r>
              <a:rPr lang="en-GB" kern="1200" dirty="0" err="1" smtClean="0">
                <a:latin typeface="Courier New" pitchFamily="49" charset="0"/>
                <a:cs typeface="Courier New" pitchFamily="49" charset="0"/>
              </a:rPr>
              <a:t>contextDestroyed</a:t>
            </a:r>
            <a:r>
              <a:rPr lang="en-GB" kern="1200" dirty="0" smtClean="0">
                <a:latin typeface="Courier New" pitchFamily="49" charset="0"/>
                <a:cs typeface="Courier New" pitchFamily="49" charset="0"/>
              </a:rPr>
              <a:t>() method </a:t>
            </a:r>
            <a:r>
              <a:rPr lang="en-US" dirty="0" smtClean="0"/>
              <a:t>of the individual servlet</a:t>
            </a:r>
          </a:p>
          <a:p>
            <a:pPr marL="457200" indent="-457200">
              <a:buAutoNum type="alphaUcPeriod"/>
            </a:pPr>
            <a:r>
              <a:rPr lang="en-US" b="1" dirty="0" smtClean="0"/>
              <a:t>In </a:t>
            </a:r>
            <a:r>
              <a:rPr lang="en-GB" b="1" kern="1200" dirty="0" err="1" smtClean="0">
                <a:latin typeface="Courier New" pitchFamily="49" charset="0"/>
                <a:cs typeface="Courier New" pitchFamily="49" charset="0"/>
              </a:rPr>
              <a:t>contextDestroyed</a:t>
            </a:r>
            <a:r>
              <a:rPr lang="en-GB" b="1" kern="1200" dirty="0" smtClean="0">
                <a:latin typeface="Courier New" pitchFamily="49" charset="0"/>
                <a:cs typeface="Courier New" pitchFamily="49" charset="0"/>
              </a:rPr>
              <a:t>() method of a class that implements </a:t>
            </a:r>
            <a:r>
              <a:rPr lang="en-GB" b="1" dirty="0" err="1" smtClean="0">
                <a:latin typeface="Courier New" pitchFamily="49" charset="0"/>
                <a:cs typeface="Courier New" pitchFamily="49" charset="0"/>
              </a:rPr>
              <a:t>ServletContextListener</a:t>
            </a:r>
            <a:endParaRPr lang="en-GB" b="1" dirty="0" smtClean="0">
              <a:latin typeface="Courier New" pitchFamily="49" charset="0"/>
              <a:cs typeface="Courier New" pitchFamily="49" charset="0"/>
            </a:endParaRPr>
          </a:p>
          <a:p>
            <a:pPr marL="457200" indent="-457200">
              <a:buAutoNum type="alphaUcPeriod"/>
            </a:pPr>
            <a:r>
              <a:rPr lang="en-US" dirty="0" smtClean="0">
                <a:latin typeface="Courier New" pitchFamily="49" charset="0"/>
                <a:cs typeface="Courier New" pitchFamily="49" charset="0"/>
              </a:rPr>
              <a:t>None of the above</a:t>
            </a:r>
            <a:endParaRPr lang="en-GB" dirty="0" smtClean="0">
              <a:latin typeface="Courier New" pitchFamily="49" charset="0"/>
              <a:cs typeface="Courier New" pitchFamily="49" charset="0"/>
            </a:endParaRPr>
          </a:p>
          <a:p>
            <a:pPr marL="457200" indent="-457200">
              <a:buAutoNum type="alphaUcPeriod"/>
            </a:pPr>
            <a:endParaRPr lang="en-GB"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4</a:t>
            </a:fld>
            <a:endParaRPr lang="en-US"/>
          </a:p>
        </p:txBody>
      </p:sp>
      <p:sp>
        <p:nvSpPr>
          <p:cNvPr id="5" name="Content Placeholder 4"/>
          <p:cNvSpPr>
            <a:spLocks noGrp="1"/>
          </p:cNvSpPr>
          <p:nvPr>
            <p:ph idx="1"/>
          </p:nvPr>
        </p:nvSpPr>
        <p:spPr>
          <a:xfrm>
            <a:off x="304800" y="990600"/>
            <a:ext cx="8229600" cy="762000"/>
          </a:xfrm>
        </p:spPr>
        <p:txBody>
          <a:bodyPr/>
          <a:lstStyle/>
          <a:p>
            <a:r>
              <a:rPr lang="en-US" dirty="0" smtClean="0"/>
              <a:t>Assume imports. What will be printed on the web page when Test servlet is requested?</a:t>
            </a:r>
          </a:p>
          <a:p>
            <a:pPr>
              <a:buNone/>
            </a:pPr>
            <a:endParaRPr lang="en-GB" dirty="0" smtClean="0"/>
          </a:p>
        </p:txBody>
      </p:sp>
      <p:sp>
        <p:nvSpPr>
          <p:cNvPr id="6" name="Rectangle 5"/>
          <p:cNvSpPr/>
          <p:nvPr/>
        </p:nvSpPr>
        <p:spPr>
          <a:xfrm>
            <a:off x="228600" y="1752600"/>
            <a:ext cx="8001000" cy="5078313"/>
          </a:xfrm>
          <a:prstGeom prst="rect">
            <a:avLst/>
          </a:prstGeom>
        </p:spPr>
        <p:txBody>
          <a:bodyPr wrap="square">
            <a:spAutoFit/>
          </a:bodyPr>
          <a:lstStyle/>
          <a:p>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("/T")</a:t>
            </a:r>
          </a:p>
          <a:p>
            <a:r>
              <a:rPr lang="en-US" b="1" dirty="0" smtClean="0">
                <a:latin typeface="Courier New" pitchFamily="49" charset="0"/>
                <a:cs typeface="Courier New" pitchFamily="49" charset="0"/>
              </a:rPr>
              <a:t>public class </a:t>
            </a:r>
            <a:r>
              <a:rPr lang="en-US" b="1" u="sng" dirty="0" smtClean="0">
                <a:latin typeface="Courier New" pitchFamily="49" charset="0"/>
                <a:cs typeface="Courier New" pitchFamily="49" charset="0"/>
              </a:rPr>
              <a:t>Test extends </a:t>
            </a:r>
            <a:r>
              <a:rPr lang="en-US" b="1" u="sng" dirty="0" err="1" smtClean="0">
                <a:latin typeface="Courier New" pitchFamily="49" charset="0"/>
                <a:cs typeface="Courier New" pitchFamily="49" charset="0"/>
              </a:rPr>
              <a:t>HttpServlet</a:t>
            </a:r>
            <a:r>
              <a:rPr lang="en-US" b="1" u="sng"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("&lt;HTML&gt;&lt;BODY&gt;");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("Hello !"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out.flush</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out.close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session.setAttribute</a:t>
            </a:r>
            <a:r>
              <a:rPr lang="en-GB" b="1" dirty="0" smtClean="0">
                <a:latin typeface="Courier New" pitchFamily="49" charset="0"/>
                <a:cs typeface="Courier New" pitchFamily="49" charset="0"/>
              </a:rPr>
              <a:t>("name", "Test");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RequestDispatcher</a:t>
            </a:r>
            <a:r>
              <a:rPr lang="en-GB" b="1" dirty="0" smtClean="0">
                <a:latin typeface="Courier New" pitchFamily="49" charset="0"/>
                <a:cs typeface="Courier New" pitchFamily="49" charset="0"/>
              </a:rPr>
              <a:t> rd= </a:t>
            </a:r>
            <a:r>
              <a:rPr lang="en-GB" b="1" dirty="0" err="1" smtClean="0">
                <a:latin typeface="Courier New" pitchFamily="49" charset="0"/>
                <a:cs typeface="Courier New" pitchFamily="49" charset="0"/>
              </a:rPr>
              <a:t>request.getRequestDispatcher</a:t>
            </a:r>
            <a:r>
              <a:rPr lang="en-GB" b="1" dirty="0" smtClean="0">
                <a:latin typeface="Courier New" pitchFamily="49" charset="0"/>
                <a:cs typeface="Courier New" pitchFamily="49" charset="0"/>
              </a:rPr>
              <a:t>("/More");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rd.forward</a:t>
            </a:r>
            <a:r>
              <a:rPr lang="en-GB" b="1" dirty="0" smtClean="0">
                <a:latin typeface="Courier New" pitchFamily="49" charset="0"/>
                <a:cs typeface="Courier New" pitchFamily="49" charset="0"/>
              </a:rPr>
              <a:t>(request, response);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("&lt;/BODY&gt;&lt;/HTML&gt;"); </a:t>
            </a:r>
          </a:p>
          <a:p>
            <a:r>
              <a:rPr lang="en-GB" b="1" dirty="0" smtClean="0">
                <a:latin typeface="Courier New" pitchFamily="49" charset="0"/>
                <a:cs typeface="Courier New" pitchFamily="49" charset="0"/>
              </a:rPr>
              <a:t>}}</a:t>
            </a:r>
          </a:p>
        </p:txBody>
      </p:sp>
    </p:spTree>
    <p:extLst>
      <p:ext uri="{BB962C8B-B14F-4D97-AF65-F5344CB8AC3E}">
        <p14:creationId xmlns:p14="http://schemas.microsoft.com/office/powerpoint/2010/main" val="806537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5</a:t>
            </a:fld>
            <a:endParaRPr lang="en-US"/>
          </a:p>
        </p:txBody>
      </p:sp>
      <p:sp>
        <p:nvSpPr>
          <p:cNvPr id="5" name="Rectangle 4"/>
          <p:cNvSpPr/>
          <p:nvPr/>
        </p:nvSpPr>
        <p:spPr>
          <a:xfrm>
            <a:off x="304800" y="1219200"/>
            <a:ext cx="8153400" cy="2862322"/>
          </a:xfrm>
          <a:prstGeom prst="rect">
            <a:avLst/>
          </a:prstGeom>
        </p:spPr>
        <p:txBody>
          <a:bodyPr wrap="square">
            <a:spAutoFit/>
          </a:bodyPr>
          <a:lstStyle/>
          <a:p>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("/More")</a:t>
            </a:r>
          </a:p>
          <a:p>
            <a:r>
              <a:rPr lang="en-US" b="1" dirty="0" smtClean="0">
                <a:latin typeface="Courier New" pitchFamily="49" charset="0"/>
                <a:cs typeface="Courier New" pitchFamily="49" charset="0"/>
              </a:rPr>
              <a:t>public class More extends </a:t>
            </a:r>
            <a:r>
              <a:rPr lang="en-US" b="1" dirty="0" err="1" smtClean="0">
                <a:latin typeface="Courier New" pitchFamily="49" charset="0"/>
                <a:cs typeface="Courier New" pitchFamily="49" charset="0"/>
              </a:rPr>
              <a:t>HttpServlet</a:t>
            </a:r>
            <a:r>
              <a:rPr lang="en-US"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err="1" smtClean="0">
                <a:latin typeface="Courier New" pitchFamily="49" charset="0"/>
                <a:cs typeface="Courier New" pitchFamily="49" charset="0"/>
              </a:rPr>
              <a:t>java.io.PrintWriter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(false);</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("From " +</a:t>
            </a:r>
            <a:r>
              <a:rPr lang="en-GB" b="1" dirty="0" err="1" smtClean="0">
                <a:latin typeface="Courier New" pitchFamily="49" charset="0"/>
                <a:cs typeface="Courier New" pitchFamily="49" charset="0"/>
              </a:rPr>
              <a:t>session.getAttribute</a:t>
            </a:r>
            <a:r>
              <a:rPr lang="en-GB" b="1" dirty="0" smtClean="0">
                <a:latin typeface="Courier New" pitchFamily="49" charset="0"/>
                <a:cs typeface="Courier New" pitchFamily="49" charset="0"/>
              </a:rPr>
              <a:t>("name"));</a:t>
            </a:r>
          </a:p>
          <a:p>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a:t>
            </a:r>
          </a:p>
        </p:txBody>
      </p:sp>
      <p:sp>
        <p:nvSpPr>
          <p:cNvPr id="6" name="Content Placeholder 4"/>
          <p:cNvSpPr txBox="1">
            <a:spLocks/>
          </p:cNvSpPr>
          <p:nvPr/>
        </p:nvSpPr>
        <p:spPr>
          <a:xfrm>
            <a:off x="304800" y="4191000"/>
            <a:ext cx="8229600" cy="2362200"/>
          </a:xfrm>
          <a:prstGeom prst="rect">
            <a:avLst/>
          </a:prstGeom>
        </p:spPr>
        <p:txBody>
          <a:bodyPr/>
          <a:lstStyle/>
          <a:p>
            <a:pPr marL="457200" lvl="0" indent="-457200" eaLnBrk="0" hangingPunct="0">
              <a:lnSpc>
                <a:spcPct val="140000"/>
              </a:lnSpc>
              <a:spcBef>
                <a:spcPct val="20000"/>
              </a:spcBef>
              <a:buClr>
                <a:schemeClr val="accent2"/>
              </a:buClr>
              <a:buFont typeface="+mj-lt"/>
              <a:buAutoNum type="alphaUcPeriod"/>
            </a:pPr>
            <a:r>
              <a:rPr lang="en-GB" sz="2000" b="1" dirty="0" smtClean="0"/>
              <a:t>Hello !</a:t>
            </a:r>
          </a:p>
          <a:p>
            <a:pPr marL="457200" indent="-457200" eaLnBrk="0" hangingPunct="0">
              <a:lnSpc>
                <a:spcPct val="140000"/>
              </a:lnSpc>
              <a:spcBef>
                <a:spcPct val="20000"/>
              </a:spcBef>
              <a:buClr>
                <a:schemeClr val="accent2"/>
              </a:buClr>
              <a:buFont typeface="+mj-lt"/>
              <a:buAutoNum type="alphaUcPeriod"/>
            </a:pPr>
            <a:r>
              <a:rPr lang="en-GB" sz="2000" dirty="0" smtClean="0"/>
              <a:t>Hello !  From Test </a:t>
            </a:r>
          </a:p>
          <a:p>
            <a:pPr marL="457200" lvl="0" indent="-457200" eaLnBrk="0" hangingPunct="0">
              <a:lnSpc>
                <a:spcPct val="140000"/>
              </a:lnSpc>
              <a:spcBef>
                <a:spcPct val="20000"/>
              </a:spcBef>
              <a:buClr>
                <a:schemeClr val="accent2"/>
              </a:buClr>
              <a:buFont typeface="+mj-lt"/>
              <a:buAutoNum type="alphaUcPeriod"/>
            </a:pPr>
            <a:r>
              <a:rPr lang="en-GB" sz="2000" b="1" dirty="0" smtClean="0"/>
              <a:t> </a:t>
            </a:r>
            <a:r>
              <a:rPr lang="en-GB" sz="2000" b="1" dirty="0" err="1" smtClean="0"/>
              <a:t>java.lang.IllegalStateException</a:t>
            </a:r>
            <a:r>
              <a:rPr lang="en-GB" sz="2000" b="1" dirty="0" smtClean="0"/>
              <a:t> is thrown at runtime</a:t>
            </a:r>
          </a:p>
          <a:p>
            <a:pPr marL="457200" lvl="0" indent="-457200" eaLnBrk="0" hangingPunct="0">
              <a:lnSpc>
                <a:spcPct val="140000"/>
              </a:lnSpc>
              <a:spcBef>
                <a:spcPct val="20000"/>
              </a:spcBef>
              <a:buClr>
                <a:schemeClr val="accent2"/>
              </a:buClr>
              <a:buFont typeface="+mj-lt"/>
              <a:buAutoNum type="alphaUcPeriod"/>
            </a:pPr>
            <a:r>
              <a:rPr lang="en-GB" sz="2000" dirty="0" smtClean="0"/>
              <a:t>From Test</a:t>
            </a:r>
          </a:p>
          <a:p>
            <a:pPr marL="342900" lvl="0" indent="-342900" eaLnBrk="0" hangingPunct="0">
              <a:lnSpc>
                <a:spcPct val="140000"/>
              </a:lnSpc>
              <a:spcBef>
                <a:spcPct val="20000"/>
              </a:spcBef>
              <a:buClr>
                <a:schemeClr val="accent2"/>
              </a:buClr>
              <a:buFont typeface="Wingdings" pitchFamily="2" charset="2"/>
              <a:buChar char="§"/>
            </a:pPr>
            <a:endParaRPr kumimoji="0" lang="en-GB" sz="2000" b="0" i="0" u="none" strike="noStrike" kern="0" cap="none" spc="0" normalizeH="0" baseline="0" noProof="0" dirty="0" smtClean="0">
              <a:ln>
                <a:noFill/>
              </a:ln>
              <a:solidFill>
                <a:srgbClr val="5F5F5F"/>
              </a:solidFill>
              <a:effectLst/>
              <a:uLnTx/>
              <a:uFillTx/>
              <a:latin typeface="+mn-lt"/>
              <a:ea typeface="+mn-ea"/>
              <a:cs typeface="+mn-cs"/>
            </a:endParaRPr>
          </a:p>
        </p:txBody>
      </p:sp>
    </p:spTree>
    <p:extLst>
      <p:ext uri="{BB962C8B-B14F-4D97-AF65-F5344CB8AC3E}">
        <p14:creationId xmlns:p14="http://schemas.microsoft.com/office/powerpoint/2010/main" val="171015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6</a:t>
            </a:fld>
            <a:endParaRPr lang="en-US"/>
          </a:p>
        </p:txBody>
      </p:sp>
      <p:sp>
        <p:nvSpPr>
          <p:cNvPr id="3" name="Rectangle 2"/>
          <p:cNvSpPr/>
          <p:nvPr/>
        </p:nvSpPr>
        <p:spPr>
          <a:xfrm>
            <a:off x="152400" y="995601"/>
            <a:ext cx="8534400" cy="5786199"/>
          </a:xfrm>
          <a:prstGeom prst="rect">
            <a:avLst/>
          </a:prstGeom>
        </p:spPr>
        <p:txBody>
          <a:bodyPr wrap="square">
            <a:spAutoFit/>
          </a:bodyPr>
          <a:lstStyle/>
          <a:p>
            <a:r>
              <a:rPr lang="en-US" b="1" dirty="0" smtClean="0">
                <a:latin typeface="Courier New" pitchFamily="49" charset="0"/>
                <a:cs typeface="Courier New" pitchFamily="49" charset="0"/>
              </a:rPr>
              <a:t>public class Test extends </a:t>
            </a:r>
            <a:r>
              <a:rPr lang="en-US" b="1" dirty="0" err="1" smtClean="0">
                <a:latin typeface="Courier New" pitchFamily="49" charset="0"/>
                <a:cs typeface="Courier New" pitchFamily="49" charset="0"/>
              </a:rPr>
              <a:t>HttpServlet</a:t>
            </a:r>
            <a:r>
              <a:rPr lang="en-US"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session.setAttribute</a:t>
            </a:r>
            <a:r>
              <a:rPr lang="en-GB" b="1" dirty="0" smtClean="0">
                <a:latin typeface="Courier New" pitchFamily="49" charset="0"/>
                <a:cs typeface="Courier New" pitchFamily="49" charset="0"/>
              </a:rPr>
              <a:t>("name", "Test");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session.invalidate</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public class </a:t>
            </a:r>
            <a:r>
              <a:rPr lang="en-GB" b="1" dirty="0" err="1" smtClean="0">
                <a:latin typeface="Courier New" pitchFamily="49" charset="0"/>
                <a:cs typeface="Courier New" pitchFamily="49" charset="0"/>
              </a:rPr>
              <a:t>SessList</a:t>
            </a:r>
            <a:r>
              <a:rPr lang="en-GB" b="1" dirty="0" smtClean="0">
                <a:latin typeface="Courier New" pitchFamily="49" charset="0"/>
                <a:cs typeface="Courier New" pitchFamily="49" charset="0"/>
              </a:rPr>
              <a:t> implements </a:t>
            </a:r>
            <a:r>
              <a:rPr lang="en-GB" b="1" dirty="0" err="1" smtClean="0">
                <a:latin typeface="Courier New" pitchFamily="49" charset="0"/>
                <a:cs typeface="Courier New" pitchFamily="49" charset="0"/>
              </a:rPr>
              <a:t>HttpSessionListener</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public void </a:t>
            </a:r>
            <a:r>
              <a:rPr lang="en-GB" b="1" dirty="0" err="1" smtClean="0">
                <a:latin typeface="Courier New" pitchFamily="49" charset="0"/>
                <a:cs typeface="Courier New" pitchFamily="49" charset="0"/>
              </a:rPr>
              <a:t>sessionCreated</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HttpSessionEvent</a:t>
            </a:r>
            <a:r>
              <a:rPr lang="en-GB" b="1" dirty="0" smtClean="0">
                <a:latin typeface="Courier New" pitchFamily="49" charset="0"/>
                <a:cs typeface="Courier New" pitchFamily="49" charset="0"/>
              </a:rPr>
              <a:t> arg0)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System.out.print</a:t>
            </a:r>
            <a:r>
              <a:rPr lang="en-GB" b="1" dirty="0" smtClean="0">
                <a:latin typeface="Courier New" pitchFamily="49" charset="0"/>
                <a:cs typeface="Courier New" pitchFamily="49" charset="0"/>
              </a:rPr>
              <a:t>("Session Created") ;</a:t>
            </a:r>
          </a:p>
          <a:p>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public void </a:t>
            </a:r>
            <a:r>
              <a:rPr lang="en-GB" b="1" dirty="0" err="1" smtClean="0">
                <a:latin typeface="Courier New" pitchFamily="49" charset="0"/>
                <a:cs typeface="Courier New" pitchFamily="49" charset="0"/>
              </a:rPr>
              <a:t>sessionDestroyed</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HttpSessionEvent</a:t>
            </a:r>
            <a:r>
              <a:rPr lang="en-GB" b="1" dirty="0" smtClean="0">
                <a:latin typeface="Courier New" pitchFamily="49" charset="0"/>
                <a:cs typeface="Courier New" pitchFamily="49" charset="0"/>
              </a:rPr>
              <a:t> arg0)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System.out.print</a:t>
            </a:r>
            <a:r>
              <a:rPr lang="en-GB" b="1" dirty="0" smtClean="0">
                <a:latin typeface="Courier New" pitchFamily="49" charset="0"/>
                <a:cs typeface="Courier New" pitchFamily="49" charset="0"/>
              </a:rPr>
              <a:t>("Session Destroyed") ;</a:t>
            </a:r>
          </a:p>
          <a:p>
            <a:r>
              <a:rPr lang="en-GB" b="1" dirty="0" smtClean="0">
                <a:latin typeface="Courier New" pitchFamily="49" charset="0"/>
                <a:cs typeface="Courier New" pitchFamily="49" charset="0"/>
              </a:rPr>
              <a:t>    }}</a:t>
            </a:r>
          </a:p>
          <a:p>
            <a:r>
              <a:rPr lang="en-US" sz="2000" dirty="0" smtClean="0">
                <a:solidFill>
                  <a:srgbClr val="5F5F5F"/>
                </a:solidFill>
                <a:latin typeface="+mn-lt"/>
              </a:rPr>
              <a:t>Test servlet  will cause following to be printed in server console</a:t>
            </a:r>
          </a:p>
          <a:p>
            <a:pPr marL="342900" indent="-342900">
              <a:buAutoNum type="alphaUcPeriod"/>
            </a:pPr>
            <a:r>
              <a:rPr lang="en-GB" sz="2000" dirty="0" smtClean="0">
                <a:solidFill>
                  <a:srgbClr val="5F5F5F"/>
                </a:solidFill>
                <a:latin typeface="+mn-lt"/>
              </a:rPr>
              <a:t>Session Created</a:t>
            </a:r>
          </a:p>
          <a:p>
            <a:pPr marL="342900" indent="-342900">
              <a:buAutoNum type="alphaUcPeriod"/>
            </a:pPr>
            <a:r>
              <a:rPr lang="en-GB" sz="2000" dirty="0" smtClean="0">
                <a:solidFill>
                  <a:srgbClr val="5F5F5F"/>
                </a:solidFill>
                <a:latin typeface="+mn-lt"/>
              </a:rPr>
              <a:t>Session Destroyed</a:t>
            </a:r>
          </a:p>
          <a:p>
            <a:pPr marL="342900" indent="-342900">
              <a:buFontTx/>
              <a:buAutoNum type="alphaUcPeriod"/>
            </a:pPr>
            <a:r>
              <a:rPr lang="en-GB" sz="2000" dirty="0" smtClean="0">
                <a:solidFill>
                  <a:srgbClr val="5F5F5F"/>
                </a:solidFill>
                <a:latin typeface="+mn-lt"/>
              </a:rPr>
              <a:t>Session Created Session Destroyed</a:t>
            </a:r>
          </a:p>
          <a:p>
            <a:pPr marL="342900" indent="-342900">
              <a:buFontTx/>
              <a:buAutoNum type="alphaUcPeriod"/>
            </a:pPr>
            <a:r>
              <a:rPr lang="en-US" sz="2000" dirty="0" smtClean="0">
                <a:solidFill>
                  <a:srgbClr val="5F5F5F"/>
                </a:solidFill>
                <a:latin typeface="+mn-lt"/>
              </a:rPr>
              <a:t>Nothing</a:t>
            </a:r>
            <a:endParaRPr lang="en-GB" sz="2000" dirty="0" smtClean="0">
              <a:solidFill>
                <a:srgbClr val="5F5F5F"/>
              </a:solidFill>
              <a:latin typeface="+mn-lt"/>
            </a:endParaRPr>
          </a:p>
        </p:txBody>
      </p:sp>
      <p:sp>
        <p:nvSpPr>
          <p:cNvPr id="4" name="Title 1"/>
          <p:cNvSpPr txBox="1">
            <a:spLocks/>
          </p:cNvSpPr>
          <p:nvPr/>
        </p:nvSpPr>
        <p:spPr>
          <a:xfrm>
            <a:off x="457200" y="0"/>
            <a:ext cx="8229600" cy="838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Question 2</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7</a:t>
            </a:fld>
            <a:endParaRPr lang="en-US"/>
          </a:p>
        </p:txBody>
      </p:sp>
      <p:sp>
        <p:nvSpPr>
          <p:cNvPr id="3" name="Rectangle 2"/>
          <p:cNvSpPr/>
          <p:nvPr/>
        </p:nvSpPr>
        <p:spPr>
          <a:xfrm>
            <a:off x="152400" y="995601"/>
            <a:ext cx="8534400" cy="5786199"/>
          </a:xfrm>
          <a:prstGeom prst="rect">
            <a:avLst/>
          </a:prstGeom>
        </p:spPr>
        <p:txBody>
          <a:bodyPr wrap="square">
            <a:spAutoFit/>
          </a:bodyPr>
          <a:lstStyle/>
          <a:p>
            <a:r>
              <a:rPr lang="en-US" b="1" dirty="0" smtClean="0">
                <a:latin typeface="Courier New" pitchFamily="49" charset="0"/>
                <a:cs typeface="Courier New" pitchFamily="49" charset="0"/>
              </a:rPr>
              <a:t>public class Test extends </a:t>
            </a:r>
            <a:r>
              <a:rPr lang="en-US" b="1" dirty="0" err="1" smtClean="0">
                <a:latin typeface="Courier New" pitchFamily="49" charset="0"/>
                <a:cs typeface="Courier New" pitchFamily="49" charset="0"/>
              </a:rPr>
              <a:t>HttpServlet</a:t>
            </a:r>
            <a:r>
              <a:rPr lang="en-US"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session.setAttribute</a:t>
            </a:r>
            <a:r>
              <a:rPr lang="en-GB" b="1" dirty="0" smtClean="0">
                <a:latin typeface="Courier New" pitchFamily="49" charset="0"/>
                <a:cs typeface="Courier New" pitchFamily="49" charset="0"/>
              </a:rPr>
              <a:t>("name", "Test");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session.invalidate</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public class </a:t>
            </a:r>
            <a:r>
              <a:rPr lang="en-GB" b="1" dirty="0" err="1" smtClean="0">
                <a:latin typeface="Courier New" pitchFamily="49" charset="0"/>
                <a:cs typeface="Courier New" pitchFamily="49" charset="0"/>
              </a:rPr>
              <a:t>SessList</a:t>
            </a:r>
            <a:r>
              <a:rPr lang="en-GB" b="1" dirty="0" smtClean="0">
                <a:latin typeface="Courier New" pitchFamily="49" charset="0"/>
                <a:cs typeface="Courier New" pitchFamily="49" charset="0"/>
              </a:rPr>
              <a:t> implements </a:t>
            </a:r>
            <a:r>
              <a:rPr lang="en-GB" b="1" dirty="0" err="1" smtClean="0">
                <a:latin typeface="Courier New" pitchFamily="49" charset="0"/>
                <a:cs typeface="Courier New" pitchFamily="49" charset="0"/>
              </a:rPr>
              <a:t>HttpSessionListener</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public void </a:t>
            </a:r>
            <a:r>
              <a:rPr lang="en-GB" b="1" dirty="0" err="1" smtClean="0">
                <a:latin typeface="Courier New" pitchFamily="49" charset="0"/>
                <a:cs typeface="Courier New" pitchFamily="49" charset="0"/>
              </a:rPr>
              <a:t>sessionCreated</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HttpSessionEvent</a:t>
            </a:r>
            <a:r>
              <a:rPr lang="en-GB" b="1" dirty="0" smtClean="0">
                <a:latin typeface="Courier New" pitchFamily="49" charset="0"/>
                <a:cs typeface="Courier New" pitchFamily="49" charset="0"/>
              </a:rPr>
              <a:t> arg0)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System.out.print</a:t>
            </a:r>
            <a:r>
              <a:rPr lang="en-GB" b="1" dirty="0" smtClean="0">
                <a:latin typeface="Courier New" pitchFamily="49" charset="0"/>
                <a:cs typeface="Courier New" pitchFamily="49" charset="0"/>
              </a:rPr>
              <a:t>("Session Created") ;</a:t>
            </a:r>
          </a:p>
          <a:p>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public void </a:t>
            </a:r>
            <a:r>
              <a:rPr lang="en-GB" b="1" dirty="0" err="1" smtClean="0">
                <a:latin typeface="Courier New" pitchFamily="49" charset="0"/>
                <a:cs typeface="Courier New" pitchFamily="49" charset="0"/>
              </a:rPr>
              <a:t>sessionDestroyed</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HttpSessionEvent</a:t>
            </a:r>
            <a:r>
              <a:rPr lang="en-GB" b="1" dirty="0" smtClean="0">
                <a:latin typeface="Courier New" pitchFamily="49" charset="0"/>
                <a:cs typeface="Courier New" pitchFamily="49" charset="0"/>
              </a:rPr>
              <a:t> arg0)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System.out.print</a:t>
            </a:r>
            <a:r>
              <a:rPr lang="en-GB" b="1" dirty="0" smtClean="0">
                <a:latin typeface="Courier New" pitchFamily="49" charset="0"/>
                <a:cs typeface="Courier New" pitchFamily="49" charset="0"/>
              </a:rPr>
              <a:t>("Session Destroyed") ;</a:t>
            </a:r>
          </a:p>
          <a:p>
            <a:r>
              <a:rPr lang="en-GB" b="1" dirty="0" smtClean="0">
                <a:latin typeface="Courier New" pitchFamily="49" charset="0"/>
                <a:cs typeface="Courier New" pitchFamily="49" charset="0"/>
              </a:rPr>
              <a:t>    }}</a:t>
            </a:r>
          </a:p>
          <a:p>
            <a:r>
              <a:rPr lang="en-US" sz="2000" dirty="0" smtClean="0">
                <a:solidFill>
                  <a:srgbClr val="5F5F5F"/>
                </a:solidFill>
                <a:latin typeface="+mn-lt"/>
              </a:rPr>
              <a:t>Test servlet  will cause following to be printed in server console</a:t>
            </a:r>
          </a:p>
          <a:p>
            <a:pPr marL="342900" indent="-342900">
              <a:buAutoNum type="alphaUcPeriod"/>
            </a:pPr>
            <a:r>
              <a:rPr lang="en-GB" sz="2000" dirty="0" smtClean="0">
                <a:solidFill>
                  <a:srgbClr val="5F5F5F"/>
                </a:solidFill>
                <a:latin typeface="+mn-lt"/>
              </a:rPr>
              <a:t>Session Created</a:t>
            </a:r>
          </a:p>
          <a:p>
            <a:pPr marL="342900" indent="-342900">
              <a:buAutoNum type="alphaUcPeriod"/>
            </a:pPr>
            <a:r>
              <a:rPr lang="en-GB" sz="2000" dirty="0" smtClean="0">
                <a:solidFill>
                  <a:srgbClr val="5F5F5F"/>
                </a:solidFill>
                <a:latin typeface="+mn-lt"/>
              </a:rPr>
              <a:t>Session Destroyed</a:t>
            </a:r>
          </a:p>
          <a:p>
            <a:pPr marL="342900" indent="-342900">
              <a:buFontTx/>
              <a:buAutoNum type="alphaUcPeriod"/>
            </a:pPr>
            <a:r>
              <a:rPr lang="en-GB" sz="2000" b="1" dirty="0" smtClean="0">
                <a:solidFill>
                  <a:srgbClr val="5F5F5F"/>
                </a:solidFill>
                <a:latin typeface="+mn-lt"/>
              </a:rPr>
              <a:t>Session Created Session Destroyed</a:t>
            </a:r>
          </a:p>
          <a:p>
            <a:pPr marL="342900" indent="-342900">
              <a:buFontTx/>
              <a:buAutoNum type="alphaUcPeriod"/>
            </a:pPr>
            <a:r>
              <a:rPr lang="en-US" sz="2000" dirty="0" smtClean="0">
                <a:solidFill>
                  <a:srgbClr val="5F5F5F"/>
                </a:solidFill>
                <a:latin typeface="+mn-lt"/>
              </a:rPr>
              <a:t>Nothing</a:t>
            </a:r>
            <a:endParaRPr lang="en-GB" sz="2000" dirty="0" smtClean="0">
              <a:solidFill>
                <a:srgbClr val="5F5F5F"/>
              </a:solidFill>
              <a:latin typeface="+mn-lt"/>
            </a:endParaRPr>
          </a:p>
        </p:txBody>
      </p:sp>
      <p:sp>
        <p:nvSpPr>
          <p:cNvPr id="4" name="Title 1"/>
          <p:cNvSpPr txBox="1">
            <a:spLocks/>
          </p:cNvSpPr>
          <p:nvPr/>
        </p:nvSpPr>
        <p:spPr>
          <a:xfrm>
            <a:off x="457200" y="0"/>
            <a:ext cx="8229600" cy="838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Question 2</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96002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Question 3</a:t>
            </a:r>
            <a:endParaRPr lang="en-GB" dirty="0"/>
          </a:p>
        </p:txBody>
      </p:sp>
      <p:sp>
        <p:nvSpPr>
          <p:cNvPr id="4" name="Content Placeholder 3"/>
          <p:cNvSpPr>
            <a:spLocks noGrp="1"/>
          </p:cNvSpPr>
          <p:nvPr>
            <p:ph idx="1"/>
          </p:nvPr>
        </p:nvSpPr>
        <p:spPr/>
        <p:txBody>
          <a:bodyPr/>
          <a:lstStyle/>
          <a:p>
            <a:r>
              <a:rPr lang="en-US" dirty="0" smtClean="0"/>
              <a:t>Assuming that session does not exist, the following line</a:t>
            </a:r>
          </a:p>
          <a:p>
            <a:pPr>
              <a:buNone/>
            </a:pPr>
            <a:r>
              <a:rPr lang="en-US" dirty="0" smtClean="0"/>
              <a:t>	</a:t>
            </a:r>
            <a:r>
              <a:rPr lang="en-GB" dirty="0" smtClean="0"/>
              <a:t> </a:t>
            </a:r>
            <a:r>
              <a:rPr lang="en-GB" dirty="0" err="1" smtClean="0"/>
              <a:t>HttpSession</a:t>
            </a:r>
            <a:r>
              <a:rPr lang="en-GB" dirty="0" smtClean="0"/>
              <a:t> session = </a:t>
            </a:r>
            <a:r>
              <a:rPr lang="en-GB" dirty="0" err="1" smtClean="0"/>
              <a:t>request.getSession</a:t>
            </a:r>
            <a:r>
              <a:rPr lang="en-GB" dirty="0" smtClean="0"/>
              <a:t>(</a:t>
            </a:r>
            <a:r>
              <a:rPr lang="en-GB" b="1" dirty="0" smtClean="0"/>
              <a:t>false); </a:t>
            </a:r>
          </a:p>
          <a:p>
            <a:pPr>
              <a:buNone/>
            </a:pPr>
            <a:r>
              <a:rPr lang="en-US" dirty="0" smtClean="0"/>
              <a:t>	will result in </a:t>
            </a:r>
          </a:p>
          <a:p>
            <a:pPr marL="457200" indent="-457200">
              <a:buAutoNum type="alphaUcPeriod"/>
            </a:pPr>
            <a:r>
              <a:rPr lang="en-US" dirty="0" smtClean="0"/>
              <a:t>Returning a null value for the session</a:t>
            </a:r>
          </a:p>
          <a:p>
            <a:pPr marL="457200" indent="-457200">
              <a:buAutoNum type="alphaUcPeriod"/>
            </a:pPr>
            <a:r>
              <a:rPr lang="en-US" dirty="0" smtClean="0"/>
              <a:t>Throwing an </a:t>
            </a:r>
            <a:r>
              <a:rPr lang="en-US" dirty="0" err="1" smtClean="0"/>
              <a:t>NullPointerException</a:t>
            </a:r>
            <a:r>
              <a:rPr lang="en-US" dirty="0" smtClean="0"/>
              <a:t> at runtime</a:t>
            </a:r>
          </a:p>
          <a:p>
            <a:pPr marL="457200" indent="-457200">
              <a:buAutoNum type="alphaUcPeriod"/>
            </a:pPr>
            <a:r>
              <a:rPr lang="en-US" dirty="0" smtClean="0"/>
              <a:t>Returning a blank value</a:t>
            </a:r>
          </a:p>
          <a:p>
            <a:pPr marL="457200" indent="-457200">
              <a:buAutoNum type="alphaUcPeriod"/>
            </a:pPr>
            <a:r>
              <a:rPr lang="en-US" dirty="0" smtClean="0"/>
              <a:t>Causing compilation error</a:t>
            </a:r>
            <a:endParaRPr lang="en-GB" dirty="0" smtClean="0"/>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Question 3</a:t>
            </a:r>
            <a:endParaRPr lang="en-GB" dirty="0"/>
          </a:p>
        </p:txBody>
      </p:sp>
      <p:sp>
        <p:nvSpPr>
          <p:cNvPr id="4" name="Content Placeholder 3"/>
          <p:cNvSpPr>
            <a:spLocks noGrp="1"/>
          </p:cNvSpPr>
          <p:nvPr>
            <p:ph idx="1"/>
          </p:nvPr>
        </p:nvSpPr>
        <p:spPr/>
        <p:txBody>
          <a:bodyPr/>
          <a:lstStyle/>
          <a:p>
            <a:r>
              <a:rPr lang="en-US" dirty="0" smtClean="0"/>
              <a:t>Assuming that session does not exist, the following line</a:t>
            </a:r>
          </a:p>
          <a:p>
            <a:pPr>
              <a:buNone/>
            </a:pPr>
            <a:r>
              <a:rPr lang="en-US" dirty="0" smtClean="0"/>
              <a:t>	</a:t>
            </a:r>
            <a:r>
              <a:rPr lang="en-GB" dirty="0" smtClean="0"/>
              <a:t> </a:t>
            </a:r>
            <a:r>
              <a:rPr lang="en-GB" dirty="0" err="1" smtClean="0"/>
              <a:t>HttpSession</a:t>
            </a:r>
            <a:r>
              <a:rPr lang="en-GB" dirty="0" smtClean="0"/>
              <a:t> session = </a:t>
            </a:r>
            <a:r>
              <a:rPr lang="en-GB" dirty="0" err="1" smtClean="0"/>
              <a:t>request.getSession</a:t>
            </a:r>
            <a:r>
              <a:rPr lang="en-GB" dirty="0" smtClean="0"/>
              <a:t>(</a:t>
            </a:r>
            <a:r>
              <a:rPr lang="en-GB" b="1" dirty="0" smtClean="0"/>
              <a:t>false); </a:t>
            </a:r>
          </a:p>
          <a:p>
            <a:pPr>
              <a:buNone/>
            </a:pPr>
            <a:r>
              <a:rPr lang="en-US" dirty="0" smtClean="0"/>
              <a:t>	will result in </a:t>
            </a:r>
          </a:p>
          <a:p>
            <a:pPr marL="457200" indent="-457200">
              <a:buAutoNum type="alphaUcPeriod"/>
            </a:pPr>
            <a:r>
              <a:rPr lang="en-US" b="1" dirty="0" smtClean="0"/>
              <a:t>Returning a null value for the session</a:t>
            </a:r>
          </a:p>
          <a:p>
            <a:pPr marL="457200" indent="-457200">
              <a:buAutoNum type="alphaUcPeriod"/>
            </a:pPr>
            <a:r>
              <a:rPr lang="en-US" dirty="0" smtClean="0"/>
              <a:t>Throwing an </a:t>
            </a:r>
            <a:r>
              <a:rPr lang="en-US" dirty="0" err="1" smtClean="0"/>
              <a:t>NullPointerException</a:t>
            </a:r>
            <a:r>
              <a:rPr lang="en-US" dirty="0" smtClean="0"/>
              <a:t> at runtime</a:t>
            </a:r>
          </a:p>
          <a:p>
            <a:pPr marL="457200" indent="-457200">
              <a:buAutoNum type="alphaUcPeriod"/>
            </a:pPr>
            <a:r>
              <a:rPr lang="en-US" dirty="0" smtClean="0"/>
              <a:t>Returning a blank value</a:t>
            </a:r>
          </a:p>
          <a:p>
            <a:pPr marL="457200" indent="-457200">
              <a:buAutoNum type="alphaUcPeriod"/>
            </a:pPr>
            <a:r>
              <a:rPr lang="en-US" dirty="0" smtClean="0"/>
              <a:t>Causing compilation error</a:t>
            </a:r>
            <a:endParaRPr lang="en-GB" dirty="0" smtClean="0"/>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9</a:t>
            </a:fld>
            <a:endParaRPr lang="en-US"/>
          </a:p>
        </p:txBody>
      </p:sp>
    </p:spTree>
    <p:extLst>
      <p:ext uri="{BB962C8B-B14F-4D97-AF65-F5344CB8AC3E}">
        <p14:creationId xmlns:p14="http://schemas.microsoft.com/office/powerpoint/2010/main" val="415821967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F96A093-83F9-46E3-9F58-4F81EF3304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C4BFD56-5582-47F1-B706-3664A8780381}">
  <ds:schemaRefs>
    <ds:schemaRef ds:uri="http://schemas.microsoft.com/sharepoint/v3/contenttype/forms"/>
  </ds:schemaRefs>
</ds:datastoreItem>
</file>

<file path=customXml/itemProps3.xml><?xml version="1.0" encoding="utf-8"?>
<ds:datastoreItem xmlns:ds="http://schemas.openxmlformats.org/officeDocument/2006/customXml" ds:itemID="{EB46B146-10B1-4E4B-84B8-152E13B75786}">
  <ds:schemaRef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2761</TotalTime>
  <Words>1772</Words>
  <Application>Microsoft Office PowerPoint</Application>
  <PresentationFormat>On-screen Show (4:3)</PresentationFormat>
  <Paragraphs>326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Servlets: Initialization and Communication</vt:lpstr>
      <vt:lpstr>Question 1</vt:lpstr>
      <vt:lpstr>PowerPoint Presentation</vt:lpstr>
      <vt:lpstr>Question 1</vt:lpstr>
      <vt:lpstr>PowerPoint Presentation</vt:lpstr>
      <vt:lpstr>PowerPoint Presentation</vt:lpstr>
      <vt:lpstr>PowerPoint Presentation</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10</vt:lpstr>
      <vt:lpstr>Question 10</vt:lpstr>
      <vt:lpstr>Question 11</vt:lpstr>
      <vt:lpstr>Question 11</vt:lpstr>
      <vt:lpstr>Question 12</vt:lpstr>
      <vt:lpstr>Question 12</vt:lpstr>
      <vt:lpstr>Question 13</vt:lpstr>
      <vt:lpstr>Question 13</vt:lpstr>
      <vt:lpstr>Question 14</vt:lpstr>
      <vt:lpstr>Question 14</vt:lpstr>
      <vt:lpstr>Question 15</vt:lpstr>
      <vt:lpstr>Question 15</vt:lpstr>
    </vt:vector>
  </TitlesOfParts>
  <Company>fcb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Windows User</cp:lastModifiedBy>
  <cp:revision>851</cp:revision>
  <dcterms:created xsi:type="dcterms:W3CDTF">2005-08-31T12:40:43Z</dcterms:created>
  <dcterms:modified xsi:type="dcterms:W3CDTF">2012-05-02T05:59:25Z</dcterms:modified>
</cp:coreProperties>
</file>