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handoutMasterIdLst>
    <p:handoutMasterId r:id="rId27"/>
  </p:handoutMasterIdLst>
  <p:sldIdLst>
    <p:sldId id="316" r:id="rId5"/>
    <p:sldId id="330" r:id="rId6"/>
    <p:sldId id="331" r:id="rId7"/>
    <p:sldId id="341" r:id="rId8"/>
    <p:sldId id="369" r:id="rId9"/>
    <p:sldId id="377" r:id="rId10"/>
    <p:sldId id="370" r:id="rId11"/>
    <p:sldId id="371" r:id="rId12"/>
    <p:sldId id="373" r:id="rId13"/>
    <p:sldId id="374" r:id="rId14"/>
    <p:sldId id="378" r:id="rId15"/>
    <p:sldId id="372" r:id="rId16"/>
    <p:sldId id="375" r:id="rId17"/>
    <p:sldId id="335" r:id="rId18"/>
    <p:sldId id="367" r:id="rId19"/>
    <p:sldId id="333" r:id="rId20"/>
    <p:sldId id="368" r:id="rId21"/>
    <p:sldId id="376" r:id="rId22"/>
    <p:sldId id="340" r:id="rId23"/>
    <p:sldId id="366" r:id="rId24"/>
    <p:sldId id="339"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722772"/>
    <a:srgbClr val="00BBEE"/>
    <a:srgbClr val="000000"/>
    <a:srgbClr val="992222"/>
    <a:srgbClr val="7F7F7F"/>
    <a:srgbClr val="666666"/>
    <a:srgbClr val="FF0000"/>
    <a:srgbClr val="EDCAED"/>
    <a:srgbClr val="C85FC8"/>
    <a:srgbClr val="869E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0435" autoAdjust="0"/>
  </p:normalViewPr>
  <p:slideViewPr>
    <p:cSldViewPr snapToGrid="0" snapToObjects="1" showGuides="1">
      <p:cViewPr varScale="1">
        <p:scale>
          <a:sx n="69" d="100"/>
          <a:sy n="69" d="100"/>
        </p:scale>
        <p:origin x="-2040" y="-96"/>
      </p:cViewPr>
      <p:guideLst>
        <p:guide orient="horz" pos="5"/>
        <p:guide orient="horz" pos="4043"/>
        <p:guide orient="horz" pos="2387"/>
        <p:guide orient="horz" pos="4233"/>
        <p:guide orient="horz" pos="924"/>
        <p:guide orient="horz" pos="736"/>
        <p:guide orient="horz" pos="2882"/>
        <p:guide orient="horz" pos="560"/>
        <p:guide pos="2880"/>
        <p:guide pos="288"/>
        <p:guide pos="5099"/>
        <p:guide pos="2824"/>
        <p:guide pos="2936"/>
        <p:guide pos="4172"/>
        <p:guide pos="1585"/>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snapToObjects="1" showGuides="1">
      <p:cViewPr varScale="1">
        <p:scale>
          <a:sx n="67" d="100"/>
          <a:sy n="67" d="100"/>
        </p:scale>
        <p:origin x="-279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EDFC2-A9A4-4A64-A0A1-EBD891779B77}"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2B753B60-1845-4A33-916E-927D01FADD50}">
      <dgm:prSet/>
      <dgm:spPr/>
      <dgm:t>
        <a:bodyPr/>
        <a:lstStyle/>
        <a:p>
          <a:pPr rtl="0"/>
          <a:r>
            <a:rPr lang="en-US" i="1" dirty="0" smtClean="0"/>
            <a:t>Approach of using JDBC handles the Table and columns directly</a:t>
          </a:r>
          <a:endParaRPr lang="en-US" i="1" dirty="0"/>
        </a:p>
      </dgm:t>
    </dgm:pt>
    <dgm:pt modelId="{C1297DB4-534C-4BCC-AF19-CB7E4B41ECFC}" type="parTrans" cxnId="{317ADC79-448C-49E7-BD76-FAC8EEA1DAB0}">
      <dgm:prSet/>
      <dgm:spPr/>
      <dgm:t>
        <a:bodyPr/>
        <a:lstStyle/>
        <a:p>
          <a:endParaRPr lang="en-US"/>
        </a:p>
      </dgm:t>
    </dgm:pt>
    <dgm:pt modelId="{54B7A9EE-3F3F-4775-ADD1-79A6B7DD5651}" type="sibTrans" cxnId="{317ADC79-448C-49E7-BD76-FAC8EEA1DAB0}">
      <dgm:prSet/>
      <dgm:spPr/>
      <dgm:t>
        <a:bodyPr/>
        <a:lstStyle/>
        <a:p>
          <a:endParaRPr lang="en-US"/>
        </a:p>
      </dgm:t>
    </dgm:pt>
    <dgm:pt modelId="{7D86E66B-952D-424B-ABD2-FFFF116EBD5A}" type="pres">
      <dgm:prSet presAssocID="{FAFEDFC2-A9A4-4A64-A0A1-EBD891779B77}" presName="Name0" presStyleCnt="0">
        <dgm:presLayoutVars>
          <dgm:dir/>
          <dgm:resizeHandles val="exact"/>
        </dgm:presLayoutVars>
      </dgm:prSet>
      <dgm:spPr/>
      <dgm:t>
        <a:bodyPr/>
        <a:lstStyle/>
        <a:p>
          <a:endParaRPr lang="en-US"/>
        </a:p>
      </dgm:t>
    </dgm:pt>
    <dgm:pt modelId="{9248A350-6CB9-4125-8095-2DC6E04E84B0}" type="pres">
      <dgm:prSet presAssocID="{2B753B60-1845-4A33-916E-927D01FADD50}" presName="node" presStyleLbl="node1" presStyleIdx="0" presStyleCnt="1">
        <dgm:presLayoutVars>
          <dgm:bulletEnabled val="1"/>
        </dgm:presLayoutVars>
      </dgm:prSet>
      <dgm:spPr/>
      <dgm:t>
        <a:bodyPr/>
        <a:lstStyle/>
        <a:p>
          <a:endParaRPr lang="en-US"/>
        </a:p>
      </dgm:t>
    </dgm:pt>
  </dgm:ptLst>
  <dgm:cxnLst>
    <dgm:cxn modelId="{574F9AE1-78D7-4A17-BBD2-49723E655191}" type="presOf" srcId="{2B753B60-1845-4A33-916E-927D01FADD50}" destId="{9248A350-6CB9-4125-8095-2DC6E04E84B0}" srcOrd="0" destOrd="0" presId="urn:microsoft.com/office/officeart/2005/8/layout/process1"/>
    <dgm:cxn modelId="{51284E1C-6D48-45DF-80B7-3ABCF9CBCC12}" type="presOf" srcId="{FAFEDFC2-A9A4-4A64-A0A1-EBD891779B77}" destId="{7D86E66B-952D-424B-ABD2-FFFF116EBD5A}" srcOrd="0" destOrd="0" presId="urn:microsoft.com/office/officeart/2005/8/layout/process1"/>
    <dgm:cxn modelId="{317ADC79-448C-49E7-BD76-FAC8EEA1DAB0}" srcId="{FAFEDFC2-A9A4-4A64-A0A1-EBD891779B77}" destId="{2B753B60-1845-4A33-916E-927D01FADD50}" srcOrd="0" destOrd="0" parTransId="{C1297DB4-534C-4BCC-AF19-CB7E4B41ECFC}" sibTransId="{54B7A9EE-3F3F-4775-ADD1-79A6B7DD5651}"/>
    <dgm:cxn modelId="{9E78473A-61CE-47A4-BEFE-EB1527B53A95}" type="presParOf" srcId="{7D86E66B-952D-424B-ABD2-FFFF116EBD5A}" destId="{9248A350-6CB9-4125-8095-2DC6E04E84B0}" srcOrd="0" destOrd="0" presId="urn:microsoft.com/office/officeart/2005/8/layout/process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CEB85C-F94F-4D4F-97E6-BFBCABAC1C5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2168C98-30C0-4BDF-BA19-8085829FF3EA}">
      <dgm:prSet custT="1"/>
      <dgm:spPr/>
      <dgm:t>
        <a:bodyPr/>
        <a:lstStyle/>
        <a:p>
          <a:pPr rtl="0"/>
          <a:r>
            <a:rPr lang="en-US" sz="1900" b="0" i="1" dirty="0" smtClean="0"/>
            <a:t>Approach of using ORM handles the Entities and objects using JPA </a:t>
          </a:r>
          <a:endParaRPr lang="en-US" sz="1900" b="0" i="1" dirty="0"/>
        </a:p>
      </dgm:t>
    </dgm:pt>
    <dgm:pt modelId="{52C93BF5-CC47-41DB-BC4F-415D038C011A}" type="parTrans" cxnId="{8317CE13-B85D-489D-8CD2-19E2D8F85755}">
      <dgm:prSet/>
      <dgm:spPr/>
      <dgm:t>
        <a:bodyPr/>
        <a:lstStyle/>
        <a:p>
          <a:endParaRPr lang="en-US"/>
        </a:p>
      </dgm:t>
    </dgm:pt>
    <dgm:pt modelId="{B5CA4185-E079-4597-A0C1-6AC1979BEAEF}" type="sibTrans" cxnId="{8317CE13-B85D-489D-8CD2-19E2D8F85755}">
      <dgm:prSet/>
      <dgm:spPr/>
      <dgm:t>
        <a:bodyPr/>
        <a:lstStyle/>
        <a:p>
          <a:endParaRPr lang="en-US"/>
        </a:p>
      </dgm:t>
    </dgm:pt>
    <dgm:pt modelId="{61BB6C60-D84A-4322-BF5B-B4964D6979EB}" type="pres">
      <dgm:prSet presAssocID="{1ACEB85C-F94F-4D4F-97E6-BFBCABAC1C51}" presName="Name0" presStyleCnt="0">
        <dgm:presLayoutVars>
          <dgm:dir/>
          <dgm:resizeHandles val="exact"/>
        </dgm:presLayoutVars>
      </dgm:prSet>
      <dgm:spPr/>
      <dgm:t>
        <a:bodyPr/>
        <a:lstStyle/>
        <a:p>
          <a:endParaRPr lang="en-US"/>
        </a:p>
      </dgm:t>
    </dgm:pt>
    <dgm:pt modelId="{AD209970-1E96-42EB-A900-9F15B4EF2B9F}" type="pres">
      <dgm:prSet presAssocID="{C2168C98-30C0-4BDF-BA19-8085829FF3EA}" presName="node" presStyleLbl="node1" presStyleIdx="0" presStyleCnt="1">
        <dgm:presLayoutVars>
          <dgm:bulletEnabled val="1"/>
        </dgm:presLayoutVars>
      </dgm:prSet>
      <dgm:spPr/>
      <dgm:t>
        <a:bodyPr/>
        <a:lstStyle/>
        <a:p>
          <a:endParaRPr lang="en-US"/>
        </a:p>
      </dgm:t>
    </dgm:pt>
  </dgm:ptLst>
  <dgm:cxnLst>
    <dgm:cxn modelId="{A4D847A0-791D-453F-BE69-A85932ECE170}" type="presOf" srcId="{1ACEB85C-F94F-4D4F-97E6-BFBCABAC1C51}" destId="{61BB6C60-D84A-4322-BF5B-B4964D6979EB}" srcOrd="0" destOrd="0" presId="urn:microsoft.com/office/officeart/2005/8/layout/process1"/>
    <dgm:cxn modelId="{8317CE13-B85D-489D-8CD2-19E2D8F85755}" srcId="{1ACEB85C-F94F-4D4F-97E6-BFBCABAC1C51}" destId="{C2168C98-30C0-4BDF-BA19-8085829FF3EA}" srcOrd="0" destOrd="0" parTransId="{52C93BF5-CC47-41DB-BC4F-415D038C011A}" sibTransId="{B5CA4185-E079-4597-A0C1-6AC1979BEAEF}"/>
    <dgm:cxn modelId="{6D4E1E75-D28B-4239-9F75-4D5DB620A557}" type="presOf" srcId="{C2168C98-30C0-4BDF-BA19-8085829FF3EA}" destId="{AD209970-1E96-42EB-A900-9F15B4EF2B9F}" srcOrd="0" destOrd="0" presId="urn:microsoft.com/office/officeart/2005/8/layout/process1"/>
    <dgm:cxn modelId="{7732CBE8-22A8-4218-BBB6-0F8A1E973DE9}" type="presParOf" srcId="{61BB6C60-D84A-4322-BF5B-B4964D6979EB}" destId="{AD209970-1E96-42EB-A900-9F15B4EF2B9F}" srcOrd="0" destOrd="0" presId="urn:microsoft.com/office/officeart/2005/8/layout/process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48A350-6CB9-4125-8095-2DC6E04E84B0}">
      <dsp:nvSpPr>
        <dsp:cNvPr id="0" name=""/>
        <dsp:cNvSpPr/>
      </dsp:nvSpPr>
      <dsp:spPr>
        <a:xfrm>
          <a:off x="1873" y="0"/>
          <a:ext cx="3833961" cy="858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i="1" kern="1200" dirty="0" smtClean="0"/>
            <a:t>Approach of using JDBC handles the Table and columns directly</a:t>
          </a:r>
          <a:endParaRPr lang="en-US" sz="1900" i="1" kern="1200" dirty="0"/>
        </a:p>
      </dsp:txBody>
      <dsp:txXfrm>
        <a:off x="1873" y="0"/>
        <a:ext cx="3833961" cy="85898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209970-1E96-42EB-A900-9F15B4EF2B9F}">
      <dsp:nvSpPr>
        <dsp:cNvPr id="0" name=""/>
        <dsp:cNvSpPr/>
      </dsp:nvSpPr>
      <dsp:spPr>
        <a:xfrm>
          <a:off x="1873" y="0"/>
          <a:ext cx="3833961" cy="858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0" i="1" kern="1200" dirty="0" smtClean="0"/>
            <a:t>Approach of using ORM handles the Entities and objects using JPA </a:t>
          </a:r>
          <a:endParaRPr lang="en-US" sz="1900" b="0" i="1" kern="1200" dirty="0"/>
        </a:p>
      </dsp:txBody>
      <dsp:txXfrm>
        <a:off x="1873" y="0"/>
        <a:ext cx="3833961" cy="8589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08/03/2013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3/8/2013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lvl="2"/>
            <a:r>
              <a:rPr lang="en-GB" dirty="0" smtClean="0"/>
              <a:t>Introduce yourself, if necessary.</a:t>
            </a:r>
          </a:p>
          <a:p>
            <a:pPr lvl="2"/>
            <a:r>
              <a:rPr lang="en-GB" dirty="0" smtClean="0"/>
              <a:t>Introduce the module and time frame, which is approximately 1.5 hours </a:t>
            </a:r>
          </a:p>
          <a:p>
            <a:pPr lvl="2"/>
            <a:r>
              <a:rPr lang="en-GB" dirty="0" smtClean="0"/>
              <a:t>Verify the students have the proper handouts for the module.</a:t>
            </a:r>
          </a:p>
          <a:p>
            <a:pPr lvl="2"/>
            <a:r>
              <a:rPr lang="en-GB" dirty="0" smtClean="0"/>
              <a:t>Ensure the students have access to the required software for the practice exercises.</a:t>
            </a:r>
          </a:p>
          <a:p>
            <a:pPr lvl="1"/>
            <a:endParaRPr lang="en-GB" dirty="0" smtClean="0"/>
          </a:p>
          <a:p>
            <a:pPr lvl="1"/>
            <a:r>
              <a:rPr lang="en-GB" b="1" dirty="0" smtClean="0"/>
              <a:t>Participant Notes:</a:t>
            </a:r>
          </a:p>
          <a:p>
            <a:pPr lvl="1"/>
            <a:r>
              <a:rPr lang="en-GB" dirty="0" smtClean="0"/>
              <a:t>N/A</a:t>
            </a:r>
          </a:p>
          <a:p>
            <a:pPr lvl="1"/>
            <a:endParaRPr lang="en-GB" dirty="0" smtClean="0"/>
          </a:p>
          <a:p>
            <a:endParaRPr lang="en-GB"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r>
              <a:rPr lang="en-US" dirty="0" smtClean="0"/>
              <a:t>As we have</a:t>
            </a:r>
            <a:r>
              <a:rPr lang="en-US" baseline="0" dirty="0" smtClean="0"/>
              <a:t> explained them on the Entity classes this will be easier for the participants to understand how to map the table with ER relationship</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Faculty Notes:-</a:t>
            </a:r>
          </a:p>
          <a:p>
            <a:endParaRPr lang="en-US" dirty="0" smtClean="0"/>
          </a:p>
          <a:p>
            <a:r>
              <a:rPr lang="en-US" dirty="0" smtClean="0"/>
              <a:t>Some of the benefits of using the Spring Framework to create your ORM DAOs include:</a:t>
            </a:r>
          </a:p>
          <a:p>
            <a:r>
              <a:rPr lang="en-US" b="1" i="1" dirty="0" smtClean="0"/>
              <a:t>Ease of testing:</a:t>
            </a:r>
            <a:r>
              <a:rPr lang="en-US" dirty="0" smtClean="0"/>
              <a:t> Spring's </a:t>
            </a:r>
            <a:r>
              <a:rPr lang="en-US" dirty="0" err="1" smtClean="0"/>
              <a:t>IoC</a:t>
            </a:r>
            <a:r>
              <a:rPr lang="en-US" dirty="0" smtClean="0"/>
              <a:t> approach makes it easy to swap the implementations and </a:t>
            </a:r>
            <a:r>
              <a:rPr lang="en-US" dirty="0" err="1" smtClean="0"/>
              <a:t>config</a:t>
            </a:r>
            <a:r>
              <a:rPr lang="en-US" dirty="0" smtClean="0"/>
              <a:t> locations of Hibernate </a:t>
            </a:r>
            <a:r>
              <a:rPr lang="en-US" dirty="0" err="1" smtClean="0"/>
              <a:t>SessionFactory</a:t>
            </a:r>
            <a:r>
              <a:rPr lang="en-US" dirty="0" smtClean="0"/>
              <a:t> instances, JDBC </a:t>
            </a:r>
            <a:r>
              <a:rPr lang="en-US" dirty="0" err="1" smtClean="0"/>
              <a:t>DataSource</a:t>
            </a:r>
            <a:r>
              <a:rPr lang="en-US" dirty="0" smtClean="0"/>
              <a:t> instances, transaction managers, and </a:t>
            </a:r>
            <a:r>
              <a:rPr lang="en-US" dirty="0" err="1" smtClean="0"/>
              <a:t>mappes</a:t>
            </a:r>
            <a:r>
              <a:rPr lang="en-US" dirty="0" smtClean="0"/>
              <a:t> object implementations (if needed). This makes it much easier to isolate and test each piece of persistence-related code in isolation.</a:t>
            </a:r>
          </a:p>
          <a:p>
            <a:r>
              <a:rPr lang="en-US" b="1" i="1" dirty="0" smtClean="0"/>
              <a:t>Common data access exceptions:</a:t>
            </a:r>
            <a:r>
              <a:rPr lang="en-US" dirty="0" smtClean="0"/>
              <a:t> Spring can wrap exceptions from your O/R mapping tool of choice, converting them from proprietary (potentially checked) exceptions to a common runtime </a:t>
            </a:r>
            <a:r>
              <a:rPr lang="en-US" dirty="0" err="1" smtClean="0"/>
              <a:t>DataAccessException</a:t>
            </a:r>
            <a:r>
              <a:rPr lang="en-US" dirty="0" smtClean="0"/>
              <a:t> hierarchy. This allows you to handle most persistence exceptions, which are non-recoverable, only in the appropriate layers, without annoying boilerplate catches/throws, and exception declarations. You can still trap and handle exceptions anywhere you need to. Remember that JDBC exceptions (including DB specific dialects) are also converted to the same hierarchy, meaning that you can perform some operations with JDBC within a consistent programming model.</a:t>
            </a:r>
          </a:p>
          <a:p>
            <a:r>
              <a:rPr lang="en-US" b="1" i="1" dirty="0" smtClean="0"/>
              <a:t>General resource management.</a:t>
            </a:r>
            <a:r>
              <a:rPr lang="en-US" dirty="0" smtClean="0"/>
              <a:t> Spring application contexts can handle the location and configuration of Hibernate </a:t>
            </a:r>
            <a:r>
              <a:rPr lang="en-US" dirty="0" err="1" smtClean="0"/>
              <a:t>SessionFactory</a:t>
            </a:r>
            <a:r>
              <a:rPr lang="en-US" dirty="0" smtClean="0"/>
              <a:t> instances, JDBC </a:t>
            </a:r>
            <a:r>
              <a:rPr lang="en-US" dirty="0" err="1" smtClean="0"/>
              <a:t>DataSource</a:t>
            </a:r>
            <a:r>
              <a:rPr lang="en-US" dirty="0" smtClean="0"/>
              <a:t> instances, </a:t>
            </a:r>
            <a:r>
              <a:rPr lang="en-US" dirty="0" err="1" smtClean="0"/>
              <a:t>iBATIS</a:t>
            </a:r>
            <a:r>
              <a:rPr lang="en-US" dirty="0" smtClean="0"/>
              <a:t> SQL Maps configuration objects, and other related resources. This makes these values easy to manage and change. Spring offers efficient, easy and safe handling of persistence resources. For example: related code using Hibernate generally needs to use the same Hibernate Session for efficiency and proper transaction handling. Spring makes it easy to transparently create and bind a Session to the current thread, either by using an explicit 'template' wrapper class at the Java code level or by exposing a current Session through the Hibernate </a:t>
            </a:r>
            <a:r>
              <a:rPr lang="en-US" dirty="0" err="1" smtClean="0"/>
              <a:t>SessionFactory</a:t>
            </a:r>
            <a:r>
              <a:rPr lang="en-US" dirty="0" smtClean="0"/>
              <a:t> (for DAOs based on plain Hibernate API). Thus Spring solves many of the issues that repeatedly arise from typical Hibernate usage, for any transaction environment (local or JTA).</a:t>
            </a:r>
          </a:p>
          <a:p>
            <a:r>
              <a:rPr lang="en-US" b="1" i="1" dirty="0" smtClean="0"/>
              <a:t>Integrated transaction management.</a:t>
            </a:r>
            <a:r>
              <a:rPr lang="en-US" dirty="0" smtClean="0"/>
              <a:t> Spring allows you to wrap your O/R mapping code with either a declarative, AOP style method interceptor, or an explicit 'template' wrapper class at the Java code level. In either case, transaction semantics are handled for you, and proper transaction handling (rollback, etc) in case of exceptions is taken care of. As discussed below, you also get the benefit of being able to use and swap various transaction managers, without your Hibernate/JDO related code being affected: for example, between local transactions and JTA, with the same full services (such as declarative transactions) available in both scenarios. As an additional benefit, JDBC-related code can fully integrate </a:t>
            </a:r>
            <a:r>
              <a:rPr lang="en-US" dirty="0" err="1" smtClean="0"/>
              <a:t>transactionally</a:t>
            </a:r>
            <a:r>
              <a:rPr lang="en-US" dirty="0" smtClean="0"/>
              <a:t> with the code you use to do O/R mapping. This is useful for data access that's not suitable for O/R mapping, such as batch processing or streaming of BLOBs, which still needs to share common transactions with ORM operations.</a:t>
            </a:r>
          </a:p>
          <a:p>
            <a:endParaRPr lang="en-US" dirty="0" smtClean="0"/>
          </a:p>
          <a:p>
            <a:endParaRPr lang="en-US" dirty="0" smtClean="0"/>
          </a:p>
          <a:p>
            <a:r>
              <a:rPr lang="en-US" dirty="0" smtClean="0"/>
              <a:t>For more information refer to the below link :-</a:t>
            </a:r>
          </a:p>
          <a:p>
            <a:r>
              <a:rPr lang="en-US" dirty="0" smtClean="0"/>
              <a:t>http://static.springsource.org/spring/docs/2.5.x/reference/orm.html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01703" y="1523009"/>
              <a:ext cx="3074395" cy="251999"/>
            </a:xfrm>
            <a:prstGeom prst="rect">
              <a:avLst/>
            </a:prstGeom>
          </p:spPr>
        </p:pic>
      </p:grpSp>
      <p:grpSp>
        <p:nvGrpSpPr>
          <p:cNvPr id="7" name="Group 6"/>
          <p:cNvGrpSpPr/>
          <p:nvPr userDrawn="1"/>
        </p:nvGrpSpPr>
        <p:grpSpPr>
          <a:xfrm>
            <a:off x="459321" y="5788818"/>
            <a:ext cx="2183716" cy="635721"/>
            <a:chOff x="459321" y="5788818"/>
            <a:chExt cx="2183716" cy="635721"/>
          </a:xfrm>
        </p:grpSpPr>
        <p:pic>
          <p:nvPicPr>
            <p:cNvPr id="8" name="Pictur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1" name="Picture 10"/>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spTree>
    <p:extLst>
      <p:ext uri="{BB962C8B-B14F-4D97-AF65-F5344CB8AC3E}">
        <p14:creationId xmlns=""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 xmlns:p14="http://schemas.microsoft.com/office/powerpoint/2010/main" val="2309944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029714"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a:t>
            </a:r>
            <a:r>
              <a:rPr lang="en-US" sz="900" dirty="0" smtClean="0">
                <a:solidFill>
                  <a:srgbClr val="666666"/>
                </a:solidFill>
                <a:latin typeface="Arial" pitchFamily="34" charset="0"/>
                <a:cs typeface="Arial" pitchFamily="34" charset="0"/>
              </a:rPr>
              <a:t>2012 </a:t>
            </a:r>
            <a:r>
              <a:rPr lang="en-US" sz="900" dirty="0">
                <a:solidFill>
                  <a:srgbClr val="666666"/>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 xmlns:p14="http://schemas.microsoft.com/office/powerpoint/2010/main" val="23099448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hyperlink" Target="http://www.theserverside.com/tt/articles/article.tss?l=IntrotoSpring25" TargetMode="External"/><Relationship Id="rId2" Type="http://schemas.openxmlformats.org/officeDocument/2006/relationships/hyperlink" Target="http://static.springsource.org/spring/docs/2.5.x/reference/orm.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8.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mtClean="0"/>
              <a:t>Module 9 </a:t>
            </a:r>
            <a:r>
              <a:rPr lang="en-US" dirty="0" smtClean="0"/>
              <a:t>: Spring with JPA</a:t>
            </a:r>
            <a:endParaRPr lang="en-US" dirty="0"/>
          </a:p>
        </p:txBody>
      </p:sp>
      <p:sp>
        <p:nvSpPr>
          <p:cNvPr id="6" name="Text Placeholder 2"/>
          <p:cNvSpPr>
            <a:spLocks noGrp="1"/>
          </p:cNvSpPr>
          <p:nvPr>
            <p:ph type="body" sz="quarter" idx="10"/>
          </p:nvPr>
        </p:nvSpPr>
        <p:spPr>
          <a:xfrm>
            <a:off x="458788" y="544531"/>
            <a:ext cx="4811856" cy="1854206"/>
          </a:xfrm>
        </p:spPr>
        <p:txBody>
          <a:bodyPr/>
          <a:lstStyle/>
          <a:p>
            <a:r>
              <a:rPr lang="en-US" dirty="0" smtClean="0"/>
              <a:t>Application Delivery Fundamentals 2.0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smtClean="0"/>
              <a:t>LocalEntityManagerFactoryBean</a:t>
            </a:r>
            <a:r>
              <a:rPr lang="en-US" dirty="0" smtClean="0"/>
              <a:t>  using Persistence Unit</a:t>
            </a:r>
          </a:p>
          <a:p>
            <a:pPr lvl="1"/>
            <a:r>
              <a:rPr lang="en-US" dirty="0" smtClean="0"/>
              <a:t>The </a:t>
            </a:r>
            <a:r>
              <a:rPr lang="en-US" dirty="0" err="1" smtClean="0"/>
              <a:t>LocalEntityManagerFactoryBean</a:t>
            </a:r>
            <a:r>
              <a:rPr lang="en-US" dirty="0" smtClean="0"/>
              <a:t> creates an EntityManagerFactory suitable for environments which solely use JPA for data access. It requires only the persistence unit name to be specified </a:t>
            </a:r>
          </a:p>
          <a:p>
            <a:pPr lvl="1"/>
            <a:r>
              <a:rPr lang="en-US" dirty="0" smtClean="0"/>
              <a:t>This is the simplest but also most limited form of JPA deployment. There is no way to link to an existing JDBC </a:t>
            </a:r>
            <a:r>
              <a:rPr lang="en-US" dirty="0" err="1" smtClean="0"/>
              <a:t>DataSource</a:t>
            </a:r>
            <a:r>
              <a:rPr lang="en-US" dirty="0" smtClean="0"/>
              <a:t> and no support for global transactions</a:t>
            </a:r>
          </a:p>
          <a:p>
            <a:pPr lvl="1">
              <a:buFontTx/>
              <a:buNone/>
            </a:pPr>
            <a:endParaRPr lang="en-US" sz="1800" dirty="0" smtClean="0"/>
          </a:p>
          <a:p>
            <a:pPr algn="r">
              <a:buNone/>
            </a:pPr>
            <a:r>
              <a:rPr lang="en-US" sz="2000" dirty="0" smtClean="0"/>
              <a:t>(</a:t>
            </a:r>
            <a:r>
              <a:rPr lang="en-US" sz="2000" dirty="0" err="1" smtClean="0"/>
              <a:t>Contd</a:t>
            </a:r>
            <a:r>
              <a:rPr lang="en-US" sz="2000" dirty="0" smtClean="0"/>
              <a:t>…)</a:t>
            </a:r>
          </a:p>
          <a:p>
            <a:endParaRPr lang="en-US" dirty="0"/>
          </a:p>
        </p:txBody>
      </p:sp>
      <p:sp>
        <p:nvSpPr>
          <p:cNvPr id="3" name="Title 2"/>
          <p:cNvSpPr>
            <a:spLocks noGrp="1"/>
          </p:cNvSpPr>
          <p:nvPr>
            <p:ph type="title"/>
          </p:nvPr>
        </p:nvSpPr>
        <p:spPr/>
        <p:txBody>
          <a:bodyPr/>
          <a:lstStyle/>
          <a:p>
            <a:r>
              <a:rPr lang="en-US" dirty="0" smtClean="0"/>
              <a:t>JPA Setup in Spring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dirty="0" smtClean="0"/>
              <a:t>Only use this option in simple deployment environments like standalone applications and integration tests </a:t>
            </a:r>
          </a:p>
          <a:p>
            <a:pPr lvl="1"/>
            <a:r>
              <a:rPr lang="en-US" dirty="0" smtClean="0"/>
              <a:t>applicationContext.xml :</a:t>
            </a:r>
          </a:p>
          <a:p>
            <a:endParaRPr lang="en-US" dirty="0"/>
          </a:p>
        </p:txBody>
      </p:sp>
      <p:sp>
        <p:nvSpPr>
          <p:cNvPr id="3" name="Title 2"/>
          <p:cNvSpPr>
            <a:spLocks noGrp="1"/>
          </p:cNvSpPr>
          <p:nvPr>
            <p:ph type="title"/>
          </p:nvPr>
        </p:nvSpPr>
        <p:spPr/>
        <p:txBody>
          <a:bodyPr/>
          <a:lstStyle/>
          <a:p>
            <a:r>
              <a:rPr lang="en-US" dirty="0" smtClean="0"/>
              <a:t>JPA Setup in Spring</a:t>
            </a:r>
            <a:endParaRPr lang="en-US" dirty="0"/>
          </a:p>
        </p:txBody>
      </p:sp>
      <p:sp>
        <p:nvSpPr>
          <p:cNvPr id="4" name="Text Box 6"/>
          <p:cNvSpPr txBox="1">
            <a:spLocks noChangeArrowheads="1"/>
          </p:cNvSpPr>
          <p:nvPr/>
        </p:nvSpPr>
        <p:spPr bwMode="auto">
          <a:xfrm>
            <a:off x="569686" y="2826327"/>
            <a:ext cx="7696200" cy="1382430"/>
          </a:xfrm>
          <a:prstGeom prst="rect">
            <a:avLst/>
          </a:prstGeom>
          <a:solidFill>
            <a:srgbClr val="722772"/>
          </a:solidFill>
          <a:ln w="12700">
            <a:noFill/>
            <a:miter lim="800000"/>
            <a:headEnd/>
            <a:tailEnd/>
          </a:ln>
          <a:effectLst/>
        </p:spPr>
        <p:txBody>
          <a:bodyPr lIns="90488" tIns="44450" rIns="90488" bIns="44450">
            <a:spAutoFit/>
          </a:bodyPr>
          <a:lstStyle/>
          <a:p>
            <a:pPr lvl="1">
              <a:buFontTx/>
              <a:buNone/>
            </a:pPr>
            <a:r>
              <a:rPr lang="en-US" sz="1400" b="1" dirty="0">
                <a:solidFill>
                  <a:schemeClr val="bg1"/>
                </a:solidFill>
                <a:cs typeface="Arial" pitchFamily="34" charset="0"/>
              </a:rPr>
              <a:t>&lt;beans&gt;</a:t>
            </a:r>
          </a:p>
          <a:p>
            <a:pPr lvl="1">
              <a:buFontTx/>
              <a:buNone/>
            </a:pPr>
            <a:r>
              <a:rPr lang="en-US" sz="1400" b="1" dirty="0">
                <a:solidFill>
                  <a:schemeClr val="bg1"/>
                </a:solidFill>
                <a:cs typeface="Arial" pitchFamily="34" charset="0"/>
              </a:rPr>
              <a:t>   &lt;bean id=“</a:t>
            </a:r>
            <a:r>
              <a:rPr lang="en-US" sz="1400" b="1" dirty="0" err="1">
                <a:solidFill>
                  <a:schemeClr val="bg1"/>
                </a:solidFill>
                <a:cs typeface="Arial" pitchFamily="34" charset="0"/>
              </a:rPr>
              <a:t>emf</a:t>
            </a:r>
            <a:r>
              <a:rPr lang="en-US" sz="1400" b="1" dirty="0">
                <a:solidFill>
                  <a:schemeClr val="bg1"/>
                </a:solidFill>
                <a:cs typeface="Arial" pitchFamily="34" charset="0"/>
              </a:rPr>
              <a:t>"                 </a:t>
            </a:r>
          </a:p>
          <a:p>
            <a:pPr lvl="1">
              <a:buFontTx/>
              <a:buNone/>
            </a:pPr>
            <a:r>
              <a:rPr lang="en-US" sz="1400" b="1" dirty="0">
                <a:solidFill>
                  <a:schemeClr val="bg1"/>
                </a:solidFill>
                <a:cs typeface="Arial" pitchFamily="34" charset="0"/>
              </a:rPr>
              <a:t>          class="</a:t>
            </a:r>
            <a:r>
              <a:rPr lang="en-US" sz="1400" b="1" dirty="0" err="1">
                <a:solidFill>
                  <a:schemeClr val="bg1"/>
                </a:solidFill>
                <a:cs typeface="Arial" pitchFamily="34" charset="0"/>
              </a:rPr>
              <a:t>org.springframework.orm.jpa.LocalEntityManagerFactoryBean</a:t>
            </a:r>
            <a:r>
              <a:rPr lang="en-US" sz="1400" b="1" dirty="0">
                <a:solidFill>
                  <a:schemeClr val="bg1"/>
                </a:solidFill>
                <a:cs typeface="Arial" pitchFamily="34" charset="0"/>
              </a:rPr>
              <a:t>"&gt;   </a:t>
            </a:r>
          </a:p>
          <a:p>
            <a:pPr lvl="1">
              <a:buFontTx/>
              <a:buNone/>
            </a:pPr>
            <a:r>
              <a:rPr lang="en-US" sz="1400" b="1" dirty="0">
                <a:solidFill>
                  <a:schemeClr val="bg1"/>
                </a:solidFill>
                <a:cs typeface="Arial" pitchFamily="34" charset="0"/>
              </a:rPr>
              <a:t>          &lt;property name="</a:t>
            </a:r>
            <a:r>
              <a:rPr lang="en-US" sz="1400" b="1" dirty="0" err="1">
                <a:solidFill>
                  <a:schemeClr val="bg1"/>
                </a:solidFill>
                <a:cs typeface="Arial" pitchFamily="34" charset="0"/>
              </a:rPr>
              <a:t>persistenceUnitName</a:t>
            </a:r>
            <a:r>
              <a:rPr lang="en-US" sz="1400" b="1" dirty="0">
                <a:solidFill>
                  <a:schemeClr val="bg1"/>
                </a:solidFill>
                <a:cs typeface="Arial" pitchFamily="34" charset="0"/>
              </a:rPr>
              <a:t>" value="</a:t>
            </a:r>
            <a:r>
              <a:rPr lang="en-US" sz="1400" b="1" dirty="0" err="1">
                <a:solidFill>
                  <a:schemeClr val="bg1"/>
                </a:solidFill>
                <a:cs typeface="Arial" pitchFamily="34" charset="0"/>
              </a:rPr>
              <a:t>myPersistenceUnit</a:t>
            </a:r>
            <a:r>
              <a:rPr lang="en-US" sz="1400" b="1" dirty="0">
                <a:solidFill>
                  <a:schemeClr val="bg1"/>
                </a:solidFill>
                <a:cs typeface="Arial" pitchFamily="34" charset="0"/>
              </a:rPr>
              <a:t>"/&gt;</a:t>
            </a:r>
          </a:p>
          <a:p>
            <a:pPr lvl="1">
              <a:buFontTx/>
              <a:buNone/>
            </a:pPr>
            <a:r>
              <a:rPr lang="en-US" sz="1400" b="1" dirty="0">
                <a:solidFill>
                  <a:schemeClr val="bg1"/>
                </a:solidFill>
                <a:cs typeface="Arial" pitchFamily="34" charset="0"/>
              </a:rPr>
              <a:t>   &lt;/bean&gt;</a:t>
            </a:r>
          </a:p>
          <a:p>
            <a:pPr lvl="1">
              <a:buFontTx/>
              <a:buNone/>
            </a:pPr>
            <a:r>
              <a:rPr lang="en-US" sz="1400" b="1" dirty="0">
                <a:solidFill>
                  <a:schemeClr val="bg1"/>
                </a:solidFill>
                <a:cs typeface="Arial" pitchFamily="34" charset="0"/>
              </a:rPr>
              <a:t> &lt;/beans&gt;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Obtaining an EntityManagerFactory from JNDI</a:t>
            </a:r>
          </a:p>
          <a:p>
            <a:pPr lvl="1"/>
            <a:r>
              <a:rPr lang="en-US" dirty="0" smtClean="0"/>
              <a:t>Obtaining an EntityManagerFactory from JNDI (for example in a Java EE 5 environment), is just a matter of changing the XML configuration</a:t>
            </a:r>
          </a:p>
          <a:p>
            <a:pPr lvl="1"/>
            <a:r>
              <a:rPr lang="en-US" dirty="0" smtClean="0"/>
              <a:t>Use this option when deploying to a Java EE 5 server. Check your server's documentation on how to deploy a custom JPA provider into your server, allowing for a different provider than the server's default. </a:t>
            </a:r>
          </a:p>
          <a:p>
            <a:pPr lvl="1"/>
            <a:r>
              <a:rPr lang="en-US" dirty="0" smtClean="0"/>
              <a:t>applicationContext.xml :</a:t>
            </a:r>
          </a:p>
          <a:p>
            <a:endParaRPr lang="en-US" dirty="0" smtClean="0"/>
          </a:p>
          <a:p>
            <a:endParaRPr lang="en-US" dirty="0"/>
          </a:p>
        </p:txBody>
      </p:sp>
      <p:sp>
        <p:nvSpPr>
          <p:cNvPr id="3" name="Title 2"/>
          <p:cNvSpPr>
            <a:spLocks noGrp="1"/>
          </p:cNvSpPr>
          <p:nvPr>
            <p:ph type="title"/>
          </p:nvPr>
        </p:nvSpPr>
        <p:spPr/>
        <p:txBody>
          <a:bodyPr/>
          <a:lstStyle/>
          <a:p>
            <a:r>
              <a:rPr lang="en-US" dirty="0" smtClean="0"/>
              <a:t>JPA Setup in Spring</a:t>
            </a:r>
            <a:endParaRPr lang="en-US" dirty="0"/>
          </a:p>
        </p:txBody>
      </p:sp>
      <p:sp>
        <p:nvSpPr>
          <p:cNvPr id="4" name="Text Box 4"/>
          <p:cNvSpPr txBox="1">
            <a:spLocks noChangeArrowheads="1"/>
          </p:cNvSpPr>
          <p:nvPr/>
        </p:nvSpPr>
        <p:spPr bwMode="auto">
          <a:xfrm>
            <a:off x="733363" y="5140036"/>
            <a:ext cx="7162800" cy="951543"/>
          </a:xfrm>
          <a:prstGeom prst="rect">
            <a:avLst/>
          </a:prstGeom>
          <a:solidFill>
            <a:srgbClr val="722772"/>
          </a:solidFill>
          <a:ln w="12700">
            <a:noFill/>
            <a:miter lim="800000"/>
            <a:headEnd/>
            <a:tailEnd/>
          </a:ln>
          <a:effectLst/>
        </p:spPr>
        <p:txBody>
          <a:bodyPr lIns="90488" tIns="44450" rIns="90488" bIns="44450">
            <a:spAutoFit/>
          </a:bodyPr>
          <a:lstStyle/>
          <a:p>
            <a:pPr marL="342900" indent="-342900">
              <a:spcBef>
                <a:spcPct val="50000"/>
              </a:spcBef>
              <a:buFontTx/>
              <a:buNone/>
            </a:pPr>
            <a:r>
              <a:rPr lang="en-US" sz="1400" b="1" dirty="0">
                <a:solidFill>
                  <a:schemeClr val="bg1"/>
                </a:solidFill>
                <a:latin typeface="Arial" pitchFamily="34" charset="0"/>
                <a:cs typeface="Arial" pitchFamily="34" charset="0"/>
              </a:rPr>
              <a:t>&lt;beans&gt; </a:t>
            </a:r>
          </a:p>
          <a:p>
            <a:pPr marL="342900" indent="-342900">
              <a:spcBef>
                <a:spcPct val="50000"/>
              </a:spcBef>
              <a:buFontTx/>
              <a:buNone/>
            </a:pPr>
            <a:r>
              <a:rPr lang="en-US" sz="1400" b="1" dirty="0">
                <a:solidFill>
                  <a:schemeClr val="bg1"/>
                </a:solidFill>
                <a:latin typeface="Arial" pitchFamily="34" charset="0"/>
                <a:cs typeface="Arial" pitchFamily="34" charset="0"/>
              </a:rPr>
              <a:t>&lt;</a:t>
            </a:r>
            <a:r>
              <a:rPr lang="en-US" sz="1400" b="1" dirty="0" err="1">
                <a:solidFill>
                  <a:schemeClr val="bg1"/>
                </a:solidFill>
                <a:latin typeface="Arial" pitchFamily="34" charset="0"/>
                <a:cs typeface="Arial" pitchFamily="34" charset="0"/>
              </a:rPr>
              <a:t>jee:jndi</a:t>
            </a:r>
            <a:r>
              <a:rPr lang="en-US" sz="1400" b="1" dirty="0">
                <a:solidFill>
                  <a:schemeClr val="bg1"/>
                </a:solidFill>
                <a:latin typeface="Arial" pitchFamily="34" charset="0"/>
                <a:cs typeface="Arial" pitchFamily="34" charset="0"/>
              </a:rPr>
              <a:t>-lookup id=“</a:t>
            </a:r>
            <a:r>
              <a:rPr lang="en-US" sz="1400" b="1" dirty="0" err="1">
                <a:solidFill>
                  <a:schemeClr val="bg1"/>
                </a:solidFill>
                <a:latin typeface="Arial" pitchFamily="34" charset="0"/>
                <a:cs typeface="Arial" pitchFamily="34" charset="0"/>
              </a:rPr>
              <a:t>emf</a:t>
            </a:r>
            <a:r>
              <a:rPr lang="en-US" sz="1400" b="1" dirty="0">
                <a:solidFill>
                  <a:schemeClr val="bg1"/>
                </a:solidFill>
                <a:latin typeface="Arial" pitchFamily="34" charset="0"/>
                <a:cs typeface="Arial" pitchFamily="34" charset="0"/>
              </a:rPr>
              <a:t>" </a:t>
            </a:r>
            <a:r>
              <a:rPr lang="en-US" sz="1400" b="1" dirty="0" err="1">
                <a:solidFill>
                  <a:schemeClr val="bg1"/>
                </a:solidFill>
                <a:latin typeface="Arial" pitchFamily="34" charset="0"/>
                <a:cs typeface="Arial" pitchFamily="34" charset="0"/>
              </a:rPr>
              <a:t>jndi</a:t>
            </a:r>
            <a:r>
              <a:rPr lang="en-US" sz="1400" b="1" dirty="0">
                <a:solidFill>
                  <a:schemeClr val="bg1"/>
                </a:solidFill>
                <a:latin typeface="Arial" pitchFamily="34" charset="0"/>
                <a:cs typeface="Arial" pitchFamily="34" charset="0"/>
              </a:rPr>
              <a:t>-name="persistence/</a:t>
            </a:r>
            <a:r>
              <a:rPr lang="en-US" sz="1400" b="1" dirty="0" err="1">
                <a:solidFill>
                  <a:schemeClr val="bg1"/>
                </a:solidFill>
                <a:latin typeface="Arial" pitchFamily="34" charset="0"/>
                <a:cs typeface="Arial" pitchFamily="34" charset="0"/>
              </a:rPr>
              <a:t>myPersistenceUnit</a:t>
            </a:r>
            <a:r>
              <a:rPr lang="en-US" sz="1400" b="1" dirty="0">
                <a:solidFill>
                  <a:schemeClr val="bg1"/>
                </a:solidFill>
                <a:latin typeface="Arial" pitchFamily="34" charset="0"/>
                <a:cs typeface="Arial" pitchFamily="34" charset="0"/>
              </a:rPr>
              <a:t>"/&gt;</a:t>
            </a:r>
          </a:p>
          <a:p>
            <a:pPr marL="342900" indent="-342900">
              <a:spcBef>
                <a:spcPct val="50000"/>
              </a:spcBef>
              <a:buFontTx/>
              <a:buNone/>
            </a:pPr>
            <a:r>
              <a:rPr lang="en-US" sz="1400" b="1" dirty="0">
                <a:solidFill>
                  <a:schemeClr val="bg1"/>
                </a:solidFill>
                <a:latin typeface="Arial" pitchFamily="34" charset="0"/>
                <a:cs typeface="Arial" pitchFamily="34" charset="0"/>
              </a:rPr>
              <a:t>&lt;/beans&gt;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JPA Setup in Spring</a:t>
            </a:r>
            <a:endParaRPr lang="en-US" dirty="0"/>
          </a:p>
        </p:txBody>
      </p:sp>
      <p:sp>
        <p:nvSpPr>
          <p:cNvPr id="4" name="Content Placeholder 2"/>
          <p:cNvSpPr>
            <a:spLocks noGrp="1"/>
          </p:cNvSpPr>
          <p:nvPr>
            <p:ph idx="4294967295"/>
          </p:nvPr>
        </p:nvSpPr>
        <p:spPr>
          <a:xfrm>
            <a:off x="341085" y="1415808"/>
            <a:ext cx="8265887" cy="4868878"/>
          </a:xfrm>
          <a:prstGeom prst="rect">
            <a:avLst/>
          </a:prstGeom>
        </p:spPr>
        <p:txBody>
          <a:bodyPr/>
          <a:lstStyle/>
          <a:p>
            <a:pPr lvl="1"/>
            <a:r>
              <a:rPr lang="en-US" dirty="0" err="1" smtClean="0"/>
              <a:t>LocalContainerEntityManagerFactoryBean</a:t>
            </a:r>
            <a:r>
              <a:rPr lang="en-US" dirty="0" smtClean="0"/>
              <a:t>  using Custom </a:t>
            </a:r>
            <a:r>
              <a:rPr lang="en-US" dirty="0" err="1" smtClean="0"/>
              <a:t>Datasources</a:t>
            </a:r>
            <a:endParaRPr lang="en-US" dirty="0" smtClean="0"/>
          </a:p>
          <a:p>
            <a:pPr lvl="2"/>
            <a:r>
              <a:rPr lang="en-US" sz="2200" dirty="0" smtClean="0"/>
              <a:t>applicationContext.xml :</a:t>
            </a:r>
          </a:p>
          <a:p>
            <a:pPr lvl="2"/>
            <a:endParaRPr lang="en-US" dirty="0" smtClean="0"/>
          </a:p>
          <a:p>
            <a:pPr lvl="2"/>
            <a:endParaRPr lang="en-US" dirty="0" smtClean="0"/>
          </a:p>
          <a:p>
            <a:pPr lvl="2"/>
            <a:endParaRPr lang="en-US" dirty="0" smtClean="0"/>
          </a:p>
          <a:p>
            <a:pPr lvl="2"/>
            <a:endParaRPr lang="en-US" dirty="0" smtClean="0"/>
          </a:p>
          <a:p>
            <a:pPr lvl="2"/>
            <a:endParaRPr lang="en-US" sz="900" dirty="0" smtClean="0"/>
          </a:p>
          <a:p>
            <a:pPr lvl="2"/>
            <a:r>
              <a:rPr lang="en-US" sz="2200" dirty="0" smtClean="0"/>
              <a:t>A persistence.xml :</a:t>
            </a:r>
          </a:p>
          <a:p>
            <a:pPr lvl="1"/>
            <a:endParaRPr lang="en-US" dirty="0" smtClean="0"/>
          </a:p>
          <a:p>
            <a:pPr lvl="1"/>
            <a:endParaRPr lang="en-US" dirty="0"/>
          </a:p>
        </p:txBody>
      </p:sp>
      <p:sp>
        <p:nvSpPr>
          <p:cNvPr id="5" name="Text Box 4"/>
          <p:cNvSpPr txBox="1">
            <a:spLocks noChangeArrowheads="1"/>
          </p:cNvSpPr>
          <p:nvPr/>
        </p:nvSpPr>
        <p:spPr bwMode="auto">
          <a:xfrm>
            <a:off x="587828" y="2598056"/>
            <a:ext cx="8153400" cy="1382430"/>
          </a:xfrm>
          <a:prstGeom prst="rect">
            <a:avLst/>
          </a:prstGeom>
          <a:solidFill>
            <a:srgbClr val="722772"/>
          </a:solidFill>
          <a:ln w="12700">
            <a:noFill/>
            <a:miter lim="800000"/>
            <a:headEnd/>
            <a:tailEnd/>
          </a:ln>
          <a:effectLst/>
        </p:spPr>
        <p:txBody>
          <a:bodyPr lIns="90488" tIns="44450" rIns="90488" bIns="44450">
            <a:spAutoFit/>
          </a:bodyPr>
          <a:lstStyle/>
          <a:p>
            <a:pPr lvl="1">
              <a:buFontTx/>
              <a:buNone/>
            </a:pPr>
            <a:r>
              <a:rPr lang="en-US" sz="1400" b="1" dirty="0">
                <a:solidFill>
                  <a:schemeClr val="bg1"/>
                </a:solidFill>
                <a:latin typeface="Arial" pitchFamily="34" charset="0"/>
                <a:cs typeface="Arial" pitchFamily="34" charset="0"/>
              </a:rPr>
              <a:t>&lt;beans&gt;</a:t>
            </a:r>
          </a:p>
          <a:p>
            <a:pPr lvl="1">
              <a:buFontTx/>
              <a:buNone/>
            </a:pPr>
            <a:r>
              <a:rPr lang="en-US" sz="1400" b="1" dirty="0">
                <a:solidFill>
                  <a:schemeClr val="bg1"/>
                </a:solidFill>
                <a:latin typeface="Arial" pitchFamily="34" charset="0"/>
                <a:cs typeface="Arial" pitchFamily="34" charset="0"/>
              </a:rPr>
              <a:t>  &lt;bean id=“</a:t>
            </a:r>
            <a:r>
              <a:rPr lang="en-US" sz="1400" b="1" dirty="0" err="1">
                <a:solidFill>
                  <a:schemeClr val="bg1"/>
                </a:solidFill>
                <a:latin typeface="Arial" pitchFamily="34" charset="0"/>
                <a:cs typeface="Arial" pitchFamily="34" charset="0"/>
              </a:rPr>
              <a:t>emf</a:t>
            </a:r>
            <a:r>
              <a:rPr lang="en-US" sz="1400" b="1" dirty="0">
                <a:solidFill>
                  <a:schemeClr val="bg1"/>
                </a:solidFill>
                <a:latin typeface="Arial" pitchFamily="34" charset="0"/>
                <a:cs typeface="Arial" pitchFamily="34" charset="0"/>
              </a:rPr>
              <a:t>" </a:t>
            </a:r>
          </a:p>
          <a:p>
            <a:pPr lvl="1">
              <a:buFontTx/>
              <a:buNone/>
            </a:pPr>
            <a:r>
              <a:rPr lang="en-US" sz="1400" b="1" dirty="0">
                <a:solidFill>
                  <a:schemeClr val="bg1"/>
                </a:solidFill>
                <a:latin typeface="Arial" pitchFamily="34" charset="0"/>
                <a:cs typeface="Arial" pitchFamily="34" charset="0"/>
              </a:rPr>
              <a:t>   class="org.springframework.orm.jpa.LocalContainerEntityManagerFactoryBean"&gt;  </a:t>
            </a:r>
          </a:p>
          <a:p>
            <a:pPr lvl="1">
              <a:buFontTx/>
              <a:buNone/>
            </a:pPr>
            <a:r>
              <a:rPr lang="en-US" sz="1400" b="1" dirty="0">
                <a:solidFill>
                  <a:schemeClr val="bg1"/>
                </a:solidFill>
                <a:latin typeface="Arial" pitchFamily="34" charset="0"/>
                <a:cs typeface="Arial" pitchFamily="34" charset="0"/>
              </a:rPr>
              <a:t>       &lt;property name="</a:t>
            </a:r>
            <a:r>
              <a:rPr lang="en-US" sz="1400" b="1" dirty="0" err="1">
                <a:solidFill>
                  <a:schemeClr val="bg1"/>
                </a:solidFill>
                <a:latin typeface="Arial" pitchFamily="34" charset="0"/>
                <a:cs typeface="Arial" pitchFamily="34" charset="0"/>
              </a:rPr>
              <a:t>dataSource</a:t>
            </a:r>
            <a:r>
              <a:rPr lang="en-US" sz="1400" b="1" dirty="0">
                <a:solidFill>
                  <a:schemeClr val="bg1"/>
                </a:solidFill>
                <a:latin typeface="Arial" pitchFamily="34" charset="0"/>
                <a:cs typeface="Arial" pitchFamily="34" charset="0"/>
              </a:rPr>
              <a:t>" ref="</a:t>
            </a:r>
            <a:r>
              <a:rPr lang="en-US" sz="1400" b="1" dirty="0" err="1">
                <a:solidFill>
                  <a:schemeClr val="bg1"/>
                </a:solidFill>
                <a:latin typeface="Arial" pitchFamily="34" charset="0"/>
                <a:cs typeface="Arial" pitchFamily="34" charset="0"/>
              </a:rPr>
              <a:t>someDataSource</a:t>
            </a:r>
            <a:r>
              <a:rPr lang="en-US" sz="1400" b="1" dirty="0">
                <a:solidFill>
                  <a:schemeClr val="bg1"/>
                </a:solidFill>
                <a:latin typeface="Arial" pitchFamily="34" charset="0"/>
                <a:cs typeface="Arial" pitchFamily="34" charset="0"/>
              </a:rPr>
              <a:t>"/&gt; </a:t>
            </a:r>
          </a:p>
          <a:p>
            <a:pPr lvl="1">
              <a:buFontTx/>
              <a:buNone/>
            </a:pPr>
            <a:r>
              <a:rPr lang="en-US" sz="1400" b="1" dirty="0">
                <a:solidFill>
                  <a:schemeClr val="bg1"/>
                </a:solidFill>
                <a:latin typeface="Arial" pitchFamily="34" charset="0"/>
                <a:cs typeface="Arial" pitchFamily="34" charset="0"/>
              </a:rPr>
              <a:t>  &lt;/bean&gt; </a:t>
            </a:r>
          </a:p>
          <a:p>
            <a:pPr lvl="1">
              <a:buFontTx/>
              <a:buNone/>
            </a:pPr>
            <a:r>
              <a:rPr lang="en-US" sz="1400" b="1" dirty="0">
                <a:solidFill>
                  <a:schemeClr val="bg1"/>
                </a:solidFill>
                <a:latin typeface="Arial" pitchFamily="34" charset="0"/>
                <a:cs typeface="Arial" pitchFamily="34" charset="0"/>
              </a:rPr>
              <a:t> &lt;/beans&gt;</a:t>
            </a:r>
          </a:p>
        </p:txBody>
      </p:sp>
      <p:sp>
        <p:nvSpPr>
          <p:cNvPr id="6" name="Text Box 5"/>
          <p:cNvSpPr txBox="1">
            <a:spLocks noChangeArrowheads="1"/>
          </p:cNvSpPr>
          <p:nvPr/>
        </p:nvSpPr>
        <p:spPr bwMode="auto">
          <a:xfrm>
            <a:off x="603931" y="4730750"/>
            <a:ext cx="7848600" cy="1382430"/>
          </a:xfrm>
          <a:prstGeom prst="rect">
            <a:avLst/>
          </a:prstGeom>
          <a:solidFill>
            <a:srgbClr val="722772"/>
          </a:solidFill>
          <a:ln w="12700">
            <a:noFill/>
            <a:miter lim="800000"/>
            <a:headEnd/>
            <a:tailEnd/>
          </a:ln>
          <a:effectLst/>
        </p:spPr>
        <p:txBody>
          <a:bodyPr lIns="90488" tIns="44450" rIns="90488" bIns="44450">
            <a:spAutoFit/>
          </a:bodyPr>
          <a:lstStyle/>
          <a:p>
            <a:pPr lvl="1">
              <a:buFontTx/>
              <a:buNone/>
            </a:pPr>
            <a:r>
              <a:rPr lang="en-US" sz="1400" b="1" dirty="0">
                <a:solidFill>
                  <a:schemeClr val="bg1"/>
                </a:solidFill>
                <a:latin typeface="Arial" pitchFamily="34" charset="0"/>
                <a:cs typeface="Arial" pitchFamily="34" charset="0"/>
              </a:rPr>
              <a:t>&lt;persistence </a:t>
            </a:r>
            <a:r>
              <a:rPr lang="en-US" sz="1400" b="1" dirty="0" err="1">
                <a:solidFill>
                  <a:schemeClr val="bg1"/>
                </a:solidFill>
                <a:latin typeface="Arial" pitchFamily="34" charset="0"/>
                <a:cs typeface="Arial" pitchFamily="34" charset="0"/>
              </a:rPr>
              <a:t>xmlns</a:t>
            </a:r>
            <a:r>
              <a:rPr lang="en-US" sz="1400" b="1" dirty="0">
                <a:solidFill>
                  <a:schemeClr val="bg1"/>
                </a:solidFill>
                <a:latin typeface="Arial" pitchFamily="34" charset="0"/>
                <a:cs typeface="Arial" pitchFamily="34" charset="0"/>
              </a:rPr>
              <a:t>="http://java.sun.com/xml/ns/persistence" version="1.0"&gt; </a:t>
            </a:r>
          </a:p>
          <a:p>
            <a:pPr lvl="1">
              <a:buFontTx/>
              <a:buNone/>
            </a:pPr>
            <a:r>
              <a:rPr lang="en-US" sz="1400" b="1" dirty="0">
                <a:solidFill>
                  <a:schemeClr val="bg1"/>
                </a:solidFill>
                <a:latin typeface="Arial" pitchFamily="34" charset="0"/>
                <a:cs typeface="Arial" pitchFamily="34" charset="0"/>
              </a:rPr>
              <a:t>   &lt;persistence-unit name="</a:t>
            </a:r>
            <a:r>
              <a:rPr lang="en-US" sz="1400" b="1" dirty="0" err="1">
                <a:solidFill>
                  <a:schemeClr val="bg1"/>
                </a:solidFill>
                <a:latin typeface="Arial" pitchFamily="34" charset="0"/>
                <a:cs typeface="Arial" pitchFamily="34" charset="0"/>
              </a:rPr>
              <a:t>myUnit</a:t>
            </a:r>
            <a:r>
              <a:rPr lang="en-US" sz="1400" b="1" dirty="0">
                <a:solidFill>
                  <a:schemeClr val="bg1"/>
                </a:solidFill>
                <a:latin typeface="Arial" pitchFamily="34" charset="0"/>
                <a:cs typeface="Arial" pitchFamily="34" charset="0"/>
              </a:rPr>
              <a:t>" transaction-type="RESOURCE_LOCAL"&gt; </a:t>
            </a:r>
          </a:p>
          <a:p>
            <a:pPr lvl="1">
              <a:buFontTx/>
              <a:buNone/>
            </a:pPr>
            <a:r>
              <a:rPr lang="en-US" sz="1400" b="1" dirty="0">
                <a:solidFill>
                  <a:schemeClr val="bg1"/>
                </a:solidFill>
                <a:latin typeface="Arial" pitchFamily="34" charset="0"/>
                <a:cs typeface="Arial" pitchFamily="34" charset="0"/>
              </a:rPr>
              <a:t>	 &lt;class&gt;</a:t>
            </a:r>
            <a:r>
              <a:rPr lang="en-US" sz="1400" b="1" dirty="0" err="1">
                <a:solidFill>
                  <a:schemeClr val="bg1"/>
                </a:solidFill>
                <a:latin typeface="Arial" pitchFamily="34" charset="0"/>
                <a:cs typeface="Arial" pitchFamily="34" charset="0"/>
              </a:rPr>
              <a:t>com.entity.User</a:t>
            </a:r>
            <a:r>
              <a:rPr lang="en-US" sz="1400" b="1" dirty="0">
                <a:solidFill>
                  <a:schemeClr val="bg1"/>
                </a:solidFill>
                <a:latin typeface="Arial" pitchFamily="34" charset="0"/>
                <a:cs typeface="Arial" pitchFamily="34" charset="0"/>
              </a:rPr>
              <a:t>&lt;/class&gt;</a:t>
            </a:r>
          </a:p>
          <a:p>
            <a:pPr lvl="1">
              <a:buFontTx/>
              <a:buNone/>
            </a:pPr>
            <a:r>
              <a:rPr lang="en-US" sz="1400" b="1" dirty="0">
                <a:solidFill>
                  <a:schemeClr val="bg1"/>
                </a:solidFill>
                <a:latin typeface="Arial" pitchFamily="34" charset="0"/>
                <a:cs typeface="Arial" pitchFamily="34" charset="0"/>
              </a:rPr>
              <a:t>       &lt;exclude-unlisted-classes/&gt; </a:t>
            </a:r>
          </a:p>
          <a:p>
            <a:pPr lvl="1">
              <a:buFontTx/>
              <a:buNone/>
            </a:pPr>
            <a:r>
              <a:rPr lang="en-US" sz="1400" b="1" dirty="0">
                <a:solidFill>
                  <a:schemeClr val="bg1"/>
                </a:solidFill>
                <a:latin typeface="Arial" pitchFamily="34" charset="0"/>
                <a:cs typeface="Arial" pitchFamily="34" charset="0"/>
              </a:rPr>
              <a:t>   &lt;/persistence-unit&gt; </a:t>
            </a:r>
          </a:p>
          <a:p>
            <a:pPr lvl="1">
              <a:buFontTx/>
              <a:buNone/>
            </a:pPr>
            <a:r>
              <a:rPr lang="en-US" sz="1400" b="1" dirty="0">
                <a:solidFill>
                  <a:schemeClr val="bg1"/>
                </a:solidFill>
                <a:latin typeface="Arial" pitchFamily="34" charset="0"/>
                <a:cs typeface="Arial" pitchFamily="34" charset="0"/>
              </a:rPr>
              <a:t>&lt;/persistence&gt;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461035" y="1233050"/>
            <a:ext cx="5846616" cy="4100946"/>
          </a:xfrm>
          <a:solidFill>
            <a:schemeClr val="bg1"/>
          </a:solidFill>
        </p:spPr>
        <p:txBody>
          <a:bodyPr anchor="ctr">
            <a:normAutofit/>
          </a:bodyPr>
          <a:lstStyle/>
          <a:p>
            <a:r>
              <a:rPr lang="en-US" b="1" dirty="0" smtClean="0"/>
              <a:t>Demonstration</a:t>
            </a:r>
            <a:r>
              <a:rPr lang="en-US" dirty="0" smtClean="0"/>
              <a:t>:</a:t>
            </a:r>
          </a:p>
          <a:p>
            <a:pPr lvl="1"/>
            <a:r>
              <a:rPr lang="en-US" dirty="0" smtClean="0">
                <a:solidFill>
                  <a:schemeClr val="tx1"/>
                </a:solidFill>
              </a:rPr>
              <a:t>Faculty will demonstrate how to implement JPA in Spring application.</a:t>
            </a:r>
          </a:p>
          <a:p>
            <a:r>
              <a:rPr lang="en-US" b="1" dirty="0" smtClean="0"/>
              <a:t>Environment</a:t>
            </a:r>
            <a:r>
              <a:rPr lang="en-US" dirty="0" smtClean="0"/>
              <a:t> – Eclipse</a:t>
            </a:r>
          </a:p>
          <a:p>
            <a:r>
              <a:rPr lang="en-US" b="1" dirty="0" smtClean="0"/>
              <a:t>Time</a:t>
            </a:r>
            <a:r>
              <a:rPr lang="en-US" dirty="0" smtClean="0"/>
              <a:t> – 60 Minutes</a:t>
            </a:r>
          </a:p>
          <a:p>
            <a:pPr algn="r">
              <a:buNone/>
            </a:pPr>
            <a:r>
              <a:rPr lang="en-US" sz="2300" dirty="0" smtClean="0"/>
              <a:t>Instructions </a:t>
            </a:r>
            <a:r>
              <a:rPr lang="en-US" sz="2300" dirty="0" err="1" smtClean="0"/>
              <a:t>Contd</a:t>
            </a:r>
            <a:r>
              <a:rPr lang="en-US" sz="2300" dirty="0" smtClean="0"/>
              <a:t>…</a:t>
            </a:r>
            <a:endParaRPr lang="en-US" sz="2000" dirty="0" smtClean="0"/>
          </a:p>
          <a:p>
            <a:endParaRPr lang="en-US" sz="2000" dirty="0" smtClean="0"/>
          </a:p>
          <a:p>
            <a:endParaRPr lang="en-US" dirty="0"/>
          </a:p>
        </p:txBody>
      </p:sp>
      <p:sp>
        <p:nvSpPr>
          <p:cNvPr id="3" name="Title 2"/>
          <p:cNvSpPr>
            <a:spLocks noGrp="1"/>
          </p:cNvSpPr>
          <p:nvPr>
            <p:ph type="title"/>
          </p:nvPr>
        </p:nvSpPr>
        <p:spPr/>
        <p:txBody>
          <a:bodyPr/>
          <a:lstStyle/>
          <a:p>
            <a:r>
              <a:rPr lang="en-US" dirty="0" smtClean="0"/>
              <a:t>See It</a:t>
            </a:r>
            <a:endParaRPr lang="en-US" dirty="0"/>
          </a:p>
        </p:txBody>
      </p:sp>
    </p:spTree>
  </p:cSld>
  <p:clrMapOvr>
    <a:masterClrMapping/>
  </p:clrMapOvr>
  <p:transition advTm="5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6165849" cy="4824414"/>
          </a:xfrm>
        </p:spPr>
        <p:txBody>
          <a:bodyPr>
            <a:noAutofit/>
          </a:bodyPr>
          <a:lstStyle/>
          <a:p>
            <a:pPr marL="342900" indent="-342900"/>
            <a:r>
              <a:rPr lang="en-US" b="1" dirty="0" smtClean="0"/>
              <a:t>File</a:t>
            </a:r>
            <a:endParaRPr lang="en-US" b="1" dirty="0" smtClean="0"/>
          </a:p>
          <a:p>
            <a:pPr marL="568325" lvl="1" indent="-342900"/>
            <a:r>
              <a:rPr lang="en-US" dirty="0" smtClean="0"/>
              <a:t>MuseumDaoImpl.java /  JPAMuseumSample.java / applicationContext.xml</a:t>
            </a:r>
          </a:p>
          <a:p>
            <a:pPr marL="342900" indent="-342900"/>
            <a:r>
              <a:rPr lang="en-US" b="1" smtClean="0"/>
              <a:t>Steps</a:t>
            </a:r>
            <a:endParaRPr lang="en-US" dirty="0" smtClean="0"/>
          </a:p>
          <a:p>
            <a:pPr marL="568325" lvl="1" indent="-342900"/>
            <a:r>
              <a:rPr lang="en-US" sz="1800" dirty="0" smtClean="0"/>
              <a:t>Open the project ADFExtensionCodebaseM9SpringJPA_participant in Eclipse</a:t>
            </a:r>
          </a:p>
          <a:p>
            <a:pPr marL="568325" lvl="1" indent="-342900"/>
            <a:r>
              <a:rPr lang="en-US" sz="1800" dirty="0" smtClean="0"/>
              <a:t>Open JPAMuseumSample.java and run as java application.</a:t>
            </a:r>
          </a:p>
          <a:p>
            <a:pPr marL="568325" lvl="1" indent="-342900"/>
            <a:r>
              <a:rPr lang="en-US" sz="1800" dirty="0" smtClean="0"/>
              <a:t>Refer the log for queries and result.</a:t>
            </a:r>
          </a:p>
          <a:p>
            <a:pPr marL="568325" lvl="1" indent="-342900"/>
            <a:r>
              <a:rPr lang="en-US" sz="1800" dirty="0" smtClean="0"/>
              <a:t>Refer applicationContect.xml for JPA configurations.</a:t>
            </a:r>
          </a:p>
          <a:p>
            <a:pPr marL="568325" lvl="1" indent="-342900"/>
            <a:r>
              <a:rPr lang="en-US" sz="1800" dirty="0" smtClean="0"/>
              <a:t>Try various combinations, refer the log and see how it behaves.</a:t>
            </a:r>
          </a:p>
          <a:p>
            <a:pPr>
              <a:buNone/>
            </a:pPr>
            <a:endParaRPr lang="en-US" sz="2400" dirty="0"/>
          </a:p>
        </p:txBody>
      </p:sp>
      <p:sp>
        <p:nvSpPr>
          <p:cNvPr id="3" name="Title 2"/>
          <p:cNvSpPr>
            <a:spLocks noGrp="1"/>
          </p:cNvSpPr>
          <p:nvPr>
            <p:ph type="title"/>
          </p:nvPr>
        </p:nvSpPr>
        <p:spPr/>
        <p:txBody>
          <a:bodyPr/>
          <a:lstStyle/>
          <a:p>
            <a:r>
              <a:rPr lang="en-US" dirty="0" smtClean="0"/>
              <a:t>See It- Instructions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Try It</a:t>
            </a:r>
            <a:endParaRPr lang="en-US" dirty="0"/>
          </a:p>
        </p:txBody>
      </p:sp>
      <p:sp>
        <p:nvSpPr>
          <p:cNvPr id="5" name="Content Placeholder 4"/>
          <p:cNvSpPr>
            <a:spLocks noGrp="1"/>
          </p:cNvSpPr>
          <p:nvPr>
            <p:ph sz="quarter" idx="12"/>
          </p:nvPr>
        </p:nvSpPr>
        <p:spPr/>
        <p:txBody>
          <a:bodyPr/>
          <a:lstStyle/>
          <a:p>
            <a:r>
              <a:rPr lang="en-US" b="1" dirty="0" smtClean="0"/>
              <a:t>Activity</a:t>
            </a:r>
          </a:p>
          <a:p>
            <a:pPr lvl="1"/>
            <a:r>
              <a:rPr lang="en-US" dirty="0" smtClean="0"/>
              <a:t>Search for the Customer </a:t>
            </a:r>
            <a:r>
              <a:rPr lang="en-US" smtClean="0"/>
              <a:t>using Spring JPA</a:t>
            </a:r>
            <a:endParaRPr lang="en-US" dirty="0" smtClean="0"/>
          </a:p>
          <a:p>
            <a:r>
              <a:rPr lang="en-US" b="1" dirty="0" smtClean="0"/>
              <a:t>Environment</a:t>
            </a:r>
            <a:r>
              <a:rPr lang="en-US" dirty="0" smtClean="0"/>
              <a:t> – Eclipse</a:t>
            </a:r>
          </a:p>
          <a:p>
            <a:r>
              <a:rPr lang="en-US" b="1" dirty="0" smtClean="0"/>
              <a:t>Time</a:t>
            </a:r>
            <a:r>
              <a:rPr lang="en-US" dirty="0" smtClean="0"/>
              <a:t> – 120 Minutes</a:t>
            </a:r>
          </a:p>
          <a:p>
            <a:pPr algn="r">
              <a:buNone/>
            </a:pPr>
            <a:r>
              <a:rPr lang="en-US" sz="2300" dirty="0" smtClean="0"/>
              <a:t>Instructions </a:t>
            </a:r>
            <a:r>
              <a:rPr lang="en-US" sz="2300" dirty="0" err="1" smtClean="0"/>
              <a:t>Contd</a:t>
            </a:r>
            <a:r>
              <a:rPr lang="en-US" sz="2300" dirty="0" smtClean="0"/>
              <a:t>…</a:t>
            </a:r>
            <a:endParaRPr lang="en-US" sz="2000" dirty="0" smtClean="0"/>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22690"/>
            <a:ext cx="7315199" cy="5037138"/>
          </a:xfrm>
        </p:spPr>
        <p:txBody>
          <a:bodyPr>
            <a:normAutofit fontScale="85000" lnSpcReduction="10000"/>
          </a:bodyPr>
          <a:lstStyle/>
          <a:p>
            <a:pPr marL="342900" indent="-342900"/>
            <a:r>
              <a:rPr lang="en-US" sz="3100" b="1" dirty="0" smtClean="0"/>
              <a:t>File</a:t>
            </a:r>
            <a:endParaRPr lang="en-US" sz="3100" b="1" dirty="0" smtClean="0"/>
          </a:p>
          <a:p>
            <a:pPr marL="568325" lvl="1" indent="-342900"/>
            <a:r>
              <a:rPr lang="en-US" sz="2600" dirty="0" smtClean="0"/>
              <a:t>CustomerDaoImpl.java /  JPACustomerActivity.java /	applicationContext.xml</a:t>
            </a:r>
          </a:p>
          <a:p>
            <a:pPr marL="342900" indent="-342900"/>
            <a:r>
              <a:rPr lang="en-US" sz="3100" b="1" dirty="0" smtClean="0"/>
              <a:t>Steps</a:t>
            </a:r>
            <a:endParaRPr lang="en-US" sz="3100" dirty="0" smtClean="0"/>
          </a:p>
          <a:p>
            <a:pPr marL="568325" lvl="1" indent="-342900"/>
            <a:r>
              <a:rPr lang="en-US" dirty="0" smtClean="0"/>
              <a:t>Open the project ADFExtensionCodebaseM9SpringJPA_participant in Eclipse</a:t>
            </a:r>
          </a:p>
          <a:p>
            <a:pPr marL="568325" lvl="1" indent="-342900"/>
            <a:r>
              <a:rPr lang="en-US" dirty="0" smtClean="0"/>
              <a:t>Complete CustomerDaoImpl.java and complete TO DOs</a:t>
            </a:r>
          </a:p>
          <a:p>
            <a:pPr marL="568325" lvl="1" indent="-342900"/>
            <a:r>
              <a:rPr lang="en-US" dirty="0" smtClean="0"/>
              <a:t>Complete JPACustomerActivity.java and complete TO DOs and run as java application.</a:t>
            </a:r>
          </a:p>
          <a:p>
            <a:pPr marL="568325" lvl="1" indent="-342900"/>
            <a:r>
              <a:rPr lang="en-US" dirty="0" smtClean="0"/>
              <a:t>Refer the log for queries and result.</a:t>
            </a:r>
          </a:p>
          <a:p>
            <a:pPr marL="568325" lvl="1" indent="-342900"/>
            <a:r>
              <a:rPr lang="en-US" dirty="0" smtClean="0"/>
              <a:t>Refer applicationContect.xml for JPA configurations.</a:t>
            </a:r>
          </a:p>
          <a:p>
            <a:pPr marL="568325" lvl="1" indent="-342900"/>
            <a:r>
              <a:rPr lang="en-US" dirty="0" smtClean="0"/>
              <a:t>Try various combinations, refer the log and see how it behaves.</a:t>
            </a:r>
          </a:p>
          <a:p>
            <a:pPr>
              <a:buNone/>
            </a:pPr>
            <a:endParaRPr lang="en-US" sz="2400" dirty="0"/>
          </a:p>
        </p:txBody>
      </p:sp>
      <p:sp>
        <p:nvSpPr>
          <p:cNvPr id="3" name="Title 2"/>
          <p:cNvSpPr>
            <a:spLocks noGrp="1"/>
          </p:cNvSpPr>
          <p:nvPr>
            <p:ph type="title"/>
          </p:nvPr>
        </p:nvSpPr>
        <p:spPr/>
        <p:txBody>
          <a:bodyPr/>
          <a:lstStyle/>
          <a:p>
            <a:r>
              <a:rPr lang="en-US" dirty="0" smtClean="0"/>
              <a:t>Try It- Instructions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sz="2400" dirty="0" smtClean="0"/>
              <a:t>Additional Reference Books :</a:t>
            </a:r>
          </a:p>
          <a:p>
            <a:pPr lvl="1"/>
            <a:r>
              <a:rPr lang="en-US" sz="2000" b="1" dirty="0" smtClean="0"/>
              <a:t>Pro Spring 2.5 </a:t>
            </a:r>
            <a:r>
              <a:rPr lang="en-US" sz="2000" dirty="0" smtClean="0"/>
              <a:t>by Jan </a:t>
            </a:r>
            <a:r>
              <a:rPr lang="en-US" sz="2000" dirty="0" err="1" smtClean="0"/>
              <a:t>Machacek</a:t>
            </a:r>
            <a:r>
              <a:rPr lang="en-US" sz="2000" dirty="0" smtClean="0"/>
              <a:t>, </a:t>
            </a:r>
            <a:r>
              <a:rPr lang="en-US" sz="2000" dirty="0" err="1" smtClean="0"/>
              <a:t>Aleksa</a:t>
            </a:r>
            <a:r>
              <a:rPr lang="en-US" sz="2000" dirty="0" smtClean="0"/>
              <a:t> </a:t>
            </a:r>
            <a:r>
              <a:rPr lang="en-US" sz="2000" dirty="0" err="1" smtClean="0"/>
              <a:t>Vukotic,Anirvan</a:t>
            </a:r>
            <a:r>
              <a:rPr lang="en-US" sz="2000" dirty="0" smtClean="0"/>
              <a:t> </a:t>
            </a:r>
            <a:r>
              <a:rPr lang="en-US" sz="2000" dirty="0" err="1" smtClean="0"/>
              <a:t>Chakraborty</a:t>
            </a:r>
            <a:r>
              <a:rPr lang="en-US" sz="2000" dirty="0" smtClean="0"/>
              <a:t>, and Jessica </a:t>
            </a:r>
            <a:r>
              <a:rPr lang="en-US" sz="2000" dirty="0" err="1" smtClean="0"/>
              <a:t>Ditt</a:t>
            </a:r>
            <a:endParaRPr lang="en-US" sz="2000" dirty="0" smtClean="0"/>
          </a:p>
          <a:p>
            <a:pPr lvl="1"/>
            <a:r>
              <a:rPr lang="en-US" sz="2000" dirty="0" smtClean="0"/>
              <a:t>Beginning Spring Framework 2</a:t>
            </a:r>
          </a:p>
          <a:p>
            <a:pPr lvl="1"/>
            <a:r>
              <a:rPr lang="en-US" sz="2000" dirty="0" smtClean="0"/>
              <a:t>Spring in Action</a:t>
            </a:r>
          </a:p>
          <a:p>
            <a:pPr lvl="1"/>
            <a:endParaRPr lang="en-US" sz="2000" dirty="0" smtClean="0"/>
          </a:p>
          <a:p>
            <a:r>
              <a:rPr lang="en-US" sz="2400" dirty="0" smtClean="0"/>
              <a:t>Additional Links :</a:t>
            </a:r>
          </a:p>
          <a:p>
            <a:pPr lvl="1"/>
            <a:r>
              <a:rPr lang="en-US" sz="2000" dirty="0" smtClean="0">
                <a:hlinkClick r:id="rId2"/>
              </a:rPr>
              <a:t>http://static.springsource.org/spring/docs/2.5.x/reference/orm.html#orm-jpa</a:t>
            </a:r>
            <a:endParaRPr lang="en-US" sz="2000" dirty="0" smtClean="0"/>
          </a:p>
          <a:p>
            <a:pPr lvl="1"/>
            <a:r>
              <a:rPr lang="en-US" sz="2000" dirty="0" smtClean="0">
                <a:hlinkClick r:id="rId3"/>
              </a:rPr>
              <a:t>http://www.theserverside.com/tt/articles/article.tss?l=IntrotoSpring25</a:t>
            </a:r>
            <a:endParaRPr lang="en-US" sz="2000" dirty="0" smtClean="0"/>
          </a:p>
          <a:p>
            <a:pPr lvl="2"/>
            <a:endParaRPr lang="en-US" dirty="0" smtClean="0"/>
          </a:p>
          <a:p>
            <a:pPr lvl="2"/>
            <a:endParaRPr lang="en-US" dirty="0" smtClean="0"/>
          </a:p>
          <a:p>
            <a:pPr lvl="1"/>
            <a:endParaRPr lang="en-US" dirty="0" smtClean="0"/>
          </a:p>
          <a:p>
            <a:endParaRPr lang="en-US" dirty="0"/>
          </a:p>
        </p:txBody>
      </p:sp>
      <p:sp>
        <p:nvSpPr>
          <p:cNvPr id="3" name="Title 2"/>
          <p:cNvSpPr>
            <a:spLocks noGrp="1"/>
          </p:cNvSpPr>
          <p:nvPr>
            <p:ph type="title"/>
          </p:nvPr>
        </p:nvSpPr>
        <p:spPr/>
        <p:txBody>
          <a:bodyPr/>
          <a:lstStyle/>
          <a:p>
            <a:r>
              <a:rPr lang="en-US" dirty="0" smtClean="0"/>
              <a:t>Additional Resources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Now that you have completed this module, you should be familiar with the following concepts:</a:t>
            </a:r>
          </a:p>
          <a:p>
            <a:pPr lvl="1"/>
            <a:r>
              <a:rPr lang="en-US" dirty="0" smtClean="0"/>
              <a:t>Spring JPA offers comprehensive support for the </a:t>
            </a:r>
            <a:r>
              <a:rPr lang="en-US" b="1" dirty="0" smtClean="0"/>
              <a:t>Java Persistence API</a:t>
            </a:r>
            <a:r>
              <a:rPr lang="en-US" dirty="0" smtClean="0"/>
              <a:t> in a similar manner to the integration with Hibernate or JDO, while being aware of the underlying implementation in order to provide additional features</a:t>
            </a:r>
          </a:p>
          <a:p>
            <a:pPr lvl="1"/>
            <a:r>
              <a:rPr lang="en-US" dirty="0" smtClean="0"/>
              <a:t>Spring JPA offers three ways of setting up JPA EntityManagerFactory</a:t>
            </a:r>
          </a:p>
          <a:p>
            <a:pPr lvl="1"/>
            <a:r>
              <a:rPr lang="en-US" dirty="0" smtClean="0"/>
              <a:t>Creating applications in Spring with JPA using Hibernate as an ORM implementation and  MYSQL as the database server.</a:t>
            </a:r>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Course / Module Summary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Goals / Objectives</a:t>
            </a:r>
            <a:endParaRPr lang="en-US" dirty="0"/>
          </a:p>
        </p:txBody>
      </p:sp>
      <p:sp>
        <p:nvSpPr>
          <p:cNvPr id="6" name="Content Placeholder 4"/>
          <p:cNvSpPr>
            <a:spLocks noGrp="1"/>
          </p:cNvSpPr>
          <p:nvPr>
            <p:ph idx="4294967295"/>
          </p:nvPr>
        </p:nvSpPr>
        <p:spPr>
          <a:xfrm>
            <a:off x="457199" y="1466850"/>
            <a:ext cx="8212933" cy="519127"/>
          </a:xfrm>
          <a:prstGeom prst="rect">
            <a:avLst/>
          </a:prstGeom>
        </p:spPr>
        <p:txBody>
          <a:bodyPr>
            <a:noAutofit/>
          </a:bodyPr>
          <a:lstStyle/>
          <a:p>
            <a:r>
              <a:rPr lang="en-US" noProof="0" dirty="0" smtClean="0"/>
              <a:t>At the end of this module, participants will be able to:</a:t>
            </a:r>
          </a:p>
        </p:txBody>
      </p:sp>
      <p:sp>
        <p:nvSpPr>
          <p:cNvPr id="7" name="Text Placeholder 6"/>
          <p:cNvSpPr txBox="1">
            <a:spLocks/>
          </p:cNvSpPr>
          <p:nvPr/>
        </p:nvSpPr>
        <p:spPr>
          <a:xfrm>
            <a:off x="461035" y="1985977"/>
            <a:ext cx="8209097" cy="4432286"/>
          </a:xfrm>
          <a:prstGeom prst="rect">
            <a:avLst/>
          </a:prstGeom>
        </p:spPr>
        <p:txBody>
          <a:bodyPr>
            <a:normAutofit/>
          </a:bodyPr>
          <a:lstStyle/>
          <a:p>
            <a:pPr>
              <a:buFont typeface="Arial" pitchFamily="34" charset="0"/>
              <a:buChar char="•"/>
            </a:pPr>
            <a:r>
              <a:rPr lang="en-US" sz="2400" dirty="0" smtClean="0"/>
              <a:t> Demonstrate an understanding of why Spring to be	integrated with JPA,</a:t>
            </a:r>
          </a:p>
          <a:p>
            <a:pPr>
              <a:buFont typeface="Arial" pitchFamily="34" charset="0"/>
              <a:buChar char="•"/>
            </a:pPr>
            <a:r>
              <a:rPr lang="en-US" sz="2400" dirty="0" smtClean="0"/>
              <a:t> Identify the different ways to integrate Spring with JPA </a:t>
            </a:r>
          </a:p>
          <a:p>
            <a:pPr>
              <a:buFont typeface="Arial" pitchFamily="34" charset="0"/>
              <a:buChar char="•"/>
            </a:pPr>
            <a:r>
              <a:rPr lang="en-US" sz="2400" dirty="0" smtClean="0"/>
              <a:t> Identify the steps to establish the environment and create 	applications in Spring with JPA and using Hibernate 	as the ORM implementation</a:t>
            </a:r>
          </a:p>
          <a:p>
            <a:pPr>
              <a:buFont typeface="Arial" pitchFamily="34" charset="0"/>
              <a:buChar char="•"/>
            </a:pPr>
            <a:r>
              <a:rPr lang="en-US" sz="2400" dirty="0" smtClean="0"/>
              <a:t> Create application in Spring2.5 using Hibernate + JPA 	and MYSQL as the database server</a:t>
            </a:r>
          </a:p>
          <a:p>
            <a:pPr lvl="1">
              <a:buFontTx/>
              <a:buNone/>
            </a:pPr>
            <a:r>
              <a:rPr lang="en-US" sz="2400" dirty="0" smtClean="0"/>
              <a:t> </a:t>
            </a:r>
          </a:p>
          <a:p>
            <a:pPr lvl="1"/>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dirty="0" smtClean="0"/>
              <a:t>The query language uses the abstract data structures of entities, including their relationships, for its data model, and it defines operators and expressions based on this data model. The scope of a query is to work with underlying mapped and related entities that are packaged in the same persistence unit.</a:t>
            </a:r>
          </a:p>
          <a:p>
            <a:pPr lvl="1"/>
            <a:r>
              <a:rPr lang="en-US" dirty="0" smtClean="0"/>
              <a:t>The </a:t>
            </a:r>
            <a:r>
              <a:rPr lang="en-US" dirty="0" err="1" smtClean="0"/>
              <a:t>EntityManager.createQuery</a:t>
            </a:r>
            <a:r>
              <a:rPr lang="en-US" dirty="0" smtClean="0"/>
              <a:t> and </a:t>
            </a:r>
            <a:r>
              <a:rPr lang="en-US" dirty="0" err="1" smtClean="0"/>
              <a:t>EntityManager.createNamedQuery</a:t>
            </a:r>
            <a:r>
              <a:rPr lang="en-US" dirty="0" smtClean="0"/>
              <a:t> methods are used to query the </a:t>
            </a:r>
            <a:r>
              <a:rPr lang="en-US" dirty="0" err="1" smtClean="0"/>
              <a:t>datastore</a:t>
            </a:r>
            <a:r>
              <a:rPr lang="en-US" dirty="0" smtClean="0"/>
              <a:t> by using Java Persistence query language queries. </a:t>
            </a:r>
          </a:p>
          <a:p>
            <a:endParaRPr lang="en-US" sz="2400" dirty="0" smtClean="0"/>
          </a:p>
          <a:p>
            <a:endParaRPr lang="en-US" sz="2400" dirty="0"/>
          </a:p>
        </p:txBody>
      </p:sp>
      <p:sp>
        <p:nvSpPr>
          <p:cNvPr id="3" name="Title 2"/>
          <p:cNvSpPr>
            <a:spLocks noGrp="1"/>
          </p:cNvSpPr>
          <p:nvPr>
            <p:ph type="title"/>
          </p:nvPr>
        </p:nvSpPr>
        <p:spPr/>
        <p:txBody>
          <a:bodyPr/>
          <a:lstStyle/>
          <a:p>
            <a:r>
              <a:rPr lang="en-US" dirty="0" smtClean="0"/>
              <a:t>Course / Module Summary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6" name="Content Placeholder 7"/>
          <p:cNvSpPr>
            <a:spLocks noGrp="1"/>
          </p:cNvSpPr>
          <p:nvPr>
            <p:ph idx="4294967295"/>
          </p:nvPr>
        </p:nvSpPr>
        <p:spPr>
          <a:xfrm>
            <a:off x="457200" y="2081197"/>
            <a:ext cx="8209096" cy="4776803"/>
          </a:xfrm>
          <a:prstGeom prst="rect">
            <a:avLst/>
          </a:prstGeom>
        </p:spPr>
        <p:txBody>
          <a:bodyPr>
            <a:noAutofit/>
          </a:bodyPr>
          <a:lstStyle/>
          <a:p>
            <a:pPr lvl="1"/>
            <a:r>
              <a:rPr lang="en-US" dirty="0" smtClean="0"/>
              <a:t>Spring with JPA</a:t>
            </a:r>
          </a:p>
          <a:p>
            <a:pPr lvl="1"/>
            <a:r>
              <a:rPr lang="en-US" dirty="0" smtClean="0"/>
              <a:t>How to integrate Spring application with JPA</a:t>
            </a:r>
          </a:p>
          <a:p>
            <a:pPr lvl="1"/>
            <a:r>
              <a:rPr lang="en-US" dirty="0" smtClean="0"/>
              <a:t>Demonstration in Spring using JPA and Hibernate</a:t>
            </a:r>
          </a:p>
          <a:p>
            <a:pPr lvl="1"/>
            <a:r>
              <a:rPr lang="en-US" dirty="0" smtClean="0"/>
              <a:t>Creating applications using Spring + JPA and MYSQL Server as the database</a:t>
            </a:r>
            <a:endParaRPr lang="en-US" dirty="0"/>
          </a:p>
        </p:txBody>
      </p:sp>
      <p:sp>
        <p:nvSpPr>
          <p:cNvPr id="7" name="Text Placeholder 6"/>
          <p:cNvSpPr txBox="1">
            <a:spLocks/>
          </p:cNvSpPr>
          <p:nvPr/>
        </p:nvSpPr>
        <p:spPr>
          <a:xfrm>
            <a:off x="461035" y="1466850"/>
            <a:ext cx="8229600" cy="371475"/>
          </a:xfrm>
          <a:prstGeom prst="rect">
            <a:avLst/>
          </a:prstGeom>
        </p:spPr>
        <p:txBody>
          <a:bodyPr/>
          <a:lstStyle/>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This module will cover the following topics:</a:t>
            </a:r>
          </a:p>
        </p:txBody>
      </p:sp>
      <p:pic>
        <p:nvPicPr>
          <p:cNvPr id="8" name="Picture 7" descr="Magnify_PC [Converted].png"/>
          <p:cNvPicPr>
            <a:picLocks noChangeAspect="1"/>
          </p:cNvPicPr>
          <p:nvPr/>
        </p:nvPicPr>
        <p:blipFill>
          <a:blip r:embed="rId2" cstate="print"/>
          <a:stretch>
            <a:fillRect/>
          </a:stretch>
        </p:blipFill>
        <p:spPr>
          <a:xfrm>
            <a:off x="7017943" y="158624"/>
            <a:ext cx="2000897" cy="20068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6">
                                            <p:txEl>
                                              <p:pRg st="0" end="0"/>
                                            </p:txEl>
                                          </p:spTgt>
                                        </p:tgtEl>
                                        <p:attrNameLst>
                                          <p:attrName>style.fontStyle</p:attrName>
                                        </p:attrNameLst>
                                      </p:cBhvr>
                                      <p:to>
                                        <p:strVal val="normal"/>
                                      </p:to>
                                    </p:set>
                                    <p:set>
                                      <p:cBhvr override="childStyle">
                                        <p:cTn id="7" dur="indefinite"/>
                                        <p:tgtEl>
                                          <p:spTgt spid="6">
                                            <p:txEl>
                                              <p:pRg st="0" end="0"/>
                                            </p:txEl>
                                          </p:spTgt>
                                        </p:tgtEl>
                                        <p:attrNameLst>
                                          <p:attrName>style.fontWeight</p:attrName>
                                        </p:attrNameLst>
                                      </p:cBhvr>
                                      <p:to>
                                        <p:strVal val="bold"/>
                                      </p:to>
                                    </p:set>
                                    <p:set>
                                      <p:cBhvr override="childStyle">
                                        <p:cTn id="8" dur="indefinite"/>
                                        <p:tgtEl>
                                          <p:spTgt spid="6">
                                            <p:txEl>
                                              <p:pRg st="0" end="0"/>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1" nodeType="clickEffect">
                                  <p:stCondLst>
                                    <p:cond delay="0"/>
                                  </p:stCondLst>
                                  <p:childTnLst>
                                    <p:set>
                                      <p:cBhvr override="childStyle">
                                        <p:cTn id="12" dur="indefinite"/>
                                        <p:tgtEl>
                                          <p:spTgt spid="6">
                                            <p:txEl>
                                              <p:pRg st="1" end="1"/>
                                            </p:txEl>
                                          </p:spTgt>
                                        </p:tgtEl>
                                        <p:attrNameLst>
                                          <p:attrName>style.fontStyle</p:attrName>
                                        </p:attrNameLst>
                                      </p:cBhvr>
                                      <p:to>
                                        <p:strVal val="normal"/>
                                      </p:to>
                                    </p:set>
                                    <p:set>
                                      <p:cBhvr override="childStyle">
                                        <p:cTn id="13" dur="indefinite"/>
                                        <p:tgtEl>
                                          <p:spTgt spid="6">
                                            <p:txEl>
                                              <p:pRg st="1" end="1"/>
                                            </p:txEl>
                                          </p:spTgt>
                                        </p:tgtEl>
                                        <p:attrNameLst>
                                          <p:attrName>style.fontWeight</p:attrName>
                                        </p:attrNameLst>
                                      </p:cBhvr>
                                      <p:to>
                                        <p:strVal val="bold"/>
                                      </p:to>
                                    </p:set>
                                    <p:set>
                                      <p:cBhvr override="childStyle">
                                        <p:cTn id="14" dur="indefinite"/>
                                        <p:tgtEl>
                                          <p:spTgt spid="6">
                                            <p:txEl>
                                              <p:pRg st="1" end="1"/>
                                            </p:txEl>
                                          </p:spTgt>
                                        </p:tgtEl>
                                        <p:attrNameLst>
                                          <p:attrName>style.textDecorationUnderline</p:attrName>
                                        </p:attrNameLst>
                                      </p:cBhvr>
                                      <p:to>
                                        <p:strVal val="false"/>
                                      </p:to>
                                    </p:set>
                                  </p:childTnLst>
                                </p:cTn>
                              </p:par>
                            </p:childTnLst>
                          </p:cTn>
                        </p:par>
                      </p:childTnLst>
                    </p:cTn>
                  </p:par>
                  <p:par>
                    <p:cTn id="15" fill="hold">
                      <p:stCondLst>
                        <p:cond delay="indefinite"/>
                      </p:stCondLst>
                      <p:childTnLst>
                        <p:par>
                          <p:cTn id="16" fill="hold">
                            <p:stCondLst>
                              <p:cond delay="0"/>
                            </p:stCondLst>
                            <p:childTnLst>
                              <p:par>
                                <p:cTn id="17" presetID="5" presetClass="emph" presetSubtype="1" nodeType="clickEffect">
                                  <p:stCondLst>
                                    <p:cond delay="0"/>
                                  </p:stCondLst>
                                  <p:childTnLst>
                                    <p:set>
                                      <p:cBhvr override="childStyle">
                                        <p:cTn id="18" dur="indefinite"/>
                                        <p:tgtEl>
                                          <p:spTgt spid="6">
                                            <p:txEl>
                                              <p:pRg st="2" end="2"/>
                                            </p:txEl>
                                          </p:spTgt>
                                        </p:tgtEl>
                                        <p:attrNameLst>
                                          <p:attrName>style.fontStyle</p:attrName>
                                        </p:attrNameLst>
                                      </p:cBhvr>
                                      <p:to>
                                        <p:strVal val="normal"/>
                                      </p:to>
                                    </p:set>
                                    <p:set>
                                      <p:cBhvr override="childStyle">
                                        <p:cTn id="19" dur="indefinite"/>
                                        <p:tgtEl>
                                          <p:spTgt spid="6">
                                            <p:txEl>
                                              <p:pRg st="2" end="2"/>
                                            </p:txEl>
                                          </p:spTgt>
                                        </p:tgtEl>
                                        <p:attrNameLst>
                                          <p:attrName>style.fontWeight</p:attrName>
                                        </p:attrNameLst>
                                      </p:cBhvr>
                                      <p:to>
                                        <p:strVal val="bold"/>
                                      </p:to>
                                    </p:set>
                                    <p:set>
                                      <p:cBhvr override="childStyle">
                                        <p:cTn id="20" dur="indefinite"/>
                                        <p:tgtEl>
                                          <p:spTgt spid="6">
                                            <p:txEl>
                                              <p:pRg st="2" end="2"/>
                                            </p:txEl>
                                          </p:spTgt>
                                        </p:tgtEl>
                                        <p:attrNameLst>
                                          <p:attrName>style.textDecorationUnderline</p:attrName>
                                        </p:attrNameLst>
                                      </p:cBhvr>
                                      <p:to>
                                        <p:strVal val="false"/>
                                      </p:to>
                                    </p:set>
                                  </p:childTnLst>
                                </p:cTn>
                              </p:par>
                            </p:childTnLst>
                          </p:cTn>
                        </p:par>
                      </p:childTnLst>
                    </p:cTn>
                  </p:par>
                  <p:par>
                    <p:cTn id="21" fill="hold">
                      <p:stCondLst>
                        <p:cond delay="indefinite"/>
                      </p:stCondLst>
                      <p:childTnLst>
                        <p:par>
                          <p:cTn id="22" fill="hold">
                            <p:stCondLst>
                              <p:cond delay="0"/>
                            </p:stCondLst>
                            <p:childTnLst>
                              <p:par>
                                <p:cTn id="23" presetID="5" presetClass="emph" presetSubtype="1" nodeType="clickEffect">
                                  <p:stCondLst>
                                    <p:cond delay="0"/>
                                  </p:stCondLst>
                                  <p:childTnLst>
                                    <p:set>
                                      <p:cBhvr override="childStyle">
                                        <p:cTn id="24" dur="indefinite"/>
                                        <p:tgtEl>
                                          <p:spTgt spid="6">
                                            <p:txEl>
                                              <p:pRg st="3" end="3"/>
                                            </p:txEl>
                                          </p:spTgt>
                                        </p:tgtEl>
                                        <p:attrNameLst>
                                          <p:attrName>style.fontStyle</p:attrName>
                                        </p:attrNameLst>
                                      </p:cBhvr>
                                      <p:to>
                                        <p:strVal val="normal"/>
                                      </p:to>
                                    </p:set>
                                    <p:set>
                                      <p:cBhvr override="childStyle">
                                        <p:cTn id="25" dur="indefinite"/>
                                        <p:tgtEl>
                                          <p:spTgt spid="6">
                                            <p:txEl>
                                              <p:pRg st="3" end="3"/>
                                            </p:txEl>
                                          </p:spTgt>
                                        </p:tgtEl>
                                        <p:attrNameLst>
                                          <p:attrName>style.fontWeight</p:attrName>
                                        </p:attrNameLst>
                                      </p:cBhvr>
                                      <p:to>
                                        <p:strVal val="bold"/>
                                      </p:to>
                                    </p:set>
                                    <p:set>
                                      <p:cBhvr override="childStyle">
                                        <p:cTn id="26" dur="indefinite"/>
                                        <p:tgtEl>
                                          <p:spTgt spid="6">
                                            <p:txEl>
                                              <p:pRg st="3" end="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a:lnSpc>
                <a:spcPct val="90000"/>
              </a:lnSpc>
            </a:pPr>
            <a:r>
              <a:rPr lang="en-US" dirty="0" smtClean="0"/>
              <a:t>Spring doesn’t attempt to implement its own ORM (object-relational mapping) solution, but does provide hooks into several popular ORM frameworks</a:t>
            </a:r>
          </a:p>
          <a:p>
            <a:pPr>
              <a:lnSpc>
                <a:spcPct val="90000"/>
              </a:lnSpc>
            </a:pPr>
            <a:r>
              <a:rPr lang="en-US" dirty="0" smtClean="0"/>
              <a:t>The Spring Framework provides integration with Hibernate, JDO, Oracle </a:t>
            </a:r>
            <a:r>
              <a:rPr lang="en-US" dirty="0" err="1" smtClean="0"/>
              <a:t>TopLink</a:t>
            </a:r>
            <a:r>
              <a:rPr lang="en-US" dirty="0" smtClean="0"/>
              <a:t>, </a:t>
            </a:r>
            <a:r>
              <a:rPr lang="en-US" dirty="0" err="1" smtClean="0"/>
              <a:t>iBATIS</a:t>
            </a:r>
            <a:r>
              <a:rPr lang="en-US" dirty="0" smtClean="0"/>
              <a:t> SQL Maps and JPA: in terms of resource management, DAO implementation support, and transaction strategies. </a:t>
            </a:r>
          </a:p>
          <a:p>
            <a:pPr>
              <a:lnSpc>
                <a:spcPct val="90000"/>
              </a:lnSpc>
            </a:pPr>
            <a:r>
              <a:rPr lang="en-US" dirty="0" smtClean="0"/>
              <a:t>There are usually two integration styles: </a:t>
            </a:r>
          </a:p>
          <a:p>
            <a:pPr lvl="1">
              <a:lnSpc>
                <a:spcPct val="90000"/>
              </a:lnSpc>
            </a:pPr>
            <a:r>
              <a:rPr lang="en-US" dirty="0" smtClean="0"/>
              <a:t>Using Spring's DAO 'templates' </a:t>
            </a:r>
          </a:p>
          <a:p>
            <a:pPr lvl="1">
              <a:lnSpc>
                <a:spcPct val="90000"/>
              </a:lnSpc>
            </a:pPr>
            <a:r>
              <a:rPr lang="en-US" dirty="0" smtClean="0"/>
              <a:t>Coding DAOs against plain Hibernate/JDO/</a:t>
            </a:r>
            <a:r>
              <a:rPr lang="en-US" dirty="0" err="1" smtClean="0"/>
              <a:t>TopLink</a:t>
            </a:r>
            <a:r>
              <a:rPr lang="en-US" dirty="0" smtClean="0"/>
              <a:t>/etc APIs. </a:t>
            </a:r>
          </a:p>
          <a:p>
            <a:pPr lvl="1" algn="r">
              <a:buNone/>
            </a:pPr>
            <a:r>
              <a:rPr lang="en-US" sz="2000" dirty="0" smtClean="0"/>
              <a:t>(</a:t>
            </a:r>
            <a:r>
              <a:rPr lang="en-US" sz="2000" dirty="0" err="1" smtClean="0"/>
              <a:t>Contd</a:t>
            </a:r>
            <a:r>
              <a:rPr lang="en-US" sz="2000" dirty="0" smtClean="0"/>
              <a:t>…)</a:t>
            </a:r>
            <a:endParaRPr lang="en-US" sz="2000" dirty="0"/>
          </a:p>
        </p:txBody>
      </p:sp>
      <p:sp>
        <p:nvSpPr>
          <p:cNvPr id="3" name="Title 2"/>
          <p:cNvSpPr>
            <a:spLocks noGrp="1"/>
          </p:cNvSpPr>
          <p:nvPr>
            <p:ph type="title"/>
          </p:nvPr>
        </p:nvSpPr>
        <p:spPr/>
        <p:txBody>
          <a:bodyPr/>
          <a:lstStyle/>
          <a:p>
            <a:r>
              <a:rPr lang="en-US" dirty="0" smtClean="0"/>
              <a:t>Need for Spring with JPA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a:lnSpc>
                <a:spcPct val="90000"/>
              </a:lnSpc>
            </a:pPr>
            <a:r>
              <a:rPr lang="en-US" dirty="0" smtClean="0"/>
              <a:t>In both cases, DAOs can be configured through Dependency Injection and participate in Spring's resource and transaction management. </a:t>
            </a:r>
          </a:p>
          <a:p>
            <a:pPr>
              <a:lnSpc>
                <a:spcPct val="90000"/>
              </a:lnSpc>
            </a:pPr>
            <a:r>
              <a:rPr lang="en-US" dirty="0" smtClean="0"/>
              <a:t>Spring adds significant support when using the O/R mapping layer of your choice to create data access applications. </a:t>
            </a:r>
          </a:p>
          <a:p>
            <a:endParaRPr lang="en-US" dirty="0"/>
          </a:p>
        </p:txBody>
      </p:sp>
      <p:sp>
        <p:nvSpPr>
          <p:cNvPr id="3" name="Title 2"/>
          <p:cNvSpPr>
            <a:spLocks noGrp="1"/>
          </p:cNvSpPr>
          <p:nvPr>
            <p:ph type="title"/>
          </p:nvPr>
        </p:nvSpPr>
        <p:spPr/>
        <p:txBody>
          <a:bodyPr/>
          <a:lstStyle/>
          <a:p>
            <a:r>
              <a:rPr lang="en-US" dirty="0" smtClean="0"/>
              <a:t>Need for Spring with JPA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93" descr="1.bmp"/>
          <p:cNvPicPr>
            <a:picLocks noChangeAspect="1"/>
          </p:cNvPicPr>
          <p:nvPr/>
        </p:nvPicPr>
        <p:blipFill>
          <a:blip r:embed="rId2" cstate="print"/>
          <a:stretch>
            <a:fillRect/>
          </a:stretch>
        </p:blipFill>
        <p:spPr>
          <a:xfrm>
            <a:off x="0" y="1767152"/>
            <a:ext cx="3782291" cy="2833067"/>
          </a:xfrm>
          <a:prstGeom prst="rect">
            <a:avLst/>
          </a:prstGeom>
        </p:spPr>
      </p:pic>
      <p:sp>
        <p:nvSpPr>
          <p:cNvPr id="3" name="Title 2"/>
          <p:cNvSpPr>
            <a:spLocks noGrp="1"/>
          </p:cNvSpPr>
          <p:nvPr>
            <p:ph type="title"/>
          </p:nvPr>
        </p:nvSpPr>
        <p:spPr/>
        <p:txBody>
          <a:bodyPr/>
          <a:lstStyle/>
          <a:p>
            <a:r>
              <a:rPr lang="en-US" dirty="0" smtClean="0"/>
              <a:t>Need for Spring with JPA</a:t>
            </a:r>
            <a:endParaRPr lang="en-US" dirty="0"/>
          </a:p>
        </p:txBody>
      </p:sp>
      <p:pic>
        <p:nvPicPr>
          <p:cNvPr id="91" name="Picture 90" descr="1.jpg"/>
          <p:cNvPicPr>
            <a:picLocks noChangeAspect="1"/>
          </p:cNvPicPr>
          <p:nvPr/>
        </p:nvPicPr>
        <p:blipFill>
          <a:blip r:embed="rId3" cstate="print"/>
          <a:stretch>
            <a:fillRect/>
          </a:stretch>
        </p:blipFill>
        <p:spPr>
          <a:xfrm>
            <a:off x="4138333" y="1713373"/>
            <a:ext cx="4045250" cy="4285644"/>
          </a:xfrm>
          <a:prstGeom prst="rect">
            <a:avLst/>
          </a:prstGeom>
        </p:spPr>
      </p:pic>
      <p:sp>
        <p:nvSpPr>
          <p:cNvPr id="92" name="TextBox 91"/>
          <p:cNvSpPr txBox="1"/>
          <p:nvPr/>
        </p:nvSpPr>
        <p:spPr>
          <a:xfrm>
            <a:off x="748149" y="1336265"/>
            <a:ext cx="2161169" cy="430887"/>
          </a:xfrm>
          <a:prstGeom prst="rect">
            <a:avLst/>
          </a:prstGeom>
          <a:noFill/>
        </p:spPr>
        <p:txBody>
          <a:bodyPr wrap="none" rtlCol="0">
            <a:spAutoFit/>
          </a:bodyPr>
          <a:lstStyle/>
          <a:p>
            <a:r>
              <a:rPr lang="en-US" sz="2200" dirty="0" smtClean="0"/>
              <a:t>Classical Model</a:t>
            </a:r>
            <a:endParaRPr lang="en-US" sz="2200" dirty="0"/>
          </a:p>
        </p:txBody>
      </p:sp>
      <p:sp>
        <p:nvSpPr>
          <p:cNvPr id="93" name="Rectangle 92"/>
          <p:cNvSpPr/>
          <p:nvPr/>
        </p:nvSpPr>
        <p:spPr>
          <a:xfrm>
            <a:off x="4362235" y="1336265"/>
            <a:ext cx="3641239" cy="430887"/>
          </a:xfrm>
          <a:prstGeom prst="rect">
            <a:avLst/>
          </a:prstGeom>
        </p:spPr>
        <p:txBody>
          <a:bodyPr wrap="square">
            <a:spAutoFit/>
          </a:bodyPr>
          <a:lstStyle/>
          <a:p>
            <a:pPr algn="ctr"/>
            <a:r>
              <a:rPr lang="en-US" sz="2200" dirty="0" smtClean="0"/>
              <a:t>JPA Model</a:t>
            </a:r>
            <a:endParaRPr lang="en-US" sz="2200" dirty="0"/>
          </a:p>
        </p:txBody>
      </p:sp>
      <p:graphicFrame>
        <p:nvGraphicFramePr>
          <p:cNvPr id="98" name="Diagram 97"/>
          <p:cNvGraphicFramePr/>
          <p:nvPr/>
        </p:nvGraphicFramePr>
        <p:xfrm>
          <a:off x="263236" y="5472544"/>
          <a:ext cx="3837709" cy="858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9" name="Diagram 98"/>
          <p:cNvGraphicFramePr/>
          <p:nvPr/>
        </p:nvGraphicFramePr>
        <p:xfrm>
          <a:off x="5105400" y="5999017"/>
          <a:ext cx="3837709" cy="85898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01" name="Straight Arrow Connector 100"/>
          <p:cNvCxnSpPr/>
          <p:nvPr/>
        </p:nvCxnSpPr>
        <p:spPr>
          <a:xfrm flipH="1" flipV="1">
            <a:off x="1662545" y="4197927"/>
            <a:ext cx="637310" cy="1274617"/>
          </a:xfrm>
          <a:prstGeom prst="straightConnector1">
            <a:avLst/>
          </a:prstGeom>
          <a:ln>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flipH="1" flipV="1">
            <a:off x="7024255" y="5472544"/>
            <a:ext cx="1399309" cy="526473"/>
          </a:xfrm>
          <a:prstGeom prst="straightConnector1">
            <a:avLst/>
          </a:prstGeom>
          <a:ln>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Benefits of using the Spring Framework to create your ORM DAOs include: </a:t>
            </a:r>
          </a:p>
          <a:p>
            <a:pPr lvl="1"/>
            <a:r>
              <a:rPr lang="en-US" dirty="0" smtClean="0"/>
              <a:t>Ease of testing. </a:t>
            </a:r>
          </a:p>
          <a:p>
            <a:pPr lvl="1"/>
            <a:r>
              <a:rPr lang="en-US" dirty="0" smtClean="0"/>
              <a:t>Common data access exceptions </a:t>
            </a:r>
          </a:p>
          <a:p>
            <a:pPr lvl="1"/>
            <a:r>
              <a:rPr lang="en-US" dirty="0" smtClean="0"/>
              <a:t>General resource management. </a:t>
            </a:r>
          </a:p>
          <a:p>
            <a:pPr lvl="1"/>
            <a:r>
              <a:rPr lang="en-US" dirty="0" smtClean="0"/>
              <a:t>Integrated transaction management. </a:t>
            </a:r>
          </a:p>
          <a:p>
            <a:endParaRPr lang="en-US" dirty="0" smtClean="0"/>
          </a:p>
          <a:p>
            <a:endParaRPr lang="en-US" dirty="0"/>
          </a:p>
        </p:txBody>
      </p:sp>
      <p:sp>
        <p:nvSpPr>
          <p:cNvPr id="3" name="Title 2"/>
          <p:cNvSpPr>
            <a:spLocks noGrp="1"/>
          </p:cNvSpPr>
          <p:nvPr>
            <p:ph type="title"/>
          </p:nvPr>
        </p:nvSpPr>
        <p:spPr/>
        <p:txBody>
          <a:bodyPr/>
          <a:lstStyle/>
          <a:p>
            <a:r>
              <a:rPr lang="en-US" dirty="0" smtClean="0"/>
              <a:t>Spring with JPA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231775" lvl="1">
              <a:spcBef>
                <a:spcPts val="1200"/>
              </a:spcBef>
              <a:buFont typeface="Arial" pitchFamily="34" charset="0"/>
              <a:buChar char="•"/>
            </a:pPr>
            <a:r>
              <a:rPr lang="en-US" sz="2600" dirty="0" smtClean="0"/>
              <a:t>Spring JPA (available under the </a:t>
            </a:r>
            <a:r>
              <a:rPr lang="en-US" sz="2600" dirty="0" err="1" smtClean="0"/>
              <a:t>org.springframework.orm.jpa</a:t>
            </a:r>
            <a:r>
              <a:rPr lang="en-US" sz="2600" dirty="0" smtClean="0"/>
              <a:t> package) offers comprehensive support for the </a:t>
            </a:r>
            <a:r>
              <a:rPr lang="en-US" sz="2600" b="1" dirty="0" smtClean="0"/>
              <a:t>Java Persistence API</a:t>
            </a:r>
            <a:r>
              <a:rPr lang="en-US" sz="2600" dirty="0" smtClean="0"/>
              <a:t> in a similar manner to the integration with Hibernate or JDO, while being aware of the underlying implementation in order to provide additional features. </a:t>
            </a:r>
          </a:p>
          <a:p>
            <a:endParaRPr lang="en-US" dirty="0"/>
          </a:p>
        </p:txBody>
      </p:sp>
      <p:sp>
        <p:nvSpPr>
          <p:cNvPr id="3" name="Title 2"/>
          <p:cNvSpPr>
            <a:spLocks noGrp="1"/>
          </p:cNvSpPr>
          <p:nvPr>
            <p:ph type="title"/>
          </p:nvPr>
        </p:nvSpPr>
        <p:spPr/>
        <p:txBody>
          <a:bodyPr/>
          <a:lstStyle/>
          <a:p>
            <a:r>
              <a:rPr lang="en-US" dirty="0" smtClean="0"/>
              <a:t>Spring with JPA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419100" indent="-419100"/>
            <a:r>
              <a:rPr lang="en-US" dirty="0" smtClean="0"/>
              <a:t>Spring JPA offers three ways of setting up JPA EntityManagerFactory: </a:t>
            </a:r>
          </a:p>
          <a:p>
            <a:pPr marL="419100" indent="-419100"/>
            <a:endParaRPr lang="en-US" sz="1000" dirty="0" smtClean="0"/>
          </a:p>
          <a:p>
            <a:pPr marL="657225" lvl="1" indent="-381000">
              <a:buFontTx/>
              <a:buAutoNum type="arabicPeriod"/>
            </a:pPr>
            <a:r>
              <a:rPr lang="en-US" dirty="0" err="1" smtClean="0"/>
              <a:t>LocalEntityManagerFactoryBean</a:t>
            </a:r>
            <a:r>
              <a:rPr lang="en-US" dirty="0" smtClean="0"/>
              <a:t>  using Persistence Unit</a:t>
            </a:r>
          </a:p>
          <a:p>
            <a:pPr marL="657225" lvl="1" indent="-381000">
              <a:lnSpc>
                <a:spcPct val="150000"/>
              </a:lnSpc>
              <a:buFontTx/>
              <a:buAutoNum type="arabicPeriod"/>
            </a:pPr>
            <a:r>
              <a:rPr lang="en-US" dirty="0" smtClean="0"/>
              <a:t>Obtaining an EntityManagerFactory from JNDI </a:t>
            </a:r>
          </a:p>
          <a:p>
            <a:pPr marL="657225" lvl="1" indent="-381000">
              <a:buFontTx/>
              <a:buAutoNum type="arabicPeriod"/>
            </a:pPr>
            <a:r>
              <a:rPr lang="en-US" dirty="0" err="1" smtClean="0"/>
              <a:t>LocalContainerEntityManagerFactoryBean</a:t>
            </a:r>
            <a:r>
              <a:rPr lang="en-US" dirty="0" smtClean="0"/>
              <a:t>  using Custom </a:t>
            </a:r>
            <a:r>
              <a:rPr lang="en-US" dirty="0" err="1" smtClean="0"/>
              <a:t>Datasources</a:t>
            </a:r>
            <a:r>
              <a:rPr lang="en-US" dirty="0" smtClean="0"/>
              <a:t>( most powerful JPA setup option)</a:t>
            </a:r>
          </a:p>
          <a:p>
            <a:endParaRPr lang="en-US" dirty="0" smtClean="0"/>
          </a:p>
          <a:p>
            <a:endParaRPr lang="en-US" dirty="0"/>
          </a:p>
        </p:txBody>
      </p:sp>
      <p:sp>
        <p:nvSpPr>
          <p:cNvPr id="3" name="Title 2"/>
          <p:cNvSpPr>
            <a:spLocks noGrp="1"/>
          </p:cNvSpPr>
          <p:nvPr>
            <p:ph type="title"/>
          </p:nvPr>
        </p:nvSpPr>
        <p:spPr/>
        <p:txBody>
          <a:bodyPr/>
          <a:lstStyle/>
          <a:p>
            <a:r>
              <a:rPr lang="en-US" dirty="0" smtClean="0"/>
              <a:t>JPA Setup in Spring</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E76181-415C-4D6E-8361-3F3954806EEA}"/>
</file>

<file path=customXml/itemProps2.xml><?xml version="1.0" encoding="utf-8"?>
<ds:datastoreItem xmlns:ds="http://schemas.openxmlformats.org/officeDocument/2006/customXml" ds:itemID="{4514F291-B47C-48A1-B199-EBD0A7B4E780}"/>
</file>

<file path=customXml/itemProps3.xml><?xml version="1.0" encoding="utf-8"?>
<ds:datastoreItem xmlns:ds="http://schemas.openxmlformats.org/officeDocument/2006/customXml" ds:itemID="{69A6220E-5020-4ACE-A33D-0A412E4F470D}"/>
</file>

<file path=docProps/app.xml><?xml version="1.0" encoding="utf-8"?>
<Properties xmlns="http://schemas.openxmlformats.org/officeDocument/2006/extended-properties" xmlns:vt="http://schemas.openxmlformats.org/officeDocument/2006/docPropsVTypes">
  <Template>Pencils_02_2012</Template>
  <TotalTime>5092</TotalTime>
  <Words>1458</Words>
  <Application>Microsoft Office PowerPoint</Application>
  <PresentationFormat>On-screen Show (4:3)</PresentationFormat>
  <Paragraphs>166</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Pencils_02_2012</vt:lpstr>
      <vt:lpstr>Slide 1</vt:lpstr>
      <vt:lpstr>Course Goals / Objectives</vt:lpstr>
      <vt:lpstr>Agenda</vt:lpstr>
      <vt:lpstr>Need for Spring with JPA</vt:lpstr>
      <vt:lpstr>Need for Spring with JPA</vt:lpstr>
      <vt:lpstr>Need for Spring with JPA</vt:lpstr>
      <vt:lpstr>Spring with JPA</vt:lpstr>
      <vt:lpstr>Spring with JPA</vt:lpstr>
      <vt:lpstr>JPA Setup in Spring</vt:lpstr>
      <vt:lpstr>JPA Setup in Spring</vt:lpstr>
      <vt:lpstr>JPA Setup in Spring</vt:lpstr>
      <vt:lpstr>JPA Setup in Spring</vt:lpstr>
      <vt:lpstr>JPA Setup in Spring</vt:lpstr>
      <vt:lpstr>See It</vt:lpstr>
      <vt:lpstr>See It- Instructions</vt:lpstr>
      <vt:lpstr>Try It</vt:lpstr>
      <vt:lpstr>Try It- Instructions</vt:lpstr>
      <vt:lpstr>Additional Resources</vt:lpstr>
      <vt:lpstr>Course / Module Summary</vt:lpstr>
      <vt:lpstr>Course / Module Summary</vt:lpstr>
      <vt:lpstr>Slide 21</vt:lpstr>
    </vt:vector>
  </TitlesOfParts>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cp:lastModifiedBy>Rekha</cp:lastModifiedBy>
  <cp:revision>218</cp:revision>
  <dcterms:created xsi:type="dcterms:W3CDTF">2012-03-13T15:47:14Z</dcterms:created>
  <dcterms:modified xsi:type="dcterms:W3CDTF">2013-03-08T11:29:42Z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