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5"/>
  </p:notesMasterIdLst>
  <p:handoutMasterIdLst>
    <p:handoutMasterId r:id="rId56"/>
  </p:handoutMasterIdLst>
  <p:sldIdLst>
    <p:sldId id="316" r:id="rId5"/>
    <p:sldId id="1524" r:id="rId6"/>
    <p:sldId id="1525" r:id="rId7"/>
    <p:sldId id="1526" r:id="rId8"/>
    <p:sldId id="1527" r:id="rId9"/>
    <p:sldId id="1528" r:id="rId10"/>
    <p:sldId id="1529" r:id="rId11"/>
    <p:sldId id="1522" r:id="rId12"/>
    <p:sldId id="1523" r:id="rId13"/>
    <p:sldId id="1530" r:id="rId14"/>
    <p:sldId id="1531" r:id="rId15"/>
    <p:sldId id="1532" r:id="rId16"/>
    <p:sldId id="1533" r:id="rId17"/>
    <p:sldId id="1534" r:id="rId18"/>
    <p:sldId id="1536" r:id="rId19"/>
    <p:sldId id="1537" r:id="rId20"/>
    <p:sldId id="1538" r:id="rId21"/>
    <p:sldId id="1539" r:id="rId22"/>
    <p:sldId id="1235" r:id="rId23"/>
    <p:sldId id="1512" r:id="rId24"/>
    <p:sldId id="694" r:id="rId25"/>
    <p:sldId id="1513" r:id="rId26"/>
    <p:sldId id="1514" r:id="rId27"/>
    <p:sldId id="1515" r:id="rId28"/>
    <p:sldId id="1516" r:id="rId29"/>
    <p:sldId id="1517" r:id="rId30"/>
    <p:sldId id="1518" r:id="rId31"/>
    <p:sldId id="1519" r:id="rId32"/>
    <p:sldId id="1520" r:id="rId33"/>
    <p:sldId id="1521" r:id="rId34"/>
    <p:sldId id="1260" r:id="rId35"/>
    <p:sldId id="1540" r:id="rId36"/>
    <p:sldId id="1543" r:id="rId37"/>
    <p:sldId id="1544" r:id="rId38"/>
    <p:sldId id="1545" r:id="rId39"/>
    <p:sldId id="1541" r:id="rId40"/>
    <p:sldId id="1436" r:id="rId41"/>
    <p:sldId id="1437" r:id="rId42"/>
    <p:sldId id="1438" r:id="rId43"/>
    <p:sldId id="1439" r:id="rId44"/>
    <p:sldId id="1440" r:id="rId45"/>
    <p:sldId id="1441" r:id="rId46"/>
    <p:sldId id="1442" r:id="rId47"/>
    <p:sldId id="1443" r:id="rId48"/>
    <p:sldId id="1444" r:id="rId49"/>
    <p:sldId id="1446" r:id="rId50"/>
    <p:sldId id="1445" r:id="rId51"/>
    <p:sldId id="1435" r:id="rId52"/>
    <p:sldId id="339" r:id="rId53"/>
    <p:sldId id="364" r:id="rId54"/>
  </p:sldIdLst>
  <p:sldSz cx="9144000" cy="6858000" type="screen4x3"/>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E00998-1CE7-4748-8172-954A264C6CF1}">
          <p14:sldIdLst>
            <p14:sldId id="316"/>
          </p14:sldIdLst>
        </p14:section>
        <p14:section name="Untitled Section" id="{69352B41-44E2-4D7F-A1EF-71FC49AB1BC6}">
          <p14:sldIdLst>
            <p14:sldId id="1524"/>
            <p14:sldId id="1525"/>
            <p14:sldId id="1526"/>
            <p14:sldId id="1527"/>
            <p14:sldId id="1528"/>
            <p14:sldId id="1529"/>
            <p14:sldId id="1522"/>
            <p14:sldId id="1523"/>
            <p14:sldId id="1530"/>
            <p14:sldId id="1531"/>
            <p14:sldId id="1532"/>
            <p14:sldId id="1533"/>
            <p14:sldId id="1534"/>
            <p14:sldId id="1536"/>
            <p14:sldId id="1537"/>
            <p14:sldId id="1538"/>
            <p14:sldId id="1539"/>
            <p14:sldId id="1235"/>
            <p14:sldId id="1512"/>
            <p14:sldId id="694"/>
            <p14:sldId id="1513"/>
            <p14:sldId id="1514"/>
            <p14:sldId id="1515"/>
            <p14:sldId id="1516"/>
            <p14:sldId id="1517"/>
            <p14:sldId id="1518"/>
            <p14:sldId id="1519"/>
            <p14:sldId id="1520"/>
            <p14:sldId id="1521"/>
            <p14:sldId id="1260"/>
            <p14:sldId id="1540"/>
            <p14:sldId id="1543"/>
            <p14:sldId id="1544"/>
            <p14:sldId id="1545"/>
            <p14:sldId id="1541"/>
            <p14:sldId id="1436"/>
            <p14:sldId id="1437"/>
            <p14:sldId id="1438"/>
            <p14:sldId id="1439"/>
            <p14:sldId id="1440"/>
            <p14:sldId id="1441"/>
            <p14:sldId id="1442"/>
            <p14:sldId id="1443"/>
            <p14:sldId id="1444"/>
            <p14:sldId id="1446"/>
            <p14:sldId id="1445"/>
            <p14:sldId id="1435"/>
            <p14:sldId id="339"/>
            <p14:sldId id="364"/>
          </p14:sldIdLst>
        </p14:section>
      </p14:sectionLst>
    </p:ex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960" autoAdjust="0"/>
  </p:normalViewPr>
  <p:slideViewPr>
    <p:cSldViewPr snapToObjects="1" showGuides="1">
      <p:cViewPr varScale="1">
        <p:scale>
          <a:sx n="82" d="100"/>
          <a:sy n="82" d="100"/>
        </p:scale>
        <p:origin x="1368" y="72"/>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3" d="2"/>
        <a:sy n="3" d="2"/>
      </p:scale>
      <p:origin x="0" y="0"/>
    </p:cViewPr>
  </p:notesTextViewPr>
  <p:sorterViewPr>
    <p:cViewPr>
      <p:scale>
        <a:sx n="100" d="100"/>
        <a:sy n="100" d="100"/>
      </p:scale>
      <p:origin x="0" y="-186528"/>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2023-05-05</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5/5/2023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2" name="AutoShape 2" descr="Image result for microservice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1400" y="7937"/>
            <a:ext cx="1641894" cy="1229836"/>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1400" y="7937"/>
            <a:ext cx="1641894" cy="1229836"/>
          </a:xfrm>
          <a:prstGeom prst="rect">
            <a:avLst/>
          </a:prstGeom>
        </p:spPr>
      </p:pic>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1400" y="7937"/>
            <a:ext cx="1641894" cy="1229836"/>
          </a:xfrm>
          <a:prstGeom prst="rect">
            <a:avLst/>
          </a:prstGeom>
        </p:spPr>
      </p:pic>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1400" y="7937"/>
            <a:ext cx="1641894" cy="1229836"/>
          </a:xfrm>
          <a:prstGeom prst="rect">
            <a:avLst/>
          </a:prstGeom>
        </p:spPr>
      </p:pic>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Micro Service</a:t>
            </a:r>
          </a:p>
          <a:p>
            <a:r>
              <a:rPr lang="en-US" dirty="0"/>
              <a:t>Using .NET CORE</a:t>
            </a:r>
          </a:p>
        </p:txBody>
      </p:sp>
      <p:sp>
        <p:nvSpPr>
          <p:cNvPr id="4" name="Text Placeholder 3"/>
          <p:cNvSpPr>
            <a:spLocks noGrp="1"/>
          </p:cNvSpPr>
          <p:nvPr>
            <p:ph type="body" sz="quarter" idx="11"/>
          </p:nvPr>
        </p:nvSpPr>
        <p:spPr/>
        <p:txBody>
          <a:bodyPr/>
          <a:lstStyle/>
          <a:p>
            <a:r>
              <a:rPr lang="en-US" dirty="0"/>
              <a:t>Parameswari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a:t>Erlang</a:t>
            </a:r>
          </a:p>
        </p:txBody>
      </p:sp>
      <p:pic>
        <p:nvPicPr>
          <p:cNvPr id="7" name="Picture 6">
            <a:extLst>
              <a:ext uri="{FF2B5EF4-FFF2-40B4-BE49-F238E27FC236}">
                <a16:creationId xmlns:a16="http://schemas.microsoft.com/office/drawing/2014/main" id="{BA35DA95-5E67-1D5D-E39C-62B7405D77C0}"/>
              </a:ext>
            </a:extLst>
          </p:cNvPr>
          <p:cNvPicPr>
            <a:picLocks noChangeAspect="1"/>
          </p:cNvPicPr>
          <p:nvPr/>
        </p:nvPicPr>
        <p:blipFill>
          <a:blip r:embed="rId2"/>
          <a:stretch>
            <a:fillRect/>
          </a:stretch>
        </p:blipFill>
        <p:spPr>
          <a:xfrm>
            <a:off x="461035" y="1981200"/>
            <a:ext cx="7907628" cy="4338536"/>
          </a:xfrm>
          <a:prstGeom prst="rect">
            <a:avLst/>
          </a:prstGeom>
        </p:spPr>
      </p:pic>
    </p:spTree>
    <p:extLst>
      <p:ext uri="{BB962C8B-B14F-4D97-AF65-F5344CB8AC3E}">
        <p14:creationId xmlns:p14="http://schemas.microsoft.com/office/powerpoint/2010/main" val="332434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err="1"/>
              <a:t>Rabbitmq</a:t>
            </a:r>
            <a:r>
              <a:rPr lang="en-IN" dirty="0"/>
              <a:t> Foundation</a:t>
            </a:r>
          </a:p>
        </p:txBody>
      </p:sp>
      <p:pic>
        <p:nvPicPr>
          <p:cNvPr id="4" name="Picture 3">
            <a:extLst>
              <a:ext uri="{FF2B5EF4-FFF2-40B4-BE49-F238E27FC236}">
                <a16:creationId xmlns:a16="http://schemas.microsoft.com/office/drawing/2014/main" id="{28F0BFF4-A3F5-704C-67EA-9C1A6938484B}"/>
              </a:ext>
            </a:extLst>
          </p:cNvPr>
          <p:cNvPicPr>
            <a:picLocks noChangeAspect="1"/>
          </p:cNvPicPr>
          <p:nvPr/>
        </p:nvPicPr>
        <p:blipFill>
          <a:blip r:embed="rId2"/>
          <a:stretch>
            <a:fillRect/>
          </a:stretch>
        </p:blipFill>
        <p:spPr>
          <a:xfrm>
            <a:off x="481062" y="1705947"/>
            <a:ext cx="8165206" cy="4442298"/>
          </a:xfrm>
          <a:prstGeom prst="rect">
            <a:avLst/>
          </a:prstGeom>
        </p:spPr>
      </p:pic>
    </p:spTree>
    <p:extLst>
      <p:ext uri="{BB962C8B-B14F-4D97-AF65-F5344CB8AC3E}">
        <p14:creationId xmlns:p14="http://schemas.microsoft.com/office/powerpoint/2010/main" val="344492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err="1"/>
              <a:t>Rabbitmq</a:t>
            </a:r>
            <a:r>
              <a:rPr lang="en-IN" dirty="0"/>
              <a:t> Foundation</a:t>
            </a:r>
          </a:p>
        </p:txBody>
      </p:sp>
      <p:pic>
        <p:nvPicPr>
          <p:cNvPr id="5" name="Picture 4">
            <a:extLst>
              <a:ext uri="{FF2B5EF4-FFF2-40B4-BE49-F238E27FC236}">
                <a16:creationId xmlns:a16="http://schemas.microsoft.com/office/drawing/2014/main" id="{C5DE1B4F-294F-3C50-5278-BF07EF64C422}"/>
              </a:ext>
            </a:extLst>
          </p:cNvPr>
          <p:cNvPicPr>
            <a:picLocks noChangeAspect="1"/>
          </p:cNvPicPr>
          <p:nvPr/>
        </p:nvPicPr>
        <p:blipFill>
          <a:blip r:embed="rId2"/>
          <a:stretch>
            <a:fillRect/>
          </a:stretch>
        </p:blipFill>
        <p:spPr>
          <a:xfrm>
            <a:off x="519699" y="2438400"/>
            <a:ext cx="8087932" cy="2697804"/>
          </a:xfrm>
          <a:prstGeom prst="rect">
            <a:avLst/>
          </a:prstGeom>
        </p:spPr>
      </p:pic>
    </p:spTree>
    <p:extLst>
      <p:ext uri="{BB962C8B-B14F-4D97-AF65-F5344CB8AC3E}">
        <p14:creationId xmlns:p14="http://schemas.microsoft.com/office/powerpoint/2010/main" val="139507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err="1"/>
              <a:t>Rabbitmq</a:t>
            </a:r>
            <a:r>
              <a:rPr lang="en-IN" dirty="0"/>
              <a:t> Foundation</a:t>
            </a:r>
          </a:p>
        </p:txBody>
      </p:sp>
      <p:pic>
        <p:nvPicPr>
          <p:cNvPr id="4" name="Picture 3">
            <a:extLst>
              <a:ext uri="{FF2B5EF4-FFF2-40B4-BE49-F238E27FC236}">
                <a16:creationId xmlns:a16="http://schemas.microsoft.com/office/drawing/2014/main" id="{089C92DB-A55F-F1F2-C5A7-4ABFC22AFD6A}"/>
              </a:ext>
            </a:extLst>
          </p:cNvPr>
          <p:cNvPicPr>
            <a:picLocks noChangeAspect="1"/>
          </p:cNvPicPr>
          <p:nvPr/>
        </p:nvPicPr>
        <p:blipFill>
          <a:blip r:embed="rId2"/>
          <a:stretch>
            <a:fillRect/>
          </a:stretch>
        </p:blipFill>
        <p:spPr>
          <a:xfrm>
            <a:off x="398059" y="1621971"/>
            <a:ext cx="8268237" cy="4721157"/>
          </a:xfrm>
          <a:prstGeom prst="rect">
            <a:avLst/>
          </a:prstGeom>
        </p:spPr>
      </p:pic>
    </p:spTree>
    <p:extLst>
      <p:ext uri="{BB962C8B-B14F-4D97-AF65-F5344CB8AC3E}">
        <p14:creationId xmlns:p14="http://schemas.microsoft.com/office/powerpoint/2010/main" val="179919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err="1"/>
              <a:t>Rabbitmq</a:t>
            </a:r>
            <a:r>
              <a:rPr lang="en-IN" dirty="0"/>
              <a:t> Foundation</a:t>
            </a:r>
          </a:p>
        </p:txBody>
      </p:sp>
      <p:pic>
        <p:nvPicPr>
          <p:cNvPr id="5" name="Picture 4">
            <a:extLst>
              <a:ext uri="{FF2B5EF4-FFF2-40B4-BE49-F238E27FC236}">
                <a16:creationId xmlns:a16="http://schemas.microsoft.com/office/drawing/2014/main" id="{372E05A6-9A91-C7ED-DCEC-367708649643}"/>
              </a:ext>
            </a:extLst>
          </p:cNvPr>
          <p:cNvPicPr>
            <a:picLocks noChangeAspect="1"/>
          </p:cNvPicPr>
          <p:nvPr/>
        </p:nvPicPr>
        <p:blipFill>
          <a:blip r:embed="rId2"/>
          <a:stretch>
            <a:fillRect/>
          </a:stretch>
        </p:blipFill>
        <p:spPr>
          <a:xfrm>
            <a:off x="461035" y="1294090"/>
            <a:ext cx="7289442" cy="5389123"/>
          </a:xfrm>
          <a:prstGeom prst="rect">
            <a:avLst/>
          </a:prstGeom>
        </p:spPr>
      </p:pic>
    </p:spTree>
    <p:extLst>
      <p:ext uri="{BB962C8B-B14F-4D97-AF65-F5344CB8AC3E}">
        <p14:creationId xmlns:p14="http://schemas.microsoft.com/office/powerpoint/2010/main" val="401340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0B698-ADF3-850F-B0E8-477D083705FA}"/>
              </a:ext>
            </a:extLst>
          </p:cNvPr>
          <p:cNvSpPr>
            <a:spLocks noGrp="1"/>
          </p:cNvSpPr>
          <p:nvPr>
            <p:ph sz="quarter" idx="12"/>
          </p:nvPr>
        </p:nvSpPr>
        <p:spPr/>
        <p:txBody>
          <a:bodyPr/>
          <a:lstStyle/>
          <a:p>
            <a:r>
              <a:rPr lang="en-US" dirty="0"/>
              <a:t>The Advanced Message Queuing Protocol (AMQP) creates interoperability between clients and brokers (i.e. messaging middleware). </a:t>
            </a:r>
          </a:p>
          <a:p>
            <a:r>
              <a:rPr lang="en-US" dirty="0"/>
              <a:t>Its goal of creation was to enable a wide range of different applications and systems to be able to work together, regardless of their internal designs, standardizing enterprise messaging on industrial scale.</a:t>
            </a:r>
            <a:endParaRPr lang="en-IN" dirty="0"/>
          </a:p>
        </p:txBody>
      </p:sp>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a:t>AMQP Protocol</a:t>
            </a:r>
          </a:p>
        </p:txBody>
      </p:sp>
    </p:spTree>
    <p:extLst>
      <p:ext uri="{BB962C8B-B14F-4D97-AF65-F5344CB8AC3E}">
        <p14:creationId xmlns:p14="http://schemas.microsoft.com/office/powerpoint/2010/main" val="265878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0B698-ADF3-850F-B0E8-477D083705FA}"/>
              </a:ext>
            </a:extLst>
          </p:cNvPr>
          <p:cNvSpPr>
            <a:spLocks noGrp="1"/>
          </p:cNvSpPr>
          <p:nvPr>
            <p:ph sz="quarter" idx="12"/>
          </p:nvPr>
        </p:nvSpPr>
        <p:spPr/>
        <p:txBody>
          <a:bodyPr>
            <a:normAutofit/>
          </a:bodyPr>
          <a:lstStyle/>
          <a:p>
            <a:r>
              <a:rPr lang="en-US" dirty="0"/>
              <a:t>AMQP includes the definitions for both the way networking takes place and the way message broker applications work. </a:t>
            </a:r>
          </a:p>
          <a:p>
            <a:r>
              <a:rPr lang="en-US" dirty="0"/>
              <a:t>This means the specifications for:</a:t>
            </a:r>
          </a:p>
          <a:p>
            <a:pPr lvl="1"/>
            <a:r>
              <a:rPr lang="en-US" dirty="0"/>
              <a:t>Operations of routing and storage of messages with the message brokers and set of rules to define how components involved work</a:t>
            </a:r>
          </a:p>
          <a:p>
            <a:pPr lvl="1"/>
            <a:r>
              <a:rPr lang="en-US" dirty="0"/>
              <a:t>And a wire protocol to implement how communications between the clients and the brokers performing the above operations work</a:t>
            </a:r>
            <a:endParaRPr lang="en-IN" dirty="0"/>
          </a:p>
        </p:txBody>
      </p:sp>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a:t>AMQP Protocol</a:t>
            </a:r>
          </a:p>
        </p:txBody>
      </p:sp>
    </p:spTree>
    <p:extLst>
      <p:ext uri="{BB962C8B-B14F-4D97-AF65-F5344CB8AC3E}">
        <p14:creationId xmlns:p14="http://schemas.microsoft.com/office/powerpoint/2010/main" val="133458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2C786C-A12E-BEE0-1CCC-294C9727A784}"/>
              </a:ext>
            </a:extLst>
          </p:cNvPr>
          <p:cNvSpPr>
            <a:spLocks noGrp="1"/>
          </p:cNvSpPr>
          <p:nvPr>
            <p:ph sz="quarter" idx="12"/>
          </p:nvPr>
        </p:nvSpPr>
        <p:spPr/>
        <p:txBody>
          <a:bodyPr>
            <a:normAutofit fontScale="92500"/>
          </a:bodyPr>
          <a:lstStyle/>
          <a:p>
            <a:r>
              <a:rPr lang="en-US" dirty="0"/>
              <a:t>Monitoring and globally sharing updates</a:t>
            </a:r>
          </a:p>
          <a:p>
            <a:r>
              <a:rPr lang="en-US" dirty="0"/>
              <a:t>Connecting different systems to talks to each other</a:t>
            </a:r>
          </a:p>
          <a:p>
            <a:r>
              <a:rPr lang="en-US" dirty="0"/>
              <a:t>Allowing servers to respond to immediate requests quickly and delegate time consuming tasks for later processing</a:t>
            </a:r>
          </a:p>
          <a:p>
            <a:r>
              <a:rPr lang="en-US" dirty="0"/>
              <a:t>Distributing a message to multiple recipients for consumption</a:t>
            </a:r>
          </a:p>
          <a:p>
            <a:r>
              <a:rPr lang="en-US" dirty="0"/>
              <a:t>Enabling offline clients to fetch data later</a:t>
            </a:r>
          </a:p>
          <a:p>
            <a:r>
              <a:rPr lang="en-US" dirty="0"/>
              <a:t>Introducing fully asynchronous functionality for systems</a:t>
            </a:r>
          </a:p>
          <a:p>
            <a:r>
              <a:rPr lang="en-US" dirty="0"/>
              <a:t>Increasing reliability and uptime of application deployments</a:t>
            </a:r>
            <a:endParaRPr lang="en-IN" dirty="0"/>
          </a:p>
        </p:txBody>
      </p:sp>
      <p:sp>
        <p:nvSpPr>
          <p:cNvPr id="3" name="Title 2">
            <a:extLst>
              <a:ext uri="{FF2B5EF4-FFF2-40B4-BE49-F238E27FC236}">
                <a16:creationId xmlns:a16="http://schemas.microsoft.com/office/drawing/2014/main" id="{A6B62709-C3FF-3344-CFBC-B822012B41D1}"/>
              </a:ext>
            </a:extLst>
          </p:cNvPr>
          <p:cNvSpPr>
            <a:spLocks noGrp="1"/>
          </p:cNvSpPr>
          <p:nvPr>
            <p:ph type="title"/>
          </p:nvPr>
        </p:nvSpPr>
        <p:spPr/>
        <p:txBody>
          <a:bodyPr/>
          <a:lstStyle/>
          <a:p>
            <a:r>
              <a:rPr lang="en-IN" dirty="0"/>
              <a:t>AMQP Capabilities</a:t>
            </a:r>
          </a:p>
        </p:txBody>
      </p:sp>
    </p:spTree>
    <p:extLst>
      <p:ext uri="{BB962C8B-B14F-4D97-AF65-F5344CB8AC3E}">
        <p14:creationId xmlns:p14="http://schemas.microsoft.com/office/powerpoint/2010/main" val="251562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AB3B51-EC73-250C-C93A-5B04D7C97E2B}"/>
              </a:ext>
            </a:extLst>
          </p:cNvPr>
          <p:cNvSpPr>
            <a:spLocks noGrp="1"/>
          </p:cNvSpPr>
          <p:nvPr>
            <p:ph sz="quarter" idx="12"/>
          </p:nvPr>
        </p:nvSpPr>
        <p:spPr/>
        <p:txBody>
          <a:bodyPr>
            <a:normAutofit/>
          </a:bodyPr>
          <a:lstStyle/>
          <a:p>
            <a:r>
              <a:rPr lang="en-US" dirty="0"/>
              <a:t>The AMQP Model defining how messages are received, routed, stored, queued and how application parts handling these tasks work rely on the clear set definitions of the below components:</a:t>
            </a:r>
          </a:p>
          <a:p>
            <a:pPr lvl="1"/>
            <a:r>
              <a:rPr lang="en-US" dirty="0"/>
              <a:t>Exchange: A part of the broker (i.e. server) which receives messages and routes them to queues</a:t>
            </a:r>
          </a:p>
          <a:p>
            <a:pPr lvl="1"/>
            <a:r>
              <a:rPr lang="en-US" dirty="0"/>
              <a:t>Queue (message queue): A named entity which messages are associated with and from where consumers receive them</a:t>
            </a:r>
          </a:p>
          <a:p>
            <a:pPr lvl="1"/>
            <a:r>
              <a:rPr lang="en-US" dirty="0"/>
              <a:t>Bindings: Rules for distributing messages from exchanges to queues</a:t>
            </a:r>
            <a:endParaRPr lang="en-IN" dirty="0"/>
          </a:p>
        </p:txBody>
      </p:sp>
      <p:sp>
        <p:nvSpPr>
          <p:cNvPr id="3" name="Title 2">
            <a:extLst>
              <a:ext uri="{FF2B5EF4-FFF2-40B4-BE49-F238E27FC236}">
                <a16:creationId xmlns:a16="http://schemas.microsoft.com/office/drawing/2014/main" id="{5F7FB5DC-0E55-5E6E-B464-3D697FC74A81}"/>
              </a:ext>
            </a:extLst>
          </p:cNvPr>
          <p:cNvSpPr>
            <a:spLocks noGrp="1"/>
          </p:cNvSpPr>
          <p:nvPr>
            <p:ph type="title"/>
          </p:nvPr>
        </p:nvSpPr>
        <p:spPr/>
        <p:txBody>
          <a:bodyPr/>
          <a:lstStyle/>
          <a:p>
            <a:r>
              <a:rPr lang="en-IN" dirty="0"/>
              <a:t>Main AMQP Components</a:t>
            </a:r>
          </a:p>
        </p:txBody>
      </p:sp>
    </p:spTree>
    <p:extLst>
      <p:ext uri="{BB962C8B-B14F-4D97-AF65-F5344CB8AC3E}">
        <p14:creationId xmlns:p14="http://schemas.microsoft.com/office/powerpoint/2010/main" val="159923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pring-cloud-stream-rabbitmq-architectural">
            <a:extLst>
              <a:ext uri="{FF2B5EF4-FFF2-40B4-BE49-F238E27FC236}">
                <a16:creationId xmlns:a16="http://schemas.microsoft.com/office/drawing/2014/main" id="{A8E9346D-E372-4852-83AA-807BA6C59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4000" cy="37734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B6E10A5C-6B22-4134-827C-F088E12F207C}"/>
              </a:ext>
            </a:extLst>
          </p:cNvPr>
          <p:cNvSpPr>
            <a:spLocks noGrp="1"/>
          </p:cNvSpPr>
          <p:nvPr>
            <p:ph type="title"/>
          </p:nvPr>
        </p:nvSpPr>
        <p:spPr/>
        <p:txBody>
          <a:bodyPr/>
          <a:lstStyle/>
          <a:p>
            <a:r>
              <a:rPr lang="en-IN" dirty="0" err="1"/>
              <a:t>Rabbitmq</a:t>
            </a:r>
            <a:r>
              <a:rPr lang="en-IN" dirty="0"/>
              <a:t> Architectural Pattern</a:t>
            </a:r>
          </a:p>
        </p:txBody>
      </p:sp>
    </p:spTree>
    <p:extLst>
      <p:ext uri="{BB962C8B-B14F-4D97-AF65-F5344CB8AC3E}">
        <p14:creationId xmlns:p14="http://schemas.microsoft.com/office/powerpoint/2010/main" val="427692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7C99F-D816-454D-B50D-2F5176233161}"/>
              </a:ext>
            </a:extLst>
          </p:cNvPr>
          <p:cNvSpPr>
            <a:spLocks noGrp="1"/>
          </p:cNvSpPr>
          <p:nvPr>
            <p:ph sz="quarter" idx="12"/>
          </p:nvPr>
        </p:nvSpPr>
        <p:spPr/>
        <p:txBody>
          <a:bodyPr/>
          <a:lstStyle/>
          <a:p>
            <a:r>
              <a:rPr lang="en-US" dirty="0"/>
              <a:t>Database handling is split into two categories, the </a:t>
            </a:r>
            <a:r>
              <a:rPr lang="en-US" dirty="0">
                <a:solidFill>
                  <a:srgbClr val="FF0000"/>
                </a:solidFill>
              </a:rPr>
              <a:t>command part </a:t>
            </a:r>
            <a:r>
              <a:rPr lang="en-US" dirty="0"/>
              <a:t>for handling data creation, update, deletion and the </a:t>
            </a:r>
            <a:r>
              <a:rPr lang="en-US" dirty="0">
                <a:solidFill>
                  <a:srgbClr val="FF0000"/>
                </a:solidFill>
              </a:rPr>
              <a:t>query part</a:t>
            </a:r>
            <a:r>
              <a:rPr lang="en-US" dirty="0"/>
              <a:t> that uses materialized views to retrieve data. </a:t>
            </a:r>
          </a:p>
          <a:p>
            <a:r>
              <a:rPr lang="en-US" dirty="0"/>
              <a:t>The materialized view is updated by subscribing to data change events. </a:t>
            </a:r>
          </a:p>
          <a:p>
            <a:r>
              <a:rPr lang="en-US" dirty="0"/>
              <a:t>Event sourcing pattern is used along with CQRS to create immutable events.</a:t>
            </a:r>
            <a:endParaRPr lang="en-IN" dirty="0"/>
          </a:p>
        </p:txBody>
      </p:sp>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spTree>
    <p:extLst>
      <p:ext uri="{BB962C8B-B14F-4D97-AF65-F5344CB8AC3E}">
        <p14:creationId xmlns:p14="http://schemas.microsoft.com/office/powerpoint/2010/main" val="1973318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E9D4B-195C-4235-A2B2-4BA12B97EA99}"/>
              </a:ext>
            </a:extLst>
          </p:cNvPr>
          <p:cNvSpPr>
            <a:spLocks noGrp="1"/>
          </p:cNvSpPr>
          <p:nvPr>
            <p:ph sz="quarter" idx="12"/>
          </p:nvPr>
        </p:nvSpPr>
        <p:spPr/>
        <p:txBody>
          <a:bodyPr/>
          <a:lstStyle/>
          <a:p>
            <a:r>
              <a:rPr lang="en-US" dirty="0"/>
              <a:t>The producer publishes a message to the exchange.</a:t>
            </a:r>
          </a:p>
          <a:p>
            <a:r>
              <a:rPr lang="en-US" dirty="0"/>
              <a:t>The exchange receives the message and is now responsible for the routing of the message.</a:t>
            </a:r>
          </a:p>
          <a:p>
            <a:r>
              <a:rPr lang="en-US" dirty="0"/>
              <a:t>Binding must be set up between the queue and the exchange. In this case, we have bindings to two different queues from the exchange. The exchange routes the message into the queues.</a:t>
            </a:r>
          </a:p>
          <a:p>
            <a:r>
              <a:rPr lang="en-US" dirty="0"/>
              <a:t>The messages stay in the queue until they are handled by a consumer.</a:t>
            </a:r>
          </a:p>
          <a:p>
            <a:r>
              <a:rPr lang="en-US" dirty="0"/>
              <a:t>The consumer handles the message.</a:t>
            </a:r>
            <a:endParaRPr lang="en-IN" dirty="0"/>
          </a:p>
        </p:txBody>
      </p:sp>
      <p:sp>
        <p:nvSpPr>
          <p:cNvPr id="2" name="Title 1">
            <a:extLst>
              <a:ext uri="{FF2B5EF4-FFF2-40B4-BE49-F238E27FC236}">
                <a16:creationId xmlns:a16="http://schemas.microsoft.com/office/drawing/2014/main" id="{27005325-7009-44C0-87AA-C4C7E189ED73}"/>
              </a:ext>
            </a:extLst>
          </p:cNvPr>
          <p:cNvSpPr>
            <a:spLocks noGrp="1"/>
          </p:cNvSpPr>
          <p:nvPr>
            <p:ph type="title"/>
          </p:nvPr>
        </p:nvSpPr>
        <p:spPr/>
        <p:txBody>
          <a:bodyPr/>
          <a:lstStyle/>
          <a:p>
            <a:r>
              <a:rPr lang="en-IN" dirty="0" err="1"/>
              <a:t>Rabbitmq</a:t>
            </a:r>
            <a:r>
              <a:rPr lang="en-IN" dirty="0"/>
              <a:t> Standard Exchange</a:t>
            </a:r>
          </a:p>
        </p:txBody>
      </p:sp>
    </p:spTree>
    <p:extLst>
      <p:ext uri="{BB962C8B-B14F-4D97-AF65-F5344CB8AC3E}">
        <p14:creationId xmlns:p14="http://schemas.microsoft.com/office/powerpoint/2010/main" val="113775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5325-7009-44C0-87AA-C4C7E189ED73}"/>
              </a:ext>
            </a:extLst>
          </p:cNvPr>
          <p:cNvSpPr>
            <a:spLocks noGrp="1"/>
          </p:cNvSpPr>
          <p:nvPr>
            <p:ph type="title"/>
          </p:nvPr>
        </p:nvSpPr>
        <p:spPr/>
        <p:txBody>
          <a:bodyPr/>
          <a:lstStyle/>
          <a:p>
            <a:r>
              <a:rPr lang="en-IN" dirty="0" err="1"/>
              <a:t>Rabbitmq</a:t>
            </a:r>
            <a:r>
              <a:rPr lang="en-IN" dirty="0"/>
              <a:t> Standard Exchange</a:t>
            </a:r>
          </a:p>
        </p:txBody>
      </p:sp>
      <p:pic>
        <p:nvPicPr>
          <p:cNvPr id="1026" name="Picture 2" descr="Exchanges Bindings Routing Keys">
            <a:extLst>
              <a:ext uri="{FF2B5EF4-FFF2-40B4-BE49-F238E27FC236}">
                <a16:creationId xmlns:a16="http://schemas.microsoft.com/office/drawing/2014/main" id="{A63C7DDB-47FB-4B50-B617-EA49082E4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65" y="1752600"/>
            <a:ext cx="4953000" cy="493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18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3260B4-96C8-47BA-AE3C-C724C8BFD0C5}"/>
              </a:ext>
            </a:extLst>
          </p:cNvPr>
          <p:cNvSpPr>
            <a:spLocks noGrp="1"/>
          </p:cNvSpPr>
          <p:nvPr>
            <p:ph sz="quarter" idx="12"/>
          </p:nvPr>
        </p:nvSpPr>
        <p:spPr/>
        <p:txBody>
          <a:bodyPr/>
          <a:lstStyle/>
          <a:p>
            <a:r>
              <a:rPr lang="en-US" dirty="0"/>
              <a:t>A direct exchange delivers messages to queues based on a message routing key. </a:t>
            </a:r>
          </a:p>
          <a:p>
            <a:r>
              <a:rPr lang="en-US" dirty="0"/>
              <a:t>The routing key is a message attribute added to the message header by the producer. </a:t>
            </a:r>
          </a:p>
          <a:p>
            <a:r>
              <a:rPr lang="en-US" dirty="0"/>
              <a:t>Think of the routing key as an "address" that the exchange is using to decide how to route the message. </a:t>
            </a:r>
          </a:p>
          <a:p>
            <a:r>
              <a:rPr lang="en-US" dirty="0"/>
              <a:t>A message goes to the queue(s) with the binding key that exactly matches the routing key of the message.</a:t>
            </a:r>
            <a:endParaRPr lang="en-IN" dirty="0"/>
          </a:p>
        </p:txBody>
      </p:sp>
      <p:sp>
        <p:nvSpPr>
          <p:cNvPr id="3" name="Title 2">
            <a:extLst>
              <a:ext uri="{FF2B5EF4-FFF2-40B4-BE49-F238E27FC236}">
                <a16:creationId xmlns:a16="http://schemas.microsoft.com/office/drawing/2014/main" id="{DD4D719A-DA31-4B79-9557-E4C378CCED30}"/>
              </a:ext>
            </a:extLst>
          </p:cNvPr>
          <p:cNvSpPr>
            <a:spLocks noGrp="1"/>
          </p:cNvSpPr>
          <p:nvPr>
            <p:ph type="title"/>
          </p:nvPr>
        </p:nvSpPr>
        <p:spPr/>
        <p:txBody>
          <a:bodyPr/>
          <a:lstStyle/>
          <a:p>
            <a:r>
              <a:rPr lang="en-IN" dirty="0"/>
              <a:t>Exchange types  - Direct Exchange</a:t>
            </a:r>
          </a:p>
        </p:txBody>
      </p:sp>
    </p:spTree>
    <p:extLst>
      <p:ext uri="{BB962C8B-B14F-4D97-AF65-F5344CB8AC3E}">
        <p14:creationId xmlns:p14="http://schemas.microsoft.com/office/powerpoint/2010/main" val="397391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D719A-DA31-4B79-9557-E4C378CCED30}"/>
              </a:ext>
            </a:extLst>
          </p:cNvPr>
          <p:cNvSpPr>
            <a:spLocks noGrp="1"/>
          </p:cNvSpPr>
          <p:nvPr>
            <p:ph type="title"/>
          </p:nvPr>
        </p:nvSpPr>
        <p:spPr/>
        <p:txBody>
          <a:bodyPr/>
          <a:lstStyle/>
          <a:p>
            <a:r>
              <a:rPr lang="en-IN" dirty="0"/>
              <a:t>Exchange types  - Direct Exchange</a:t>
            </a:r>
          </a:p>
        </p:txBody>
      </p:sp>
      <p:pic>
        <p:nvPicPr>
          <p:cNvPr id="1026" name="Picture 2" descr="RabbitMQ Direct Exchange Process Flow Diagram">
            <a:extLst>
              <a:ext uri="{FF2B5EF4-FFF2-40B4-BE49-F238E27FC236}">
                <a16:creationId xmlns:a16="http://schemas.microsoft.com/office/drawing/2014/main" id="{A67A3C27-E126-8774-DC3B-7232C3356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78" y="2133600"/>
            <a:ext cx="848446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7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F866F-386C-406F-819B-C6948FB36381}"/>
              </a:ext>
            </a:extLst>
          </p:cNvPr>
          <p:cNvSpPr>
            <a:spLocks noGrp="1"/>
          </p:cNvSpPr>
          <p:nvPr>
            <p:ph sz="quarter" idx="12"/>
          </p:nvPr>
        </p:nvSpPr>
        <p:spPr/>
        <p:txBody>
          <a:bodyPr/>
          <a:lstStyle/>
          <a:p>
            <a:r>
              <a:rPr lang="en-US" dirty="0"/>
              <a:t>The default exchange is a pre-declared direct exchange with no name, usually referred by an empty string. </a:t>
            </a:r>
          </a:p>
          <a:p>
            <a:r>
              <a:rPr lang="en-US" dirty="0"/>
              <a:t>When you use default exchange, your message is delivered to the queue with a name equal to the routing key of the message. </a:t>
            </a:r>
          </a:p>
          <a:p>
            <a:r>
              <a:rPr lang="en-US" dirty="0"/>
              <a:t>Every queue is automatically bound to the default exchange with a routing key which is the same as the queue name.</a:t>
            </a:r>
            <a:endParaRPr lang="en-IN" dirty="0"/>
          </a:p>
        </p:txBody>
      </p:sp>
      <p:sp>
        <p:nvSpPr>
          <p:cNvPr id="3" name="Title 2">
            <a:extLst>
              <a:ext uri="{FF2B5EF4-FFF2-40B4-BE49-F238E27FC236}">
                <a16:creationId xmlns:a16="http://schemas.microsoft.com/office/drawing/2014/main" id="{DD4D719A-DA31-4B79-9557-E4C378CCED30}"/>
              </a:ext>
            </a:extLst>
          </p:cNvPr>
          <p:cNvSpPr>
            <a:spLocks noGrp="1"/>
          </p:cNvSpPr>
          <p:nvPr>
            <p:ph type="title"/>
          </p:nvPr>
        </p:nvSpPr>
        <p:spPr/>
        <p:txBody>
          <a:bodyPr/>
          <a:lstStyle/>
          <a:p>
            <a:r>
              <a:rPr lang="en-IN" dirty="0"/>
              <a:t>Exchange types  - Default exchange</a:t>
            </a:r>
          </a:p>
        </p:txBody>
      </p:sp>
    </p:spTree>
    <p:extLst>
      <p:ext uri="{BB962C8B-B14F-4D97-AF65-F5344CB8AC3E}">
        <p14:creationId xmlns:p14="http://schemas.microsoft.com/office/powerpoint/2010/main" val="78605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F866F-386C-406F-819B-C6948FB36381}"/>
              </a:ext>
            </a:extLst>
          </p:cNvPr>
          <p:cNvSpPr>
            <a:spLocks noGrp="1"/>
          </p:cNvSpPr>
          <p:nvPr>
            <p:ph sz="quarter" idx="12"/>
          </p:nvPr>
        </p:nvSpPr>
        <p:spPr/>
        <p:txBody>
          <a:bodyPr/>
          <a:lstStyle/>
          <a:p>
            <a:r>
              <a:rPr lang="en-US" dirty="0"/>
              <a:t>Topic exchanges route messages to queues based on wildcard matches between the routing key and the routing pattern, which is specified by the queue binding. </a:t>
            </a:r>
          </a:p>
          <a:p>
            <a:r>
              <a:rPr lang="en-US" dirty="0"/>
              <a:t>Messages are routed to one or many queues based on a matching between a message routing key and this pattern.</a:t>
            </a:r>
            <a:endParaRPr lang="en-IN" dirty="0"/>
          </a:p>
        </p:txBody>
      </p:sp>
      <p:sp>
        <p:nvSpPr>
          <p:cNvPr id="3" name="Title 2">
            <a:extLst>
              <a:ext uri="{FF2B5EF4-FFF2-40B4-BE49-F238E27FC236}">
                <a16:creationId xmlns:a16="http://schemas.microsoft.com/office/drawing/2014/main" id="{DD4D719A-DA31-4B79-9557-E4C378CCED30}"/>
              </a:ext>
            </a:extLst>
          </p:cNvPr>
          <p:cNvSpPr>
            <a:spLocks noGrp="1"/>
          </p:cNvSpPr>
          <p:nvPr>
            <p:ph type="title"/>
          </p:nvPr>
        </p:nvSpPr>
        <p:spPr/>
        <p:txBody>
          <a:bodyPr/>
          <a:lstStyle/>
          <a:p>
            <a:r>
              <a:rPr lang="en-IN" dirty="0"/>
              <a:t>Exchange types  - Topic Exchange</a:t>
            </a:r>
          </a:p>
        </p:txBody>
      </p:sp>
    </p:spTree>
    <p:extLst>
      <p:ext uri="{BB962C8B-B14F-4D97-AF65-F5344CB8AC3E}">
        <p14:creationId xmlns:p14="http://schemas.microsoft.com/office/powerpoint/2010/main" val="4100271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D719A-DA31-4B79-9557-E4C378CCED30}"/>
              </a:ext>
            </a:extLst>
          </p:cNvPr>
          <p:cNvSpPr>
            <a:spLocks noGrp="1"/>
          </p:cNvSpPr>
          <p:nvPr>
            <p:ph type="title"/>
          </p:nvPr>
        </p:nvSpPr>
        <p:spPr/>
        <p:txBody>
          <a:bodyPr/>
          <a:lstStyle/>
          <a:p>
            <a:r>
              <a:rPr lang="en-IN" dirty="0"/>
              <a:t>Exchange types  - Topic Exchange</a:t>
            </a:r>
          </a:p>
        </p:txBody>
      </p:sp>
      <p:pic>
        <p:nvPicPr>
          <p:cNvPr id="2" name="Picture 2" descr="RabbitMQ Topic Exchange Process Flow Diagram">
            <a:extLst>
              <a:ext uri="{FF2B5EF4-FFF2-40B4-BE49-F238E27FC236}">
                <a16:creationId xmlns:a16="http://schemas.microsoft.com/office/drawing/2014/main" id="{031F71BD-39AA-FC6C-AE10-6F0290A89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84" y="2209799"/>
            <a:ext cx="8205261" cy="260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FD149F-6616-4F8D-B02D-45B1204631BA}"/>
              </a:ext>
            </a:extLst>
          </p:cNvPr>
          <p:cNvSpPr>
            <a:spLocks noGrp="1"/>
          </p:cNvSpPr>
          <p:nvPr>
            <p:ph sz="quarter" idx="12"/>
          </p:nvPr>
        </p:nvSpPr>
        <p:spPr/>
        <p:txBody>
          <a:bodyPr/>
          <a:lstStyle/>
          <a:p>
            <a:r>
              <a:rPr lang="en-US" dirty="0"/>
              <a:t>A fanout exchange copies and routes a received message to all queues that are bound to it regardless of routing keys or pattern matching as with direct and topic exchanges. The keys provided will simply be ignored.</a:t>
            </a:r>
          </a:p>
          <a:p>
            <a:r>
              <a:rPr lang="en-US" dirty="0"/>
              <a:t>Fanout exchanges can be useful when the same message needs to be sent to one or more queues with consumers who may process the same message in different ways.</a:t>
            </a:r>
            <a:endParaRPr lang="en-IN" dirty="0"/>
          </a:p>
        </p:txBody>
      </p:sp>
      <p:sp>
        <p:nvSpPr>
          <p:cNvPr id="3" name="Title 2">
            <a:extLst>
              <a:ext uri="{FF2B5EF4-FFF2-40B4-BE49-F238E27FC236}">
                <a16:creationId xmlns:a16="http://schemas.microsoft.com/office/drawing/2014/main" id="{DD4D939A-905C-4611-A9EF-B7F7292BD65C}"/>
              </a:ext>
            </a:extLst>
          </p:cNvPr>
          <p:cNvSpPr>
            <a:spLocks noGrp="1"/>
          </p:cNvSpPr>
          <p:nvPr>
            <p:ph type="title"/>
          </p:nvPr>
        </p:nvSpPr>
        <p:spPr/>
        <p:txBody>
          <a:bodyPr/>
          <a:lstStyle/>
          <a:p>
            <a:r>
              <a:rPr lang="en-IN" dirty="0"/>
              <a:t>Exchange Types - Fanout Exchange</a:t>
            </a:r>
          </a:p>
        </p:txBody>
      </p:sp>
    </p:spTree>
    <p:extLst>
      <p:ext uri="{BB962C8B-B14F-4D97-AF65-F5344CB8AC3E}">
        <p14:creationId xmlns:p14="http://schemas.microsoft.com/office/powerpoint/2010/main" val="4171065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D939A-905C-4611-A9EF-B7F7292BD65C}"/>
              </a:ext>
            </a:extLst>
          </p:cNvPr>
          <p:cNvSpPr>
            <a:spLocks noGrp="1"/>
          </p:cNvSpPr>
          <p:nvPr>
            <p:ph type="title"/>
          </p:nvPr>
        </p:nvSpPr>
        <p:spPr/>
        <p:txBody>
          <a:bodyPr/>
          <a:lstStyle/>
          <a:p>
            <a:r>
              <a:rPr lang="en-IN" dirty="0"/>
              <a:t>Exchange Types - Fanout Exchange</a:t>
            </a:r>
          </a:p>
        </p:txBody>
      </p:sp>
      <p:pic>
        <p:nvPicPr>
          <p:cNvPr id="2050" name="Picture 2" descr="RabbitMQ Fanout Exchange Process Flow Diagram">
            <a:extLst>
              <a:ext uri="{FF2B5EF4-FFF2-40B4-BE49-F238E27FC236}">
                <a16:creationId xmlns:a16="http://schemas.microsoft.com/office/drawing/2014/main" id="{0C549780-9EAF-2DD4-ABDD-A0E621784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14574"/>
            <a:ext cx="8777168"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00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FADD92-1516-4B46-9E8A-A2C530A20301}"/>
              </a:ext>
            </a:extLst>
          </p:cNvPr>
          <p:cNvSpPr>
            <a:spLocks noGrp="1"/>
          </p:cNvSpPr>
          <p:nvPr>
            <p:ph sz="quarter" idx="12"/>
          </p:nvPr>
        </p:nvSpPr>
        <p:spPr/>
        <p:txBody>
          <a:bodyPr/>
          <a:lstStyle/>
          <a:p>
            <a:r>
              <a:rPr lang="en-US" dirty="0"/>
              <a:t>A headers exchange routes messages based on arguments containing headers and optional values.</a:t>
            </a:r>
          </a:p>
          <a:p>
            <a:r>
              <a:rPr lang="en-US" dirty="0"/>
              <a:t> Headers exchanges are very similar to topic exchanges, but route messages based on header values instead of routing keys. </a:t>
            </a:r>
          </a:p>
          <a:p>
            <a:r>
              <a:rPr lang="en-US" dirty="0"/>
              <a:t>A message matches if the value of the header equals the value specified upon binding.</a:t>
            </a:r>
            <a:endParaRPr lang="en-IN" dirty="0"/>
          </a:p>
        </p:txBody>
      </p:sp>
      <p:sp>
        <p:nvSpPr>
          <p:cNvPr id="3" name="Title 2">
            <a:extLst>
              <a:ext uri="{FF2B5EF4-FFF2-40B4-BE49-F238E27FC236}">
                <a16:creationId xmlns:a16="http://schemas.microsoft.com/office/drawing/2014/main" id="{DD4D939A-905C-4611-A9EF-B7F7292BD65C}"/>
              </a:ext>
            </a:extLst>
          </p:cNvPr>
          <p:cNvSpPr>
            <a:spLocks noGrp="1"/>
          </p:cNvSpPr>
          <p:nvPr>
            <p:ph type="title"/>
          </p:nvPr>
        </p:nvSpPr>
        <p:spPr/>
        <p:txBody>
          <a:bodyPr/>
          <a:lstStyle/>
          <a:p>
            <a:r>
              <a:rPr lang="en-IN" dirty="0"/>
              <a:t>Exchange Types Headers Exchange</a:t>
            </a:r>
          </a:p>
        </p:txBody>
      </p:sp>
    </p:spTree>
    <p:extLst>
      <p:ext uri="{BB962C8B-B14F-4D97-AF65-F5344CB8AC3E}">
        <p14:creationId xmlns:p14="http://schemas.microsoft.com/office/powerpoint/2010/main" val="42383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7C99F-D816-454D-B50D-2F5176233161}"/>
              </a:ext>
            </a:extLst>
          </p:cNvPr>
          <p:cNvSpPr>
            <a:spLocks noGrp="1"/>
          </p:cNvSpPr>
          <p:nvPr>
            <p:ph sz="quarter" idx="12"/>
          </p:nvPr>
        </p:nvSpPr>
        <p:spPr/>
        <p:txBody>
          <a:bodyPr>
            <a:normAutofit/>
          </a:bodyPr>
          <a:lstStyle/>
          <a:p>
            <a:r>
              <a:rPr lang="en-US" dirty="0"/>
              <a:t>Once we implement database-per-service, there is a requirement to query, which requires joint data from multiple services. </a:t>
            </a:r>
          </a:p>
          <a:p>
            <a:r>
              <a:rPr lang="en-US" dirty="0"/>
              <a:t>CQRS suggests splitting the application into two parts — the command side and the query side.</a:t>
            </a:r>
          </a:p>
          <a:p>
            <a:r>
              <a:rPr lang="en-US" dirty="0"/>
              <a:t>The command side handles the Create, Update, and Delete requests.</a:t>
            </a:r>
          </a:p>
          <a:p>
            <a:r>
              <a:rPr lang="en-US" dirty="0"/>
              <a:t>The query side handles the query part by using the materialized views.</a:t>
            </a:r>
            <a:endParaRPr lang="en-IN" dirty="0"/>
          </a:p>
        </p:txBody>
      </p:sp>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spTree>
    <p:extLst>
      <p:ext uri="{BB962C8B-B14F-4D97-AF65-F5344CB8AC3E}">
        <p14:creationId xmlns:p14="http://schemas.microsoft.com/office/powerpoint/2010/main" val="133636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5325-7009-44C0-87AA-C4C7E189ED73}"/>
              </a:ext>
            </a:extLst>
          </p:cNvPr>
          <p:cNvSpPr>
            <a:spLocks noGrp="1"/>
          </p:cNvSpPr>
          <p:nvPr>
            <p:ph type="title"/>
          </p:nvPr>
        </p:nvSpPr>
        <p:spPr/>
        <p:txBody>
          <a:bodyPr/>
          <a:lstStyle/>
          <a:p>
            <a:r>
              <a:rPr lang="en-IN" dirty="0" err="1"/>
              <a:t>Rabbitmq</a:t>
            </a:r>
            <a:r>
              <a:rPr lang="en-IN" dirty="0"/>
              <a:t> – Headers Exchange</a:t>
            </a:r>
          </a:p>
        </p:txBody>
      </p:sp>
      <p:pic>
        <p:nvPicPr>
          <p:cNvPr id="4098" name="Picture 2" descr="RabbitMQ Headers Exchange Process Flow Diagram">
            <a:extLst>
              <a:ext uri="{FF2B5EF4-FFF2-40B4-BE49-F238E27FC236}">
                <a16:creationId xmlns:a16="http://schemas.microsoft.com/office/drawing/2014/main" id="{03BFDFF3-3BAB-925E-DC9E-E1CA62A94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35" y="2286000"/>
            <a:ext cx="812601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39B62-DD27-4A1F-976E-7C2141A2BB01}"/>
              </a:ext>
            </a:extLst>
          </p:cNvPr>
          <p:cNvSpPr>
            <a:spLocks noGrp="1"/>
          </p:cNvSpPr>
          <p:nvPr>
            <p:ph sz="quarter" idx="12"/>
          </p:nvPr>
        </p:nvSpPr>
        <p:spPr/>
        <p:txBody>
          <a:bodyPr/>
          <a:lstStyle/>
          <a:p>
            <a:r>
              <a:rPr lang="en-US" dirty="0"/>
              <a:t>If no matching queue can be found for the message, the message is silently dropped. RabbitMQ provides an AMQP extension known as the "Dead Letter Exchange", which provides the functionality to capture messages that are not deliverable.</a:t>
            </a:r>
            <a:endParaRPr lang="en-IN" dirty="0"/>
          </a:p>
        </p:txBody>
      </p:sp>
      <p:sp>
        <p:nvSpPr>
          <p:cNvPr id="2" name="Title 1">
            <a:extLst>
              <a:ext uri="{FF2B5EF4-FFF2-40B4-BE49-F238E27FC236}">
                <a16:creationId xmlns:a16="http://schemas.microsoft.com/office/drawing/2014/main" id="{550F05F6-3E17-4BBE-8D7A-217A6F671FE3}"/>
              </a:ext>
            </a:extLst>
          </p:cNvPr>
          <p:cNvSpPr>
            <a:spLocks noGrp="1"/>
          </p:cNvSpPr>
          <p:nvPr>
            <p:ph type="title"/>
          </p:nvPr>
        </p:nvSpPr>
        <p:spPr/>
        <p:txBody>
          <a:bodyPr/>
          <a:lstStyle/>
          <a:p>
            <a:r>
              <a:rPr lang="en-IN" dirty="0"/>
              <a:t>Exchange Type - DLQ</a:t>
            </a:r>
          </a:p>
        </p:txBody>
      </p:sp>
    </p:spTree>
    <p:extLst>
      <p:ext uri="{BB962C8B-B14F-4D97-AF65-F5344CB8AC3E}">
        <p14:creationId xmlns:p14="http://schemas.microsoft.com/office/powerpoint/2010/main" val="1613050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E387F-FF8F-26A6-32BA-74BBE643E9A7}"/>
              </a:ext>
            </a:extLst>
          </p:cNvPr>
          <p:cNvSpPr>
            <a:spLocks noGrp="1"/>
          </p:cNvSpPr>
          <p:nvPr>
            <p:ph type="title"/>
          </p:nvPr>
        </p:nvSpPr>
        <p:spPr/>
        <p:txBody>
          <a:bodyPr/>
          <a:lstStyle/>
          <a:p>
            <a:r>
              <a:rPr lang="en-US" dirty="0"/>
              <a:t>Communication across the API Applications using RabbitMQ and Background Service</a:t>
            </a:r>
            <a:endParaRPr lang="en-IN" dirty="0"/>
          </a:p>
        </p:txBody>
      </p:sp>
      <p:pic>
        <p:nvPicPr>
          <p:cNvPr id="1026" name="Picture 2">
            <a:extLst>
              <a:ext uri="{FF2B5EF4-FFF2-40B4-BE49-F238E27FC236}">
                <a16:creationId xmlns:a16="http://schemas.microsoft.com/office/drawing/2014/main" id="{E06686B0-B14A-C61D-D76F-88CAA5BA8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 y="1371600"/>
            <a:ext cx="9144000" cy="519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42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79580-0821-49EC-6077-3D836F555D0D}"/>
              </a:ext>
            </a:extLst>
          </p:cNvPr>
          <p:cNvSpPr>
            <a:spLocks noGrp="1"/>
          </p:cNvSpPr>
          <p:nvPr>
            <p:ph type="title"/>
          </p:nvPr>
        </p:nvSpPr>
        <p:spPr/>
        <p:txBody>
          <a:bodyPr/>
          <a:lstStyle/>
          <a:p>
            <a:r>
              <a:rPr lang="en-IN" dirty="0"/>
              <a:t>Exchange Properties</a:t>
            </a:r>
          </a:p>
        </p:txBody>
      </p:sp>
      <p:pic>
        <p:nvPicPr>
          <p:cNvPr id="5" name="Picture 4">
            <a:extLst>
              <a:ext uri="{FF2B5EF4-FFF2-40B4-BE49-F238E27FC236}">
                <a16:creationId xmlns:a16="http://schemas.microsoft.com/office/drawing/2014/main" id="{B81EEE13-D6B9-1892-1B35-3809673EE37F}"/>
              </a:ext>
            </a:extLst>
          </p:cNvPr>
          <p:cNvPicPr>
            <a:picLocks noChangeAspect="1"/>
          </p:cNvPicPr>
          <p:nvPr/>
        </p:nvPicPr>
        <p:blipFill rotWithShape="1">
          <a:blip r:embed="rId2"/>
          <a:srcRect l="17500" t="39630" r="26666" b="20370"/>
          <a:stretch/>
        </p:blipFill>
        <p:spPr>
          <a:xfrm>
            <a:off x="304800" y="1676400"/>
            <a:ext cx="8763000" cy="3733800"/>
          </a:xfrm>
          <a:prstGeom prst="rect">
            <a:avLst/>
          </a:prstGeom>
        </p:spPr>
      </p:pic>
    </p:spTree>
    <p:extLst>
      <p:ext uri="{BB962C8B-B14F-4D97-AF65-F5344CB8AC3E}">
        <p14:creationId xmlns:p14="http://schemas.microsoft.com/office/powerpoint/2010/main" val="417422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79580-0821-49EC-6077-3D836F555D0D}"/>
              </a:ext>
            </a:extLst>
          </p:cNvPr>
          <p:cNvSpPr>
            <a:spLocks noGrp="1"/>
          </p:cNvSpPr>
          <p:nvPr>
            <p:ph type="title"/>
          </p:nvPr>
        </p:nvSpPr>
        <p:spPr/>
        <p:txBody>
          <a:bodyPr/>
          <a:lstStyle/>
          <a:p>
            <a:r>
              <a:rPr lang="en-IN" dirty="0"/>
              <a:t>Exchange Properties</a:t>
            </a:r>
          </a:p>
        </p:txBody>
      </p:sp>
      <p:pic>
        <p:nvPicPr>
          <p:cNvPr id="5122" name="Picture 2" descr="Click on Add exchange button to create exchange in rabbitmq">
            <a:extLst>
              <a:ext uri="{FF2B5EF4-FFF2-40B4-BE49-F238E27FC236}">
                <a16:creationId xmlns:a16="http://schemas.microsoft.com/office/drawing/2014/main" id="{F4334B7D-D50C-8455-3F1A-7A0C329F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6629400" cy="522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988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579580-0821-49EC-6077-3D836F555D0D}"/>
              </a:ext>
            </a:extLst>
          </p:cNvPr>
          <p:cNvSpPr>
            <a:spLocks noGrp="1"/>
          </p:cNvSpPr>
          <p:nvPr>
            <p:ph type="title"/>
          </p:nvPr>
        </p:nvSpPr>
        <p:spPr/>
        <p:txBody>
          <a:bodyPr/>
          <a:lstStyle/>
          <a:p>
            <a:r>
              <a:rPr lang="en-IN" dirty="0"/>
              <a:t>Exchange Properties</a:t>
            </a:r>
          </a:p>
        </p:txBody>
      </p:sp>
      <p:pic>
        <p:nvPicPr>
          <p:cNvPr id="6146" name="Picture 2" descr="RabbitMQ Exchanges Lists">
            <a:extLst>
              <a:ext uri="{FF2B5EF4-FFF2-40B4-BE49-F238E27FC236}">
                <a16:creationId xmlns:a16="http://schemas.microsoft.com/office/drawing/2014/main" id="{FA9BE172-5673-D4D7-54F6-8A4FB5C5C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8800"/>
            <a:ext cx="774737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8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BEAC2-150F-5B0F-ED57-D7B925892B98}"/>
              </a:ext>
            </a:extLst>
          </p:cNvPr>
          <p:cNvSpPr>
            <a:spLocks noGrp="1"/>
          </p:cNvSpPr>
          <p:nvPr>
            <p:ph sz="quarter" idx="12"/>
          </p:nvPr>
        </p:nvSpPr>
        <p:spPr/>
        <p:txBody>
          <a:bodyPr/>
          <a:lstStyle/>
          <a:p>
            <a:r>
              <a:rPr lang="en-US" dirty="0"/>
              <a:t>Name – the name of the queue. If not defined, the broker will generate one</a:t>
            </a:r>
          </a:p>
          <a:p>
            <a:r>
              <a:rPr lang="en-US" dirty="0"/>
              <a:t>Durability – if enabled, the broker will not remove the queue in case of a restart</a:t>
            </a:r>
          </a:p>
          <a:p>
            <a:r>
              <a:rPr lang="en-US" dirty="0"/>
              <a:t>Exclusive – if enabled, the queue will only be used by one connection and will be removed when the connection is closed</a:t>
            </a:r>
          </a:p>
          <a:p>
            <a:r>
              <a:rPr lang="en-US" dirty="0"/>
              <a:t>Auto-delete – if enabled, the broker deletes the queue when the last consumer unsubscribes </a:t>
            </a:r>
          </a:p>
          <a:p>
            <a:r>
              <a:rPr lang="en-US" dirty="0"/>
              <a:t>Optional arguments</a:t>
            </a:r>
            <a:endParaRPr lang="en-IN" dirty="0"/>
          </a:p>
        </p:txBody>
      </p:sp>
      <p:sp>
        <p:nvSpPr>
          <p:cNvPr id="3" name="Title 2">
            <a:extLst>
              <a:ext uri="{FF2B5EF4-FFF2-40B4-BE49-F238E27FC236}">
                <a16:creationId xmlns:a16="http://schemas.microsoft.com/office/drawing/2014/main" id="{1319981F-1198-1E26-D569-21FBF0E904E9}"/>
              </a:ext>
            </a:extLst>
          </p:cNvPr>
          <p:cNvSpPr>
            <a:spLocks noGrp="1"/>
          </p:cNvSpPr>
          <p:nvPr>
            <p:ph type="title"/>
          </p:nvPr>
        </p:nvSpPr>
        <p:spPr/>
        <p:txBody>
          <a:bodyPr/>
          <a:lstStyle/>
          <a:p>
            <a:r>
              <a:rPr lang="en-IN" dirty="0"/>
              <a:t>Queue Properties</a:t>
            </a:r>
          </a:p>
        </p:txBody>
      </p:sp>
    </p:spTree>
    <p:extLst>
      <p:ext uri="{BB962C8B-B14F-4D97-AF65-F5344CB8AC3E}">
        <p14:creationId xmlns:p14="http://schemas.microsoft.com/office/powerpoint/2010/main" val="2282025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Cluster</a:t>
            </a:r>
          </a:p>
        </p:txBody>
      </p:sp>
      <p:pic>
        <p:nvPicPr>
          <p:cNvPr id="2052" name="Picture 4">
            <a:extLst>
              <a:ext uri="{FF2B5EF4-FFF2-40B4-BE49-F238E27FC236}">
                <a16:creationId xmlns:a16="http://schemas.microsoft.com/office/drawing/2014/main" id="{FC1CD1A1-51F4-4D7D-AB5E-99EF3FB79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343525" cy="501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68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B97EF0AE-79C5-4A39-98E0-29F16177F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4500"/>
            <a:ext cx="6781800" cy="47314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Cluster</a:t>
            </a:r>
          </a:p>
        </p:txBody>
      </p:sp>
    </p:spTree>
    <p:extLst>
      <p:ext uri="{BB962C8B-B14F-4D97-AF65-F5344CB8AC3E}">
        <p14:creationId xmlns:p14="http://schemas.microsoft.com/office/powerpoint/2010/main" val="773322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Cluster</a:t>
            </a:r>
          </a:p>
        </p:txBody>
      </p:sp>
      <p:pic>
        <p:nvPicPr>
          <p:cNvPr id="3074" name="Picture 2" descr="Apache Kafka">
            <a:extLst>
              <a:ext uri="{FF2B5EF4-FFF2-40B4-BE49-F238E27FC236}">
                <a16:creationId xmlns:a16="http://schemas.microsoft.com/office/drawing/2014/main" id="{C0F1A51C-71FD-408B-AD19-20A52820C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0"/>
            <a:ext cx="91440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4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pic>
        <p:nvPicPr>
          <p:cNvPr id="2" name="Picture 2">
            <a:extLst>
              <a:ext uri="{FF2B5EF4-FFF2-40B4-BE49-F238E27FC236}">
                <a16:creationId xmlns:a16="http://schemas.microsoft.com/office/drawing/2014/main" id="{E60CCA8F-7539-4A96-BD8D-64A6C5E0F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15200" cy="511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29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Cluster</a:t>
            </a:r>
          </a:p>
        </p:txBody>
      </p:sp>
      <p:pic>
        <p:nvPicPr>
          <p:cNvPr id="4098" name="Picture 2" descr="Kafka clusters">
            <a:extLst>
              <a:ext uri="{FF2B5EF4-FFF2-40B4-BE49-F238E27FC236}">
                <a16:creationId xmlns:a16="http://schemas.microsoft.com/office/drawing/2014/main" id="{1726C161-9F5F-4E08-BA7F-A9E46137E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 y="137160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257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Topic</a:t>
            </a:r>
          </a:p>
        </p:txBody>
      </p:sp>
      <p:pic>
        <p:nvPicPr>
          <p:cNvPr id="5122" name="Picture 2" descr="Tree catalog in Kafka">
            <a:extLst>
              <a:ext uri="{FF2B5EF4-FFF2-40B4-BE49-F238E27FC236}">
                <a16:creationId xmlns:a16="http://schemas.microsoft.com/office/drawing/2014/main" id="{7E513E60-2780-4262-8591-05927460D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371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104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2EF86-AFC7-44A9-9C64-982D3D8EDA6E}"/>
              </a:ext>
            </a:extLst>
          </p:cNvPr>
          <p:cNvSpPr>
            <a:spLocks noGrp="1"/>
          </p:cNvSpPr>
          <p:nvPr>
            <p:ph sz="quarter" idx="12"/>
          </p:nvPr>
        </p:nvSpPr>
        <p:spPr/>
        <p:txBody>
          <a:bodyPr/>
          <a:lstStyle/>
          <a:p>
            <a:r>
              <a:rPr lang="en-US" dirty="0"/>
              <a:t>Kafka topics are the channels, the carriage that transport messages around. </a:t>
            </a:r>
          </a:p>
          <a:p>
            <a:r>
              <a:rPr lang="en-US" dirty="0"/>
              <a:t>Kafka records produced by producers are organized and stored into topics.</a:t>
            </a:r>
          </a:p>
          <a:p>
            <a:r>
              <a:rPr lang="en-US" dirty="0"/>
              <a:t>Imagine that you’re working on a new API project for a catalog of trees and plants. </a:t>
            </a:r>
          </a:p>
          <a:p>
            <a:r>
              <a:rPr lang="en-US" dirty="0"/>
              <a:t>You want to make sure that everybody in the company has access to each newly registered tree. And that is why you picked Kafka.</a:t>
            </a:r>
            <a:endParaRPr lang="en-IN" dirty="0"/>
          </a:p>
        </p:txBody>
      </p:sp>
      <p:sp>
        <p:nvSpPr>
          <p:cNvPr id="2" name="Title 1">
            <a:extLst>
              <a:ext uri="{FF2B5EF4-FFF2-40B4-BE49-F238E27FC236}">
                <a16:creationId xmlns:a16="http://schemas.microsoft.com/office/drawing/2014/main" id="{21FABE55-BC7A-47D5-948D-767BF4CB6630}"/>
              </a:ext>
            </a:extLst>
          </p:cNvPr>
          <p:cNvSpPr>
            <a:spLocks noGrp="1"/>
          </p:cNvSpPr>
          <p:nvPr>
            <p:ph type="title"/>
          </p:nvPr>
        </p:nvSpPr>
        <p:spPr/>
        <p:txBody>
          <a:bodyPr/>
          <a:lstStyle/>
          <a:p>
            <a:r>
              <a:rPr lang="en-IN" dirty="0"/>
              <a:t>Kafka Topic</a:t>
            </a:r>
          </a:p>
        </p:txBody>
      </p:sp>
    </p:spTree>
    <p:extLst>
      <p:ext uri="{BB962C8B-B14F-4D97-AF65-F5344CB8AC3E}">
        <p14:creationId xmlns:p14="http://schemas.microsoft.com/office/powerpoint/2010/main" val="1246382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4F568-A920-417D-AB25-2A75486C1B91}"/>
              </a:ext>
            </a:extLst>
          </p:cNvPr>
          <p:cNvSpPr>
            <a:spLocks noGrp="1"/>
          </p:cNvSpPr>
          <p:nvPr>
            <p:ph sz="quarter" idx="12"/>
          </p:nvPr>
        </p:nvSpPr>
        <p:spPr/>
        <p:txBody>
          <a:bodyPr>
            <a:normAutofit fontScale="85000" lnSpcReduction="20000"/>
          </a:bodyPr>
          <a:lstStyle/>
          <a:p>
            <a:r>
              <a:rPr lang="en-US" dirty="0"/>
              <a:t>In this relationship, the topics work as a stack. </a:t>
            </a:r>
          </a:p>
          <a:p>
            <a:r>
              <a:rPr lang="en-US" dirty="0"/>
              <a:t>It keeps information in the same position as it arrived and guarantees no data loss.</a:t>
            </a:r>
          </a:p>
          <a:p>
            <a:r>
              <a:rPr lang="en-US" dirty="0"/>
              <a:t>Each data record that arrives is stored in a slot and registered with a unique position number called offset.</a:t>
            </a:r>
          </a:p>
          <a:p>
            <a:r>
              <a:rPr lang="en-US" dirty="0"/>
              <a:t>When a consumer consumes a message stored in offset 0, for example, it commits the message stating that everything was ok and moves on to the next offset, and so on. </a:t>
            </a:r>
          </a:p>
          <a:p>
            <a:r>
              <a:rPr lang="en-US" dirty="0"/>
              <a:t>The process usually happens linearly. However, since many consumers can “plug” into the same topic simultaneously, the responsibility of knowing which data positions were already consumed is left to the consumers. </a:t>
            </a:r>
          </a:p>
          <a:p>
            <a:r>
              <a:rPr lang="en-US" dirty="0"/>
              <a:t>That means that consumers can decide which order they will consume the messages, or even if they want to restart the processing from scratch (offset 0).</a:t>
            </a:r>
          </a:p>
          <a:p>
            <a:endParaRPr lang="en-US" dirty="0"/>
          </a:p>
          <a:p>
            <a:endParaRPr lang="en-IN" dirty="0"/>
          </a:p>
        </p:txBody>
      </p:sp>
      <p:sp>
        <p:nvSpPr>
          <p:cNvPr id="3" name="Title 2">
            <a:extLst>
              <a:ext uri="{FF2B5EF4-FFF2-40B4-BE49-F238E27FC236}">
                <a16:creationId xmlns:a16="http://schemas.microsoft.com/office/drawing/2014/main" id="{C49442BB-CF35-4F81-B39D-BAD1B88C973B}"/>
              </a:ext>
            </a:extLst>
          </p:cNvPr>
          <p:cNvSpPr>
            <a:spLocks noGrp="1"/>
          </p:cNvSpPr>
          <p:nvPr>
            <p:ph type="title"/>
          </p:nvPr>
        </p:nvSpPr>
        <p:spPr/>
        <p:txBody>
          <a:bodyPr/>
          <a:lstStyle/>
          <a:p>
            <a:r>
              <a:rPr lang="en-IN" dirty="0"/>
              <a:t>Kafka Offset</a:t>
            </a:r>
          </a:p>
        </p:txBody>
      </p:sp>
    </p:spTree>
    <p:extLst>
      <p:ext uri="{BB962C8B-B14F-4D97-AF65-F5344CB8AC3E}">
        <p14:creationId xmlns:p14="http://schemas.microsoft.com/office/powerpoint/2010/main" val="98151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A932D-9CAE-45C7-84F1-194164D6C8EA}"/>
              </a:ext>
            </a:extLst>
          </p:cNvPr>
          <p:cNvSpPr>
            <a:spLocks noGrp="1"/>
          </p:cNvSpPr>
          <p:nvPr>
            <p:ph type="title"/>
          </p:nvPr>
        </p:nvSpPr>
        <p:spPr/>
        <p:txBody>
          <a:bodyPr/>
          <a:lstStyle/>
          <a:p>
            <a:r>
              <a:rPr lang="en-IN" dirty="0"/>
              <a:t>Kafka Offsets</a:t>
            </a:r>
          </a:p>
        </p:txBody>
      </p:sp>
      <p:pic>
        <p:nvPicPr>
          <p:cNvPr id="6146" name="Picture 2" descr="Topic offsets">
            <a:extLst>
              <a:ext uri="{FF2B5EF4-FFF2-40B4-BE49-F238E27FC236}">
                <a16:creationId xmlns:a16="http://schemas.microsoft.com/office/drawing/2014/main" id="{A14843CA-9D1F-4044-8F3B-BBD88F01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60864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14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550FC-1756-4A74-A3AC-468A772D4627}"/>
              </a:ext>
            </a:extLst>
          </p:cNvPr>
          <p:cNvSpPr>
            <a:spLocks noGrp="1"/>
          </p:cNvSpPr>
          <p:nvPr>
            <p:ph sz="quarter" idx="12"/>
          </p:nvPr>
        </p:nvSpPr>
        <p:spPr/>
        <p:txBody>
          <a:bodyPr>
            <a:normAutofit fontScale="77500" lnSpcReduction="20000"/>
          </a:bodyPr>
          <a:lstStyle/>
          <a:p>
            <a:r>
              <a:rPr lang="en-US" dirty="0"/>
              <a:t>One key feature of distributed systems is data replication. </a:t>
            </a:r>
          </a:p>
          <a:p>
            <a:r>
              <a:rPr lang="en-US" dirty="0"/>
              <a:t>It allows for a more secure architecture since the data is replicated somewhere else in case bad things happen. </a:t>
            </a:r>
          </a:p>
          <a:p>
            <a:r>
              <a:rPr lang="en-US" dirty="0"/>
              <a:t>Kafka deals with replication via partitions. </a:t>
            </a:r>
          </a:p>
          <a:p>
            <a:r>
              <a:rPr lang="en-US" dirty="0"/>
              <a:t>Kafka topics are configured to be spread among several partitions (configurable). </a:t>
            </a:r>
          </a:p>
          <a:p>
            <a:r>
              <a:rPr lang="en-US" dirty="0"/>
              <a:t>Each partition holds data records via unique offsets.</a:t>
            </a:r>
          </a:p>
          <a:p>
            <a:r>
              <a:rPr lang="en-US" dirty="0"/>
              <a:t>To achieve redundancy, Kafka creates replicas from the partitions (one or more) and spreads the data through the cluster.</a:t>
            </a:r>
          </a:p>
          <a:p>
            <a:r>
              <a:rPr lang="en-US" dirty="0"/>
              <a:t>This process follows the leader-followers model in which one leader replica always deals with the requests for a given partition while the followers replicate it. </a:t>
            </a:r>
          </a:p>
          <a:p>
            <a:r>
              <a:rPr lang="en-US" dirty="0"/>
              <a:t>Every time a producer pushes a message to a topic, it goes directly to that topic leader.</a:t>
            </a:r>
            <a:endParaRPr lang="en-IN" dirty="0"/>
          </a:p>
        </p:txBody>
      </p:sp>
      <p:sp>
        <p:nvSpPr>
          <p:cNvPr id="2" name="Title 1">
            <a:extLst>
              <a:ext uri="{FF2B5EF4-FFF2-40B4-BE49-F238E27FC236}">
                <a16:creationId xmlns:a16="http://schemas.microsoft.com/office/drawing/2014/main" id="{B5EC71A4-3026-4AEC-AEC7-33C19376672A}"/>
              </a:ext>
            </a:extLst>
          </p:cNvPr>
          <p:cNvSpPr>
            <a:spLocks noGrp="1"/>
          </p:cNvSpPr>
          <p:nvPr>
            <p:ph type="title"/>
          </p:nvPr>
        </p:nvSpPr>
        <p:spPr/>
        <p:txBody>
          <a:bodyPr/>
          <a:lstStyle/>
          <a:p>
            <a:r>
              <a:rPr lang="en-IN" dirty="0"/>
              <a:t>Topic Partitions</a:t>
            </a:r>
          </a:p>
        </p:txBody>
      </p:sp>
    </p:spTree>
    <p:extLst>
      <p:ext uri="{BB962C8B-B14F-4D97-AF65-F5344CB8AC3E}">
        <p14:creationId xmlns:p14="http://schemas.microsoft.com/office/powerpoint/2010/main" val="2357891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423920-7546-4D91-9B4F-83F4AD40CA85}"/>
              </a:ext>
            </a:extLst>
          </p:cNvPr>
          <p:cNvSpPr>
            <a:spLocks noGrp="1"/>
          </p:cNvSpPr>
          <p:nvPr>
            <p:ph sz="quarter" idx="12"/>
          </p:nvPr>
        </p:nvSpPr>
        <p:spPr/>
        <p:txBody>
          <a:bodyPr/>
          <a:lstStyle/>
          <a:p>
            <a:r>
              <a:rPr lang="en-US" dirty="0"/>
              <a:t>The most appropriate way to consume messages from a topic in Kafka is via consumer groups.</a:t>
            </a:r>
          </a:p>
          <a:p>
            <a:r>
              <a:rPr lang="en-US" dirty="0"/>
              <a:t>As the name suggests, these groups are formed by one or more consumers that aim to get all the messages from a specific topic.</a:t>
            </a:r>
          </a:p>
          <a:p>
            <a:r>
              <a:rPr lang="en-US" dirty="0"/>
              <a:t>To do this, the group must always have a unique id (set by the property group.id). Whenever a consumer wants to join that group, it will do so via group id.</a:t>
            </a:r>
            <a:endParaRPr lang="en-IN" dirty="0"/>
          </a:p>
        </p:txBody>
      </p:sp>
      <p:sp>
        <p:nvSpPr>
          <p:cNvPr id="3" name="Title 2">
            <a:extLst>
              <a:ext uri="{FF2B5EF4-FFF2-40B4-BE49-F238E27FC236}">
                <a16:creationId xmlns:a16="http://schemas.microsoft.com/office/drawing/2014/main" id="{ED73A943-F8F4-4088-9B52-B2607B015ADB}"/>
              </a:ext>
            </a:extLst>
          </p:cNvPr>
          <p:cNvSpPr>
            <a:spLocks noGrp="1"/>
          </p:cNvSpPr>
          <p:nvPr>
            <p:ph type="title"/>
          </p:nvPr>
        </p:nvSpPr>
        <p:spPr/>
        <p:txBody>
          <a:bodyPr/>
          <a:lstStyle/>
          <a:p>
            <a:r>
              <a:rPr lang="en-IN" dirty="0"/>
              <a:t>Kafka Consumer Groups</a:t>
            </a:r>
          </a:p>
        </p:txBody>
      </p:sp>
    </p:spTree>
    <p:extLst>
      <p:ext uri="{BB962C8B-B14F-4D97-AF65-F5344CB8AC3E}">
        <p14:creationId xmlns:p14="http://schemas.microsoft.com/office/powerpoint/2010/main" val="2879849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49BF4B-CBF2-4CAF-A84A-6D8D12861D08}"/>
              </a:ext>
            </a:extLst>
          </p:cNvPr>
          <p:cNvSpPr>
            <a:spLocks noGrp="1"/>
          </p:cNvSpPr>
          <p:nvPr>
            <p:ph type="title"/>
          </p:nvPr>
        </p:nvSpPr>
        <p:spPr/>
        <p:txBody>
          <a:bodyPr/>
          <a:lstStyle/>
          <a:p>
            <a:r>
              <a:rPr lang="en-IN" dirty="0"/>
              <a:t>Kafka Consumer Groups</a:t>
            </a:r>
          </a:p>
        </p:txBody>
      </p:sp>
      <p:pic>
        <p:nvPicPr>
          <p:cNvPr id="7170" name="Picture 2" descr="Kafka consumer groups">
            <a:extLst>
              <a:ext uri="{FF2B5EF4-FFF2-40B4-BE49-F238E27FC236}">
                <a16:creationId xmlns:a16="http://schemas.microsoft.com/office/drawing/2014/main" id="{CB284AE8-D833-44F7-ABB6-8836FB8A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3" y="1527239"/>
            <a:ext cx="9023023" cy="457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142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chitecture diagram">
            <a:extLst>
              <a:ext uri="{FF2B5EF4-FFF2-40B4-BE49-F238E27FC236}">
                <a16:creationId xmlns:a16="http://schemas.microsoft.com/office/drawing/2014/main" id="{6CD38D4C-EC9E-4C8E-AE77-02B44A1A2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199"/>
            <a:ext cx="9144000" cy="54864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5D08AA-324A-4241-B638-D17483C4E137}"/>
              </a:ext>
            </a:extLst>
          </p:cNvPr>
          <p:cNvSpPr>
            <a:spLocks noGrp="1"/>
          </p:cNvSpPr>
          <p:nvPr>
            <p:ph type="title"/>
          </p:nvPr>
        </p:nvSpPr>
        <p:spPr/>
        <p:txBody>
          <a:bodyPr/>
          <a:lstStyle/>
          <a:p>
            <a:r>
              <a:rPr lang="en-IN" dirty="0"/>
              <a:t>Kafka Case Study</a:t>
            </a:r>
          </a:p>
        </p:txBody>
      </p:sp>
    </p:spTree>
    <p:extLst>
      <p:ext uri="{BB962C8B-B14F-4D97-AF65-F5344CB8AC3E}">
        <p14:creationId xmlns:p14="http://schemas.microsoft.com/office/powerpoint/2010/main" val="496061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DAB68-9A2E-4A14-AEE8-4F1F10A647D1}"/>
              </a:ext>
            </a:extLst>
          </p:cNvPr>
          <p:cNvSpPr>
            <a:spLocks noGrp="1"/>
          </p:cNvSpPr>
          <p:nvPr>
            <p:ph sz="quarter" idx="12"/>
          </p:nvPr>
        </p:nvSpPr>
        <p:spPr>
          <a:xfrm>
            <a:off x="439764" y="1381124"/>
            <a:ext cx="8228012" cy="5172075"/>
          </a:xfrm>
        </p:spPr>
        <p:txBody>
          <a:bodyPr>
            <a:noAutofit/>
          </a:bodyPr>
          <a:lstStyle/>
          <a:p>
            <a:r>
              <a:rPr lang="en-US" sz="2000" b="1" dirty="0">
                <a:solidFill>
                  <a:srgbClr val="FF0000"/>
                </a:solidFill>
              </a:rPr>
              <a:t>Commands represent user intent.</a:t>
            </a:r>
            <a:r>
              <a:rPr lang="en-US" sz="2000" dirty="0"/>
              <a:t> They contain all the necessary information about actions that user would like to perform.</a:t>
            </a:r>
          </a:p>
          <a:p>
            <a:r>
              <a:rPr lang="en-US" sz="2000" b="1" dirty="0">
                <a:solidFill>
                  <a:srgbClr val="FF0000"/>
                </a:solidFill>
              </a:rPr>
              <a:t>Command Bus </a:t>
            </a:r>
            <a:r>
              <a:rPr lang="en-US" sz="2000" dirty="0"/>
              <a:t>is a type of queue that receives commands and passes them to Command Handlers.</a:t>
            </a:r>
          </a:p>
          <a:p>
            <a:r>
              <a:rPr lang="en-US" sz="2000" b="1" dirty="0">
                <a:solidFill>
                  <a:srgbClr val="FF0000"/>
                </a:solidFill>
              </a:rPr>
              <a:t>Command Handlers </a:t>
            </a:r>
            <a:r>
              <a:rPr lang="en-US" sz="2000" dirty="0"/>
              <a:t>contain actual business logic which validates and processes data received in commands. Command handlers are responsible for generation and propagation of domain events to Event Bus</a:t>
            </a:r>
          </a:p>
          <a:p>
            <a:r>
              <a:rPr lang="en-US" sz="2000" b="1" dirty="0">
                <a:solidFill>
                  <a:srgbClr val="FF0000"/>
                </a:solidFill>
              </a:rPr>
              <a:t>Event Bus </a:t>
            </a:r>
            <a:r>
              <a:rPr lang="en-US" sz="2000" dirty="0"/>
              <a:t>dispatches events to event handlers subscribed for specific event types. Event bus can propagate events both asynchronously or synchronously if consecutive events are dependent.</a:t>
            </a:r>
          </a:p>
          <a:p>
            <a:r>
              <a:rPr lang="en-US" sz="2000" b="1" dirty="0">
                <a:solidFill>
                  <a:srgbClr val="FF0000"/>
                </a:solidFill>
              </a:rPr>
              <a:t>Event Handlers </a:t>
            </a:r>
            <a:r>
              <a:rPr lang="en-US" sz="2000" dirty="0"/>
              <a:t>are responsible for handling specific incoming events. Their role is to save the new state of the application in read repository, and perform terminal actions like sending emails, storing files etc.</a:t>
            </a:r>
            <a:endParaRPr lang="en-IN" sz="2000" dirty="0"/>
          </a:p>
        </p:txBody>
      </p:sp>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spTree>
    <p:extLst>
      <p:ext uri="{BB962C8B-B14F-4D97-AF65-F5344CB8AC3E}">
        <p14:creationId xmlns:p14="http://schemas.microsoft.com/office/powerpoint/2010/main" val="1005656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a:t>Microservices using docker and </a:t>
            </a:r>
            <a:r>
              <a:rPr lang="en-US" dirty="0" err="1"/>
              <a:t>Kubernets</a:t>
            </a:r>
            <a:r>
              <a:rPr lang="en-US" dirty="0"/>
              <a:t>.</a:t>
            </a:r>
          </a:p>
          <a:p>
            <a:pPr lvl="1"/>
            <a:r>
              <a:rPr lang="en-US" dirty="0"/>
              <a:t>Message, Channel and Adapter</a:t>
            </a:r>
          </a:p>
          <a:p>
            <a:pPr lvl="1"/>
            <a:r>
              <a:rPr lang="en-US" dirty="0"/>
              <a:t>Understood the different Component Integration</a:t>
            </a:r>
          </a:p>
          <a:p>
            <a:pPr lvl="1"/>
            <a:r>
              <a:rPr lang="en-US" dirty="0"/>
              <a:t>Understood the Event-Driven Architecture</a:t>
            </a:r>
          </a:p>
        </p:txBody>
      </p:sp>
      <p:sp>
        <p:nvSpPr>
          <p:cNvPr id="3" name="Title 2"/>
          <p:cNvSpPr>
            <a:spLocks noGrp="1"/>
          </p:cNvSpPr>
          <p:nvPr>
            <p:ph type="title"/>
          </p:nvPr>
        </p:nvSpPr>
        <p:spPr/>
        <p:txBody>
          <a:bodyPr/>
          <a:lstStyle/>
          <a:p>
            <a:r>
              <a:rPr lang="en-US" dirty="0"/>
              <a:t>Module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DAB68-9A2E-4A14-AEE8-4F1F10A647D1}"/>
              </a:ext>
            </a:extLst>
          </p:cNvPr>
          <p:cNvSpPr>
            <a:spLocks noGrp="1"/>
          </p:cNvSpPr>
          <p:nvPr>
            <p:ph sz="quarter" idx="12"/>
          </p:nvPr>
        </p:nvSpPr>
        <p:spPr>
          <a:xfrm>
            <a:off x="439764" y="1381124"/>
            <a:ext cx="8228012" cy="5172075"/>
          </a:xfrm>
        </p:spPr>
        <p:txBody>
          <a:bodyPr>
            <a:noAutofit/>
          </a:bodyPr>
          <a:lstStyle/>
          <a:p>
            <a:r>
              <a:rPr lang="en-US" sz="2000" dirty="0"/>
              <a:t>Queries are objects, which represent the actual state of application available for a user. Getting data for UI should be done through these objects. </a:t>
            </a:r>
          </a:p>
          <a:p>
            <a:r>
              <a:rPr lang="en-US" sz="2000" dirty="0"/>
              <a:t>We can distinguish many advantages of CQRS approach including the following:</a:t>
            </a:r>
          </a:p>
          <a:p>
            <a:r>
              <a:rPr lang="en-US" sz="2000" dirty="0"/>
              <a:t>We can split development tasks between people more experienced who will be working on the business logic and those ones who will be working on queries part. </a:t>
            </a:r>
          </a:p>
          <a:p>
            <a:r>
              <a:rPr lang="en-US" sz="2000" dirty="0"/>
              <a:t>We have to be careful because this advantage may hurt knowledge transfer.</a:t>
            </a:r>
          </a:p>
          <a:p>
            <a:r>
              <a:rPr lang="en-US" sz="2000" dirty="0"/>
              <a:t>We can achieve a great read/write performance by scaling commands and queries on multiple different servers.</a:t>
            </a:r>
          </a:p>
        </p:txBody>
      </p:sp>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spTree>
    <p:extLst>
      <p:ext uri="{BB962C8B-B14F-4D97-AF65-F5344CB8AC3E}">
        <p14:creationId xmlns:p14="http://schemas.microsoft.com/office/powerpoint/2010/main" val="175461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DAB68-9A2E-4A14-AEE8-4F1F10A647D1}"/>
              </a:ext>
            </a:extLst>
          </p:cNvPr>
          <p:cNvSpPr>
            <a:spLocks noGrp="1"/>
          </p:cNvSpPr>
          <p:nvPr>
            <p:ph sz="quarter" idx="12"/>
          </p:nvPr>
        </p:nvSpPr>
        <p:spPr>
          <a:xfrm>
            <a:off x="439764" y="1381124"/>
            <a:ext cx="8228012" cy="5172075"/>
          </a:xfrm>
        </p:spPr>
        <p:txBody>
          <a:bodyPr>
            <a:noAutofit/>
          </a:bodyPr>
          <a:lstStyle/>
          <a:p>
            <a:r>
              <a:rPr lang="en-US" sz="2000" dirty="0"/>
              <a:t>Using two different repositories (read/write) which are synchronized gives us automatic backup without any additional effort.</a:t>
            </a:r>
          </a:p>
          <a:p>
            <a:r>
              <a:rPr lang="en-US" sz="2000" dirty="0"/>
              <a:t>Reads don’t hit write database, so they can go faster when using Event Sourcing.</a:t>
            </a:r>
          </a:p>
          <a:p>
            <a:r>
              <a:rPr lang="en-US" sz="2000" dirty="0"/>
              <a:t>We can structure read data directly for the views, without thinking about domain logic, which simplifies views and can improve performance.</a:t>
            </a:r>
          </a:p>
        </p:txBody>
      </p:sp>
      <p:sp>
        <p:nvSpPr>
          <p:cNvPr id="3" name="Title 2">
            <a:extLst>
              <a:ext uri="{FF2B5EF4-FFF2-40B4-BE49-F238E27FC236}">
                <a16:creationId xmlns:a16="http://schemas.microsoft.com/office/drawing/2014/main" id="{122F32BE-82BE-400C-98CA-6D14C1D8FECB}"/>
              </a:ext>
            </a:extLst>
          </p:cNvPr>
          <p:cNvSpPr>
            <a:spLocks noGrp="1"/>
          </p:cNvSpPr>
          <p:nvPr>
            <p:ph type="title"/>
          </p:nvPr>
        </p:nvSpPr>
        <p:spPr/>
        <p:txBody>
          <a:bodyPr/>
          <a:lstStyle/>
          <a:p>
            <a:r>
              <a:rPr lang="en-US" dirty="0"/>
              <a:t>Command Query Responsibility Segregation (CQRS)</a:t>
            </a:r>
            <a:endParaRPr lang="en-IN" dirty="0"/>
          </a:p>
        </p:txBody>
      </p:sp>
    </p:spTree>
    <p:extLst>
      <p:ext uri="{BB962C8B-B14F-4D97-AF65-F5344CB8AC3E}">
        <p14:creationId xmlns:p14="http://schemas.microsoft.com/office/powerpoint/2010/main" val="152730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a:t>Erlang</a:t>
            </a:r>
          </a:p>
        </p:txBody>
      </p:sp>
      <p:sp>
        <p:nvSpPr>
          <p:cNvPr id="3" name="Content Placeholder 2">
            <a:extLst>
              <a:ext uri="{FF2B5EF4-FFF2-40B4-BE49-F238E27FC236}">
                <a16:creationId xmlns:a16="http://schemas.microsoft.com/office/drawing/2014/main" id="{928088DF-9E98-DB98-D3B9-795B889EE4F0}"/>
              </a:ext>
            </a:extLst>
          </p:cNvPr>
          <p:cNvSpPr>
            <a:spLocks noGrp="1"/>
          </p:cNvSpPr>
          <p:nvPr>
            <p:ph sz="quarter" idx="12"/>
          </p:nvPr>
        </p:nvSpPr>
        <p:spPr/>
        <p:txBody>
          <a:bodyPr>
            <a:normAutofit/>
          </a:bodyPr>
          <a:lstStyle/>
          <a:p>
            <a:r>
              <a:rPr lang="en-US" dirty="0"/>
              <a:t>It was written in Erlang, the telco-grade, functional programming language designed at the Ericsson Computer Science Laboratory in the mid-to-late 1980s. </a:t>
            </a:r>
          </a:p>
          <a:p>
            <a:r>
              <a:rPr lang="en-US" dirty="0"/>
              <a:t>Erlang was designed to be a distributed, fault-tolerant, soft real-time system for applications that require 99.999% uptime. </a:t>
            </a:r>
          </a:p>
          <a:p>
            <a:r>
              <a:rPr lang="en-US" dirty="0"/>
              <a:t>As a language and runtime system, Erlang focuses on lightweight processes that pass messages between each other, providing a high level of concurrency with no shared state.</a:t>
            </a:r>
            <a:endParaRPr lang="en-IN" dirty="0"/>
          </a:p>
        </p:txBody>
      </p:sp>
    </p:spTree>
    <p:extLst>
      <p:ext uri="{BB962C8B-B14F-4D97-AF65-F5344CB8AC3E}">
        <p14:creationId xmlns:p14="http://schemas.microsoft.com/office/powerpoint/2010/main" val="397896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939F-1585-6412-308E-7823EF424107}"/>
              </a:ext>
            </a:extLst>
          </p:cNvPr>
          <p:cNvSpPr>
            <a:spLocks noGrp="1"/>
          </p:cNvSpPr>
          <p:nvPr>
            <p:ph type="title"/>
          </p:nvPr>
        </p:nvSpPr>
        <p:spPr/>
        <p:txBody>
          <a:bodyPr/>
          <a:lstStyle/>
          <a:p>
            <a:r>
              <a:rPr lang="en-IN" dirty="0"/>
              <a:t>Erlang</a:t>
            </a:r>
          </a:p>
        </p:txBody>
      </p:sp>
      <p:sp>
        <p:nvSpPr>
          <p:cNvPr id="3" name="Content Placeholder 2">
            <a:extLst>
              <a:ext uri="{FF2B5EF4-FFF2-40B4-BE49-F238E27FC236}">
                <a16:creationId xmlns:a16="http://schemas.microsoft.com/office/drawing/2014/main" id="{928088DF-9E98-DB98-D3B9-795B889EE4F0}"/>
              </a:ext>
            </a:extLst>
          </p:cNvPr>
          <p:cNvSpPr>
            <a:spLocks noGrp="1"/>
          </p:cNvSpPr>
          <p:nvPr>
            <p:ph sz="quarter" idx="12"/>
          </p:nvPr>
        </p:nvSpPr>
        <p:spPr/>
        <p:txBody>
          <a:bodyPr>
            <a:normAutofit fontScale="92500"/>
          </a:bodyPr>
          <a:lstStyle/>
          <a:p>
            <a:r>
              <a:rPr lang="en-US" dirty="0"/>
              <a:t>Erlang’s design, which focused on concurrent processing and message passing, made it a natural choice for a message broker like RabbitMQ: </a:t>
            </a:r>
          </a:p>
          <a:p>
            <a:r>
              <a:rPr lang="en-US" dirty="0"/>
              <a:t>As an application, a message broker maintains concurrent connections, routes messages, and manages their states.</a:t>
            </a:r>
          </a:p>
          <a:p>
            <a:r>
              <a:rPr lang="en-US" dirty="0"/>
              <a:t>In addition, Erlang’s distributed communication architecture makes it a natural for RabbitMQ’s clustering mechanism.</a:t>
            </a:r>
          </a:p>
          <a:p>
            <a:r>
              <a:rPr lang="en-US" dirty="0"/>
              <a:t>Servers in a RabbitMQ cluster make use of Erlang’s inter-process communication (IPC) system, offloading the functionality that many competing message brokers must implement to add clustering capabilities</a:t>
            </a:r>
            <a:endParaRPr lang="en-IN" dirty="0"/>
          </a:p>
        </p:txBody>
      </p:sp>
    </p:spTree>
    <p:extLst>
      <p:ext uri="{BB962C8B-B14F-4D97-AF65-F5344CB8AC3E}">
        <p14:creationId xmlns:p14="http://schemas.microsoft.com/office/powerpoint/2010/main" val="844607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14F291-B47C-48A1-B199-EBD0A7B4E780}">
  <ds:schemaRef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13780</TotalTime>
  <Words>1962</Words>
  <Application>Microsoft Office PowerPoint</Application>
  <PresentationFormat>On-screen Show (4:3)</PresentationFormat>
  <Paragraphs>146</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Pencils_02_2012</vt:lpstr>
      <vt:lpstr>PowerPoint Presentation</vt:lpstr>
      <vt:lpstr>Command Query Responsibility Segregation (CQRS)</vt:lpstr>
      <vt:lpstr>Command Query Responsibility Segregation (CQRS)</vt:lpstr>
      <vt:lpstr>Command Query Responsibility Segregation (CQRS)</vt:lpstr>
      <vt:lpstr>Command Query Responsibility Segregation (CQRS)</vt:lpstr>
      <vt:lpstr>Command Query Responsibility Segregation (CQRS)</vt:lpstr>
      <vt:lpstr>Command Query Responsibility Segregation (CQRS)</vt:lpstr>
      <vt:lpstr>Erlang</vt:lpstr>
      <vt:lpstr>Erlang</vt:lpstr>
      <vt:lpstr>Erlang</vt:lpstr>
      <vt:lpstr>Rabbitmq Foundation</vt:lpstr>
      <vt:lpstr>Rabbitmq Foundation</vt:lpstr>
      <vt:lpstr>Rabbitmq Foundation</vt:lpstr>
      <vt:lpstr>Rabbitmq Foundation</vt:lpstr>
      <vt:lpstr>AMQP Protocol</vt:lpstr>
      <vt:lpstr>AMQP Protocol</vt:lpstr>
      <vt:lpstr>AMQP Capabilities</vt:lpstr>
      <vt:lpstr>Main AMQP Components</vt:lpstr>
      <vt:lpstr>Rabbitmq Architectural Pattern</vt:lpstr>
      <vt:lpstr>Rabbitmq Standard Exchange</vt:lpstr>
      <vt:lpstr>Rabbitmq Standard Exchange</vt:lpstr>
      <vt:lpstr>Exchange types  - Direct Exchange</vt:lpstr>
      <vt:lpstr>Exchange types  - Direct Exchange</vt:lpstr>
      <vt:lpstr>Exchange types  - Default exchange</vt:lpstr>
      <vt:lpstr>Exchange types  - Topic Exchange</vt:lpstr>
      <vt:lpstr>Exchange types  - Topic Exchange</vt:lpstr>
      <vt:lpstr>Exchange Types - Fanout Exchange</vt:lpstr>
      <vt:lpstr>Exchange Types - Fanout Exchange</vt:lpstr>
      <vt:lpstr>Exchange Types Headers Exchange</vt:lpstr>
      <vt:lpstr>Rabbitmq – Headers Exchange</vt:lpstr>
      <vt:lpstr>Exchange Type - DLQ</vt:lpstr>
      <vt:lpstr>Communication across the API Applications using RabbitMQ and Background Service</vt:lpstr>
      <vt:lpstr>Exchange Properties</vt:lpstr>
      <vt:lpstr>Exchange Properties</vt:lpstr>
      <vt:lpstr>Exchange Properties</vt:lpstr>
      <vt:lpstr>Queue Properties</vt:lpstr>
      <vt:lpstr>Kafka Cluster</vt:lpstr>
      <vt:lpstr>Kafka Cluster</vt:lpstr>
      <vt:lpstr>Kafka Cluster</vt:lpstr>
      <vt:lpstr>Kafka Cluster</vt:lpstr>
      <vt:lpstr>Kafka Topic</vt:lpstr>
      <vt:lpstr>Kafka Topic</vt:lpstr>
      <vt:lpstr>Kafka Offset</vt:lpstr>
      <vt:lpstr>Kafka Offsets</vt:lpstr>
      <vt:lpstr>Topic Partitions</vt:lpstr>
      <vt:lpstr>Kafka Consumer Groups</vt:lpstr>
      <vt:lpstr>Kafka Consumer Groups</vt:lpstr>
      <vt:lpstr>Kafka Case Study</vt:lpstr>
      <vt:lpstr>PowerPoint Presentation</vt:lpstr>
      <vt:lpstr>Module Summary</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Ettiappan</cp:lastModifiedBy>
  <cp:revision>1572</cp:revision>
  <dcterms:created xsi:type="dcterms:W3CDTF">2012-03-13T15:47:14Z</dcterms:created>
  <dcterms:modified xsi:type="dcterms:W3CDTF">2023-05-05T06:14:06Z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