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8"/>
  </p:notesMasterIdLst>
  <p:handoutMasterIdLst>
    <p:handoutMasterId r:id="rId79"/>
  </p:handoutMasterIdLst>
  <p:sldIdLst>
    <p:sldId id="256" r:id="rId5"/>
    <p:sldId id="257" r:id="rId6"/>
    <p:sldId id="304" r:id="rId7"/>
    <p:sldId id="310" r:id="rId8"/>
    <p:sldId id="378" r:id="rId9"/>
    <p:sldId id="379" r:id="rId10"/>
    <p:sldId id="305" r:id="rId11"/>
    <p:sldId id="306" r:id="rId12"/>
    <p:sldId id="259" r:id="rId13"/>
    <p:sldId id="303" r:id="rId14"/>
    <p:sldId id="366" r:id="rId15"/>
    <p:sldId id="308" r:id="rId16"/>
    <p:sldId id="309" r:id="rId17"/>
    <p:sldId id="311" r:id="rId18"/>
    <p:sldId id="312" r:id="rId19"/>
    <p:sldId id="313" r:id="rId20"/>
    <p:sldId id="368" r:id="rId21"/>
    <p:sldId id="369" r:id="rId22"/>
    <p:sldId id="334" r:id="rId23"/>
    <p:sldId id="367" r:id="rId24"/>
    <p:sldId id="331" r:id="rId25"/>
    <p:sldId id="332" r:id="rId26"/>
    <p:sldId id="333" r:id="rId27"/>
    <p:sldId id="335" r:id="rId28"/>
    <p:sldId id="336" r:id="rId29"/>
    <p:sldId id="337" r:id="rId30"/>
    <p:sldId id="338" r:id="rId31"/>
    <p:sldId id="374" r:id="rId32"/>
    <p:sldId id="339" r:id="rId33"/>
    <p:sldId id="343" r:id="rId34"/>
    <p:sldId id="341" r:id="rId35"/>
    <p:sldId id="340" r:id="rId36"/>
    <p:sldId id="342" r:id="rId37"/>
    <p:sldId id="328" r:id="rId38"/>
    <p:sldId id="266" r:id="rId39"/>
    <p:sldId id="344" r:id="rId40"/>
    <p:sldId id="348" r:id="rId41"/>
    <p:sldId id="373" r:id="rId42"/>
    <p:sldId id="349" r:id="rId43"/>
    <p:sldId id="350" r:id="rId44"/>
    <p:sldId id="352" r:id="rId45"/>
    <p:sldId id="353" r:id="rId46"/>
    <p:sldId id="354" r:id="rId47"/>
    <p:sldId id="347" r:id="rId48"/>
    <p:sldId id="372" r:id="rId49"/>
    <p:sldId id="314" r:id="rId50"/>
    <p:sldId id="316" r:id="rId51"/>
    <p:sldId id="355" r:id="rId52"/>
    <p:sldId id="318" r:id="rId53"/>
    <p:sldId id="280" r:id="rId54"/>
    <p:sldId id="376" r:id="rId55"/>
    <p:sldId id="356" r:id="rId56"/>
    <p:sldId id="357" r:id="rId57"/>
    <p:sldId id="282" r:id="rId58"/>
    <p:sldId id="358" r:id="rId59"/>
    <p:sldId id="283" r:id="rId60"/>
    <p:sldId id="284" r:id="rId61"/>
    <p:sldId id="360" r:id="rId62"/>
    <p:sldId id="285" r:id="rId63"/>
    <p:sldId id="289" r:id="rId64"/>
    <p:sldId id="290" r:id="rId65"/>
    <p:sldId id="291" r:id="rId66"/>
    <p:sldId id="292" r:id="rId67"/>
    <p:sldId id="293" r:id="rId68"/>
    <p:sldId id="362" r:id="rId69"/>
    <p:sldId id="363" r:id="rId70"/>
    <p:sldId id="295" r:id="rId71"/>
    <p:sldId id="377" r:id="rId72"/>
    <p:sldId id="370" r:id="rId73"/>
    <p:sldId id="371" r:id="rId74"/>
    <p:sldId id="364" r:id="rId75"/>
    <p:sldId id="375" r:id="rId76"/>
    <p:sldId id="365" r:id="rId7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7DBC"/>
    <a:srgbClr val="006600"/>
    <a:srgbClr val="5F5F5F"/>
    <a:srgbClr val="336699"/>
    <a:srgbClr val="0099CC"/>
    <a:srgbClr val="0033CC"/>
    <a:srgbClr val="0099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85258" autoAdjust="0"/>
  </p:normalViewPr>
  <p:slideViewPr>
    <p:cSldViewPr>
      <p:cViewPr varScale="1">
        <p:scale>
          <a:sx n="70" d="100"/>
          <a:sy n="70" d="100"/>
        </p:scale>
        <p:origin x="208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1A61DFC-1CB1-42F1-A642-9965E1C00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6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473D708-D87A-4CF3-8B9A-7CDC9554C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5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E6F54C-24F5-44F7-946B-632495F1A1F7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3D708-D87A-4CF3-8B9A-7CDC9554C6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F7D34-6BEF-4C69-AF06-F28B866C5356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AEE15A-B836-4E47-955A-7FCEF73AE7CC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string s=@"Mile to go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	before i sleep";</a:t>
            </a:r>
            <a:endParaRPr lang="en-IN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7EFD1E-B0EF-4CE4-89F9-936DEDEC1174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478A14-EE7F-4C42-A051-E504B3747DFB}" type="slidenum">
              <a:rPr lang="en-US" smtClean="0"/>
              <a:pPr eaLnBrk="1" hangingPunct="1"/>
              <a:t>71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="1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916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06ACF-C02B-4D0B-A6AB-1A55113F7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B8342-D724-4F18-AC37-78D686C49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6751C-1E4E-4DFF-A159-DDFE5843E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DD966-3F40-42BB-8236-CEB6DAAD0B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5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29019-8BAB-4EF9-A522-568E33A97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2B189-F429-4B28-9BBD-BF57B91A3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B9FD8-49ED-4E4A-9D10-7372AD30D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A7D84-AC89-40F3-AF68-72382ABE9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3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27368-6D81-4A90-83C2-8B44446FD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74841-1CC1-4838-9585-67B0B079E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A715379-5D95-482E-BC44-C6EA34177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828800"/>
            <a:ext cx="9144000" cy="1470025"/>
          </a:xfrm>
        </p:spPr>
        <p:txBody>
          <a:bodyPr/>
          <a:lstStyle/>
          <a:p>
            <a:pPr eaLnBrk="1" hangingPunct="1"/>
            <a:r>
              <a:rPr lang="en-IN">
                <a:latin typeface="Tahoma" pitchFamily="34" charset="0"/>
              </a:rPr>
              <a:t>C#</a:t>
            </a:r>
            <a:br>
              <a:rPr lang="en-IN">
                <a:latin typeface="Tahoma" pitchFamily="34" charset="0"/>
              </a:rPr>
            </a:br>
            <a:r>
              <a:rPr lang="en-IN">
                <a:latin typeface="Tahoma" pitchFamily="34" charset="0"/>
              </a:rPr>
              <a:t>(Language Fundamentals)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Main()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kern="1200" dirty="0">
                <a:solidFill>
                  <a:srgbClr val="5F5F5F"/>
                </a:solidFill>
                <a:latin typeface="+mn-lt"/>
              </a:rPr>
              <a:t>Other ways in which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Main</a:t>
            </a: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kern="1200" dirty="0">
                <a:solidFill>
                  <a:srgbClr val="5F5F5F"/>
                </a:solidFill>
                <a:latin typeface="+mn-lt"/>
              </a:rPr>
              <a:t>can be written are: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static void Main(string[]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static void Main()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static int Main()</a:t>
            </a:r>
          </a:p>
          <a:p>
            <a:pPr eaLnBrk="1" hangingPunct="1">
              <a:spcBef>
                <a:spcPct val="50000"/>
              </a:spcBef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kern="1200" dirty="0">
                <a:solidFill>
                  <a:srgbClr val="5F5F5F"/>
                </a:solidFill>
                <a:latin typeface="+mn-lt"/>
              </a:rPr>
              <a:t>Note that if the Main( or nay other method) has </a:t>
            </a:r>
            <a:r>
              <a:rPr lang="en-US" kern="1200" dirty="0" err="1">
                <a:solidFill>
                  <a:srgbClr val="5F5F5F"/>
                </a:solidFill>
                <a:latin typeface="+mn-lt"/>
              </a:rPr>
              <a:t>int</a:t>
            </a:r>
            <a:r>
              <a:rPr lang="en-US" kern="1200" dirty="0">
                <a:solidFill>
                  <a:srgbClr val="5F5F5F"/>
                </a:solidFill>
                <a:latin typeface="+mn-lt"/>
              </a:rPr>
              <a:t> (or anything else other than void) as return type, then all the code paths must return value of </a:t>
            </a:r>
            <a:r>
              <a:rPr lang="en-US" kern="1200" dirty="0" err="1">
                <a:solidFill>
                  <a:srgbClr val="5F5F5F"/>
                </a:solidFill>
                <a:latin typeface="+mn-lt"/>
              </a:rPr>
              <a:t>int</a:t>
            </a:r>
            <a:r>
              <a:rPr lang="en-US" kern="1200" dirty="0">
                <a:solidFill>
                  <a:srgbClr val="5F5F5F"/>
                </a:solidFill>
                <a:latin typeface="+mn-lt"/>
              </a:rPr>
              <a:t> ( or the respective type)</a:t>
            </a:r>
          </a:p>
        </p:txBody>
      </p:sp>
    </p:spTree>
    <p:extLst>
      <p:ext uri="{BB962C8B-B14F-4D97-AF65-F5344CB8AC3E}">
        <p14:creationId xmlns:p14="http://schemas.microsoft.com/office/powerpoint/2010/main" val="79667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/>
              <a:t>What is a method?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5083" y="27432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/>
              <a:t>In object-oriented language a function is called method. We will look into details of In object-orientation in the next session. Now for simplicity we can continue thinking of method as function.</a:t>
            </a:r>
          </a:p>
        </p:txBody>
      </p:sp>
    </p:spTree>
    <p:extLst>
      <p:ext uri="{BB962C8B-B14F-4D97-AF65-F5344CB8AC3E}">
        <p14:creationId xmlns:p14="http://schemas.microsoft.com/office/powerpoint/2010/main" val="12934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r>
              <a:rPr lang="en-US" dirty="0"/>
              <a:t>Single line comment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//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// This is a single line comment</a:t>
            </a:r>
          </a:p>
          <a:p>
            <a:r>
              <a:rPr lang="en-US" dirty="0"/>
              <a:t>Multiline comments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/* */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/* This is a multi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		line comment */</a:t>
            </a:r>
          </a:p>
          <a:p>
            <a:r>
              <a:rPr lang="en-US" dirty="0"/>
              <a:t>Comments for Web reports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These comments help creating documentation in the form of XML pages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///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Example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2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334000"/>
          </a:xfrm>
        </p:spPr>
        <p:txBody>
          <a:bodyPr/>
          <a:lstStyle/>
          <a:p>
            <a:r>
              <a:rPr lang="en-US" dirty="0"/>
              <a:t>The comment code are added inside a special tags (xml tag) 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&lt;summary&gt;&lt;/summary&gt;  </a:t>
            </a:r>
            <a:r>
              <a:rPr lang="en-US" sz="2000" dirty="0"/>
              <a:t> Describes a member for a type.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&lt;remarks&gt;&lt;/remarks&gt;   </a:t>
            </a:r>
            <a:r>
              <a:rPr lang="en-US" sz="2000" dirty="0"/>
              <a:t>Specifies overview information for a class or other type.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param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&gt;&lt;/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param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&gt;  </a:t>
            </a:r>
            <a:r>
              <a:rPr lang="en-US" sz="2000" dirty="0"/>
              <a:t> Used in the comment for a method declaration to describe one of the parameters for the method.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&lt;returns&gt;&lt;/returns&gt;  </a:t>
            </a:r>
            <a:r>
              <a:rPr lang="en-US" sz="2000" dirty="0"/>
              <a:t> Used in the comment for a method declaration to describe the return value.</a:t>
            </a:r>
          </a:p>
          <a:p>
            <a:pPr lvl="1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&lt;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newpara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&gt;&lt;/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newpara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&gt;</a:t>
            </a:r>
            <a:r>
              <a:rPr lang="en-US" sz="2000" dirty="0"/>
              <a:t>   Starts a new paragraph in the comments.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 ///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///&lt;summary&gt;This is greetings from C#&lt;/summary&gt;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///&lt;remarks&gt;This class has a Main method&lt;/remarks&gt;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HelloClass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///&lt;summary&gt;This is Main method&lt;/summary&gt;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/// 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&gt;string[]&lt;/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 </a:t>
            </a:r>
          </a:p>
          <a:p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/// &lt;return&gt; void&lt;/return&gt;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Console.WriteLine("Hello World!");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55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Viewing the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525963"/>
          </a:xfrm>
        </p:spPr>
        <p:txBody>
          <a:bodyPr/>
          <a:lstStyle/>
          <a:p>
            <a:r>
              <a:rPr lang="en-US" dirty="0"/>
              <a:t>Right click on the project in the solution explorer and open Properties</a:t>
            </a:r>
          </a:p>
          <a:p>
            <a:r>
              <a:rPr lang="en-US" dirty="0"/>
              <a:t>In the Build tab, tick on the XML documentation file and provide a name say doc.xml.</a:t>
            </a:r>
          </a:p>
          <a:p>
            <a:r>
              <a:rPr lang="en-US" dirty="0"/>
              <a:t>Note that location of the file is in the bin\Release\ (this also can be changed, but for now we leave this as it is)</a:t>
            </a:r>
          </a:p>
          <a:p>
            <a:r>
              <a:rPr lang="en-US" dirty="0"/>
              <a:t>Save and close the property file.</a:t>
            </a:r>
          </a:p>
          <a:p>
            <a:r>
              <a:rPr lang="en-US" dirty="0"/>
              <a:t>Right click on the project and click on Build.</a:t>
            </a:r>
          </a:p>
          <a:p>
            <a:r>
              <a:rPr lang="en-US" dirty="0"/>
              <a:t>Open the bin\Release\  of you project and you will find doc.xml file.</a:t>
            </a:r>
          </a:p>
          <a:p>
            <a:r>
              <a:rPr lang="en-US" dirty="0"/>
              <a:t>The file generated will have content similar to the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947107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324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Naming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63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Identifiers are variables, methods , class or nay other named constructs in C#</a:t>
            </a:r>
          </a:p>
          <a:p>
            <a:pPr>
              <a:lnSpc>
                <a:spcPct val="120000"/>
              </a:lnSpc>
            </a:pPr>
            <a:r>
              <a:rPr lang="en-US" dirty="0"/>
              <a:t>Rules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+mn-ea"/>
                <a:cs typeface="+mn-cs"/>
              </a:rPr>
              <a:t>Should not be a keyword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+mn-ea"/>
                <a:cs typeface="+mn-cs"/>
              </a:rPr>
              <a:t>Must start with a letter or underscore or @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ea typeface="+mn-ea"/>
                <a:cs typeface="+mn-cs"/>
              </a:rPr>
              <a:t>Subsequent characters can be a letter, number or </a:t>
            </a:r>
            <a:r>
              <a:rPr lang="en-US" sz="2000" dirty="0"/>
              <a:t>underscore</a:t>
            </a:r>
          </a:p>
          <a:p>
            <a:r>
              <a:rPr lang="en-US" dirty="0"/>
              <a:t>Two identifiers are identical if 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after the prefix "@", if used, is removed they are same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Each </a:t>
            </a:r>
            <a:r>
              <a:rPr lang="en-US" sz="2000" dirty="0" err="1">
                <a:ea typeface="+mn-ea"/>
                <a:cs typeface="+mn-cs"/>
              </a:rPr>
              <a:t>unicode</a:t>
            </a:r>
            <a:r>
              <a:rPr lang="en-US" sz="2000" dirty="0">
                <a:ea typeface="+mn-ea"/>
                <a:cs typeface="+mn-cs"/>
              </a:rPr>
              <a:t>-escape-sequence is transformed into its corresponding Unicode character.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Any formatting-characters are removed.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endParaRPr lang="en-US" sz="2000" dirty="0"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A7D84-AC89-40F3-AF68-72382ABE9E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with an @ prefix is called a verbatim identifier. </a:t>
            </a:r>
          </a:p>
          <a:p>
            <a:r>
              <a:rPr lang="en-US" dirty="0"/>
              <a:t>The prefix "@" enables the use of keywords as identifiers that may be useful when interfacing with other programming languages. </a:t>
            </a:r>
          </a:p>
          <a:p>
            <a:r>
              <a:rPr lang="en-US" dirty="0"/>
              <a:t>The character @ is not actually part of the identifier, so the identifier might be seen in other languages as a normal identifier, without the prefix.</a:t>
            </a:r>
          </a:p>
          <a:p>
            <a:r>
              <a:rPr lang="en-US" dirty="0"/>
              <a:t>@ prefix can be used with identifiers that are not keywords also but this is strongly discouraged.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181600"/>
          </a:xfrm>
        </p:spPr>
        <p:txBody>
          <a:bodyPr/>
          <a:lstStyle/>
          <a:p>
            <a:r>
              <a:rPr lang="en-US" dirty="0"/>
              <a:t>Variables are storage locations which are associated with a value.</a:t>
            </a:r>
          </a:p>
          <a:p>
            <a:r>
              <a:rPr lang="en-US" dirty="0"/>
              <a:t>The value that a variable stores are of certain data type.</a:t>
            </a:r>
          </a:p>
          <a:p>
            <a:r>
              <a:rPr lang="en-US" dirty="0"/>
              <a:t>There are different types of variables that can be defined in C# depending on the scope : static variables, instance variables, array elements, value parameters, reference parameters, output parameters, and local variables. </a:t>
            </a:r>
          </a:p>
          <a:p>
            <a:r>
              <a:rPr lang="en-US" dirty="0"/>
              <a:t>There are strictly no global variable in C#.</a:t>
            </a:r>
          </a:p>
          <a:p>
            <a:r>
              <a:rPr lang="en-US" dirty="0"/>
              <a:t>At this point we shall look at local variables only.</a:t>
            </a:r>
          </a:p>
          <a:p>
            <a:r>
              <a:rPr lang="en-US" dirty="0"/>
              <a:t>The variables created inside Main() are local. They are available only inside the method where they are declared.</a:t>
            </a:r>
          </a:p>
          <a:p>
            <a:r>
              <a:rPr lang="en-US" dirty="0"/>
              <a:t>The local variable must always be initialized before using.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A7D84-AC89-40F3-AF68-72382ABE9E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1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/>
              <a:t>A simple C# program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106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b="1" i="1" dirty="0" err="1">
                <a:solidFill>
                  <a:srgbClr val="000000"/>
                </a:solidFill>
                <a:latin typeface="Courier New" pitchFamily="49" charset="0"/>
              </a:rPr>
              <a:t>HelloClass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static void Main(){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Console.WriteLine(</a:t>
            </a: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“Hello World!!!”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dirty="0"/>
              <a:t>This program prints “Hello World!” in the console window.</a:t>
            </a:r>
          </a:p>
          <a:p>
            <a:pPr eaLnBrk="1" hangingPunct="1"/>
            <a:r>
              <a:rPr lang="en-US" dirty="0"/>
              <a:t>This code can either be written in any text editor like notepad or can be written by creating a new Project in Visual C# 2008.</a:t>
            </a:r>
          </a:p>
          <a:p>
            <a:pPr eaLnBrk="1" hangingPunct="1"/>
            <a:r>
              <a:rPr lang="en-US" dirty="0"/>
              <a:t>Writing in notepad will requires compilation from the command prompt while in Visual C# 2008 we can use the compilation buttons in the studio.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78363"/>
              </p:ext>
            </p:extLst>
          </p:nvPr>
        </p:nvGraphicFramePr>
        <p:xfrm>
          <a:off x="533400" y="1447800"/>
          <a:ext cx="8001000" cy="477021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37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1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59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abstract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event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new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struct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decimal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explicit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switch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default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extern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object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this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bool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operator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throw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finally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 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byte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fixed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override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try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enum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float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params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typeof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catch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private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long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foreach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protected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ulong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namespace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checked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goto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public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unchecked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stackalloc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class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readonly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unsafe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static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implicit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ushort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string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continue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return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using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internal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delegate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interface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sbyte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virtual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short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sealed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volatile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void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1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sizeof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while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Data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10058"/>
            <a:ext cx="8763000" cy="5390741"/>
          </a:xfrm>
        </p:spPr>
        <p:txBody>
          <a:bodyPr/>
          <a:lstStyle/>
          <a:p>
            <a:r>
              <a:rPr lang="en-US" dirty="0"/>
              <a:t>C#  like C and C++ is a strongly typed language and so every variable must have a data type.</a:t>
            </a:r>
          </a:p>
          <a:p>
            <a:r>
              <a:rPr lang="en-US" dirty="0"/>
              <a:t>Data types in C# are of 2 types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Value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Built in types like int, char or user defined types created using </a:t>
            </a:r>
            <a:r>
              <a:rPr lang="en-US" sz="2000" dirty="0" err="1">
                <a:ea typeface="+mn-ea"/>
                <a:cs typeface="+mn-cs"/>
              </a:rPr>
              <a:t>struct</a:t>
            </a:r>
            <a:r>
              <a:rPr lang="en-US" sz="2000" dirty="0">
                <a:ea typeface="+mn-ea"/>
                <a:cs typeface="+mn-cs"/>
              </a:rPr>
              <a:t> or </a:t>
            </a:r>
            <a:r>
              <a:rPr lang="en-US" sz="2000" dirty="0" err="1">
                <a:ea typeface="+mn-ea"/>
                <a:cs typeface="+mn-cs"/>
              </a:rPr>
              <a:t>enum</a:t>
            </a:r>
            <a:endParaRPr lang="en-US" sz="2000" dirty="0">
              <a:ea typeface="+mn-ea"/>
              <a:cs typeface="+mn-cs"/>
            </a:endParaRPr>
          </a:p>
          <a:p>
            <a:pPr lvl="2"/>
            <a:r>
              <a:rPr lang="en-US" sz="2000" dirty="0">
                <a:ea typeface="+mn-ea"/>
                <a:cs typeface="+mn-cs"/>
              </a:rPr>
              <a:t>For every value type there is a type in BCL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They are allocated in stack</a:t>
            </a:r>
          </a:p>
          <a:p>
            <a:pPr lvl="1"/>
            <a:r>
              <a:rPr lang="en-US" sz="2000" dirty="0">
                <a:ea typeface="+mn-ea"/>
                <a:cs typeface="+mn-cs"/>
              </a:rPr>
              <a:t>Reference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User defined type  created using class or interfaces</a:t>
            </a:r>
          </a:p>
          <a:p>
            <a:pPr lvl="2"/>
            <a:r>
              <a:rPr lang="en-US" sz="2000" dirty="0">
                <a:ea typeface="+mn-ea"/>
                <a:cs typeface="+mn-cs"/>
              </a:rPr>
              <a:t>Reference types are allocated in heap at runtime like pointers.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7A7D84-AC89-40F3-AF68-72382ABE9E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79567" y="481355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We will look into this later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14684" y="5186383"/>
            <a:ext cx="424058" cy="23338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93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r>
              <a:rPr lang="en-US" dirty="0"/>
              <a:t>Boolean type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/>
              <a:t>Integer types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 int  long  sbyte  short uint  ulong  ushort </a:t>
            </a:r>
          </a:p>
          <a:p>
            <a:r>
              <a:rPr lang="en-US" dirty="0"/>
              <a:t>Character type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/>
              <a:t>Floating point types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decimal  double 	float 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58351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We will do this  later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1828800" y="6019800"/>
            <a:ext cx="7620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4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 and Boolean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keyword is alias for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System.Boolean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This </a:t>
            </a:r>
            <a:r>
              <a:rPr lang="en-US" dirty="0" err="1"/>
              <a:t>datatype</a:t>
            </a:r>
            <a:r>
              <a:rPr lang="en-US" dirty="0"/>
              <a:t> is CLS compliant (it can be used by any other .NET language)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/>
              <a:t> literal v</a:t>
            </a:r>
            <a:r>
              <a:rPr lang="en-US" sz="2000" dirty="0"/>
              <a:t>alues are </a:t>
            </a:r>
          </a:p>
          <a:p>
            <a:pPr lvl="2" eaLnBrk="1" hangingPunct="1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true</a:t>
            </a:r>
          </a:p>
          <a:p>
            <a:pPr lvl="2" eaLnBrk="1" hangingPunct="1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false</a:t>
            </a:r>
          </a:p>
          <a:p>
            <a:r>
              <a:rPr lang="en-US" dirty="0"/>
              <a:t> Example:</a:t>
            </a:r>
          </a:p>
          <a:p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b = true;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(b); // prints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b=false;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(b); // prints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8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6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3496"/>
              </p:ext>
            </p:extLst>
          </p:nvPr>
        </p:nvGraphicFramePr>
        <p:xfrm>
          <a:off x="457200" y="1219200"/>
          <a:ext cx="8229599" cy="502919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9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1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0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C#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CLS compliant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Range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sbyte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System.Sbyte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-128 to 127 (signed 8-bit)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byte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System.Byte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 to 255 ( unsigned 8 bit)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short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System.Int16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-32768 to 32767 (signed 16 bit 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ushort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System.UInt16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to 65535 (unsigned 16 bit)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2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int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System.Int32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-2147783648(-2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 to 2147483647(2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(signed 32 bit)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uint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System.UInt32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to 2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-1(unsigned 32 bits)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3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long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System.Int64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-2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to 2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63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-1(signed 64 bit number)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3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ulong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System.UInt64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 to 2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64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-1(unsigned 64 bit number)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89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dirty="0"/>
              <a:t>Integer literals can be written in two ways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Decimal: Example: 345, 2345678901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Hexadecimal where decimal numbers from 0 to 15 is represented as 0-9A-F: </a:t>
            </a:r>
            <a:r>
              <a:rPr lang="en-IN" sz="2000" dirty="0"/>
              <a:t>Example 0x11, 0XFF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Integer literals types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Literal with no suffix (example 25) </a:t>
            </a:r>
            <a:r>
              <a:rPr lang="en-US" sz="2000" dirty="0">
                <a:sym typeface="Wingdings" pitchFamily="2" charset="2"/>
              </a:rPr>
              <a:t> could be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int, uint, long, ulong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Literal with u or U as suffix (25u, 35U) </a:t>
            </a:r>
            <a:r>
              <a:rPr lang="en-US" sz="2000" dirty="0">
                <a:sym typeface="Wingdings" pitchFamily="2" charset="2"/>
              </a:rPr>
              <a:t> could be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uint </a:t>
            </a:r>
            <a:r>
              <a:rPr lang="en-US" sz="2000" dirty="0">
                <a:sym typeface="Wingdings" pitchFamily="2" charset="2"/>
              </a:rPr>
              <a:t>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ulong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Literal with l or L as suffix (6544425L, 76l) </a:t>
            </a:r>
            <a:r>
              <a:rPr lang="en-US" sz="2000" dirty="0">
                <a:sym typeface="Wingdings" pitchFamily="2" charset="2"/>
              </a:rPr>
              <a:t> could be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long</a:t>
            </a:r>
            <a:r>
              <a:rPr lang="en-US" sz="2000" b="1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or</a:t>
            </a:r>
            <a:r>
              <a:rPr lang="en-US" sz="2000" b="1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ulong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Literal with </a:t>
            </a:r>
            <a:r>
              <a:rPr lang="en-US" sz="2000" dirty="0" err="1"/>
              <a:t>ul</a:t>
            </a:r>
            <a:r>
              <a:rPr lang="en-US" sz="2000" dirty="0"/>
              <a:t> or </a:t>
            </a:r>
            <a:r>
              <a:rPr lang="en-US" sz="2000" dirty="0" err="1"/>
              <a:t>or</a:t>
            </a:r>
            <a:r>
              <a:rPr lang="en-US" sz="2000" dirty="0"/>
              <a:t> </a:t>
            </a:r>
            <a:r>
              <a:rPr lang="en-US" sz="2000" dirty="0" err="1"/>
              <a:t>uL</a:t>
            </a:r>
            <a:r>
              <a:rPr lang="en-US" sz="2000" dirty="0"/>
              <a:t> or </a:t>
            </a:r>
            <a:r>
              <a:rPr lang="en-US" sz="2000" dirty="0" err="1"/>
              <a:t>Ul</a:t>
            </a:r>
            <a:r>
              <a:rPr lang="en-US" sz="2000" dirty="0"/>
              <a:t> or UL as suffix (25ul, 35UL) </a:t>
            </a:r>
            <a:r>
              <a:rPr lang="en-US" sz="2000" dirty="0">
                <a:sym typeface="Wingdings" pitchFamily="2" charset="2"/>
              </a:rPr>
              <a:t> is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ulong</a:t>
            </a:r>
            <a:endParaRPr lang="en-US" sz="2000" b="1" dirty="0">
              <a:solidFill>
                <a:srgbClr val="000000"/>
              </a:solidFill>
              <a:sym typeface="Wingdings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dirty="0"/>
              <a:t>Any value outside the range generates compilation error.</a:t>
            </a:r>
          </a:p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byte i = 256; // error</a:t>
            </a:r>
          </a:p>
          <a:p>
            <a:pPr lvl="1" eaLnBrk="1" hangingPunct="1"/>
            <a:endParaRPr lang="en-US" sz="2000" b="1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6467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992555"/>
              </p:ext>
            </p:extLst>
          </p:nvPr>
        </p:nvGraphicFramePr>
        <p:xfrm>
          <a:off x="228600" y="1219200"/>
          <a:ext cx="8686800" cy="257175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 type</a:t>
                      </a: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CLS compliant</a:t>
                      </a: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Type</a:t>
                      </a: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horzOverflow="overflow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float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System.Single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1.5*10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-45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to 3.4*10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38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(32 bit floating point number)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double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System.Double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5.0*10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-324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to 1.7*10</a:t>
                      </a:r>
                      <a:r>
                        <a:rPr kumimoji="0" lang="en-US" sz="16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308 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(64 bit floating point number)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decimal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Yes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System.Decimal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±1.0 × 10−28 to ±7.9 × 1028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</a:t>
                      </a:r>
                      <a:r>
                        <a:rPr lang="en-US" sz="1600" dirty="0"/>
                        <a:t>28-29 significant digits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lang="en-US" sz="1600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2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literals</a:t>
            </a:r>
            <a:endParaRPr lang="en-I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793" y="1066800"/>
            <a:ext cx="8820807" cy="5638800"/>
          </a:xfrm>
        </p:spPr>
        <p:txBody>
          <a:bodyPr/>
          <a:lstStyle/>
          <a:p>
            <a:pPr eaLnBrk="1" hangingPunct="1"/>
            <a:r>
              <a:rPr lang="en-US" dirty="0"/>
              <a:t>Floating-point literals can be written in two ways</a:t>
            </a:r>
          </a:p>
          <a:p>
            <a:pPr lvl="1" eaLnBrk="1" hangingPunct="1"/>
            <a:r>
              <a:rPr lang="en-US" sz="2000" dirty="0"/>
              <a:t>Fixed notation: 3.14</a:t>
            </a:r>
          </a:p>
          <a:p>
            <a:pPr lvl="1" eaLnBrk="1" hangingPunct="1"/>
            <a:r>
              <a:rPr lang="en-US" sz="2000" dirty="0"/>
              <a:t>Scientific notation: 0.314E1, 314e-2</a:t>
            </a:r>
          </a:p>
          <a:p>
            <a:pPr eaLnBrk="1" hangingPunct="1"/>
            <a:r>
              <a:rPr lang="en-US" dirty="0"/>
              <a:t>Floating-point literal types</a:t>
            </a:r>
          </a:p>
          <a:p>
            <a:pPr lvl="1" eaLnBrk="1" hangingPunct="1"/>
            <a:r>
              <a:rPr lang="en-US" sz="2000" dirty="0"/>
              <a:t>Literal with no suffix</a:t>
            </a:r>
            <a:r>
              <a:rPr lang="en-US" sz="2000" dirty="0">
                <a:sym typeface="Wingdings" pitchFamily="2" charset="2"/>
              </a:rPr>
              <a:t> is double</a:t>
            </a:r>
          </a:p>
          <a:p>
            <a:pPr lvl="1" eaLnBrk="1" hangingPunct="1"/>
            <a:r>
              <a:rPr lang="en-US" sz="2000" dirty="0">
                <a:sym typeface="Wingdings" pitchFamily="2" charset="2"/>
              </a:rPr>
              <a:t>Literal with F or f as suffix (Example 3.14f, 3.14F) is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lvl="1" eaLnBrk="1" hangingPunct="1"/>
            <a:r>
              <a:rPr lang="en-US" sz="2000" dirty="0">
                <a:sym typeface="Wingdings" pitchFamily="2" charset="2"/>
              </a:rPr>
              <a:t>Literal with D or d as suffix (Example 3.14D, 3.14D)  is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lvl="1" eaLnBrk="1" hangingPunct="1"/>
            <a:r>
              <a:rPr lang="en-US" sz="2000" dirty="0">
                <a:sym typeface="Wingdings" pitchFamily="2" charset="2"/>
              </a:rPr>
              <a:t>Literal with M or m as suffix (Example 3.14m, 3.14M)  is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decimal d = 3.45; //error </a:t>
            </a:r>
          </a:p>
          <a:p>
            <a:pPr eaLnBrk="1" hangingPunct="1"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decimal d = 3.45m; //ok</a:t>
            </a:r>
          </a:p>
          <a:p>
            <a:pPr eaLnBrk="1" hangingPunct="1"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float f = 3.4;// error</a:t>
            </a:r>
          </a:p>
          <a:p>
            <a:pPr eaLnBrk="1" hangingPunct="1">
              <a:lnSpc>
                <a:spcPct val="12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float f = 3.4f;// ok</a:t>
            </a:r>
          </a:p>
          <a:p>
            <a:pPr eaLnBrk="1" hangingPunct="1"/>
            <a:endParaRPr lang="en-US" b="1" dirty="0">
              <a:solidFill>
                <a:srgbClr val="000000"/>
              </a:solidFill>
              <a:latin typeface="Courier New" pitchFamily="49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2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EC7ACF71-9C13-4560-85FB-7F30FB3580E7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0"/>
            <a:ext cx="5943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Unicode Character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04800" y="1066800"/>
            <a:ext cx="8305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UNICODE is a 16 bit character.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They are generally represented in hexadecimal format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“\u” in beginning of the character is used to represent hexadecimal character.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 The characters represented include all basic English letters, numbers, special characters and characters from other languages also !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For example, Character ‘A’ represented in </a:t>
            </a:r>
            <a:r>
              <a:rPr lang="en-US" sz="2000" dirty="0" err="1">
                <a:solidFill>
                  <a:srgbClr val="5F5F5F"/>
                </a:solidFill>
                <a:latin typeface="+mn-lt"/>
              </a:rPr>
              <a:t>unicode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 as ‘\u0041’ – which is the number 65 in base 10. 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The Unicode Standard encodes characters in the range U+0000..U+10FFFF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C# identifiers can be written in the form of </a:t>
            </a:r>
            <a:r>
              <a:rPr lang="en-US" sz="2000" dirty="0" err="1">
                <a:solidFill>
                  <a:srgbClr val="5F5F5F"/>
                </a:solidFill>
                <a:latin typeface="+mn-lt"/>
              </a:rPr>
              <a:t>unicode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 as well,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\u0061; </a:t>
            </a:r>
            <a:r>
              <a:rPr lang="en-US" sz="2000" dirty="0"/>
              <a:t>is same as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3559623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 and Character Literal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 keyword is alias for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20000"/>
              </a:lnSpc>
            </a:pPr>
            <a:r>
              <a:rPr lang="en-US" dirty="0"/>
              <a:t>It is CLS compliant.</a:t>
            </a:r>
          </a:p>
          <a:p>
            <a:pPr>
              <a:lnSpc>
                <a:spcPct val="120000"/>
              </a:lnSpc>
            </a:pPr>
            <a:r>
              <a:rPr lang="en-US" dirty="0"/>
              <a:t>  The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 keyword is used to declare a Unicode character. Range is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u0000 to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uffff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(16 bit </a:t>
            </a:r>
            <a:r>
              <a:rPr lang="en-US" dirty="0" err="1"/>
              <a:t>unicode</a:t>
            </a:r>
            <a:r>
              <a:rPr lang="en-US" dirty="0"/>
              <a:t> character)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Character literals can be written in the following forms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Any character within single quotes : Example ‘1’,’a’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Unicode escape sequence: Example '\u0041‘ represents the character ‘A’ in </a:t>
            </a:r>
            <a:r>
              <a:rPr lang="en-US" sz="2000" dirty="0" err="1"/>
              <a:t>unicode</a:t>
            </a: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Hexadecimal escape sequence: Example '\x41‘ represents the character ‘A’ in </a:t>
            </a:r>
            <a:r>
              <a:rPr lang="en-US" sz="2000" dirty="0" err="1"/>
              <a:t>unicode</a:t>
            </a: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Any escape sequence: Example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\n</a:t>
            </a:r>
            <a:r>
              <a:rPr lang="en-US" sz="2000" dirty="0"/>
              <a:t> for new-line character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c=1; //error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c='\u0001'; //ok</a:t>
            </a:r>
          </a:p>
          <a:p>
            <a:pPr eaLnBrk="1" hangingPunct="1">
              <a:lnSpc>
                <a:spcPct val="120000"/>
              </a:lnSpc>
            </a:pPr>
            <a:endParaRPr lang="en-IN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/>
              <a:t>Saving and compiling from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8" y="990600"/>
            <a:ext cx="8839200" cy="3581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Write the code in the notepad and save the file with extension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dirty="0"/>
              <a:t>(Test.cs)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Select Start Menu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Visual Studio Tools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Visual Studio Command Prompt  or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 Open the Visual C# Express edition. Select Tools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Visula</a:t>
            </a:r>
            <a:r>
              <a:rPr lang="en-US" dirty="0">
                <a:sym typeface="Wingdings" pitchFamily="2" charset="2"/>
              </a:rPr>
              <a:t> Studio 2008 Command Prompt  or</a:t>
            </a:r>
            <a:endParaRPr lang="en-US" dirty="0"/>
          </a:p>
          <a:p>
            <a:pPr eaLnBrk="1" hangingPunct="1">
              <a:lnSpc>
                <a:spcPct val="120000"/>
              </a:lnSpc>
            </a:pPr>
            <a:r>
              <a:rPr lang="en-US" dirty="0"/>
              <a:t>Locate csc.exe , open the command prompt and Set path to the location where csc.exe is found. path=%path%;C:\Windows\Microsoft.NET\Framework\v3.5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52950"/>
            <a:ext cx="390525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105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Escape Characters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\’</a:t>
            </a:r>
            <a:r>
              <a:rPr lang="en-US" dirty="0"/>
              <a:t>	-inserts a single quote into string literal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\”</a:t>
            </a:r>
            <a:r>
              <a:rPr lang="en-US" dirty="0"/>
              <a:t> 	-inserts a double quote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\\</a:t>
            </a:r>
            <a:r>
              <a:rPr lang="en-US" dirty="0"/>
              <a:t>	-inserts a backslash into string literal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\a</a:t>
            </a:r>
            <a:r>
              <a:rPr lang="en-US" dirty="0"/>
              <a:t>	-triggers system alert(beep)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\n</a:t>
            </a:r>
            <a:r>
              <a:rPr lang="en-US" dirty="0"/>
              <a:t>	-inserts a new line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\r</a:t>
            </a:r>
            <a:r>
              <a:rPr lang="en-US" dirty="0"/>
              <a:t>	-inserts a carriage return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\t</a:t>
            </a:r>
            <a:r>
              <a:rPr lang="en-US" dirty="0"/>
              <a:t>	-inserts a horizontal tab into the string literal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05200" y="6553200"/>
            <a:ext cx="2133600" cy="238125"/>
          </a:xfrm>
        </p:spPr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4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257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keyword is used for enumeration.</a:t>
            </a:r>
          </a:p>
          <a:p>
            <a:r>
              <a:rPr lang="en-US" dirty="0"/>
              <a:t>The default underlying type of the enumeration elements is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Month {Jan, Feb, Mar, Apr, May, Jun,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Jly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Aug, Sep, Oct, Nov, Dec};</a:t>
            </a:r>
          </a:p>
          <a:p>
            <a:pPr marL="0" indent="0">
              <a:buNone/>
            </a:pPr>
            <a:r>
              <a:rPr lang="en-US" dirty="0"/>
              <a:t>Jan is 0, Feb is 1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Month {Jan=1, Feb, Mar, Apr, May, Jun,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Jly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Aug, Sep, Oct, Nov, Dec};</a:t>
            </a:r>
          </a:p>
          <a:p>
            <a:pPr marL="0" indent="0">
              <a:buNone/>
            </a:pPr>
            <a:r>
              <a:rPr lang="en-US" dirty="0"/>
              <a:t>Jan is 1, Feb is 2</a:t>
            </a:r>
          </a:p>
          <a:p>
            <a:r>
              <a:rPr lang="en-US" dirty="0"/>
              <a:t>Note that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 m=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Month.Jan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//error</a:t>
            </a:r>
          </a:p>
          <a:p>
            <a:pPr marL="0" indent="0">
              <a:buNone/>
            </a:pPr>
            <a:r>
              <a:rPr lang="en-US" dirty="0"/>
              <a:t>Explicit cast is required :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 m=(int)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Month.Jan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;//ok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and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867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is alias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dirty="0"/>
              <a:t>It is not a value type. It is a reference ( a constant pointer to an object) type.</a:t>
            </a:r>
          </a:p>
          <a:p>
            <a:pPr>
              <a:lnSpc>
                <a:spcPct val="130000"/>
              </a:lnSpc>
            </a:pPr>
            <a:r>
              <a:rPr lang="en-US" dirty="0"/>
              <a:t> Note that the equality operators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(== and !=) </a:t>
            </a:r>
            <a:r>
              <a:rPr lang="en-US" dirty="0"/>
              <a:t>are defined to compare the values of string objects, not references.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String literals can be written in two ways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Regular string literal (enclosed within double quotes): Example: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“C#”, “C:\\My\\test” </a:t>
            </a:r>
            <a:r>
              <a:rPr lang="en-US" sz="2000" dirty="0"/>
              <a:t>(uses escape char to escape the meaning of \)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Verbatim string literals (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@</a:t>
            </a:r>
            <a:r>
              <a:rPr lang="en-US" sz="2000" dirty="0"/>
              <a:t> preceding regular string literal).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@</a:t>
            </a:r>
            <a:r>
              <a:rPr lang="en-US" sz="2000" dirty="0"/>
              <a:t> tells the compiler to interpret the character that appears between the double quote in the exactly the same way as they are written. So instead of using escape char, a string can also be preceded by @.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Example: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@“C:\My\test”, @“ This is Madam’s Pen”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07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262" y="2895600"/>
            <a:ext cx="8242738" cy="2667000"/>
          </a:xfrm>
        </p:spPr>
        <p:txBody>
          <a:bodyPr/>
          <a:lstStyle/>
          <a:p>
            <a:r>
              <a:rPr lang="en-US" dirty="0"/>
              <a:t>C# supports pointers. 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int* p1, p2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pl-PL" dirty="0">
                <a:latin typeface="Courier New" pitchFamily="49" charset="0"/>
                <a:cs typeface="Courier New" pitchFamily="49" charset="0"/>
              </a:rPr>
              <a:t>// 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kern="1200" dirty="0"/>
              <a:t>	It can be used in the same way as done in C</a:t>
            </a:r>
          </a:p>
          <a:p>
            <a:r>
              <a:rPr lang="en-US" dirty="0"/>
              <a:t> But it is considered unsafe. Also it is not CLS compliant.</a:t>
            </a:r>
          </a:p>
          <a:p>
            <a:r>
              <a:rPr lang="en-US" dirty="0"/>
              <a:t>Therefore will not be dealing with pointers.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1371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/>
              <a:t>C# has reference type. Does this mean that pointer can be created C# ?</a:t>
            </a:r>
          </a:p>
        </p:txBody>
      </p:sp>
    </p:spTree>
    <p:extLst>
      <p:ext uri="{BB962C8B-B14F-4D97-AF65-F5344CB8AC3E}">
        <p14:creationId xmlns:p14="http://schemas.microsoft.com/office/powerpoint/2010/main" val="39741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Test your understanding</a:t>
            </a:r>
            <a:endParaRPr lang="en-I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+mj-lt"/>
                <a:cs typeface="Courier New" pitchFamily="49" charset="0"/>
              </a:rPr>
              <a:t>How can you correct the program given below?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string s="Mile to go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			before i sleep";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IN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(s);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dirty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IN" sz="28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953000" y="3755974"/>
            <a:ext cx="3505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New-line character inserted intentionally in the code</a:t>
            </a:r>
            <a:endParaRPr lang="en-IN" sz="2000" dirty="0">
              <a:solidFill>
                <a:srgbClr val="002060"/>
              </a:solidFill>
            </a:endParaRPr>
          </a:p>
        </p:txBody>
      </p:sp>
      <p:cxnSp>
        <p:nvCxnSpPr>
          <p:cNvPr id="3" name="Straight Arrow Connector 2"/>
          <p:cNvCxnSpPr>
            <a:stCxn id="23556" idx="1"/>
          </p:cNvCxnSpPr>
          <p:nvPr/>
        </p:nvCxnSpPr>
        <p:spPr>
          <a:xfrm flipH="1" flipV="1">
            <a:off x="2209800" y="3657600"/>
            <a:ext cx="2743200" cy="45231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99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/>
              <a:t>Introducing Array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066800"/>
            <a:ext cx="8693150" cy="3239471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Array types are reference type in C#.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Array declaration and initialization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>
                <a:latin typeface="Courier New" pitchFamily="49" charset="0"/>
              </a:rPr>
              <a:t>	int[] n1={20,10,5,13};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Accessing array elements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>
                <a:latin typeface="Courier New" pitchFamily="49" charset="0"/>
              </a:rPr>
              <a:t>	n1[0]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Length of an array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>
                <a:latin typeface="Courier New" pitchFamily="49" charset="0"/>
              </a:rPr>
              <a:t>	n1.Length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4365010"/>
            <a:ext cx="8675688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0100" lvl="1" indent="-342900">
              <a:lnSpc>
                <a:spcPct val="140000"/>
              </a:lnSpc>
              <a:spcBef>
                <a:spcPct val="20000"/>
              </a:spcBef>
              <a:buClr>
                <a:srgbClr val="A42700"/>
              </a:buClr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NOTE: </a:t>
            </a:r>
          </a:p>
          <a:p>
            <a:pPr marL="800100" lvl="1" indent="-342900">
              <a:lnSpc>
                <a:spcPct val="140000"/>
              </a:lnSpc>
              <a:spcBef>
                <a:spcPct val="20000"/>
              </a:spcBef>
              <a:buClr>
                <a:srgbClr val="A42700"/>
              </a:buClr>
              <a:buFontTx/>
              <a:buAutoNum type="arabi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int n1[]={20,10,5,13};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sym typeface="Wingdings" pitchFamily="2" charset="2"/>
              </a:rPr>
              <a:t>error</a:t>
            </a:r>
          </a:p>
          <a:p>
            <a:pPr marL="800100" lvl="1" indent="-342900">
              <a:lnSpc>
                <a:spcPct val="140000"/>
              </a:lnSpc>
              <a:spcBef>
                <a:spcPct val="20000"/>
              </a:spcBef>
              <a:buClr>
                <a:srgbClr val="A42700"/>
              </a:buClr>
              <a:buFontTx/>
              <a:buAutoNum type="arabicPeriod"/>
            </a:pP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sym typeface="Wingdings" pitchFamily="2" charset="2"/>
              </a:rPr>
              <a:t>[5] n1;error</a:t>
            </a:r>
          </a:p>
          <a:p>
            <a:pPr marL="800100" lvl="1" indent="-342900">
              <a:lnSpc>
                <a:spcPct val="140000"/>
              </a:lnSpc>
              <a:spcBef>
                <a:spcPct val="20000"/>
              </a:spcBef>
              <a:buClr>
                <a:srgbClr val="A42700"/>
              </a:buClr>
              <a:buFontTx/>
              <a:buAutoNum type="arabi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sym typeface="Wingdings" pitchFamily="2" charset="2"/>
              </a:rPr>
              <a:t>int[] n1 ; n1[0]=4; error</a:t>
            </a:r>
          </a:p>
          <a:p>
            <a:pPr lvl="1">
              <a:lnSpc>
                <a:spcPct val="140000"/>
              </a:lnSpc>
              <a:spcBef>
                <a:spcPct val="20000"/>
              </a:spcBef>
              <a:buClr>
                <a:srgbClr val="A42700"/>
              </a:buClr>
            </a:pPr>
            <a:r>
              <a:rPr lang="en-US" sz="2000" dirty="0">
                <a:solidFill>
                  <a:srgbClr val="5F5F5F"/>
                </a:solidFill>
                <a:latin typeface="+mn-lt"/>
                <a:sym typeface="Wingdings" pitchFamily="2" charset="2"/>
              </a:rPr>
              <a:t>More on arrays in the next topic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00600"/>
          </a:xfrm>
        </p:spPr>
        <p:txBody>
          <a:bodyPr/>
          <a:lstStyle/>
          <a:p>
            <a:r>
              <a:rPr lang="en-US" dirty="0"/>
              <a:t>Constants are the variables whose values cannot change</a:t>
            </a:r>
          </a:p>
          <a:p>
            <a:r>
              <a:rPr lang="en-US" dirty="0"/>
              <a:t>Keyword </a:t>
            </a:r>
            <a:r>
              <a:rPr lang="en-US" b="1" dirty="0">
                <a:latin typeface="Courier New" pitchFamily="49" charset="0"/>
              </a:rPr>
              <a:t>const</a:t>
            </a:r>
            <a:r>
              <a:rPr lang="en-US" dirty="0"/>
              <a:t> is used.</a:t>
            </a:r>
          </a:p>
          <a:p>
            <a:r>
              <a:rPr lang="en-US" b="1" dirty="0">
                <a:latin typeface="Courier New" pitchFamily="49" charset="0"/>
              </a:rPr>
              <a:t>const int i=10, j=20;</a:t>
            </a:r>
          </a:p>
          <a:p>
            <a:r>
              <a:rPr lang="en-US" b="1" dirty="0">
                <a:latin typeface="Courier New" pitchFamily="49" charset="0"/>
              </a:rPr>
              <a:t>const string j = "hello";</a:t>
            </a:r>
          </a:p>
          <a:p>
            <a:r>
              <a:rPr lang="en-US" b="1" dirty="0">
                <a:latin typeface="Courier New" pitchFamily="49" charset="0"/>
              </a:rPr>
              <a:t>const float j = 1 / 2;</a:t>
            </a:r>
          </a:p>
          <a:p>
            <a:r>
              <a:rPr lang="en-US" b="1" dirty="0">
                <a:latin typeface="Courier New" pitchFamily="49" charset="0"/>
              </a:rPr>
              <a:t>int i = 1, j=2;</a:t>
            </a:r>
          </a:p>
          <a:p>
            <a:pPr marL="0" indent="0">
              <a:buNone/>
            </a:pPr>
            <a:r>
              <a:rPr lang="nn-NO" b="1" dirty="0">
                <a:latin typeface="Courier New" pitchFamily="49" charset="0"/>
              </a:rPr>
              <a:t>   const float k = i / j; //error</a:t>
            </a:r>
          </a:p>
          <a:p>
            <a:r>
              <a:rPr lang="en-US" b="1" dirty="0">
                <a:latin typeface="Courier New" pitchFamily="49" charset="0"/>
              </a:rPr>
              <a:t>const int i = 1, j=2;</a:t>
            </a:r>
          </a:p>
          <a:p>
            <a:pPr marL="0" indent="0">
              <a:buNone/>
            </a:pPr>
            <a:r>
              <a:rPr lang="nn-NO" b="1" dirty="0">
                <a:latin typeface="Courier New" pitchFamily="49" charset="0"/>
              </a:rPr>
              <a:t>  const float k = i / j;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90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572000"/>
          </a:xfrm>
        </p:spPr>
        <p:txBody>
          <a:bodyPr/>
          <a:lstStyle/>
          <a:p>
            <a:r>
              <a:rPr lang="en-US" dirty="0"/>
              <a:t>Most of the operators work the same way as it did in C.</a:t>
            </a:r>
          </a:p>
          <a:p>
            <a:r>
              <a:rPr lang="en-US" dirty="0"/>
              <a:t>+ , -  are both unary and binary operators.</a:t>
            </a:r>
          </a:p>
          <a:p>
            <a:r>
              <a:rPr lang="en-US" dirty="0"/>
              <a:t>++ and -- are unary pre and post increments.</a:t>
            </a:r>
          </a:p>
          <a:p>
            <a:r>
              <a:rPr lang="en-US" dirty="0"/>
              <a:t>/ * and % are binary operators.</a:t>
            </a:r>
          </a:p>
          <a:p>
            <a:r>
              <a:rPr lang="en-US" dirty="0"/>
              <a:t>Applicable to integer and floating point types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</a:rPr>
              <a:t>int i =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 int j = i+ 255;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 byte k = i + 255; //error 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urier New" pitchFamily="49" charset="0"/>
              </a:rPr>
              <a:t>const double  PI = 3.14;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  double f = PI + 12;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5" name="Group 2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408804"/>
              </p:ext>
            </p:extLst>
          </p:nvPr>
        </p:nvGraphicFramePr>
        <p:xfrm>
          <a:off x="1066800" y="1219200"/>
          <a:ext cx="60483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994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-Relational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968636"/>
              </p:ext>
            </p:extLst>
          </p:nvPr>
        </p:nvGraphicFramePr>
        <p:xfrm>
          <a:off x="990600" y="1752600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769476"/>
            <a:ext cx="8153400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Relational operator return </a:t>
            </a:r>
            <a:r>
              <a:rPr lang="en-US" sz="2000" dirty="0" err="1">
                <a:solidFill>
                  <a:srgbClr val="5F5F5F"/>
                </a:solidFill>
                <a:latin typeface="+mn-lt"/>
              </a:rPr>
              <a:t>bool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dirty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dirty="0"/>
              <a:t>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int i=10;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int 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Console.WriteLine( i&gt;j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(i == 10); // output is True</a:t>
            </a:r>
          </a:p>
        </p:txBody>
      </p:sp>
    </p:spTree>
    <p:extLst>
      <p:ext uri="{BB962C8B-B14F-4D97-AF65-F5344CB8AC3E}">
        <p14:creationId xmlns:p14="http://schemas.microsoft.com/office/powerpoint/2010/main" val="91539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- Bitwise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12" y="4114800"/>
            <a:ext cx="8662988" cy="25908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byte x=1; // 0000 0001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byte y=3; // 0000 0011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latin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x&amp;y</a:t>
            </a:r>
            <a:r>
              <a:rPr lang="en-US" b="1" dirty="0">
                <a:latin typeface="Courier New" pitchFamily="49" charset="0"/>
              </a:rPr>
              <a:t>); // prints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latin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x|y</a:t>
            </a:r>
            <a:r>
              <a:rPr lang="en-US" b="1" dirty="0">
                <a:latin typeface="Courier New" pitchFamily="49" charset="0"/>
              </a:rPr>
              <a:t>); // prints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latin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x^y</a:t>
            </a:r>
            <a:r>
              <a:rPr lang="en-US" b="1" dirty="0">
                <a:latin typeface="Courier New" pitchFamily="49" charset="0"/>
              </a:rPr>
              <a:t>); // prints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Console.WriteLine(~x); // prints -2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Can you compute ~x manually?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7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24809"/>
              </p:ext>
            </p:extLst>
          </p:nvPr>
        </p:nvGraphicFramePr>
        <p:xfrm>
          <a:off x="1752600" y="1143000"/>
          <a:ext cx="3675063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&amp;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|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^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~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4390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15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98913"/>
            <a:ext cx="8305800" cy="176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4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Go to the location where you saved your file from the command prompt window and compile the file: </a:t>
            </a:r>
            <a:r>
              <a:rPr lang="en-US" sz="2000" dirty="0" err="1">
                <a:solidFill>
                  <a:srgbClr val="5F5F5F"/>
                </a:solidFill>
                <a:latin typeface="+mn-lt"/>
              </a:rPr>
              <a:t>csc</a:t>
            </a:r>
            <a:r>
              <a:rPr lang="en-US" sz="2000" dirty="0">
                <a:solidFill>
                  <a:srgbClr val="5F5F5F"/>
                </a:solidFill>
                <a:latin typeface="+mn-lt"/>
              </a:rPr>
              <a:t> Test.cs</a:t>
            </a:r>
          </a:p>
          <a:p>
            <a:pPr marL="342900" indent="-342900" eaLnBrk="1" hangingPunct="1">
              <a:lnSpc>
                <a:spcPct val="14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After successful compilation .EXE file is created(Test.EXE)</a:t>
            </a:r>
          </a:p>
          <a:p>
            <a:pPr marL="342900" indent="-342900" eaLnBrk="1" hangingPunct="1">
              <a:lnSpc>
                <a:spcPct val="14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Execute the EXE file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7848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477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– Logical Short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5181600"/>
          </a:xfrm>
        </p:spPr>
        <p:txBody>
          <a:bodyPr/>
          <a:lstStyle/>
          <a:p>
            <a:pPr>
              <a:buClr>
                <a:schemeClr val="accent6"/>
              </a:buClr>
            </a:pPr>
            <a:r>
              <a:rPr lang="en-US" dirty="0"/>
              <a:t>These are both </a:t>
            </a:r>
            <a:r>
              <a:rPr lang="en-US" dirty="0" err="1"/>
              <a:t>boolean</a:t>
            </a:r>
            <a:r>
              <a:rPr lang="en-US" dirty="0"/>
              <a:t> operators. These work only on </a:t>
            </a:r>
            <a:r>
              <a:rPr lang="en-US" dirty="0" err="1"/>
              <a:t>bool</a:t>
            </a:r>
            <a:r>
              <a:rPr lang="en-US" dirty="0"/>
              <a:t> values.</a:t>
            </a:r>
          </a:p>
          <a:p>
            <a:pPr>
              <a:buClr>
                <a:schemeClr val="accent6"/>
              </a:buClr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dirty="0"/>
              <a:t> and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dirty="0"/>
              <a:t> are also called </a:t>
            </a:r>
            <a:r>
              <a:rPr lang="en-US" b="1" i="1" dirty="0"/>
              <a:t>short circuit operators</a:t>
            </a:r>
            <a:r>
              <a:rPr lang="en-US" dirty="0"/>
              <a:t> because  they are optimized.</a:t>
            </a:r>
          </a:p>
          <a:p>
            <a:pPr eaLnBrk="1" hangingPunct="1">
              <a:buClr>
                <a:schemeClr val="accent6"/>
              </a:buClr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dirty="0"/>
              <a:t> checks if the first condition is false. If it is so then it doesn't evaluate the second condition.</a:t>
            </a:r>
          </a:p>
          <a:p>
            <a:pPr eaLnBrk="1" hangingPunct="1">
              <a:buClr>
                <a:schemeClr val="accent6"/>
              </a:buClr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dirty="0"/>
              <a:t> checks if the first condition is true. If it is so then it doesn't evaluate the second condition.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</a:t>
            </a:r>
            <a:r>
              <a:rPr lang="en-US" b="1" dirty="0">
                <a:latin typeface="Courier New" pitchFamily="49" charset="0"/>
              </a:rPr>
              <a:t>int i=0;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int j=2;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b="1" dirty="0">
                <a:latin typeface="Courier New" pitchFamily="49" charset="0"/>
              </a:rPr>
              <a:t> bool b= (i&gt;j) &amp;&amp; (j++&gt;i);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</a:rPr>
              <a:t>(j); // prints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Console.WriteLine(!(i &gt; j)); // prints True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56055"/>
              </p:ext>
            </p:extLst>
          </p:nvPr>
        </p:nvGraphicFramePr>
        <p:xfrm>
          <a:off x="2971800" y="1143000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1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93" y="1647496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5" name="Group 2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58103"/>
              </p:ext>
            </p:extLst>
          </p:nvPr>
        </p:nvGraphicFramePr>
        <p:xfrm>
          <a:off x="2743200" y="1371600"/>
          <a:ext cx="2819400" cy="6096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2133600"/>
            <a:ext cx="8305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If first operand is an int or uint (32-bit quantity), the shift count is given by the low-order five bits of second operand.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If first operand is a long or ulong (64-bit quantity), the shift count is given by the low-order six bits of second operand.</a:t>
            </a:r>
          </a:p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The high-order bits of first operand are discarded and the low-order empty bits are zero-filled. Shift operations never cause overflows.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Console.WriteLine(2&lt;&lt;1); // prints 4</a:t>
            </a:r>
          </a:p>
          <a:p>
            <a:pPr>
              <a:lnSpc>
                <a:spcPct val="120000"/>
              </a:lnSpc>
            </a:pP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</a:rPr>
              <a:t>  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</a:rPr>
              <a:t>(-1&gt;&gt;2); //  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</a:rPr>
              <a:t>prints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</a:rPr>
              <a:t> -1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(2 &gt;&gt;32); // prints 2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(2 &gt;&gt; 33); // prints 1</a:t>
            </a:r>
          </a:p>
        </p:txBody>
      </p:sp>
    </p:spTree>
    <p:extLst>
      <p:ext uri="{BB962C8B-B14F-4D97-AF65-F5344CB8AC3E}">
        <p14:creationId xmlns:p14="http://schemas.microsoft.com/office/powerpoint/2010/main" val="2098516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dirty="0"/>
              <a:t> </a:t>
            </a:r>
            <a:r>
              <a:rPr lang="en-US" b="1" kern="1200" dirty="0">
                <a:latin typeface="Courier New" pitchFamily="49" charset="0"/>
              </a:rPr>
              <a:t>int a = 10;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int b=2;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a+=b; //  12 same as a=</a:t>
            </a:r>
            <a:r>
              <a:rPr lang="en-US" b="1" kern="1200" dirty="0" err="1">
                <a:latin typeface="Courier New" pitchFamily="49" charset="0"/>
              </a:rPr>
              <a:t>a+b</a:t>
            </a:r>
            <a:r>
              <a:rPr lang="en-US" b="1" kern="1200" dirty="0">
                <a:latin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Console.WriteLine(a);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b="1" kern="1200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double d=45.3;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d/=1.2;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Console.WriteLine(d); // 37.75 same as d=d/1.2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endParaRPr lang="en-US" b="1" kern="1200" dirty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dirty="0"/>
              <a:t>  </a:t>
            </a:r>
            <a:r>
              <a:rPr lang="en-US" b="1" kern="1200" dirty="0">
                <a:latin typeface="Courier New" pitchFamily="49" charset="0"/>
              </a:rPr>
              <a:t>float d1=2.4f;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d1 %= 1.2f;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b="1" kern="1200" dirty="0">
                <a:latin typeface="Courier New" pitchFamily="49" charset="0"/>
              </a:rPr>
              <a:t> Console.WriteLine(d1); //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5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00443"/>
              </p:ext>
            </p:extLst>
          </p:nvPr>
        </p:nvGraphicFramePr>
        <p:xfrm>
          <a:off x="381000" y="1371600"/>
          <a:ext cx="8237537" cy="71913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&amp;=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|=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^=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974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40452"/>
              </p:ext>
            </p:extLst>
          </p:nvPr>
        </p:nvGraphicFramePr>
        <p:xfrm>
          <a:off x="381000" y="1219200"/>
          <a:ext cx="8229600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/>
                        <a:t>Ternary operator</a:t>
                      </a:r>
                      <a:endParaRPr lang="en-IN" sz="2000" kern="1200" dirty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10 % 2 &gt; 0 ? 1 : 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subscript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namespace alias qualifier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Coming</a:t>
                      </a:r>
                      <a:r>
                        <a:rPr lang="en-US" baseline="0" dirty="0"/>
                        <a:t> 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dot 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n.length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Next Session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Next Session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Next Slide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6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610600" cy="838200"/>
          </a:xfrm>
        </p:spPr>
        <p:txBody>
          <a:bodyPr/>
          <a:lstStyle/>
          <a:p>
            <a:pPr eaLnBrk="1" hangingPunct="1"/>
            <a:r>
              <a:rPr lang="en-US" dirty="0"/>
              <a:t>Checked and unchecked operator</a:t>
            </a:r>
            <a:endParaRPr lang="en-IN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181600"/>
          </a:xfrm>
        </p:spPr>
        <p:txBody>
          <a:bodyPr/>
          <a:lstStyle/>
          <a:p>
            <a:pPr marL="400050" lvl="2" indent="0">
              <a:spcBef>
                <a:spcPct val="0"/>
              </a:spcBef>
              <a:buNone/>
            </a:pPr>
            <a:r>
              <a:rPr lang="en-US" sz="2000" b="1" kern="1200" dirty="0">
                <a:latin typeface="Courier New" pitchFamily="49" charset="0"/>
                <a:ea typeface="+mn-ea"/>
                <a:cs typeface="+mn-cs"/>
              </a:rPr>
              <a:t>byte b =255;</a:t>
            </a:r>
          </a:p>
          <a:p>
            <a:pPr marL="400050" lvl="2" indent="0">
              <a:spcBef>
                <a:spcPct val="0"/>
              </a:spcBef>
              <a:buNone/>
            </a:pPr>
            <a:r>
              <a:rPr lang="en-US" sz="2000" b="1" kern="1200" dirty="0">
                <a:latin typeface="Courier New" pitchFamily="49" charset="0"/>
                <a:ea typeface="+mn-ea"/>
                <a:cs typeface="+mn-cs"/>
              </a:rPr>
              <a:t>b++;</a:t>
            </a:r>
          </a:p>
          <a:p>
            <a:pPr marL="609600" indent="-609600" eaLnBrk="1" hangingPunct="1"/>
            <a:r>
              <a:rPr lang="en-US" kern="1200" dirty="0"/>
              <a:t>Incrementing the value of b causes overflow since byte can hold values in the range 0 to 255 only. </a:t>
            </a:r>
          </a:p>
          <a:p>
            <a:pPr marL="609600" indent="-609600" eaLnBrk="1" hangingPunct="1"/>
            <a:r>
              <a:rPr lang="en-US" kern="1200" dirty="0"/>
              <a:t>The value of  b is  0 finally.</a:t>
            </a:r>
          </a:p>
          <a:p>
            <a:pPr marL="609600" indent="-609600" eaLnBrk="1" hangingPunct="1"/>
            <a:r>
              <a:rPr lang="en-US" kern="1200" dirty="0"/>
              <a:t>To make the CLR throw an error at runtime when overflow occurs, the above code can be written inside the checked block.</a:t>
            </a:r>
          </a:p>
          <a:p>
            <a:pPr marL="400050" lvl="2" indent="0">
              <a:spcBef>
                <a:spcPct val="0"/>
              </a:spcBef>
              <a:buNone/>
            </a:pPr>
            <a:r>
              <a:rPr lang="en-US" sz="2000" b="1" kern="1200" dirty="0">
                <a:latin typeface="Courier New" pitchFamily="49" charset="0"/>
                <a:ea typeface="+mn-ea"/>
                <a:cs typeface="+mn-cs"/>
              </a:rPr>
              <a:t>byte b =255;</a:t>
            </a:r>
          </a:p>
          <a:p>
            <a:pPr marL="400050" lvl="2" indent="0">
              <a:spcBef>
                <a:spcPct val="0"/>
              </a:spcBef>
              <a:buNone/>
            </a:pPr>
            <a:r>
              <a:rPr lang="en-US" sz="2000" b="1" kern="1200" dirty="0">
                <a:latin typeface="Courier New" pitchFamily="49" charset="0"/>
                <a:ea typeface="+mn-ea"/>
                <a:cs typeface="+mn-cs"/>
              </a:rPr>
              <a:t>checked{ b++;}</a:t>
            </a:r>
          </a:p>
          <a:p>
            <a:pPr marL="609600" indent="-609600" eaLnBrk="1" hangingPunct="1"/>
            <a:r>
              <a:rPr lang="en-US" kern="1200" dirty="0"/>
              <a:t>Right opposite to checked operator is unchecked operator. </a:t>
            </a:r>
          </a:p>
          <a:p>
            <a:pPr marL="609600" indent="-609600" eaLnBrk="1" hangingPunct="1"/>
            <a:r>
              <a:rPr lang="en-US" kern="1200" dirty="0"/>
              <a:t>Unchecked is the default </a:t>
            </a:r>
            <a:r>
              <a:rPr lang="en-US" kern="1200" dirty="0" err="1"/>
              <a:t>behaviour</a:t>
            </a:r>
            <a:r>
              <a:rPr lang="en-US" kern="1200" dirty="0"/>
              <a:t>.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8731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IO is made available by including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dirty="0"/>
              <a:t> class library in the code through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using System </a:t>
            </a:r>
            <a:r>
              <a:rPr lang="en-US" dirty="0"/>
              <a:t>statement.</a:t>
            </a:r>
          </a:p>
          <a:p>
            <a:r>
              <a:rPr lang="en-US" dirty="0"/>
              <a:t>We have looked at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statements.</a:t>
            </a:r>
          </a:p>
          <a:p>
            <a:r>
              <a:rPr lang="en-US" dirty="0"/>
              <a:t>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dirty="0"/>
              <a:t> statement is not included in the code then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en-US" dirty="0"/>
              <a:t> must be fully qualified like the statement below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System.Console.WriteLine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59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 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r>
              <a:rPr lang="en-US" dirty="0"/>
              <a:t>Writing output on the console (standard output)</a:t>
            </a:r>
          </a:p>
          <a:p>
            <a:pPr lvl="1"/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Console.Write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(“some text”);</a:t>
            </a:r>
          </a:p>
          <a:p>
            <a:pPr lvl="1"/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Console.Writeln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ea typeface="+mn-ea"/>
                <a:cs typeface="+mn-cs"/>
              </a:rPr>
              <a:t>(“some text”); </a:t>
            </a:r>
          </a:p>
          <a:p>
            <a:pPr marL="457200" lvl="1" indent="0">
              <a:buNone/>
            </a:pPr>
            <a:r>
              <a:rPr lang="en-US" sz="2000" dirty="0">
                <a:ea typeface="+mn-ea"/>
                <a:cs typeface="+mn-cs"/>
              </a:rPr>
              <a:t>Inserts a new line at the end</a:t>
            </a:r>
          </a:p>
          <a:p>
            <a:r>
              <a:rPr lang="en-US" dirty="0"/>
              <a:t>Write statement can be sued to print any type of variable.</a:t>
            </a:r>
          </a:p>
          <a:p>
            <a:r>
              <a:rPr lang="en-US" dirty="0"/>
              <a:t>Console output can be formatted using Write statement.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int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=90;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=9.99;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=true;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Console.WriteLine("Double value= {1} \n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Int value= {0} \n Boolean value= {2} ",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38600" y="45630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Specifies the argument number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76800" y="5423338"/>
            <a:ext cx="838200" cy="3048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728" y="4838700"/>
            <a:ext cx="295201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9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string formatting flags</a:t>
            </a:r>
          </a:p>
        </p:txBody>
      </p:sp>
      <p:graphicFrame>
        <p:nvGraphicFramePr>
          <p:cNvPr id="348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69932"/>
              </p:ext>
            </p:extLst>
          </p:nvPr>
        </p:nvGraphicFramePr>
        <p:xfrm>
          <a:off x="304800" y="1524000"/>
          <a:ext cx="8610600" cy="46858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String format character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200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 or 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Format currency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 or 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Format decimal numbers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 or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Exponential notation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 or f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Fixed-point formatting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 or g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Formats a number to fixed or exponential format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49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 or n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Used for basic numerical formatting (with commas)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9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or x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Used for hexadecimal formatting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5" marB="45725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88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76" y="1006257"/>
            <a:ext cx="8812924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</a:rPr>
              <a:t>Console.WriteLine("C format:{0:C} ", 999.982);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</a:rPr>
              <a:t>Console.WriteLine("D9 format:{0:D3} ", 35);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it-IT" sz="2000" b="1" dirty="0">
                <a:latin typeface="Courier New" pitchFamily="49" charset="0"/>
              </a:rPr>
              <a:t>Console.WriteLine("E format:{0:E}", 999.982);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it-IT" sz="2000" b="1" dirty="0">
                <a:latin typeface="Courier New" pitchFamily="49" charset="0"/>
              </a:rPr>
              <a:t>Console.WriteLine</a:t>
            </a:r>
            <a:r>
              <a:rPr lang="fr-FR" sz="2000" b="1" dirty="0">
                <a:latin typeface="Courier New" pitchFamily="49" charset="0"/>
              </a:rPr>
              <a:t>("F3 format:{0:F3}", 999.982);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</a:rPr>
              <a:t>Console.WriteLine("N format:{0:N} ", 999.982);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</a:rPr>
              <a:t>Console.WriteLine("X format:{0:X} ", 10);</a:t>
            </a:r>
          </a:p>
          <a:p>
            <a:pPr marL="400050" lvl="2" eaLnBrk="0" hangingPunct="0">
              <a:lnSpc>
                <a:spcPct val="120000"/>
              </a:lnSpc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</a:rPr>
              <a:t>Console.WriteLine("G format:{0:G} ", 999.982);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68523"/>
            <a:ext cx="6248400" cy="275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823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Reading inputs from the console</a:t>
            </a:r>
            <a:endParaRPr lang="en-I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534400" cy="5105400"/>
          </a:xfrm>
        </p:spPr>
        <p:txBody>
          <a:bodyPr/>
          <a:lstStyle/>
          <a:p>
            <a:r>
              <a:rPr lang="en-IN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Console.ReadLine</a:t>
            </a:r>
            <a:r>
              <a:rPr lang="en-IN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() </a:t>
            </a:r>
            <a:r>
              <a:rPr lang="en-US" dirty="0"/>
              <a:t>Reads the next line of characters from the standard input stream.</a:t>
            </a:r>
          </a:p>
          <a:p>
            <a:r>
              <a:rPr lang="en-US" b="1" kern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Console.Read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() </a:t>
            </a:r>
            <a:r>
              <a:rPr lang="en-US" dirty="0"/>
              <a:t>reads a character and returns in the form of </a:t>
            </a:r>
            <a:r>
              <a:rPr lang="en-US" b="1" kern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dirty="0"/>
              <a:t>.</a:t>
            </a:r>
          </a:p>
          <a:p>
            <a:pPr lvl="1" eaLnBrk="1" hangingPunct="1">
              <a:buFontTx/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</a:rPr>
              <a:t>using System;</a:t>
            </a: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IN" sz="2000" b="1" kern="1200" dirty="0" err="1">
                <a:solidFill>
                  <a:schemeClr val="tx1"/>
                </a:solidFill>
                <a:latin typeface="Courier New" pitchFamily="49" charset="0"/>
              </a:rPr>
              <a:t>SayHello</a:t>
            </a: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public static void Main(){</a:t>
            </a:r>
          </a:p>
          <a:p>
            <a:pPr lvl="1" eaLnBrk="1" hangingPunct="1">
              <a:buFontTx/>
              <a:buNone/>
            </a:pP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string s;</a:t>
            </a:r>
          </a:p>
          <a:p>
            <a:pPr lvl="1" eaLnBrk="1" hangingPunct="1">
              <a:buFontTx/>
              <a:buNone/>
            </a:pPr>
            <a:r>
              <a:rPr lang="en-IN" sz="2000" b="1" kern="1200" dirty="0" err="1">
                <a:solidFill>
                  <a:schemeClr val="tx1"/>
                </a:solidFill>
                <a:latin typeface="Courier New" pitchFamily="49" charset="0"/>
              </a:rPr>
              <a:t>Console.Write</a:t>
            </a: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("Please your name”);</a:t>
            </a:r>
          </a:p>
          <a:p>
            <a:pPr lvl="1" eaLnBrk="1" hangingPunct="1">
              <a:buFontTx/>
              <a:buNone/>
            </a:pP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s = </a:t>
            </a:r>
            <a:r>
              <a:rPr lang="en-IN" sz="2000" b="1" kern="1200" dirty="0" err="1">
                <a:solidFill>
                  <a:schemeClr val="tx1"/>
                </a:solidFill>
                <a:latin typeface="Courier New" pitchFamily="49" charset="0"/>
              </a:rPr>
              <a:t>Console.ReadLine</a:t>
            </a:r>
            <a:r>
              <a:rPr lang="en-IN" sz="2000" b="1" kern="12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lvl="1" eaLnBrk="1" hangingPunct="1">
              <a:buFontTx/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</a:rPr>
              <a:t>Console.WriteLine(“Hello “+s);</a:t>
            </a:r>
          </a:p>
          <a:p>
            <a:pPr lvl="1" eaLnBrk="1" hangingPunct="1">
              <a:buFontTx/>
              <a:buNone/>
            </a:pPr>
            <a:r>
              <a:rPr lang="en-US" sz="2000" b="1" kern="1200" dirty="0">
                <a:solidFill>
                  <a:schemeClr val="tx1"/>
                </a:solidFill>
                <a:latin typeface="Courier New" pitchFamily="49" charset="0"/>
              </a:rPr>
              <a:t>}}</a:t>
            </a:r>
            <a:endParaRPr lang="en-IN" sz="2000" b="1" kern="12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IN" b="1" kern="1200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267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56E7DD-D291-7667-C63A-B2E423C3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Multiple Mains in One CS File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A4635E-713C-2893-C7A4-4A5898862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3D9DF-9E06-BEB8-B8F9-DDDB75B7B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43000"/>
            <a:ext cx="8305800" cy="50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12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Looping Statements- for statement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There are two form of for statement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dirty="0"/>
              <a:t>for loop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for(</a:t>
            </a:r>
            <a:r>
              <a:rPr lang="en-US" b="1" i="1" dirty="0" err="1">
                <a:latin typeface="Courier New" pitchFamily="49" charset="0"/>
              </a:rPr>
              <a:t>intialization</a:t>
            </a:r>
            <a:r>
              <a:rPr lang="en-US" b="1" dirty="0">
                <a:latin typeface="Courier New" pitchFamily="49" charset="0"/>
              </a:rPr>
              <a:t>; </a:t>
            </a:r>
            <a:r>
              <a:rPr lang="en-US" b="1" i="1" dirty="0" err="1">
                <a:latin typeface="Courier New" pitchFamily="49" charset="0"/>
              </a:rPr>
              <a:t>condition;increment</a:t>
            </a:r>
            <a:r>
              <a:rPr lang="en-US" b="1" i="1" dirty="0">
                <a:latin typeface="Courier New" pitchFamily="49" charset="0"/>
              </a:rPr>
              <a:t>/decrement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//statements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dirty="0"/>
              <a:t>	Ex: </a:t>
            </a:r>
            <a:r>
              <a:rPr lang="en-US" b="1" dirty="0">
                <a:latin typeface="Courier New" pitchFamily="49" charset="0"/>
              </a:rPr>
              <a:t>for(int i=0;i&lt;10;i++)</a:t>
            </a:r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en-US" dirty="0" err="1"/>
              <a:t>foreach</a:t>
            </a:r>
            <a:r>
              <a:rPr lang="en-US" dirty="0"/>
              <a:t> loop: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 err="1">
                <a:latin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</a:rPr>
              <a:t>(object </a:t>
            </a:r>
            <a:r>
              <a:rPr lang="en-US" b="1" dirty="0" err="1">
                <a:latin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</a:rPr>
              <a:t> in </a:t>
            </a:r>
            <a:r>
              <a:rPr lang="en-US" b="1" dirty="0" err="1">
                <a:latin typeface="Courier New" pitchFamily="49" charset="0"/>
              </a:rPr>
              <a:t>itemlist</a:t>
            </a:r>
            <a:r>
              <a:rPr lang="en-US" b="1" dirty="0">
                <a:latin typeface="Courier New" pitchFamily="49" charset="0"/>
              </a:rPr>
              <a:t>){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		//statements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dirty="0"/>
              <a:t>	Ex: </a:t>
            </a:r>
            <a:r>
              <a:rPr lang="en-US" b="1" dirty="0">
                <a:latin typeface="Courier New" pitchFamily="49" charset="0"/>
              </a:rPr>
              <a:t>int[] </a:t>
            </a:r>
            <a:r>
              <a:rPr lang="en-US" b="1" dirty="0" err="1">
                <a:latin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</a:rPr>
              <a:t>={1,2,3,4,5};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	 </a:t>
            </a:r>
            <a:r>
              <a:rPr lang="en-US" b="1" dirty="0" err="1">
                <a:latin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s in </a:t>
            </a:r>
            <a:r>
              <a:rPr lang="en-US" b="1" dirty="0" err="1">
                <a:latin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Console.WriteLine</a:t>
            </a:r>
            <a:r>
              <a:rPr lang="en-US" b="1" dirty="0">
                <a:latin typeface="Courier New" pitchFamily="49" charset="0"/>
              </a:rPr>
              <a:t>(s);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34000" y="4888954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Array or </a:t>
            </a:r>
            <a:r>
              <a:rPr lang="en-US" i="1" dirty="0">
                <a:solidFill>
                  <a:srgbClr val="002060"/>
                </a:solidFill>
              </a:rPr>
              <a:t>Collection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 flipV="1">
            <a:off x="4724400" y="4355554"/>
            <a:ext cx="838200" cy="533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WriteLine</a:t>
            </a:r>
            <a:r>
              <a:rPr lang="en-US" dirty="0"/>
              <a:t>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609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kern="1200" dirty="0" err="1">
                <a:latin typeface="Courier New" pitchFamily="49" charset="0"/>
              </a:rPr>
              <a:t>WriteLine</a:t>
            </a:r>
            <a:r>
              <a:rPr lang="en-US" dirty="0"/>
              <a:t> method write the content of the char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797269"/>
            <a:ext cx="86868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public static void Main(string[] a)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  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[]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= { 1, 2, 3, 4, 5 };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    char[] array = { 'a', 'b', 'c', 'd' };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(array);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);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  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516784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059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058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A42700"/>
                </a:solidFill>
              </a:rPr>
              <a:t>while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while(</a:t>
            </a:r>
            <a:r>
              <a:rPr lang="en-US" b="1" i="1" dirty="0">
                <a:latin typeface="Courier New" pitchFamily="49" charset="0"/>
              </a:rPr>
              <a:t>Condition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statements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A42700"/>
                </a:solidFill>
              </a:rPr>
              <a:t>Ex:</a:t>
            </a:r>
            <a:r>
              <a:rPr lang="en-US" b="1" dirty="0">
                <a:latin typeface="Courier New" pitchFamily="49" charset="0"/>
              </a:rPr>
              <a:t> int i=0;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while(i&lt;10)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Console.WriteLine(i);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i++;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A42700"/>
                </a:solidFill>
              </a:rPr>
              <a:t>do-while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do{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statements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}while(</a:t>
            </a:r>
            <a:r>
              <a:rPr lang="en-US" b="1" i="1" dirty="0">
                <a:latin typeface="Courier New" pitchFamily="49" charset="0"/>
              </a:rPr>
              <a:t>Condition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A42700"/>
                </a:solidFill>
              </a:rPr>
              <a:t>Ex:</a:t>
            </a:r>
            <a:r>
              <a:rPr lang="en-US" b="1" dirty="0">
                <a:latin typeface="Courier New" pitchFamily="49" charset="0"/>
              </a:rPr>
              <a:t> int i=0;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do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	Console.WriteLine(i);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	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		} while(i&lt;10);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32004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Condition must evaluate to </a:t>
            </a:r>
            <a:r>
              <a:rPr lang="en-US" dirty="0" err="1">
                <a:solidFill>
                  <a:srgbClr val="002060"/>
                </a:solidFill>
              </a:rPr>
              <a:t>bool</a:t>
            </a:r>
            <a:r>
              <a:rPr lang="en-US" dirty="0">
                <a:solidFill>
                  <a:srgbClr val="002060"/>
                </a:solidFill>
              </a:rPr>
              <a:t> value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048000" y="1676400"/>
            <a:ext cx="3124200" cy="15240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48000" y="3569732"/>
            <a:ext cx="3124200" cy="107846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4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6106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while (1)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    Console.WriteLine("hello");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dirty="0">
                <a:latin typeface="+mj-lt"/>
              </a:rPr>
              <a:t>What will happen on executing the above statement?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95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5334000"/>
          </a:xfrm>
        </p:spPr>
        <p:txBody>
          <a:bodyPr/>
          <a:lstStyle/>
          <a:p>
            <a:pPr eaLnBrk="1" hangingPunct="1"/>
            <a:r>
              <a:rPr lang="en-US" dirty="0"/>
              <a:t>Used with loop statements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is used to break out of the loop. Is used with switch statement also.</a:t>
            </a:r>
          </a:p>
          <a:p>
            <a:pPr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/>
              <a:t> is used to exit out of current iteration and continue with the next iteration.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int j = 100;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while (true)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    if (j % 13 == 0) break;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    else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    j++;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b="1" dirty="0">
                <a:latin typeface="Courier New" pitchFamily="49" charset="0"/>
              </a:rPr>
              <a:t>       Console.WriteLine(j); //104</a:t>
            </a:r>
            <a:endParaRPr lang="en-IN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Unreachable code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dirty="0"/>
              <a:t>Note how the C# compiler warns of unreachable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73134"/>
            <a:ext cx="4876800" cy="4536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307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685800"/>
          </a:xfrm>
        </p:spPr>
        <p:txBody>
          <a:bodyPr/>
          <a:lstStyle/>
          <a:p>
            <a:pPr eaLnBrk="1" hangingPunct="1"/>
            <a:r>
              <a:rPr lang="en-US" dirty="0"/>
              <a:t>Decision constructs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34" y="1096300"/>
            <a:ext cx="8585966" cy="55626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2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if/else </a:t>
            </a:r>
            <a:r>
              <a:rPr lang="en-US" dirty="0">
                <a:solidFill>
                  <a:srgbClr val="006600"/>
                </a:solidFill>
              </a:rPr>
              <a:t>statement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if(</a:t>
            </a:r>
            <a:r>
              <a:rPr lang="en-US" b="1" i="1" dirty="0">
                <a:latin typeface="Courier New" pitchFamily="49" charset="0"/>
              </a:rPr>
              <a:t>Condition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{	</a:t>
            </a:r>
            <a:r>
              <a:rPr lang="en-US" b="1" i="1" dirty="0">
                <a:latin typeface="Courier New" pitchFamily="49" charset="0"/>
              </a:rPr>
              <a:t>statements;</a:t>
            </a:r>
            <a:r>
              <a:rPr lang="en-US" b="1" dirty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else{</a:t>
            </a:r>
            <a:r>
              <a:rPr lang="en-US" b="1" i="1" dirty="0">
                <a:latin typeface="Courier New" pitchFamily="49" charset="0"/>
              </a:rPr>
              <a:t>statements;</a:t>
            </a:r>
            <a:r>
              <a:rPr lang="en-US" b="1" dirty="0">
                <a:latin typeface="Courier New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dirty="0">
                <a:solidFill>
                  <a:srgbClr val="006600"/>
                </a:solidFill>
              </a:rPr>
              <a:t>Example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(c &gt; 0)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else c--;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>
                <a:solidFill>
                  <a:srgbClr val="A427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statement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i="1" dirty="0">
                <a:solidFill>
                  <a:srgbClr val="0000FF"/>
                </a:solidFill>
              </a:rPr>
              <a:t> 	</a:t>
            </a:r>
            <a:r>
              <a:rPr lang="en-US" b="1" dirty="0">
                <a:latin typeface="Courier New" pitchFamily="49" charset="0"/>
              </a:rPr>
              <a:t>switch(</a:t>
            </a:r>
            <a:r>
              <a:rPr lang="en-US" b="1" i="1" dirty="0" err="1">
                <a:latin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{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	case </a:t>
            </a:r>
            <a:r>
              <a:rPr lang="en-US" b="1" i="1" dirty="0">
                <a:latin typeface="Courier New" pitchFamily="49" charset="0"/>
              </a:rPr>
              <a:t>val1</a:t>
            </a:r>
            <a:r>
              <a:rPr lang="en-US" b="1" dirty="0">
                <a:latin typeface="Courier New" pitchFamily="49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		statements;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		break;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	case </a:t>
            </a:r>
            <a:r>
              <a:rPr lang="en-US" b="1" i="1" dirty="0">
                <a:latin typeface="Courier New" pitchFamily="49" charset="0"/>
              </a:rPr>
              <a:t>val2</a:t>
            </a:r>
            <a:r>
              <a:rPr lang="en-US" b="1" dirty="0">
                <a:latin typeface="Courier New" pitchFamily="49" charset="0"/>
              </a:rPr>
              <a:t>:	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		statements;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		break;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	……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	default: statements;</a:t>
            </a:r>
          </a:p>
          <a:p>
            <a:pPr eaLnBrk="1" hangingPunct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		break;	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</a:t>
            </a:r>
            <a:r>
              <a:rPr lang="en-US" sz="2000" dirty="0" err="1">
                <a:solidFill>
                  <a:srgbClr val="002060"/>
                </a:solidFill>
              </a:rPr>
              <a:t>bool</a:t>
            </a:r>
            <a:r>
              <a:rPr lang="en-US" sz="2000" dirty="0">
                <a:solidFill>
                  <a:srgbClr val="002060"/>
                </a:solidFill>
              </a:rPr>
              <a:t> value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3841691" y="3326166"/>
            <a:ext cx="341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Any numeric value or string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590800" y="1735634"/>
            <a:ext cx="1066800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907710" y="3373822"/>
            <a:ext cx="1883979" cy="15239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51429" y="431903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constants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49699" y="3962400"/>
            <a:ext cx="2701729" cy="55669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1"/>
          </p:cNvCxnSpPr>
          <p:nvPr/>
        </p:nvCxnSpPr>
        <p:spPr>
          <a:xfrm flipH="1">
            <a:off x="2849699" y="4519090"/>
            <a:ext cx="2701730" cy="43391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646112"/>
          </a:xfrm>
        </p:spPr>
        <p:txBody>
          <a:bodyPr/>
          <a:lstStyle/>
          <a:p>
            <a:pPr eaLnBrk="1" hangingPunct="1"/>
            <a:r>
              <a:rPr lang="en-US" dirty="0"/>
              <a:t>break the switch-case</a:t>
            </a:r>
            <a:endParaRPr lang="en-I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53425" cy="53292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c;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Console.Read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case 'r': Console.WriteLine("RED");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case 'g': Console.WriteLine("GREEN");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case 'b': Console.WriteLine("BLUE");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/>
            <a:r>
              <a:rPr lang="en-US" dirty="0"/>
              <a:t>C# compiler enforces that every case statement must have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/>
              <a:t> statement. In other words control cannot fall through from one case label to another.</a:t>
            </a:r>
            <a:endParaRPr lang="en-US" sz="2400" dirty="0"/>
          </a:p>
          <a:p>
            <a:pPr eaLnBrk="1" hangingPunct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IN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9090" y="1447800"/>
            <a:ext cx="7239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b="1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c;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c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'r':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R':Console.WriteLine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'g':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'G': Console.WriteLine("GREEN");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'b':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case 'B': Console.WriteLine("BLUE");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24597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Fall through</a:t>
            </a:r>
            <a:endParaRPr lang="en-I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562600"/>
          </a:xfrm>
        </p:spPr>
        <p:txBody>
          <a:bodyPr/>
          <a:lstStyle/>
          <a:p>
            <a:pPr eaLnBrk="1" hangingPunct="1"/>
            <a:r>
              <a:rPr lang="en-US" dirty="0"/>
              <a:t>In cases where fall-through is desired a </a:t>
            </a:r>
            <a:r>
              <a:rPr lang="en-US" dirty="0" err="1"/>
              <a:t>goto</a:t>
            </a:r>
            <a:r>
              <a:rPr lang="en-US" dirty="0"/>
              <a:t> statement is used</a:t>
            </a:r>
          </a:p>
          <a:p>
            <a:pPr eaLnBrk="1" hangingPunct="1"/>
            <a:r>
              <a:rPr lang="en-US" b="1" dirty="0" err="1"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case</a:t>
            </a:r>
            <a:r>
              <a:rPr lang="en-US" dirty="0"/>
              <a:t> </a:t>
            </a:r>
            <a:r>
              <a:rPr lang="en-US" b="1" i="1" dirty="0" err="1">
                <a:latin typeface="Courier New" pitchFamily="49" charset="0"/>
              </a:rPr>
              <a:t>caselabel</a:t>
            </a:r>
            <a:endParaRPr lang="en-US" b="1" i="1" dirty="0">
              <a:latin typeface="Courier New" pitchFamily="49" charset="0"/>
            </a:endParaRPr>
          </a:p>
          <a:p>
            <a:pPr eaLnBrk="1" hangingPunct="1"/>
            <a:r>
              <a:rPr lang="en-US" b="1" i="1" dirty="0">
                <a:latin typeface="Courier New" pitchFamily="49" charset="0"/>
              </a:rPr>
              <a:t>Example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int c;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c = </a:t>
            </a:r>
            <a:r>
              <a:rPr lang="en-US" b="1" dirty="0" err="1">
                <a:latin typeface="Courier New" pitchFamily="49" charset="0"/>
              </a:rPr>
              <a:t>Console.Read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switch(c){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 case 'r': Console.WriteLine("red");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goto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case 'R';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 case 'R': Console.WriteLine("RED");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 case 'g':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 case 'G': Console.WriteLine("GREEN");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          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 case 'b':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  case 'B': Console.WriteLine("BLUE");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endParaRPr lang="en-IN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56E7DD-D291-7667-C63A-B2E423C3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Multiple Mains in One CS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EF54-1447-C5E0-9AB9-5DA6AA93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66" t="18161" r="25000" b="15185"/>
          <a:stretch/>
        </p:blipFill>
        <p:spPr>
          <a:xfrm>
            <a:off x="489857" y="1481138"/>
            <a:ext cx="8229600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93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Conversions</a:t>
            </a:r>
            <a:endParaRPr lang="en-IN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Implicit conversion</a:t>
            </a:r>
          </a:p>
          <a:p>
            <a:pPr lvl="1" eaLnBrk="1" hangingPunct="1"/>
            <a:r>
              <a:rPr lang="en-US" sz="2000" dirty="0"/>
              <a:t>Happen automatically</a:t>
            </a:r>
          </a:p>
          <a:p>
            <a:pPr eaLnBrk="1" hangingPunct="1"/>
            <a:r>
              <a:rPr lang="en-US" dirty="0"/>
              <a:t>Explicit conversion</a:t>
            </a:r>
          </a:p>
          <a:p>
            <a:pPr lvl="1" eaLnBrk="1" hangingPunct="1"/>
            <a:r>
              <a:rPr lang="en-US" sz="2000" dirty="0"/>
              <a:t>Cast need to be called</a:t>
            </a:r>
          </a:p>
          <a:p>
            <a:pPr eaLnBrk="1" hangingPunct="1"/>
            <a:r>
              <a:rPr lang="en-US" dirty="0"/>
              <a:t>All the cast must be static (known at compile-time)</a:t>
            </a:r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Implicit Conversions</a:t>
            </a:r>
            <a:endParaRPr lang="en-I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Identity conversions</a:t>
            </a:r>
          </a:p>
          <a:p>
            <a:pPr eaLnBrk="1" hangingPunct="1"/>
            <a:r>
              <a:rPr lang="en-US" dirty="0"/>
              <a:t>Implicit numerical conversions</a:t>
            </a:r>
          </a:p>
          <a:p>
            <a:pPr eaLnBrk="1" hangingPunct="1"/>
            <a:r>
              <a:rPr lang="en-US" dirty="0"/>
              <a:t>Implicit constant expression conversions</a:t>
            </a:r>
          </a:p>
          <a:p>
            <a:pPr eaLnBrk="1" hangingPunct="1"/>
            <a:r>
              <a:rPr lang="en-US" dirty="0"/>
              <a:t>Implicit enumeration conversions</a:t>
            </a:r>
          </a:p>
          <a:p>
            <a:pPr eaLnBrk="1" hangingPunct="1"/>
            <a:r>
              <a:rPr lang="en-US" dirty="0">
                <a:solidFill>
                  <a:srgbClr val="C81E1E"/>
                </a:solidFill>
              </a:rPr>
              <a:t>Implicit reference conversions</a:t>
            </a:r>
          </a:p>
          <a:p>
            <a:pPr eaLnBrk="1" hangingPunct="1"/>
            <a:r>
              <a:rPr lang="en-US" dirty="0">
                <a:solidFill>
                  <a:srgbClr val="C81E1E"/>
                </a:solidFill>
              </a:rPr>
              <a:t>Boxing conversions</a:t>
            </a:r>
          </a:p>
          <a:p>
            <a:pPr eaLnBrk="1" hangingPunct="1"/>
            <a:r>
              <a:rPr lang="en-US" dirty="0">
                <a:solidFill>
                  <a:srgbClr val="C81E1E"/>
                </a:solidFill>
              </a:rPr>
              <a:t>Implicit type parameter conversions</a:t>
            </a:r>
          </a:p>
          <a:p>
            <a:pPr eaLnBrk="1" hangingPunct="1"/>
            <a:r>
              <a:rPr lang="en-US" dirty="0">
                <a:solidFill>
                  <a:srgbClr val="C81E1E"/>
                </a:solidFill>
              </a:rPr>
              <a:t>User-defined conversions</a:t>
            </a:r>
            <a:endParaRPr lang="en-IN" dirty="0">
              <a:solidFill>
                <a:srgbClr val="C81E1E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5358962" y="1524000"/>
            <a:ext cx="381000" cy="1981200"/>
          </a:xfrm>
          <a:prstGeom prst="rightBrac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39962" y="2346434"/>
            <a:ext cx="305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+mn-lt"/>
              </a:rPr>
              <a:t>We will look at these now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Identity conversions</a:t>
            </a:r>
            <a:endParaRPr lang="en-I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Involves conversion from one type into the same type.</a:t>
            </a:r>
          </a:p>
          <a:p>
            <a:pPr eaLnBrk="1" hangingPunct="1"/>
            <a:r>
              <a:rPr lang="en-US" dirty="0"/>
              <a:t>Example:	</a:t>
            </a:r>
          </a:p>
          <a:p>
            <a:pPr marL="0" indent="0" eaLnBrk="1" hangingPunct="1">
              <a:buNone/>
            </a:pPr>
            <a:r>
              <a:rPr lang="en-US" dirty="0"/>
              <a:t>	  </a:t>
            </a:r>
            <a:r>
              <a:rPr lang="en-US" b="1" dirty="0">
                <a:latin typeface="Courier New" pitchFamily="49" charset="0"/>
              </a:rPr>
              <a:t>int k;</a:t>
            </a:r>
          </a:p>
          <a:p>
            <a:pPr lvl="1"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 int j=k;</a:t>
            </a:r>
            <a:r>
              <a:rPr lang="en-US" sz="2000" dirty="0">
                <a:sym typeface="Wingdings" pitchFamily="2" charset="2"/>
              </a:rPr>
              <a:t> identity conversion happen  automatically</a:t>
            </a:r>
          </a:p>
          <a:p>
            <a:pPr lvl="1" eaLnBrk="1" hangingPunct="1">
              <a:buFontTx/>
              <a:buNone/>
            </a:pPr>
            <a:endParaRPr lang="en-IN" sz="1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641350"/>
          </a:xfrm>
        </p:spPr>
        <p:txBody>
          <a:bodyPr/>
          <a:lstStyle/>
          <a:p>
            <a:pPr eaLnBrk="1" hangingPunct="1"/>
            <a:r>
              <a:rPr lang="en-US" dirty="0"/>
              <a:t>Implicit  numerical conversions</a:t>
            </a:r>
            <a:endParaRPr lang="en-IN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763000" cy="5040312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sbyte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short, int, long, float, double, decimal</a:t>
            </a:r>
          </a:p>
          <a:p>
            <a:pPr eaLnBrk="1" hangingPunct="1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int, long, float, double, decimal, ushort, uint, ulong</a:t>
            </a:r>
          </a:p>
          <a:p>
            <a:pPr eaLnBrk="1" hangingPunct="1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byte short, ushort, int, uint, long, ulong, float, double, decimal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short int, long, float, double, decimal</a:t>
            </a:r>
          </a:p>
          <a:p>
            <a:pPr eaLnBrk="1" hangingPunct="1"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ushort int, uint, long, ulong, float, double, decimal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 long, float, double, decimal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uint long, ulong, float, double, decimal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ulong, long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float, double, decimal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  double</a:t>
            </a:r>
          </a:p>
          <a:p>
            <a:pPr eaLnBrk="1" hangingPunct="1">
              <a:lnSpc>
                <a:spcPct val="90000"/>
              </a:lnSpc>
            </a:pPr>
            <a:endParaRPr lang="en-IN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07428" y="6003925"/>
            <a:ext cx="83518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C80066"/>
                </a:solidFill>
              </a:rPr>
              <a:t>Note that some of the above conversion will cause loss of precision but not loss of magnitude.</a:t>
            </a:r>
            <a:endParaRPr lang="en-IN" sz="2000" dirty="0">
              <a:solidFill>
                <a:srgbClr val="C80066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461168" y="1054971"/>
            <a:ext cx="776843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class Convert{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char c='A';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i=c;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(i);</a:t>
            </a:r>
          </a:p>
          <a:p>
            <a:pPr>
              <a:lnSpc>
                <a:spcPct val="140000"/>
              </a:lnSpc>
            </a:pP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long l=23456789100;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float f=l;</a:t>
            </a:r>
          </a:p>
          <a:p>
            <a:pPr>
              <a:lnSpc>
                <a:spcPct val="140000"/>
              </a:lnSpc>
            </a:pP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(f);</a:t>
            </a:r>
          </a:p>
          <a:p>
            <a:pPr>
              <a:lnSpc>
                <a:spcPct val="140000"/>
              </a:lnSpc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}}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3276600" y="2738463"/>
            <a:ext cx="45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vice versa is not allowed implicitly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4024313" y="5132388"/>
            <a:ext cx="2249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</a:rPr>
              <a:t>Loss of precision !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5000" y="3048000"/>
            <a:ext cx="1219200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8" y="5752974"/>
            <a:ext cx="5178769" cy="9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276600" y="5532498"/>
            <a:ext cx="1066800" cy="683839"/>
          </a:xfrm>
          <a:prstGeom prst="straightConnector1">
            <a:avLst/>
          </a:prstGeom>
          <a:ln>
            <a:solidFill>
              <a:srgbClr val="3E7DB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838200"/>
          </a:xfrm>
        </p:spPr>
        <p:txBody>
          <a:bodyPr/>
          <a:lstStyle/>
          <a:p>
            <a:r>
              <a:rPr lang="en-US" dirty="0"/>
              <a:t>Implicit  constant expression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/>
          <a:lstStyle/>
          <a:p>
            <a:r>
              <a:rPr lang="en-US" dirty="0"/>
              <a:t>A constant-expression of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can be converted to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sbyte, byte, short, ushort, uint, or ulong, </a:t>
            </a:r>
            <a:r>
              <a:rPr lang="en-US" dirty="0"/>
              <a:t>provided the value of the constant-expression is within the range of the destination type.</a:t>
            </a:r>
          </a:p>
          <a:p>
            <a:r>
              <a:rPr lang="en-US" dirty="0"/>
              <a:t>A constant-expression of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dirty="0"/>
              <a:t> can be converted to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ulong, </a:t>
            </a:r>
            <a:r>
              <a:rPr lang="en-US" dirty="0"/>
              <a:t>provided the value of the constant-expression is not negative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byte b=255;//ok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byte b=256;//error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4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 numeric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68" y="940676"/>
            <a:ext cx="8946931" cy="1066800"/>
          </a:xfrm>
        </p:spPr>
        <p:txBody>
          <a:bodyPr/>
          <a:lstStyle/>
          <a:p>
            <a:r>
              <a:rPr lang="en-US" dirty="0"/>
              <a:t>An implicit enumeration conversion permits the decimal-integer-literal 0 to be converted to any </a:t>
            </a:r>
            <a:r>
              <a:rPr lang="en-US" dirty="0" err="1"/>
              <a:t>enum</a:t>
            </a:r>
            <a:r>
              <a:rPr lang="en-US" dirty="0"/>
              <a:t>-type.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820221"/>
            <a:ext cx="876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MainClass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Month { Jan, Feb, Mar, Apr, May, Jun,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Jly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, Aug, Sep, Oct, Nov, Dec };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public static void Main(){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Month m1;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m1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Month.Apr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int i = 0;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int i1 = 1; 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m1 = i;	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//OK 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000" dirty="0"/>
              <a:t>Implicit enumeration conversions</a:t>
            </a:r>
            <a:endParaRPr lang="en-US" sz="20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m1 = i1;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m1 = 1;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int i2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Month.Apr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//error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017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Casting</a:t>
            </a:r>
            <a:endParaRPr lang="en-I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5562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/>
              <a:t>Any conversion that happens in the opposite direction of implicit numerical conversions requires explicit request from the compiler through casting.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/>
              <a:t>Casting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2000" dirty="0"/>
              <a:t>Number casting example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long l2 = 12500;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dirty="0">
                <a:solidFill>
                  <a:srgbClr val="000000"/>
                </a:solidFill>
                <a:latin typeface="Courier New" pitchFamily="49" charset="0"/>
              </a:rPr>
              <a:t>)l2;</a:t>
            </a:r>
          </a:p>
          <a:p>
            <a:pPr lvl="1" eaLnBrk="1" hangingPunct="1">
              <a:lnSpc>
                <a:spcPct val="100000"/>
              </a:lnSpc>
            </a:pPr>
            <a:r>
              <a:rPr lang="en-IN" sz="2000" dirty="0" err="1"/>
              <a:t>Enum</a:t>
            </a:r>
            <a:r>
              <a:rPr lang="en-IN" sz="2000" dirty="0"/>
              <a:t> casting</a:t>
            </a:r>
            <a:r>
              <a:rPr lang="en-US" sz="2000" dirty="0"/>
              <a:t> example</a:t>
            </a:r>
            <a:endParaRPr lang="en-IN" sz="2000" dirty="0"/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dirty="0"/>
              <a:t> 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Month { Jan, Feb, Mar, Apr, May, Jun,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Jly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Aug, Sep, Oct, Nov, Dec };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public static void Main(){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Month m1;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m1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Month.Apr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m1 =(Month) 1;</a:t>
            </a:r>
          </a:p>
          <a:p>
            <a:pPr lvl="1" eaLnBrk="1" hangingPunct="1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      int i2 =(int)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Month.Apr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;   }</a:t>
            </a:r>
            <a:endParaRPr lang="en-IN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1" y="990600"/>
            <a:ext cx="88392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Any arithmetic operation on 2 integer types (other that long) results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byte b1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byte b2 =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byte b3 = b1 + b2; // error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byte b3 =(byte)( b1 + b2) ; // ok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Same is the case with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short.</a:t>
            </a:r>
          </a:p>
          <a:p>
            <a:pPr>
              <a:lnSpc>
                <a:spcPct val="100000"/>
              </a:lnSpc>
            </a:pPr>
            <a:r>
              <a:rPr lang="en-US" dirty="0"/>
              <a:t>The type result arithmetic operation is same as that of the largest type of the operands.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Example 1: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float b1 = 1f;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b2 = 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float b3 = b1 + b2;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Example 2: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long b1 = 1;            double b2 = 2;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	double b3 = b1 + b2;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8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r>
              <a:rPr lang="en-US" dirty="0"/>
              <a:t>Note conversions of  numeric value to string and vice versa, </a:t>
            </a:r>
            <a:r>
              <a:rPr lang="en-US" dirty="0" err="1"/>
              <a:t>bool</a:t>
            </a:r>
            <a:r>
              <a:rPr lang="en-US" dirty="0"/>
              <a:t> to string and vice versa etc. is not possible either implicitly or explicitly. </a:t>
            </a:r>
          </a:p>
          <a:p>
            <a:r>
              <a:rPr lang="en-US" dirty="0"/>
              <a:t>This can be done through the methods below: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/* Boolean values */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ii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(10); 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(ii); 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ii=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(0.0);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//False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ii=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("true");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ii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sz="2000" dirty="0"/>
              <a:t>	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Runtime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C# code in Visual C# 2008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1904999"/>
          </a:xfrm>
        </p:spPr>
        <p:txBody>
          <a:bodyPr/>
          <a:lstStyle/>
          <a:p>
            <a:r>
              <a:rPr lang="en-US" dirty="0"/>
              <a:t>Open the Visual C# 2008 express edition.</a:t>
            </a:r>
          </a:p>
          <a:p>
            <a:r>
              <a:rPr lang="en-US" dirty="0"/>
              <a:t>Create new Console Based project by selecting </a:t>
            </a:r>
            <a:r>
              <a:rPr lang="en-US" dirty="0" err="1"/>
              <a:t>File</a:t>
            </a:r>
            <a:r>
              <a:rPr lang="en-US" dirty="0" err="1">
                <a:sym typeface="Wingdings" pitchFamily="2" charset="2"/>
              </a:rPr>
              <a:t></a:t>
            </a:r>
            <a:r>
              <a:rPr lang="en-US" dirty="0" err="1"/>
              <a:t>New</a:t>
            </a:r>
            <a:r>
              <a:rPr lang="en-US" dirty="0"/>
              <a:t> Project and select Console Application.</a:t>
            </a:r>
          </a:p>
          <a:p>
            <a:r>
              <a:rPr lang="en-US" dirty="0"/>
              <a:t>Provide a name say Chapter1Ex1 and click OK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429000"/>
            <a:ext cx="5901445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8498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49959"/>
            <a:ext cx="8915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/* String values */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string s=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(1.23);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//1.23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('A');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//A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/* Numeric Values */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i = Convert.ToInt32("1009");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short j = Convert.ToInt16("100");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long k = Convert.ToInt64("9292929");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byte b=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Convert.ToByte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("20");</a:t>
            </a:r>
          </a:p>
          <a:p>
            <a:pPr>
              <a:lnSpc>
                <a:spcPct val="140000"/>
              </a:lnSpc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double d=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sss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// 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0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794937" y="3974053"/>
            <a:ext cx="304800" cy="1606421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3844541"/>
            <a:ext cx="160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Similarly there are methods for all the </a:t>
            </a:r>
            <a:r>
              <a:rPr lang="en-US" dirty="0" err="1">
                <a:solidFill>
                  <a:srgbClr val="002060"/>
                </a:solidFill>
              </a:rPr>
              <a:t>int</a:t>
            </a:r>
            <a:r>
              <a:rPr lang="en-US" dirty="0">
                <a:solidFill>
                  <a:srgbClr val="002060"/>
                </a:solidFill>
              </a:rPr>
              <a:t> numeric types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5400" y="5414201"/>
            <a:ext cx="219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 </a:t>
            </a:r>
            <a:r>
              <a:rPr lang="en-US" dirty="0" err="1">
                <a:solidFill>
                  <a:srgbClr val="002060"/>
                </a:solidFill>
              </a:rPr>
              <a:t>ToFloat</a:t>
            </a:r>
            <a:r>
              <a:rPr lang="en-US" dirty="0">
                <a:solidFill>
                  <a:srgbClr val="002060"/>
                </a:solidFill>
              </a:rPr>
              <a:t> method!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629053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Take a peek at all the other methods using </a:t>
            </a:r>
            <a:r>
              <a:rPr lang="en-IN" dirty="0"/>
              <a:t>IntelliSense </a:t>
            </a:r>
            <a:r>
              <a:rPr lang="en-US" dirty="0">
                <a:solidFill>
                  <a:srgbClr val="002060"/>
                </a:solidFill>
              </a:rPr>
              <a:t>of  VS2008</a:t>
            </a:r>
          </a:p>
        </p:txBody>
      </p:sp>
    </p:spTree>
    <p:extLst>
      <p:ext uri="{BB962C8B-B14F-4D97-AF65-F5344CB8AC3E}">
        <p14:creationId xmlns:p14="http://schemas.microsoft.com/office/powerpoint/2010/main" val="8159845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"/>
            <a:ext cx="8839200" cy="1066800"/>
          </a:xfrm>
        </p:spPr>
        <p:txBody>
          <a:bodyPr/>
          <a:lstStyle/>
          <a:p>
            <a:pPr eaLnBrk="1" hangingPunct="1"/>
            <a:r>
              <a:rPr lang="en-US" dirty="0"/>
              <a:t>Processing Command Line Arguments</a:t>
            </a:r>
            <a:br>
              <a:rPr lang="en-US" dirty="0"/>
            </a:b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067800" cy="5867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There are 2 ways to get command line arguments: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Main() </a:t>
            </a:r>
            <a:r>
              <a:rPr lang="en-US" sz="2000" dirty="0">
                <a:ea typeface="+mn-ea"/>
                <a:cs typeface="+mn-cs"/>
              </a:rPr>
              <a:t>method with string array argument is to be used if we desire to get the command line arguments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dirty="0">
                <a:latin typeface="Courier New" pitchFamily="49" charset="0"/>
              </a:rPr>
              <a:t>	public static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Main(string[]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){}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+mn-ea"/>
                <a:cs typeface="+mn-cs"/>
              </a:rPr>
              <a:t>The command line argument counting begins excluding the first string which is the executable  file name with its path.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+mn-ea"/>
                <a:cs typeface="+mn-cs"/>
              </a:rPr>
              <a:t>Using </a:t>
            </a:r>
            <a:r>
              <a:rPr lang="en-US" sz="2000" b="1" kern="1200" dirty="0" err="1">
                <a:latin typeface="Courier New" pitchFamily="49" charset="0"/>
                <a:ea typeface="+mn-ea"/>
                <a:cs typeface="Courier New" pitchFamily="49" charset="0"/>
              </a:rPr>
              <a:t>Environment.GetCommandLineArgs</a:t>
            </a: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() </a:t>
            </a:r>
            <a:r>
              <a:rPr lang="en-US" sz="2000" dirty="0">
                <a:ea typeface="+mn-ea"/>
                <a:cs typeface="+mn-cs"/>
              </a:rPr>
              <a:t>method which returns an array of strings.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public static void Main(){   </a:t>
            </a: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	string [] </a:t>
            </a:r>
            <a:r>
              <a:rPr lang="en-US" sz="2000" b="1" kern="1200" dirty="0" err="1"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2000" b="1" kern="1200" dirty="0" err="1">
                <a:latin typeface="Courier New" pitchFamily="49" charset="0"/>
                <a:ea typeface="+mn-ea"/>
                <a:cs typeface="Courier New" pitchFamily="49" charset="0"/>
              </a:rPr>
              <a:t>Environment.GetCommandLineArgs</a:t>
            </a:r>
            <a:r>
              <a:rPr lang="en-US" sz="2000" b="1" kern="1200" dirty="0">
                <a:latin typeface="Courier New" pitchFamily="49" charset="0"/>
                <a:ea typeface="+mn-ea"/>
                <a:cs typeface="Courier New" pitchFamily="49" charset="0"/>
              </a:rPr>
              <a:t>();      	}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+mn-ea"/>
                <a:cs typeface="+mn-cs"/>
              </a:rPr>
              <a:t>The command line argument counting begins including the first string which is the executable  file name with its path.</a:t>
            </a:r>
          </a:p>
          <a:p>
            <a:pPr marL="914400" lvl="2" indent="0" eaLnBrk="1" hangingPunct="1">
              <a:buNone/>
            </a:pPr>
            <a:endParaRPr lang="en-US" sz="2000" b="1" kern="12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89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3058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sz="2000" b="1" u="sng" dirty="0">
                <a:latin typeface="Courier New" pitchFamily="49" charset="0"/>
              </a:rPr>
              <a:t>C:\Test.cs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using System;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class </a:t>
            </a:r>
            <a:r>
              <a:rPr lang="en-US" sz="2000" b="1" dirty="0" err="1">
                <a:latin typeface="Courier New" pitchFamily="49" charset="0"/>
              </a:rPr>
              <a:t>HelloClass</a:t>
            </a: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public static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Main(string[]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dirty="0"/>
              <a:t> </a:t>
            </a:r>
            <a:r>
              <a:rPr lang="en-US" sz="2000" b="1" dirty="0" err="1">
                <a:latin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args.Length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for(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i=0;i&lt;</a:t>
            </a:r>
            <a:r>
              <a:rPr lang="en-US" sz="2000" b="1" dirty="0" err="1">
                <a:latin typeface="Courier New" pitchFamily="49" charset="0"/>
              </a:rPr>
              <a:t>args.Length;i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Console.WriteLine</a:t>
            </a:r>
            <a:r>
              <a:rPr lang="en-US" sz="2000" b="1" dirty="0">
                <a:latin typeface="Courier New" pitchFamily="49" charset="0"/>
              </a:rPr>
              <a:t>(“</a:t>
            </a:r>
            <a:r>
              <a:rPr lang="en-US" sz="2000" b="1" dirty="0" err="1">
                <a:latin typeface="Courier New" pitchFamily="49" charset="0"/>
              </a:rPr>
              <a:t>Arg</a:t>
            </a:r>
            <a:r>
              <a:rPr lang="en-US" sz="2000" b="1" dirty="0">
                <a:latin typeface="Courier New" pitchFamily="49" charset="0"/>
              </a:rPr>
              <a:t> {0}”,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[i]);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return 0;				}}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000" dirty="0"/>
              <a:t>If no arguments is provided the code displays 0.</a:t>
            </a:r>
          </a:p>
          <a:p>
            <a:pPr eaLnBrk="1" hangingPunct="1">
              <a:buFontTx/>
              <a:buNone/>
            </a:pPr>
            <a:r>
              <a:rPr lang="en-US" sz="2000" dirty="0"/>
              <a:t>Find out what will happen if </a:t>
            </a:r>
            <a:r>
              <a:rPr lang="en-US" sz="2000" dirty="0" err="1"/>
              <a:t>args</a:t>
            </a:r>
            <a:r>
              <a:rPr lang="en-US" sz="2000" dirty="0"/>
              <a:t>[0] is accessed without command line arguments?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8" y="4572000"/>
            <a:ext cx="731020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4509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 VS 2008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47800"/>
          </a:xfrm>
        </p:spPr>
        <p:txBody>
          <a:bodyPr/>
          <a:lstStyle/>
          <a:p>
            <a:r>
              <a:rPr lang="en-US" dirty="0"/>
              <a:t>Right click on the project and click on properties.</a:t>
            </a:r>
          </a:p>
          <a:p>
            <a:r>
              <a:rPr lang="en-US" dirty="0"/>
              <a:t>Select Debug tab and enter command line arguments in the space provided. Save and close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68770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72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8728" y="266700"/>
            <a:ext cx="8514272" cy="12382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/>
              <a:t>Write the code in the editor that opens up (delete the exiting code).</a:t>
            </a:r>
          </a:p>
          <a:p>
            <a:r>
              <a:rPr lang="en-US" dirty="0"/>
              <a:t>Ctrl + F5 to start your console app.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45372"/>
            <a:ext cx="8087019" cy="296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41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the code</a:t>
            </a:r>
            <a:endParaRPr lang="en-I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871" y="106391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class </a:t>
            </a:r>
            <a:r>
              <a:rPr lang="en-US" b="1" i="1" dirty="0" err="1">
                <a:solidFill>
                  <a:srgbClr val="000000"/>
                </a:solidFill>
                <a:latin typeface="Courier New" pitchFamily="49" charset="0"/>
              </a:rPr>
              <a:t>HelloClass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static int Main(){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Console.WriteLine(</a:t>
            </a:r>
            <a:r>
              <a:rPr lang="en-US" b="1" i="1" dirty="0">
                <a:solidFill>
                  <a:srgbClr val="000000"/>
                </a:solidFill>
                <a:latin typeface="Courier New" pitchFamily="49" charset="0"/>
              </a:rPr>
              <a:t>“Hello World!”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655021" y="1387022"/>
            <a:ext cx="647700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505200" y="1120096"/>
            <a:ext cx="5424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Namespace library that has to be included for printing and reading from console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886671" y="2079927"/>
            <a:ext cx="6781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C# requires you put all the code inside a construct called class.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4409024" y="2678649"/>
            <a:ext cx="2916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Execution starts from here</a:t>
            </a: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V="1">
            <a:off x="3733800" y="2863315"/>
            <a:ext cx="371295" cy="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4512216" y="3338750"/>
            <a:ext cx="0" cy="776050"/>
          </a:xfrm>
          <a:prstGeom prst="line">
            <a:avLst/>
          </a:prstGeom>
          <a:noFill/>
          <a:ln w="9525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2266083" y="4097204"/>
            <a:ext cx="52212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2060"/>
                </a:solidFill>
              </a:rPr>
              <a:t>Writes Hello World! on the console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997921" y="1950047"/>
            <a:ext cx="304800" cy="18355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14649" y="6619875"/>
            <a:ext cx="2133600" cy="238125"/>
          </a:xfrm>
        </p:spPr>
        <p:txBody>
          <a:bodyPr/>
          <a:lstStyle/>
          <a:p>
            <a:pPr>
              <a:defRPr/>
            </a:pPr>
            <a:fld id="{16B6751C-1E4E-4DFF-A159-DDFE5843EA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-28903" y="4812089"/>
            <a:ext cx="8875855" cy="142976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r>
              <a:rPr lang="en-US" dirty="0"/>
              <a:t>C# is an object-oriented language unlike C which is structured language. We will understand object-orientation in the next session.</a:t>
            </a:r>
          </a:p>
          <a:p>
            <a:r>
              <a:rPr lang="en-US" dirty="0"/>
              <a:t>For the sake of understanding, assume class is similar to </a:t>
            </a:r>
            <a:r>
              <a:rPr lang="en-US" dirty="0" err="1"/>
              <a:t>struct</a:t>
            </a:r>
            <a:r>
              <a:rPr lang="en-US" dirty="0"/>
              <a:t> in C but here you can define both variables and functions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F021F2-E9C2-440A-AB85-371673E6275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7BAC7A-1D96-4BBD-98C8-6D4B1481C8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986294-2859-42B3-B445-B007C0CC47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5876</Words>
  <Application>Microsoft Office PowerPoint</Application>
  <PresentationFormat>On-screen Show (4:3)</PresentationFormat>
  <Paragraphs>942</Paragraphs>
  <Slides>73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Courier New</vt:lpstr>
      <vt:lpstr>Tahoma</vt:lpstr>
      <vt:lpstr>Wingdings</vt:lpstr>
      <vt:lpstr>Default Design</vt:lpstr>
      <vt:lpstr>C# (Language Fundamentals)</vt:lpstr>
      <vt:lpstr>A simple C# program</vt:lpstr>
      <vt:lpstr>Saving and compiling from command prompt</vt:lpstr>
      <vt:lpstr>PowerPoint Presentation</vt:lpstr>
      <vt:lpstr>Multiple Mains in One CS File</vt:lpstr>
      <vt:lpstr>Multiple Mains in One CS File</vt:lpstr>
      <vt:lpstr>Executing C# code in Visual C# 2008</vt:lpstr>
      <vt:lpstr>PowerPoint Presentation</vt:lpstr>
      <vt:lpstr>Understanding the code</vt:lpstr>
      <vt:lpstr>Variations on Main() method</vt:lpstr>
      <vt:lpstr>Tell me what</vt:lpstr>
      <vt:lpstr>Comments</vt:lpstr>
      <vt:lpstr>Comments in Web page</vt:lpstr>
      <vt:lpstr>Code with ///</vt:lpstr>
      <vt:lpstr>Creating and Viewing the documentation</vt:lpstr>
      <vt:lpstr>PowerPoint Presentation</vt:lpstr>
      <vt:lpstr>Identifiers Naming Rules</vt:lpstr>
      <vt:lpstr>Verbatim identifier</vt:lpstr>
      <vt:lpstr>Variables</vt:lpstr>
      <vt:lpstr>Keywords</vt:lpstr>
      <vt:lpstr>C# Data types</vt:lpstr>
      <vt:lpstr>C# Value Types</vt:lpstr>
      <vt:lpstr>Boolean Type and Boolean Literal</vt:lpstr>
      <vt:lpstr>Integer types</vt:lpstr>
      <vt:lpstr>Integer literal</vt:lpstr>
      <vt:lpstr>Floating point types</vt:lpstr>
      <vt:lpstr>Floating-point literals</vt:lpstr>
      <vt:lpstr>PowerPoint Presentation</vt:lpstr>
      <vt:lpstr>Character type and Character Literal</vt:lpstr>
      <vt:lpstr>Escape Characters</vt:lpstr>
      <vt:lpstr>enum</vt:lpstr>
      <vt:lpstr>String and string literals</vt:lpstr>
      <vt:lpstr>Tell me what</vt:lpstr>
      <vt:lpstr>Test your understanding</vt:lpstr>
      <vt:lpstr>Introducing Array Types</vt:lpstr>
      <vt:lpstr>Constants</vt:lpstr>
      <vt:lpstr>Operators - Arithmetic</vt:lpstr>
      <vt:lpstr>Operators -Relational</vt:lpstr>
      <vt:lpstr>Operators - Bitwise</vt:lpstr>
      <vt:lpstr>Operators – Logical Short Circuit</vt:lpstr>
      <vt:lpstr>Shift Operators</vt:lpstr>
      <vt:lpstr>Assignment Operators</vt:lpstr>
      <vt:lpstr>Other operators</vt:lpstr>
      <vt:lpstr>Checked and unchecked operator</vt:lpstr>
      <vt:lpstr>Console IO</vt:lpstr>
      <vt:lpstr>Console output  Formatting</vt:lpstr>
      <vt:lpstr>string formatting flags</vt:lpstr>
      <vt:lpstr>Example</vt:lpstr>
      <vt:lpstr>Reading inputs from the console</vt:lpstr>
      <vt:lpstr>Looping Statements- for statement</vt:lpstr>
      <vt:lpstr>Using WriteLine with arrays</vt:lpstr>
      <vt:lpstr>while and do while</vt:lpstr>
      <vt:lpstr>Test your understanding?</vt:lpstr>
      <vt:lpstr>break and continue </vt:lpstr>
      <vt:lpstr>Unreachable code warning</vt:lpstr>
      <vt:lpstr>Decision constructs</vt:lpstr>
      <vt:lpstr>break the switch-case</vt:lpstr>
      <vt:lpstr>Multiple case</vt:lpstr>
      <vt:lpstr>Fall through</vt:lpstr>
      <vt:lpstr>Conversions</vt:lpstr>
      <vt:lpstr>Implicit Conversions</vt:lpstr>
      <vt:lpstr>Identity conversions</vt:lpstr>
      <vt:lpstr>Implicit  numerical conversions</vt:lpstr>
      <vt:lpstr>Example</vt:lpstr>
      <vt:lpstr>Implicit  constant expression conversions</vt:lpstr>
      <vt:lpstr>Implicit  numeric conversions</vt:lpstr>
      <vt:lpstr>Casting</vt:lpstr>
      <vt:lpstr>Arithmetic operation</vt:lpstr>
      <vt:lpstr>Convert</vt:lpstr>
      <vt:lpstr>PowerPoint Presentation</vt:lpstr>
      <vt:lpstr>Processing Command Line Arguments </vt:lpstr>
      <vt:lpstr>Example-Command Line Arguments</vt:lpstr>
      <vt:lpstr>Command line in VS 2008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Parameswari Ettiappan</cp:lastModifiedBy>
  <cp:revision>439</cp:revision>
  <dcterms:created xsi:type="dcterms:W3CDTF">2005-08-31T12:40:43Z</dcterms:created>
  <dcterms:modified xsi:type="dcterms:W3CDTF">2024-09-16T07:56:12Z</dcterms:modified>
</cp:coreProperties>
</file>