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1"/>
  </p:notesMasterIdLst>
  <p:handoutMasterIdLst>
    <p:handoutMasterId r:id="rId72"/>
  </p:handoutMasterIdLst>
  <p:sldIdLst>
    <p:sldId id="25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58" r:id="rId14"/>
    <p:sldId id="261" r:id="rId15"/>
    <p:sldId id="311" r:id="rId16"/>
    <p:sldId id="321" r:id="rId17"/>
    <p:sldId id="322" r:id="rId18"/>
    <p:sldId id="323" r:id="rId19"/>
    <p:sldId id="263" r:id="rId20"/>
    <p:sldId id="264" r:id="rId21"/>
    <p:sldId id="337" r:id="rId22"/>
    <p:sldId id="265" r:id="rId23"/>
    <p:sldId id="324" r:id="rId24"/>
    <p:sldId id="266" r:id="rId25"/>
    <p:sldId id="325" r:id="rId26"/>
    <p:sldId id="326" r:id="rId27"/>
    <p:sldId id="327" r:id="rId28"/>
    <p:sldId id="328" r:id="rId29"/>
    <p:sldId id="268" r:id="rId30"/>
    <p:sldId id="269" r:id="rId31"/>
    <p:sldId id="270" r:id="rId32"/>
    <p:sldId id="271" r:id="rId33"/>
    <p:sldId id="329" r:id="rId34"/>
    <p:sldId id="273" r:id="rId35"/>
    <p:sldId id="274" r:id="rId36"/>
    <p:sldId id="347" r:id="rId37"/>
    <p:sldId id="275" r:id="rId38"/>
    <p:sldId id="281" r:id="rId39"/>
    <p:sldId id="282" r:id="rId40"/>
    <p:sldId id="283" r:id="rId41"/>
    <p:sldId id="284" r:id="rId42"/>
    <p:sldId id="285" r:id="rId43"/>
    <p:sldId id="286" r:id="rId44"/>
    <p:sldId id="335" r:id="rId45"/>
    <p:sldId id="289" r:id="rId46"/>
    <p:sldId id="290" r:id="rId47"/>
    <p:sldId id="338" r:id="rId48"/>
    <p:sldId id="339" r:id="rId49"/>
    <p:sldId id="340" r:id="rId50"/>
    <p:sldId id="293" r:id="rId51"/>
    <p:sldId id="294" r:id="rId52"/>
    <p:sldId id="295" r:id="rId53"/>
    <p:sldId id="341" r:id="rId54"/>
    <p:sldId id="342" r:id="rId55"/>
    <p:sldId id="343" r:id="rId56"/>
    <p:sldId id="348" r:id="rId57"/>
    <p:sldId id="349" r:id="rId58"/>
    <p:sldId id="344" r:id="rId59"/>
    <p:sldId id="345" r:id="rId60"/>
    <p:sldId id="346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6" r:id="rId7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03" autoAdjust="0"/>
    <p:restoredTop sz="88455" autoAdjust="0"/>
  </p:normalViewPr>
  <p:slideViewPr>
    <p:cSldViewPr>
      <p:cViewPr>
        <p:scale>
          <a:sx n="60" d="100"/>
          <a:sy n="60" d="100"/>
        </p:scale>
        <p:origin x="-13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E6F0821-F6AD-48C6-926A-287658D82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1A16F13-E114-443C-8441-5CE93C0F0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F2AF6-E2FA-40F6-9B84-01C190C64E34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90CE2A-C1EC-47CC-B14E-B10E319E11F1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b="1" smtClean="0">
              <a:solidFill>
                <a:srgbClr val="A427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7473F-96B1-40AA-B233-E4F1119BC957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386B2-0B9B-4A03-AC5C-871E7F8EB219}" type="slidenum">
              <a:rPr lang="en-US" smtClean="0">
                <a:latin typeface="Arial" charset="0"/>
              </a:rPr>
              <a:pPr/>
              <a:t>7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I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B2B968-B844-4E2C-A130-EF8D076B6529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1CC52A-B2F8-4590-8FFA-91181FCF4903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AC1EC-5B1B-4C5E-9ED8-0AEB4E8337D5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16F13-E114-443C-8441-5CE93C0F080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Because the object is created only at runtime and </a:t>
            </a:r>
            <a:r>
              <a:rPr lang="en-US" sz="1200" kern="1200" dirty="0" err="1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 requires the value to be known at the compile time.</a:t>
            </a:r>
            <a:endParaRPr lang="en-IN" sz="1200" kern="1200" dirty="0" smtClean="0">
              <a:solidFill>
                <a:srgbClr val="5F5F5F"/>
              </a:solidFill>
              <a:latin typeface="Arial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16F13-E114-443C-8441-5CE93C0F080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readonly</a:t>
            </a:r>
            <a:r>
              <a:rPr lang="en-US" b="0" baseline="0" dirty="0" smtClean="0"/>
              <a:t> is not applicable to local, </a:t>
            </a:r>
            <a:r>
              <a:rPr lang="en-US" b="0" baseline="0" dirty="0" err="1" smtClean="0"/>
              <a:t>const</a:t>
            </a:r>
            <a:r>
              <a:rPr lang="en-US" b="0" baseline="0" dirty="0" smtClean="0"/>
              <a:t> is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</a:rPr>
              <a:t> double PI=3.14</a:t>
            </a:r>
            <a:r>
              <a:rPr lang="en-US" sz="1200" b="0" dirty="0" smtClean="0"/>
              <a:t> ; field is static field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</a:rPr>
              <a:t>readonly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</a:rPr>
              <a:t> double PI=3.14 is instance</a:t>
            </a:r>
            <a:r>
              <a:rPr lang="en-US" sz="1200" b="0" baseline="0" dirty="0" smtClean="0">
                <a:solidFill>
                  <a:srgbClr val="000000"/>
                </a:solidFill>
                <a:latin typeface="Courier New" pitchFamily="49" charset="0"/>
              </a:rPr>
              <a:t>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16F13-E114-443C-8441-5CE93C0F080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0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14DB-9181-4964-B8EF-0755B1F42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97785-55C6-4F1F-A9BD-F26A749FF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6DEE-CFC7-4CA5-9AAE-2FCD54F74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325A-41A1-44B5-86D9-55B55C571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1CC0E-736D-482E-8DE6-AE35C2D76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EB1B-3A3B-4D40-991A-054643CB0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0B7D4-D035-4ADC-96E6-D08BF7FD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1377E-117D-4CE8-B984-E7C3B1E5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EFB2E-E183-4462-AD63-B76A9C11F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81F4-E4B2-4E79-BDB9-44640F060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E2BCA77-D19B-4F20-987A-9DB20FFF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Objects- Part 1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I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486400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/>
              <a:t>The variables and functions defined inside a class are called members of the class.</a:t>
            </a:r>
          </a:p>
          <a:p>
            <a:pPr>
              <a:buClr>
                <a:srgbClr val="002060"/>
              </a:buClr>
            </a:pPr>
            <a:r>
              <a:rPr lang="en-US" dirty="0" smtClean="0"/>
              <a:t>Types of members </a:t>
            </a:r>
          </a:p>
          <a:p>
            <a:pPr lvl="1">
              <a:buClr>
                <a:srgbClr val="002060"/>
              </a:buClr>
            </a:pPr>
            <a:r>
              <a:rPr lang="en-US" sz="2000" dirty="0" smtClean="0"/>
              <a:t>Data members</a:t>
            </a:r>
          </a:p>
          <a:p>
            <a:pPr lvl="1">
              <a:buClr>
                <a:srgbClr val="002060"/>
              </a:buClr>
            </a:pPr>
            <a:r>
              <a:rPr lang="en-US" sz="2000" dirty="0" smtClean="0"/>
              <a:t>Member functions</a:t>
            </a:r>
          </a:p>
          <a:p>
            <a:pPr lvl="2">
              <a:buClr>
                <a:srgbClr val="002060"/>
              </a:buClr>
            </a:pPr>
            <a:r>
              <a:rPr lang="en-US" sz="2000" dirty="0" smtClean="0"/>
              <a:t>Methods</a:t>
            </a:r>
          </a:p>
          <a:p>
            <a:pPr lvl="2">
              <a:buClr>
                <a:srgbClr val="002060"/>
              </a:buClr>
            </a:pPr>
            <a:r>
              <a:rPr lang="en-US" sz="2000" dirty="0" smtClean="0"/>
              <a:t>Constructors</a:t>
            </a:r>
          </a:p>
          <a:p>
            <a:pPr lvl="2">
              <a:buClr>
                <a:srgbClr val="002060"/>
              </a:buClr>
            </a:pPr>
            <a:r>
              <a:rPr lang="en-US" sz="2000" dirty="0" smtClean="0"/>
              <a:t>Properties</a:t>
            </a:r>
          </a:p>
          <a:p>
            <a:pPr lvl="2">
              <a:buClr>
                <a:srgbClr val="002060"/>
              </a:buClr>
            </a:pPr>
            <a:r>
              <a:rPr lang="en-US" sz="2000" dirty="0" err="1" smtClean="0"/>
              <a:t>Finalizers</a:t>
            </a:r>
            <a:endParaRPr lang="en-US" sz="2000" dirty="0" smtClean="0"/>
          </a:p>
          <a:p>
            <a:pPr lvl="2">
              <a:buClr>
                <a:srgbClr val="002060"/>
              </a:buClr>
            </a:pPr>
            <a:r>
              <a:rPr lang="en-US" sz="2000" dirty="0" smtClean="0"/>
              <a:t>Operators</a:t>
            </a:r>
          </a:p>
          <a:p>
            <a:pPr lvl="2">
              <a:buClr>
                <a:srgbClr val="002060"/>
              </a:buClr>
            </a:pPr>
            <a:r>
              <a:rPr lang="en-US" sz="2000" dirty="0" smtClean="0"/>
              <a:t>Indexer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and accessing members</a:t>
            </a:r>
            <a:endParaRPr lang="en-I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208087"/>
            <a:ext cx="8724900" cy="4525963"/>
          </a:xfrm>
        </p:spPr>
        <p:txBody>
          <a:bodyPr/>
          <a:lstStyle/>
          <a:p>
            <a:r>
              <a:rPr lang="en-US" dirty="0" smtClean="0"/>
              <a:t>To create a Customer object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keyword is used.</a:t>
            </a:r>
          </a:p>
          <a:p>
            <a:r>
              <a:rPr lang="en-US" dirty="0" smtClean="0"/>
              <a:t>Member of a class are accessed using . operator.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static void Main(string[] a)    {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Customer C1= new Customer();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C1.custId=10;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C1.name=“Alex”;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C1.address=“B-123, Swati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Apts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Ramnagar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CBE”;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C1.Display();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71600" y="6019800"/>
            <a:ext cx="4214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Accessing member using . operator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81600" y="3252772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Customer object created</a:t>
            </a:r>
            <a:endParaRPr lang="en-IN" sz="2000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24400" y="3429000"/>
            <a:ext cx="4572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3648105"/>
            <a:ext cx="7852295" cy="19906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638800"/>
            <a:ext cx="304800" cy="3524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Scope of variable can be largely divided into 3 categories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Local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Declarations made inside a method </a:t>
            </a:r>
            <a:r>
              <a:rPr lang="en-US" sz="2000" dirty="0" smtClean="0"/>
              <a:t>accessible only inside method</a:t>
            </a:r>
            <a:endParaRPr lang="en-US" sz="2000" dirty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Local </a:t>
            </a:r>
            <a:r>
              <a:rPr lang="en-US" sz="2000" dirty="0"/>
              <a:t>scoped  variable must be initialized before use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Class 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Declarations made outside a </a:t>
            </a:r>
            <a:r>
              <a:rPr lang="en-US" sz="2000" dirty="0" smtClean="0"/>
              <a:t>method inside a class accessible only inside a class</a:t>
            </a:r>
            <a:endParaRPr lang="en-US" sz="800" dirty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Class scoped variable is automatically initialized to their default values.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2 types </a:t>
            </a:r>
          </a:p>
          <a:p>
            <a:pPr lvl="3">
              <a:lnSpc>
                <a:spcPct val="120000"/>
              </a:lnSpc>
            </a:pPr>
            <a:r>
              <a:rPr lang="en-US" sz="1800" dirty="0" smtClean="0"/>
              <a:t>Instance variables</a:t>
            </a:r>
          </a:p>
          <a:p>
            <a:pPr lvl="3">
              <a:lnSpc>
                <a:spcPct val="120000"/>
              </a:lnSpc>
            </a:pPr>
            <a:r>
              <a:rPr lang="en-US" sz="1800" dirty="0" smtClean="0"/>
              <a:t>Static/class variables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Namespace scope</a:t>
            </a:r>
          </a:p>
          <a:p>
            <a:pPr lvl="2"/>
            <a:endParaRPr lang="en-US" sz="20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2A6152-E4D8-485B-A72E-77F8298C1CE0}" type="slidenum">
              <a:rPr lang="en-US" smtClean="0">
                <a:solidFill>
                  <a:schemeClr val="bg2"/>
                </a:solidFill>
              </a:rPr>
              <a:pPr eaLnBrk="1" hangingPunct="1"/>
              <a:t>12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607540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later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00400" y="6260068"/>
            <a:ext cx="1447800" cy="2931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8100"/>
            <a:ext cx="8229600" cy="609600"/>
          </a:xfrm>
        </p:spPr>
        <p:txBody>
          <a:bodyPr/>
          <a:lstStyle/>
          <a:p>
            <a:r>
              <a:rPr lang="en-US" dirty="0" smtClean="0"/>
              <a:t>Member variable default values</a:t>
            </a:r>
            <a:endParaRPr lang="en-I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229600" cy="3455987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/>
              <a:t>Member variables are automatically assigned a default value.</a:t>
            </a:r>
          </a:p>
          <a:p>
            <a:pPr>
              <a:buClr>
                <a:srgbClr val="002060"/>
              </a:buClr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false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Integer types0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Floating point types0.0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’\0’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string and references null</a:t>
            </a:r>
            <a:endParaRPr lang="en-US" b="1" dirty="0" smtClean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V="1">
            <a:off x="5076825" y="4724400"/>
            <a:ext cx="0" cy="57785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23850" y="5229225"/>
            <a:ext cx="8640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Note that the compiler requires the local variables (variables declared within a method ) EXPLICITLY initialized before use!!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" y="0"/>
            <a:ext cx="8229600" cy="838200"/>
          </a:xfrm>
        </p:spPr>
        <p:txBody>
          <a:bodyPr/>
          <a:lstStyle/>
          <a:p>
            <a:r>
              <a:rPr lang="en-US" dirty="0" smtClean="0"/>
              <a:t>Example : default values and scope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377E-117D-4CE8-B984-E7C3B1E559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int i1;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string 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Customer 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static void Main(string[] a)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 i2;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s1;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Customer c1;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 t = new Test();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(t.i1);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prints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(i2);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compilation error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t.s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prints nothing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compilation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prints nothing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(c1);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compilation error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t.c.address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//runtime error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6082784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NullReferenceException</a:t>
            </a:r>
            <a:endParaRPr lang="en-US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000" y="5867400"/>
            <a:ext cx="152400" cy="21538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I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/>
              <a:t>Can </a:t>
            </a:r>
            <a:r>
              <a:rPr lang="en-US" dirty="0" err="1" smtClean="0"/>
              <a:t>custId</a:t>
            </a:r>
            <a:r>
              <a:rPr lang="en-US" dirty="0" smtClean="0"/>
              <a:t> of Customer object be 0?</a:t>
            </a:r>
          </a:p>
          <a:p>
            <a:pPr>
              <a:buClr>
                <a:srgbClr val="002060"/>
              </a:buClr>
            </a:pPr>
            <a:r>
              <a:rPr lang="en-US" dirty="0" smtClean="0"/>
              <a:t>Which class is responsible for the integrity of the </a:t>
            </a:r>
            <a:r>
              <a:rPr lang="en-US" dirty="0" err="1" smtClean="0"/>
              <a:t>custId</a:t>
            </a:r>
            <a:r>
              <a:rPr lang="en-US" dirty="0" smtClean="0"/>
              <a:t>?</a:t>
            </a:r>
          </a:p>
          <a:p>
            <a:pPr>
              <a:buClr>
                <a:srgbClr val="002060"/>
              </a:buClr>
            </a:pPr>
            <a:r>
              <a:rPr lang="en-US" dirty="0" smtClean="0"/>
              <a:t>What should be done so that the class makes sure that the values of the variables are meaningful?</a:t>
            </a:r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  <a:buFontTx/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38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b="1" i="1" kern="1200" dirty="0"/>
              <a:t>“E</a:t>
            </a:r>
            <a:r>
              <a:rPr lang="en-US" sz="2400" b="1" i="1" kern="1200" dirty="0" smtClean="0"/>
              <a:t>ncapsulation </a:t>
            </a:r>
            <a:r>
              <a:rPr lang="en-US" sz="2400" b="1" i="1" kern="1200" dirty="0"/>
              <a:t>is the process of compartmentalizing the elements of an abstraction that constitute its structure and </a:t>
            </a:r>
            <a:r>
              <a:rPr lang="en-US" sz="2400" b="1" i="1" kern="1200" dirty="0" err="1"/>
              <a:t>behaviour</a:t>
            </a:r>
            <a:r>
              <a:rPr lang="en-US" sz="2400" b="1" i="1" kern="1200" dirty="0"/>
              <a:t>; encapsulation serves to separate the contractual interface of an abstraction and its implementation.”</a:t>
            </a:r>
          </a:p>
          <a:p>
            <a:pPr>
              <a:buFontTx/>
              <a:buNone/>
            </a:pPr>
            <a:r>
              <a:rPr lang="en-US" dirty="0" smtClean="0"/>
              <a:t>				-- Grady </a:t>
            </a:r>
            <a:r>
              <a:rPr lang="en-US" dirty="0" err="1" smtClean="0"/>
              <a:t>Booch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/>
              <a:t>Member Visibility</a:t>
            </a:r>
            <a:endParaRPr lang="en-I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634" y="1295400"/>
            <a:ext cx="8321966" cy="5105400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lvl="1">
              <a:buClr>
                <a:srgbClr val="002060"/>
              </a:buClr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Accessible from anywhere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private</a:t>
            </a:r>
          </a:p>
          <a:p>
            <a:pPr lvl="1">
              <a:buClr>
                <a:srgbClr val="002060"/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Accessible from only within a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</a:p>
          <a:p>
            <a:pPr lvl="1">
              <a:buClr>
                <a:srgbClr val="002060"/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Unmarked members are private by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default</a:t>
            </a:r>
          </a:p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internal</a:t>
            </a:r>
          </a:p>
          <a:p>
            <a:pPr lvl="1">
              <a:buClr>
                <a:srgbClr val="002060"/>
              </a:buClr>
            </a:pPr>
            <a:r>
              <a:rPr lang="en-US" sz="2000" dirty="0" smtClean="0"/>
              <a:t>Accessible </a:t>
            </a:r>
            <a:r>
              <a:rPr lang="en-US" sz="2000" dirty="0"/>
              <a:t>only within files in the same </a:t>
            </a:r>
            <a:r>
              <a:rPr lang="en-US" sz="2000" dirty="0" smtClean="0"/>
              <a:t>assembly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protected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protected internal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799" y="5549384"/>
            <a:ext cx="132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later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733800" y="5425589"/>
            <a:ext cx="114300" cy="6477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5237"/>
            <a:ext cx="3733800" cy="4525963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Point.cs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Point{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 x, y;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Point(int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x1, int y1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x1;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y1;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81400" y="6619875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1" y="1295400"/>
            <a:ext cx="4876800" cy="406265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b="1" u="sng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Circle.cs</a:t>
            </a:r>
            <a:endParaRPr lang="en-US" sz="2000" b="1" u="sng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Circle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private int r;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private Point p;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private static double PI;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public Circle(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r)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new Point(12, 13);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this.r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r;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89178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Error if access </a:t>
            </a:r>
            <a:r>
              <a:rPr lang="en-US" dirty="0" err="1" smtClean="0">
                <a:solidFill>
                  <a:srgbClr val="002060"/>
                </a:solidFill>
              </a:rPr>
              <a:t>specifier</a:t>
            </a:r>
            <a:r>
              <a:rPr lang="en-US" dirty="0" smtClean="0">
                <a:solidFill>
                  <a:srgbClr val="002060"/>
                </a:solidFill>
              </a:rPr>
              <a:t> is not public or internal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00801" y="4419600"/>
            <a:ext cx="1066799" cy="1600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219200" y="3124200"/>
            <a:ext cx="3810000" cy="2895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Visibility</a:t>
            </a:r>
            <a:endParaRPr lang="en-I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/>
              <a:t>Top-level classes ( interfaces, structures, enumerations and delegates) can only be declared as</a:t>
            </a:r>
          </a:p>
          <a:p>
            <a:pPr lvl="1">
              <a:buClr>
                <a:srgbClr val="002060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lvl="1">
              <a:buClr>
                <a:srgbClr val="002060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nternal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default 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Object oriented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467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Object-oriented programming is a method of implementation in which programs are organized as cooperative collections of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objects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, each of which represents an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instance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 of some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class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, and whose classes are all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members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 of a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hierarchy of classes 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united via </a:t>
            </a:r>
            <a:r>
              <a:rPr lang="en-US" sz="2400" b="1" i="1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inheritance</a:t>
            </a:r>
            <a:r>
              <a:rPr lang="en-US" sz="2400" b="1" i="1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 relationships.</a:t>
            </a:r>
          </a:p>
          <a:p>
            <a:pPr>
              <a:buFontTx/>
              <a:buChar char="-"/>
            </a:pPr>
            <a:r>
              <a:rPr lang="en-US" sz="2400" dirty="0" smtClean="0"/>
              <a:t> Grady </a:t>
            </a:r>
            <a:r>
              <a:rPr lang="en-US" sz="2400" dirty="0" err="1" smtClean="0"/>
              <a:t>Booch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Encapsulation: Traditional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Encapsulation </a:t>
            </a:r>
            <a:r>
              <a:rPr lang="en-US" dirty="0" smtClean="0"/>
              <a:t>requires making the data member private and controlling their access through the methods only.</a:t>
            </a:r>
          </a:p>
          <a:p>
            <a:r>
              <a:rPr lang="en-US" dirty="0" smtClean="0"/>
              <a:t>Advantage of this is that the method can provide logic to test if the value that is set to the member variable is valid. This can be done by adding a setter method in the class.</a:t>
            </a:r>
          </a:p>
          <a:p>
            <a:r>
              <a:rPr lang="en-US" dirty="0" smtClean="0"/>
              <a:t>Since the data member has been made private, a getter method provides a way to retrieve the value.</a:t>
            </a:r>
          </a:p>
          <a:p>
            <a:r>
              <a:rPr lang="en-US" dirty="0" smtClean="0"/>
              <a:t>The tradition way which all many object oriented language provide is to add a getter and setter methods.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traditional way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1450" y="1219200"/>
            <a:ext cx="88201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System;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class Employee{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private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=111111;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private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GetEmpID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(){return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public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SetEmpID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id){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if(id!=0)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=id;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("Invalid ID Value");	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0B7D4-D035-4ADC-96E6-D08BF7FD30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929" y="304800"/>
            <a:ext cx="8610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GetEmpName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SetEmpName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(string 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if (name != null)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 name;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else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 Invalid Name");   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static void Main(string[] a)    {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	Employee e=new Employee();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e.SetEmpName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("Raj");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e.SetEmpID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(0);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("{0:d} 	{1:s}",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e.GetEmpID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(),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e.GetEmpName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lvl="2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r>
              <a:rPr lang="en-US" dirty="0"/>
              <a:t>Properties are </a:t>
            </a:r>
            <a:r>
              <a:rPr lang="en-US" dirty="0" smtClean="0"/>
              <a:t>named members of classes ( </a:t>
            </a:r>
            <a:r>
              <a:rPr lang="en-US" dirty="0" err="1" smtClean="0"/>
              <a:t>structs</a:t>
            </a:r>
            <a:r>
              <a:rPr lang="en-US" dirty="0"/>
              <a:t>, and </a:t>
            </a:r>
            <a:r>
              <a:rPr lang="en-US" dirty="0" smtClean="0"/>
              <a:t>interfaces) that provide </a:t>
            </a:r>
            <a:r>
              <a:rPr lang="en-US" dirty="0"/>
              <a:t>a flexible mechanism to read, write, or compute the values of private fields through </a:t>
            </a:r>
            <a:r>
              <a:rPr lang="en-US" dirty="0" err="1"/>
              <a:t>accessors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Access-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specifier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type name {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	get{}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	set{}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r>
              <a:rPr lang="en-US" dirty="0" smtClean="0"/>
              <a:t>The properties are accessed using their names.</a:t>
            </a:r>
          </a:p>
          <a:p>
            <a:r>
              <a:rPr lang="en-US" dirty="0"/>
              <a:t>The implicit parameter 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dirty="0"/>
              <a:t> is used in setting </a:t>
            </a:r>
            <a:r>
              <a:rPr lang="en-US" dirty="0" smtClean="0"/>
              <a:t>or getting.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0B7D4-D035-4ADC-96E6-D08BF7FD30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49476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class Employee{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private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=111111;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private 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public string Name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{	get{return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set{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	if(value!=null)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=value;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else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("invalid name");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ID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get { 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set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if (value != 0)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 value;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else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("invalid 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public static void Main(string[] a)  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Employee e=new Employee();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= "Raj";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e.ID = 0;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("{0:d} {1:s}",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e.empID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e.Name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3" y="5334000"/>
            <a:ext cx="5156807" cy="121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visibility level</a:t>
            </a:r>
            <a:endParaRPr lang="en-I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56259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/>
              <a:t>methods </a:t>
            </a:r>
            <a:r>
              <a:rPr lang="en-US" dirty="0" smtClean="0"/>
              <a:t>visibility in the previous example was public.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In case we need to make the set method of 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then this can be done as shown below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ID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get {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private set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if (value !=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("invalid ID");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read-only or write-only</a:t>
            </a:r>
            <a:endParaRPr lang="en-I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dirty="0" smtClean="0"/>
              <a:t>All the properties do not need both the </a:t>
            </a:r>
            <a:r>
              <a:rPr lang="en-US" dirty="0" err="1" smtClean="0"/>
              <a:t>accessors</a:t>
            </a:r>
            <a:r>
              <a:rPr lang="en-US" dirty="0" smtClean="0"/>
              <a:t>. </a:t>
            </a:r>
          </a:p>
          <a:p>
            <a:pPr>
              <a:buClr>
                <a:schemeClr val="accent6"/>
              </a:buClr>
            </a:pPr>
            <a:r>
              <a:rPr lang="en-US" dirty="0" smtClean="0"/>
              <a:t>Providing only get makes the property read-only and providing only set makes the property write-only.</a:t>
            </a:r>
          </a:p>
          <a:p>
            <a:pPr>
              <a:buClr>
                <a:schemeClr val="accent6"/>
              </a:buClr>
            </a:pPr>
            <a:r>
              <a:rPr lang="en-US" dirty="0" smtClean="0"/>
              <a:t>Read-only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ID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get {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dirty="0" smtClean="0"/>
              <a:t>Write-only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string Name{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set{  if(value!=null)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empName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=value;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I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97139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A special method used to initialize members when object is constructed.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Constructor is called automatically on creation of object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Name of the constructor is same as the name of the class.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 constructor does not have return type.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Types: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A constructor that takes no parameters is called a default </a:t>
            </a:r>
            <a:r>
              <a:rPr lang="en-US" sz="2000" dirty="0" smtClean="0">
                <a:ea typeface="+mn-ea"/>
                <a:cs typeface="+mn-cs"/>
              </a:rPr>
              <a:t>constructor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ea typeface="+mn-ea"/>
                <a:cs typeface="+mn-cs"/>
              </a:rPr>
              <a:t>Parameterized constructor</a:t>
            </a:r>
          </a:p>
          <a:p>
            <a:pPr>
              <a:lnSpc>
                <a:spcPct val="130000"/>
              </a:lnSpc>
            </a:pPr>
            <a:r>
              <a:rPr lang="en-US" dirty="0"/>
              <a:t>A class can have any number of </a:t>
            </a:r>
            <a:r>
              <a:rPr lang="en-US" dirty="0" smtClean="0"/>
              <a:t>constructors.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Classes (non-static) </a:t>
            </a:r>
            <a:r>
              <a:rPr lang="en-US" dirty="0"/>
              <a:t>without constructors are given a public default constructor by the C# compiler in order to enable class instantiation</a:t>
            </a:r>
            <a:r>
              <a:rPr lang="en-US" dirty="0" smtClean="0"/>
              <a:t>.</a:t>
            </a:r>
            <a:endParaRPr lang="en-US" sz="2000" dirty="0">
              <a:ea typeface="+mn-ea"/>
              <a:cs typeface="+mn-cs"/>
            </a:endParaRPr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Example- Parameterized Constructor</a:t>
            </a:r>
            <a:endParaRPr lang="en-I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81987" cy="5482432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Point{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private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x,y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Point(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x1,int y1){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this.x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=x1;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this.y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=y1;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static void Main(){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Point p1= new Point(10,20);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Point p2= new Point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//Error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211638" y="3775075"/>
            <a:ext cx="719137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32363" y="3486150"/>
            <a:ext cx="1451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constructor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23850" y="2736056"/>
            <a:ext cx="3887788" cy="183594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34000" y="5105400"/>
            <a:ext cx="2386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Creating object by calling the above constructor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679950" y="5362406"/>
            <a:ext cx="504825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  <a:ea typeface="+mj-ea"/>
                <a:cs typeface="+mj-cs"/>
              </a:rPr>
              <a:t>Programming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33400" y="12954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Structured Approach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Based on functions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g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branching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C, C++, COBOL, Pascal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Some disadvantages: No constructs for encapsulation, chances of code repetition, No strong data hiding concept, difficult to debug</a:t>
            </a:r>
          </a:p>
          <a:p>
            <a:pPr marR="0" lvl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US" sz="2000" kern="0" dirty="0" smtClean="0">
              <a:solidFill>
                <a:srgbClr val="5F5F5F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Object-oriented Approach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C#, Smalltalk, Java,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this</a:t>
            </a:r>
            <a:endParaRPr lang="en-IN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562600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this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/>
              <a:t>keyword refers to the current instance of the class. </a:t>
            </a:r>
          </a:p>
          <a:p>
            <a:r>
              <a:rPr lang="en-IN" dirty="0" smtClean="0"/>
              <a:t>It can be used to access members from within constructors, instance methods, and instance </a:t>
            </a:r>
            <a:r>
              <a:rPr lang="en-IN" dirty="0" err="1" smtClean="0"/>
              <a:t>accessors</a:t>
            </a:r>
            <a:r>
              <a:rPr lang="en-IN" dirty="0" smtClean="0"/>
              <a:t>. </a:t>
            </a:r>
          </a:p>
          <a:p>
            <a:pPr lvl="1"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Point(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x,int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y){</a:t>
            </a:r>
          </a:p>
          <a:p>
            <a:pPr lvl="1">
              <a:buFontTx/>
              <a:buNone/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this.x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=x;</a:t>
            </a:r>
          </a:p>
          <a:p>
            <a:pPr lvl="1">
              <a:buFontTx/>
              <a:buNone/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this.y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=y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;}</a:t>
            </a:r>
            <a:endParaRPr lang="en-IN" dirty="0" smtClean="0"/>
          </a:p>
          <a:p>
            <a:r>
              <a:rPr lang="en-US" dirty="0" smtClean="0"/>
              <a:t>It can be used </a:t>
            </a:r>
            <a:r>
              <a:rPr lang="en-IN" dirty="0" smtClean="0"/>
              <a:t>to the current object pass an object as a parameter to a method.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call(this);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en-US" dirty="0" smtClean="0"/>
              <a:t> is also used for constructor chaining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dirty="0" smtClean="0"/>
              <a:t>to declare indexers.</a:t>
            </a:r>
          </a:p>
          <a:p>
            <a:pPr>
              <a:lnSpc>
                <a:spcPct val="90000"/>
              </a:lnSpc>
              <a:buClr>
                <a:srgbClr val="A42700"/>
              </a:buClr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Constructor Chaining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class Point{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x ;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y ;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Point():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this( 0,0 ){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Point(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y ){</a:t>
            </a:r>
          </a:p>
          <a:p>
            <a:pPr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this.x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= x ;</a:t>
            </a:r>
          </a:p>
          <a:p>
            <a:pPr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this.y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= y ;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etc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IN" sz="24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52800" y="3048000"/>
            <a:ext cx="0" cy="685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740776" cy="3543766"/>
          </a:xfrm>
        </p:spPr>
        <p:txBody>
          <a:bodyPr/>
          <a:lstStyle/>
          <a:p>
            <a:r>
              <a:rPr lang="en-US" dirty="0" smtClean="0"/>
              <a:t>The types created for classes are called references.</a:t>
            </a:r>
          </a:p>
          <a:p>
            <a:r>
              <a:rPr lang="en-US" dirty="0" smtClean="0"/>
              <a:t>Unlike other basic types (like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int, float</a:t>
            </a:r>
            <a:r>
              <a:rPr lang="en-US" dirty="0" smtClean="0"/>
              <a:t> etc. which are created on stack), references are created on the heap. </a:t>
            </a:r>
          </a:p>
          <a:p>
            <a:r>
              <a:rPr lang="en-US" dirty="0" smtClean="0"/>
              <a:t>They are implicit pointers to the object created.</a:t>
            </a:r>
          </a:p>
          <a:p>
            <a:r>
              <a:rPr lang="en-US" dirty="0" smtClean="0"/>
              <a:t>The space for the object allocation is not done until runtime.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Point p1= new Point(10,20)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Point p2= new Point(20,30);</a:t>
            </a:r>
          </a:p>
          <a:p>
            <a:pPr>
              <a:lnSpc>
                <a:spcPct val="90000"/>
              </a:lnSpc>
            </a:pPr>
            <a:endParaRPr lang="en-IN" dirty="0" smtClean="0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604561" y="3746154"/>
            <a:ext cx="1079500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x=10</a:t>
            </a:r>
          </a:p>
          <a:p>
            <a:pPr algn="ctr"/>
            <a:r>
              <a:rPr lang="en-US"/>
              <a:t>y=20</a:t>
            </a:r>
            <a:endParaRPr lang="en-IN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683000" y="4589253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p1</a:t>
            </a:r>
            <a:endParaRPr lang="en-IN" dirty="0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V="1">
            <a:off x="4121150" y="4250184"/>
            <a:ext cx="2529216" cy="500597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8"/>
          <p:cNvSpPr>
            <a:spLocks/>
          </p:cNvSpPr>
          <p:nvPr/>
        </p:nvSpPr>
        <p:spPr bwMode="auto">
          <a:xfrm>
            <a:off x="5525622" y="3352800"/>
            <a:ext cx="3237378" cy="2955813"/>
          </a:xfrm>
          <a:custGeom>
            <a:avLst/>
            <a:gdLst>
              <a:gd name="T0" fmla="*/ 2147483647 w 1654"/>
              <a:gd name="T1" fmla="*/ 2147483647 h 1153"/>
              <a:gd name="T2" fmla="*/ 2147483647 w 1654"/>
              <a:gd name="T3" fmla="*/ 2147483647 h 1153"/>
              <a:gd name="T4" fmla="*/ 2147483647 w 1654"/>
              <a:gd name="T5" fmla="*/ 2147483647 h 1153"/>
              <a:gd name="T6" fmla="*/ 2147483647 w 1654"/>
              <a:gd name="T7" fmla="*/ 2147483647 h 1153"/>
              <a:gd name="T8" fmla="*/ 2147483647 w 1654"/>
              <a:gd name="T9" fmla="*/ 2147483647 h 1153"/>
              <a:gd name="T10" fmla="*/ 2147483647 w 1654"/>
              <a:gd name="T11" fmla="*/ 2147483647 h 1153"/>
              <a:gd name="T12" fmla="*/ 2147483647 w 1654"/>
              <a:gd name="T13" fmla="*/ 2147483647 h 1153"/>
              <a:gd name="T14" fmla="*/ 2147483647 w 1654"/>
              <a:gd name="T15" fmla="*/ 2147483647 h 1153"/>
              <a:gd name="T16" fmla="*/ 2147483647 w 1654"/>
              <a:gd name="T17" fmla="*/ 2147483647 h 1153"/>
              <a:gd name="T18" fmla="*/ 2147483647 w 1654"/>
              <a:gd name="T19" fmla="*/ 2147483647 h 1153"/>
              <a:gd name="T20" fmla="*/ 2147483647 w 1654"/>
              <a:gd name="T21" fmla="*/ 2147483647 h 1153"/>
              <a:gd name="T22" fmla="*/ 2147483647 w 1654"/>
              <a:gd name="T23" fmla="*/ 2147483647 h 1153"/>
              <a:gd name="T24" fmla="*/ 2147483647 w 1654"/>
              <a:gd name="T25" fmla="*/ 2147483647 h 1153"/>
              <a:gd name="T26" fmla="*/ 2147483647 w 1654"/>
              <a:gd name="T27" fmla="*/ 2147483647 h 1153"/>
              <a:gd name="T28" fmla="*/ 2147483647 w 1654"/>
              <a:gd name="T29" fmla="*/ 2147483647 h 1153"/>
              <a:gd name="T30" fmla="*/ 2147483647 w 1654"/>
              <a:gd name="T31" fmla="*/ 2147483647 h 1153"/>
              <a:gd name="T32" fmla="*/ 2147483647 w 1654"/>
              <a:gd name="T33" fmla="*/ 2147483647 h 1153"/>
              <a:gd name="T34" fmla="*/ 2147483647 w 1654"/>
              <a:gd name="T35" fmla="*/ 2147483647 h 1153"/>
              <a:gd name="T36" fmla="*/ 2147483647 w 1654"/>
              <a:gd name="T37" fmla="*/ 2147483647 h 1153"/>
              <a:gd name="T38" fmla="*/ 2147483647 w 1654"/>
              <a:gd name="T39" fmla="*/ 2147483647 h 1153"/>
              <a:gd name="T40" fmla="*/ 2147483647 w 1654"/>
              <a:gd name="T41" fmla="*/ 2147483647 h 1153"/>
              <a:gd name="T42" fmla="*/ 2147483647 w 1654"/>
              <a:gd name="T43" fmla="*/ 2147483647 h 1153"/>
              <a:gd name="T44" fmla="*/ 2147483647 w 1654"/>
              <a:gd name="T45" fmla="*/ 2147483647 h 1153"/>
              <a:gd name="T46" fmla="*/ 2147483647 w 1654"/>
              <a:gd name="T47" fmla="*/ 2147483647 h 1153"/>
              <a:gd name="T48" fmla="*/ 2147483647 w 1654"/>
              <a:gd name="T49" fmla="*/ 2147483647 h 1153"/>
              <a:gd name="T50" fmla="*/ 2147483647 w 1654"/>
              <a:gd name="T51" fmla="*/ 2147483647 h 1153"/>
              <a:gd name="T52" fmla="*/ 2147483647 w 1654"/>
              <a:gd name="T53" fmla="*/ 2147483647 h 1153"/>
              <a:gd name="T54" fmla="*/ 2147483647 w 1654"/>
              <a:gd name="T55" fmla="*/ 2147483647 h 1153"/>
              <a:gd name="T56" fmla="*/ 2147483647 w 1654"/>
              <a:gd name="T57" fmla="*/ 2147483647 h 1153"/>
              <a:gd name="T58" fmla="*/ 2147483647 w 1654"/>
              <a:gd name="T59" fmla="*/ 2147483647 h 1153"/>
              <a:gd name="T60" fmla="*/ 2147483647 w 1654"/>
              <a:gd name="T61" fmla="*/ 2147483647 h 1153"/>
              <a:gd name="T62" fmla="*/ 2147483647 w 1654"/>
              <a:gd name="T63" fmla="*/ 2147483647 h 1153"/>
              <a:gd name="T64" fmla="*/ 2147483647 w 1654"/>
              <a:gd name="T65" fmla="*/ 2147483647 h 1153"/>
              <a:gd name="T66" fmla="*/ 2147483647 w 1654"/>
              <a:gd name="T67" fmla="*/ 2147483647 h 1153"/>
              <a:gd name="T68" fmla="*/ 2147483647 w 1654"/>
              <a:gd name="T69" fmla="*/ 2147483647 h 1153"/>
              <a:gd name="T70" fmla="*/ 2147483647 w 1654"/>
              <a:gd name="T71" fmla="*/ 2147483647 h 1153"/>
              <a:gd name="T72" fmla="*/ 2147483647 w 1654"/>
              <a:gd name="T73" fmla="*/ 2147483647 h 11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54"/>
              <a:gd name="T112" fmla="*/ 0 h 1153"/>
              <a:gd name="T113" fmla="*/ 1654 w 1654"/>
              <a:gd name="T114" fmla="*/ 1153 h 115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54" h="1153">
                <a:moveTo>
                  <a:pt x="711" y="85"/>
                </a:moveTo>
                <a:cubicBezTo>
                  <a:pt x="659" y="66"/>
                  <a:pt x="622" y="61"/>
                  <a:pt x="564" y="53"/>
                </a:cubicBezTo>
                <a:cubicBezTo>
                  <a:pt x="465" y="60"/>
                  <a:pt x="425" y="48"/>
                  <a:pt x="355" y="95"/>
                </a:cubicBezTo>
                <a:cubicBezTo>
                  <a:pt x="330" y="176"/>
                  <a:pt x="335" y="171"/>
                  <a:pt x="345" y="284"/>
                </a:cubicBezTo>
                <a:cubicBezTo>
                  <a:pt x="338" y="329"/>
                  <a:pt x="339" y="377"/>
                  <a:pt x="324" y="420"/>
                </a:cubicBezTo>
                <a:cubicBezTo>
                  <a:pt x="317" y="441"/>
                  <a:pt x="263" y="447"/>
                  <a:pt x="250" y="451"/>
                </a:cubicBezTo>
                <a:cubicBezTo>
                  <a:pt x="149" y="480"/>
                  <a:pt x="336" y="454"/>
                  <a:pt x="72" y="472"/>
                </a:cubicBezTo>
                <a:cubicBezTo>
                  <a:pt x="0" y="582"/>
                  <a:pt x="42" y="651"/>
                  <a:pt x="51" y="818"/>
                </a:cubicBezTo>
                <a:cubicBezTo>
                  <a:pt x="53" y="856"/>
                  <a:pt x="50" y="896"/>
                  <a:pt x="62" y="933"/>
                </a:cubicBezTo>
                <a:cubicBezTo>
                  <a:pt x="65" y="943"/>
                  <a:pt x="82" y="942"/>
                  <a:pt x="93" y="944"/>
                </a:cubicBezTo>
                <a:cubicBezTo>
                  <a:pt x="124" y="949"/>
                  <a:pt x="156" y="951"/>
                  <a:pt x="187" y="954"/>
                </a:cubicBezTo>
                <a:cubicBezTo>
                  <a:pt x="236" y="986"/>
                  <a:pt x="286" y="1015"/>
                  <a:pt x="334" y="1048"/>
                </a:cubicBezTo>
                <a:cubicBezTo>
                  <a:pt x="411" y="1045"/>
                  <a:pt x="488" y="1046"/>
                  <a:pt x="564" y="1038"/>
                </a:cubicBezTo>
                <a:cubicBezTo>
                  <a:pt x="586" y="1036"/>
                  <a:pt x="627" y="1017"/>
                  <a:pt x="627" y="1017"/>
                </a:cubicBezTo>
                <a:cubicBezTo>
                  <a:pt x="702" y="1040"/>
                  <a:pt x="618" y="1007"/>
                  <a:pt x="680" y="1059"/>
                </a:cubicBezTo>
                <a:cubicBezTo>
                  <a:pt x="692" y="1069"/>
                  <a:pt x="708" y="1073"/>
                  <a:pt x="722" y="1080"/>
                </a:cubicBezTo>
                <a:cubicBezTo>
                  <a:pt x="769" y="1153"/>
                  <a:pt x="886" y="1147"/>
                  <a:pt x="962" y="1153"/>
                </a:cubicBezTo>
                <a:cubicBezTo>
                  <a:pt x="1014" y="1150"/>
                  <a:pt x="1067" y="1149"/>
                  <a:pt x="1119" y="1143"/>
                </a:cubicBezTo>
                <a:cubicBezTo>
                  <a:pt x="1133" y="1141"/>
                  <a:pt x="1150" y="1141"/>
                  <a:pt x="1161" y="1132"/>
                </a:cubicBezTo>
                <a:cubicBezTo>
                  <a:pt x="1179" y="1117"/>
                  <a:pt x="1180" y="1089"/>
                  <a:pt x="1193" y="1069"/>
                </a:cubicBezTo>
                <a:cubicBezTo>
                  <a:pt x="1216" y="997"/>
                  <a:pt x="1226" y="1006"/>
                  <a:pt x="1308" y="986"/>
                </a:cubicBezTo>
                <a:cubicBezTo>
                  <a:pt x="1368" y="946"/>
                  <a:pt x="1385" y="936"/>
                  <a:pt x="1413" y="870"/>
                </a:cubicBezTo>
                <a:cubicBezTo>
                  <a:pt x="1417" y="860"/>
                  <a:pt x="1418" y="849"/>
                  <a:pt x="1423" y="839"/>
                </a:cubicBezTo>
                <a:cubicBezTo>
                  <a:pt x="1429" y="828"/>
                  <a:pt x="1439" y="819"/>
                  <a:pt x="1444" y="807"/>
                </a:cubicBezTo>
                <a:cubicBezTo>
                  <a:pt x="1478" y="731"/>
                  <a:pt x="1440" y="754"/>
                  <a:pt x="1497" y="734"/>
                </a:cubicBezTo>
                <a:cubicBezTo>
                  <a:pt x="1507" y="738"/>
                  <a:pt x="1517" y="745"/>
                  <a:pt x="1528" y="745"/>
                </a:cubicBezTo>
                <a:cubicBezTo>
                  <a:pt x="1553" y="745"/>
                  <a:pt x="1580" y="747"/>
                  <a:pt x="1601" y="734"/>
                </a:cubicBezTo>
                <a:cubicBezTo>
                  <a:pt x="1613" y="726"/>
                  <a:pt x="1608" y="706"/>
                  <a:pt x="1612" y="692"/>
                </a:cubicBezTo>
                <a:cubicBezTo>
                  <a:pt x="1624" y="650"/>
                  <a:pt x="1630" y="614"/>
                  <a:pt x="1654" y="577"/>
                </a:cubicBezTo>
                <a:cubicBezTo>
                  <a:pt x="1650" y="472"/>
                  <a:pt x="1653" y="367"/>
                  <a:pt x="1643" y="263"/>
                </a:cubicBezTo>
                <a:cubicBezTo>
                  <a:pt x="1642" y="250"/>
                  <a:pt x="1634" y="235"/>
                  <a:pt x="1622" y="231"/>
                </a:cubicBezTo>
                <a:cubicBezTo>
                  <a:pt x="1605" y="226"/>
                  <a:pt x="1587" y="238"/>
                  <a:pt x="1570" y="242"/>
                </a:cubicBezTo>
                <a:cubicBezTo>
                  <a:pt x="1558" y="250"/>
                  <a:pt x="1525" y="275"/>
                  <a:pt x="1507" y="273"/>
                </a:cubicBezTo>
                <a:cubicBezTo>
                  <a:pt x="1425" y="262"/>
                  <a:pt x="1338" y="142"/>
                  <a:pt x="1266" y="95"/>
                </a:cubicBezTo>
                <a:cubicBezTo>
                  <a:pt x="1188" y="109"/>
                  <a:pt x="1114" y="143"/>
                  <a:pt x="1057" y="200"/>
                </a:cubicBezTo>
                <a:cubicBezTo>
                  <a:pt x="996" y="181"/>
                  <a:pt x="1051" y="205"/>
                  <a:pt x="1004" y="158"/>
                </a:cubicBezTo>
                <a:cubicBezTo>
                  <a:pt x="940" y="92"/>
                  <a:pt x="796" y="0"/>
                  <a:pt x="711" y="85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281346" y="6108558"/>
            <a:ext cx="4868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Similar to C’s dynamic memory allocation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858000" y="4832009"/>
            <a:ext cx="1079500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x=20</a:t>
            </a:r>
            <a:endParaRPr lang="en-US" dirty="0"/>
          </a:p>
          <a:p>
            <a:pPr algn="ctr"/>
            <a:r>
              <a:rPr lang="en-US" dirty="0" smtClean="0"/>
              <a:t>y=30</a:t>
            </a:r>
            <a:endParaRPr lang="en-IN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273550" y="5440406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p2</a:t>
            </a:r>
            <a:endParaRPr lang="en-IN" dirty="0"/>
          </a:p>
        </p:txBody>
      </p:sp>
      <p:cxnSp>
        <p:nvCxnSpPr>
          <p:cNvPr id="3" name="Straight Arrow Connector 2"/>
          <p:cNvCxnSpPr>
            <a:stCxn id="12" idx="3"/>
            <a:endCxn id="11" idx="2"/>
          </p:cNvCxnSpPr>
          <p:nvPr/>
        </p:nvCxnSpPr>
        <p:spPr>
          <a:xfrm flipV="1">
            <a:off x="4714696" y="5336040"/>
            <a:ext cx="2143304" cy="289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Where are p1 and p2 , in the stack or heap?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441030"/>
            <a:ext cx="8153400" cy="152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p1 and p2  are in stack of method in which they are created.</a:t>
            </a:r>
          </a:p>
          <a:p>
            <a:r>
              <a:rPr lang="en-US" dirty="0" smtClean="0"/>
              <a:t>They point to the objects in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Type classification</a:t>
            </a:r>
            <a:endParaRPr lang="en-I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sz="2000" dirty="0" smtClean="0"/>
              <a:t>Basic types like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int, char, float</a:t>
            </a:r>
            <a:r>
              <a:rPr lang="en-US" sz="2000" dirty="0" smtClean="0"/>
              <a:t> etc.</a:t>
            </a: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struct</a:t>
            </a:r>
            <a:r>
              <a:rPr lang="en-US" sz="2000" dirty="0" smtClean="0"/>
              <a:t> types</a:t>
            </a: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enum</a:t>
            </a:r>
            <a:r>
              <a:rPr lang="en-US" sz="2000" dirty="0" smtClean="0"/>
              <a:t> types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sz="2000" dirty="0" smtClean="0"/>
              <a:t>Class types</a:t>
            </a:r>
          </a:p>
          <a:p>
            <a:pPr lvl="1"/>
            <a:r>
              <a:rPr lang="en-US" sz="2000" dirty="0" smtClean="0"/>
              <a:t>Array types</a:t>
            </a:r>
          </a:p>
          <a:p>
            <a:pPr lvl="1"/>
            <a:r>
              <a:rPr lang="en-US" sz="2000" dirty="0" smtClean="0"/>
              <a:t>Interface types</a:t>
            </a:r>
          </a:p>
          <a:p>
            <a:pPr lvl="1"/>
            <a:r>
              <a:rPr lang="en-US" sz="2000" dirty="0" smtClean="0"/>
              <a:t>Delegate types</a:t>
            </a: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static</a:t>
            </a:r>
            <a:r>
              <a:rPr lang="en-US" smtClean="0"/>
              <a:t> members</a:t>
            </a:r>
            <a:endParaRPr lang="en-I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257800"/>
          </a:xfrm>
        </p:spPr>
        <p:txBody>
          <a:bodyPr/>
          <a:lstStyle/>
          <a:p>
            <a:r>
              <a:rPr lang="en-US" dirty="0" smtClean="0"/>
              <a:t>The members that we have seen so far are instance members that is they belong to object.</a:t>
            </a:r>
          </a:p>
          <a:p>
            <a:r>
              <a:rPr lang="en-US" dirty="0" smtClean="0"/>
              <a:t>Static members are accessible only at class level.</a:t>
            </a:r>
          </a:p>
          <a:p>
            <a:r>
              <a:rPr lang="en-US" dirty="0" smtClean="0"/>
              <a:t>Members cannot be accessed using instance.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dirty="0" smtClean="0"/>
              <a:t> is a static method of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</a:t>
            </a:r>
            <a:r>
              <a:rPr lang="en-US" dirty="0" smtClean="0"/>
              <a:t> class.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en-US" dirty="0" smtClean="0"/>
              <a:t> is declared as static method.</a:t>
            </a:r>
          </a:p>
          <a:p>
            <a:r>
              <a:rPr lang="en-US" dirty="0" smtClean="0"/>
              <a:t>Static data is shared by all the instances of that class.</a:t>
            </a:r>
          </a:p>
          <a:p>
            <a:r>
              <a:rPr lang="en-US" dirty="0" smtClean="0"/>
              <a:t>Static member functions can access only static data members.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static</a:t>
            </a:r>
            <a:r>
              <a:rPr lang="en-US" dirty="0" smtClean="0"/>
              <a:t> keyword cannot be used for local variables.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Property-Example</a:t>
            </a:r>
            <a:endParaRPr lang="en-I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305800" cy="5341938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Circle{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private static double PI;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public static double pi{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get{return PI;}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set{ PI=value;}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static void Main(){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Circle c= new Circle(4);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Circle.pi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=3;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Circle.pi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…}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64163" y="4646613"/>
            <a:ext cx="28488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c.pi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would give error!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5022193" y="4846668"/>
            <a:ext cx="288925" cy="576262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constructors</a:t>
            </a:r>
            <a:endParaRPr lang="en-IN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91513" cy="5183187"/>
          </a:xfrm>
        </p:spPr>
        <p:txBody>
          <a:bodyPr/>
          <a:lstStyle/>
          <a:p>
            <a:r>
              <a:rPr lang="en-US" dirty="0" smtClean="0"/>
              <a:t>Like constructors are used to initialize instance fields, static constructors are created to initialize static fields.</a:t>
            </a:r>
          </a:p>
          <a:p>
            <a:r>
              <a:rPr lang="en-US" dirty="0" smtClean="0"/>
              <a:t>But unlike regular constructors, static constructor</a:t>
            </a:r>
          </a:p>
          <a:p>
            <a:pPr lvl="1"/>
            <a:r>
              <a:rPr lang="en-US" sz="2000" dirty="0" smtClean="0"/>
              <a:t>cannot have arguments.</a:t>
            </a:r>
          </a:p>
          <a:p>
            <a:pPr lvl="1"/>
            <a:r>
              <a:rPr lang="en-US" sz="2000" dirty="0" smtClean="0"/>
              <a:t>cannot have any modifier</a:t>
            </a:r>
          </a:p>
          <a:p>
            <a:pPr lvl="1"/>
            <a:r>
              <a:rPr lang="en-US" sz="2000" dirty="0" smtClean="0"/>
              <a:t>can be only single</a:t>
            </a:r>
          </a:p>
          <a:p>
            <a:r>
              <a:rPr lang="en-US" dirty="0" smtClean="0"/>
              <a:t>A static constructor executes before any other constructor. </a:t>
            </a:r>
          </a:p>
          <a:p>
            <a:r>
              <a:rPr lang="en-US" dirty="0" smtClean="0"/>
              <a:t>It gets called just before any of the class member (static or instance or constructor) is invoked.</a:t>
            </a:r>
          </a:p>
          <a:p>
            <a:r>
              <a:rPr lang="en-US" dirty="0" smtClean="0"/>
              <a:t>It gets called only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>
                <a:latin typeface="Courier New" pitchFamily="49" charset="0"/>
              </a:rPr>
              <a:t>static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399" y="1066800"/>
            <a:ext cx="8763001" cy="5486400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BankAccount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static double rate;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acctid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BankAccount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acctid,double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this.acctid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acctid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this.bal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BankAccount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//assume the data is read from the database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rate=0.05;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457200" y="228600"/>
            <a:ext cx="856932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calInterest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bal+bal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*rate;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void display(){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AcctID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="+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acctid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="+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bal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static void Main(){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BankAccount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bank= new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BankAccount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(1,3000);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bank.calInterest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bank.display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 </a:t>
            </a:r>
            <a:r>
              <a:rPr lang="en-US" i="1" dirty="0" smtClean="0">
                <a:solidFill>
                  <a:srgbClr val="002060"/>
                </a:solidFill>
                <a:sym typeface="Wingdings" pitchFamily="2" charset="2"/>
              </a:rPr>
              <a:t> this we will understand in </a:t>
            </a:r>
            <a:r>
              <a:rPr lang="en-US" i="1" dirty="0">
                <a:solidFill>
                  <a:srgbClr val="002060"/>
                </a:solidFill>
              </a:rPr>
              <a:t>Inheritance </a:t>
            </a:r>
            <a:r>
              <a:rPr lang="en-US" i="1" dirty="0" smtClean="0">
                <a:solidFill>
                  <a:srgbClr val="002060"/>
                </a:solidFill>
              </a:rPr>
              <a:t>session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</a:rPr>
              <a:t>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/>
              <a:t>class members</a:t>
            </a:r>
            <a:endParaRPr lang="en-I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Constant members can be created using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r>
              <a:rPr lang="en-US" dirty="0" smtClean="0"/>
              <a:t>Members of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</a:t>
            </a:r>
            <a:r>
              <a:rPr lang="en-US" dirty="0" smtClean="0"/>
              <a:t> type must be initialized during compile-time.</a:t>
            </a:r>
          </a:p>
          <a:p>
            <a:r>
              <a:rPr lang="en-US" dirty="0" smtClean="0"/>
              <a:t>Constants are implicitly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static</a:t>
            </a:r>
            <a:r>
              <a:rPr lang="en-US" dirty="0" smtClean="0"/>
              <a:t>. Therefore they are accessed using class name only.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X{</a:t>
            </a:r>
          </a:p>
          <a:p>
            <a:pPr>
              <a:buClr>
                <a:srgbClr val="A42700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 public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double PI=3.14;</a:t>
            </a:r>
          </a:p>
          <a:p>
            <a:pPr>
              <a:buClr>
                <a:srgbClr val="A42700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>
              <a:buClr>
                <a:srgbClr val="A42700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r>
              <a:rPr lang="en-US" dirty="0" smtClean="0"/>
              <a:t>Accessing outside the class: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X.PI.</a:t>
            </a:r>
          </a:p>
          <a:p>
            <a:pPr marL="0" indent="0">
              <a:lnSpc>
                <a:spcPct val="80000"/>
              </a:lnSpc>
              <a:buNone/>
            </a:pPr>
            <a:endParaRPr lang="en-IN" sz="2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Point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center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= new Point(10,20);</a:t>
            </a:r>
          </a:p>
          <a:p>
            <a:r>
              <a:rPr lang="en-US" dirty="0"/>
              <a:t>The above statement generates error.</a:t>
            </a:r>
          </a:p>
          <a:p>
            <a:r>
              <a:rPr lang="en-US" dirty="0"/>
              <a:t>Why?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-76200"/>
            <a:ext cx="8229600" cy="1066800"/>
          </a:xfrm>
        </p:spPr>
        <p:txBody>
          <a:bodyPr/>
          <a:lstStyle/>
          <a:p>
            <a:r>
              <a:rPr lang="en-US" dirty="0" smtClean="0"/>
              <a:t>Read-only instances</a:t>
            </a:r>
            <a:endParaRPr lang="en-IN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58200" cy="5257800"/>
          </a:xfrm>
        </p:spPr>
        <p:txBody>
          <a:bodyPr/>
          <a:lstStyle/>
          <a:p>
            <a:r>
              <a:rPr lang="en-US" dirty="0" smtClean="0"/>
              <a:t>Read-only fields are assigned value only once either during compile time or runtime.</a:t>
            </a:r>
          </a:p>
          <a:p>
            <a:r>
              <a:rPr lang="en-US" dirty="0" smtClean="0"/>
              <a:t>They must be initialized either with the declaration or in the constructor.</a:t>
            </a:r>
          </a:p>
          <a:p>
            <a:r>
              <a:rPr lang="en-US" dirty="0" smtClean="0"/>
              <a:t>The keyword </a:t>
            </a:r>
            <a:r>
              <a:rPr lang="en-US" b="1" kern="1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readonly</a:t>
            </a:r>
            <a:r>
              <a:rPr lang="en-US" dirty="0" smtClean="0"/>
              <a:t> is used for this</a:t>
            </a:r>
          </a:p>
          <a:p>
            <a:r>
              <a:rPr lang="en-US" dirty="0" smtClean="0"/>
              <a:t>Unlike constants, </a:t>
            </a:r>
            <a:r>
              <a:rPr lang="en-US" dirty="0"/>
              <a:t>read-only fields are instance members and not static members</a:t>
            </a:r>
            <a:r>
              <a:rPr lang="en-US" dirty="0" smtClean="0"/>
              <a:t>.</a:t>
            </a:r>
          </a:p>
          <a:p>
            <a:r>
              <a:rPr lang="en-US" dirty="0"/>
              <a:t>Note that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readonly</a:t>
            </a:r>
            <a:r>
              <a:rPr lang="en-US" dirty="0" smtClean="0"/>
              <a:t> </a:t>
            </a:r>
            <a:r>
              <a:rPr lang="en-US" dirty="0"/>
              <a:t>keyword is a modifier that </a:t>
            </a:r>
            <a:r>
              <a:rPr lang="en-US" dirty="0" smtClean="0"/>
              <a:t>can be used </a:t>
            </a:r>
            <a:r>
              <a:rPr lang="en-US" dirty="0"/>
              <a:t>on </a:t>
            </a:r>
            <a:r>
              <a:rPr lang="en-US" dirty="0" smtClean="0"/>
              <a:t>fields.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20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8392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Point{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internal int x, y;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Point(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x1,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y1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y1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Circle{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private int 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private Point 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static double PI;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Circle(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 = new Point(12, 13);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10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Main()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Circle c = new Circle();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c.p.x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10; //ok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c.p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new Point(13, 25); //error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13; //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/>
              <a:t>What is the difference between </a:t>
            </a:r>
          </a:p>
          <a:p>
            <a:pPr lvl="1"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double PI=3.14</a:t>
            </a:r>
            <a:r>
              <a:rPr lang="en-US" sz="2000" dirty="0"/>
              <a:t> and</a:t>
            </a:r>
          </a:p>
          <a:p>
            <a:pPr lvl="1"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double PI=3.14 </a:t>
            </a:r>
            <a:r>
              <a:rPr lang="en-US" sz="2000" dirty="0" smtClean="0"/>
              <a:t>?</a:t>
            </a:r>
          </a:p>
          <a:p>
            <a:pPr lvl="1">
              <a:buFontTx/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1377E-117D-4CE8-B984-E7C3B1E559D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dirty="0" err="1">
                <a:latin typeface="Courier New" pitchFamily="49" charset="0"/>
              </a:rPr>
              <a:t>readonly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>
                <a:latin typeface="Courier New" pitchFamily="49" charset="0"/>
              </a:rPr>
              <a:t>static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readonly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/>
              <a:t> </a:t>
            </a:r>
            <a:r>
              <a:rPr lang="en-US" dirty="0" smtClean="0"/>
              <a:t> are almost same expect this one difference</a:t>
            </a:r>
          </a:p>
          <a:p>
            <a:r>
              <a:rPr lang="en-US" dirty="0" smtClean="0"/>
              <a:t>While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 smtClean="0"/>
              <a:t> must be initialized where it is declared, </a:t>
            </a:r>
            <a:r>
              <a:rPr lang="en-US" dirty="0">
                <a:latin typeface="Courier New" pitchFamily="49" charset="0"/>
              </a:rPr>
              <a:t>static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readonly</a:t>
            </a:r>
            <a:r>
              <a:rPr lang="en-US" dirty="0"/>
              <a:t> initialization can be delayed </a:t>
            </a:r>
            <a:r>
              <a:rPr lang="en-US" dirty="0" smtClean="0"/>
              <a:t>and done in static constructor.</a:t>
            </a:r>
          </a:p>
          <a:p>
            <a:r>
              <a:rPr lang="en-US" dirty="0"/>
              <a:t>A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smtClean="0"/>
              <a:t>can only be assigned in </a:t>
            </a:r>
            <a:r>
              <a:rPr lang="en-US" dirty="0"/>
              <a:t>a static constructor or a variable </a:t>
            </a:r>
            <a:r>
              <a:rPr lang="en-US" dirty="0" smtClean="0"/>
              <a:t>initializer.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classes</a:t>
            </a:r>
            <a:endParaRPr lang="en-I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 class defined as static cannot be created using new keyword.</a:t>
            </a:r>
          </a:p>
          <a:p>
            <a:r>
              <a:rPr lang="en-US" dirty="0" smtClean="0"/>
              <a:t>It can contain only static members.</a:t>
            </a:r>
          </a:p>
          <a:p>
            <a:r>
              <a:rPr lang="en-US" dirty="0" smtClean="0"/>
              <a:t>It is useful when we need to create a kind of a utility class which just has a set of utility functions.</a:t>
            </a:r>
          </a:p>
          <a:p>
            <a:r>
              <a:rPr lang="en-US" dirty="0" smtClean="0"/>
              <a:t>For instance, a class that contains all the sort and search methods.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- static </a:t>
            </a:r>
            <a:r>
              <a:rPr lang="en-US" dirty="0"/>
              <a:t>classes</a:t>
            </a:r>
            <a:endParaRPr lang="en-IN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280400" cy="5661025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static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Common{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temp  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b="1" dirty="0" smtClean="0">
                <a:solidFill>
                  <a:srgbClr val="A42700"/>
                </a:solidFill>
                <a:latin typeface="Courier New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void bubble(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[] array){ 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for(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pass=0;pass&lt;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array.Length;pass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for(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j=0;j&lt;((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array.Length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)-pass-1);j++)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    if(array[j]&gt;array[j+1])  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        temp = array[j];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        array[j] = array[j+1];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        array[j+1] = temp;   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      }             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95800" y="1624177"/>
            <a:ext cx="4021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Must be declare explicitly as static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3" name="Straight Arrow Connector 2"/>
          <p:cNvCxnSpPr>
            <a:endCxn id="44036" idx="1"/>
          </p:cNvCxnSpPr>
          <p:nvPr/>
        </p:nvCxnSpPr>
        <p:spPr>
          <a:xfrm flipV="1">
            <a:off x="2209800" y="1822615"/>
            <a:ext cx="2286000" cy="19843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10919" y="228600"/>
            <a:ext cx="8569325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static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void exchange(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[] array) 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for(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i=0;i&lt;array.Length-1;i++)  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for(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j = i+1;j&lt;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array.Length;j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    if(array[i]&gt;array[j]){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temp=array[i];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      array[i]=array[j];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      array[j]=temp;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 } 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static void Main(){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[] array={1,6,4,3,7};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Common.exchange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(array);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for(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i=0;i&lt;array.Length-1;i++)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(array[i]);}}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6458010"/>
            <a:ext cx="2133600" cy="476250"/>
          </a:xfrm>
          <a:noFill/>
        </p:spPr>
        <p:txBody>
          <a:bodyPr/>
          <a:lstStyle/>
          <a:p>
            <a:fld id="{BB5ACCA3-2FC1-4D02-8F06-178FD40642F0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410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A thing in a real world that can be either physical or conceptual. An object in object oriented programming can be physical or conceptual.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Conceptual objects are entities that are not tangible in the way real-world physical objects are.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Bulb is a physical object. While college is a conceptual object.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Conceptual objects may not have a real world equivalent. For instance, a Stack object in a program.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Object has identity, state and behavior.</a:t>
            </a:r>
          </a:p>
        </p:txBody>
      </p:sp>
      <p:pic>
        <p:nvPicPr>
          <p:cNvPr id="5" name="Picture 1027" descr="bd0492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34000"/>
            <a:ext cx="8493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5791200"/>
            <a:ext cx="509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ym typeface="Wingdings" pitchFamily="2" charset="2"/>
              </a:rPr>
              <a:t>What is the state and behavior of this bulb?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201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r>
              <a:rPr lang="en-US" dirty="0" smtClean="0"/>
              <a:t>More Arrays</a:t>
            </a:r>
            <a:endParaRPr lang="en-IN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5181600"/>
          </a:xfrm>
        </p:spPr>
        <p:txBody>
          <a:bodyPr/>
          <a:lstStyle/>
          <a:p>
            <a:r>
              <a:rPr lang="en-US" dirty="0" smtClean="0"/>
              <a:t>Arrays are </a:t>
            </a:r>
            <a:r>
              <a:rPr lang="en-US" dirty="0"/>
              <a:t>references types.</a:t>
            </a:r>
          </a:p>
          <a:p>
            <a:r>
              <a:rPr lang="en-US" dirty="0" smtClean="0"/>
              <a:t>They are automatically of a predefined type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System.Array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dirty="0" smtClean="0"/>
              <a:t>Creating an array:</a:t>
            </a:r>
          </a:p>
          <a:p>
            <a:pPr lvl="1">
              <a:buClr>
                <a:srgbClr val="A42700"/>
              </a:buClr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int[] n=new int[5];</a:t>
            </a:r>
          </a:p>
          <a:p>
            <a:r>
              <a:rPr lang="en-US" dirty="0" smtClean="0"/>
              <a:t>Creating and initializing an array: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int[] n2=new int[4]{20,10,5,13};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dirty="0" smtClean="0"/>
              <a:t>Or simply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int[] n1={20,10,5,13};</a:t>
            </a:r>
          </a:p>
          <a:p>
            <a:r>
              <a:rPr lang="en-US" dirty="0"/>
              <a:t>If there is a mismatch between the declared size and the number of initializers, a compile time error is generated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b="1" dirty="0" smtClean="0">
              <a:solidFill>
                <a:srgbClr val="A42700"/>
              </a:solidFill>
              <a:latin typeface="Courier New" pitchFamily="49" charset="0"/>
            </a:endParaRPr>
          </a:p>
          <a:p>
            <a:endParaRPr lang="en-IN" sz="2400" b="1" dirty="0" smtClean="0">
              <a:solidFill>
                <a:srgbClr val="A427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IN" sz="2400" b="1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76200"/>
            <a:ext cx="8229600" cy="914400"/>
          </a:xfrm>
        </p:spPr>
        <p:txBody>
          <a:bodyPr/>
          <a:lstStyle/>
          <a:p>
            <a:r>
              <a:rPr lang="en-US" dirty="0" smtClean="0"/>
              <a:t>Multidimensional array</a:t>
            </a:r>
            <a:endParaRPr lang="en-IN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en-US" dirty="0" smtClean="0"/>
              <a:t>Two types of multidimensional array</a:t>
            </a:r>
          </a:p>
          <a:p>
            <a:pPr lvl="1"/>
            <a:r>
              <a:rPr lang="en-US" sz="2000" dirty="0" smtClean="0"/>
              <a:t>Rectangular array</a:t>
            </a:r>
          </a:p>
          <a:p>
            <a:pPr lvl="1"/>
            <a:r>
              <a:rPr lang="en-US" sz="2000" dirty="0" smtClean="0"/>
              <a:t>Jagged array</a:t>
            </a: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r>
              <a:rPr lang="en-US" dirty="0" smtClean="0"/>
              <a:t>Rectangular Array</a:t>
            </a:r>
            <a:endParaRPr lang="en-IN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US" dirty="0" smtClean="0"/>
              <a:t>A multidimensional array where length of each row is fixed.</a:t>
            </a:r>
          </a:p>
          <a:p>
            <a:r>
              <a:rPr lang="en-US" dirty="0" smtClean="0"/>
              <a:t>Creation: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int[,] matrix = new int[5,5];</a:t>
            </a:r>
          </a:p>
          <a:p>
            <a:r>
              <a:rPr lang="en-US" dirty="0" smtClean="0"/>
              <a:t>Accessing  array elements: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matrix[0,1]=9;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Rectangular Array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073289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Matrix{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 = 3;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[,] matrix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[SIZE, 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Matrix mat1 = new Matrix();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Initialize(mat1);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("Matrix: ");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Print(mat1);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public static void Initialize(Matrix mat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0; x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Matrix.SIZE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x++)</a:t>
            </a:r>
          </a:p>
          <a:p>
            <a:pPr>
              <a:lnSpc>
                <a:spcPct val="120000"/>
              </a:lnSpc>
            </a:pP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y = 0; y &lt;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Matrix.SIZE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; y++)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mat.matrix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[x, y] = x + y;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1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Print(Matrix mat)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0; x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Matrix.SIZE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x++)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y = 0; y &lt;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Matrix.SIZE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; y++)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mat.matrix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[x, y]);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638033"/>
            <a:ext cx="7772400" cy="178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790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Jagged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r>
              <a:rPr lang="en-US" dirty="0" smtClean="0"/>
              <a:t>A jagged arrays are array of arrays. The arrays may be of different sizes.</a:t>
            </a:r>
          </a:p>
          <a:p>
            <a:r>
              <a:rPr lang="en-US" dirty="0" smtClean="0"/>
              <a:t>Creation: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int[][]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=new int[5][];</a:t>
            </a:r>
          </a:p>
          <a:p>
            <a:r>
              <a:rPr lang="en-US" dirty="0" smtClean="0"/>
              <a:t>Creating arrays in the jagged array,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for(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i=0;i&lt;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myarr.Length;i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[i]= new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[i+3];	}</a:t>
            </a:r>
          </a:p>
          <a:p>
            <a:r>
              <a:rPr lang="en-US" dirty="0" smtClean="0"/>
              <a:t>Accessing elements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[0][1]=8;</a:t>
            </a:r>
          </a:p>
          <a:p>
            <a:r>
              <a:rPr lang="en-US" dirty="0" smtClean="0"/>
              <a:t>Accessing the length of row 0,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[0].Length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useful members of </a:t>
            </a:r>
            <a:r>
              <a:rPr lang="en-US" dirty="0" err="1" smtClean="0">
                <a:latin typeface="Courier New" pitchFamily="49" charset="0"/>
              </a:rPr>
              <a:t>System.Array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nt Length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Wingdings" pitchFamily="2" charset="2"/>
              </a:rPr>
              <a:t>Property </a:t>
            </a:r>
            <a:r>
              <a:rPr lang="en-US" sz="2000" dirty="0" smtClean="0">
                <a:sym typeface="Wingdings" pitchFamily="2" charset="2"/>
              </a:rPr>
              <a:t>that d</a:t>
            </a:r>
            <a:r>
              <a:rPr lang="en-US" sz="2000" dirty="0" smtClean="0"/>
              <a:t>etermines </a:t>
            </a:r>
            <a:r>
              <a:rPr lang="en-US" sz="2000" dirty="0"/>
              <a:t>the number of elements in an array(read-only property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int Rank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Wingdings" pitchFamily="2" charset="2"/>
              </a:rPr>
              <a:t>Property </a:t>
            </a:r>
            <a:r>
              <a:rPr lang="en-US" sz="2000" dirty="0" smtClean="0">
                <a:sym typeface="Wingdings" pitchFamily="2" charset="2"/>
              </a:rPr>
              <a:t> that r</a:t>
            </a:r>
            <a:r>
              <a:rPr lang="en-US" sz="2000" dirty="0" smtClean="0"/>
              <a:t>eturns </a:t>
            </a:r>
            <a:r>
              <a:rPr lang="en-US" sz="2000" dirty="0"/>
              <a:t>the number of dimensions of the current array.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static void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Clear(Array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array,int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index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int length)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Sets 0 or null to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length</a:t>
            </a:r>
            <a:r>
              <a:rPr lang="en-US" sz="2000" dirty="0" smtClean="0"/>
              <a:t> number of elements starting from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index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System.Array.Clear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(a,0,a.Length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); </a:t>
            </a:r>
            <a:r>
              <a:rPr lang="en-US" sz="2000" dirty="0"/>
              <a:t>clears the entire array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CopyTo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(Array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int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index) </a:t>
            </a:r>
            <a:endParaRPr lang="en-US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Copies </a:t>
            </a:r>
            <a:r>
              <a:rPr lang="en-US" sz="2000" dirty="0"/>
              <a:t>the elements of current </a:t>
            </a:r>
            <a:r>
              <a:rPr lang="en-US" sz="2000" dirty="0" smtClean="0"/>
              <a:t>1 dimensional array into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array </a:t>
            </a:r>
            <a:r>
              <a:rPr lang="en-US" sz="2000" dirty="0"/>
              <a:t>starting from the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index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int[] a = { 1, 2, 3 , 4,5};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int[] b=new int[7];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a.CopyTo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(b,0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0198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static void Reverse(Array array) </a:t>
            </a:r>
          </a:p>
          <a:p>
            <a:pPr lvl="1"/>
            <a:r>
              <a:rPr lang="en-US" sz="2000" dirty="0"/>
              <a:t>Reverses the contents of a one-dimensional array.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static void Sort(Array array) 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sz="2000" dirty="0"/>
              <a:t>Sorts one-dimensional </a:t>
            </a:r>
            <a:r>
              <a:rPr lang="en-US" sz="2000" dirty="0" smtClean="0"/>
              <a:t>array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static int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BinarySearch(Array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Object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lvl="1"/>
            <a:r>
              <a:rPr lang="en-US" sz="2000" dirty="0"/>
              <a:t>Searches an entire one-dimensional sorted Array for a specific </a:t>
            </a:r>
            <a:r>
              <a:rPr lang="en-US" sz="2000" dirty="0" smtClean="0"/>
              <a:t>element. 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Object</a:t>
            </a:r>
            <a:r>
              <a:rPr lang="en-US" sz="2000" dirty="0" smtClean="0"/>
              <a:t> is a class that represents all types. We will explore more on this in inheritance session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[] a = { 11, 12, 3 , 4,15};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System.Array.Sort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int i=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System.Array.BinarySearch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(a, 12);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Passing</a:t>
            </a:r>
            <a:endParaRPr lang="en-I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value types</a:t>
            </a:r>
          </a:p>
          <a:p>
            <a:r>
              <a:rPr lang="en-US" dirty="0" smtClean="0"/>
              <a:t>Pass by reference types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basic types</a:t>
            </a:r>
            <a:endParaRPr lang="en-IN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PassBasic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static void f(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i){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i=5;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i=10;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f(i);</a:t>
            </a:r>
          </a:p>
          <a:p>
            <a:pPr>
              <a:lnSpc>
                <a:spcPct val="80000"/>
              </a:lnSpc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(i); </a:t>
            </a: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IN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95288" y="5257800"/>
            <a:ext cx="7920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n-lt"/>
                <a:sym typeface="Wingdings" pitchFamily="2" charset="2"/>
              </a:rPr>
              <a:t>Conclusion value types are passed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by value</a:t>
            </a:r>
            <a:endParaRPr lang="en-IN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object’s state is determined by the value of its properties or attributes. </a:t>
            </a:r>
          </a:p>
          <a:p>
            <a:r>
              <a:rPr lang="en-US" dirty="0" smtClean="0"/>
              <a:t>Properties or attributes </a:t>
            </a:r>
            <a:r>
              <a:rPr lang="en-US" dirty="0" smtClean="0">
                <a:sym typeface="Wingdings" pitchFamily="2" charset="2"/>
              </a:rPr>
              <a:t> member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variables</a:t>
            </a:r>
            <a:r>
              <a:rPr lang="en-US" dirty="0" smtClean="0">
                <a:sym typeface="Wingdings" pitchFamily="2" charset="2"/>
              </a:rPr>
              <a:t> or data members</a:t>
            </a:r>
            <a:endParaRPr lang="en-US" dirty="0" smtClean="0"/>
          </a:p>
          <a:p>
            <a:r>
              <a:rPr lang="en-US" dirty="0" smtClean="0"/>
              <a:t>The object’s behaviour is determined by the operations that it provides.</a:t>
            </a:r>
          </a:p>
          <a:p>
            <a:r>
              <a:rPr lang="en-US" dirty="0" smtClean="0"/>
              <a:t>Operations </a:t>
            </a:r>
            <a:r>
              <a:rPr lang="en-US" dirty="0" smtClean="0">
                <a:sym typeface="Wingdings" pitchFamily="2" charset="2"/>
              </a:rPr>
              <a:t> member functions or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methods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00013"/>
            <a:ext cx="8229600" cy="1143001"/>
          </a:xfrm>
        </p:spPr>
        <p:txBody>
          <a:bodyPr/>
          <a:lstStyle/>
          <a:p>
            <a:r>
              <a:rPr lang="en-US" smtClean="0"/>
              <a:t>Pass by reference types</a:t>
            </a:r>
            <a:endParaRPr lang="en-I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69325" cy="56451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i;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i){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this.i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=i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;}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static void f1(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p1){p1.i=5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static void f2(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p2){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p2= 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new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(15);	  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p= new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(10);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f1(p);</a:t>
            </a:r>
          </a:p>
          <a:p>
            <a:pPr>
              <a:lnSpc>
                <a:spcPct val="120000"/>
              </a:lnSpc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p.i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f2(p);</a:t>
            </a:r>
          </a:p>
          <a:p>
            <a:pPr>
              <a:lnSpc>
                <a:spcPct val="120000"/>
              </a:lnSpc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p.i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Prints 5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4"/>
          <p:cNvSpPr>
            <a:spLocks noChangeArrowheads="1"/>
          </p:cNvSpPr>
          <p:nvPr/>
        </p:nvSpPr>
        <p:spPr bwMode="auto">
          <a:xfrm>
            <a:off x="5795963" y="947738"/>
            <a:ext cx="1441450" cy="13684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i=10</a:t>
            </a:r>
            <a:endParaRPr lang="en-IN"/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7237413" y="1379538"/>
            <a:ext cx="10810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PassRef object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2052638" y="14525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>
            <a:off x="2555875" y="1668463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620838" y="1452563"/>
            <a:ext cx="10795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044575" y="7318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Main stack</a:t>
            </a:r>
            <a:endParaRPr lang="en-IN"/>
          </a:p>
        </p:txBody>
      </p:sp>
      <p:sp>
        <p:nvSpPr>
          <p:cNvPr id="49160" name="Rectangle 12"/>
          <p:cNvSpPr>
            <a:spLocks noChangeArrowheads="1"/>
          </p:cNvSpPr>
          <p:nvPr/>
        </p:nvSpPr>
        <p:spPr bwMode="auto">
          <a:xfrm>
            <a:off x="1763713" y="3395663"/>
            <a:ext cx="10795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13"/>
          <p:cNvSpPr>
            <a:spLocks noChangeArrowheads="1"/>
          </p:cNvSpPr>
          <p:nvPr/>
        </p:nvSpPr>
        <p:spPr bwMode="auto">
          <a:xfrm>
            <a:off x="2124075" y="339566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49162" name="Line 14"/>
          <p:cNvSpPr>
            <a:spLocks noChangeShapeType="1"/>
          </p:cNvSpPr>
          <p:nvPr/>
        </p:nvSpPr>
        <p:spPr bwMode="auto">
          <a:xfrm>
            <a:off x="6477000" y="16002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496050" y="1662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5</a:t>
            </a:r>
            <a:endParaRPr lang="en-IN"/>
          </a:p>
        </p:txBody>
      </p:sp>
      <p:sp>
        <p:nvSpPr>
          <p:cNvPr id="49164" name="Freeform 16"/>
          <p:cNvSpPr>
            <a:spLocks/>
          </p:cNvSpPr>
          <p:nvPr/>
        </p:nvSpPr>
        <p:spPr bwMode="auto">
          <a:xfrm>
            <a:off x="5111750" y="476250"/>
            <a:ext cx="3587750" cy="5121275"/>
          </a:xfrm>
          <a:custGeom>
            <a:avLst/>
            <a:gdLst>
              <a:gd name="T0" fmla="*/ 2147483647 w 2260"/>
              <a:gd name="T1" fmla="*/ 2147483647 h 3226"/>
              <a:gd name="T2" fmla="*/ 2147483647 w 2260"/>
              <a:gd name="T3" fmla="*/ 2147483647 h 3226"/>
              <a:gd name="T4" fmla="*/ 2147483647 w 2260"/>
              <a:gd name="T5" fmla="*/ 0 h 3226"/>
              <a:gd name="T6" fmla="*/ 2147483647 w 2260"/>
              <a:gd name="T7" fmla="*/ 2147483647 h 3226"/>
              <a:gd name="T8" fmla="*/ 2147483647 w 2260"/>
              <a:gd name="T9" fmla="*/ 2147483647 h 3226"/>
              <a:gd name="T10" fmla="*/ 2147483647 w 2260"/>
              <a:gd name="T11" fmla="*/ 2147483647 h 3226"/>
              <a:gd name="T12" fmla="*/ 2147483647 w 2260"/>
              <a:gd name="T13" fmla="*/ 2147483647 h 3226"/>
              <a:gd name="T14" fmla="*/ 2147483647 w 2260"/>
              <a:gd name="T15" fmla="*/ 2147483647 h 3226"/>
              <a:gd name="T16" fmla="*/ 2147483647 w 2260"/>
              <a:gd name="T17" fmla="*/ 2147483647 h 3226"/>
              <a:gd name="T18" fmla="*/ 2147483647 w 2260"/>
              <a:gd name="T19" fmla="*/ 2147483647 h 3226"/>
              <a:gd name="T20" fmla="*/ 2147483647 w 2260"/>
              <a:gd name="T21" fmla="*/ 2147483647 h 3226"/>
              <a:gd name="T22" fmla="*/ 2147483647 w 2260"/>
              <a:gd name="T23" fmla="*/ 2147483647 h 3226"/>
              <a:gd name="T24" fmla="*/ 2147483647 w 2260"/>
              <a:gd name="T25" fmla="*/ 2147483647 h 3226"/>
              <a:gd name="T26" fmla="*/ 2147483647 w 2260"/>
              <a:gd name="T27" fmla="*/ 2147483647 h 3226"/>
              <a:gd name="T28" fmla="*/ 2147483647 w 2260"/>
              <a:gd name="T29" fmla="*/ 2147483647 h 3226"/>
              <a:gd name="T30" fmla="*/ 2147483647 w 2260"/>
              <a:gd name="T31" fmla="*/ 2147483647 h 3226"/>
              <a:gd name="T32" fmla="*/ 2147483647 w 2260"/>
              <a:gd name="T33" fmla="*/ 2147483647 h 3226"/>
              <a:gd name="T34" fmla="*/ 2147483647 w 2260"/>
              <a:gd name="T35" fmla="*/ 2147483647 h 3226"/>
              <a:gd name="T36" fmla="*/ 2147483647 w 2260"/>
              <a:gd name="T37" fmla="*/ 2147483647 h 3226"/>
              <a:gd name="T38" fmla="*/ 2147483647 w 2260"/>
              <a:gd name="T39" fmla="*/ 2147483647 h 3226"/>
              <a:gd name="T40" fmla="*/ 2147483647 w 2260"/>
              <a:gd name="T41" fmla="*/ 2147483647 h 3226"/>
              <a:gd name="T42" fmla="*/ 2147483647 w 2260"/>
              <a:gd name="T43" fmla="*/ 2147483647 h 3226"/>
              <a:gd name="T44" fmla="*/ 2147483647 w 2260"/>
              <a:gd name="T45" fmla="*/ 2147483647 h 3226"/>
              <a:gd name="T46" fmla="*/ 2147483647 w 2260"/>
              <a:gd name="T47" fmla="*/ 2147483647 h 3226"/>
              <a:gd name="T48" fmla="*/ 2147483647 w 2260"/>
              <a:gd name="T49" fmla="*/ 2147483647 h 3226"/>
              <a:gd name="T50" fmla="*/ 2147483647 w 2260"/>
              <a:gd name="T51" fmla="*/ 2147483647 h 3226"/>
              <a:gd name="T52" fmla="*/ 2147483647 w 2260"/>
              <a:gd name="T53" fmla="*/ 2147483647 h 3226"/>
              <a:gd name="T54" fmla="*/ 2147483647 w 2260"/>
              <a:gd name="T55" fmla="*/ 2147483647 h 3226"/>
              <a:gd name="T56" fmla="*/ 2147483647 w 2260"/>
              <a:gd name="T57" fmla="*/ 2147483647 h 3226"/>
              <a:gd name="T58" fmla="*/ 2147483647 w 2260"/>
              <a:gd name="T59" fmla="*/ 2147483647 h 3226"/>
              <a:gd name="T60" fmla="*/ 2147483647 w 2260"/>
              <a:gd name="T61" fmla="*/ 2147483647 h 3226"/>
              <a:gd name="T62" fmla="*/ 2147483647 w 2260"/>
              <a:gd name="T63" fmla="*/ 2147483647 h 3226"/>
              <a:gd name="T64" fmla="*/ 2147483647 w 2260"/>
              <a:gd name="T65" fmla="*/ 2147483647 h 3226"/>
              <a:gd name="T66" fmla="*/ 2147483647 w 2260"/>
              <a:gd name="T67" fmla="*/ 2147483647 h 3226"/>
              <a:gd name="T68" fmla="*/ 2147483647 w 2260"/>
              <a:gd name="T69" fmla="*/ 2147483647 h 3226"/>
              <a:gd name="T70" fmla="*/ 2147483647 w 2260"/>
              <a:gd name="T71" fmla="*/ 2147483647 h 3226"/>
              <a:gd name="T72" fmla="*/ 2147483647 w 2260"/>
              <a:gd name="T73" fmla="*/ 2147483647 h 3226"/>
              <a:gd name="T74" fmla="*/ 2147483647 w 2260"/>
              <a:gd name="T75" fmla="*/ 2147483647 h 3226"/>
              <a:gd name="T76" fmla="*/ 2147483647 w 2260"/>
              <a:gd name="T77" fmla="*/ 2147483647 h 3226"/>
              <a:gd name="T78" fmla="*/ 2147483647 w 2260"/>
              <a:gd name="T79" fmla="*/ 2147483647 h 3226"/>
              <a:gd name="T80" fmla="*/ 2147483647 w 2260"/>
              <a:gd name="T81" fmla="*/ 2147483647 h 3226"/>
              <a:gd name="T82" fmla="*/ 2147483647 w 2260"/>
              <a:gd name="T83" fmla="*/ 2147483647 h 3226"/>
              <a:gd name="T84" fmla="*/ 2147483647 w 2260"/>
              <a:gd name="T85" fmla="*/ 2147483647 h 3226"/>
              <a:gd name="T86" fmla="*/ 2147483647 w 2260"/>
              <a:gd name="T87" fmla="*/ 2147483647 h 3226"/>
              <a:gd name="T88" fmla="*/ 2147483647 w 2260"/>
              <a:gd name="T89" fmla="*/ 2147483647 h 3226"/>
              <a:gd name="T90" fmla="*/ 2147483647 w 2260"/>
              <a:gd name="T91" fmla="*/ 2147483647 h 3226"/>
              <a:gd name="T92" fmla="*/ 2147483647 w 2260"/>
              <a:gd name="T93" fmla="*/ 2147483647 h 3226"/>
              <a:gd name="T94" fmla="*/ 2147483647 w 2260"/>
              <a:gd name="T95" fmla="*/ 2147483647 h 3226"/>
              <a:gd name="T96" fmla="*/ 2147483647 w 2260"/>
              <a:gd name="T97" fmla="*/ 2147483647 h 3226"/>
              <a:gd name="T98" fmla="*/ 2147483647 w 2260"/>
              <a:gd name="T99" fmla="*/ 2147483647 h 3226"/>
              <a:gd name="T100" fmla="*/ 2147483647 w 2260"/>
              <a:gd name="T101" fmla="*/ 2147483647 h 3226"/>
              <a:gd name="T102" fmla="*/ 2147483647 w 2260"/>
              <a:gd name="T103" fmla="*/ 2147483647 h 3226"/>
              <a:gd name="T104" fmla="*/ 2147483647 w 2260"/>
              <a:gd name="T105" fmla="*/ 2147483647 h 3226"/>
              <a:gd name="T106" fmla="*/ 2147483647 w 2260"/>
              <a:gd name="T107" fmla="*/ 2147483647 h 32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260"/>
              <a:gd name="T163" fmla="*/ 0 h 3226"/>
              <a:gd name="T164" fmla="*/ 2260 w 2260"/>
              <a:gd name="T165" fmla="*/ 3226 h 322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260" h="3226">
                <a:moveTo>
                  <a:pt x="1565" y="74"/>
                </a:moveTo>
                <a:cubicBezTo>
                  <a:pt x="1539" y="57"/>
                  <a:pt x="1519" y="30"/>
                  <a:pt x="1491" y="16"/>
                </a:cubicBezTo>
                <a:cubicBezTo>
                  <a:pt x="1476" y="8"/>
                  <a:pt x="1442" y="0"/>
                  <a:pt x="1442" y="0"/>
                </a:cubicBezTo>
                <a:cubicBezTo>
                  <a:pt x="1340" y="3"/>
                  <a:pt x="1238" y="1"/>
                  <a:pt x="1137" y="8"/>
                </a:cubicBezTo>
                <a:cubicBezTo>
                  <a:pt x="1074" y="13"/>
                  <a:pt x="1023" y="88"/>
                  <a:pt x="964" y="107"/>
                </a:cubicBezTo>
                <a:cubicBezTo>
                  <a:pt x="845" y="200"/>
                  <a:pt x="627" y="176"/>
                  <a:pt x="495" y="181"/>
                </a:cubicBezTo>
                <a:cubicBezTo>
                  <a:pt x="429" y="172"/>
                  <a:pt x="441" y="165"/>
                  <a:pt x="388" y="148"/>
                </a:cubicBezTo>
                <a:cubicBezTo>
                  <a:pt x="333" y="167"/>
                  <a:pt x="302" y="198"/>
                  <a:pt x="257" y="230"/>
                </a:cubicBezTo>
                <a:cubicBezTo>
                  <a:pt x="247" y="237"/>
                  <a:pt x="234" y="239"/>
                  <a:pt x="224" y="247"/>
                </a:cubicBezTo>
                <a:cubicBezTo>
                  <a:pt x="183" y="280"/>
                  <a:pt x="140" y="332"/>
                  <a:pt x="117" y="378"/>
                </a:cubicBezTo>
                <a:cubicBezTo>
                  <a:pt x="91" y="487"/>
                  <a:pt x="110" y="601"/>
                  <a:pt x="76" y="708"/>
                </a:cubicBezTo>
                <a:cubicBezTo>
                  <a:pt x="55" y="849"/>
                  <a:pt x="22" y="985"/>
                  <a:pt x="10" y="1127"/>
                </a:cubicBezTo>
                <a:cubicBezTo>
                  <a:pt x="22" y="1634"/>
                  <a:pt x="0" y="1344"/>
                  <a:pt x="51" y="1555"/>
                </a:cubicBezTo>
                <a:cubicBezTo>
                  <a:pt x="55" y="1685"/>
                  <a:pt x="29" y="1891"/>
                  <a:pt x="142" y="1999"/>
                </a:cubicBezTo>
                <a:cubicBezTo>
                  <a:pt x="154" y="2037"/>
                  <a:pt x="176" y="2066"/>
                  <a:pt x="199" y="2098"/>
                </a:cubicBezTo>
                <a:cubicBezTo>
                  <a:pt x="202" y="2164"/>
                  <a:pt x="198" y="2231"/>
                  <a:pt x="207" y="2296"/>
                </a:cubicBezTo>
                <a:cubicBezTo>
                  <a:pt x="213" y="2340"/>
                  <a:pt x="347" y="2444"/>
                  <a:pt x="356" y="2452"/>
                </a:cubicBezTo>
                <a:cubicBezTo>
                  <a:pt x="419" y="2504"/>
                  <a:pt x="515" y="2534"/>
                  <a:pt x="586" y="2575"/>
                </a:cubicBezTo>
                <a:cubicBezTo>
                  <a:pt x="741" y="2664"/>
                  <a:pt x="608" y="2608"/>
                  <a:pt x="767" y="2666"/>
                </a:cubicBezTo>
                <a:cubicBezTo>
                  <a:pt x="807" y="2700"/>
                  <a:pt x="847" y="2719"/>
                  <a:pt x="890" y="2748"/>
                </a:cubicBezTo>
                <a:cubicBezTo>
                  <a:pt x="885" y="2768"/>
                  <a:pt x="868" y="2785"/>
                  <a:pt x="866" y="2806"/>
                </a:cubicBezTo>
                <a:cubicBezTo>
                  <a:pt x="856" y="2894"/>
                  <a:pt x="1004" y="2986"/>
                  <a:pt x="1055" y="3028"/>
                </a:cubicBezTo>
                <a:cubicBezTo>
                  <a:pt x="1135" y="3095"/>
                  <a:pt x="1071" y="3046"/>
                  <a:pt x="1146" y="3094"/>
                </a:cubicBezTo>
                <a:cubicBezTo>
                  <a:pt x="1163" y="3105"/>
                  <a:pt x="1195" y="3127"/>
                  <a:pt x="1195" y="3127"/>
                </a:cubicBezTo>
                <a:cubicBezTo>
                  <a:pt x="1200" y="3135"/>
                  <a:pt x="1208" y="3142"/>
                  <a:pt x="1211" y="3151"/>
                </a:cubicBezTo>
                <a:cubicBezTo>
                  <a:pt x="1217" y="3170"/>
                  <a:pt x="1211" y="3192"/>
                  <a:pt x="1220" y="3209"/>
                </a:cubicBezTo>
                <a:cubicBezTo>
                  <a:pt x="1222" y="3213"/>
                  <a:pt x="1275" y="3224"/>
                  <a:pt x="1285" y="3226"/>
                </a:cubicBezTo>
                <a:cubicBezTo>
                  <a:pt x="1326" y="3220"/>
                  <a:pt x="1369" y="3221"/>
                  <a:pt x="1409" y="3209"/>
                </a:cubicBezTo>
                <a:cubicBezTo>
                  <a:pt x="1428" y="3203"/>
                  <a:pt x="1482" y="3155"/>
                  <a:pt x="1499" y="3143"/>
                </a:cubicBezTo>
                <a:cubicBezTo>
                  <a:pt x="1547" y="3108"/>
                  <a:pt x="1553" y="3115"/>
                  <a:pt x="1590" y="3069"/>
                </a:cubicBezTo>
                <a:cubicBezTo>
                  <a:pt x="1619" y="3033"/>
                  <a:pt x="1639" y="2995"/>
                  <a:pt x="1672" y="2962"/>
                </a:cubicBezTo>
                <a:cubicBezTo>
                  <a:pt x="1692" y="2913"/>
                  <a:pt x="1715" y="2864"/>
                  <a:pt x="1746" y="2822"/>
                </a:cubicBezTo>
                <a:cubicBezTo>
                  <a:pt x="1749" y="2808"/>
                  <a:pt x="1750" y="2794"/>
                  <a:pt x="1754" y="2781"/>
                </a:cubicBezTo>
                <a:cubicBezTo>
                  <a:pt x="1758" y="2769"/>
                  <a:pt x="1767" y="2760"/>
                  <a:pt x="1771" y="2748"/>
                </a:cubicBezTo>
                <a:cubicBezTo>
                  <a:pt x="1796" y="2665"/>
                  <a:pt x="1805" y="2579"/>
                  <a:pt x="1845" y="2501"/>
                </a:cubicBezTo>
                <a:cubicBezTo>
                  <a:pt x="1863" y="2430"/>
                  <a:pt x="1893" y="2364"/>
                  <a:pt x="1919" y="2296"/>
                </a:cubicBezTo>
                <a:cubicBezTo>
                  <a:pt x="1962" y="2184"/>
                  <a:pt x="2004" y="2079"/>
                  <a:pt x="2092" y="1991"/>
                </a:cubicBezTo>
                <a:cubicBezTo>
                  <a:pt x="2103" y="1957"/>
                  <a:pt x="2132" y="1926"/>
                  <a:pt x="2158" y="1901"/>
                </a:cubicBezTo>
                <a:cubicBezTo>
                  <a:pt x="2172" y="1887"/>
                  <a:pt x="2199" y="1860"/>
                  <a:pt x="2199" y="1860"/>
                </a:cubicBezTo>
                <a:cubicBezTo>
                  <a:pt x="2249" y="1704"/>
                  <a:pt x="2216" y="1538"/>
                  <a:pt x="2182" y="1382"/>
                </a:cubicBezTo>
                <a:cubicBezTo>
                  <a:pt x="2163" y="1143"/>
                  <a:pt x="2118" y="879"/>
                  <a:pt x="2232" y="658"/>
                </a:cubicBezTo>
                <a:cubicBezTo>
                  <a:pt x="2237" y="631"/>
                  <a:pt x="2260" y="578"/>
                  <a:pt x="2240" y="551"/>
                </a:cubicBezTo>
                <a:cubicBezTo>
                  <a:pt x="2230" y="538"/>
                  <a:pt x="2214" y="533"/>
                  <a:pt x="2199" y="527"/>
                </a:cubicBezTo>
                <a:cubicBezTo>
                  <a:pt x="2175" y="517"/>
                  <a:pt x="2125" y="502"/>
                  <a:pt x="2125" y="502"/>
                </a:cubicBezTo>
                <a:cubicBezTo>
                  <a:pt x="2080" y="472"/>
                  <a:pt x="2027" y="463"/>
                  <a:pt x="1977" y="444"/>
                </a:cubicBezTo>
                <a:cubicBezTo>
                  <a:pt x="1932" y="427"/>
                  <a:pt x="1891" y="402"/>
                  <a:pt x="1845" y="387"/>
                </a:cubicBezTo>
                <a:cubicBezTo>
                  <a:pt x="1842" y="338"/>
                  <a:pt x="1846" y="288"/>
                  <a:pt x="1837" y="239"/>
                </a:cubicBezTo>
                <a:cubicBezTo>
                  <a:pt x="1831" y="207"/>
                  <a:pt x="1725" y="149"/>
                  <a:pt x="1697" y="140"/>
                </a:cubicBezTo>
                <a:cubicBezTo>
                  <a:pt x="1662" y="105"/>
                  <a:pt x="1687" y="128"/>
                  <a:pt x="1615" y="82"/>
                </a:cubicBezTo>
                <a:cubicBezTo>
                  <a:pt x="1607" y="77"/>
                  <a:pt x="1598" y="71"/>
                  <a:pt x="1590" y="66"/>
                </a:cubicBezTo>
                <a:cubicBezTo>
                  <a:pt x="1582" y="60"/>
                  <a:pt x="1565" y="49"/>
                  <a:pt x="1565" y="49"/>
                </a:cubicBezTo>
                <a:cubicBezTo>
                  <a:pt x="1560" y="41"/>
                  <a:pt x="1558" y="28"/>
                  <a:pt x="1549" y="25"/>
                </a:cubicBezTo>
                <a:cubicBezTo>
                  <a:pt x="1527" y="19"/>
                  <a:pt x="1490" y="41"/>
                  <a:pt x="1466" y="41"/>
                </a:cubicBezTo>
                <a:lnTo>
                  <a:pt x="1520" y="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Oval 17"/>
          <p:cNvSpPr>
            <a:spLocks noChangeArrowheads="1"/>
          </p:cNvSpPr>
          <p:nvPr/>
        </p:nvSpPr>
        <p:spPr bwMode="auto">
          <a:xfrm>
            <a:off x="6156325" y="2892425"/>
            <a:ext cx="1441450" cy="13684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i=10</a:t>
            </a:r>
            <a:endParaRPr lang="en-IN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 flipV="1">
            <a:off x="2555875" y="1884363"/>
            <a:ext cx="3313113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900113" y="2820988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f1 stack</a:t>
            </a:r>
            <a:endParaRPr lang="en-IN"/>
          </a:p>
        </p:txBody>
      </p:sp>
      <p:sp>
        <p:nvSpPr>
          <p:cNvPr id="49168" name="Rectangle 20"/>
          <p:cNvSpPr>
            <a:spLocks noChangeArrowheads="1"/>
          </p:cNvSpPr>
          <p:nvPr/>
        </p:nvSpPr>
        <p:spPr bwMode="auto">
          <a:xfrm>
            <a:off x="1908175" y="4835525"/>
            <a:ext cx="10795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2268538" y="483552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1044575" y="426085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f2 stack</a:t>
            </a:r>
            <a:endParaRPr lang="en-IN"/>
          </a:p>
        </p:txBody>
      </p:sp>
      <p:sp>
        <p:nvSpPr>
          <p:cNvPr id="49171" name="Line 23"/>
          <p:cNvSpPr>
            <a:spLocks noChangeShapeType="1"/>
          </p:cNvSpPr>
          <p:nvPr/>
        </p:nvSpPr>
        <p:spPr bwMode="auto">
          <a:xfrm flipV="1">
            <a:off x="2771775" y="2171700"/>
            <a:ext cx="3241675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24"/>
          <p:cNvSpPr>
            <a:spLocks noChangeShapeType="1"/>
          </p:cNvSpPr>
          <p:nvPr/>
        </p:nvSpPr>
        <p:spPr bwMode="auto">
          <a:xfrm flipV="1">
            <a:off x="2771775" y="3971925"/>
            <a:ext cx="345757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1047749" y="5892770"/>
            <a:ext cx="690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n-lt"/>
                <a:sym typeface="Wingdings" pitchFamily="2" charset="2"/>
              </a:rPr>
              <a:t>Conclusion reference types are also passed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by value</a:t>
            </a:r>
            <a:endParaRPr lang="en-IN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Parameter modifiers</a:t>
            </a:r>
            <a:endParaRPr lang="en-IN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 the parameters are passed by value.</a:t>
            </a:r>
          </a:p>
          <a:p>
            <a:r>
              <a:rPr lang="en-US" dirty="0" smtClean="0"/>
              <a:t>Parameter modifiers can be used to alter this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 modifiers that alter the default </a:t>
            </a:r>
            <a:r>
              <a:rPr lang="en-US" dirty="0" err="1" smtClean="0"/>
              <a:t>behaviour</a:t>
            </a:r>
            <a:r>
              <a:rPr lang="en-US" dirty="0" smtClean="0"/>
              <a:t> :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ref 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</a:p>
          <a:p>
            <a:r>
              <a:rPr lang="en-US" dirty="0" smtClean="0"/>
              <a:t>Another modifier that could be used with the parameters is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params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which is used to </a:t>
            </a:r>
            <a:r>
              <a:rPr lang="en-US" dirty="0" smtClean="0"/>
              <a:t>pass any number of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ref</a:t>
            </a:r>
            <a:endParaRPr lang="en-IN" dirty="0" smtClean="0">
              <a:latin typeface="Courier New" pitchFamily="49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177" y="990600"/>
            <a:ext cx="8612023" cy="5472112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ref</a:t>
            </a:r>
            <a:r>
              <a:rPr lang="en-US" dirty="0" smtClean="0"/>
              <a:t> keyword  makes the parameter passing to be done by reference.</a:t>
            </a:r>
          </a:p>
          <a:p>
            <a:r>
              <a:rPr lang="en-US" b="1" dirty="0" smtClean="0">
                <a:latin typeface="Courier New" pitchFamily="49" charset="0"/>
              </a:rPr>
              <a:t>ref</a:t>
            </a:r>
            <a:r>
              <a:rPr lang="en-US" dirty="0" smtClean="0"/>
              <a:t> keyword is specified both in the method definition and while calling.</a:t>
            </a:r>
          </a:p>
          <a:p>
            <a:r>
              <a:rPr lang="en-US" b="1" dirty="0" smtClean="0">
                <a:latin typeface="Courier New" pitchFamily="49" charset="0"/>
              </a:rPr>
              <a:t>ref</a:t>
            </a:r>
            <a:r>
              <a:rPr lang="en-US" dirty="0" smtClean="0"/>
              <a:t> requires that variable is initialized before the call.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i;</a:t>
            </a:r>
          </a:p>
          <a:p>
            <a:pPr lvl="1"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i){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this.i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=i;}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static void f1(</a:t>
            </a:r>
            <a:r>
              <a:rPr lang="en-IN" sz="2000" b="1" dirty="0" smtClean="0">
                <a:solidFill>
                  <a:srgbClr val="A42700"/>
                </a:solidFill>
                <a:latin typeface="Courier New" pitchFamily="49" charset="0"/>
              </a:rPr>
              <a:t>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p){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p.i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=5;}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static void f2(</a:t>
            </a:r>
            <a:r>
              <a:rPr lang="en-IN" sz="2000" b="1" dirty="0" smtClean="0">
                <a:solidFill>
                  <a:srgbClr val="A42700"/>
                </a:solidFill>
                <a:latin typeface="Courier New" pitchFamily="49" charset="0"/>
              </a:rPr>
              <a:t>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p){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p= new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(15);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static void f3(</a:t>
            </a:r>
            <a:r>
              <a:rPr lang="en-IN" sz="2000" b="1" dirty="0" smtClean="0">
                <a:solidFill>
                  <a:srgbClr val="A42700"/>
                </a:solidFill>
                <a:latin typeface="Courier New" pitchFamily="49" charset="0"/>
              </a:rPr>
              <a:t>ref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i){i=100;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431800" y="255230"/>
            <a:ext cx="83518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i=50;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f3(ref i);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IN" sz="20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en-IN" sz="2000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p= new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PassRef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(10);</a:t>
            </a: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f1(ref p);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p.i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IN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Prints 5</a:t>
            </a:r>
            <a:endParaRPr lang="en-IN" sz="2000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f2(ref p);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p.i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IN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Prints 15</a:t>
            </a:r>
            <a:endParaRPr lang="en-IN" sz="2000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out</a:t>
            </a:r>
            <a:endParaRPr lang="en-IN" smtClean="0">
              <a:latin typeface="Courier New" pitchFamily="49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448" y="990600"/>
            <a:ext cx="8458200" cy="18288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out</a:t>
            </a:r>
            <a:r>
              <a:rPr lang="en-US" dirty="0" smtClean="0"/>
              <a:t> is similar to </a:t>
            </a:r>
            <a:r>
              <a:rPr lang="en-US" b="1" dirty="0" smtClean="0">
                <a:latin typeface="Courier New" pitchFamily="49" charset="0"/>
              </a:rPr>
              <a:t>ref</a:t>
            </a:r>
            <a:r>
              <a:rPr lang="en-US" dirty="0"/>
              <a:t>, except that the initial value of an the argument provided by the calling function is not important.</a:t>
            </a:r>
          </a:p>
          <a:p>
            <a:r>
              <a:rPr lang="en-US" dirty="0" smtClean="0"/>
              <a:t>Also the out parameter must have a valid value before function </a:t>
            </a:r>
            <a:r>
              <a:rPr lang="en-US" smtClean="0"/>
              <a:t>exits.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6841" y="3084786"/>
            <a:ext cx="84248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OutParam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cal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i,int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j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out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k){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k=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i+j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i=10,j=20,k;</a:t>
            </a:r>
          </a:p>
          <a:p>
            <a:pPr>
              <a:lnSpc>
                <a:spcPct val="120000"/>
              </a:lnSpc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cal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i,j,out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k);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(k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r>
              <a:rPr lang="en-IN" sz="2000" b="1" dirty="0" smtClean="0">
                <a:solidFill>
                  <a:srgbClr val="339933"/>
                </a:solidFill>
                <a:latin typeface="Courier New" pitchFamily="49" charset="0"/>
              </a:rPr>
              <a:t>// prints 30</a:t>
            </a:r>
            <a:endParaRPr lang="en-IN" sz="2000" b="1" dirty="0">
              <a:solidFill>
                <a:srgbClr val="339933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params</a:t>
            </a:r>
            <a:endParaRPr lang="en-IN" dirty="0" smtClean="0">
              <a:latin typeface="Courier New" pitchFamily="49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990600"/>
            <a:ext cx="8986837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Sending any number of argument of a particular type.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can be only one </a:t>
            </a:r>
            <a:r>
              <a:rPr lang="en-US" b="1" dirty="0" err="1" smtClean="0">
                <a:latin typeface="Courier New" pitchFamily="49" charset="0"/>
              </a:rPr>
              <a:t>params</a:t>
            </a:r>
            <a:r>
              <a:rPr lang="en-US" dirty="0" smtClean="0"/>
              <a:t> for any method.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</a:rPr>
              <a:t>params</a:t>
            </a:r>
            <a:r>
              <a:rPr lang="en-US" dirty="0" smtClean="0"/>
              <a:t> argument must be the last parameter specified.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The </a:t>
            </a:r>
            <a:r>
              <a:rPr lang="en-IN" b="1" dirty="0" err="1" smtClean="0">
                <a:latin typeface="Courier New" pitchFamily="49" charset="0"/>
              </a:rPr>
              <a:t>params</a:t>
            </a:r>
            <a:r>
              <a:rPr lang="en-IN" dirty="0" smtClean="0"/>
              <a:t> should be a single dimensional or a jagged array.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800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D8C86DEE-CFC7-4CA5-9AAE-2FCD54F745C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752" y="2667000"/>
            <a:ext cx="8915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Params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sum(</a:t>
            </a:r>
            <a:r>
              <a:rPr lang="en-IN" sz="2000" b="1" dirty="0" err="1">
                <a:solidFill>
                  <a:srgbClr val="A42700"/>
                </a:solidFill>
                <a:latin typeface="Courier New" pitchFamily="49" charset="0"/>
              </a:rPr>
              <a:t>params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[] i){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sum=0;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for(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k=0;k&lt;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i.Length;k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++) sum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+=i[k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return sum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; 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s=</a:t>
            </a:r>
            <a:r>
              <a:rPr lang="en-IN" sz="2000" b="1" dirty="0">
                <a:solidFill>
                  <a:srgbClr val="A42700"/>
                </a:solidFill>
                <a:latin typeface="Courier New" pitchFamily="49" charset="0"/>
              </a:rPr>
              <a:t>sum(1,2,3,4)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(s);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s=</a:t>
            </a:r>
            <a:r>
              <a:rPr lang="en-IN" sz="2000" b="1" dirty="0">
                <a:solidFill>
                  <a:srgbClr val="A42700"/>
                </a:solidFill>
                <a:latin typeface="Courier New" pitchFamily="49" charset="0"/>
              </a:rPr>
              <a:t>sum(11,22)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(s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 }}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43400" y="5329382"/>
            <a:ext cx="2730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Or send an array of int</a:t>
            </a:r>
            <a:endParaRPr lang="en-IN" sz="2000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00400" y="5529437"/>
            <a:ext cx="1219200" cy="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26"/>
          <p:cNvSpPr txBox="1">
            <a:spLocks noChangeArrowheads="1"/>
          </p:cNvSpPr>
          <p:nvPr/>
        </p:nvSpPr>
        <p:spPr bwMode="auto">
          <a:xfrm>
            <a:off x="304800" y="1828800"/>
            <a:ext cx="8534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A bulb: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It’s a real-world thing.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Can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be switched on to generate light and switched off.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It has real features like the glass covering, filament and holder.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It also has conceptual features like power.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endParaRPr lang="en-US" sz="2000" dirty="0">
              <a:solidFill>
                <a:srgbClr val="5F5F5F"/>
              </a:solidFill>
              <a:latin typeface="+mn-lt"/>
            </a:endParaRP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A bulb manufacturing factory produces many bulbs based on a basic description / pattern of what a bulb is.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endParaRPr lang="en-US" sz="2400" dirty="0">
              <a:solidFill>
                <a:srgbClr val="FF9900"/>
              </a:solidFill>
              <a:latin typeface="Times New Roman" pitchFamily="18" charset="0"/>
            </a:endParaRPr>
          </a:p>
        </p:txBody>
      </p:sp>
      <p:pic>
        <p:nvPicPr>
          <p:cNvPr id="10244" name="Picture 1027" descr="bd0492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787" y="1257300"/>
            <a:ext cx="8493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Line 1028"/>
          <p:cNvSpPr>
            <a:spLocks noChangeShapeType="1"/>
          </p:cNvSpPr>
          <p:nvPr/>
        </p:nvSpPr>
        <p:spPr bwMode="auto">
          <a:xfrm flipV="1">
            <a:off x="2819400" y="1828800"/>
            <a:ext cx="762000" cy="5334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6" name="Text Box 1029"/>
          <p:cNvSpPr txBox="1">
            <a:spLocks noChangeArrowheads="1"/>
          </p:cNvSpPr>
          <p:nvPr/>
        </p:nvSpPr>
        <p:spPr bwMode="auto">
          <a:xfrm>
            <a:off x="3581400" y="1447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object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7" name="Text Box 1031"/>
          <p:cNvSpPr txBox="1">
            <a:spLocks noChangeArrowheads="1"/>
          </p:cNvSpPr>
          <p:nvPr/>
        </p:nvSpPr>
        <p:spPr bwMode="auto">
          <a:xfrm>
            <a:off x="5867400" y="2133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methods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8" name="Line 1032"/>
          <p:cNvSpPr>
            <a:spLocks noChangeShapeType="1"/>
          </p:cNvSpPr>
          <p:nvPr/>
        </p:nvSpPr>
        <p:spPr bwMode="auto">
          <a:xfrm flipV="1">
            <a:off x="5562600" y="2362200"/>
            <a:ext cx="304800" cy="4572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9" name="Text Box 1034"/>
          <p:cNvSpPr txBox="1">
            <a:spLocks noChangeArrowheads="1"/>
          </p:cNvSpPr>
          <p:nvPr/>
        </p:nvSpPr>
        <p:spPr bwMode="auto">
          <a:xfrm>
            <a:off x="6477000" y="3733800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member variables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51" name="Line 1038"/>
          <p:cNvSpPr>
            <a:spLocks noChangeShapeType="1"/>
          </p:cNvSpPr>
          <p:nvPr/>
        </p:nvSpPr>
        <p:spPr bwMode="auto">
          <a:xfrm>
            <a:off x="6400800" y="3581400"/>
            <a:ext cx="301625" cy="228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2" name="Text Box 1039"/>
          <p:cNvSpPr txBox="1">
            <a:spLocks noChangeArrowheads="1"/>
          </p:cNvSpPr>
          <p:nvPr/>
        </p:nvSpPr>
        <p:spPr bwMode="auto">
          <a:xfrm>
            <a:off x="4343400" y="5638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class</a:t>
            </a:r>
          </a:p>
        </p:txBody>
      </p:sp>
      <p:sp>
        <p:nvSpPr>
          <p:cNvPr id="10253" name="Line 1040"/>
          <p:cNvSpPr>
            <a:spLocks noChangeShapeType="1"/>
          </p:cNvSpPr>
          <p:nvPr/>
        </p:nvSpPr>
        <p:spPr bwMode="auto">
          <a:xfrm>
            <a:off x="3810000" y="5181600"/>
            <a:ext cx="533401" cy="5334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5" name="Text Box 2"/>
          <p:cNvSpPr txBox="1">
            <a:spLocks noChangeArrowheads="1"/>
          </p:cNvSpPr>
          <p:nvPr/>
        </p:nvSpPr>
        <p:spPr bwMode="auto">
          <a:xfrm>
            <a:off x="365428" y="152400"/>
            <a:ext cx="3711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Putting it together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9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 class is a construct created in object-oriented programming languages that enables creation of objects.</a:t>
            </a:r>
          </a:p>
          <a:p>
            <a:r>
              <a:rPr lang="en-US" dirty="0" smtClean="0"/>
              <a:t>Also sometimes called blueprint or template or prototype from which objects are created.</a:t>
            </a:r>
          </a:p>
          <a:p>
            <a:r>
              <a:rPr lang="en-US" dirty="0" smtClean="0"/>
              <a:t>It defines members (variables and methods).</a:t>
            </a:r>
          </a:p>
          <a:p>
            <a:r>
              <a:rPr lang="en-US" dirty="0" smtClean="0"/>
              <a:t>A class is an </a:t>
            </a:r>
            <a:r>
              <a:rPr lang="en-US" b="1" dirty="0" smtClean="0"/>
              <a:t>abstraction.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customer class</a:t>
            </a:r>
            <a:endParaRPr lang="en-I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2" y="1169987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Customer{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string name;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custId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string address;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void Display(){</a:t>
            </a:r>
          </a:p>
          <a:p>
            <a:pPr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(“Name:”+name);</a:t>
            </a:r>
          </a:p>
          <a:p>
            <a:pPr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(“ID:”+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custId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(“Address:”+address);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>
            <a:off x="3905249" y="1777236"/>
            <a:ext cx="217487" cy="1284288"/>
          </a:xfrm>
          <a:prstGeom prst="rightBrace">
            <a:avLst>
              <a:gd name="adj1" fmla="val 44161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06899" y="2219325"/>
            <a:ext cx="1864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Data members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83906" y="3257490"/>
            <a:ext cx="3315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Method or Member function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8125" y="5945186"/>
            <a:ext cx="88058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Responsibility of this class is the </a:t>
            </a:r>
            <a:r>
              <a:rPr lang="en-US" sz="2000" dirty="0">
                <a:solidFill>
                  <a:schemeClr val="tx2"/>
                </a:solidFill>
              </a:rPr>
              <a:t>integrity</a:t>
            </a:r>
            <a:r>
              <a:rPr lang="en-US" sz="2000" dirty="0"/>
              <a:t> of details of customer that it encompasses.</a:t>
            </a:r>
            <a:endParaRPr lang="en-IN" sz="2000" dirty="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296148" y="3657600"/>
            <a:ext cx="174783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Accessing </a:t>
            </a:r>
            <a:r>
              <a:rPr lang="en-US" sz="2000" dirty="0" smtClean="0">
                <a:solidFill>
                  <a:srgbClr val="002060"/>
                </a:solidFill>
              </a:rPr>
              <a:t>members within the method of the same class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" name="Straight Arrow Connector 2"/>
          <p:cNvCxnSpPr>
            <a:endCxn id="7174" idx="1"/>
          </p:cNvCxnSpPr>
          <p:nvPr/>
        </p:nvCxnSpPr>
        <p:spPr>
          <a:xfrm>
            <a:off x="4038600" y="3457545"/>
            <a:ext cx="545306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679155" y="1103451"/>
            <a:ext cx="3490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2060"/>
                </a:solidFill>
              </a:rPr>
              <a:t> makes the member accessible from everywhere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D3145-B164-4932-AA50-D2A1E5B24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D99936-8592-462E-B49D-916B016C54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9D4B2-C4B9-4B0C-8363-A7F3F296A20B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3359</Words>
  <Application>Microsoft Office PowerPoint</Application>
  <PresentationFormat>On-screen Show (4:3)</PresentationFormat>
  <Paragraphs>743</Paragraphs>
  <Slides>66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Default Design</vt:lpstr>
      <vt:lpstr>Classes and Objects- Part 1</vt:lpstr>
      <vt:lpstr>Object oriented programming</vt:lpstr>
      <vt:lpstr>Programming approaches</vt:lpstr>
      <vt:lpstr>Object-Oriented Programming Concepts</vt:lpstr>
      <vt:lpstr>Object</vt:lpstr>
      <vt:lpstr>Attributes and Operations</vt:lpstr>
      <vt:lpstr>PowerPoint Presentation</vt:lpstr>
      <vt:lpstr>Class</vt:lpstr>
      <vt:lpstr>Example of a customer class</vt:lpstr>
      <vt:lpstr>Members</vt:lpstr>
      <vt:lpstr>Creating objects and accessing members</vt:lpstr>
      <vt:lpstr>Scope of variable</vt:lpstr>
      <vt:lpstr>Member variable default values</vt:lpstr>
      <vt:lpstr>Example : default values and scope</vt:lpstr>
      <vt:lpstr>Test your understanding</vt:lpstr>
      <vt:lpstr>Encapsulation</vt:lpstr>
      <vt:lpstr>Member Visibility</vt:lpstr>
      <vt:lpstr>Example</vt:lpstr>
      <vt:lpstr>Class Visibility</vt:lpstr>
      <vt:lpstr>Encapsulation: Traditional way</vt:lpstr>
      <vt:lpstr>Example- traditional way</vt:lpstr>
      <vt:lpstr>PowerPoint Presentation</vt:lpstr>
      <vt:lpstr>Properties</vt:lpstr>
      <vt:lpstr>Example</vt:lpstr>
      <vt:lpstr>PowerPoint Presentation</vt:lpstr>
      <vt:lpstr>Changing visibility level</vt:lpstr>
      <vt:lpstr>Making read-only or write-only</vt:lpstr>
      <vt:lpstr>Constructor</vt:lpstr>
      <vt:lpstr>Example- Parameterized Constructor</vt:lpstr>
      <vt:lpstr>this</vt:lpstr>
      <vt:lpstr>Constructor Chaining</vt:lpstr>
      <vt:lpstr>References</vt:lpstr>
      <vt:lpstr>Tell me where</vt:lpstr>
      <vt:lpstr>Recap : Type classification</vt:lpstr>
      <vt:lpstr>static members</vt:lpstr>
      <vt:lpstr>Static Property-Example</vt:lpstr>
      <vt:lpstr>static constructors</vt:lpstr>
      <vt:lpstr>Example: static constructor</vt:lpstr>
      <vt:lpstr>PowerPoint Presentation</vt:lpstr>
      <vt:lpstr>const class members</vt:lpstr>
      <vt:lpstr>Test your understanding?</vt:lpstr>
      <vt:lpstr>Read-only instances</vt:lpstr>
      <vt:lpstr>Example: readonly</vt:lpstr>
      <vt:lpstr>PowerPoint Presentation</vt:lpstr>
      <vt:lpstr>Test your understanding</vt:lpstr>
      <vt:lpstr>static readonly and const </vt:lpstr>
      <vt:lpstr>static classes</vt:lpstr>
      <vt:lpstr>Example - static classes</vt:lpstr>
      <vt:lpstr>PowerPoint Presentation</vt:lpstr>
      <vt:lpstr>More Arrays</vt:lpstr>
      <vt:lpstr>Multidimensional array</vt:lpstr>
      <vt:lpstr>Rectangular Array</vt:lpstr>
      <vt:lpstr>Example: Rectangular Array </vt:lpstr>
      <vt:lpstr>PowerPoint Presentation</vt:lpstr>
      <vt:lpstr>Jagged Arrays</vt:lpstr>
      <vt:lpstr>Some useful members of System.Array</vt:lpstr>
      <vt:lpstr>PowerPoint Presentation</vt:lpstr>
      <vt:lpstr>Parameter Passing</vt:lpstr>
      <vt:lpstr>Passing basic types</vt:lpstr>
      <vt:lpstr>Pass by reference types</vt:lpstr>
      <vt:lpstr>PowerPoint Presentation</vt:lpstr>
      <vt:lpstr>Method Parameter modifiers</vt:lpstr>
      <vt:lpstr>ref</vt:lpstr>
      <vt:lpstr>PowerPoint Presentation</vt:lpstr>
      <vt:lpstr>out</vt:lpstr>
      <vt:lpstr>params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326</cp:revision>
  <dcterms:created xsi:type="dcterms:W3CDTF">2005-08-31T12:40:43Z</dcterms:created>
  <dcterms:modified xsi:type="dcterms:W3CDTF">2012-04-04T11:05:54Z</dcterms:modified>
</cp:coreProperties>
</file>