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handoutMasterIdLst>
    <p:handoutMasterId r:id="rId47"/>
  </p:handoutMasterIdLst>
  <p:sldIdLst>
    <p:sldId id="257" r:id="rId5"/>
    <p:sldId id="259" r:id="rId6"/>
    <p:sldId id="304" r:id="rId7"/>
    <p:sldId id="301" r:id="rId8"/>
    <p:sldId id="302" r:id="rId9"/>
    <p:sldId id="303" r:id="rId10"/>
    <p:sldId id="305" r:id="rId11"/>
    <p:sldId id="268" r:id="rId12"/>
    <p:sldId id="269" r:id="rId13"/>
    <p:sldId id="270" r:id="rId14"/>
    <p:sldId id="311" r:id="rId15"/>
    <p:sldId id="312" r:id="rId16"/>
    <p:sldId id="313" r:id="rId17"/>
    <p:sldId id="315" r:id="rId18"/>
    <p:sldId id="314" r:id="rId19"/>
    <p:sldId id="316" r:id="rId20"/>
    <p:sldId id="317" r:id="rId21"/>
    <p:sldId id="273" r:id="rId22"/>
    <p:sldId id="274" r:id="rId23"/>
    <p:sldId id="275" r:id="rId24"/>
    <p:sldId id="318" r:id="rId25"/>
    <p:sldId id="279" r:id="rId26"/>
    <p:sldId id="280" r:id="rId27"/>
    <p:sldId id="281" r:id="rId28"/>
    <p:sldId id="306" r:id="rId29"/>
    <p:sldId id="309" r:id="rId30"/>
    <p:sldId id="319" r:id="rId31"/>
    <p:sldId id="286" r:id="rId32"/>
    <p:sldId id="287" r:id="rId33"/>
    <p:sldId id="288" r:id="rId34"/>
    <p:sldId id="293" r:id="rId35"/>
    <p:sldId id="294" r:id="rId36"/>
    <p:sldId id="295" r:id="rId37"/>
    <p:sldId id="296" r:id="rId38"/>
    <p:sldId id="297" r:id="rId39"/>
    <p:sldId id="321" r:id="rId40"/>
    <p:sldId id="320" r:id="rId41"/>
    <p:sldId id="322" r:id="rId42"/>
    <p:sldId id="324" r:id="rId43"/>
    <p:sldId id="325" r:id="rId44"/>
    <p:sldId id="326" r:id="rId45"/>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00"/>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8224" autoAdjust="0"/>
  </p:normalViewPr>
  <p:slideViewPr>
    <p:cSldViewPr>
      <p:cViewPr>
        <p:scale>
          <a:sx n="70" d="100"/>
          <a:sy n="70" d="100"/>
        </p:scale>
        <p:origin x="-15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9E0AAAD-2AF7-4DF5-8798-8ABF5802803B}" type="slidenum">
              <a:rPr lang="en-US"/>
              <a:pPr>
                <a:defRPr/>
              </a:pPr>
              <a:t>‹#›</a:t>
            </a:fld>
            <a:endParaRPr lang="en-US"/>
          </a:p>
        </p:txBody>
      </p:sp>
    </p:spTree>
    <p:extLst>
      <p:ext uri="{BB962C8B-B14F-4D97-AF65-F5344CB8AC3E}">
        <p14:creationId xmlns:p14="http://schemas.microsoft.com/office/powerpoint/2010/main" val="364836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F92E9F37-3B96-46C2-A1A3-BD6C4D1F10F9}" type="slidenum">
              <a:rPr lang="en-US"/>
              <a:pPr>
                <a:defRPr/>
              </a:pPr>
              <a:t>‹#›</a:t>
            </a:fld>
            <a:endParaRPr lang="en-US"/>
          </a:p>
        </p:txBody>
      </p:sp>
    </p:spTree>
    <p:extLst>
      <p:ext uri="{BB962C8B-B14F-4D97-AF65-F5344CB8AC3E}">
        <p14:creationId xmlns:p14="http://schemas.microsoft.com/office/powerpoint/2010/main" val="1588224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77972C0-8305-4BA3-A470-162A20417626}" type="slidenum">
              <a:rPr lang="en-US" smtClean="0"/>
              <a:pPr eaLnBrk="1" hangingPunct="1"/>
              <a:t>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CC0B78-7EBC-4035-A054-560028769760}" type="slidenum">
              <a:rPr lang="en-US" smtClean="0"/>
              <a:pPr eaLnBrk="1" hangingPunct="1"/>
              <a:t>23</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3A4004-836E-4D97-B417-6D0E954125FD}" type="slidenum">
              <a:rPr lang="en-US" smtClean="0"/>
              <a:pPr eaLnBrk="1" hangingPunct="1"/>
              <a:t>29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userDrawn="1"/>
        </p:nvPicPr>
        <p:blipFill>
          <a:blip r:embed="rId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36659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C3A8C226-FD2A-4B86-B37E-2E5B8F7A388E}" type="slidenum">
              <a:rPr lang="en-US"/>
              <a:pPr>
                <a:defRPr/>
              </a:pPr>
              <a:t>‹#›</a:t>
            </a:fld>
            <a:endParaRPr lang="en-US"/>
          </a:p>
        </p:txBody>
      </p:sp>
    </p:spTree>
    <p:extLst>
      <p:ext uri="{BB962C8B-B14F-4D97-AF65-F5344CB8AC3E}">
        <p14:creationId xmlns:p14="http://schemas.microsoft.com/office/powerpoint/2010/main" val="295933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7A2E4395-FEDD-45FA-8B1B-AF75CD6817F7}" type="slidenum">
              <a:rPr lang="en-US"/>
              <a:pPr>
                <a:defRPr/>
              </a:pPr>
              <a:t>‹#›</a:t>
            </a:fld>
            <a:endParaRPr lang="en-US"/>
          </a:p>
        </p:txBody>
      </p:sp>
    </p:spTree>
    <p:extLst>
      <p:ext uri="{BB962C8B-B14F-4D97-AF65-F5344CB8AC3E}">
        <p14:creationId xmlns:p14="http://schemas.microsoft.com/office/powerpoint/2010/main" val="344682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5C1F4E4C-9304-405F-B995-5B40CBF9E51D}" type="slidenum">
              <a:rPr lang="en-US"/>
              <a:pPr>
                <a:defRPr/>
              </a:pPr>
              <a:t>‹#›</a:t>
            </a:fld>
            <a:endParaRPr lang="en-US"/>
          </a:p>
        </p:txBody>
      </p:sp>
    </p:spTree>
    <p:extLst>
      <p:ext uri="{BB962C8B-B14F-4D97-AF65-F5344CB8AC3E}">
        <p14:creationId xmlns:p14="http://schemas.microsoft.com/office/powerpoint/2010/main" val="19604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5F1F130B-0A55-4372-8FF5-5C61D0ABBD1D}" type="slidenum">
              <a:rPr lang="en-US"/>
              <a:pPr>
                <a:defRPr/>
              </a:pPr>
              <a:t>‹#›</a:t>
            </a:fld>
            <a:endParaRPr lang="en-US"/>
          </a:p>
        </p:txBody>
      </p:sp>
    </p:spTree>
    <p:extLst>
      <p:ext uri="{BB962C8B-B14F-4D97-AF65-F5344CB8AC3E}">
        <p14:creationId xmlns:p14="http://schemas.microsoft.com/office/powerpoint/2010/main" val="7925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FC4DF0A0-B0FB-4D6E-9669-1EA5FF1278B4}" type="slidenum">
              <a:rPr lang="en-US"/>
              <a:pPr>
                <a:defRPr/>
              </a:pPr>
              <a:t>‹#›</a:t>
            </a:fld>
            <a:endParaRPr lang="en-US"/>
          </a:p>
        </p:txBody>
      </p:sp>
    </p:spTree>
    <p:extLst>
      <p:ext uri="{BB962C8B-B14F-4D97-AF65-F5344CB8AC3E}">
        <p14:creationId xmlns:p14="http://schemas.microsoft.com/office/powerpoint/2010/main" val="304518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B1D5D1E9-3CDA-4F46-B996-3DD1788C30D5}" type="slidenum">
              <a:rPr lang="en-US"/>
              <a:pPr>
                <a:defRPr/>
              </a:pPr>
              <a:t>‹#›</a:t>
            </a:fld>
            <a:endParaRPr lang="en-US"/>
          </a:p>
        </p:txBody>
      </p:sp>
    </p:spTree>
    <p:extLst>
      <p:ext uri="{BB962C8B-B14F-4D97-AF65-F5344CB8AC3E}">
        <p14:creationId xmlns:p14="http://schemas.microsoft.com/office/powerpoint/2010/main" val="130004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4D484D3A-A308-4065-957E-D70C2C288081}" type="slidenum">
              <a:rPr lang="en-US"/>
              <a:pPr>
                <a:defRPr/>
              </a:pPr>
              <a:t>‹#›</a:t>
            </a:fld>
            <a:endParaRPr lang="en-US"/>
          </a:p>
        </p:txBody>
      </p:sp>
    </p:spTree>
    <p:extLst>
      <p:ext uri="{BB962C8B-B14F-4D97-AF65-F5344CB8AC3E}">
        <p14:creationId xmlns:p14="http://schemas.microsoft.com/office/powerpoint/2010/main" val="183065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D17FA810-6827-4B5A-AE3D-A22EF280D6F4}" type="slidenum">
              <a:rPr lang="en-US"/>
              <a:pPr>
                <a:defRPr/>
              </a:pPr>
              <a:t>‹#›</a:t>
            </a:fld>
            <a:endParaRPr lang="en-US"/>
          </a:p>
        </p:txBody>
      </p:sp>
    </p:spTree>
    <p:extLst>
      <p:ext uri="{BB962C8B-B14F-4D97-AF65-F5344CB8AC3E}">
        <p14:creationId xmlns:p14="http://schemas.microsoft.com/office/powerpoint/2010/main" val="298567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E4D2C5F-D12B-4E7B-8ECD-2D9D98B20149}" type="slidenum">
              <a:rPr lang="en-US"/>
              <a:pPr>
                <a:defRPr/>
              </a:pPr>
              <a:t>‹#›</a:t>
            </a:fld>
            <a:endParaRPr lang="en-US"/>
          </a:p>
        </p:txBody>
      </p:sp>
    </p:spTree>
    <p:extLst>
      <p:ext uri="{BB962C8B-B14F-4D97-AF65-F5344CB8AC3E}">
        <p14:creationId xmlns:p14="http://schemas.microsoft.com/office/powerpoint/2010/main" val="153623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80B0415A-D749-4A80-B365-2EE48F93E37A}" type="slidenum">
              <a:rPr lang="en-US"/>
              <a:pPr>
                <a:defRPr/>
              </a:pPr>
              <a:t>‹#›</a:t>
            </a:fld>
            <a:endParaRPr lang="en-US"/>
          </a:p>
        </p:txBody>
      </p:sp>
    </p:spTree>
    <p:extLst>
      <p:ext uri="{BB962C8B-B14F-4D97-AF65-F5344CB8AC3E}">
        <p14:creationId xmlns:p14="http://schemas.microsoft.com/office/powerpoint/2010/main" val="41925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userDrawn="1"/>
        </p:nvPicPr>
        <p:blipFill>
          <a:blip r:embed="rId14">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A509AB82-B15B-42C4-8EEC-B864A3F8C5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1.CSharp-Language%20Fundamentals.ppt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IN" smtClean="0"/>
              <a:t>Classes and Objects - Part II</a:t>
            </a:r>
            <a:endParaRPr lang="en-US" smtClean="0"/>
          </a:p>
        </p:txBody>
      </p:sp>
      <p:sp>
        <p:nvSpPr>
          <p:cNvPr id="3075" name="Subtitle 2"/>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381000" y="304800"/>
            <a:ext cx="828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solidFill>
                  <a:srgbClr val="000000"/>
                </a:solidFill>
                <a:latin typeface="Courier New" pitchFamily="49" charset="0"/>
              </a:rPr>
              <a:t>public static void Main(){</a:t>
            </a:r>
          </a:p>
          <a:p>
            <a:r>
              <a:rPr lang="en-IN" sz="2000" b="1">
                <a:solidFill>
                  <a:srgbClr val="000000"/>
                </a:solidFill>
                <a:latin typeface="Courier New" pitchFamily="49" charset="0"/>
              </a:rPr>
              <a:t>add(1,2);</a:t>
            </a:r>
          </a:p>
          <a:p>
            <a:r>
              <a:rPr lang="en-IN" sz="2000" b="1">
                <a:solidFill>
                  <a:srgbClr val="000000"/>
                </a:solidFill>
                <a:latin typeface="Courier New" pitchFamily="49" charset="0"/>
              </a:rPr>
              <a:t>add(1,2,3);</a:t>
            </a:r>
          </a:p>
          <a:p>
            <a:r>
              <a:rPr lang="en-IN" sz="2000" b="1">
                <a:solidFill>
                  <a:srgbClr val="000000"/>
                </a:solidFill>
                <a:latin typeface="Courier New" pitchFamily="49" charset="0"/>
              </a:rPr>
              <a:t>add(1.2,1.3);</a:t>
            </a:r>
          </a:p>
          <a:p>
            <a:r>
              <a:rPr lang="en-IN" sz="2000" b="1">
                <a:solidFill>
                  <a:srgbClr val="000000"/>
                </a:solidFill>
                <a:latin typeface="Courier New" pitchFamily="49" charset="0"/>
              </a:rPr>
              <a:t>}</a:t>
            </a:r>
          </a:p>
          <a:p>
            <a:r>
              <a:rPr lang="en-IN" sz="2000" b="1">
                <a:solidFill>
                  <a:srgbClr val="000000"/>
                </a:solidFill>
                <a:latin typeface="Courier New" pitchFamily="49" charset="0"/>
              </a:rPr>
              <a:t>}</a:t>
            </a:r>
          </a:p>
        </p:txBody>
      </p:sp>
      <p:sp>
        <p:nvSpPr>
          <p:cNvPr id="12291" name="Text Box 5"/>
          <p:cNvSpPr txBox="1">
            <a:spLocks noChangeArrowheads="1"/>
          </p:cNvSpPr>
          <p:nvPr/>
        </p:nvSpPr>
        <p:spPr bwMode="auto">
          <a:xfrm>
            <a:off x="366713" y="2514600"/>
            <a:ext cx="2468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Output:</a:t>
            </a:r>
          </a:p>
          <a:p>
            <a:pPr lvl="3" eaLnBrk="1" hangingPunct="1"/>
            <a:r>
              <a:rPr lang="en-IN" sz="2000"/>
              <a:t>3</a:t>
            </a:r>
          </a:p>
          <a:p>
            <a:pPr lvl="3" eaLnBrk="1" hangingPunct="1"/>
            <a:r>
              <a:rPr lang="en-IN" sz="2000"/>
              <a:t>6</a:t>
            </a:r>
          </a:p>
          <a:p>
            <a:pPr lvl="3" eaLnBrk="1" hangingPunct="1"/>
            <a:r>
              <a:rPr lang="en-IN" sz="2000"/>
              <a:t>2.5</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r>
              <a:rPr lang="en-US" smtClean="0"/>
              <a:t>Overloading resolution</a:t>
            </a:r>
          </a:p>
        </p:txBody>
      </p:sp>
      <p:sp>
        <p:nvSpPr>
          <p:cNvPr id="4" name="Content Placeholder 3"/>
          <p:cNvSpPr>
            <a:spLocks noGrp="1"/>
          </p:cNvSpPr>
          <p:nvPr>
            <p:ph idx="1"/>
          </p:nvPr>
        </p:nvSpPr>
        <p:spPr>
          <a:xfrm>
            <a:off x="304800" y="1143000"/>
            <a:ext cx="8382000" cy="5562600"/>
          </a:xfrm>
        </p:spPr>
        <p:txBody>
          <a:bodyPr/>
          <a:lstStyle/>
          <a:p>
            <a:pPr>
              <a:defRPr/>
            </a:pPr>
            <a:r>
              <a:rPr lang="en-US" dirty="0" smtClean="0"/>
              <a:t>The candidate function is identified by matching method name and d the argument list.</a:t>
            </a:r>
          </a:p>
          <a:p>
            <a:pPr>
              <a:defRPr/>
            </a:pPr>
            <a:r>
              <a:rPr lang="en-US" dirty="0" smtClean="0"/>
              <a:t>The best function is selected among the candidates in the order of the following criteria:</a:t>
            </a:r>
          </a:p>
          <a:p>
            <a:pPr marL="914400" lvl="1" indent="-457200">
              <a:buFont typeface="+mj-lt"/>
              <a:buAutoNum type="arabicPeriod"/>
              <a:defRPr/>
            </a:pPr>
            <a:r>
              <a:rPr lang="en-US" sz="2000" dirty="0" smtClean="0"/>
              <a:t>Where exact match of arguments passed is selected</a:t>
            </a:r>
          </a:p>
          <a:p>
            <a:pPr marL="914400" lvl="1" indent="-457200">
              <a:buFont typeface="+mj-lt"/>
              <a:buAutoNum type="arabicPeriod"/>
              <a:defRPr/>
            </a:pPr>
            <a:r>
              <a:rPr lang="en-US" sz="2000" dirty="0" smtClean="0"/>
              <a:t>Where implicit conversion of arguments  passed is selected</a:t>
            </a:r>
          </a:p>
          <a:p>
            <a:pPr marL="914400" lvl="1" indent="-457200">
              <a:buFont typeface="+mj-lt"/>
              <a:buAutoNum type="arabicPeriod"/>
              <a:defRPr/>
            </a:pPr>
            <a:r>
              <a:rPr lang="en-US" sz="2000" dirty="0">
                <a:ea typeface="+mn-ea"/>
                <a:cs typeface="+mn-cs"/>
              </a:rPr>
              <a:t>If there more than one candidate for </a:t>
            </a:r>
            <a:r>
              <a:rPr lang="en-US" sz="2000" dirty="0" smtClean="0">
                <a:ea typeface="+mn-ea"/>
                <a:cs typeface="+mn-cs"/>
              </a:rPr>
              <a:t>implicit </a:t>
            </a:r>
            <a:r>
              <a:rPr lang="en-US" sz="2000" dirty="0">
                <a:ea typeface="+mn-ea"/>
                <a:cs typeface="+mn-cs"/>
              </a:rPr>
              <a:t>conversion then the closer </a:t>
            </a:r>
            <a:r>
              <a:rPr lang="en-US" sz="2000" dirty="0" smtClean="0">
                <a:ea typeface="+mn-ea"/>
                <a:cs typeface="+mn-cs"/>
              </a:rPr>
              <a:t>match is selected. The closer match is determined by the “</a:t>
            </a:r>
            <a:r>
              <a:rPr lang="en-US" sz="2000" dirty="0" smtClean="0">
                <a:hlinkClick r:id="rId2" action="ppaction://hlinkpres?slideindex=61&amp;slidetitle=Implicit  numerical conversions"/>
              </a:rPr>
              <a:t>Implicit  numerical conversions</a:t>
            </a:r>
            <a:r>
              <a:rPr lang="en-US" sz="2000" dirty="0" smtClean="0"/>
              <a:t>” which we learnt in the first session.</a:t>
            </a:r>
            <a:endParaRPr lang="en-US" sz="2000" dirty="0">
              <a:ea typeface="+mn-ea"/>
              <a:cs typeface="+mn-cs"/>
            </a:endParaRPr>
          </a:p>
          <a:p>
            <a:pPr>
              <a:defRPr/>
            </a:pPr>
            <a:r>
              <a:rPr lang="en-US" dirty="0" smtClean="0"/>
              <a:t>If the set contains only one function member, then that function member is the best function member.</a:t>
            </a:r>
          </a:p>
        </p:txBody>
      </p:sp>
      <p:sp>
        <p:nvSpPr>
          <p:cNvPr id="1331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9B8F25-1883-4AFA-B16B-81533FC1C971}" type="slidenum">
              <a:rPr lang="en-US" smtClean="0">
                <a:solidFill>
                  <a:schemeClr val="bg2"/>
                </a:solidFill>
              </a:rPr>
              <a:pPr eaLnBrk="1" hangingPunct="1"/>
              <a:t>11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Example: Exact match </a:t>
            </a:r>
          </a:p>
        </p:txBody>
      </p:sp>
      <p:sp>
        <p:nvSpPr>
          <p:cNvPr id="143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243643-DF8C-498A-8B32-093120E06BA0}" type="slidenum">
              <a:rPr lang="en-US" smtClean="0">
                <a:solidFill>
                  <a:schemeClr val="bg2"/>
                </a:solidFill>
              </a:rPr>
              <a:pPr eaLnBrk="1" hangingPunct="1"/>
              <a:t>12</a:t>
            </a:fld>
            <a:endParaRPr lang="en-US" smtClean="0">
              <a:solidFill>
                <a:schemeClr val="bg2"/>
              </a:solidFill>
            </a:endParaRPr>
          </a:p>
        </p:txBody>
      </p:sp>
      <p:sp>
        <p:nvSpPr>
          <p:cNvPr id="14340" name="Rectangle 4"/>
          <p:cNvSpPr>
            <a:spLocks noChangeArrowheads="1"/>
          </p:cNvSpPr>
          <p:nvPr/>
        </p:nvSpPr>
        <p:spPr bwMode="auto">
          <a:xfrm>
            <a:off x="381000" y="1219200"/>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using System;</a:t>
            </a:r>
          </a:p>
          <a:p>
            <a:r>
              <a:rPr lang="en-US" sz="2000" b="1">
                <a:solidFill>
                  <a:srgbClr val="000000"/>
                </a:solidFill>
                <a:latin typeface="Courier New" pitchFamily="49" charset="0"/>
              </a:rPr>
              <a:t>class Test{</a:t>
            </a:r>
          </a:p>
          <a:p>
            <a:endParaRPr lang="en-US" sz="2000" b="1">
              <a:solidFill>
                <a:srgbClr val="000000"/>
              </a:solidFill>
              <a:latin typeface="Courier New" pitchFamily="49" charset="0"/>
            </a:endParaRPr>
          </a:p>
          <a:p>
            <a:r>
              <a:rPr lang="en-US" sz="2000" b="1">
                <a:solidFill>
                  <a:srgbClr val="000000"/>
                </a:solidFill>
                <a:latin typeface="Courier New" pitchFamily="49" charset="0"/>
              </a:rPr>
              <a:t>   static void f(int i)</a:t>
            </a:r>
          </a:p>
          <a:p>
            <a:r>
              <a:rPr lang="en-US" sz="2000" b="1">
                <a:solidFill>
                  <a:srgbClr val="000000"/>
                </a:solidFill>
                <a:latin typeface="Courier New" pitchFamily="49" charset="0"/>
              </a:rPr>
              <a:t>    {</a:t>
            </a:r>
          </a:p>
          <a:p>
            <a:r>
              <a:rPr lang="en-US" sz="2000" b="1">
                <a:solidFill>
                  <a:srgbClr val="000000"/>
                </a:solidFill>
                <a:latin typeface="Courier New" pitchFamily="49" charset="0"/>
              </a:rPr>
              <a:t>        Console.WriteLine("int {0}",i);</a:t>
            </a:r>
          </a:p>
          <a:p>
            <a:r>
              <a:rPr lang="en-US" sz="2000" b="1">
                <a:solidFill>
                  <a:srgbClr val="000000"/>
                </a:solidFill>
                <a:latin typeface="Courier New" pitchFamily="49" charset="0"/>
              </a:rPr>
              <a:t>    }</a:t>
            </a:r>
          </a:p>
          <a:p>
            <a:r>
              <a:rPr lang="en-US" sz="2000" b="1">
                <a:solidFill>
                  <a:srgbClr val="000000"/>
                </a:solidFill>
                <a:latin typeface="Courier New" pitchFamily="49" charset="0"/>
              </a:rPr>
              <a:t>   static void f(byte i)</a:t>
            </a:r>
          </a:p>
          <a:p>
            <a:r>
              <a:rPr lang="en-US" sz="2000" b="1">
                <a:solidFill>
                  <a:srgbClr val="000000"/>
                </a:solidFill>
                <a:latin typeface="Courier New" pitchFamily="49" charset="0"/>
              </a:rPr>
              <a:t>    {</a:t>
            </a:r>
          </a:p>
          <a:p>
            <a:r>
              <a:rPr lang="en-US" sz="2000" b="1">
                <a:solidFill>
                  <a:srgbClr val="000000"/>
                </a:solidFill>
                <a:latin typeface="Courier New" pitchFamily="49" charset="0"/>
              </a:rPr>
              <a:t>        Console.WriteLine("byte {0}", i);</a:t>
            </a:r>
          </a:p>
          <a:p>
            <a:r>
              <a:rPr lang="en-US" sz="2000" b="1">
                <a:solidFill>
                  <a:srgbClr val="000000"/>
                </a:solidFill>
                <a:latin typeface="Courier New" pitchFamily="49" charset="0"/>
              </a:rPr>
              <a:t>    }</a:t>
            </a:r>
          </a:p>
          <a:p>
            <a:r>
              <a:rPr lang="en-US" sz="2000" b="1">
                <a:solidFill>
                  <a:srgbClr val="000000"/>
                </a:solidFill>
                <a:latin typeface="Courier New" pitchFamily="49" charset="0"/>
              </a:rPr>
              <a:t>public static void Main(){</a:t>
            </a:r>
          </a:p>
          <a:p>
            <a:r>
              <a:rPr lang="en-US" sz="2000" b="1">
                <a:solidFill>
                  <a:srgbClr val="000000"/>
                </a:solidFill>
                <a:latin typeface="Courier New" pitchFamily="49" charset="0"/>
              </a:rPr>
              <a:t>f(10); </a:t>
            </a:r>
            <a:r>
              <a:rPr lang="en-US" sz="2000" b="1">
                <a:solidFill>
                  <a:srgbClr val="006600"/>
                </a:solidFill>
                <a:latin typeface="Courier New" pitchFamily="49" charset="0"/>
              </a:rPr>
              <a:t>// prints int 10</a:t>
            </a:r>
          </a:p>
          <a:p>
            <a:r>
              <a:rPr lang="en-US" sz="2000" b="1">
                <a:solidFill>
                  <a:srgbClr val="000000"/>
                </a:solidFill>
                <a:latin typeface="Courier New" pitchFamily="49" charset="0"/>
              </a:rPr>
              <a:t>}</a:t>
            </a:r>
          </a:p>
          <a:p>
            <a:r>
              <a:rPr lang="en-US" sz="2000" b="1">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Example: Conversion</a:t>
            </a:r>
          </a:p>
        </p:txBody>
      </p:sp>
      <p:sp>
        <p:nvSpPr>
          <p:cNvPr id="3" name="Content Placeholder 2"/>
          <p:cNvSpPr>
            <a:spLocks noGrp="1"/>
          </p:cNvSpPr>
          <p:nvPr>
            <p:ph idx="1"/>
          </p:nvPr>
        </p:nvSpPr>
        <p:spPr>
          <a:xfrm>
            <a:off x="76200" y="990600"/>
            <a:ext cx="9067800" cy="5715000"/>
          </a:xfrm>
        </p:spPr>
        <p:txBody>
          <a:bodyPr/>
          <a:lstStyle/>
          <a:p>
            <a:pPr marL="0" indent="0">
              <a:buFont typeface="Wingdings" pitchFamily="2" charset="2"/>
              <a:buNone/>
              <a:defRPr/>
            </a:pPr>
            <a:r>
              <a:rPr lang="en-US" dirty="0"/>
              <a:t>In the absence of </a:t>
            </a:r>
            <a:r>
              <a:rPr lang="en-US" b="1" kern="1200" dirty="0" smtClean="0">
                <a:solidFill>
                  <a:srgbClr val="000000"/>
                </a:solidFill>
                <a:latin typeface="Courier New" pitchFamily="49" charset="0"/>
              </a:rPr>
              <a:t>int,</a:t>
            </a:r>
            <a:r>
              <a:rPr lang="en-US" dirty="0" smtClean="0"/>
              <a:t> </a:t>
            </a:r>
            <a:r>
              <a:rPr lang="en-US" b="1" kern="1200" dirty="0" smtClean="0">
                <a:solidFill>
                  <a:srgbClr val="000000"/>
                </a:solidFill>
                <a:latin typeface="Courier New" pitchFamily="49" charset="0"/>
              </a:rPr>
              <a:t>byte or short </a:t>
            </a:r>
            <a:r>
              <a:rPr lang="en-US" dirty="0" smtClean="0"/>
              <a:t> </a:t>
            </a:r>
            <a:r>
              <a:rPr lang="en-US" dirty="0"/>
              <a:t>is called</a:t>
            </a:r>
          </a:p>
          <a:p>
            <a:pPr marL="0" indent="0">
              <a:lnSpc>
                <a:spcPct val="100000"/>
              </a:lnSpc>
              <a:buFont typeface="Wingdings" pitchFamily="2" charset="2"/>
              <a:buNone/>
              <a:defRPr/>
            </a:pPr>
            <a:r>
              <a:rPr lang="en-US" b="1" kern="1200" dirty="0" smtClean="0">
                <a:solidFill>
                  <a:srgbClr val="000000"/>
                </a:solidFill>
                <a:latin typeface="Courier New" pitchFamily="49" charset="0"/>
              </a:rPr>
              <a:t>using </a:t>
            </a:r>
            <a:r>
              <a:rPr lang="en-US" b="1" kern="1200" dirty="0">
                <a:solidFill>
                  <a:srgbClr val="000000"/>
                </a:solidFill>
                <a:latin typeface="Courier New" pitchFamily="49" charset="0"/>
              </a:rPr>
              <a:t>System;</a:t>
            </a:r>
          </a:p>
          <a:p>
            <a:pPr marL="0" indent="0">
              <a:lnSpc>
                <a:spcPct val="100000"/>
              </a:lnSpc>
              <a:buFont typeface="Wingdings" pitchFamily="2" charset="2"/>
              <a:buNone/>
              <a:defRPr/>
            </a:pPr>
            <a:r>
              <a:rPr lang="en-US" b="1" kern="1200" dirty="0">
                <a:solidFill>
                  <a:srgbClr val="000000"/>
                </a:solidFill>
                <a:latin typeface="Courier New" pitchFamily="49" charset="0"/>
              </a:rPr>
              <a:t>class Test{</a:t>
            </a:r>
          </a:p>
          <a:p>
            <a:pPr marL="0" indent="0">
              <a:lnSpc>
                <a:spcPct val="100000"/>
              </a:lnSpc>
              <a:buFont typeface="Wingdings" pitchFamily="2" charset="2"/>
              <a:buNone/>
              <a:defRPr/>
            </a:pPr>
            <a:r>
              <a:rPr lang="en-US" b="1" kern="1200" dirty="0">
                <a:solidFill>
                  <a:srgbClr val="000000"/>
                </a:solidFill>
                <a:latin typeface="Courier New" pitchFamily="49" charset="0"/>
              </a:rPr>
              <a:t>   static void f(long i</a:t>
            </a:r>
            <a:r>
              <a:rPr lang="en-US" b="1" kern="1200" dirty="0" smtClean="0">
                <a:solidFill>
                  <a:srgbClr val="000000"/>
                </a:solidFill>
                <a:latin typeface="Courier New" pitchFamily="49" charset="0"/>
              </a:rPr>
              <a:t>)    </a:t>
            </a:r>
            <a:r>
              <a:rPr lang="en-US" b="1" kern="1200" dirty="0">
                <a:solidFill>
                  <a:srgbClr val="000000"/>
                </a:solidFill>
                <a:latin typeface="Courier New" pitchFamily="49" charset="0"/>
              </a:rPr>
              <a:t>{</a:t>
            </a:r>
          </a:p>
          <a:p>
            <a:pPr marL="0" indent="0">
              <a:lnSpc>
                <a:spcPct val="100000"/>
              </a:lnSpc>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Console.WriteLine</a:t>
            </a:r>
            <a:r>
              <a:rPr lang="en-US" b="1" kern="1200" dirty="0">
                <a:solidFill>
                  <a:srgbClr val="000000"/>
                </a:solidFill>
                <a:latin typeface="Courier New" pitchFamily="49" charset="0"/>
              </a:rPr>
              <a:t>("long {0}",i);</a:t>
            </a:r>
          </a:p>
          <a:p>
            <a:pPr marL="0" indent="0">
              <a:lnSpc>
                <a:spcPct val="100000"/>
              </a:lnSpc>
              <a:buFont typeface="Wingdings" pitchFamily="2" charset="2"/>
              <a:buNone/>
              <a:defRPr/>
            </a:pPr>
            <a:r>
              <a:rPr lang="en-US" b="1" kern="1200" dirty="0">
                <a:solidFill>
                  <a:srgbClr val="000000"/>
                </a:solidFill>
                <a:latin typeface="Courier New" pitchFamily="49" charset="0"/>
              </a:rPr>
              <a:t>    }</a:t>
            </a:r>
          </a:p>
          <a:p>
            <a:pPr marL="0" indent="0">
              <a:lnSpc>
                <a:spcPct val="100000"/>
              </a:lnSpc>
              <a:buFont typeface="Wingdings" pitchFamily="2" charset="2"/>
              <a:buNone/>
              <a:defRPr/>
            </a:pPr>
            <a:r>
              <a:rPr lang="en-US" b="1" kern="1200" dirty="0">
                <a:solidFill>
                  <a:srgbClr val="000000"/>
                </a:solidFill>
                <a:latin typeface="Courier New" pitchFamily="49" charset="0"/>
              </a:rPr>
              <a:t>   static void f(byte i</a:t>
            </a:r>
            <a:r>
              <a:rPr lang="en-US" b="1" kern="1200" dirty="0" smtClean="0">
                <a:solidFill>
                  <a:srgbClr val="000000"/>
                </a:solidFill>
                <a:latin typeface="Courier New" pitchFamily="49" charset="0"/>
              </a:rPr>
              <a:t>)    </a:t>
            </a:r>
            <a:r>
              <a:rPr lang="en-US" b="1" kern="1200" dirty="0">
                <a:solidFill>
                  <a:srgbClr val="000000"/>
                </a:solidFill>
                <a:latin typeface="Courier New" pitchFamily="49" charset="0"/>
              </a:rPr>
              <a:t>{</a:t>
            </a:r>
          </a:p>
          <a:p>
            <a:pPr marL="0" indent="0">
              <a:lnSpc>
                <a:spcPct val="100000"/>
              </a:lnSpc>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Console.WriteLine</a:t>
            </a:r>
            <a:r>
              <a:rPr lang="en-US" b="1" kern="1200" dirty="0">
                <a:solidFill>
                  <a:srgbClr val="000000"/>
                </a:solidFill>
                <a:latin typeface="Courier New" pitchFamily="49" charset="0"/>
              </a:rPr>
              <a:t>("byte {0}", i);</a:t>
            </a:r>
          </a:p>
          <a:p>
            <a:pPr marL="0" indent="0">
              <a:lnSpc>
                <a:spcPct val="100000"/>
              </a:lnSpc>
              <a:buFont typeface="Wingdings" pitchFamily="2" charset="2"/>
              <a:buNone/>
              <a:defRPr/>
            </a:pPr>
            <a:r>
              <a:rPr lang="en-US" b="1" kern="1200" dirty="0">
                <a:solidFill>
                  <a:srgbClr val="000000"/>
                </a:solidFill>
                <a:latin typeface="Courier New" pitchFamily="49" charset="0"/>
              </a:rPr>
              <a:t>    }</a:t>
            </a:r>
          </a:p>
          <a:p>
            <a:pPr marL="0" indent="0">
              <a:lnSpc>
                <a:spcPct val="100000"/>
              </a:lnSpc>
              <a:buFont typeface="Wingdings" pitchFamily="2" charset="2"/>
              <a:buNone/>
              <a:defRPr/>
            </a:pPr>
            <a:r>
              <a:rPr lang="en-US" b="1" kern="1200" dirty="0">
                <a:solidFill>
                  <a:srgbClr val="000000"/>
                </a:solidFill>
                <a:latin typeface="Courier New" pitchFamily="49" charset="0"/>
              </a:rPr>
              <a:t>public static void Main</a:t>
            </a:r>
            <a:r>
              <a:rPr lang="en-US" b="1" kern="1200" dirty="0" smtClean="0">
                <a:solidFill>
                  <a:srgbClr val="000000"/>
                </a:solidFill>
                <a:latin typeface="Courier New" pitchFamily="49" charset="0"/>
              </a:rPr>
              <a:t>(){</a:t>
            </a:r>
          </a:p>
          <a:p>
            <a:pPr marL="0" indent="0">
              <a:lnSpc>
                <a:spcPct val="100000"/>
              </a:lnSpc>
              <a:buFont typeface="Wingdings" pitchFamily="2" charset="2"/>
              <a:buNone/>
              <a:defRPr/>
            </a:pPr>
            <a:r>
              <a:rPr lang="en-US" b="1" kern="1200" dirty="0" smtClean="0">
                <a:solidFill>
                  <a:srgbClr val="000000"/>
                </a:solidFill>
                <a:latin typeface="Courier New" pitchFamily="49" charset="0"/>
              </a:rPr>
              <a:t>f(10); </a:t>
            </a:r>
            <a:r>
              <a:rPr lang="en-US" b="1" kern="1200" dirty="0">
                <a:solidFill>
                  <a:srgbClr val="006600"/>
                </a:solidFill>
                <a:latin typeface="Courier New" pitchFamily="49" charset="0"/>
              </a:rPr>
              <a:t>// prints byte 10 </a:t>
            </a:r>
            <a:r>
              <a:rPr lang="en-US" b="1" kern="1200" dirty="0">
                <a:solidFill>
                  <a:srgbClr val="006600"/>
                </a:solidFill>
                <a:latin typeface="Courier New" pitchFamily="49" charset="0"/>
                <a:sym typeface="Wingdings" pitchFamily="2" charset="2"/>
              </a:rPr>
              <a:t> Exact match</a:t>
            </a:r>
            <a:endParaRPr lang="en-US" b="1" kern="1200" dirty="0">
              <a:solidFill>
                <a:srgbClr val="006600"/>
              </a:solidFill>
              <a:latin typeface="Courier New" pitchFamily="49" charset="0"/>
            </a:endParaRPr>
          </a:p>
          <a:p>
            <a:pPr marL="0" indent="0">
              <a:lnSpc>
                <a:spcPct val="100000"/>
              </a:lnSpc>
              <a:buFont typeface="Wingdings" pitchFamily="2" charset="2"/>
              <a:buNone/>
              <a:defRPr/>
            </a:pPr>
            <a:r>
              <a:rPr lang="en-US" b="1" kern="1200" dirty="0">
                <a:solidFill>
                  <a:srgbClr val="000000"/>
                </a:solidFill>
                <a:latin typeface="Courier New" pitchFamily="49" charset="0"/>
              </a:rPr>
              <a:t>f(100001</a:t>
            </a:r>
            <a:r>
              <a:rPr lang="en-US" b="1" kern="1200" dirty="0" smtClean="0">
                <a:solidFill>
                  <a:srgbClr val="000000"/>
                </a:solidFill>
                <a:latin typeface="Courier New" pitchFamily="49" charset="0"/>
              </a:rPr>
              <a:t>); </a:t>
            </a:r>
            <a:r>
              <a:rPr lang="en-US" b="1" kern="1200" dirty="0">
                <a:solidFill>
                  <a:srgbClr val="006600"/>
                </a:solidFill>
                <a:latin typeface="Courier New" pitchFamily="49" charset="0"/>
              </a:rPr>
              <a:t>// prints long 10 </a:t>
            </a:r>
            <a:r>
              <a:rPr lang="en-US" b="1" kern="1200" dirty="0">
                <a:solidFill>
                  <a:srgbClr val="006600"/>
                </a:solidFill>
                <a:latin typeface="Courier New" pitchFamily="49" charset="0"/>
                <a:sym typeface="Wingdings" pitchFamily="2" charset="2"/>
              </a:rPr>
              <a:t> Conversion</a:t>
            </a:r>
            <a:endParaRPr lang="en-US" b="1" kern="1200" dirty="0">
              <a:solidFill>
                <a:srgbClr val="006600"/>
              </a:solidFill>
              <a:latin typeface="Courier New" pitchFamily="49" charset="0"/>
            </a:endParaRPr>
          </a:p>
          <a:p>
            <a:pPr marL="0" indent="0">
              <a:lnSpc>
                <a:spcPct val="100000"/>
              </a:lnSpc>
              <a:buFont typeface="Wingdings" pitchFamily="2" charset="2"/>
              <a:buNone/>
              <a:defRPr/>
            </a:pPr>
            <a:r>
              <a:rPr lang="en-US" b="1" kern="1200" dirty="0" smtClean="0">
                <a:solidFill>
                  <a:srgbClr val="000000"/>
                </a:solidFill>
                <a:latin typeface="Courier New" pitchFamily="49" charset="0"/>
              </a:rPr>
              <a:t>}}</a:t>
            </a:r>
            <a:endParaRPr lang="en-US" b="1" kern="1200" dirty="0">
              <a:solidFill>
                <a:srgbClr val="000000"/>
              </a:solidFill>
              <a:latin typeface="Courier New" pitchFamily="49" charset="0"/>
            </a:endParaRPr>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8C4516-8B7C-4C8E-89FC-DF50FD7D5EFD}" type="slidenum">
              <a:rPr lang="en-US" smtClean="0">
                <a:solidFill>
                  <a:schemeClr val="bg2"/>
                </a:solidFill>
              </a:rPr>
              <a:pPr eaLnBrk="1" hangingPunct="1"/>
              <a:t>13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Example: Closer match</a:t>
            </a:r>
          </a:p>
        </p:txBody>
      </p:sp>
      <p:sp>
        <p:nvSpPr>
          <p:cNvPr id="163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D5570B-84DE-4117-AF22-4AED95854B49}" type="slidenum">
              <a:rPr lang="en-US" smtClean="0">
                <a:solidFill>
                  <a:schemeClr val="bg2"/>
                </a:solidFill>
              </a:rPr>
              <a:pPr eaLnBrk="1" hangingPunct="1"/>
              <a:t>14</a:t>
            </a:fld>
            <a:endParaRPr lang="en-US" smtClean="0">
              <a:solidFill>
                <a:schemeClr val="bg2"/>
              </a:solidFill>
            </a:endParaRPr>
          </a:p>
        </p:txBody>
      </p:sp>
      <p:sp>
        <p:nvSpPr>
          <p:cNvPr id="16388" name="Rectangle 4"/>
          <p:cNvSpPr>
            <a:spLocks noChangeArrowheads="1"/>
          </p:cNvSpPr>
          <p:nvPr/>
        </p:nvSpPr>
        <p:spPr bwMode="auto">
          <a:xfrm>
            <a:off x="381000" y="1295400"/>
            <a:ext cx="77724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accent2"/>
              </a:buClr>
            </a:pPr>
            <a:r>
              <a:rPr lang="en-US" sz="2000" b="1">
                <a:solidFill>
                  <a:srgbClr val="000000"/>
                </a:solidFill>
                <a:latin typeface="Courier New" pitchFamily="49" charset="0"/>
              </a:rPr>
              <a:t>using System;</a:t>
            </a:r>
          </a:p>
          <a:p>
            <a:pPr eaLnBrk="0" hangingPunct="0">
              <a:spcBef>
                <a:spcPct val="20000"/>
              </a:spcBef>
              <a:buClr>
                <a:schemeClr val="accent2"/>
              </a:buClr>
            </a:pPr>
            <a:r>
              <a:rPr lang="en-US" sz="2000" b="1">
                <a:solidFill>
                  <a:srgbClr val="000000"/>
                </a:solidFill>
                <a:latin typeface="Courier New" pitchFamily="49" charset="0"/>
              </a:rPr>
              <a:t>class Test{</a:t>
            </a:r>
          </a:p>
          <a:p>
            <a:pPr eaLnBrk="0" hangingPunct="0">
              <a:spcBef>
                <a:spcPct val="20000"/>
              </a:spcBef>
              <a:buClr>
                <a:schemeClr val="accent2"/>
              </a:buClr>
            </a:pPr>
            <a:r>
              <a:rPr lang="en-US" sz="2000" b="1">
                <a:solidFill>
                  <a:srgbClr val="000000"/>
                </a:solidFill>
                <a:latin typeface="Courier New" pitchFamily="49" charset="0"/>
              </a:rPr>
              <a:t>   static void f(float i)    {</a:t>
            </a:r>
          </a:p>
          <a:p>
            <a:pPr eaLnBrk="0" hangingPunct="0">
              <a:spcBef>
                <a:spcPct val="20000"/>
              </a:spcBef>
              <a:buClr>
                <a:schemeClr val="accent2"/>
              </a:buClr>
            </a:pPr>
            <a:r>
              <a:rPr lang="en-US" sz="2000" b="1">
                <a:solidFill>
                  <a:srgbClr val="000000"/>
                </a:solidFill>
                <a:latin typeface="Courier New" pitchFamily="49" charset="0"/>
              </a:rPr>
              <a:t>        Console.WriteLine("float {0}",i);</a:t>
            </a:r>
          </a:p>
          <a:p>
            <a:pPr eaLnBrk="0" hangingPunct="0">
              <a:spcBef>
                <a:spcPct val="20000"/>
              </a:spcBef>
              <a:buClr>
                <a:schemeClr val="accent2"/>
              </a:buClr>
            </a:pPr>
            <a:r>
              <a:rPr lang="en-US" sz="2000" b="1">
                <a:solidFill>
                  <a:srgbClr val="000000"/>
                </a:solidFill>
                <a:latin typeface="Courier New" pitchFamily="49" charset="0"/>
              </a:rPr>
              <a:t>    }</a:t>
            </a:r>
          </a:p>
          <a:p>
            <a:pPr eaLnBrk="0" hangingPunct="0">
              <a:spcBef>
                <a:spcPct val="20000"/>
              </a:spcBef>
              <a:buClr>
                <a:schemeClr val="accent2"/>
              </a:buClr>
            </a:pPr>
            <a:r>
              <a:rPr lang="en-US" sz="2000" b="1">
                <a:solidFill>
                  <a:srgbClr val="000000"/>
                </a:solidFill>
                <a:latin typeface="Courier New" pitchFamily="49" charset="0"/>
              </a:rPr>
              <a:t>   static void f(double i)    {</a:t>
            </a:r>
          </a:p>
          <a:p>
            <a:pPr eaLnBrk="0" hangingPunct="0">
              <a:spcBef>
                <a:spcPct val="20000"/>
              </a:spcBef>
              <a:buClr>
                <a:schemeClr val="accent2"/>
              </a:buClr>
            </a:pPr>
            <a:r>
              <a:rPr lang="en-US" sz="2000" b="1">
                <a:solidFill>
                  <a:srgbClr val="000000"/>
                </a:solidFill>
                <a:latin typeface="Courier New" pitchFamily="49" charset="0"/>
              </a:rPr>
              <a:t>    Console.WriteLine("double {0}", i    }</a:t>
            </a:r>
          </a:p>
          <a:p>
            <a:pPr eaLnBrk="0" hangingPunct="0">
              <a:spcBef>
                <a:spcPct val="20000"/>
              </a:spcBef>
              <a:buClr>
                <a:schemeClr val="accent2"/>
              </a:buClr>
            </a:pPr>
            <a:r>
              <a:rPr lang="en-US" sz="2000" b="1">
                <a:solidFill>
                  <a:srgbClr val="000000"/>
                </a:solidFill>
                <a:latin typeface="Courier New" pitchFamily="49" charset="0"/>
              </a:rPr>
              <a:t>public static void Main(){</a:t>
            </a:r>
          </a:p>
          <a:p>
            <a:pPr eaLnBrk="0" hangingPunct="0">
              <a:spcBef>
                <a:spcPct val="20000"/>
              </a:spcBef>
              <a:buClr>
                <a:schemeClr val="accent2"/>
              </a:buClr>
            </a:pPr>
            <a:r>
              <a:rPr lang="en-US" sz="2000" b="1">
                <a:solidFill>
                  <a:srgbClr val="000000"/>
                </a:solidFill>
                <a:latin typeface="Courier New" pitchFamily="49" charset="0"/>
              </a:rPr>
              <a:t>f(100001); </a:t>
            </a:r>
            <a:r>
              <a:rPr lang="en-US" sz="2000" b="1">
                <a:solidFill>
                  <a:srgbClr val="006600"/>
                </a:solidFill>
                <a:latin typeface="Courier New" pitchFamily="49" charset="0"/>
              </a:rPr>
              <a:t>// float 100001</a:t>
            </a:r>
          </a:p>
          <a:p>
            <a:pPr eaLnBrk="0" hangingPunct="0">
              <a:spcBef>
                <a:spcPct val="20000"/>
              </a:spcBef>
              <a:buClr>
                <a:schemeClr val="accent2"/>
              </a:buClr>
            </a:pPr>
            <a:r>
              <a:rPr lang="en-US" sz="2000" b="1">
                <a:solidFill>
                  <a:srgbClr val="000000"/>
                </a:solidFill>
                <a:latin typeface="Courier New" pitchFamily="49" charset="0"/>
              </a:rPr>
              <a:t>}</a:t>
            </a:r>
          </a:p>
          <a:p>
            <a:pPr eaLnBrk="0" hangingPunct="0">
              <a:spcBef>
                <a:spcPct val="20000"/>
              </a:spcBef>
              <a:buClr>
                <a:schemeClr val="accent2"/>
              </a:buClr>
            </a:pPr>
            <a:r>
              <a:rPr lang="en-US" sz="2000" b="1">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 No match</a:t>
            </a:r>
          </a:p>
        </p:txBody>
      </p:sp>
      <p:sp>
        <p:nvSpPr>
          <p:cNvPr id="3" name="Content Placeholder 2"/>
          <p:cNvSpPr>
            <a:spLocks noGrp="1"/>
          </p:cNvSpPr>
          <p:nvPr>
            <p:ph idx="1"/>
          </p:nvPr>
        </p:nvSpPr>
        <p:spPr>
          <a:xfrm>
            <a:off x="304800" y="1143000"/>
            <a:ext cx="8382000" cy="5562600"/>
          </a:xfrm>
        </p:spPr>
        <p:txBody>
          <a:bodyPr/>
          <a:lstStyle/>
          <a:p>
            <a:pPr marL="0" indent="0">
              <a:buFont typeface="Wingdings" pitchFamily="2" charset="2"/>
              <a:buNone/>
              <a:defRPr/>
            </a:pPr>
            <a:r>
              <a:rPr lang="en-US" b="1" kern="1200" dirty="0">
                <a:solidFill>
                  <a:srgbClr val="000000"/>
                </a:solidFill>
                <a:latin typeface="Courier New" pitchFamily="49" charset="0"/>
              </a:rPr>
              <a:t>using System;</a:t>
            </a:r>
          </a:p>
          <a:p>
            <a:pPr marL="0" indent="0">
              <a:buFont typeface="Wingdings" pitchFamily="2" charset="2"/>
              <a:buNone/>
              <a:defRPr/>
            </a:pPr>
            <a:r>
              <a:rPr lang="en-US" b="1" kern="1200" dirty="0">
                <a:solidFill>
                  <a:srgbClr val="000000"/>
                </a:solidFill>
                <a:latin typeface="Courier New" pitchFamily="49" charset="0"/>
              </a:rPr>
              <a:t>class Test{</a:t>
            </a:r>
          </a:p>
          <a:p>
            <a:pPr marL="0" indent="0">
              <a:buFont typeface="Wingdings" pitchFamily="2" charset="2"/>
              <a:buNone/>
              <a:defRPr/>
            </a:pPr>
            <a:r>
              <a:rPr lang="en-US" b="1" kern="1200" dirty="0">
                <a:solidFill>
                  <a:srgbClr val="000000"/>
                </a:solidFill>
                <a:latin typeface="Courier New" pitchFamily="49" charset="0"/>
              </a:rPr>
              <a:t>   static void f(string i)    {</a:t>
            </a:r>
          </a:p>
          <a:p>
            <a:pPr marL="0" indent="0">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Console.WriteLine</a:t>
            </a:r>
            <a:r>
              <a:rPr lang="en-US" b="1" kern="1200" dirty="0">
                <a:solidFill>
                  <a:srgbClr val="000000"/>
                </a:solidFill>
                <a:latin typeface="Courier New" pitchFamily="49" charset="0"/>
              </a:rPr>
              <a:t>("string {0}",i);</a:t>
            </a:r>
          </a:p>
          <a:p>
            <a:pPr marL="0" indent="0">
              <a:buFont typeface="Wingdings" pitchFamily="2" charset="2"/>
              <a:buNone/>
              <a:defRPr/>
            </a:pPr>
            <a:r>
              <a:rPr lang="en-US" b="1" kern="1200" dirty="0">
                <a:solidFill>
                  <a:srgbClr val="000000"/>
                </a:solidFill>
                <a:latin typeface="Courier New" pitchFamily="49" charset="0"/>
              </a:rPr>
              <a:t>    }</a:t>
            </a:r>
          </a:p>
          <a:p>
            <a:pPr marL="0" indent="0">
              <a:buFont typeface="Wingdings" pitchFamily="2" charset="2"/>
              <a:buNone/>
              <a:defRPr/>
            </a:pPr>
            <a:r>
              <a:rPr lang="en-US" b="1" kern="1200" dirty="0">
                <a:solidFill>
                  <a:srgbClr val="000000"/>
                </a:solidFill>
                <a:latin typeface="Courier New" pitchFamily="49" charset="0"/>
              </a:rPr>
              <a:t>   static void f(byte i)    {</a:t>
            </a:r>
          </a:p>
          <a:p>
            <a:pPr marL="0" indent="0">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Console.WriteLine</a:t>
            </a:r>
            <a:r>
              <a:rPr lang="en-US" b="1" kern="1200" dirty="0">
                <a:solidFill>
                  <a:srgbClr val="000000"/>
                </a:solidFill>
                <a:latin typeface="Courier New" pitchFamily="49" charset="0"/>
              </a:rPr>
              <a:t>("byte {0}", i);</a:t>
            </a:r>
          </a:p>
          <a:p>
            <a:pPr marL="0" indent="0">
              <a:buFont typeface="Wingdings" pitchFamily="2" charset="2"/>
              <a:buNone/>
              <a:defRPr/>
            </a:pPr>
            <a:r>
              <a:rPr lang="en-US" b="1" kern="1200" dirty="0">
                <a:solidFill>
                  <a:srgbClr val="000000"/>
                </a:solidFill>
                <a:latin typeface="Courier New" pitchFamily="49" charset="0"/>
              </a:rPr>
              <a:t>    }</a:t>
            </a:r>
          </a:p>
          <a:p>
            <a:pPr marL="0" indent="0">
              <a:buFont typeface="Wingdings" pitchFamily="2" charset="2"/>
              <a:buNone/>
              <a:defRPr/>
            </a:pPr>
            <a:r>
              <a:rPr lang="en-US" b="1" kern="1200" dirty="0">
                <a:solidFill>
                  <a:srgbClr val="000000"/>
                </a:solidFill>
                <a:latin typeface="Courier New" pitchFamily="49" charset="0"/>
              </a:rPr>
              <a:t>public static void Main(){</a:t>
            </a:r>
          </a:p>
          <a:p>
            <a:pPr marL="0" indent="0">
              <a:buFont typeface="Wingdings" pitchFamily="2" charset="2"/>
              <a:buNone/>
              <a:defRPr/>
            </a:pPr>
            <a:r>
              <a:rPr lang="en-US" b="1" kern="1200" dirty="0">
                <a:solidFill>
                  <a:srgbClr val="000000"/>
                </a:solidFill>
                <a:latin typeface="Courier New" pitchFamily="49" charset="0"/>
              </a:rPr>
              <a:t>f(100001</a:t>
            </a:r>
            <a:r>
              <a:rPr lang="en-US" b="1" kern="1200" dirty="0" smtClean="0">
                <a:solidFill>
                  <a:srgbClr val="000000"/>
                </a:solidFill>
                <a:latin typeface="Courier New" pitchFamily="49" charset="0"/>
              </a:rPr>
              <a:t>); </a:t>
            </a:r>
            <a:r>
              <a:rPr lang="en-US" b="1" kern="1200" dirty="0">
                <a:solidFill>
                  <a:srgbClr val="006600"/>
                </a:solidFill>
                <a:latin typeface="Courier New" pitchFamily="49" charset="0"/>
              </a:rPr>
              <a:t>// error</a:t>
            </a:r>
          </a:p>
          <a:p>
            <a:pPr marL="0" indent="0">
              <a:buFont typeface="Wingdings" pitchFamily="2" charset="2"/>
              <a:buNone/>
              <a:defRPr/>
            </a:pPr>
            <a:r>
              <a:rPr lang="en-US" b="1" kern="1200" dirty="0" smtClean="0">
                <a:solidFill>
                  <a:srgbClr val="000000"/>
                </a:solidFill>
                <a:latin typeface="Courier New" pitchFamily="49" charset="0"/>
              </a:rPr>
              <a:t>}}</a:t>
            </a:r>
            <a:endParaRPr lang="en-US" b="1" kern="1200" dirty="0">
              <a:solidFill>
                <a:srgbClr val="000000"/>
              </a:solidFill>
              <a:latin typeface="Courier New" pitchFamily="49" charset="0"/>
            </a:endParaRPr>
          </a:p>
          <a:p>
            <a:pPr marL="0" indent="0">
              <a:buFont typeface="Wingdings" pitchFamily="2" charset="2"/>
              <a:buNone/>
              <a:defRPr/>
            </a:pPr>
            <a:endParaRPr lang="en-US" dirty="0"/>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896784-AB34-4060-82F4-61D42C1599D9}" type="slidenum">
              <a:rPr lang="en-US" smtClean="0">
                <a:solidFill>
                  <a:schemeClr val="bg2"/>
                </a:solidFill>
              </a:rPr>
              <a:pPr eaLnBrk="1" hangingPunct="1"/>
              <a:t>15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Example: Ambiguous</a:t>
            </a:r>
          </a:p>
        </p:txBody>
      </p:sp>
      <p:sp>
        <p:nvSpPr>
          <p:cNvPr id="184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6F9821-9555-4525-83CC-463160A6C67B}" type="slidenum">
              <a:rPr lang="en-US" smtClean="0">
                <a:solidFill>
                  <a:schemeClr val="bg2"/>
                </a:solidFill>
              </a:rPr>
              <a:pPr eaLnBrk="1" hangingPunct="1"/>
              <a:t>16</a:t>
            </a:fld>
            <a:endParaRPr lang="en-US" smtClean="0">
              <a:solidFill>
                <a:schemeClr val="bg2"/>
              </a:solidFill>
            </a:endParaRPr>
          </a:p>
        </p:txBody>
      </p:sp>
      <p:sp>
        <p:nvSpPr>
          <p:cNvPr id="18436" name="Rectangle 4"/>
          <p:cNvSpPr>
            <a:spLocks noChangeArrowheads="1"/>
          </p:cNvSpPr>
          <p:nvPr/>
        </p:nvSpPr>
        <p:spPr bwMode="auto">
          <a:xfrm>
            <a:off x="152400" y="1295400"/>
            <a:ext cx="88392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sz="2000" b="1">
                <a:solidFill>
                  <a:srgbClr val="000000"/>
                </a:solidFill>
                <a:latin typeface="Courier New" pitchFamily="49" charset="0"/>
              </a:rPr>
              <a:t>using System;</a:t>
            </a:r>
          </a:p>
          <a:p>
            <a:pPr>
              <a:lnSpc>
                <a:spcPct val="130000"/>
              </a:lnSpc>
            </a:pPr>
            <a:r>
              <a:rPr lang="en-US" sz="2000" b="1">
                <a:solidFill>
                  <a:srgbClr val="000000"/>
                </a:solidFill>
                <a:latin typeface="Courier New" pitchFamily="49" charset="0"/>
              </a:rPr>
              <a:t>class Test{</a:t>
            </a:r>
          </a:p>
          <a:p>
            <a:pPr>
              <a:lnSpc>
                <a:spcPct val="130000"/>
              </a:lnSpc>
            </a:pPr>
            <a:r>
              <a:rPr lang="en-US" sz="2000" b="1">
                <a:solidFill>
                  <a:srgbClr val="000000"/>
                </a:solidFill>
                <a:latin typeface="Courier New" pitchFamily="49" charset="0"/>
              </a:rPr>
              <a:t>   static void f(short i, byte j)    {</a:t>
            </a:r>
          </a:p>
          <a:p>
            <a:pPr>
              <a:lnSpc>
                <a:spcPct val="130000"/>
              </a:lnSpc>
            </a:pPr>
            <a:r>
              <a:rPr lang="en-US" sz="2000" b="1">
                <a:solidFill>
                  <a:srgbClr val="000000"/>
                </a:solidFill>
                <a:latin typeface="Courier New" pitchFamily="49" charset="0"/>
              </a:rPr>
              <a:t>        Console.WriteLine("short {0}",i);</a:t>
            </a:r>
          </a:p>
          <a:p>
            <a:pPr>
              <a:lnSpc>
                <a:spcPct val="130000"/>
              </a:lnSpc>
            </a:pPr>
            <a:r>
              <a:rPr lang="en-US" sz="2000" b="1">
                <a:solidFill>
                  <a:srgbClr val="000000"/>
                </a:solidFill>
                <a:latin typeface="Courier New" pitchFamily="49" charset="0"/>
              </a:rPr>
              <a:t>    }</a:t>
            </a:r>
          </a:p>
          <a:p>
            <a:pPr>
              <a:lnSpc>
                <a:spcPct val="130000"/>
              </a:lnSpc>
            </a:pPr>
            <a:r>
              <a:rPr lang="en-US" sz="2000" b="1">
                <a:solidFill>
                  <a:srgbClr val="000000"/>
                </a:solidFill>
                <a:latin typeface="Courier New" pitchFamily="49" charset="0"/>
              </a:rPr>
              <a:t>   static void f(byte i, short j)    {</a:t>
            </a:r>
          </a:p>
          <a:p>
            <a:pPr>
              <a:lnSpc>
                <a:spcPct val="130000"/>
              </a:lnSpc>
            </a:pPr>
            <a:r>
              <a:rPr lang="en-US" sz="2000" b="1">
                <a:solidFill>
                  <a:srgbClr val="000000"/>
                </a:solidFill>
                <a:latin typeface="Courier New" pitchFamily="49" charset="0"/>
              </a:rPr>
              <a:t>       Console.WriteLine("byte {0}", i);</a:t>
            </a:r>
          </a:p>
          <a:p>
            <a:pPr>
              <a:lnSpc>
                <a:spcPct val="130000"/>
              </a:lnSpc>
            </a:pPr>
            <a:r>
              <a:rPr lang="en-US" sz="2000" b="1">
                <a:solidFill>
                  <a:srgbClr val="000000"/>
                </a:solidFill>
                <a:latin typeface="Courier New" pitchFamily="49" charset="0"/>
              </a:rPr>
              <a:t>    }</a:t>
            </a:r>
          </a:p>
          <a:p>
            <a:pPr>
              <a:lnSpc>
                <a:spcPct val="130000"/>
              </a:lnSpc>
            </a:pPr>
            <a:r>
              <a:rPr lang="en-US" sz="2000" b="1">
                <a:solidFill>
                  <a:srgbClr val="000000"/>
                </a:solidFill>
                <a:latin typeface="Courier New" pitchFamily="49" charset="0"/>
              </a:rPr>
              <a:t>public static void Main(){</a:t>
            </a:r>
          </a:p>
          <a:p>
            <a:pPr>
              <a:lnSpc>
                <a:spcPct val="130000"/>
              </a:lnSpc>
            </a:pPr>
            <a:r>
              <a:rPr lang="en-US" sz="2000" b="1">
                <a:solidFill>
                  <a:srgbClr val="000000"/>
                </a:solidFill>
                <a:latin typeface="Courier New" pitchFamily="49" charset="0"/>
              </a:rPr>
              <a:t>f(10,0); </a:t>
            </a:r>
            <a:r>
              <a:rPr lang="en-US" sz="2000" b="1">
                <a:solidFill>
                  <a:srgbClr val="006600"/>
                </a:solidFill>
                <a:latin typeface="Courier New" pitchFamily="49" charset="0"/>
              </a:rPr>
              <a:t>// error due to ambiguous call</a:t>
            </a:r>
          </a:p>
          <a:p>
            <a:pPr>
              <a:lnSpc>
                <a:spcPct val="130000"/>
              </a:lnSpc>
            </a:pPr>
            <a:r>
              <a:rPr lang="en-US" sz="2000" b="1">
                <a:solidFill>
                  <a:srgbClr val="000000"/>
                </a:solidFill>
                <a:latin typeface="Courier New" pitchFamily="49" charset="0"/>
              </a:rPr>
              <a:t>}</a:t>
            </a:r>
          </a:p>
          <a:p>
            <a:pPr>
              <a:lnSpc>
                <a:spcPct val="130000"/>
              </a:lnSpc>
            </a:pPr>
            <a:r>
              <a:rPr lang="en-US" sz="2000" b="1">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 y="0"/>
            <a:ext cx="8839200" cy="838200"/>
          </a:xfrm>
        </p:spPr>
        <p:txBody>
          <a:bodyPr/>
          <a:lstStyle/>
          <a:p>
            <a:r>
              <a:rPr lang="en-US" smtClean="0"/>
              <a:t>Overloaded methods with </a:t>
            </a:r>
            <a:r>
              <a:rPr lang="en-US" smtClean="0">
                <a:latin typeface="Courier New" pitchFamily="49" charset="0"/>
                <a:cs typeface="Courier New" pitchFamily="49" charset="0"/>
              </a:rPr>
              <a:t>ref</a:t>
            </a:r>
            <a:r>
              <a:rPr lang="en-US" smtClean="0"/>
              <a:t>, </a:t>
            </a:r>
            <a:r>
              <a:rPr lang="en-US" smtClean="0">
                <a:latin typeface="Courier New" pitchFamily="49" charset="0"/>
                <a:cs typeface="Courier New" pitchFamily="49" charset="0"/>
              </a:rPr>
              <a:t>out</a:t>
            </a:r>
            <a:r>
              <a:rPr lang="en-US" smtClean="0"/>
              <a:t>, </a:t>
            </a:r>
            <a:r>
              <a:rPr lang="en-US" smtClean="0">
                <a:latin typeface="Courier New" pitchFamily="49" charset="0"/>
                <a:cs typeface="Courier New" pitchFamily="49" charset="0"/>
              </a:rPr>
              <a:t>param</a:t>
            </a:r>
          </a:p>
        </p:txBody>
      </p:sp>
      <p:sp>
        <p:nvSpPr>
          <p:cNvPr id="3" name="Content Placeholder 2"/>
          <p:cNvSpPr>
            <a:spLocks noGrp="1"/>
          </p:cNvSpPr>
          <p:nvPr>
            <p:ph idx="1"/>
          </p:nvPr>
        </p:nvSpPr>
        <p:spPr>
          <a:xfrm>
            <a:off x="152400" y="1066800"/>
            <a:ext cx="8534400" cy="5562600"/>
          </a:xfrm>
        </p:spPr>
        <p:txBody>
          <a:bodyPr/>
          <a:lstStyle/>
          <a:p>
            <a:pPr>
              <a:lnSpc>
                <a:spcPct val="120000"/>
              </a:lnSpc>
              <a:defRPr/>
            </a:pPr>
            <a:r>
              <a:rPr lang="en-US" dirty="0" smtClean="0"/>
              <a:t>The two methods which differs only in the parameter modifiers ref or out cannot be overloaded.</a:t>
            </a:r>
          </a:p>
          <a:p>
            <a:pPr marL="400050" lvl="1" indent="0">
              <a:lnSpc>
                <a:spcPct val="120000"/>
              </a:lnSpc>
              <a:buFont typeface="Wingdings" pitchFamily="2" charset="2"/>
              <a:buNone/>
              <a:defRPr/>
            </a:pPr>
            <a:r>
              <a:rPr lang="en-US" dirty="0" smtClean="0"/>
              <a:t>  </a:t>
            </a:r>
            <a:r>
              <a:rPr lang="en-US" sz="2000" b="1" kern="1200" dirty="0" smtClean="0">
                <a:solidFill>
                  <a:srgbClr val="000000"/>
                </a:solidFill>
                <a:latin typeface="Courier New" pitchFamily="49" charset="0"/>
              </a:rPr>
              <a:t>static </a:t>
            </a:r>
            <a:r>
              <a:rPr lang="en-US" sz="2000" b="1" kern="1200" dirty="0">
                <a:solidFill>
                  <a:srgbClr val="000000"/>
                </a:solidFill>
                <a:latin typeface="Courier New" pitchFamily="49" charset="0"/>
              </a:rPr>
              <a:t>void </a:t>
            </a:r>
            <a:r>
              <a:rPr lang="en-US" sz="2000" b="1" kern="1200" dirty="0" err="1" smtClean="0">
                <a:solidFill>
                  <a:srgbClr val="000000"/>
                </a:solidFill>
                <a:latin typeface="Courier New" pitchFamily="49" charset="0"/>
              </a:rPr>
              <a:t>myMethod</a:t>
            </a:r>
            <a:r>
              <a:rPr lang="en-US" sz="2000" b="1" kern="1200" dirty="0" smtClean="0">
                <a:solidFill>
                  <a:srgbClr val="000000"/>
                </a:solidFill>
                <a:latin typeface="Courier New" pitchFamily="49" charset="0"/>
              </a:rPr>
              <a:t>(ref </a:t>
            </a:r>
            <a:r>
              <a:rPr lang="en-US" sz="2000" b="1" kern="1200" dirty="0">
                <a:solidFill>
                  <a:srgbClr val="000000"/>
                </a:solidFill>
                <a:latin typeface="Courier New" pitchFamily="49" charset="0"/>
              </a:rPr>
              <a:t>int b){}</a:t>
            </a:r>
          </a:p>
          <a:p>
            <a:pPr marL="400050" lvl="1" indent="0">
              <a:lnSpc>
                <a:spcPct val="120000"/>
              </a:lnSpc>
              <a:buFont typeface="Wingdings" pitchFamily="2" charset="2"/>
              <a:buNone/>
              <a:defRPr/>
            </a:pPr>
            <a:r>
              <a:rPr lang="en-US" sz="2000" b="1" kern="1200" dirty="0" smtClean="0">
                <a:solidFill>
                  <a:srgbClr val="000000"/>
                </a:solidFill>
                <a:latin typeface="Courier New" pitchFamily="49" charset="0"/>
              </a:rPr>
              <a:t> static </a:t>
            </a:r>
            <a:r>
              <a:rPr lang="en-US" sz="2000" b="1" kern="1200" dirty="0">
                <a:solidFill>
                  <a:srgbClr val="000000"/>
                </a:solidFill>
                <a:latin typeface="Courier New" pitchFamily="49" charset="0"/>
              </a:rPr>
              <a:t>void </a:t>
            </a:r>
            <a:r>
              <a:rPr lang="en-US" sz="2000" b="1" kern="1200" dirty="0" err="1" smtClean="0">
                <a:solidFill>
                  <a:srgbClr val="000000"/>
                </a:solidFill>
                <a:latin typeface="Courier New" pitchFamily="49" charset="0"/>
              </a:rPr>
              <a:t>myMethod</a:t>
            </a:r>
            <a:r>
              <a:rPr lang="en-US" sz="2000" b="1" kern="1200" dirty="0" smtClean="0">
                <a:solidFill>
                  <a:srgbClr val="000000"/>
                </a:solidFill>
                <a:latin typeface="Courier New" pitchFamily="49" charset="0"/>
              </a:rPr>
              <a:t>(out </a:t>
            </a:r>
            <a:r>
              <a:rPr lang="en-US" sz="2000" b="1" kern="1200" dirty="0">
                <a:solidFill>
                  <a:srgbClr val="000000"/>
                </a:solidFill>
                <a:latin typeface="Courier New" pitchFamily="49" charset="0"/>
              </a:rPr>
              <a:t>int b) { b = 1; </a:t>
            </a:r>
            <a:r>
              <a:rPr lang="en-US" sz="2000" b="1" kern="1200" dirty="0" smtClean="0">
                <a:solidFill>
                  <a:srgbClr val="000000"/>
                </a:solidFill>
                <a:latin typeface="Courier New" pitchFamily="49" charset="0"/>
              </a:rPr>
              <a:t>}</a:t>
            </a:r>
          </a:p>
          <a:p>
            <a:pPr>
              <a:lnSpc>
                <a:spcPct val="120000"/>
              </a:lnSpc>
              <a:defRPr/>
            </a:pPr>
            <a:r>
              <a:rPr lang="en-US" dirty="0"/>
              <a:t>Similarly</a:t>
            </a:r>
            <a:r>
              <a:rPr lang="en-US" b="1" kern="1200" dirty="0" smtClean="0">
                <a:solidFill>
                  <a:srgbClr val="000000"/>
                </a:solidFill>
                <a:latin typeface="Courier New" pitchFamily="49" charset="0"/>
              </a:rPr>
              <a:t> </a:t>
            </a:r>
          </a:p>
          <a:p>
            <a:pPr lvl="1">
              <a:lnSpc>
                <a:spcPct val="120000"/>
              </a:lnSpc>
              <a:defRPr/>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myMethod</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params</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b)</a:t>
            </a:r>
          </a:p>
          <a:p>
            <a:pPr lvl="1">
              <a:lnSpc>
                <a:spcPct val="120000"/>
              </a:lnSpc>
              <a:defRPr/>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myMethod</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b)</a:t>
            </a:r>
            <a:endParaRPr lang="en-US" sz="2000" b="1" dirty="0" smtClean="0">
              <a:solidFill>
                <a:srgbClr val="000000"/>
              </a:solidFill>
              <a:latin typeface="Courier New" pitchFamily="49" charset="0"/>
            </a:endParaRPr>
          </a:p>
          <a:p>
            <a:pPr marL="0" indent="0">
              <a:lnSpc>
                <a:spcPct val="120000"/>
              </a:lnSpc>
              <a:buFont typeface="Wingdings" pitchFamily="2" charset="2"/>
              <a:buNone/>
              <a:defRPr/>
            </a:pPr>
            <a:r>
              <a:rPr lang="en-US" dirty="0" smtClean="0"/>
              <a:t>	cannot </a:t>
            </a:r>
            <a:r>
              <a:rPr lang="en-US" dirty="0"/>
              <a:t>be </a:t>
            </a:r>
            <a:r>
              <a:rPr lang="en-US" dirty="0" smtClean="0"/>
              <a:t>overloaded</a:t>
            </a:r>
          </a:p>
          <a:p>
            <a:pPr marL="342900" lvl="1" indent="-342900">
              <a:lnSpc>
                <a:spcPct val="120000"/>
              </a:lnSpc>
              <a:defRPr/>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myMethod</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b) </a:t>
            </a:r>
            <a:r>
              <a:rPr lang="en-IN" sz="2000" dirty="0">
                <a:ea typeface="+mn-ea"/>
                <a:cs typeface="+mn-cs"/>
              </a:rPr>
              <a:t>can have any of the following as  overloaded </a:t>
            </a:r>
            <a:r>
              <a:rPr lang="en-IN" sz="2000" dirty="0" smtClean="0">
                <a:ea typeface="+mn-ea"/>
                <a:cs typeface="+mn-cs"/>
              </a:rPr>
              <a:t>methods</a:t>
            </a:r>
          </a:p>
          <a:p>
            <a:pPr lvl="1">
              <a:lnSpc>
                <a:spcPct val="120000"/>
              </a:lnSpc>
              <a:defRPr/>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myMethod</a:t>
            </a:r>
            <a:r>
              <a:rPr lang="en-IN" sz="2000" b="1" dirty="0" smtClean="0">
                <a:solidFill>
                  <a:srgbClr val="000000"/>
                </a:solidFill>
                <a:latin typeface="Courier New" pitchFamily="49" charset="0"/>
              </a:rPr>
              <a:t>(ref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b)</a:t>
            </a:r>
          </a:p>
          <a:p>
            <a:pPr lvl="1">
              <a:lnSpc>
                <a:spcPct val="120000"/>
              </a:lnSpc>
              <a:defRPr/>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myMethod</a:t>
            </a:r>
            <a:r>
              <a:rPr lang="en-IN" sz="2000" b="1" dirty="0" smtClean="0">
                <a:solidFill>
                  <a:srgbClr val="000000"/>
                </a:solidFill>
                <a:latin typeface="Courier New" pitchFamily="49" charset="0"/>
              </a:rPr>
              <a:t>(out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b)</a:t>
            </a:r>
          </a:p>
          <a:p>
            <a:pPr lvl="1">
              <a:lnSpc>
                <a:spcPct val="120000"/>
              </a:lnSpc>
              <a:defRPr/>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myMethod</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params</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b)</a:t>
            </a:r>
          </a:p>
          <a:p>
            <a:pPr marL="342900" lvl="1" indent="-342900">
              <a:defRPr/>
            </a:pPr>
            <a:endParaRPr lang="en-IN" sz="2000" dirty="0" smtClean="0">
              <a:ea typeface="+mn-ea"/>
              <a:cs typeface="+mn-cs"/>
            </a:endParaRPr>
          </a:p>
          <a:p>
            <a:pPr marL="0" lvl="1" indent="0">
              <a:buFont typeface="Wingdings" pitchFamily="2" charset="2"/>
              <a:buNone/>
              <a:defRPr/>
            </a:pPr>
            <a:endParaRPr lang="en-IN" sz="2000" b="1" dirty="0" smtClean="0">
              <a:solidFill>
                <a:srgbClr val="000000"/>
              </a:solidFill>
              <a:latin typeface="Courier New" pitchFamily="49" charset="0"/>
            </a:endParaRPr>
          </a:p>
          <a:p>
            <a:pPr marL="0" indent="0">
              <a:buFont typeface="Wingdings" pitchFamily="2" charset="2"/>
              <a:buNone/>
              <a:defRPr/>
            </a:pPr>
            <a:endParaRPr lang="en-US" dirty="0"/>
          </a:p>
          <a:p>
            <a:pPr marL="0" indent="0">
              <a:buFont typeface="Wingdings" pitchFamily="2" charset="2"/>
              <a:buNone/>
              <a:defRPr/>
            </a:pPr>
            <a:endParaRPr lang="en-US" b="1" kern="1200" dirty="0" smtClean="0">
              <a:solidFill>
                <a:srgbClr val="000000"/>
              </a:solidFill>
              <a:latin typeface="Courier New" pitchFamily="49" charset="0"/>
            </a:endParaRPr>
          </a:p>
          <a:p>
            <a:pPr marL="0" indent="0">
              <a:buFont typeface="Wingdings" pitchFamily="2" charset="2"/>
              <a:buNone/>
              <a:defRPr/>
            </a:pPr>
            <a:endParaRPr lang="en-US" b="1" kern="1200" dirty="0">
              <a:solidFill>
                <a:srgbClr val="000000"/>
              </a:solidFill>
              <a:latin typeface="Courier New" pitchFamily="49" charset="0"/>
            </a:endParaRP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AA6546-B62C-48CA-9ECB-5B4D1ABC412B}" type="slidenum">
              <a:rPr lang="en-US" smtClean="0">
                <a:solidFill>
                  <a:schemeClr val="bg2"/>
                </a:solidFill>
              </a:rPr>
              <a:pPr eaLnBrk="1" hangingPunct="1"/>
              <a:t>17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Overloading operators</a:t>
            </a:r>
            <a:endParaRPr lang="en-IN" smtClean="0"/>
          </a:p>
        </p:txBody>
      </p:sp>
      <p:sp>
        <p:nvSpPr>
          <p:cNvPr id="20483" name="Rectangle 3"/>
          <p:cNvSpPr>
            <a:spLocks noGrp="1" noChangeArrowheads="1"/>
          </p:cNvSpPr>
          <p:nvPr>
            <p:ph type="body" idx="1"/>
          </p:nvPr>
        </p:nvSpPr>
        <p:spPr>
          <a:xfrm>
            <a:off x="368300" y="1122363"/>
            <a:ext cx="8562975" cy="1828800"/>
          </a:xfrm>
        </p:spPr>
        <p:txBody>
          <a:bodyPr/>
          <a:lstStyle/>
          <a:p>
            <a:r>
              <a:rPr lang="en-US" smtClean="0"/>
              <a:t>Operator overloading is like function overloading except that instead of overloading ordinary function names we  overload operators.</a:t>
            </a:r>
          </a:p>
          <a:p>
            <a:r>
              <a:rPr lang="en-US" smtClean="0"/>
              <a:t>For instance the result of a+b is different based on the </a:t>
            </a:r>
            <a:r>
              <a:rPr lang="en-US" smtClean="0">
                <a:solidFill>
                  <a:srgbClr val="A42700"/>
                </a:solidFill>
              </a:rPr>
              <a:t>type</a:t>
            </a:r>
            <a:r>
              <a:rPr lang="en-US" smtClean="0"/>
              <a:t> of a and b.</a:t>
            </a:r>
          </a:p>
          <a:p>
            <a:pPr>
              <a:buFontTx/>
              <a:buNone/>
            </a:pPr>
            <a:endParaRPr lang="en-IN" smtClean="0"/>
          </a:p>
        </p:txBody>
      </p:sp>
      <p:sp>
        <p:nvSpPr>
          <p:cNvPr id="20484" name="Text Box 4"/>
          <p:cNvSpPr txBox="1">
            <a:spLocks noChangeArrowheads="1"/>
          </p:cNvSpPr>
          <p:nvPr/>
        </p:nvSpPr>
        <p:spPr bwMode="auto">
          <a:xfrm>
            <a:off x="1296988" y="29511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a</a:t>
            </a:r>
            <a:endParaRPr lang="en-IN" sz="2000"/>
          </a:p>
        </p:txBody>
      </p:sp>
      <p:sp>
        <p:nvSpPr>
          <p:cNvPr id="20485" name="Text Box 5"/>
          <p:cNvSpPr txBox="1">
            <a:spLocks noChangeArrowheads="1"/>
          </p:cNvSpPr>
          <p:nvPr/>
        </p:nvSpPr>
        <p:spPr bwMode="auto">
          <a:xfrm>
            <a:off x="2449513" y="29511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b</a:t>
            </a:r>
            <a:endParaRPr lang="en-IN" sz="2000"/>
          </a:p>
        </p:txBody>
      </p:sp>
      <p:sp>
        <p:nvSpPr>
          <p:cNvPr id="20486" name="Text Box 6"/>
          <p:cNvSpPr txBox="1">
            <a:spLocks noChangeArrowheads="1"/>
          </p:cNvSpPr>
          <p:nvPr/>
        </p:nvSpPr>
        <p:spPr bwMode="auto">
          <a:xfrm>
            <a:off x="1800225" y="2951163"/>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A42700"/>
                </a:solidFill>
              </a:rPr>
              <a:t>+</a:t>
            </a:r>
            <a:endParaRPr lang="en-IN" sz="2000">
              <a:solidFill>
                <a:srgbClr val="A42700"/>
              </a:solidFill>
            </a:endParaRPr>
          </a:p>
        </p:txBody>
      </p:sp>
      <p:sp>
        <p:nvSpPr>
          <p:cNvPr id="20487" name="Text Box 7"/>
          <p:cNvSpPr txBox="1">
            <a:spLocks noChangeArrowheads="1"/>
          </p:cNvSpPr>
          <p:nvPr/>
        </p:nvSpPr>
        <p:spPr bwMode="auto">
          <a:xfrm>
            <a:off x="1276350" y="34226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00FF"/>
                </a:solidFill>
              </a:rPr>
              <a:t>1</a:t>
            </a:r>
            <a:endParaRPr lang="en-IN" sz="2000">
              <a:solidFill>
                <a:srgbClr val="0000FF"/>
              </a:solidFill>
            </a:endParaRPr>
          </a:p>
        </p:txBody>
      </p:sp>
      <p:sp>
        <p:nvSpPr>
          <p:cNvPr id="20488" name="Text Box 8"/>
          <p:cNvSpPr txBox="1">
            <a:spLocks noChangeArrowheads="1"/>
          </p:cNvSpPr>
          <p:nvPr/>
        </p:nvSpPr>
        <p:spPr bwMode="auto">
          <a:xfrm>
            <a:off x="2520950" y="340360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00FF"/>
                </a:solidFill>
              </a:rPr>
              <a:t>2</a:t>
            </a:r>
            <a:endParaRPr lang="en-IN" sz="2000">
              <a:solidFill>
                <a:srgbClr val="0000FF"/>
              </a:solidFill>
            </a:endParaRPr>
          </a:p>
        </p:txBody>
      </p:sp>
      <p:sp>
        <p:nvSpPr>
          <p:cNvPr id="20489" name="Line 9"/>
          <p:cNvSpPr>
            <a:spLocks noChangeShapeType="1"/>
          </p:cNvSpPr>
          <p:nvPr/>
        </p:nvSpPr>
        <p:spPr bwMode="auto">
          <a:xfrm>
            <a:off x="2881313" y="3743325"/>
            <a:ext cx="935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0" name="Text Box 10"/>
          <p:cNvSpPr txBox="1">
            <a:spLocks noChangeArrowheads="1"/>
          </p:cNvSpPr>
          <p:nvPr/>
        </p:nvSpPr>
        <p:spPr bwMode="auto">
          <a:xfrm>
            <a:off x="3960813" y="34401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00FF"/>
                </a:solidFill>
              </a:rPr>
              <a:t>3</a:t>
            </a:r>
            <a:endParaRPr lang="en-IN" sz="2000">
              <a:solidFill>
                <a:srgbClr val="0000FF"/>
              </a:solidFill>
            </a:endParaRPr>
          </a:p>
        </p:txBody>
      </p:sp>
      <p:sp>
        <p:nvSpPr>
          <p:cNvPr id="20491" name="Text Box 11"/>
          <p:cNvSpPr txBox="1">
            <a:spLocks noChangeArrowheads="1"/>
          </p:cNvSpPr>
          <p:nvPr/>
        </p:nvSpPr>
        <p:spPr bwMode="auto">
          <a:xfrm>
            <a:off x="1225550" y="3925888"/>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00FF"/>
                </a:solidFill>
              </a:rPr>
              <a:t>“xy”</a:t>
            </a:r>
            <a:endParaRPr lang="en-IN" sz="2000">
              <a:solidFill>
                <a:srgbClr val="0000FF"/>
              </a:solidFill>
            </a:endParaRPr>
          </a:p>
        </p:txBody>
      </p:sp>
      <p:sp>
        <p:nvSpPr>
          <p:cNvPr id="20492" name="Text Box 12"/>
          <p:cNvSpPr txBox="1">
            <a:spLocks noChangeArrowheads="1"/>
          </p:cNvSpPr>
          <p:nvPr/>
        </p:nvSpPr>
        <p:spPr bwMode="auto">
          <a:xfrm>
            <a:off x="2470150" y="3906838"/>
            <a:ext cx="48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00FF"/>
                </a:solidFill>
              </a:rPr>
              <a:t>“z”</a:t>
            </a:r>
            <a:endParaRPr lang="en-IN" sz="2000">
              <a:solidFill>
                <a:srgbClr val="0000FF"/>
              </a:solidFill>
            </a:endParaRPr>
          </a:p>
        </p:txBody>
      </p:sp>
      <p:sp>
        <p:nvSpPr>
          <p:cNvPr id="20493" name="Line 13"/>
          <p:cNvSpPr>
            <a:spLocks noChangeShapeType="1"/>
          </p:cNvSpPr>
          <p:nvPr/>
        </p:nvSpPr>
        <p:spPr bwMode="auto">
          <a:xfrm>
            <a:off x="2830513" y="4246563"/>
            <a:ext cx="935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4" name="Text Box 14"/>
          <p:cNvSpPr txBox="1">
            <a:spLocks noChangeArrowheads="1"/>
          </p:cNvSpPr>
          <p:nvPr/>
        </p:nvSpPr>
        <p:spPr bwMode="auto">
          <a:xfrm>
            <a:off x="3910013" y="394335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00FF"/>
                </a:solidFill>
              </a:rPr>
              <a:t>“xyz”</a:t>
            </a:r>
            <a:endParaRPr lang="en-IN" sz="2000">
              <a:solidFill>
                <a:srgbClr val="0000FF"/>
              </a:solidFill>
            </a:endParaRPr>
          </a:p>
        </p:txBody>
      </p:sp>
      <p:sp>
        <p:nvSpPr>
          <p:cNvPr id="20495" name="Text Box 15"/>
          <p:cNvSpPr txBox="1">
            <a:spLocks noChangeArrowheads="1"/>
          </p:cNvSpPr>
          <p:nvPr/>
        </p:nvSpPr>
        <p:spPr bwMode="auto">
          <a:xfrm>
            <a:off x="4897438" y="3382963"/>
            <a:ext cx="315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CC0064"/>
                </a:solidFill>
              </a:rPr>
              <a:t>Overloaded meaning for +</a:t>
            </a:r>
            <a:endParaRPr lang="en-IN" sz="2000">
              <a:solidFill>
                <a:srgbClr val="CC0064"/>
              </a:solidFill>
            </a:endParaRPr>
          </a:p>
        </p:txBody>
      </p:sp>
      <p:sp>
        <p:nvSpPr>
          <p:cNvPr id="20496" name="Freeform 16"/>
          <p:cNvSpPr>
            <a:spLocks/>
          </p:cNvSpPr>
          <p:nvPr/>
        </p:nvSpPr>
        <p:spPr bwMode="auto">
          <a:xfrm>
            <a:off x="2017713" y="2709863"/>
            <a:ext cx="3743325" cy="673100"/>
          </a:xfrm>
          <a:custGeom>
            <a:avLst/>
            <a:gdLst>
              <a:gd name="T0" fmla="*/ 0 w 2358"/>
              <a:gd name="T1" fmla="*/ 2147483647 h 424"/>
              <a:gd name="T2" fmla="*/ 2147483647 w 2358"/>
              <a:gd name="T3" fmla="*/ 2147483647 h 424"/>
              <a:gd name="T4" fmla="*/ 2147483647 w 2358"/>
              <a:gd name="T5" fmla="*/ 2147483647 h 424"/>
              <a:gd name="T6" fmla="*/ 2147483647 w 2358"/>
              <a:gd name="T7" fmla="*/ 2147483647 h 424"/>
              <a:gd name="T8" fmla="*/ 0 60000 65536"/>
              <a:gd name="T9" fmla="*/ 0 60000 65536"/>
              <a:gd name="T10" fmla="*/ 0 60000 65536"/>
              <a:gd name="T11" fmla="*/ 0 60000 65536"/>
              <a:gd name="T12" fmla="*/ 0 w 2358"/>
              <a:gd name="T13" fmla="*/ 0 h 424"/>
              <a:gd name="T14" fmla="*/ 2358 w 2358"/>
              <a:gd name="T15" fmla="*/ 424 h 424"/>
            </a:gdLst>
            <a:ahLst/>
            <a:cxnLst>
              <a:cxn ang="T8">
                <a:pos x="T0" y="T1"/>
              </a:cxn>
              <a:cxn ang="T9">
                <a:pos x="T2" y="T3"/>
              </a:cxn>
              <a:cxn ang="T10">
                <a:pos x="T4" y="T5"/>
              </a:cxn>
              <a:cxn ang="T11">
                <a:pos x="T6" y="T7"/>
              </a:cxn>
            </a:cxnLst>
            <a:rect l="T12" t="T13" r="T14" b="T15"/>
            <a:pathLst>
              <a:path w="2358" h="424">
                <a:moveTo>
                  <a:pt x="0" y="243"/>
                </a:moveTo>
                <a:cubicBezTo>
                  <a:pt x="105" y="167"/>
                  <a:pt x="211" y="91"/>
                  <a:pt x="453" y="61"/>
                </a:cubicBezTo>
                <a:cubicBezTo>
                  <a:pt x="695" y="31"/>
                  <a:pt x="1133" y="0"/>
                  <a:pt x="1451" y="61"/>
                </a:cubicBezTo>
                <a:cubicBezTo>
                  <a:pt x="1769" y="122"/>
                  <a:pt x="2063" y="273"/>
                  <a:pt x="2358" y="424"/>
                </a:cubicBezTo>
              </a:path>
            </a:pathLst>
          </a:custGeom>
          <a:noFill/>
          <a:ln w="9525">
            <a:solidFill>
              <a:srgbClr val="CC0064"/>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3"/>
          <p:cNvSpPr txBox="1">
            <a:spLocks noChangeArrowheads="1"/>
          </p:cNvSpPr>
          <p:nvPr/>
        </p:nvSpPr>
        <p:spPr bwMode="auto">
          <a:xfrm>
            <a:off x="152400" y="5016500"/>
            <a:ext cx="85629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defRPr/>
            </a:pPr>
            <a:r>
              <a:rPr lang="en-US" dirty="0" smtClean="0"/>
              <a:t>For strings this works because </a:t>
            </a:r>
            <a:r>
              <a:rPr lang="en-US" dirty="0" err="1" smtClean="0"/>
              <a:t>System.String</a:t>
            </a:r>
            <a:r>
              <a:rPr lang="en-US" dirty="0" smtClean="0"/>
              <a:t> has overloaded +.</a:t>
            </a:r>
          </a:p>
          <a:p>
            <a:pPr>
              <a:defRPr/>
            </a:pPr>
            <a:r>
              <a:rPr lang="en-US" b="1" dirty="0" err="1">
                <a:solidFill>
                  <a:srgbClr val="000000"/>
                </a:solidFill>
                <a:latin typeface="Courier New" pitchFamily="49" charset="0"/>
              </a:rPr>
              <a:t>Console.WriteLine</a:t>
            </a:r>
            <a:r>
              <a:rPr lang="en-US" b="1" dirty="0">
                <a:solidFill>
                  <a:srgbClr val="000000"/>
                </a:solidFill>
                <a:latin typeface="Courier New" pitchFamily="49" charset="0"/>
              </a:rPr>
              <a:t>("</a:t>
            </a:r>
            <a:r>
              <a:rPr lang="en-US" b="1" dirty="0" err="1">
                <a:solidFill>
                  <a:srgbClr val="000000"/>
                </a:solidFill>
                <a:latin typeface="Courier New" pitchFamily="49" charset="0"/>
              </a:rPr>
              <a:t>abc</a:t>
            </a:r>
            <a:r>
              <a:rPr lang="en-US" b="1" dirty="0">
                <a:solidFill>
                  <a:srgbClr val="000000"/>
                </a:solidFill>
                <a:latin typeface="Courier New" pitchFamily="49" charset="0"/>
              </a:rPr>
              <a:t>"+ "</a:t>
            </a:r>
            <a:r>
              <a:rPr lang="en-US" b="1" dirty="0" err="1">
                <a:solidFill>
                  <a:srgbClr val="000000"/>
                </a:solidFill>
                <a:latin typeface="Courier New" pitchFamily="49" charset="0"/>
              </a:rPr>
              <a:t>def</a:t>
            </a:r>
            <a:r>
              <a:rPr lang="en-US" b="1" dirty="0">
                <a:solidFill>
                  <a:srgbClr val="000000"/>
                </a:solidFill>
                <a:latin typeface="Courier New" pitchFamily="49" charset="0"/>
              </a:rPr>
              <a:t>" +1 +3.4); </a:t>
            </a:r>
          </a:p>
          <a:p>
            <a:pPr marL="0" indent="0">
              <a:buFont typeface="Wingdings" pitchFamily="2" charset="2"/>
              <a:buNone/>
              <a:defRPr/>
            </a:pPr>
            <a:r>
              <a:rPr lang="en-US" dirty="0"/>
              <a:t>	</a:t>
            </a:r>
            <a:r>
              <a:rPr lang="en-US" dirty="0" smtClean="0"/>
              <a:t>Prints abcdef13.4</a:t>
            </a:r>
          </a:p>
          <a:p>
            <a:pPr>
              <a:buFontTx/>
              <a:buNone/>
              <a:defRPr/>
            </a:pPr>
            <a:endParaRPr lang="en-IN" dirty="0" smtClean="0"/>
          </a:p>
        </p:txBody>
      </p:sp>
      <p:sp>
        <p:nvSpPr>
          <p:cNvPr id="18"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Syntax</a:t>
            </a:r>
            <a:endParaRPr lang="en-IN" smtClean="0"/>
          </a:p>
        </p:txBody>
      </p:sp>
      <p:sp>
        <p:nvSpPr>
          <p:cNvPr id="21507" name="Rectangle 3"/>
          <p:cNvSpPr>
            <a:spLocks noGrp="1" noChangeArrowheads="1"/>
          </p:cNvSpPr>
          <p:nvPr>
            <p:ph type="body" idx="1"/>
          </p:nvPr>
        </p:nvSpPr>
        <p:spPr>
          <a:xfrm>
            <a:off x="152400" y="990600"/>
            <a:ext cx="8839200" cy="4525963"/>
          </a:xfrm>
        </p:spPr>
        <p:txBody>
          <a:bodyPr/>
          <a:lstStyle/>
          <a:p>
            <a:r>
              <a:rPr lang="en-US" b="1" dirty="0" smtClean="0">
                <a:solidFill>
                  <a:srgbClr val="000000"/>
                </a:solidFill>
                <a:latin typeface="Courier New" pitchFamily="49" charset="0"/>
              </a:rPr>
              <a:t>public static </a:t>
            </a:r>
            <a:r>
              <a:rPr lang="en-US" b="1" i="1" dirty="0" smtClean="0">
                <a:solidFill>
                  <a:srgbClr val="000000"/>
                </a:solidFill>
                <a:latin typeface="Courier New" pitchFamily="49" charset="0"/>
              </a:rPr>
              <a:t>return-type</a:t>
            </a:r>
            <a:r>
              <a:rPr lang="en-US" b="1" dirty="0" smtClean="0">
                <a:solidFill>
                  <a:srgbClr val="000000"/>
                </a:solidFill>
                <a:latin typeface="Courier New" pitchFamily="49" charset="0"/>
              </a:rPr>
              <a:t> operator </a:t>
            </a:r>
            <a:r>
              <a:rPr lang="en-US" b="1" i="1" dirty="0" smtClean="0">
                <a:solidFill>
                  <a:srgbClr val="000000"/>
                </a:solidFill>
                <a:latin typeface="Courier New" pitchFamily="49" charset="0"/>
              </a:rPr>
              <a:t>operator</a:t>
            </a:r>
            <a:r>
              <a:rPr lang="en-US" b="1" dirty="0" smtClean="0">
                <a:solidFill>
                  <a:srgbClr val="000000"/>
                </a:solidFill>
                <a:latin typeface="Courier New" pitchFamily="49" charset="0"/>
              </a:rPr>
              <a:t>( </a:t>
            </a:r>
            <a:r>
              <a:rPr lang="en-US" b="1" i="1" dirty="0" smtClean="0">
                <a:solidFill>
                  <a:srgbClr val="000000"/>
                </a:solidFill>
                <a:latin typeface="Courier New" pitchFamily="49" charset="0"/>
              </a:rPr>
              <a:t>parameter-list</a:t>
            </a:r>
            <a:r>
              <a:rPr lang="en-US" b="1" dirty="0" smtClean="0">
                <a:solidFill>
                  <a:srgbClr val="000000"/>
                </a:solidFill>
                <a:latin typeface="Courier New" pitchFamily="49" charset="0"/>
              </a:rPr>
              <a:t> )</a:t>
            </a:r>
          </a:p>
          <a:p>
            <a:r>
              <a:rPr lang="en-US" dirty="0" smtClean="0"/>
              <a:t>Should be a </a:t>
            </a:r>
            <a:r>
              <a:rPr lang="en-US" b="1" dirty="0" smtClean="0">
                <a:solidFill>
                  <a:srgbClr val="000000"/>
                </a:solidFill>
                <a:latin typeface="Courier New" pitchFamily="49" charset="0"/>
              </a:rPr>
              <a:t>static</a:t>
            </a:r>
            <a:r>
              <a:rPr lang="en-US" dirty="0" smtClean="0"/>
              <a:t> </a:t>
            </a:r>
            <a:r>
              <a:rPr lang="en-US" dirty="0" smtClean="0"/>
              <a:t> and </a:t>
            </a:r>
            <a:r>
              <a:rPr lang="en-US" b="1" dirty="0">
                <a:solidFill>
                  <a:srgbClr val="000000"/>
                </a:solidFill>
                <a:latin typeface="Courier New" pitchFamily="49" charset="0"/>
              </a:rPr>
              <a:t>public</a:t>
            </a:r>
            <a:r>
              <a:rPr lang="en-US" dirty="0" smtClean="0"/>
              <a:t> method</a:t>
            </a:r>
            <a:endParaRPr lang="en-US" dirty="0" smtClean="0"/>
          </a:p>
          <a:p>
            <a:r>
              <a:rPr lang="en-US" dirty="0" smtClean="0"/>
              <a:t>Has </a:t>
            </a:r>
            <a:r>
              <a:rPr lang="en-US" b="1" dirty="0" smtClean="0">
                <a:solidFill>
                  <a:srgbClr val="000000"/>
                </a:solidFill>
                <a:latin typeface="Courier New" pitchFamily="49" charset="0"/>
              </a:rPr>
              <a:t>operator</a:t>
            </a:r>
            <a:r>
              <a:rPr lang="en-US" dirty="0" smtClean="0"/>
              <a:t> keyword</a:t>
            </a:r>
          </a:p>
          <a:p>
            <a:r>
              <a:rPr lang="en-US" dirty="0" smtClean="0"/>
              <a:t>Operator can be anything except those listed</a:t>
            </a:r>
          </a:p>
          <a:p>
            <a:pPr lvl="1"/>
            <a:r>
              <a:rPr lang="en-US" sz="2000" b="1" dirty="0" smtClean="0">
                <a:solidFill>
                  <a:srgbClr val="000000"/>
                </a:solidFill>
                <a:latin typeface="Courier New" pitchFamily="49" charset="0"/>
              </a:rPr>
              <a:t>[] () </a:t>
            </a:r>
            <a:r>
              <a:rPr lang="en-US" sz="2000" dirty="0" smtClean="0"/>
              <a:t>compound operators like (</a:t>
            </a:r>
            <a:r>
              <a:rPr lang="en-US" sz="2000" b="1" dirty="0" smtClean="0">
                <a:solidFill>
                  <a:srgbClr val="000000"/>
                </a:solidFill>
                <a:latin typeface="Courier New" pitchFamily="49" charset="0"/>
              </a:rPr>
              <a:t>+=</a:t>
            </a:r>
            <a:r>
              <a:rPr lang="en-US" sz="2000" dirty="0" smtClean="0"/>
              <a:t>, </a:t>
            </a:r>
            <a:r>
              <a:rPr lang="en-US" sz="2000" b="1" dirty="0" smtClean="0">
                <a:solidFill>
                  <a:srgbClr val="000000"/>
                </a:solidFill>
                <a:latin typeface="Courier New" pitchFamily="49" charset="0"/>
              </a:rPr>
              <a:t>*= </a:t>
            </a:r>
            <a:r>
              <a:rPr lang="en-US" sz="2000" dirty="0" err="1" smtClean="0"/>
              <a:t>etc</a:t>
            </a:r>
            <a:r>
              <a:rPr lang="en-US" sz="2000" dirty="0" smtClean="0"/>
              <a:t>). </a:t>
            </a:r>
          </a:p>
          <a:p>
            <a:r>
              <a:rPr lang="en-US" dirty="0" smtClean="0"/>
              <a:t>Will have at least one parameters</a:t>
            </a:r>
          </a:p>
          <a:p>
            <a:r>
              <a:rPr lang="en-US" dirty="0" smtClean="0"/>
              <a:t>Should have a return type </a:t>
            </a:r>
            <a:endParaRPr lang="en-IN" dirty="0" smtClean="0"/>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err="1" smtClean="0">
                <a:latin typeface="Courier New" pitchFamily="49" charset="0"/>
              </a:rPr>
              <a:t>struct</a:t>
            </a:r>
            <a:r>
              <a:rPr lang="en-US" dirty="0" smtClean="0">
                <a:latin typeface="Courier New" pitchFamily="49" charset="0"/>
              </a:rPr>
              <a:t> </a:t>
            </a:r>
            <a:r>
              <a:rPr lang="en-US" dirty="0" smtClean="0"/>
              <a:t>– comparison to</a:t>
            </a:r>
            <a:r>
              <a:rPr lang="en-US" dirty="0" smtClean="0">
                <a:latin typeface="Courier New" pitchFamily="49" charset="0"/>
              </a:rPr>
              <a:t> class</a:t>
            </a:r>
            <a:endParaRPr lang="en-IN" dirty="0" smtClean="0">
              <a:latin typeface="Courier New" pitchFamily="49" charset="0"/>
            </a:endParaRPr>
          </a:p>
        </p:txBody>
      </p:sp>
      <p:sp>
        <p:nvSpPr>
          <p:cNvPr id="4099" name="Rectangle 3"/>
          <p:cNvSpPr>
            <a:spLocks noGrp="1" noChangeArrowheads="1"/>
          </p:cNvSpPr>
          <p:nvPr>
            <p:ph type="body" idx="1"/>
          </p:nvPr>
        </p:nvSpPr>
        <p:spPr>
          <a:xfrm>
            <a:off x="76200" y="990600"/>
            <a:ext cx="8839200" cy="5638800"/>
          </a:xfrm>
        </p:spPr>
        <p:txBody>
          <a:bodyPr/>
          <a:lstStyle/>
          <a:p>
            <a:r>
              <a:rPr lang="en-US" dirty="0" smtClean="0"/>
              <a:t>Similar to </a:t>
            </a:r>
            <a:r>
              <a:rPr lang="en-US" dirty="0" err="1" smtClean="0"/>
              <a:t>c++</a:t>
            </a:r>
            <a:r>
              <a:rPr lang="en-US" dirty="0" smtClean="0"/>
              <a:t> </a:t>
            </a:r>
            <a:r>
              <a:rPr lang="en-US" b="1" dirty="0" err="1" smtClean="0">
                <a:latin typeface="Courier New" pitchFamily="49" charset="0"/>
                <a:cs typeface="Courier New" pitchFamily="49" charset="0"/>
              </a:rPr>
              <a:t>struct</a:t>
            </a:r>
            <a:r>
              <a:rPr lang="en-US" b="1" dirty="0" smtClean="0">
                <a:latin typeface="Courier New" pitchFamily="49" charset="0"/>
                <a:cs typeface="Courier New" pitchFamily="49" charset="0"/>
              </a:rPr>
              <a:t> </a:t>
            </a:r>
            <a:r>
              <a:rPr lang="en-US" dirty="0" smtClean="0"/>
              <a:t>and</a:t>
            </a:r>
            <a:r>
              <a:rPr lang="en-US" b="1" dirty="0" smtClean="0">
                <a:latin typeface="Courier New" pitchFamily="49" charset="0"/>
                <a:cs typeface="Courier New" pitchFamily="49" charset="0"/>
              </a:rPr>
              <a:t> s</a:t>
            </a:r>
            <a:r>
              <a:rPr lang="en-US" dirty="0" smtClean="0"/>
              <a:t>yntax similar to C# </a:t>
            </a:r>
            <a:r>
              <a:rPr lang="en-US" b="1" dirty="0" smtClean="0">
                <a:latin typeface="Courier New" pitchFamily="49" charset="0"/>
                <a:cs typeface="Courier New" pitchFamily="49" charset="0"/>
              </a:rPr>
              <a:t>class</a:t>
            </a:r>
          </a:p>
          <a:p>
            <a:r>
              <a:rPr lang="en-US" dirty="0" smtClean="0"/>
              <a:t>Recommended to be used for smaller data structure.</a:t>
            </a:r>
          </a:p>
          <a:p>
            <a:r>
              <a:rPr lang="en-US" dirty="0" smtClean="0"/>
              <a:t>No support for inheritance or referential identity.</a:t>
            </a:r>
          </a:p>
          <a:p>
            <a:r>
              <a:rPr lang="en-US" b="1" dirty="0" err="1" smtClean="0">
                <a:latin typeface="Courier New" pitchFamily="49" charset="0"/>
                <a:cs typeface="Courier New" pitchFamily="49" charset="0"/>
              </a:rPr>
              <a:t>struct</a:t>
            </a:r>
            <a:r>
              <a:rPr lang="en-US" dirty="0" smtClean="0"/>
              <a:t> are value types and not reference types. </a:t>
            </a:r>
          </a:p>
          <a:p>
            <a:r>
              <a:rPr lang="en-US" dirty="0" smtClean="0"/>
              <a:t>Pass by value, copy by value. </a:t>
            </a:r>
            <a:r>
              <a:rPr lang="en-US" b="1" dirty="0" smtClean="0">
                <a:latin typeface="Courier New" pitchFamily="49" charset="0"/>
                <a:cs typeface="Courier New" pitchFamily="49" charset="0"/>
              </a:rPr>
              <a:t>null</a:t>
            </a:r>
            <a:r>
              <a:rPr lang="en-US" dirty="0" smtClean="0"/>
              <a:t> value cannot be assigned.</a:t>
            </a:r>
          </a:p>
          <a:p>
            <a:r>
              <a:rPr lang="en-US" dirty="0" smtClean="0"/>
              <a:t>Only parameterized constructors  can be defined </a:t>
            </a:r>
            <a:r>
              <a:rPr lang="en-US" b="1" dirty="0" err="1" smtClean="0">
                <a:latin typeface="Courier New" pitchFamily="49" charset="0"/>
                <a:cs typeface="Courier New" pitchFamily="49" charset="0"/>
              </a:rPr>
              <a:t>structs</a:t>
            </a:r>
            <a:r>
              <a:rPr lang="en-US" dirty="0" smtClean="0"/>
              <a:t> . A default constructor is always provided to initialize the </a:t>
            </a:r>
            <a:r>
              <a:rPr lang="en-US" b="1" dirty="0" err="1" smtClean="0">
                <a:latin typeface="Courier New" pitchFamily="49" charset="0"/>
                <a:cs typeface="Courier New" pitchFamily="49" charset="0"/>
              </a:rPr>
              <a:t>struct</a:t>
            </a:r>
            <a:r>
              <a:rPr lang="en-US" dirty="0" smtClean="0"/>
              <a:t> members to their default values.</a:t>
            </a:r>
          </a:p>
          <a:p>
            <a:r>
              <a:rPr lang="en-US" b="1" dirty="0" err="1" smtClean="0">
                <a:latin typeface="Courier New" pitchFamily="49" charset="0"/>
                <a:cs typeface="Courier New" pitchFamily="49" charset="0"/>
              </a:rPr>
              <a:t>struct</a:t>
            </a:r>
            <a:r>
              <a:rPr lang="en-US" dirty="0" smtClean="0"/>
              <a:t> members cannot have initializers</a:t>
            </a:r>
            <a:r>
              <a:rPr lang="en-US" dirty="0"/>
              <a:t> or </a:t>
            </a:r>
            <a:r>
              <a:rPr lang="en-US" dirty="0" smtClean="0"/>
              <a:t>destructors .</a:t>
            </a:r>
          </a:p>
          <a:p>
            <a:r>
              <a:rPr lang="en-US" b="1" dirty="0" err="1" smtClean="0">
                <a:latin typeface="Courier New" pitchFamily="49" charset="0"/>
                <a:cs typeface="Courier New" pitchFamily="49" charset="0"/>
              </a:rPr>
              <a:t>structs</a:t>
            </a:r>
            <a:r>
              <a:rPr lang="en-US" dirty="0" smtClean="0"/>
              <a:t> can also be instantiated without using the </a:t>
            </a:r>
            <a:r>
              <a:rPr lang="en-US" b="1" dirty="0" smtClean="0">
                <a:latin typeface="Courier New" pitchFamily="49" charset="0"/>
                <a:cs typeface="Courier New" pitchFamily="49" charset="0"/>
              </a:rPr>
              <a:t>new</a:t>
            </a:r>
            <a:r>
              <a:rPr lang="en-US" dirty="0" smtClean="0"/>
              <a:t> operator. If </a:t>
            </a:r>
            <a:r>
              <a:rPr lang="en-US" b="1" dirty="0" smtClean="0">
                <a:latin typeface="Courier New" pitchFamily="49" charset="0"/>
                <a:cs typeface="Courier New" pitchFamily="49" charset="0"/>
              </a:rPr>
              <a:t>new</a:t>
            </a:r>
            <a:r>
              <a:rPr lang="en-US" dirty="0" smtClean="0"/>
              <a:t> is not used , the fields will remain unassigned and the object cannot be used until all the fields are initialized.</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7950" y="44450"/>
            <a:ext cx="8820150" cy="793750"/>
          </a:xfrm>
        </p:spPr>
        <p:txBody>
          <a:bodyPr/>
          <a:lstStyle/>
          <a:p>
            <a:r>
              <a:rPr lang="en-US" smtClean="0"/>
              <a:t>Example: + operator overloaded for matrix </a:t>
            </a:r>
            <a:endParaRPr lang="en-IN" smtClean="0"/>
          </a:p>
        </p:txBody>
      </p:sp>
      <p:sp>
        <p:nvSpPr>
          <p:cNvPr id="22531" name="Rectangle 3"/>
          <p:cNvSpPr>
            <a:spLocks noGrp="1" noChangeArrowheads="1"/>
          </p:cNvSpPr>
          <p:nvPr>
            <p:ph type="body" idx="1"/>
          </p:nvPr>
        </p:nvSpPr>
        <p:spPr>
          <a:xfrm>
            <a:off x="152400" y="914400"/>
            <a:ext cx="8839200" cy="5791200"/>
          </a:xfrm>
        </p:spPr>
        <p:txBody>
          <a:bodyPr/>
          <a:lstStyle/>
          <a:p>
            <a:pPr marL="0" indent="0">
              <a:lnSpc>
                <a:spcPct val="100000"/>
              </a:lnSpc>
              <a:buFont typeface="Wingdings" pitchFamily="2" charset="2"/>
              <a:buNone/>
            </a:pPr>
            <a:r>
              <a:rPr lang="en-US" b="1" smtClean="0">
                <a:latin typeface="Courier New" pitchFamily="49" charset="0"/>
                <a:cs typeface="Courier New" pitchFamily="49" charset="0"/>
              </a:rPr>
              <a:t>using System;</a:t>
            </a:r>
          </a:p>
          <a:p>
            <a:pPr marL="0" indent="0">
              <a:lnSpc>
                <a:spcPct val="100000"/>
              </a:lnSpc>
              <a:buFont typeface="Wingdings" pitchFamily="2" charset="2"/>
              <a:buNone/>
            </a:pPr>
            <a:r>
              <a:rPr lang="en-US" b="1" smtClean="0">
                <a:latin typeface="Courier New" pitchFamily="49" charset="0"/>
                <a:cs typeface="Courier New" pitchFamily="49" charset="0"/>
              </a:rPr>
              <a:t>class Matrix{</a:t>
            </a:r>
          </a:p>
          <a:p>
            <a:pPr marL="0" indent="0">
              <a:lnSpc>
                <a:spcPct val="100000"/>
              </a:lnSpc>
              <a:buFont typeface="Wingdings" pitchFamily="2" charset="2"/>
              <a:buNone/>
            </a:pPr>
            <a:r>
              <a:rPr lang="en-US" b="1" smtClean="0">
                <a:latin typeface="Courier New" pitchFamily="49" charset="0"/>
                <a:cs typeface="Courier New" pitchFamily="49" charset="0"/>
              </a:rPr>
              <a:t>    public const int SIZE = 3;</a:t>
            </a:r>
          </a:p>
          <a:p>
            <a:pPr marL="0" indent="0">
              <a:lnSpc>
                <a:spcPct val="100000"/>
              </a:lnSpc>
              <a:buFont typeface="Wingdings" pitchFamily="2" charset="2"/>
              <a:buNone/>
            </a:pPr>
            <a:r>
              <a:rPr lang="en-US" b="1" smtClean="0">
                <a:latin typeface="Courier New" pitchFamily="49" charset="0"/>
                <a:cs typeface="Courier New" pitchFamily="49" charset="0"/>
              </a:rPr>
              <a:t>    private int[,] matrix = new int[SIZE, SIZE];</a:t>
            </a:r>
            <a:r>
              <a:rPr lang="en-IN" b="1" smtClean="0">
                <a:solidFill>
                  <a:srgbClr val="000000"/>
                </a:solidFill>
                <a:latin typeface="Courier New" pitchFamily="49" charset="0"/>
                <a:cs typeface="Courier New" pitchFamily="49" charset="0"/>
              </a:rPr>
              <a:t>   </a:t>
            </a:r>
          </a:p>
          <a:p>
            <a:pPr marL="0" indent="0">
              <a:lnSpc>
                <a:spcPct val="100000"/>
              </a:lnSpc>
              <a:buFont typeface="Wingdings" pitchFamily="2" charset="2"/>
              <a:buNone/>
            </a:pPr>
            <a:r>
              <a:rPr lang="en-US" b="1" smtClean="0">
                <a:latin typeface="Courier New" pitchFamily="49" charset="0"/>
                <a:cs typeface="Courier New" pitchFamily="49" charset="0"/>
              </a:rPr>
              <a:t> </a:t>
            </a:r>
            <a:r>
              <a:rPr lang="en-US" b="1" smtClean="0">
                <a:solidFill>
                  <a:srgbClr val="339933"/>
                </a:solidFill>
                <a:latin typeface="Courier New" pitchFamily="49" charset="0"/>
                <a:cs typeface="Courier New" pitchFamily="49" charset="0"/>
              </a:rPr>
              <a:t>public static Matrix operator +(Matrix mat1, Matrix mat2) {</a:t>
            </a:r>
          </a:p>
          <a:p>
            <a:pPr marL="0" indent="0">
              <a:lnSpc>
                <a:spcPct val="100000"/>
              </a:lnSpc>
              <a:buFont typeface="Wingdings" pitchFamily="2" charset="2"/>
              <a:buNone/>
            </a:pPr>
            <a:r>
              <a:rPr lang="en-US" b="1" smtClean="0">
                <a:solidFill>
                  <a:srgbClr val="339933"/>
                </a:solidFill>
                <a:latin typeface="Courier New" pitchFamily="49" charset="0"/>
                <a:cs typeface="Courier New" pitchFamily="49" charset="0"/>
              </a:rPr>
              <a:t>        </a:t>
            </a:r>
            <a:r>
              <a:rPr lang="en-US" b="1" smtClean="0">
                <a:latin typeface="Courier New" pitchFamily="49" charset="0"/>
                <a:cs typeface="Courier New" pitchFamily="49" charset="0"/>
              </a:rPr>
              <a:t>Matrix mat3 = new Matrix();</a:t>
            </a:r>
          </a:p>
          <a:p>
            <a:pPr marL="0" indent="0">
              <a:lnSpc>
                <a:spcPct val="100000"/>
              </a:lnSpc>
              <a:buFont typeface="Wingdings" pitchFamily="2" charset="2"/>
              <a:buNone/>
            </a:pPr>
            <a:r>
              <a:rPr lang="en-US" b="1" smtClean="0">
                <a:latin typeface="Courier New" pitchFamily="49" charset="0"/>
                <a:cs typeface="Courier New" pitchFamily="49" charset="0"/>
              </a:rPr>
              <a:t>        for (int x=0; x &lt; SIZE; x++)</a:t>
            </a:r>
          </a:p>
          <a:p>
            <a:pPr marL="0" indent="0">
              <a:lnSpc>
                <a:spcPct val="100000"/>
              </a:lnSpc>
              <a:buFont typeface="Wingdings" pitchFamily="2" charset="2"/>
              <a:buNone/>
            </a:pPr>
            <a:r>
              <a:rPr lang="es-ES" b="1" smtClean="0">
                <a:latin typeface="Courier New" pitchFamily="49" charset="0"/>
                <a:cs typeface="Courier New" pitchFamily="49" charset="0"/>
              </a:rPr>
              <a:t>        for (int y=0; y &lt; SIZE; y++)</a:t>
            </a:r>
          </a:p>
          <a:p>
            <a:pPr marL="0" indent="0">
              <a:lnSpc>
                <a:spcPct val="100000"/>
              </a:lnSpc>
              <a:buFont typeface="Wingdings" pitchFamily="2" charset="2"/>
              <a:buNone/>
            </a:pPr>
            <a:r>
              <a:rPr lang="en-US" b="1" smtClean="0">
                <a:latin typeface="Courier New" pitchFamily="49" charset="0"/>
                <a:cs typeface="Courier New" pitchFamily="49" charset="0"/>
              </a:rPr>
              <a:t>        mat3.matrix[x, y] =</a:t>
            </a:r>
          </a:p>
          <a:p>
            <a:pPr marL="0" indent="0">
              <a:lnSpc>
                <a:spcPct val="100000"/>
              </a:lnSpc>
              <a:buFont typeface="Wingdings" pitchFamily="2" charset="2"/>
              <a:buNone/>
            </a:pPr>
            <a:r>
              <a:rPr lang="en-US" b="1" smtClean="0">
                <a:latin typeface="Courier New" pitchFamily="49" charset="0"/>
                <a:cs typeface="Courier New" pitchFamily="49" charset="0"/>
              </a:rPr>
              <a:t>	  mat1.matrix[x, y]+ mat2.matrix[x,y];</a:t>
            </a:r>
          </a:p>
          <a:p>
            <a:pPr marL="0" indent="0">
              <a:lnSpc>
                <a:spcPct val="100000"/>
              </a:lnSpc>
              <a:buFont typeface="Wingdings" pitchFamily="2" charset="2"/>
              <a:buNone/>
            </a:pPr>
            <a:r>
              <a:rPr lang="en-US" b="1" smtClean="0">
                <a:latin typeface="Courier New" pitchFamily="49" charset="0"/>
                <a:cs typeface="Courier New" pitchFamily="49" charset="0"/>
              </a:rPr>
              <a:t>        return mat3;    }</a:t>
            </a:r>
          </a:p>
          <a:p>
            <a:pPr marL="0" indent="0">
              <a:lnSpc>
                <a:spcPct val="100000"/>
              </a:lnSpc>
              <a:buFont typeface="Wingdings" pitchFamily="2" charset="2"/>
              <a:buNone/>
            </a:pPr>
            <a:r>
              <a:rPr lang="en-US" b="1" smtClean="0">
                <a:latin typeface="Courier New" pitchFamily="49" charset="0"/>
                <a:cs typeface="Courier New" pitchFamily="49" charset="0"/>
              </a:rPr>
              <a:t> public static void Initialize(Matrix mat) {</a:t>
            </a:r>
          </a:p>
          <a:p>
            <a:pPr marL="0" indent="0">
              <a:lnSpc>
                <a:spcPct val="100000"/>
              </a:lnSpc>
              <a:buFont typeface="Wingdings" pitchFamily="2" charset="2"/>
              <a:buNone/>
            </a:pPr>
            <a:r>
              <a:rPr lang="en-US" b="1" smtClean="0">
                <a:latin typeface="Courier New" pitchFamily="49" charset="0"/>
                <a:cs typeface="Courier New" pitchFamily="49" charset="0"/>
              </a:rPr>
              <a:t>        for (int x = 0; x &lt; Matrix.SIZE; x++)</a:t>
            </a:r>
          </a:p>
          <a:p>
            <a:pPr marL="0" indent="0">
              <a:lnSpc>
                <a:spcPct val="100000"/>
              </a:lnSpc>
              <a:buFont typeface="Wingdings" pitchFamily="2" charset="2"/>
              <a:buNone/>
            </a:pPr>
            <a:r>
              <a:rPr lang="es-ES" b="1" smtClean="0">
                <a:latin typeface="Courier New" pitchFamily="49" charset="0"/>
                <a:cs typeface="Courier New" pitchFamily="49" charset="0"/>
              </a:rPr>
              <a:t>            for (int y = 0; y &lt; Matrix.SIZE; y++)</a:t>
            </a:r>
          </a:p>
          <a:p>
            <a:pPr marL="0" indent="0">
              <a:lnSpc>
                <a:spcPct val="100000"/>
              </a:lnSpc>
              <a:buFont typeface="Wingdings" pitchFamily="2" charset="2"/>
              <a:buNone/>
            </a:pPr>
            <a:r>
              <a:rPr lang="en-US" b="1" smtClean="0">
                <a:latin typeface="Courier New" pitchFamily="49" charset="0"/>
                <a:cs typeface="Courier New" pitchFamily="49" charset="0"/>
              </a:rPr>
              <a:t>		mat.matrix[x, y] = x + y;     }</a:t>
            </a:r>
            <a:endParaRPr lang="en-IN" b="1"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9C4E9E-01D4-4AF5-98DC-6D631684A2C7}" type="slidenum">
              <a:rPr lang="en-US" smtClean="0">
                <a:solidFill>
                  <a:schemeClr val="bg2"/>
                </a:solidFill>
              </a:rPr>
              <a:pPr eaLnBrk="1" hangingPunct="1"/>
              <a:t>21</a:t>
            </a:fld>
            <a:endParaRPr lang="en-US" smtClean="0">
              <a:solidFill>
                <a:schemeClr val="bg2"/>
              </a:solidFill>
            </a:endParaRPr>
          </a:p>
        </p:txBody>
      </p:sp>
      <p:sp>
        <p:nvSpPr>
          <p:cNvPr id="23555" name="Rectangle 4"/>
          <p:cNvSpPr>
            <a:spLocks noChangeArrowheads="1"/>
          </p:cNvSpPr>
          <p:nvPr/>
        </p:nvSpPr>
        <p:spPr bwMode="auto">
          <a:xfrm>
            <a:off x="76200" y="76200"/>
            <a:ext cx="8763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5F5F5F"/>
                </a:solidFill>
                <a:latin typeface="Courier New" pitchFamily="49" charset="0"/>
                <a:cs typeface="Courier New" pitchFamily="49" charset="0"/>
              </a:rPr>
              <a:t>public static void Print(Matrix mat)</a:t>
            </a:r>
          </a:p>
          <a:p>
            <a:r>
              <a:rPr lang="en-US" sz="2000" b="1">
                <a:solidFill>
                  <a:srgbClr val="5F5F5F"/>
                </a:solidFill>
                <a:latin typeface="Courier New" pitchFamily="49" charset="0"/>
                <a:cs typeface="Courier New" pitchFamily="49" charset="0"/>
              </a:rPr>
              <a:t>    {</a:t>
            </a:r>
          </a:p>
          <a:p>
            <a:r>
              <a:rPr lang="en-US" sz="2000" b="1">
                <a:solidFill>
                  <a:srgbClr val="5F5F5F"/>
                </a:solidFill>
                <a:latin typeface="Courier New" pitchFamily="49" charset="0"/>
                <a:cs typeface="Courier New" pitchFamily="49" charset="0"/>
              </a:rPr>
              <a:t>        for (int x = 0; x &lt; Matrix.SIZE; x++) {</a:t>
            </a:r>
          </a:p>
          <a:p>
            <a:r>
              <a:rPr lang="es-ES" sz="2000" b="1">
                <a:solidFill>
                  <a:srgbClr val="5F5F5F"/>
                </a:solidFill>
                <a:latin typeface="Courier New" pitchFamily="49" charset="0"/>
                <a:cs typeface="Courier New" pitchFamily="49" charset="0"/>
              </a:rPr>
              <a:t>            for (int y = 0; y &lt; Matrix.SIZE; y++) {</a:t>
            </a:r>
          </a:p>
          <a:p>
            <a:r>
              <a:rPr lang="en-US" sz="2000" b="1">
                <a:solidFill>
                  <a:srgbClr val="5F5F5F"/>
                </a:solidFill>
                <a:latin typeface="Courier New" pitchFamily="49" charset="0"/>
                <a:cs typeface="Courier New" pitchFamily="49" charset="0"/>
              </a:rPr>
              <a:t>                Console.Write(mat.matrix[x, y]);</a:t>
            </a:r>
          </a:p>
          <a:p>
            <a:r>
              <a:rPr lang="en-US" sz="2000" b="1">
                <a:solidFill>
                  <a:srgbClr val="5F5F5F"/>
                </a:solidFill>
                <a:latin typeface="Courier New" pitchFamily="49" charset="0"/>
                <a:cs typeface="Courier New" pitchFamily="49" charset="0"/>
              </a:rPr>
              <a:t>            }</a:t>
            </a:r>
          </a:p>
          <a:p>
            <a:r>
              <a:rPr lang="en-US" sz="2000" b="1">
                <a:solidFill>
                  <a:srgbClr val="5F5F5F"/>
                </a:solidFill>
                <a:latin typeface="Courier New" pitchFamily="49" charset="0"/>
                <a:cs typeface="Courier New" pitchFamily="49" charset="0"/>
              </a:rPr>
              <a:t>            Console.WriteLine();</a:t>
            </a:r>
          </a:p>
          <a:p>
            <a:r>
              <a:rPr lang="en-US" sz="2000" b="1">
                <a:solidFill>
                  <a:srgbClr val="5F5F5F"/>
                </a:solidFill>
                <a:latin typeface="Courier New" pitchFamily="49" charset="0"/>
                <a:cs typeface="Courier New" pitchFamily="49" charset="0"/>
              </a:rPr>
              <a:t>        }</a:t>
            </a:r>
          </a:p>
          <a:p>
            <a:r>
              <a:rPr lang="en-US" sz="2000" b="1">
                <a:solidFill>
                  <a:srgbClr val="5F5F5F"/>
                </a:solidFill>
                <a:latin typeface="Courier New" pitchFamily="49" charset="0"/>
                <a:cs typeface="Courier New" pitchFamily="49" charset="0"/>
              </a:rPr>
              <a:t>}</a:t>
            </a:r>
          </a:p>
          <a:p>
            <a:r>
              <a:rPr lang="en-US" sz="2000" b="1">
                <a:solidFill>
                  <a:srgbClr val="5F5F5F"/>
                </a:solidFill>
                <a:latin typeface="Courier New" pitchFamily="49" charset="0"/>
                <a:cs typeface="Courier New" pitchFamily="49" charset="0"/>
              </a:rPr>
              <a:t>static void Main(){</a:t>
            </a:r>
          </a:p>
          <a:p>
            <a:r>
              <a:rPr lang="en-US" sz="2000"/>
              <a:t> 		</a:t>
            </a:r>
            <a:r>
              <a:rPr lang="en-US" sz="2000" b="1">
                <a:solidFill>
                  <a:srgbClr val="5F5F5F"/>
                </a:solidFill>
                <a:latin typeface="Courier New" pitchFamily="49" charset="0"/>
                <a:cs typeface="Courier New" pitchFamily="49" charset="0"/>
              </a:rPr>
              <a:t>Matrix mat0 = new Matrix();</a:t>
            </a:r>
          </a:p>
          <a:p>
            <a:r>
              <a:rPr lang="en-US" sz="2000" b="1">
                <a:solidFill>
                  <a:srgbClr val="5F5F5F"/>
                </a:solidFill>
                <a:latin typeface="Courier New" pitchFamily="49" charset="0"/>
                <a:cs typeface="Courier New" pitchFamily="49" charset="0"/>
              </a:rPr>
              <a:t>          	Initialize(mat0);</a:t>
            </a:r>
          </a:p>
          <a:p>
            <a:r>
              <a:rPr lang="en-US" sz="2000" b="1">
                <a:solidFill>
                  <a:srgbClr val="5F5F5F"/>
                </a:solidFill>
                <a:latin typeface="Courier New" pitchFamily="49" charset="0"/>
                <a:cs typeface="Courier New" pitchFamily="49" charset="0"/>
              </a:rPr>
              <a:t>            Matrix mat1 = new Matrix();</a:t>
            </a:r>
          </a:p>
          <a:p>
            <a:r>
              <a:rPr lang="en-US" sz="2000" b="1">
                <a:solidFill>
                  <a:srgbClr val="5F5F5F"/>
                </a:solidFill>
                <a:latin typeface="Courier New" pitchFamily="49" charset="0"/>
                <a:cs typeface="Courier New" pitchFamily="49" charset="0"/>
              </a:rPr>
              <a:t>            Initialize(mat1);</a:t>
            </a:r>
          </a:p>
          <a:p>
            <a:r>
              <a:rPr lang="en-US" sz="2000" b="1">
                <a:solidFill>
                  <a:srgbClr val="5F5F5F"/>
                </a:solidFill>
                <a:latin typeface="Courier New" pitchFamily="49" charset="0"/>
                <a:cs typeface="Courier New" pitchFamily="49" charset="0"/>
              </a:rPr>
              <a:t>            Matrix mat2 = new Matrix();</a:t>
            </a:r>
          </a:p>
          <a:p>
            <a:r>
              <a:rPr lang="en-US" sz="2000" b="1">
                <a:solidFill>
                  <a:srgbClr val="5F5F5F"/>
                </a:solidFill>
                <a:latin typeface="Courier New" pitchFamily="49" charset="0"/>
                <a:cs typeface="Courier New" pitchFamily="49" charset="0"/>
              </a:rPr>
              <a:t>            Initialize(mat2);</a:t>
            </a:r>
          </a:p>
          <a:p>
            <a:r>
              <a:rPr lang="en-US" sz="2000" b="1">
                <a:solidFill>
                  <a:srgbClr val="5F5F5F"/>
                </a:solidFill>
                <a:latin typeface="Courier New" pitchFamily="49" charset="0"/>
                <a:cs typeface="Courier New" pitchFamily="49" charset="0"/>
              </a:rPr>
              <a:t>            Matrix mat3 = mat0+ mat1 + mat2;</a:t>
            </a:r>
          </a:p>
          <a:p>
            <a:r>
              <a:rPr lang="en-US" sz="2000" b="1">
                <a:solidFill>
                  <a:srgbClr val="5F5F5F"/>
                </a:solidFill>
                <a:latin typeface="Courier New" pitchFamily="49" charset="0"/>
                <a:cs typeface="Courier New" pitchFamily="49" charset="0"/>
              </a:rPr>
              <a:t>            Console.WriteLine("Matrix: ");</a:t>
            </a:r>
          </a:p>
          <a:p>
            <a:r>
              <a:rPr lang="en-US" sz="2000" b="1">
                <a:solidFill>
                  <a:srgbClr val="5F5F5F"/>
                </a:solidFill>
                <a:latin typeface="Courier New" pitchFamily="49" charset="0"/>
                <a:cs typeface="Courier New" pitchFamily="49" charset="0"/>
              </a:rPr>
              <a:t>            Print(mat3);</a:t>
            </a:r>
          </a:p>
          <a:p>
            <a:r>
              <a:rPr lang="en-US" sz="2000" b="1">
                <a:solidFill>
                  <a:srgbClr val="5F5F5F"/>
                </a:solidFill>
                <a:latin typeface="Courier New" pitchFamily="49" charset="0"/>
                <a:cs typeface="Courier New" pitchFamily="49" charset="0"/>
              </a:rPr>
              <a:t>        } </a:t>
            </a:r>
          </a:p>
          <a:p>
            <a:r>
              <a:rPr lang="en-US" sz="2000" b="1">
                <a:solidFill>
                  <a:srgbClr val="5F5F5F"/>
                </a:solidFill>
                <a:latin typeface="Courier New" pitchFamily="49" charset="0"/>
                <a:cs typeface="Courier New" pitchFamily="49" charset="0"/>
              </a:rPr>
              <a:t>    }</a:t>
            </a:r>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13" y="5664200"/>
            <a:ext cx="2274887"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0"/>
            <a:ext cx="8915400" cy="838200"/>
          </a:xfrm>
        </p:spPr>
        <p:txBody>
          <a:bodyPr/>
          <a:lstStyle/>
          <a:p>
            <a:r>
              <a:rPr lang="en-US" smtClean="0"/>
              <a:t>Automatic and compulsory implementations</a:t>
            </a:r>
            <a:endParaRPr lang="en-IN" smtClean="0"/>
          </a:p>
        </p:txBody>
      </p:sp>
      <p:sp>
        <p:nvSpPr>
          <p:cNvPr id="24579" name="Rectangle 3"/>
          <p:cNvSpPr>
            <a:spLocks noGrp="1" noChangeArrowheads="1"/>
          </p:cNvSpPr>
          <p:nvPr>
            <p:ph type="body" idx="1"/>
          </p:nvPr>
        </p:nvSpPr>
        <p:spPr>
          <a:xfrm>
            <a:off x="304800" y="1143000"/>
            <a:ext cx="8229600" cy="4525963"/>
          </a:xfrm>
        </p:spPr>
        <p:txBody>
          <a:bodyPr/>
          <a:lstStyle/>
          <a:p>
            <a:r>
              <a:rPr lang="en-US" smtClean="0"/>
              <a:t>C# enforces certain rules when you overload operators.</a:t>
            </a:r>
            <a:r>
              <a:rPr lang="en-IN" smtClean="0"/>
              <a:t> </a:t>
            </a:r>
          </a:p>
          <a:p>
            <a:pPr lvl="1"/>
            <a:r>
              <a:rPr lang="en-US" sz="2000" smtClean="0"/>
              <a:t>must implement matching operators. For example, overloading == will require overloading != also. The same goes for &lt;= and &gt;=</a:t>
            </a:r>
          </a:p>
          <a:p>
            <a:pPr lvl="1"/>
            <a:r>
              <a:rPr lang="en-US" sz="2000" smtClean="0"/>
              <a:t>implementing an operator implies its compound operator also</a:t>
            </a:r>
            <a:r>
              <a:rPr lang="en-IN" sz="2000" smtClean="0"/>
              <a:t> works!</a:t>
            </a:r>
          </a:p>
          <a:p>
            <a:pPr lvl="2"/>
            <a:r>
              <a:rPr lang="en-IN" sz="2000" smtClean="0"/>
              <a:t>For Matrix example, mat2+=mat1 also works!</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8" y="0"/>
            <a:ext cx="8507412" cy="685800"/>
          </a:xfrm>
        </p:spPr>
        <p:txBody>
          <a:bodyPr/>
          <a:lstStyle/>
          <a:p>
            <a:r>
              <a:rPr lang="en-US" sz="2800" smtClean="0"/>
              <a:t>Overloading pre and post increment</a:t>
            </a:r>
            <a:endParaRPr lang="en-IN" sz="2800" smtClean="0"/>
          </a:p>
        </p:txBody>
      </p:sp>
      <p:sp>
        <p:nvSpPr>
          <p:cNvPr id="25603" name="Rectangle 3"/>
          <p:cNvSpPr>
            <a:spLocks noGrp="1" noChangeArrowheads="1"/>
          </p:cNvSpPr>
          <p:nvPr>
            <p:ph type="body" idx="1"/>
          </p:nvPr>
        </p:nvSpPr>
        <p:spPr>
          <a:xfrm>
            <a:off x="125413" y="990600"/>
            <a:ext cx="8713787" cy="1012825"/>
          </a:xfrm>
        </p:spPr>
        <p:txBody>
          <a:bodyPr/>
          <a:lstStyle/>
          <a:p>
            <a:r>
              <a:rPr lang="en-US" smtClean="0"/>
              <a:t>C# </a:t>
            </a:r>
            <a:r>
              <a:rPr lang="en-IN" smtClean="0"/>
              <a:t> handles the pre &amp; post Increment Operators by itself. Hence, we don’t need to overload them separately</a:t>
            </a:r>
            <a:r>
              <a:rPr lang="en-IN" sz="2400" smtClean="0"/>
              <a:t>.</a:t>
            </a:r>
            <a:r>
              <a:rPr lang="en-IN" smtClean="0"/>
              <a:t> </a:t>
            </a:r>
          </a:p>
        </p:txBody>
      </p:sp>
      <p:sp>
        <p:nvSpPr>
          <p:cNvPr id="25604" name="Rectangle 4"/>
          <p:cNvSpPr>
            <a:spLocks noChangeArrowheads="1"/>
          </p:cNvSpPr>
          <p:nvPr/>
        </p:nvSpPr>
        <p:spPr bwMode="auto">
          <a:xfrm>
            <a:off x="414338" y="1981200"/>
            <a:ext cx="84248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IN" sz="2000" b="1">
                <a:solidFill>
                  <a:srgbClr val="5F5F5F"/>
                </a:solidFill>
                <a:latin typeface="Courier New" pitchFamily="49" charset="0"/>
                <a:cs typeface="Courier New" pitchFamily="49" charset="0"/>
              </a:rPr>
              <a:t>using System;</a:t>
            </a:r>
          </a:p>
          <a:p>
            <a:pPr>
              <a:lnSpc>
                <a:spcPct val="120000"/>
              </a:lnSpc>
            </a:pPr>
            <a:r>
              <a:rPr lang="en-IN" sz="2000" b="1">
                <a:solidFill>
                  <a:srgbClr val="5F5F5F"/>
                </a:solidFill>
                <a:latin typeface="Courier New" pitchFamily="49" charset="0"/>
                <a:cs typeface="Courier New" pitchFamily="49" charset="0"/>
              </a:rPr>
              <a:t>class Box{</a:t>
            </a:r>
          </a:p>
          <a:p>
            <a:pPr>
              <a:lnSpc>
                <a:spcPct val="120000"/>
              </a:lnSpc>
            </a:pPr>
            <a:r>
              <a:rPr lang="en-IN" sz="2000" b="1">
                <a:solidFill>
                  <a:srgbClr val="5F5F5F"/>
                </a:solidFill>
                <a:latin typeface="Courier New" pitchFamily="49" charset="0"/>
                <a:cs typeface="Courier New" pitchFamily="49" charset="0"/>
              </a:rPr>
              <a:t>private int width,height;</a:t>
            </a:r>
          </a:p>
          <a:p>
            <a:pPr>
              <a:lnSpc>
                <a:spcPct val="120000"/>
              </a:lnSpc>
            </a:pPr>
            <a:r>
              <a:rPr lang="en-IN" sz="2000" b="1">
                <a:solidFill>
                  <a:srgbClr val="5F5F5F"/>
                </a:solidFill>
                <a:latin typeface="Courier New" pitchFamily="49" charset="0"/>
                <a:cs typeface="Courier New" pitchFamily="49" charset="0"/>
              </a:rPr>
              <a:t>public Box(int x,int y){</a:t>
            </a:r>
          </a:p>
          <a:p>
            <a:pPr>
              <a:lnSpc>
                <a:spcPct val="120000"/>
              </a:lnSpc>
            </a:pPr>
            <a:r>
              <a:rPr lang="en-IN" sz="2000" b="1">
                <a:solidFill>
                  <a:srgbClr val="5F5F5F"/>
                </a:solidFill>
                <a:latin typeface="Courier New" pitchFamily="49" charset="0"/>
                <a:cs typeface="Courier New" pitchFamily="49" charset="0"/>
              </a:rPr>
              <a:t>width=x;	height=y;</a:t>
            </a:r>
          </a:p>
          <a:p>
            <a:pPr>
              <a:lnSpc>
                <a:spcPct val="120000"/>
              </a:lnSpc>
            </a:pPr>
            <a:r>
              <a:rPr lang="en-IN" sz="2000" b="1">
                <a:solidFill>
                  <a:srgbClr val="5F5F5F"/>
                </a:solidFill>
                <a:latin typeface="Courier New" pitchFamily="49" charset="0"/>
                <a:cs typeface="Courier New" pitchFamily="49" charset="0"/>
              </a:rPr>
              <a:t>}</a:t>
            </a:r>
          </a:p>
          <a:p>
            <a:pPr>
              <a:lnSpc>
                <a:spcPct val="120000"/>
              </a:lnSpc>
            </a:pPr>
            <a:endParaRPr lang="en-IN" sz="2000" b="1">
              <a:solidFill>
                <a:srgbClr val="5F5F5F"/>
              </a:solidFill>
              <a:latin typeface="Courier New" pitchFamily="49" charset="0"/>
              <a:cs typeface="Courier New" pitchFamily="49" charset="0"/>
            </a:endParaRPr>
          </a:p>
          <a:p>
            <a:pPr>
              <a:lnSpc>
                <a:spcPct val="120000"/>
              </a:lnSpc>
            </a:pPr>
            <a:r>
              <a:rPr lang="en-IN" sz="2000" b="1">
                <a:solidFill>
                  <a:srgbClr val="339933"/>
                </a:solidFill>
                <a:latin typeface="Courier New" pitchFamily="49" charset="0"/>
                <a:cs typeface="Courier New" pitchFamily="49" charset="0"/>
              </a:rPr>
              <a:t>public static Box operator --(Box b1)</a:t>
            </a:r>
            <a:r>
              <a:rPr lang="en-IN" sz="2000" b="1">
                <a:solidFill>
                  <a:srgbClr val="5F5F5F"/>
                </a:solidFill>
                <a:latin typeface="Courier New" pitchFamily="49" charset="0"/>
                <a:cs typeface="Courier New" pitchFamily="49" charset="0"/>
              </a:rPr>
              <a:t>{</a:t>
            </a:r>
          </a:p>
          <a:p>
            <a:pPr>
              <a:lnSpc>
                <a:spcPct val="120000"/>
              </a:lnSpc>
            </a:pPr>
            <a:r>
              <a:rPr lang="en-IN" sz="2000" b="1">
                <a:solidFill>
                  <a:srgbClr val="5F5F5F"/>
                </a:solidFill>
                <a:latin typeface="Courier New" pitchFamily="49" charset="0"/>
                <a:cs typeface="Courier New" pitchFamily="49" charset="0"/>
              </a:rPr>
              <a:t>b1.width--;</a:t>
            </a:r>
          </a:p>
          <a:p>
            <a:pPr>
              <a:lnSpc>
                <a:spcPct val="120000"/>
              </a:lnSpc>
            </a:pPr>
            <a:r>
              <a:rPr lang="en-IN" sz="2000" b="1">
                <a:solidFill>
                  <a:srgbClr val="5F5F5F"/>
                </a:solidFill>
                <a:latin typeface="Courier New" pitchFamily="49" charset="0"/>
                <a:cs typeface="Courier New" pitchFamily="49" charset="0"/>
              </a:rPr>
              <a:t>b1.height--;</a:t>
            </a:r>
          </a:p>
          <a:p>
            <a:pPr>
              <a:lnSpc>
                <a:spcPct val="120000"/>
              </a:lnSpc>
            </a:pPr>
            <a:r>
              <a:rPr lang="en-IN" sz="2000" b="1">
                <a:solidFill>
                  <a:srgbClr val="5F5F5F"/>
                </a:solidFill>
                <a:latin typeface="Courier New" pitchFamily="49" charset="0"/>
                <a:cs typeface="Courier New" pitchFamily="49" charset="0"/>
              </a:rPr>
              <a:t>return b1;</a:t>
            </a:r>
          </a:p>
          <a:p>
            <a:pPr>
              <a:lnSpc>
                <a:spcPct val="120000"/>
              </a:lnSpc>
            </a:pPr>
            <a:r>
              <a:rPr lang="en-IN" sz="2000" b="1">
                <a:solidFill>
                  <a:srgbClr val="5F5F5F"/>
                </a:solidFill>
                <a:latin typeface="Courier New" pitchFamily="49" charset="0"/>
                <a:cs typeface="Courier New" pitchFamily="49" charset="0"/>
              </a:rPr>
              <a:t>}</a:t>
            </a:r>
          </a:p>
        </p:txBody>
      </p:sp>
      <p:sp>
        <p:nvSpPr>
          <p:cNvPr id="5"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7"/>
          <p:cNvSpPr>
            <a:spLocks noChangeArrowheads="1"/>
          </p:cNvSpPr>
          <p:nvPr/>
        </p:nvSpPr>
        <p:spPr bwMode="auto">
          <a:xfrm>
            <a:off x="280988" y="304800"/>
            <a:ext cx="878681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solidFill>
                  <a:srgbClr val="5F5F5F"/>
                </a:solidFill>
                <a:latin typeface="Courier New" pitchFamily="49" charset="0"/>
                <a:cs typeface="Courier New" pitchFamily="49" charset="0"/>
              </a:rPr>
              <a:t>public static Box operator ++(Box b1){</a:t>
            </a:r>
          </a:p>
          <a:p>
            <a:r>
              <a:rPr lang="en-IN" sz="2000" b="1">
                <a:solidFill>
                  <a:srgbClr val="5F5F5F"/>
                </a:solidFill>
                <a:latin typeface="Courier New" pitchFamily="49" charset="0"/>
                <a:cs typeface="Courier New" pitchFamily="49" charset="0"/>
              </a:rPr>
              <a:t>b1.width++;</a:t>
            </a:r>
          </a:p>
          <a:p>
            <a:r>
              <a:rPr lang="en-IN" sz="2000" b="1">
                <a:solidFill>
                  <a:srgbClr val="5F5F5F"/>
                </a:solidFill>
                <a:latin typeface="Courier New" pitchFamily="49" charset="0"/>
                <a:cs typeface="Courier New" pitchFamily="49" charset="0"/>
              </a:rPr>
              <a:t>b1.height++;</a:t>
            </a:r>
          </a:p>
          <a:p>
            <a:r>
              <a:rPr lang="en-IN" sz="2000" b="1">
                <a:solidFill>
                  <a:srgbClr val="5F5F5F"/>
                </a:solidFill>
                <a:latin typeface="Courier New" pitchFamily="49" charset="0"/>
                <a:cs typeface="Courier New" pitchFamily="49" charset="0"/>
              </a:rPr>
              <a:t>return b1;</a:t>
            </a:r>
          </a:p>
          <a:p>
            <a:r>
              <a:rPr lang="en-IN" sz="2000" b="1">
                <a:solidFill>
                  <a:srgbClr val="5F5F5F"/>
                </a:solidFill>
                <a:latin typeface="Courier New" pitchFamily="49" charset="0"/>
                <a:cs typeface="Courier New" pitchFamily="49" charset="0"/>
              </a:rPr>
              <a:t>}</a:t>
            </a:r>
          </a:p>
          <a:p>
            <a:r>
              <a:rPr lang="en-IN" sz="2000" b="1">
                <a:solidFill>
                  <a:srgbClr val="5F5F5F"/>
                </a:solidFill>
                <a:latin typeface="Courier New" pitchFamily="49" charset="0"/>
                <a:cs typeface="Courier New" pitchFamily="49" charset="0"/>
              </a:rPr>
              <a:t>public void display(){</a:t>
            </a:r>
          </a:p>
          <a:p>
            <a:r>
              <a:rPr lang="en-IN" sz="2000" b="1">
                <a:solidFill>
                  <a:srgbClr val="5F5F5F"/>
                </a:solidFill>
                <a:latin typeface="Courier New" pitchFamily="49" charset="0"/>
                <a:cs typeface="Courier New" pitchFamily="49" charset="0"/>
              </a:rPr>
              <a:t>Console.WriteLine("width={0} height={1}",width,height);}</a:t>
            </a:r>
          </a:p>
          <a:p>
            <a:endParaRPr lang="en-IN" sz="2000" b="1">
              <a:solidFill>
                <a:srgbClr val="5F5F5F"/>
              </a:solidFill>
              <a:latin typeface="Courier New" pitchFamily="49" charset="0"/>
              <a:cs typeface="Courier New" pitchFamily="49" charset="0"/>
            </a:endParaRPr>
          </a:p>
          <a:p>
            <a:r>
              <a:rPr lang="en-IN" sz="2000" b="1">
                <a:solidFill>
                  <a:srgbClr val="5F5F5F"/>
                </a:solidFill>
                <a:latin typeface="Courier New" pitchFamily="49" charset="0"/>
                <a:cs typeface="Courier New" pitchFamily="49" charset="0"/>
              </a:rPr>
              <a:t>static void Main(){</a:t>
            </a:r>
          </a:p>
          <a:p>
            <a:r>
              <a:rPr lang="en-IN" sz="2000" b="1">
                <a:solidFill>
                  <a:srgbClr val="5F5F5F"/>
                </a:solidFill>
                <a:latin typeface="Courier New" pitchFamily="49" charset="0"/>
                <a:cs typeface="Courier New" pitchFamily="49" charset="0"/>
              </a:rPr>
              <a:t>Box b1= new Box(10,20);</a:t>
            </a:r>
          </a:p>
          <a:p>
            <a:r>
              <a:rPr lang="en-IN" sz="2000" b="1">
                <a:solidFill>
                  <a:srgbClr val="5F5F5F"/>
                </a:solidFill>
                <a:latin typeface="Courier New" pitchFamily="49" charset="0"/>
                <a:cs typeface="Courier New" pitchFamily="49" charset="0"/>
              </a:rPr>
              <a:t>Box b2= new Box(10,20);</a:t>
            </a:r>
          </a:p>
          <a:p>
            <a:r>
              <a:rPr lang="en-IN" sz="2000" b="1">
                <a:solidFill>
                  <a:srgbClr val="5F5F5F"/>
                </a:solidFill>
                <a:latin typeface="Courier New" pitchFamily="49" charset="0"/>
                <a:cs typeface="Courier New" pitchFamily="49" charset="0"/>
              </a:rPr>
              <a:t>Box b3= --b1;</a:t>
            </a:r>
          </a:p>
          <a:p>
            <a:r>
              <a:rPr lang="en-IN" sz="2000" b="1">
                <a:solidFill>
                  <a:srgbClr val="5F5F5F"/>
                </a:solidFill>
                <a:latin typeface="Courier New" pitchFamily="49" charset="0"/>
                <a:cs typeface="Courier New" pitchFamily="49" charset="0"/>
              </a:rPr>
              <a:t>Box b4=b2++;</a:t>
            </a:r>
          </a:p>
          <a:p>
            <a:r>
              <a:rPr lang="en-IN" sz="2000" b="1">
                <a:solidFill>
                  <a:srgbClr val="5F5F5F"/>
                </a:solidFill>
                <a:latin typeface="Courier New" pitchFamily="49" charset="0"/>
                <a:cs typeface="Courier New" pitchFamily="49" charset="0"/>
              </a:rPr>
              <a:t>b1.display();</a:t>
            </a:r>
          </a:p>
          <a:p>
            <a:r>
              <a:rPr lang="en-IN" sz="2000" b="1">
                <a:solidFill>
                  <a:srgbClr val="5F5F5F"/>
                </a:solidFill>
                <a:latin typeface="Courier New" pitchFamily="49" charset="0"/>
                <a:cs typeface="Courier New" pitchFamily="49" charset="0"/>
              </a:rPr>
              <a:t>b2.display();</a:t>
            </a:r>
          </a:p>
          <a:p>
            <a:r>
              <a:rPr lang="en-IN" sz="2000" b="1">
                <a:solidFill>
                  <a:srgbClr val="5F5F5F"/>
                </a:solidFill>
                <a:latin typeface="Courier New" pitchFamily="49" charset="0"/>
                <a:cs typeface="Courier New" pitchFamily="49" charset="0"/>
              </a:rPr>
              <a:t>b3.display();</a:t>
            </a:r>
          </a:p>
          <a:p>
            <a:r>
              <a:rPr lang="en-IN" sz="2000" b="1">
                <a:solidFill>
                  <a:srgbClr val="5F5F5F"/>
                </a:solidFill>
                <a:latin typeface="Courier New" pitchFamily="49" charset="0"/>
                <a:cs typeface="Courier New" pitchFamily="49" charset="0"/>
              </a:rPr>
              <a:t>b4.display();</a:t>
            </a:r>
          </a:p>
          <a:p>
            <a:r>
              <a:rPr lang="en-IN" sz="2000" b="1">
                <a:solidFill>
                  <a:srgbClr val="5F5F5F"/>
                </a:solidFill>
                <a:latin typeface="Courier New" pitchFamily="49" charset="0"/>
                <a:cs typeface="Courier New" pitchFamily="49" charset="0"/>
              </a:rPr>
              <a:t>}}</a:t>
            </a:r>
          </a:p>
        </p:txBody>
      </p:sp>
      <p:pic>
        <p:nvPicPr>
          <p:cNvPr id="266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495800"/>
            <a:ext cx="47498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Indexers</a:t>
            </a:r>
          </a:p>
        </p:txBody>
      </p:sp>
      <p:sp>
        <p:nvSpPr>
          <p:cNvPr id="3" name="Content Placeholder 2"/>
          <p:cNvSpPr>
            <a:spLocks noGrp="1"/>
          </p:cNvSpPr>
          <p:nvPr>
            <p:ph idx="1"/>
          </p:nvPr>
        </p:nvSpPr>
        <p:spPr>
          <a:xfrm>
            <a:off x="457200" y="1143000"/>
            <a:ext cx="8229600" cy="4525963"/>
          </a:xfrm>
        </p:spPr>
        <p:txBody>
          <a:bodyPr/>
          <a:lstStyle/>
          <a:p>
            <a:pPr>
              <a:defRPr/>
            </a:pPr>
            <a:r>
              <a:rPr lang="en-US" dirty="0" smtClean="0"/>
              <a:t>Like [] can be used for an array, [] can be used for any user defined class (or </a:t>
            </a:r>
            <a:r>
              <a:rPr lang="en-US" dirty="0" err="1" smtClean="0"/>
              <a:t>struct</a:t>
            </a:r>
            <a:r>
              <a:rPr lang="en-US" dirty="0" smtClean="0"/>
              <a:t>) as well acting like “virtual arrays”.</a:t>
            </a:r>
          </a:p>
          <a:p>
            <a:pPr>
              <a:defRPr/>
            </a:pPr>
            <a:r>
              <a:rPr lang="en-US" dirty="0" smtClean="0"/>
              <a:t>Instances of that class can be accessed using the </a:t>
            </a:r>
            <a:r>
              <a:rPr lang="en-US" b="1" dirty="0" smtClean="0"/>
              <a:t>[]</a:t>
            </a:r>
            <a:r>
              <a:rPr lang="en-US" dirty="0" smtClean="0"/>
              <a:t> array access operator.</a:t>
            </a:r>
          </a:p>
          <a:p>
            <a:pPr>
              <a:defRPr/>
            </a:pPr>
            <a:r>
              <a:rPr lang="en-US" dirty="0" smtClean="0"/>
              <a:t>For classes that encapsulate array- or collection-like functionality, using an indexer allows the users of that class to use the array syntax to access the class.</a:t>
            </a:r>
          </a:p>
          <a:p>
            <a:pPr>
              <a:defRPr/>
            </a:pPr>
            <a:r>
              <a:rPr lang="en-US" dirty="0" smtClean="0"/>
              <a:t>Syntax:</a:t>
            </a:r>
          </a:p>
          <a:p>
            <a:pPr lvl="1">
              <a:buFontTx/>
              <a:buNone/>
              <a:defRPr/>
            </a:pPr>
            <a:r>
              <a:rPr lang="en-US" sz="2000" b="1" dirty="0" smtClean="0">
                <a:solidFill>
                  <a:srgbClr val="000000"/>
                </a:solidFill>
                <a:latin typeface="Courier New" pitchFamily="49" charset="0"/>
              </a:rPr>
              <a:t>public </a:t>
            </a:r>
            <a:r>
              <a:rPr lang="en-US" sz="2000" b="1" i="1" dirty="0" smtClean="0">
                <a:solidFill>
                  <a:srgbClr val="000000"/>
                </a:solidFill>
                <a:latin typeface="Courier New" pitchFamily="49" charset="0"/>
              </a:rPr>
              <a:t>return-type</a:t>
            </a:r>
            <a:r>
              <a:rPr lang="en-US" sz="2000" b="1" dirty="0" smtClean="0">
                <a:solidFill>
                  <a:srgbClr val="000000"/>
                </a:solidFill>
                <a:latin typeface="Courier New" pitchFamily="49" charset="0"/>
              </a:rPr>
              <a:t> this</a:t>
            </a:r>
            <a:r>
              <a:rPr lang="en-US" sz="2000" b="1" dirty="0" smtClean="0">
                <a:solidFill>
                  <a:srgbClr val="A42700"/>
                </a:solidFill>
                <a:latin typeface="Courier New" pitchFamily="49" charset="0"/>
              </a:rPr>
              <a:t>[</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a:t>
            </a:r>
            <a:r>
              <a:rPr lang="en-US" sz="2000" b="1" i="1" dirty="0" smtClean="0">
                <a:solidFill>
                  <a:srgbClr val="000000"/>
                </a:solidFill>
                <a:latin typeface="Courier New" pitchFamily="49" charset="0"/>
              </a:rPr>
              <a:t>index-position</a:t>
            </a:r>
            <a:r>
              <a:rPr lang="en-US" sz="2000" b="1" dirty="0" smtClean="0">
                <a:solidFill>
                  <a:srgbClr val="A42700"/>
                </a:solidFill>
                <a:latin typeface="Courier New" pitchFamily="49" charset="0"/>
              </a:rPr>
              <a:t>]</a:t>
            </a:r>
            <a:r>
              <a:rPr lang="en-US" sz="2000" b="1" dirty="0" smtClean="0">
                <a:solidFill>
                  <a:srgbClr val="000000"/>
                </a:solidFill>
                <a:latin typeface="Courier New" pitchFamily="49" charset="0"/>
              </a:rPr>
              <a:t>{</a:t>
            </a:r>
          </a:p>
          <a:p>
            <a:pPr lvl="1">
              <a:buFontTx/>
              <a:buNone/>
              <a:defRPr/>
            </a:pPr>
            <a:r>
              <a:rPr lang="en-US" sz="2000" b="1" dirty="0" smtClean="0">
                <a:solidFill>
                  <a:srgbClr val="000000"/>
                </a:solidFill>
                <a:latin typeface="Courier New" pitchFamily="49" charset="0"/>
              </a:rPr>
              <a:t>get { return </a:t>
            </a:r>
            <a:r>
              <a:rPr lang="en-US" sz="2000" b="1" i="1" dirty="0" smtClean="0">
                <a:solidFill>
                  <a:srgbClr val="000000"/>
                </a:solidFill>
                <a:latin typeface="Courier New" pitchFamily="49" charset="0"/>
              </a:rPr>
              <a:t>some-value</a:t>
            </a:r>
            <a:r>
              <a:rPr lang="en-US" sz="2000" b="1" dirty="0" smtClean="0">
                <a:solidFill>
                  <a:srgbClr val="000000"/>
                </a:solidFill>
                <a:latin typeface="Courier New" pitchFamily="49" charset="0"/>
              </a:rPr>
              <a:t>}</a:t>
            </a:r>
          </a:p>
          <a:p>
            <a:pPr lvl="1">
              <a:buFontTx/>
              <a:buNone/>
              <a:defRPr/>
            </a:pPr>
            <a:r>
              <a:rPr lang="en-US" sz="2000" b="1" dirty="0" smtClean="0">
                <a:solidFill>
                  <a:srgbClr val="000000"/>
                </a:solidFill>
                <a:latin typeface="Courier New" pitchFamily="49" charset="0"/>
              </a:rPr>
              <a:t>set { </a:t>
            </a:r>
            <a:r>
              <a:rPr lang="en-US" sz="2000" b="1" i="1" dirty="0" smtClean="0">
                <a:solidFill>
                  <a:srgbClr val="000000"/>
                </a:solidFill>
                <a:latin typeface="Courier New" pitchFamily="49" charset="0"/>
              </a:rPr>
              <a:t>some-value</a:t>
            </a:r>
            <a:r>
              <a:rPr lang="en-US" sz="2000" b="1" dirty="0" smtClean="0">
                <a:solidFill>
                  <a:srgbClr val="000000"/>
                </a:solidFill>
                <a:latin typeface="Courier New" pitchFamily="49" charset="0"/>
              </a:rPr>
              <a:t>= </a:t>
            </a:r>
            <a:r>
              <a:rPr lang="en-US" sz="2000" b="1" dirty="0" smtClean="0">
                <a:solidFill>
                  <a:srgbClr val="A42700"/>
                </a:solidFill>
                <a:latin typeface="Courier New" pitchFamily="49" charset="0"/>
              </a:rPr>
              <a:t>value</a:t>
            </a:r>
            <a:r>
              <a:rPr lang="en-US" sz="2000" b="1" dirty="0" smtClean="0">
                <a:solidFill>
                  <a:srgbClr val="000000"/>
                </a:solidFill>
                <a:latin typeface="Courier New" pitchFamily="49" charset="0"/>
              </a:rPr>
              <a:t>}</a:t>
            </a:r>
          </a:p>
          <a:p>
            <a:pPr lvl="1">
              <a:buFontTx/>
              <a:buNone/>
              <a:defRPr/>
            </a:pPr>
            <a:r>
              <a:rPr lang="en-US" sz="2000" b="1" dirty="0" smtClean="0">
                <a:solidFill>
                  <a:srgbClr val="000000"/>
                </a:solidFill>
                <a:latin typeface="Courier New" pitchFamily="49" charset="0"/>
              </a:rPr>
              <a:t>}</a:t>
            </a:r>
          </a:p>
          <a:p>
            <a:pPr marL="0" indent="0">
              <a:buFont typeface="Wingdings" pitchFamily="2" charset="2"/>
              <a:buNone/>
              <a:defRPr/>
            </a:pPr>
            <a:endParaRPr lang="en-US" dirty="0" smtClean="0"/>
          </a:p>
          <a:p>
            <a:pPr>
              <a:defRPr/>
            </a:pPr>
            <a:endParaRPr lang="en-US" dirty="0"/>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BC7F8C-7C5E-4EA5-8F84-CF10A4CCA3AC}" type="slidenum">
              <a:rPr lang="en-US" smtClean="0">
                <a:solidFill>
                  <a:schemeClr val="bg2"/>
                </a:solidFill>
              </a:rPr>
              <a:pPr eaLnBrk="1" hangingPunct="1"/>
              <a:t>25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Example-Custom Indexer</a:t>
            </a:r>
            <a:endParaRPr lang="en-IN" smtClean="0"/>
          </a:p>
        </p:txBody>
      </p:sp>
      <p:sp>
        <p:nvSpPr>
          <p:cNvPr id="28675" name="Rectangle 2"/>
          <p:cNvSpPr>
            <a:spLocks noChangeArrowheads="1"/>
          </p:cNvSpPr>
          <p:nvPr/>
        </p:nvSpPr>
        <p:spPr bwMode="auto">
          <a:xfrm>
            <a:off x="252413" y="1143000"/>
            <a:ext cx="86106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Example creates a safe int array which checks for bounds and does not run into an exception at the time of execution.</a:t>
            </a:r>
          </a:p>
          <a:p>
            <a:r>
              <a:rPr lang="en-US"/>
              <a:t> using System;</a:t>
            </a:r>
          </a:p>
          <a:p>
            <a:r>
              <a:rPr lang="en-US" sz="2000" b="1">
                <a:solidFill>
                  <a:srgbClr val="000000"/>
                </a:solidFill>
                <a:latin typeface="Courier New" pitchFamily="49" charset="0"/>
              </a:rPr>
              <a:t>class SafeIntArr{</a:t>
            </a:r>
          </a:p>
          <a:p>
            <a:r>
              <a:rPr lang="en-US" sz="2000" b="1">
                <a:solidFill>
                  <a:srgbClr val="000000"/>
                </a:solidFill>
                <a:latin typeface="Courier New" pitchFamily="49" charset="0"/>
              </a:rPr>
              <a:t>    const int SIZE=10; </a:t>
            </a:r>
          </a:p>
          <a:p>
            <a:r>
              <a:rPr lang="en-US" sz="2000" b="1">
                <a:solidFill>
                  <a:srgbClr val="000000"/>
                </a:solidFill>
                <a:latin typeface="Courier New" pitchFamily="49" charset="0"/>
              </a:rPr>
              <a:t>    </a:t>
            </a:r>
            <a:r>
              <a:rPr lang="en-US" sz="2000" b="1">
                <a:solidFill>
                  <a:srgbClr val="339933"/>
                </a:solidFill>
                <a:latin typeface="Courier New" pitchFamily="49" charset="0"/>
              </a:rPr>
              <a:t>int[] f= new int[SIZE];</a:t>
            </a:r>
          </a:p>
          <a:p>
            <a:r>
              <a:rPr lang="en-US" sz="2000" b="1">
                <a:solidFill>
                  <a:srgbClr val="000000"/>
                </a:solidFill>
                <a:latin typeface="Courier New" pitchFamily="49" charset="0"/>
              </a:rPr>
              <a:t>    public int this[int pos]</a:t>
            </a:r>
          </a:p>
          <a:p>
            <a:r>
              <a:rPr lang="en-US" sz="2000" b="1">
                <a:solidFill>
                  <a:srgbClr val="000000"/>
                </a:solidFill>
                <a:latin typeface="Courier New" pitchFamily="49" charset="0"/>
              </a:rPr>
              <a:t>    {</a:t>
            </a:r>
          </a:p>
          <a:p>
            <a:r>
              <a:rPr lang="en-US" sz="2000" b="1">
                <a:solidFill>
                  <a:srgbClr val="000000"/>
                </a:solidFill>
                <a:latin typeface="Courier New" pitchFamily="49" charset="0"/>
              </a:rPr>
              <a:t>        get {</a:t>
            </a:r>
          </a:p>
          <a:p>
            <a:r>
              <a:rPr lang="en-US" sz="2000" b="1">
                <a:solidFill>
                  <a:srgbClr val="000000"/>
                </a:solidFill>
                <a:latin typeface="Courier New" pitchFamily="49" charset="0"/>
              </a:rPr>
              <a:t>            if (pos &gt; SIZE)</a:t>
            </a:r>
          </a:p>
          <a:p>
            <a:r>
              <a:rPr lang="en-US" sz="2000" b="1">
                <a:solidFill>
                  <a:srgbClr val="000000"/>
                </a:solidFill>
                <a:latin typeface="Courier New" pitchFamily="49" charset="0"/>
              </a:rPr>
              <a:t>            {</a:t>
            </a:r>
          </a:p>
          <a:p>
            <a:r>
              <a:rPr lang="en-US" sz="2000" b="1">
                <a:solidFill>
                  <a:srgbClr val="000000"/>
                </a:solidFill>
                <a:latin typeface="Courier New" pitchFamily="49" charset="0"/>
              </a:rPr>
              <a:t>                Console.WriteLine("Invalid position");</a:t>
            </a:r>
          </a:p>
          <a:p>
            <a:r>
              <a:rPr lang="en-US" sz="2000" b="1">
                <a:solidFill>
                  <a:srgbClr val="000000"/>
                </a:solidFill>
                <a:latin typeface="Courier New" pitchFamily="49" charset="0"/>
              </a:rPr>
              <a:t>                return -1;</a:t>
            </a:r>
          </a:p>
          <a:p>
            <a:r>
              <a:rPr lang="en-US" sz="2000" b="1">
                <a:solidFill>
                  <a:srgbClr val="000000"/>
                </a:solidFill>
                <a:latin typeface="Courier New" pitchFamily="49" charset="0"/>
              </a:rPr>
              <a:t>            }</a:t>
            </a:r>
          </a:p>
          <a:p>
            <a:r>
              <a:rPr lang="en-US" sz="2000" b="1">
                <a:solidFill>
                  <a:srgbClr val="000000"/>
                </a:solidFill>
                <a:latin typeface="Courier New" pitchFamily="49" charset="0"/>
              </a:rPr>
              <a:t>            else</a:t>
            </a:r>
          </a:p>
          <a:p>
            <a:r>
              <a:rPr lang="en-US" sz="2000" b="1">
                <a:solidFill>
                  <a:srgbClr val="000000"/>
                </a:solidFill>
                <a:latin typeface="Courier New" pitchFamily="49" charset="0"/>
              </a:rPr>
              <a:t>                return f[pos];</a:t>
            </a:r>
          </a:p>
          <a:p>
            <a:r>
              <a:rPr lang="en-US" sz="2000" b="1">
                <a:solidFill>
                  <a:srgbClr val="000000"/>
                </a:solidFill>
                <a:latin typeface="Courier New" pitchFamily="49" charset="0"/>
              </a:rPr>
              <a:t>        }</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68A3A0-2879-47A3-A935-EA5C8512FB10}" type="slidenum">
              <a:rPr lang="en-US" smtClean="0">
                <a:solidFill>
                  <a:schemeClr val="bg2"/>
                </a:solidFill>
              </a:rPr>
              <a:pPr eaLnBrk="1" hangingPunct="1"/>
              <a:t>27</a:t>
            </a:fld>
            <a:endParaRPr lang="en-US" smtClean="0">
              <a:solidFill>
                <a:schemeClr val="bg2"/>
              </a:solidFill>
            </a:endParaRPr>
          </a:p>
        </p:txBody>
      </p:sp>
      <p:sp>
        <p:nvSpPr>
          <p:cNvPr id="29699" name="Rectangle 4"/>
          <p:cNvSpPr>
            <a:spLocks noChangeArrowheads="1"/>
          </p:cNvSpPr>
          <p:nvPr/>
        </p:nvSpPr>
        <p:spPr bwMode="auto">
          <a:xfrm>
            <a:off x="381000" y="152400"/>
            <a:ext cx="8153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000000"/>
                </a:solidFill>
                <a:latin typeface="Courier New" pitchFamily="49" charset="0"/>
              </a:rPr>
              <a:t> </a:t>
            </a:r>
            <a:r>
              <a:rPr lang="en-US" sz="2000" b="1">
                <a:solidFill>
                  <a:srgbClr val="000000"/>
                </a:solidFill>
                <a:latin typeface="Courier New" pitchFamily="49" charset="0"/>
              </a:rPr>
              <a:t>set { </a:t>
            </a:r>
          </a:p>
          <a:p>
            <a:r>
              <a:rPr lang="en-US" sz="2000" b="1">
                <a:solidFill>
                  <a:srgbClr val="000000"/>
                </a:solidFill>
                <a:latin typeface="Courier New" pitchFamily="49" charset="0"/>
              </a:rPr>
              <a:t>            if(pos&gt;SIZE) </a:t>
            </a:r>
          </a:p>
          <a:p>
            <a:r>
              <a:rPr lang="en-US" sz="2000" b="1">
                <a:solidFill>
                  <a:srgbClr val="000000"/>
                </a:solidFill>
                <a:latin typeface="Courier New" pitchFamily="49" charset="0"/>
              </a:rPr>
              <a:t>                 Console.WriteLine("Invalid position");</a:t>
            </a:r>
          </a:p>
          <a:p>
            <a:r>
              <a:rPr lang="en-US" sz="2000" b="1">
                <a:solidFill>
                  <a:srgbClr val="000000"/>
                </a:solidFill>
                <a:latin typeface="Courier New" pitchFamily="49" charset="0"/>
              </a:rPr>
              <a:t>                else</a:t>
            </a:r>
          </a:p>
          <a:p>
            <a:r>
              <a:rPr lang="en-US" sz="2000" b="1">
                <a:solidFill>
                  <a:srgbClr val="000000"/>
                </a:solidFill>
                <a:latin typeface="Courier New" pitchFamily="49" charset="0"/>
              </a:rPr>
              <a:t>                  f[pos] = value; </a:t>
            </a:r>
          </a:p>
          <a:p>
            <a:r>
              <a:rPr lang="en-US" sz="2000" b="1">
                <a:solidFill>
                  <a:srgbClr val="000000"/>
                </a:solidFill>
                <a:latin typeface="Courier New" pitchFamily="49" charset="0"/>
              </a:rPr>
              <a:t>            }</a:t>
            </a:r>
          </a:p>
          <a:p>
            <a:r>
              <a:rPr lang="en-US" sz="2000" b="1">
                <a:solidFill>
                  <a:srgbClr val="000000"/>
                </a:solidFill>
                <a:latin typeface="Courier New" pitchFamily="49" charset="0"/>
              </a:rPr>
              <a:t>    }</a:t>
            </a:r>
          </a:p>
          <a:p>
            <a:r>
              <a:rPr lang="en-US" sz="2000" b="1">
                <a:solidFill>
                  <a:srgbClr val="000000"/>
                </a:solidFill>
                <a:latin typeface="Courier New" pitchFamily="49" charset="0"/>
              </a:rPr>
              <a:t> </a:t>
            </a:r>
          </a:p>
          <a:p>
            <a:r>
              <a:rPr lang="en-US" sz="2000" b="1">
                <a:solidFill>
                  <a:srgbClr val="000000"/>
                </a:solidFill>
                <a:latin typeface="Courier New" pitchFamily="49" charset="0"/>
              </a:rPr>
              <a:t>    public static void Main()</a:t>
            </a:r>
          </a:p>
          <a:p>
            <a:r>
              <a:rPr lang="en-US" sz="2000" b="1">
                <a:solidFill>
                  <a:srgbClr val="000000"/>
                </a:solidFill>
                <a:latin typeface="Courier New" pitchFamily="49" charset="0"/>
              </a:rPr>
              <a:t>    {</a:t>
            </a:r>
          </a:p>
          <a:p>
            <a:r>
              <a:rPr lang="en-US" sz="2000" b="1">
                <a:solidFill>
                  <a:srgbClr val="000000"/>
                </a:solidFill>
                <a:latin typeface="Courier New" pitchFamily="49" charset="0"/>
              </a:rPr>
              <a:t>        SafeIntArr s = new SafeIntArr();</a:t>
            </a:r>
          </a:p>
          <a:p>
            <a:r>
              <a:rPr lang="en-US" sz="2000" b="1">
                <a:solidFill>
                  <a:srgbClr val="000000"/>
                </a:solidFill>
                <a:latin typeface="Courier New" pitchFamily="49" charset="0"/>
              </a:rPr>
              <a:t>        </a:t>
            </a:r>
            <a:r>
              <a:rPr lang="en-US" sz="2000" b="1">
                <a:solidFill>
                  <a:srgbClr val="339933"/>
                </a:solidFill>
                <a:latin typeface="Courier New" pitchFamily="49" charset="0"/>
              </a:rPr>
              <a:t>s[3] = 8;</a:t>
            </a:r>
          </a:p>
          <a:p>
            <a:r>
              <a:rPr lang="en-US" sz="2000" b="1">
                <a:solidFill>
                  <a:srgbClr val="000000"/>
                </a:solidFill>
                <a:latin typeface="Courier New" pitchFamily="49" charset="0"/>
              </a:rPr>
              <a:t>        Console.WriteLine(s[3]);</a:t>
            </a:r>
          </a:p>
          <a:p>
            <a:r>
              <a:rPr lang="en-US" sz="2000" b="1">
                <a:solidFill>
                  <a:srgbClr val="000000"/>
                </a:solidFill>
                <a:latin typeface="Courier New" pitchFamily="49" charset="0"/>
              </a:rPr>
              <a:t>        </a:t>
            </a:r>
            <a:r>
              <a:rPr lang="en-US" sz="2000" b="1">
                <a:solidFill>
                  <a:srgbClr val="339933"/>
                </a:solidFill>
                <a:latin typeface="Courier New" pitchFamily="49" charset="0"/>
              </a:rPr>
              <a:t>s[15] = 1;</a:t>
            </a:r>
          </a:p>
          <a:p>
            <a:r>
              <a:rPr lang="en-US" sz="2000" b="1">
                <a:solidFill>
                  <a:srgbClr val="000000"/>
                </a:solidFill>
                <a:latin typeface="Courier New" pitchFamily="49" charset="0"/>
              </a:rPr>
              <a:t>    }</a:t>
            </a:r>
          </a:p>
          <a:p>
            <a:r>
              <a:rPr lang="en-US" sz="2000" b="1">
                <a:solidFill>
                  <a:srgbClr val="000000"/>
                </a:solidFill>
                <a:latin typeface="Courier New" pitchFamily="49" charset="0"/>
              </a:rPr>
              <a:t>}</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105400"/>
            <a:ext cx="46672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smtClean="0"/>
              <a:t>Garbage collection</a:t>
            </a:r>
            <a:endParaRPr lang="en-IN" smtClean="0"/>
          </a:p>
        </p:txBody>
      </p:sp>
      <p:sp>
        <p:nvSpPr>
          <p:cNvPr id="33795" name="Rectangle 7"/>
          <p:cNvSpPr>
            <a:spLocks noGrp="1" noChangeArrowheads="1"/>
          </p:cNvSpPr>
          <p:nvPr>
            <p:ph type="body" idx="1"/>
          </p:nvPr>
        </p:nvSpPr>
        <p:spPr>
          <a:xfrm>
            <a:off x="381000" y="1295400"/>
            <a:ext cx="8305800" cy="5181600"/>
          </a:xfrm>
        </p:spPr>
        <p:txBody>
          <a:bodyPr/>
          <a:lstStyle/>
          <a:p>
            <a:pPr>
              <a:defRPr/>
            </a:pPr>
            <a:r>
              <a:rPr lang="en-IN" dirty="0" smtClean="0"/>
              <a:t>The .NET Framework's garbage collector manages the allocation and release of memory for the  .NET application.</a:t>
            </a:r>
          </a:p>
          <a:p>
            <a:pPr>
              <a:defRPr/>
            </a:pPr>
            <a:r>
              <a:rPr lang="en-IN" dirty="0" smtClean="0"/>
              <a:t> Each time the </a:t>
            </a:r>
            <a:r>
              <a:rPr lang="en-IN" b="1" dirty="0" smtClean="0">
                <a:latin typeface="Courier New" pitchFamily="49" charset="0"/>
                <a:cs typeface="Courier New" pitchFamily="49" charset="0"/>
              </a:rPr>
              <a:t>new</a:t>
            </a:r>
            <a:r>
              <a:rPr lang="en-IN" dirty="0" smtClean="0"/>
              <a:t> operator is used to create an object, the runtime allocates memory for the object from the managed heap. </a:t>
            </a:r>
          </a:p>
          <a:p>
            <a:pPr>
              <a:defRPr/>
            </a:pPr>
            <a:r>
              <a:rPr lang="en-IN" dirty="0" smtClean="0"/>
              <a:t>When the garbage collector performs a collection, it checks for objects in the managed heap that are no longer being used by the application and performs the necessary operations to reclaim their memory.</a:t>
            </a:r>
          </a:p>
          <a:p>
            <a:pPr>
              <a:defRPr/>
            </a:pPr>
            <a:r>
              <a:rPr lang="en-IN" dirty="0" smtClean="0"/>
              <a:t>The garbage collection </a:t>
            </a:r>
            <a:r>
              <a:rPr lang="en-IN" b="1" dirty="0" smtClean="0">
                <a:latin typeface="Courier New" pitchFamily="49" charset="0"/>
              </a:rPr>
              <a:t>GC</a:t>
            </a:r>
            <a:r>
              <a:rPr lang="en-IN" dirty="0" smtClean="0"/>
              <a:t> class provides the </a:t>
            </a:r>
            <a:r>
              <a:rPr lang="en-IN" b="1" dirty="0" err="1" smtClean="0">
                <a:latin typeface="Courier New" pitchFamily="49" charset="0"/>
              </a:rPr>
              <a:t>GC.Collect</a:t>
            </a:r>
            <a:r>
              <a:rPr lang="en-IN" dirty="0" smtClean="0"/>
              <a:t> method </a:t>
            </a:r>
            <a:r>
              <a:rPr lang="en-US" dirty="0"/>
              <a:t>f</a:t>
            </a:r>
            <a:r>
              <a:rPr lang="en-US" dirty="0" smtClean="0"/>
              <a:t>orces an immediate garbage collection.</a:t>
            </a:r>
          </a:p>
          <a:p>
            <a:pPr marL="0" indent="0">
              <a:buFont typeface="Wingdings" pitchFamily="2" charset="2"/>
              <a:buNone/>
              <a:defRPr/>
            </a:pPr>
            <a:endParaRPr lang="en-IN" dirty="0" smtClean="0"/>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76200"/>
            <a:ext cx="8229600" cy="685800"/>
          </a:xfrm>
        </p:spPr>
        <p:txBody>
          <a:bodyPr/>
          <a:lstStyle/>
          <a:p>
            <a:r>
              <a:rPr lang="en-IN" dirty="0" smtClean="0"/>
              <a:t>Destructors </a:t>
            </a:r>
          </a:p>
        </p:txBody>
      </p:sp>
      <p:sp>
        <p:nvSpPr>
          <p:cNvPr id="34819" name="Rectangle 3"/>
          <p:cNvSpPr>
            <a:spLocks noGrp="1" noChangeArrowheads="1"/>
          </p:cNvSpPr>
          <p:nvPr>
            <p:ph type="body" idx="1"/>
          </p:nvPr>
        </p:nvSpPr>
        <p:spPr>
          <a:xfrm>
            <a:off x="152400" y="1066800"/>
            <a:ext cx="8713788" cy="5543550"/>
          </a:xfrm>
        </p:spPr>
        <p:txBody>
          <a:bodyPr/>
          <a:lstStyle/>
          <a:p>
            <a:pPr>
              <a:defRPr/>
            </a:pPr>
            <a:r>
              <a:rPr lang="en-IN" dirty="0"/>
              <a:t>Destructors can be defined for a class so that </a:t>
            </a:r>
            <a:r>
              <a:rPr lang="en-IN" dirty="0" smtClean="0"/>
              <a:t>clean-up </a:t>
            </a:r>
            <a:r>
              <a:rPr lang="en-IN" dirty="0"/>
              <a:t>code can be written.</a:t>
            </a:r>
          </a:p>
          <a:p>
            <a:pPr>
              <a:defRPr/>
            </a:pPr>
            <a:r>
              <a:rPr lang="en-IN" dirty="0"/>
              <a:t>This is written so that they can be executed just before the object is garbage collected. </a:t>
            </a:r>
          </a:p>
          <a:p>
            <a:pPr>
              <a:defRPr/>
            </a:pPr>
            <a:r>
              <a:rPr lang="en-IN" dirty="0"/>
              <a:t>A class can only have one destructor.</a:t>
            </a:r>
          </a:p>
          <a:p>
            <a:pPr>
              <a:defRPr/>
            </a:pPr>
            <a:r>
              <a:rPr lang="en-IN" dirty="0"/>
              <a:t>Destructors cannot be inherited or overloaded.</a:t>
            </a:r>
          </a:p>
          <a:p>
            <a:pPr>
              <a:defRPr/>
            </a:pPr>
            <a:r>
              <a:rPr lang="en-IN" dirty="0"/>
              <a:t>Destructors cannot be called. They are invoked automatically. </a:t>
            </a:r>
          </a:p>
          <a:p>
            <a:pPr>
              <a:defRPr/>
            </a:pPr>
            <a:r>
              <a:rPr lang="en-IN" dirty="0"/>
              <a:t>When an object is eligible for destruction, garbage collector calls the destructor (if any) and reclaims the memory used to store the object. Destructors are also called when the program exits.</a:t>
            </a:r>
          </a:p>
          <a:p>
            <a:pPr>
              <a:defRPr/>
            </a:pPr>
            <a:r>
              <a:rPr lang="en-IN" dirty="0"/>
              <a:t>The programmer has no control over when the destructor is called because this is determined by the garbage collector. </a:t>
            </a:r>
            <a:endParaRPr lang="en-IN" dirty="0" smtClean="0"/>
          </a:p>
        </p:txBody>
      </p:sp>
      <p:sp>
        <p:nvSpPr>
          <p:cNvPr id="5"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Example- simple struct</a:t>
            </a:r>
          </a:p>
        </p:txBody>
      </p:sp>
      <p:sp>
        <p:nvSpPr>
          <p:cNvPr id="51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35B85C-BEA6-4456-9EB6-C8F13AACD1B4}" type="slidenum">
              <a:rPr lang="en-US" smtClean="0">
                <a:solidFill>
                  <a:schemeClr val="bg2"/>
                </a:solidFill>
              </a:rPr>
              <a:pPr eaLnBrk="1" hangingPunct="1"/>
              <a:t>3</a:t>
            </a:fld>
            <a:endParaRPr lang="en-US" smtClean="0">
              <a:solidFill>
                <a:schemeClr val="bg2"/>
              </a:solidFill>
            </a:endParaRPr>
          </a:p>
        </p:txBody>
      </p:sp>
      <p:sp>
        <p:nvSpPr>
          <p:cNvPr id="5124" name="Rectangle 4"/>
          <p:cNvSpPr>
            <a:spLocks noChangeArrowheads="1"/>
          </p:cNvSpPr>
          <p:nvPr/>
        </p:nvSpPr>
        <p:spPr bwMode="auto">
          <a:xfrm>
            <a:off x="381000" y="1295400"/>
            <a:ext cx="8534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sz="2000" b="1">
                <a:latin typeface="Courier New" pitchFamily="49" charset="0"/>
                <a:cs typeface="Courier New" pitchFamily="49" charset="0"/>
              </a:rPr>
              <a:t>using System;</a:t>
            </a:r>
          </a:p>
          <a:p>
            <a:pPr>
              <a:lnSpc>
                <a:spcPct val="140000"/>
              </a:lnSpc>
            </a:pPr>
            <a:r>
              <a:rPr lang="en-US" sz="2000" b="1">
                <a:latin typeface="Courier New" pitchFamily="49" charset="0"/>
                <a:cs typeface="Courier New" pitchFamily="49" charset="0"/>
              </a:rPr>
              <a:t>struct Line</a:t>
            </a:r>
          </a:p>
          <a:p>
            <a:pPr>
              <a:lnSpc>
                <a:spcPct val="140000"/>
              </a:lnSpc>
            </a:pPr>
            <a:r>
              <a:rPr lang="en-US" sz="2000" b="1">
                <a:latin typeface="Courier New" pitchFamily="49" charset="0"/>
                <a:cs typeface="Courier New" pitchFamily="49" charset="0"/>
              </a:rPr>
              <a:t>{</a:t>
            </a:r>
          </a:p>
          <a:p>
            <a:pPr>
              <a:lnSpc>
                <a:spcPct val="140000"/>
              </a:lnSpc>
            </a:pPr>
            <a:r>
              <a:rPr lang="en-US" sz="2000" b="1">
                <a:latin typeface="Courier New" pitchFamily="49" charset="0"/>
                <a:cs typeface="Courier New" pitchFamily="49" charset="0"/>
              </a:rPr>
              <a:t>   public int length;</a:t>
            </a:r>
          </a:p>
          <a:p>
            <a:pPr>
              <a:lnSpc>
                <a:spcPct val="140000"/>
              </a:lnSpc>
            </a:pPr>
            <a:r>
              <a:rPr lang="en-US" sz="2000" b="1">
                <a:latin typeface="Courier New" pitchFamily="49" charset="0"/>
                <a:cs typeface="Courier New" pitchFamily="49" charset="0"/>
              </a:rPr>
              <a:t>}</a:t>
            </a:r>
          </a:p>
          <a:p>
            <a:pPr>
              <a:lnSpc>
                <a:spcPct val="140000"/>
              </a:lnSpc>
            </a:pPr>
            <a:r>
              <a:rPr lang="en-US" sz="2000" b="1">
                <a:latin typeface="Courier New" pitchFamily="49" charset="0"/>
                <a:cs typeface="Courier New" pitchFamily="49" charset="0"/>
              </a:rPr>
              <a:t>class Test{</a:t>
            </a:r>
          </a:p>
          <a:p>
            <a:pPr>
              <a:lnSpc>
                <a:spcPct val="140000"/>
              </a:lnSpc>
            </a:pPr>
            <a:r>
              <a:rPr lang="en-US" sz="2000" b="1">
                <a:latin typeface="Courier New" pitchFamily="49" charset="0"/>
                <a:cs typeface="Courier New" pitchFamily="49" charset="0"/>
              </a:rPr>
              <a:t>public static void Main(){</a:t>
            </a:r>
          </a:p>
          <a:p>
            <a:pPr>
              <a:lnSpc>
                <a:spcPct val="140000"/>
              </a:lnSpc>
            </a:pPr>
            <a:r>
              <a:rPr lang="en-US" sz="2000" b="1">
                <a:latin typeface="Courier New" pitchFamily="49" charset="0"/>
                <a:cs typeface="Courier New" pitchFamily="49" charset="0"/>
              </a:rPr>
              <a:t>    Line l;</a:t>
            </a:r>
          </a:p>
          <a:p>
            <a:pPr>
              <a:lnSpc>
                <a:spcPct val="140000"/>
              </a:lnSpc>
            </a:pPr>
            <a:r>
              <a:rPr lang="en-US" sz="2000" b="1">
                <a:latin typeface="Courier New" pitchFamily="49" charset="0"/>
                <a:cs typeface="Courier New" pitchFamily="49" charset="0"/>
              </a:rPr>
              <a:t>    l.length = 10; </a:t>
            </a:r>
            <a:r>
              <a:rPr lang="en-US" sz="2000" b="1">
                <a:solidFill>
                  <a:srgbClr val="339933"/>
                </a:solidFill>
                <a:latin typeface="Courier New" pitchFamily="49" charset="0"/>
                <a:cs typeface="Courier New" pitchFamily="49" charset="0"/>
              </a:rPr>
              <a:t>// without this an error occurs </a:t>
            </a:r>
          </a:p>
          <a:p>
            <a:pPr>
              <a:lnSpc>
                <a:spcPct val="140000"/>
              </a:lnSpc>
            </a:pPr>
            <a:r>
              <a:rPr lang="en-US" sz="2000" b="1">
                <a:latin typeface="Courier New" pitchFamily="49" charset="0"/>
                <a:cs typeface="Courier New" pitchFamily="49" charset="0"/>
              </a:rPr>
              <a:t>    Console.WriteLine(l.length);</a:t>
            </a:r>
          </a:p>
          <a:p>
            <a:pPr>
              <a:lnSpc>
                <a:spcPct val="140000"/>
              </a:lnSpc>
            </a:pPr>
            <a:r>
              <a:rPr lang="en-US" sz="20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0"/>
            <a:ext cx="8229600" cy="838200"/>
          </a:xfrm>
        </p:spPr>
        <p:txBody>
          <a:bodyPr/>
          <a:lstStyle/>
          <a:p>
            <a:r>
              <a:rPr lang="en-US" smtClean="0"/>
              <a:t>Example-Destructor</a:t>
            </a:r>
            <a:endParaRPr lang="en-IN" smtClean="0"/>
          </a:p>
        </p:txBody>
      </p:sp>
      <p:sp>
        <p:nvSpPr>
          <p:cNvPr id="32771" name="Rectangle 3"/>
          <p:cNvSpPr>
            <a:spLocks noGrp="1" noChangeArrowheads="1"/>
          </p:cNvSpPr>
          <p:nvPr>
            <p:ph type="body" idx="1"/>
          </p:nvPr>
        </p:nvSpPr>
        <p:spPr>
          <a:xfrm>
            <a:off x="468313" y="1268413"/>
            <a:ext cx="8291512" cy="4781550"/>
          </a:xfrm>
        </p:spPr>
        <p:txBody>
          <a:bodyPr/>
          <a:lstStyle/>
          <a:p>
            <a:pPr>
              <a:buFontTx/>
              <a:buNone/>
            </a:pPr>
            <a:r>
              <a:rPr lang="en-IN" b="1" smtClean="0">
                <a:solidFill>
                  <a:srgbClr val="000000"/>
                </a:solidFill>
                <a:latin typeface="Courier New" pitchFamily="49" charset="0"/>
              </a:rPr>
              <a:t>using System;</a:t>
            </a:r>
          </a:p>
          <a:p>
            <a:pPr>
              <a:buFontTx/>
              <a:buNone/>
            </a:pPr>
            <a:r>
              <a:rPr lang="en-IN" b="1" smtClean="0">
                <a:solidFill>
                  <a:srgbClr val="000000"/>
                </a:solidFill>
                <a:latin typeface="Courier New" pitchFamily="49" charset="0"/>
              </a:rPr>
              <a:t>class Employee{ </a:t>
            </a:r>
          </a:p>
          <a:p>
            <a:pPr>
              <a:buFontTx/>
              <a:buNone/>
            </a:pPr>
            <a:endParaRPr lang="en-IN" b="1" smtClean="0">
              <a:solidFill>
                <a:srgbClr val="000000"/>
              </a:solidFill>
              <a:latin typeface="Courier New" pitchFamily="49" charset="0"/>
            </a:endParaRPr>
          </a:p>
          <a:p>
            <a:pPr>
              <a:buFontTx/>
              <a:buNone/>
            </a:pPr>
            <a:r>
              <a:rPr lang="en-IN" b="1" smtClean="0">
                <a:solidFill>
                  <a:srgbClr val="A42700"/>
                </a:solidFill>
                <a:latin typeface="Courier New" pitchFamily="49" charset="0"/>
              </a:rPr>
              <a:t>~ Employee() { </a:t>
            </a:r>
          </a:p>
          <a:p>
            <a:pPr>
              <a:buFontTx/>
              <a:buNone/>
            </a:pPr>
            <a:r>
              <a:rPr lang="en-IN" b="1" smtClean="0">
                <a:solidFill>
                  <a:srgbClr val="A42700"/>
                </a:solidFill>
                <a:latin typeface="Courier New" pitchFamily="49" charset="0"/>
              </a:rPr>
              <a:t>	Console.WriteLine("Employee destroyed");</a:t>
            </a:r>
          </a:p>
          <a:p>
            <a:pPr>
              <a:buFontTx/>
              <a:buNone/>
            </a:pPr>
            <a:r>
              <a:rPr lang="en-IN" b="1" smtClean="0">
                <a:solidFill>
                  <a:srgbClr val="A42700"/>
                </a:solidFill>
                <a:latin typeface="Courier New" pitchFamily="49" charset="0"/>
              </a:rPr>
              <a:t>}</a:t>
            </a:r>
          </a:p>
          <a:p>
            <a:pPr>
              <a:buFontTx/>
              <a:buNone/>
            </a:pPr>
            <a:r>
              <a:rPr lang="en-IN" b="1" smtClean="0">
                <a:solidFill>
                  <a:srgbClr val="000000"/>
                </a:solidFill>
                <a:latin typeface="Courier New" pitchFamily="49" charset="0"/>
              </a:rPr>
              <a:t>public static void Main(){</a:t>
            </a:r>
          </a:p>
          <a:p>
            <a:pPr>
              <a:buFontTx/>
              <a:buNone/>
            </a:pPr>
            <a:r>
              <a:rPr lang="en-IN" b="1" smtClean="0">
                <a:solidFill>
                  <a:srgbClr val="000000"/>
                </a:solidFill>
                <a:latin typeface="Courier New" pitchFamily="49" charset="0"/>
              </a:rPr>
              <a:t>Employee e1= new Employee();</a:t>
            </a:r>
          </a:p>
          <a:p>
            <a:pPr>
              <a:buFontTx/>
              <a:buNone/>
            </a:pPr>
            <a:r>
              <a:rPr lang="en-IN" b="1" smtClean="0">
                <a:solidFill>
                  <a:srgbClr val="000000"/>
                </a:solidFill>
                <a:latin typeface="Courier New" pitchFamily="49" charset="0"/>
              </a:rPr>
              <a:t>e1=null;</a:t>
            </a:r>
          </a:p>
          <a:p>
            <a:pPr>
              <a:buFontTx/>
              <a:buNone/>
            </a:pPr>
            <a:r>
              <a:rPr lang="en-IN" b="1" smtClean="0">
                <a:solidFill>
                  <a:srgbClr val="000000"/>
                </a:solidFill>
                <a:latin typeface="Courier New" pitchFamily="49" charset="0"/>
              </a:rPr>
              <a:t>}}</a:t>
            </a:r>
            <a:r>
              <a:rPr lang="en-IN" smtClean="0">
                <a:solidFill>
                  <a:srgbClr val="000000"/>
                </a:solidFill>
              </a:rPr>
              <a:t> </a:t>
            </a:r>
          </a:p>
        </p:txBody>
      </p:sp>
      <p:sp>
        <p:nvSpPr>
          <p:cNvPr id="32772" name="Rectangle 4"/>
          <p:cNvSpPr>
            <a:spLocks noChangeArrowheads="1"/>
          </p:cNvSpPr>
          <p:nvPr/>
        </p:nvSpPr>
        <p:spPr bwMode="auto">
          <a:xfrm>
            <a:off x="4633913" y="1773238"/>
            <a:ext cx="39004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dirty="0">
                <a:solidFill>
                  <a:srgbClr val="002060"/>
                </a:solidFill>
              </a:rPr>
              <a:t>A destructor does not take modifiers or have parameters.</a:t>
            </a:r>
          </a:p>
        </p:txBody>
      </p:sp>
      <p:sp>
        <p:nvSpPr>
          <p:cNvPr id="32773" name="Line 5"/>
          <p:cNvSpPr>
            <a:spLocks noChangeShapeType="1"/>
          </p:cNvSpPr>
          <p:nvPr/>
        </p:nvSpPr>
        <p:spPr bwMode="auto">
          <a:xfrm flipV="1">
            <a:off x="2843213" y="1989138"/>
            <a:ext cx="1728787" cy="576262"/>
          </a:xfrm>
          <a:prstGeom prst="line">
            <a:avLst/>
          </a:prstGeom>
          <a:noFill/>
          <a:ln w="952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Namespaces</a:t>
            </a:r>
          </a:p>
        </p:txBody>
      </p:sp>
      <p:sp>
        <p:nvSpPr>
          <p:cNvPr id="33795" name="Rectangle 3"/>
          <p:cNvSpPr>
            <a:spLocks noGrp="1" noChangeArrowheads="1"/>
          </p:cNvSpPr>
          <p:nvPr>
            <p:ph type="body" idx="1"/>
          </p:nvPr>
        </p:nvSpPr>
        <p:spPr>
          <a:xfrm>
            <a:off x="76200" y="990600"/>
            <a:ext cx="8991600" cy="5715000"/>
          </a:xfrm>
        </p:spPr>
        <p:txBody>
          <a:bodyPr/>
          <a:lstStyle/>
          <a:p>
            <a:pPr eaLnBrk="1" hangingPunct="1">
              <a:lnSpc>
                <a:spcPct val="130000"/>
              </a:lnSpc>
            </a:pPr>
            <a:r>
              <a:rPr lang="en-US" smtClean="0"/>
              <a:t>Namespaces are used to group the related type.</a:t>
            </a:r>
          </a:p>
          <a:p>
            <a:pPr eaLnBrk="1" hangingPunct="1">
              <a:lnSpc>
                <a:spcPct val="130000"/>
              </a:lnSpc>
            </a:pPr>
            <a:r>
              <a:rPr lang="en-US" smtClean="0"/>
              <a:t>Syntax for creating a namespace;</a:t>
            </a:r>
            <a:endParaRPr lang="en-US" i="1" smtClean="0"/>
          </a:p>
          <a:p>
            <a:pPr eaLnBrk="1" hangingPunct="1">
              <a:lnSpc>
                <a:spcPct val="130000"/>
              </a:lnSpc>
              <a:buFontTx/>
              <a:buNone/>
            </a:pPr>
            <a:r>
              <a:rPr lang="en-US" smtClean="0">
                <a:solidFill>
                  <a:srgbClr val="000000"/>
                </a:solidFill>
              </a:rPr>
              <a:t>	</a:t>
            </a:r>
            <a:r>
              <a:rPr lang="en-US" b="1" smtClean="0">
                <a:solidFill>
                  <a:srgbClr val="000000"/>
                </a:solidFill>
                <a:latin typeface="Courier New" pitchFamily="49" charset="0"/>
              </a:rPr>
              <a:t>namespace mynamespace	{</a:t>
            </a:r>
          </a:p>
          <a:p>
            <a:pPr eaLnBrk="1" hangingPunct="1">
              <a:lnSpc>
                <a:spcPct val="130000"/>
              </a:lnSpc>
              <a:buFontTx/>
              <a:buNone/>
            </a:pPr>
            <a:r>
              <a:rPr lang="en-US" b="1" smtClean="0">
                <a:solidFill>
                  <a:srgbClr val="000000"/>
                </a:solidFill>
                <a:latin typeface="Courier New" pitchFamily="49" charset="0"/>
              </a:rPr>
              <a:t>	/* class, structs, interfaces, enums and delegates definitions */</a:t>
            </a:r>
          </a:p>
          <a:p>
            <a:pPr eaLnBrk="1" hangingPunct="1">
              <a:lnSpc>
                <a:spcPct val="130000"/>
              </a:lnSpc>
              <a:buFontTx/>
              <a:buNone/>
            </a:pPr>
            <a:r>
              <a:rPr lang="en-US" b="1" smtClean="0">
                <a:solidFill>
                  <a:srgbClr val="000000"/>
                </a:solidFill>
                <a:latin typeface="Courier New" pitchFamily="49" charset="0"/>
              </a:rPr>
              <a:t>	}</a:t>
            </a:r>
          </a:p>
          <a:p>
            <a:pPr eaLnBrk="1" hangingPunct="1">
              <a:lnSpc>
                <a:spcPct val="130000"/>
              </a:lnSpc>
            </a:pPr>
            <a:r>
              <a:rPr lang="en-US" smtClean="0"/>
              <a:t>The .NET framework has number of standard namespaces like </a:t>
            </a:r>
            <a:r>
              <a:rPr lang="en-US" b="1" smtClean="0">
                <a:solidFill>
                  <a:srgbClr val="000000"/>
                </a:solidFill>
                <a:latin typeface="Courier New" pitchFamily="49" charset="0"/>
              </a:rPr>
              <a:t>System, System.Net, System.IO,</a:t>
            </a:r>
            <a:r>
              <a:rPr lang="en-US" smtClean="0"/>
              <a:t> which we listed in the 1</a:t>
            </a:r>
            <a:r>
              <a:rPr lang="en-US" baseline="30000" smtClean="0"/>
              <a:t>st</a:t>
            </a:r>
            <a:r>
              <a:rPr lang="en-US" smtClean="0"/>
              <a:t> session.</a:t>
            </a:r>
          </a:p>
          <a:p>
            <a:pPr eaLnBrk="1" hangingPunct="1">
              <a:lnSpc>
                <a:spcPct val="130000"/>
              </a:lnSpc>
            </a:pPr>
            <a:r>
              <a:rPr lang="en-US" smtClean="0"/>
              <a:t>It is not possible to use any access specifiers like </a:t>
            </a:r>
            <a:r>
              <a:rPr lang="en-US" b="1" smtClean="0">
                <a:solidFill>
                  <a:srgbClr val="000000"/>
                </a:solidFill>
                <a:latin typeface="Courier New" pitchFamily="49" charset="0"/>
              </a:rPr>
              <a:t>private, public </a:t>
            </a:r>
            <a:r>
              <a:rPr lang="en-US" smtClean="0"/>
              <a:t>etc with a namespace declarations. The namespaces in C# are implicitly have public access and this is not modifiable. </a:t>
            </a:r>
          </a:p>
          <a:p>
            <a:pPr eaLnBrk="1" hangingPunct="1">
              <a:lnSpc>
                <a:spcPct val="130000"/>
              </a:lnSpc>
            </a:pPr>
            <a:r>
              <a:rPr lang="en-US" smtClean="0"/>
              <a:t>Elements defined in a namespace can be explicitly declared as </a:t>
            </a:r>
            <a:r>
              <a:rPr lang="en-US" b="1" smtClean="0">
                <a:solidFill>
                  <a:srgbClr val="000000"/>
                </a:solidFill>
                <a:latin typeface="Courier New" pitchFamily="49" charset="0"/>
              </a:rPr>
              <a:t>public or internal</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228600" y="1066800"/>
            <a:ext cx="8534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solidFill>
                  <a:srgbClr val="000000"/>
                </a:solidFill>
                <a:latin typeface="Courier New" pitchFamily="49" charset="0"/>
              </a:rPr>
              <a:t>using System;</a:t>
            </a:r>
          </a:p>
          <a:p>
            <a:r>
              <a:rPr lang="en-IN" sz="2000" b="1">
                <a:solidFill>
                  <a:srgbClr val="339933"/>
                </a:solidFill>
                <a:latin typeface="Courier New" pitchFamily="49" charset="0"/>
              </a:rPr>
              <a:t>using StudentSpace.s1</a:t>
            </a:r>
            <a:r>
              <a:rPr lang="en-IN" sz="2000" b="1">
                <a:solidFill>
                  <a:srgbClr val="A42700"/>
                </a:solidFill>
                <a:latin typeface="Courier New" pitchFamily="49" charset="0"/>
              </a:rPr>
              <a:t>;</a:t>
            </a:r>
          </a:p>
          <a:p>
            <a:r>
              <a:rPr lang="en-IN" sz="2000" b="1">
                <a:solidFill>
                  <a:srgbClr val="000000"/>
                </a:solidFill>
                <a:latin typeface="Courier New" pitchFamily="49" charset="0"/>
              </a:rPr>
              <a:t>class MainClass {</a:t>
            </a:r>
          </a:p>
          <a:p>
            <a:r>
              <a:rPr lang="en-IN" sz="2000" b="1">
                <a:solidFill>
                  <a:srgbClr val="000000"/>
                </a:solidFill>
                <a:latin typeface="Courier New" pitchFamily="49" charset="0"/>
              </a:rPr>
              <a:t>public static void Main()    {</a:t>
            </a:r>
          </a:p>
          <a:p>
            <a:r>
              <a:rPr lang="en-IN" sz="2000" b="1">
                <a:solidFill>
                  <a:srgbClr val="339933"/>
                </a:solidFill>
                <a:latin typeface="Courier New" pitchFamily="49" charset="0"/>
              </a:rPr>
              <a:t>        Student.display();  </a:t>
            </a:r>
          </a:p>
          <a:p>
            <a:r>
              <a:rPr lang="en-IN" sz="2000" b="1">
                <a:solidFill>
                  <a:srgbClr val="000000"/>
                </a:solidFill>
                <a:latin typeface="Courier New" pitchFamily="49" charset="0"/>
              </a:rPr>
              <a:t>    }</a:t>
            </a:r>
          </a:p>
          <a:p>
            <a:r>
              <a:rPr lang="en-IN" sz="2000" b="1">
                <a:solidFill>
                  <a:srgbClr val="000000"/>
                </a:solidFill>
                <a:latin typeface="Courier New" pitchFamily="49" charset="0"/>
              </a:rPr>
              <a:t>}</a:t>
            </a:r>
          </a:p>
          <a:p>
            <a:r>
              <a:rPr lang="en-IN" sz="2000" b="1">
                <a:solidFill>
                  <a:srgbClr val="A42700"/>
                </a:solidFill>
                <a:latin typeface="Courier New" pitchFamily="49" charset="0"/>
              </a:rPr>
              <a:t>namespace StudentSpace.s1</a:t>
            </a:r>
            <a:r>
              <a:rPr lang="en-IN" sz="2000" b="1">
                <a:solidFill>
                  <a:srgbClr val="000000"/>
                </a:solidFill>
                <a:latin typeface="Courier New" pitchFamily="49" charset="0"/>
              </a:rPr>
              <a:t> {</a:t>
            </a:r>
          </a:p>
          <a:p>
            <a:r>
              <a:rPr lang="en-IN" sz="2000" b="1">
                <a:solidFill>
                  <a:srgbClr val="000000"/>
                </a:solidFill>
                <a:latin typeface="Courier New" pitchFamily="49" charset="0"/>
              </a:rPr>
              <a:t>    class Student{</a:t>
            </a:r>
          </a:p>
          <a:p>
            <a:r>
              <a:rPr lang="en-IN" sz="2000" b="1">
                <a:solidFill>
                  <a:srgbClr val="000000"/>
                </a:solidFill>
                <a:latin typeface="Courier New" pitchFamily="49" charset="0"/>
              </a:rPr>
              <a:t>	static string[] names</a:t>
            </a:r>
          </a:p>
          <a:p>
            <a:r>
              <a:rPr lang="en-IN" sz="2000" b="1">
                <a:solidFill>
                  <a:srgbClr val="000000"/>
                </a:solidFill>
                <a:latin typeface="Courier New" pitchFamily="49" charset="0"/>
              </a:rPr>
              <a:t>	={"Vani", "Vinod", "Vibhav", 		"Varun","Vishal", "Vidya"};</a:t>
            </a:r>
          </a:p>
          <a:p>
            <a:r>
              <a:rPr lang="en-IN" sz="2000" b="1">
                <a:solidFill>
                  <a:srgbClr val="000000"/>
                </a:solidFill>
                <a:latin typeface="Courier New" pitchFamily="49" charset="0"/>
              </a:rPr>
              <a:t>      </a:t>
            </a:r>
          </a:p>
          <a:p>
            <a:r>
              <a:rPr lang="en-IN" sz="2000" b="1">
                <a:solidFill>
                  <a:srgbClr val="000000"/>
                </a:solidFill>
                <a:latin typeface="Courier New" pitchFamily="49" charset="0"/>
              </a:rPr>
              <a:t> public static void display(){</a:t>
            </a:r>
          </a:p>
          <a:p>
            <a:r>
              <a:rPr lang="en-IN" sz="2000" b="1">
                <a:solidFill>
                  <a:srgbClr val="000000"/>
                </a:solidFill>
                <a:latin typeface="Courier New" pitchFamily="49" charset="0"/>
              </a:rPr>
              <a:t>		foreach(string s in names)</a:t>
            </a:r>
          </a:p>
          <a:p>
            <a:r>
              <a:rPr lang="en-IN" sz="2000" b="1">
                <a:solidFill>
                  <a:srgbClr val="000000"/>
                </a:solidFill>
                <a:latin typeface="Courier New" pitchFamily="49" charset="0"/>
              </a:rPr>
              <a:t>	            Console.WriteLine(s);</a:t>
            </a:r>
          </a:p>
          <a:p>
            <a:r>
              <a:rPr lang="en-IN" sz="2000" b="1">
                <a:solidFill>
                  <a:srgbClr val="000000"/>
                </a:solidFill>
                <a:latin typeface="Courier New" pitchFamily="49" charset="0"/>
              </a:rPr>
              <a:t>}}}</a:t>
            </a:r>
          </a:p>
        </p:txBody>
      </p:sp>
      <p:sp>
        <p:nvSpPr>
          <p:cNvPr id="34819" name="Title 1"/>
          <p:cNvSpPr>
            <a:spLocks noGrp="1"/>
          </p:cNvSpPr>
          <p:nvPr>
            <p:ph type="title"/>
          </p:nvPr>
        </p:nvSpPr>
        <p:spPr/>
        <p:txBody>
          <a:bodyPr/>
          <a:lstStyle/>
          <a:p>
            <a:r>
              <a:rPr lang="en-US" smtClean="0"/>
              <a:t>Example: namespace</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Using namespace alias</a:t>
            </a:r>
            <a:endParaRPr lang="en-IN" smtClean="0"/>
          </a:p>
        </p:txBody>
      </p:sp>
      <p:sp>
        <p:nvSpPr>
          <p:cNvPr id="35843" name="Rectangle 4"/>
          <p:cNvSpPr>
            <a:spLocks noChangeArrowheads="1"/>
          </p:cNvSpPr>
          <p:nvPr/>
        </p:nvSpPr>
        <p:spPr bwMode="auto">
          <a:xfrm>
            <a:off x="611188" y="2362200"/>
            <a:ext cx="80645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solidFill>
                  <a:srgbClr val="000000"/>
                </a:solidFill>
                <a:latin typeface="Courier New" pitchFamily="49" charset="0"/>
              </a:rPr>
              <a:t>using System;</a:t>
            </a:r>
          </a:p>
          <a:p>
            <a:r>
              <a:rPr lang="en-IN" sz="2000" b="1">
                <a:solidFill>
                  <a:srgbClr val="A42700"/>
                </a:solidFill>
                <a:latin typeface="Courier New" pitchFamily="49" charset="0"/>
              </a:rPr>
              <a:t>using ss = StudentSpace.s1.Student;</a:t>
            </a:r>
            <a:r>
              <a:rPr lang="en-IN" sz="2000" b="1">
                <a:solidFill>
                  <a:srgbClr val="000000"/>
                </a:solidFill>
                <a:latin typeface="Courier New" pitchFamily="49" charset="0"/>
              </a:rPr>
              <a:t> </a:t>
            </a:r>
          </a:p>
          <a:p>
            <a:r>
              <a:rPr lang="en-IN" sz="2000" b="1">
                <a:solidFill>
                  <a:srgbClr val="000000"/>
                </a:solidFill>
                <a:latin typeface="Courier New" pitchFamily="49" charset="0"/>
              </a:rPr>
              <a:t>class MainClass {</a:t>
            </a:r>
          </a:p>
          <a:p>
            <a:endParaRPr lang="en-IN" sz="2000" b="1">
              <a:solidFill>
                <a:srgbClr val="000000"/>
              </a:solidFill>
              <a:latin typeface="Courier New" pitchFamily="49" charset="0"/>
            </a:endParaRPr>
          </a:p>
          <a:p>
            <a:r>
              <a:rPr lang="en-IN" sz="2000" b="1">
                <a:solidFill>
                  <a:srgbClr val="000000"/>
                </a:solidFill>
                <a:latin typeface="Courier New" pitchFamily="49" charset="0"/>
              </a:rPr>
              <a:t>    public static void Main()   {</a:t>
            </a:r>
          </a:p>
          <a:p>
            <a:r>
              <a:rPr lang="en-IN" sz="2000" b="1">
                <a:solidFill>
                  <a:srgbClr val="000000"/>
                </a:solidFill>
                <a:latin typeface="Courier New" pitchFamily="49" charset="0"/>
              </a:rPr>
              <a:t>       </a:t>
            </a:r>
            <a:r>
              <a:rPr lang="en-IN" sz="2000" b="1">
                <a:solidFill>
                  <a:srgbClr val="A42700"/>
                </a:solidFill>
                <a:latin typeface="Courier New" pitchFamily="49" charset="0"/>
              </a:rPr>
              <a:t>ss.display();</a:t>
            </a:r>
            <a:r>
              <a:rPr lang="en-IN" sz="2000" b="1">
                <a:solidFill>
                  <a:srgbClr val="000000"/>
                </a:solidFill>
                <a:latin typeface="Courier New" pitchFamily="49" charset="0"/>
              </a:rPr>
              <a:t>  </a:t>
            </a:r>
          </a:p>
          <a:p>
            <a:r>
              <a:rPr lang="en-IN" sz="2000" b="1">
                <a:solidFill>
                  <a:srgbClr val="000000"/>
                </a:solidFill>
                <a:latin typeface="Courier New" pitchFamily="49" charset="0"/>
              </a:rPr>
              <a:t>    }</a:t>
            </a:r>
          </a:p>
          <a:p>
            <a:endParaRPr lang="en-IN" sz="2000" b="1">
              <a:solidFill>
                <a:srgbClr val="000000"/>
              </a:solidFill>
              <a:latin typeface="Courier New" pitchFamily="49" charset="0"/>
            </a:endParaRPr>
          </a:p>
          <a:p>
            <a:r>
              <a:rPr lang="en-IN" sz="2000" b="1">
                <a:solidFill>
                  <a:srgbClr val="000000"/>
                </a:solidFill>
                <a:latin typeface="Courier New" pitchFamily="49" charset="0"/>
              </a:rPr>
              <a:t>}</a:t>
            </a:r>
          </a:p>
        </p:txBody>
      </p:sp>
      <p:sp>
        <p:nvSpPr>
          <p:cNvPr id="43012" name="Rectangle 5"/>
          <p:cNvSpPr>
            <a:spLocks noChangeArrowheads="1"/>
          </p:cNvSpPr>
          <p:nvPr/>
        </p:nvSpPr>
        <p:spPr bwMode="auto">
          <a:xfrm>
            <a:off x="228600" y="1219200"/>
            <a:ext cx="8534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spcBef>
                <a:spcPct val="20000"/>
              </a:spcBef>
              <a:buClr>
                <a:schemeClr val="accent2"/>
              </a:buClr>
              <a:buFont typeface="Wingdings" pitchFamily="2" charset="2"/>
              <a:buChar char="§"/>
              <a:defRPr/>
            </a:pPr>
            <a:r>
              <a:rPr lang="en-US" sz="2000" dirty="0">
                <a:latin typeface="+mj-lt"/>
              </a:rPr>
              <a:t>The display function can be called in another way using namespace alias .</a:t>
            </a:r>
          </a:p>
        </p:txBody>
      </p:sp>
      <p:sp>
        <p:nvSpPr>
          <p:cNvPr id="5"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Nesting namespace</a:t>
            </a:r>
            <a:endParaRPr lang="en-IN" smtClean="0"/>
          </a:p>
        </p:txBody>
      </p:sp>
      <p:sp>
        <p:nvSpPr>
          <p:cNvPr id="36867" name="Rectangle 3"/>
          <p:cNvSpPr>
            <a:spLocks noGrp="1" noChangeArrowheads="1"/>
          </p:cNvSpPr>
          <p:nvPr>
            <p:ph type="body" idx="1"/>
          </p:nvPr>
        </p:nvSpPr>
        <p:spPr>
          <a:xfrm>
            <a:off x="152400" y="1090613"/>
            <a:ext cx="8915400" cy="5462587"/>
          </a:xfrm>
        </p:spPr>
        <p:txBody>
          <a:bodyPr/>
          <a:lstStyle/>
          <a:p>
            <a:pPr eaLnBrk="1" hangingPunct="1"/>
            <a:r>
              <a:rPr lang="en-IN" smtClean="0"/>
              <a:t>In C#, namespaces can be nested with each other as showing below. </a:t>
            </a:r>
          </a:p>
          <a:p>
            <a:pPr eaLnBrk="1" hangingPunct="1"/>
            <a:r>
              <a:rPr lang="en-IN" b="1" smtClean="0">
                <a:solidFill>
                  <a:srgbClr val="000000"/>
                </a:solidFill>
                <a:latin typeface="Courier New" pitchFamily="49" charset="0"/>
              </a:rPr>
              <a:t>using System;</a:t>
            </a:r>
            <a:br>
              <a:rPr lang="en-IN" b="1" smtClean="0">
                <a:solidFill>
                  <a:srgbClr val="000000"/>
                </a:solidFill>
                <a:latin typeface="Courier New" pitchFamily="49" charset="0"/>
              </a:rPr>
            </a:br>
            <a:r>
              <a:rPr lang="en-IN" b="1" smtClean="0">
                <a:solidFill>
                  <a:srgbClr val="000000"/>
                </a:solidFill>
                <a:latin typeface="Courier New" pitchFamily="49" charset="0"/>
              </a:rPr>
              <a:t>namespace Outer{</a:t>
            </a:r>
            <a:br>
              <a:rPr lang="en-IN" b="1" smtClean="0">
                <a:solidFill>
                  <a:srgbClr val="000000"/>
                </a:solidFill>
                <a:latin typeface="Courier New" pitchFamily="49" charset="0"/>
              </a:rPr>
            </a:br>
            <a:r>
              <a:rPr lang="en-IN" b="1" smtClean="0">
                <a:solidFill>
                  <a:srgbClr val="000000"/>
                </a:solidFill>
                <a:latin typeface="Courier New" pitchFamily="49" charset="0"/>
              </a:rPr>
              <a:t>namespace Inner{</a:t>
            </a:r>
            <a:br>
              <a:rPr lang="en-IN" b="1" smtClean="0">
                <a:solidFill>
                  <a:srgbClr val="000000"/>
                </a:solidFill>
                <a:latin typeface="Courier New" pitchFamily="49" charset="0"/>
              </a:rPr>
            </a:br>
            <a:r>
              <a:rPr lang="en-IN" b="1" smtClean="0">
                <a:solidFill>
                  <a:srgbClr val="000000"/>
                </a:solidFill>
                <a:latin typeface="Courier New" pitchFamily="49" charset="0"/>
              </a:rPr>
              <a:t>class MyClass{</a:t>
            </a:r>
            <a:br>
              <a:rPr lang="en-IN" b="1" smtClean="0">
                <a:solidFill>
                  <a:srgbClr val="000000"/>
                </a:solidFill>
                <a:latin typeface="Courier New" pitchFamily="49" charset="0"/>
              </a:rPr>
            </a:br>
            <a:r>
              <a:rPr lang="en-IN" b="1" smtClean="0">
                <a:solidFill>
                  <a:srgbClr val="000000"/>
                </a:solidFill>
                <a:latin typeface="Courier New" pitchFamily="49" charset="0"/>
              </a:rPr>
              <a:t>public MyClass(){</a:t>
            </a:r>
            <a:br>
              <a:rPr lang="en-IN" b="1" smtClean="0">
                <a:solidFill>
                  <a:srgbClr val="000000"/>
                </a:solidFill>
                <a:latin typeface="Courier New" pitchFamily="49" charset="0"/>
              </a:rPr>
            </a:br>
            <a:r>
              <a:rPr lang="en-IN" b="1" smtClean="0">
                <a:solidFill>
                  <a:srgbClr val="000000"/>
                </a:solidFill>
                <a:latin typeface="Courier New" pitchFamily="49" charset="0"/>
              </a:rPr>
              <a:t>{Console.WriteLine("My Class");}</a:t>
            </a:r>
            <a:br>
              <a:rPr lang="en-IN" b="1" smtClean="0">
                <a:solidFill>
                  <a:srgbClr val="000000"/>
                </a:solidFill>
                <a:latin typeface="Courier New" pitchFamily="49" charset="0"/>
              </a:rPr>
            </a:br>
            <a:r>
              <a:rPr lang="en-IN" b="1" smtClean="0">
                <a:solidFill>
                  <a:srgbClr val="000000"/>
                </a:solidFill>
                <a:latin typeface="Courier New" pitchFamily="49" charset="0"/>
              </a:rPr>
              <a:t>}}}</a:t>
            </a:r>
            <a:br>
              <a:rPr lang="en-IN" b="1" smtClean="0">
                <a:solidFill>
                  <a:srgbClr val="000000"/>
                </a:solidFill>
                <a:latin typeface="Courier New" pitchFamily="49" charset="0"/>
              </a:rPr>
            </a:br>
            <a:r>
              <a:rPr lang="en-IN" b="1" smtClean="0">
                <a:solidFill>
                  <a:srgbClr val="000000"/>
                </a:solidFill>
                <a:latin typeface="Courier New" pitchFamily="49" charset="0"/>
              </a:rPr>
              <a:t>class MainClass{</a:t>
            </a:r>
            <a:br>
              <a:rPr lang="en-IN" b="1" smtClean="0">
                <a:solidFill>
                  <a:srgbClr val="000000"/>
                </a:solidFill>
                <a:latin typeface="Courier New" pitchFamily="49" charset="0"/>
              </a:rPr>
            </a:br>
            <a:r>
              <a:rPr lang="en-IN" b="1" smtClean="0">
                <a:solidFill>
                  <a:srgbClr val="000000"/>
                </a:solidFill>
                <a:latin typeface="Courier New" pitchFamily="49" charset="0"/>
              </a:rPr>
              <a:t>public static void Main(){</a:t>
            </a:r>
            <a:br>
              <a:rPr lang="en-IN" b="1" smtClean="0">
                <a:solidFill>
                  <a:srgbClr val="000000"/>
                </a:solidFill>
                <a:latin typeface="Courier New" pitchFamily="49" charset="0"/>
              </a:rPr>
            </a:br>
            <a:r>
              <a:rPr lang="en-IN" b="1" smtClean="0">
                <a:solidFill>
                  <a:srgbClr val="000000"/>
                </a:solidFill>
                <a:latin typeface="Courier New" pitchFamily="49" charset="0"/>
              </a:rPr>
              <a:t>Outer.Inner.MyClass mc = new Outer.Inner.MyClass();</a:t>
            </a:r>
            <a:br>
              <a:rPr lang="en-IN" b="1" smtClean="0">
                <a:solidFill>
                  <a:srgbClr val="000000"/>
                </a:solidFill>
                <a:latin typeface="Courier New" pitchFamily="49" charset="0"/>
              </a:rPr>
            </a:br>
            <a:r>
              <a:rPr lang="en-IN" b="1" smtClean="0">
                <a:solidFill>
                  <a:srgbClr val="000000"/>
                </a:solidFill>
                <a:latin typeface="Courier New" pitchFamily="49" charset="0"/>
              </a:rPr>
              <a:t>}}</a:t>
            </a:r>
            <a:br>
              <a:rPr lang="en-IN" b="1" smtClean="0">
                <a:solidFill>
                  <a:srgbClr val="000000"/>
                </a:solidFill>
                <a:latin typeface="Courier New" pitchFamily="49" charset="0"/>
              </a:rPr>
            </a:br>
            <a:endParaRPr lang="en-IN" b="1" smtClean="0">
              <a:solidFill>
                <a:srgbClr val="000000"/>
              </a:solidFill>
              <a:latin typeface="Courier New" pitchFamily="49" charset="0"/>
            </a:endParaRP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String</a:t>
            </a:r>
          </a:p>
        </p:txBody>
      </p:sp>
      <p:sp>
        <p:nvSpPr>
          <p:cNvPr id="46083" name="Content Placeholder 2"/>
          <p:cNvSpPr>
            <a:spLocks noGrp="1"/>
          </p:cNvSpPr>
          <p:nvPr>
            <p:ph idx="1"/>
          </p:nvPr>
        </p:nvSpPr>
        <p:spPr>
          <a:xfrm>
            <a:off x="152400" y="930275"/>
            <a:ext cx="8991600" cy="5775325"/>
          </a:xfrm>
        </p:spPr>
        <p:txBody>
          <a:bodyPr/>
          <a:lstStyle/>
          <a:p>
            <a:pPr>
              <a:lnSpc>
                <a:spcPct val="130000"/>
              </a:lnSpc>
              <a:defRPr/>
            </a:pPr>
            <a:r>
              <a:rPr lang="en-US" dirty="0" smtClean="0"/>
              <a:t>A </a:t>
            </a:r>
            <a:r>
              <a:rPr lang="en-US" b="1" dirty="0" smtClean="0">
                <a:latin typeface="Courier New" pitchFamily="49" charset="0"/>
                <a:cs typeface="Courier New" pitchFamily="49" charset="0"/>
              </a:rPr>
              <a:t>string</a:t>
            </a:r>
            <a:r>
              <a:rPr lang="en-US" dirty="0" smtClean="0"/>
              <a:t> is an object of type </a:t>
            </a:r>
            <a:r>
              <a:rPr lang="en-US" b="1" dirty="0" err="1">
                <a:latin typeface="Courier New" pitchFamily="49" charset="0"/>
                <a:cs typeface="Courier New" pitchFamily="49" charset="0"/>
              </a:rPr>
              <a:t>System.String</a:t>
            </a:r>
            <a:r>
              <a:rPr lang="en-US" dirty="0" smtClean="0"/>
              <a:t> whose value is text. </a:t>
            </a:r>
          </a:p>
          <a:p>
            <a:pPr>
              <a:lnSpc>
                <a:spcPct val="130000"/>
              </a:lnSpc>
              <a:defRPr/>
            </a:pPr>
            <a:r>
              <a:rPr lang="en-US" dirty="0" smtClean="0"/>
              <a:t>Internally, the text is stored as a sequential read-only collection of </a:t>
            </a:r>
            <a:r>
              <a:rPr lang="en-US" b="1" dirty="0" err="1">
                <a:latin typeface="Courier New" pitchFamily="49" charset="0"/>
                <a:cs typeface="Courier New" pitchFamily="49" charset="0"/>
              </a:rPr>
              <a:t>System.Char</a:t>
            </a:r>
            <a:r>
              <a:rPr lang="en-US" dirty="0" smtClean="0"/>
              <a:t> objects.</a:t>
            </a:r>
          </a:p>
          <a:p>
            <a:pPr>
              <a:lnSpc>
                <a:spcPct val="130000"/>
              </a:lnSpc>
              <a:defRPr/>
            </a:pPr>
            <a:r>
              <a:rPr lang="en-US" dirty="0" smtClean="0"/>
              <a:t>There is no null-terminating character at the end of a C# string.</a:t>
            </a:r>
          </a:p>
          <a:p>
            <a:pPr>
              <a:lnSpc>
                <a:spcPct val="130000"/>
              </a:lnSpc>
              <a:defRPr/>
            </a:pPr>
            <a:r>
              <a:rPr lang="en-US" dirty="0" smtClean="0"/>
              <a:t>String are Unicode characters collection.</a:t>
            </a:r>
          </a:p>
          <a:p>
            <a:pPr>
              <a:lnSpc>
                <a:spcPct val="130000"/>
              </a:lnSpc>
              <a:defRPr/>
            </a:pPr>
            <a:r>
              <a:rPr lang="en-US" dirty="0" smtClean="0"/>
              <a:t>Members:</a:t>
            </a:r>
          </a:p>
          <a:p>
            <a:pPr lvl="1" indent="-342900">
              <a:lnSpc>
                <a:spcPct val="130000"/>
              </a:lnSpc>
              <a:defRPr/>
            </a:pPr>
            <a:r>
              <a:rPr lang="en-US" sz="2000" b="1" dirty="0">
                <a:latin typeface="Courier New" pitchFamily="49" charset="0"/>
                <a:cs typeface="Courier New" pitchFamily="49" charset="0"/>
              </a:rPr>
              <a:t>int Length: </a:t>
            </a:r>
            <a:r>
              <a:rPr lang="en-US" sz="2000" dirty="0">
                <a:ea typeface="+mn-ea"/>
                <a:cs typeface="+mn-cs"/>
              </a:rPr>
              <a:t>Gets the number of characters in this instance.</a:t>
            </a:r>
          </a:p>
          <a:p>
            <a:pPr lvl="1" indent="-342900">
              <a:lnSpc>
                <a:spcPct val="130000"/>
              </a:lnSpc>
              <a:defRPr/>
            </a:pPr>
            <a:r>
              <a:rPr lang="en-US" sz="2000" b="1" dirty="0" smtClean="0">
                <a:latin typeface="Courier New" pitchFamily="49" charset="0"/>
                <a:cs typeface="Courier New" pitchFamily="49" charset="0"/>
              </a:rPr>
              <a:t>static </a:t>
            </a:r>
            <a:r>
              <a:rPr lang="en-US" sz="2000" b="1" dirty="0">
                <a:latin typeface="Courier New" pitchFamily="49" charset="0"/>
                <a:cs typeface="Courier New" pitchFamily="49" charset="0"/>
              </a:rPr>
              <a:t>int Compare(string, string</a:t>
            </a:r>
            <a:r>
              <a:rPr lang="en-US" sz="2000" b="1" dirty="0" smtClean="0">
                <a:latin typeface="Courier New" pitchFamily="49" charset="0"/>
                <a:cs typeface="Courier New" pitchFamily="49" charset="0"/>
              </a:rPr>
              <a:t>): </a:t>
            </a:r>
            <a:r>
              <a:rPr lang="en-US" sz="2000" dirty="0">
                <a:ea typeface="+mn-ea"/>
                <a:cs typeface="+mn-cs"/>
              </a:rPr>
              <a:t>case insensitive </a:t>
            </a:r>
            <a:r>
              <a:rPr lang="en-US" sz="2000" dirty="0" err="1">
                <a:ea typeface="+mn-ea"/>
                <a:cs typeface="+mn-cs"/>
              </a:rPr>
              <a:t>comparision</a:t>
            </a:r>
            <a:r>
              <a:rPr lang="en-US" sz="2000" dirty="0">
                <a:ea typeface="+mn-ea"/>
                <a:cs typeface="+mn-cs"/>
              </a:rPr>
              <a:t> of two specified String </a:t>
            </a:r>
            <a:r>
              <a:rPr lang="en-US" sz="2000" dirty="0" smtClean="0">
                <a:ea typeface="+mn-ea"/>
                <a:cs typeface="+mn-cs"/>
              </a:rPr>
              <a:t>objects</a:t>
            </a:r>
          </a:p>
          <a:p>
            <a:pPr lvl="1" indent="-342900">
              <a:lnSpc>
                <a:spcPct val="130000"/>
              </a:lnSpc>
              <a:defRPr/>
            </a:pPr>
            <a:r>
              <a:rPr lang="en-US" sz="2000" b="1" dirty="0" err="1">
                <a:latin typeface="Courier New" pitchFamily="49" charset="0"/>
                <a:cs typeface="Courier New" pitchFamily="49" charset="0"/>
              </a:rPr>
              <a:t>bool</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EndsWith</a:t>
            </a:r>
            <a:r>
              <a:rPr lang="en-US" sz="2000" b="1" dirty="0">
                <a:latin typeface="Courier New" pitchFamily="49" charset="0"/>
                <a:cs typeface="Courier New" pitchFamily="49" charset="0"/>
              </a:rPr>
              <a:t>( string value):</a:t>
            </a:r>
            <a:r>
              <a:rPr lang="en-US" sz="2000" dirty="0" smtClean="0"/>
              <a:t>Determines whether the end of this instance matches the specified String.</a:t>
            </a:r>
          </a:p>
          <a:p>
            <a:pPr lvl="1" indent="-342900">
              <a:lnSpc>
                <a:spcPct val="130000"/>
              </a:lnSpc>
              <a:defRPr/>
            </a:pPr>
            <a:r>
              <a:rPr lang="en-US" sz="2000" b="1" dirty="0" err="1">
                <a:latin typeface="Courier New" pitchFamily="49" charset="0"/>
                <a:cs typeface="Courier New" pitchFamily="49" charset="0"/>
              </a:rPr>
              <a:t>bool</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StartsWith</a:t>
            </a:r>
            <a:r>
              <a:rPr lang="en-US" sz="2000" b="1" dirty="0">
                <a:latin typeface="Courier New" pitchFamily="49" charset="0"/>
                <a:cs typeface="Courier New" pitchFamily="49" charset="0"/>
              </a:rPr>
              <a:t>( string value):</a:t>
            </a:r>
            <a:r>
              <a:rPr lang="en-US" sz="2000" dirty="0" smtClean="0"/>
              <a:t>Determines whether the beginning of this instance matches the specified String.</a:t>
            </a:r>
          </a:p>
          <a:p>
            <a:pPr marL="400050" lvl="1" indent="0">
              <a:buFont typeface="Wingdings" pitchFamily="2" charset="2"/>
              <a:buNone/>
              <a:defRPr/>
            </a:pPr>
            <a:endParaRPr lang="en-US" sz="2000" dirty="0" smtClean="0"/>
          </a:p>
          <a:p>
            <a:pPr marL="400050" lvl="1" indent="0">
              <a:buFont typeface="Wingdings" pitchFamily="2" charset="2"/>
              <a:buNone/>
              <a:defRPr/>
            </a:pPr>
            <a:endParaRPr lang="en-US" sz="2000" dirty="0">
              <a:ea typeface="+mn-ea"/>
              <a:cs typeface="+mn-cs"/>
            </a:endParaRP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1E3F4C-B5C2-4EC6-B484-BDEB85D8C587}" type="slidenum">
              <a:rPr lang="en-US" smtClean="0">
                <a:solidFill>
                  <a:schemeClr val="bg2"/>
                </a:solidFill>
              </a:rPr>
              <a:pPr eaLnBrk="1" hangingPunct="1"/>
              <a:t>35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52400" y="152400"/>
            <a:ext cx="8991600" cy="6248400"/>
          </a:xfrm>
        </p:spPr>
        <p:txBody>
          <a:bodyPr/>
          <a:lstStyle/>
          <a:p>
            <a:pPr>
              <a:lnSpc>
                <a:spcPct val="110000"/>
              </a:lnSpc>
            </a:pPr>
            <a:r>
              <a:rPr lang="en-US" b="1" smtClean="0">
                <a:latin typeface="Courier New" pitchFamily="49" charset="0"/>
                <a:cs typeface="Courier New" pitchFamily="49" charset="0"/>
              </a:rPr>
              <a:t>int IndexOf(char c):</a:t>
            </a:r>
            <a:r>
              <a:rPr lang="en-US" smtClean="0"/>
              <a:t>Reports the index of the first occurrence of a String, or one or more characters, within this instance.</a:t>
            </a:r>
          </a:p>
          <a:p>
            <a:pPr>
              <a:lnSpc>
                <a:spcPct val="110000"/>
              </a:lnSpc>
            </a:pPr>
            <a:r>
              <a:rPr lang="en-US" b="1" smtClean="0">
                <a:latin typeface="Courier New" pitchFamily="49" charset="0"/>
                <a:cs typeface="Courier New" pitchFamily="49" charset="0"/>
              </a:rPr>
              <a:t>string Remove( int startIndex, int count):</a:t>
            </a:r>
            <a:r>
              <a:rPr lang="en-US" smtClean="0"/>
              <a:t>Deletes a specified number of characters from this instance beginning at a specified position.</a:t>
            </a:r>
          </a:p>
          <a:p>
            <a:pPr>
              <a:lnSpc>
                <a:spcPct val="110000"/>
              </a:lnSpc>
            </a:pPr>
            <a:r>
              <a:rPr lang="en-US" b="1" smtClean="0">
                <a:latin typeface="Courier New" pitchFamily="49" charset="0"/>
                <a:cs typeface="Courier New" pitchFamily="49" charset="0"/>
              </a:rPr>
              <a:t>int LastIndexOf(char c):</a:t>
            </a:r>
            <a:r>
              <a:rPr lang="en-US" smtClean="0"/>
              <a:t>Reports the index position of the last occurrence of a specified Unicode character or String within this instance.</a:t>
            </a:r>
          </a:p>
          <a:p>
            <a:pPr>
              <a:lnSpc>
                <a:spcPct val="110000"/>
              </a:lnSpc>
            </a:pPr>
            <a:r>
              <a:rPr lang="en-US" b="1" smtClean="0">
                <a:latin typeface="Courier New" pitchFamily="49" charset="0"/>
                <a:cs typeface="Courier New" pitchFamily="49" charset="0"/>
              </a:rPr>
              <a:t>string Replace(char, char):</a:t>
            </a:r>
            <a:r>
              <a:rPr lang="en-US" smtClean="0"/>
              <a:t>Replaces all occurrences of a specified String in this instance, with another specified String</a:t>
            </a:r>
          </a:p>
          <a:p>
            <a:pPr>
              <a:lnSpc>
                <a:spcPct val="110000"/>
              </a:lnSpc>
            </a:pPr>
            <a:r>
              <a:rPr lang="en-US" b="1" smtClean="0">
                <a:latin typeface="Courier New" pitchFamily="49" charset="0"/>
                <a:cs typeface="Courier New" pitchFamily="49" charset="0"/>
              </a:rPr>
              <a:t>string[] Split(params char[]):</a:t>
            </a:r>
            <a:r>
              <a:rPr lang="en-US" smtClean="0"/>
              <a:t>Identifies the substrings in this instance that are delimited by one or more characters specified in an array, then places the substrings into a String array.</a:t>
            </a:r>
          </a:p>
          <a:p>
            <a:pPr>
              <a:lnSpc>
                <a:spcPct val="110000"/>
              </a:lnSpc>
            </a:pPr>
            <a:r>
              <a:rPr lang="en-US" b="1" smtClean="0">
                <a:latin typeface="Courier New" pitchFamily="49" charset="0"/>
                <a:cs typeface="Courier New" pitchFamily="49" charset="0"/>
              </a:rPr>
              <a:t>string Substring(int startindex), string Substring(int startindex, int length):</a:t>
            </a:r>
            <a:r>
              <a:rPr lang="en-US" smtClean="0"/>
              <a:t>Retrieves a substring from this instance.</a:t>
            </a:r>
          </a:p>
          <a:p>
            <a:pPr>
              <a:lnSpc>
                <a:spcPct val="110000"/>
              </a:lnSpc>
            </a:pPr>
            <a:r>
              <a:rPr lang="en-US" b="1" smtClean="0">
                <a:latin typeface="Courier New" pitchFamily="49" charset="0"/>
                <a:cs typeface="Courier New" pitchFamily="49" charset="0"/>
              </a:rPr>
              <a:t>string ToLower():, string ToUpper(): </a:t>
            </a:r>
            <a:r>
              <a:rPr lang="en-US" smtClean="0"/>
              <a:t>returns a copy of this String in lower/upper case.</a:t>
            </a:r>
          </a:p>
          <a:p>
            <a:pPr>
              <a:lnSpc>
                <a:spcPct val="110000"/>
              </a:lnSpc>
            </a:pPr>
            <a:r>
              <a:rPr lang="en-US" b="1" smtClean="0">
                <a:latin typeface="Courier New" pitchFamily="49" charset="0"/>
                <a:cs typeface="Courier New" pitchFamily="49" charset="0"/>
              </a:rPr>
              <a:t>string Trim():</a:t>
            </a:r>
            <a:r>
              <a:rPr lang="en-US" smtClean="0"/>
              <a:t>Removes all occurrences of a set of specified characters from the beginning and end of this instance.</a:t>
            </a:r>
          </a:p>
          <a:p>
            <a:pPr>
              <a:lnSpc>
                <a:spcPct val="100000"/>
              </a:lnSpc>
            </a:pPr>
            <a:endParaRPr lang="en-US" smtClean="0"/>
          </a:p>
        </p:txBody>
      </p:sp>
      <p:sp>
        <p:nvSpPr>
          <p:cNvPr id="389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2D7467-8809-4E46-95D9-1835F1DF4399}" type="slidenum">
              <a:rPr lang="en-US" smtClean="0">
                <a:solidFill>
                  <a:schemeClr val="bg2"/>
                </a:solidFill>
              </a:rPr>
              <a:pPr eaLnBrk="1" hangingPunct="1"/>
              <a:t>36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Immutability</a:t>
            </a:r>
          </a:p>
        </p:txBody>
      </p:sp>
      <p:sp>
        <p:nvSpPr>
          <p:cNvPr id="3" name="Content Placeholder 2"/>
          <p:cNvSpPr>
            <a:spLocks noGrp="1"/>
          </p:cNvSpPr>
          <p:nvPr>
            <p:ph idx="1"/>
          </p:nvPr>
        </p:nvSpPr>
        <p:spPr>
          <a:xfrm>
            <a:off x="152400" y="990600"/>
            <a:ext cx="8763000" cy="5715000"/>
          </a:xfrm>
        </p:spPr>
        <p:txBody>
          <a:bodyPr/>
          <a:lstStyle/>
          <a:p>
            <a:pPr>
              <a:defRPr/>
            </a:pPr>
            <a:r>
              <a:rPr lang="en-US" dirty="0" smtClean="0"/>
              <a:t>String objects are immutable that is they cannot be changed after they have been created.</a:t>
            </a:r>
          </a:p>
          <a:p>
            <a:pPr>
              <a:defRPr/>
            </a:pPr>
            <a:r>
              <a:rPr lang="en-US" dirty="0" smtClean="0"/>
              <a:t>To understand this let us look at the code below</a:t>
            </a:r>
          </a:p>
          <a:p>
            <a:pPr marL="0" indent="0">
              <a:lnSpc>
                <a:spcPct val="100000"/>
              </a:lnSpc>
              <a:buFont typeface="Wingdings" pitchFamily="2" charset="2"/>
              <a:buNone/>
              <a:defRPr/>
            </a:pPr>
            <a:r>
              <a:rPr lang="en-US" b="1" dirty="0" smtClean="0">
                <a:latin typeface="Courier New" pitchFamily="49" charset="0"/>
                <a:cs typeface="Courier New" pitchFamily="49" charset="0"/>
              </a:rPr>
              <a:t> 	  string </a:t>
            </a:r>
            <a:r>
              <a:rPr lang="en-US" b="1" dirty="0">
                <a:latin typeface="Courier New" pitchFamily="49" charset="0"/>
                <a:cs typeface="Courier New" pitchFamily="49" charset="0"/>
              </a:rPr>
              <a:t>s = "hello";</a:t>
            </a: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s.Substring</a:t>
            </a:r>
            <a:r>
              <a:rPr lang="en-US" b="1" dirty="0">
                <a:latin typeface="Courier New" pitchFamily="49" charset="0"/>
                <a:cs typeface="Courier New" pitchFamily="49" charset="0"/>
              </a:rPr>
              <a:t>(1);</a:t>
            </a: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System.Console.WriteLine</a:t>
            </a:r>
            <a:r>
              <a:rPr lang="en-US" b="1" dirty="0">
                <a:latin typeface="Courier New" pitchFamily="49" charset="0"/>
                <a:cs typeface="Courier New" pitchFamily="49" charset="0"/>
              </a:rPr>
              <a:t>(s</a:t>
            </a:r>
            <a:r>
              <a:rPr lang="en-US" b="1" dirty="0" smtClean="0">
                <a:latin typeface="Courier New" pitchFamily="49" charset="0"/>
                <a:cs typeface="Courier New" pitchFamily="49" charset="0"/>
              </a:rPr>
              <a:t>); //prints hello</a:t>
            </a:r>
            <a:endParaRPr lang="en-US" b="1" dirty="0">
              <a:latin typeface="Courier New" pitchFamily="49" charset="0"/>
              <a:cs typeface="Courier New" pitchFamily="49" charset="0"/>
            </a:endParaRPr>
          </a:p>
          <a:p>
            <a:pPr marL="0" indent="0">
              <a:lnSpc>
                <a:spcPct val="100000"/>
              </a:lnSpc>
              <a:buFont typeface="Wingdings" pitchFamily="2" charset="2"/>
              <a:buNone/>
              <a:defRPr/>
            </a:pPr>
            <a:r>
              <a:rPr lang="en-US" b="1" dirty="0">
                <a:latin typeface="Courier New" pitchFamily="49" charset="0"/>
                <a:cs typeface="Courier New" pitchFamily="49" charset="0"/>
              </a:rPr>
              <a:t>         s = </a:t>
            </a:r>
            <a:r>
              <a:rPr lang="en-US" b="1" dirty="0" err="1">
                <a:latin typeface="Courier New" pitchFamily="49" charset="0"/>
                <a:cs typeface="Courier New" pitchFamily="49" charset="0"/>
              </a:rPr>
              <a:t>s.Substring</a:t>
            </a:r>
            <a:r>
              <a:rPr lang="en-US" b="1" dirty="0">
                <a:latin typeface="Courier New" pitchFamily="49" charset="0"/>
                <a:cs typeface="Courier New" pitchFamily="49" charset="0"/>
              </a:rPr>
              <a:t>(1);</a:t>
            </a: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System.Console.WriteLine</a:t>
            </a:r>
            <a:r>
              <a:rPr lang="en-US" b="1" dirty="0">
                <a:latin typeface="Courier New" pitchFamily="49" charset="0"/>
                <a:cs typeface="Courier New" pitchFamily="49" charset="0"/>
              </a:rPr>
              <a:t>(s</a:t>
            </a:r>
            <a:r>
              <a:rPr lang="en-US" b="1" dirty="0" smtClean="0">
                <a:latin typeface="Courier New" pitchFamily="49" charset="0"/>
                <a:cs typeface="Courier New" pitchFamily="49" charset="0"/>
              </a:rPr>
              <a:t>);// prints </a:t>
            </a:r>
            <a:r>
              <a:rPr lang="en-US" b="1" dirty="0" err="1" smtClean="0">
                <a:latin typeface="Courier New" pitchFamily="49" charset="0"/>
                <a:cs typeface="Courier New" pitchFamily="49" charset="0"/>
              </a:rPr>
              <a:t>ello</a:t>
            </a:r>
            <a:endParaRPr lang="en-US" b="1" dirty="0" smtClean="0">
              <a:latin typeface="Courier New" pitchFamily="49" charset="0"/>
              <a:cs typeface="Courier New" pitchFamily="49" charset="0"/>
            </a:endParaRPr>
          </a:p>
          <a:p>
            <a:pPr>
              <a:defRPr/>
            </a:pPr>
            <a:r>
              <a:rPr lang="en-US" dirty="0" smtClean="0"/>
              <a:t>The </a:t>
            </a:r>
            <a:r>
              <a:rPr lang="en-US" b="1" dirty="0" smtClean="0">
                <a:latin typeface="Courier New" pitchFamily="49" charset="0"/>
                <a:cs typeface="Courier New" pitchFamily="49" charset="0"/>
              </a:rPr>
              <a:t>Substring </a:t>
            </a:r>
            <a:r>
              <a:rPr lang="en-US" dirty="0"/>
              <a:t>method did not change the </a:t>
            </a:r>
            <a:r>
              <a:rPr lang="en-US" dirty="0" smtClean="0"/>
              <a:t>original </a:t>
            </a:r>
            <a:r>
              <a:rPr lang="en-US" dirty="0"/>
              <a:t>object. It returned a new string object</a:t>
            </a:r>
            <a:r>
              <a:rPr lang="en-US" dirty="0" smtClean="0"/>
              <a:t>. </a:t>
            </a:r>
          </a:p>
          <a:p>
            <a:pPr>
              <a:defRPr/>
            </a:pPr>
            <a:r>
              <a:rPr lang="en-US" dirty="0" smtClean="0"/>
              <a:t>All the String methods behave in the same way. </a:t>
            </a:r>
            <a:endParaRPr lang="en-US" dirty="0"/>
          </a:p>
          <a:p>
            <a:pPr>
              <a:defRPr/>
            </a:pPr>
            <a:r>
              <a:rPr lang="en-US" b="1" dirty="0">
                <a:latin typeface="Courier New" pitchFamily="49" charset="0"/>
                <a:cs typeface="Courier New" pitchFamily="49" charset="0"/>
              </a:rPr>
              <a:t>string </a:t>
            </a:r>
            <a:r>
              <a:rPr lang="en-US" b="1" dirty="0" smtClean="0">
                <a:latin typeface="Courier New" pitchFamily="49" charset="0"/>
                <a:cs typeface="Courier New" pitchFamily="49" charset="0"/>
              </a:rPr>
              <a:t>s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“Welcome </a:t>
            </a:r>
            <a:r>
              <a:rPr lang="en-US" b="1" dirty="0">
                <a:latin typeface="Courier New" pitchFamily="49" charset="0"/>
                <a:cs typeface="Courier New" pitchFamily="49" charset="0"/>
              </a:rPr>
              <a:t>" + </a:t>
            </a:r>
            <a:r>
              <a:rPr lang="en-US" b="1" dirty="0" smtClean="0">
                <a:latin typeface="Courier New" pitchFamily="49" charset="0"/>
                <a:cs typeface="Courier New" pitchFamily="49" charset="0"/>
              </a:rPr>
              <a:t>“ back"; </a:t>
            </a:r>
            <a:r>
              <a:rPr lang="en-US" dirty="0"/>
              <a:t>This statements ends </a:t>
            </a:r>
            <a:r>
              <a:rPr lang="en-US" dirty="0" smtClean="0"/>
              <a:t>up creating </a:t>
            </a:r>
            <a:r>
              <a:rPr lang="en-US" dirty="0"/>
              <a:t>3 strings </a:t>
            </a:r>
            <a:r>
              <a:rPr lang="en-US" dirty="0">
                <a:sym typeface="Wingdings" pitchFamily="2" charset="2"/>
              </a:rPr>
              <a:t></a:t>
            </a:r>
            <a:r>
              <a:rPr lang="en-US" dirty="0"/>
              <a:t> </a:t>
            </a:r>
            <a:r>
              <a:rPr lang="en-US" b="1" dirty="0" smtClean="0">
                <a:latin typeface="Courier New" pitchFamily="49" charset="0"/>
                <a:cs typeface="Courier New" pitchFamily="49" charset="0"/>
              </a:rPr>
              <a:t>Welcome, back and Welcome, back </a:t>
            </a:r>
            <a:endParaRPr lang="en-US" b="1" dirty="0">
              <a:latin typeface="Courier New" pitchFamily="49" charset="0"/>
              <a:cs typeface="Courier New" pitchFamily="49" charset="0"/>
            </a:endParaRP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454BD5-6DDC-40ED-9E27-756DFE3DE7B2}" type="slidenum">
              <a:rPr lang="en-US" smtClean="0">
                <a:solidFill>
                  <a:schemeClr val="bg2"/>
                </a:solidFill>
              </a:rPr>
              <a:pPr eaLnBrk="1" hangingPunct="1"/>
              <a:t>37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Operators ==, !=, []</a:t>
            </a:r>
          </a:p>
        </p:txBody>
      </p:sp>
      <p:sp>
        <p:nvSpPr>
          <p:cNvPr id="3" name="Content Placeholder 2"/>
          <p:cNvSpPr>
            <a:spLocks noGrp="1"/>
          </p:cNvSpPr>
          <p:nvPr>
            <p:ph idx="1"/>
          </p:nvPr>
        </p:nvSpPr>
        <p:spPr>
          <a:xfrm>
            <a:off x="228600" y="1066800"/>
            <a:ext cx="8763000" cy="4525963"/>
          </a:xfrm>
        </p:spPr>
        <p:txBody>
          <a:bodyPr/>
          <a:lstStyle/>
          <a:p>
            <a:pPr>
              <a:defRPr/>
            </a:pPr>
            <a:r>
              <a:rPr lang="en-US" dirty="0" smtClean="0"/>
              <a:t>Even though string is a reference type, the equality operators </a:t>
            </a:r>
            <a:r>
              <a:rPr lang="en-US" b="1" dirty="0">
                <a:latin typeface="Courier New" pitchFamily="49" charset="0"/>
                <a:cs typeface="Courier New" pitchFamily="49" charset="0"/>
              </a:rPr>
              <a:t>(==</a:t>
            </a:r>
            <a:r>
              <a:rPr lang="en-US" dirty="0" smtClean="0"/>
              <a:t> and</a:t>
            </a:r>
            <a:r>
              <a:rPr lang="en-US" b="1" dirty="0">
                <a:latin typeface="Courier New" pitchFamily="49" charset="0"/>
                <a:cs typeface="Courier New" pitchFamily="49" charset="0"/>
              </a:rPr>
              <a:t> !=) </a:t>
            </a:r>
            <a:r>
              <a:rPr lang="en-US" dirty="0" smtClean="0"/>
              <a:t>are defined to compare the values of string objects, not references.</a:t>
            </a:r>
          </a:p>
          <a:p>
            <a:pPr marL="0" indent="0">
              <a:lnSpc>
                <a:spcPct val="100000"/>
              </a:lnSpc>
              <a:buFont typeface="Wingdings" pitchFamily="2" charset="2"/>
              <a:buNone/>
              <a:defRPr/>
            </a:pPr>
            <a:r>
              <a:rPr lang="en-US" dirty="0" smtClean="0"/>
              <a:t>	</a:t>
            </a:r>
            <a:r>
              <a:rPr lang="en-US" b="1" dirty="0">
                <a:latin typeface="Courier New" pitchFamily="49" charset="0"/>
                <a:cs typeface="Courier New" pitchFamily="49" charset="0"/>
              </a:rPr>
              <a:t>string s = "hello";</a:t>
            </a: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string </a:t>
            </a:r>
            <a:r>
              <a:rPr lang="en-US" b="1" dirty="0">
                <a:latin typeface="Courier New" pitchFamily="49" charset="0"/>
                <a:cs typeface="Courier New" pitchFamily="49" charset="0"/>
              </a:rPr>
              <a:t>s1 = "h"; </a:t>
            </a:r>
            <a:endParaRPr lang="en-US" b="1" dirty="0" smtClean="0">
              <a:latin typeface="Courier New" pitchFamily="49" charset="0"/>
              <a:cs typeface="Courier New" pitchFamily="49" charset="0"/>
            </a:endParaRP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b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ello</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Console.WriteLine</a:t>
            </a:r>
            <a:r>
              <a:rPr lang="en-US" b="1" dirty="0" smtClean="0">
                <a:latin typeface="Courier New" pitchFamily="49" charset="0"/>
                <a:cs typeface="Courier New" pitchFamily="49" charset="0"/>
              </a:rPr>
              <a:t>(s </a:t>
            </a:r>
            <a:r>
              <a:rPr lang="en-US" b="1" dirty="0">
                <a:latin typeface="Courier New" pitchFamily="49" charset="0"/>
                <a:cs typeface="Courier New" pitchFamily="49" charset="0"/>
              </a:rPr>
              <a:t>== s1);  // </a:t>
            </a:r>
            <a:r>
              <a:rPr lang="en-US" b="1" dirty="0" smtClean="0">
                <a:latin typeface="Courier New" pitchFamily="49" charset="0"/>
                <a:cs typeface="Courier New" pitchFamily="49" charset="0"/>
              </a:rPr>
              <a:t>True</a:t>
            </a:r>
          </a:p>
          <a:p>
            <a:pPr>
              <a:lnSpc>
                <a:spcPct val="100000"/>
              </a:lnSpc>
              <a:defRPr/>
            </a:pPr>
            <a:r>
              <a:rPr lang="en-US" dirty="0"/>
              <a:t>[] operator can be used to get the char at particular location. This is </a:t>
            </a:r>
            <a:r>
              <a:rPr lang="en-US" dirty="0" err="1"/>
              <a:t>readonly</a:t>
            </a:r>
            <a:r>
              <a:rPr lang="en-US" dirty="0"/>
              <a:t>.</a:t>
            </a:r>
          </a:p>
          <a:p>
            <a:pPr marL="0" indent="0">
              <a:lnSpc>
                <a:spcPct val="100000"/>
              </a:lnSpc>
              <a:buFont typeface="Wingdings" pitchFamily="2" charset="2"/>
              <a:buNone/>
              <a:defRPr/>
            </a:pPr>
            <a:r>
              <a:rPr lang="en-US" dirty="0" smtClean="0"/>
              <a:t> </a:t>
            </a:r>
            <a:r>
              <a:rPr lang="en-US" b="1" dirty="0">
                <a:latin typeface="Courier New" pitchFamily="49" charset="0"/>
                <a:cs typeface="Courier New" pitchFamily="49" charset="0"/>
              </a:rPr>
              <a:t>	string </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 = </a:t>
            </a:r>
            <a:r>
              <a:rPr lang="en-US" b="1" dirty="0" smtClean="0">
                <a:latin typeface="Courier New" pitchFamily="49" charset="0"/>
                <a:cs typeface="Courier New" pitchFamily="49" charset="0"/>
              </a:rPr>
              <a:t>“hello"; </a:t>
            </a:r>
          </a:p>
          <a:p>
            <a:pPr marL="0" indent="0">
              <a:lnSpc>
                <a:spcPct val="100000"/>
              </a:lnSpc>
              <a:buFont typeface="Wingdings" pitchFamily="2" charset="2"/>
              <a:buNone/>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char </a:t>
            </a:r>
            <a:r>
              <a:rPr lang="en-US" b="1" dirty="0">
                <a:latin typeface="Courier New" pitchFamily="49" charset="0"/>
                <a:cs typeface="Courier New" pitchFamily="49" charset="0"/>
              </a:rPr>
              <a:t>x =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[1]; </a:t>
            </a:r>
            <a:r>
              <a:rPr lang="en-US" b="1" dirty="0">
                <a:latin typeface="Courier New" pitchFamily="49" charset="0"/>
                <a:cs typeface="Courier New" pitchFamily="49" charset="0"/>
              </a:rPr>
              <a:t>// x = </a:t>
            </a:r>
            <a:r>
              <a:rPr lang="en-US" b="1" dirty="0" smtClean="0">
                <a:latin typeface="Courier New" pitchFamily="49" charset="0"/>
                <a:cs typeface="Courier New" pitchFamily="49" charset="0"/>
              </a:rPr>
              <a:t>‘e'; </a:t>
            </a:r>
            <a:endParaRPr lang="en-US" b="1" dirty="0">
              <a:latin typeface="Courier New" pitchFamily="49" charset="0"/>
              <a:cs typeface="Courier New" pitchFamily="49" charset="0"/>
            </a:endParaRPr>
          </a:p>
          <a:p>
            <a:pPr>
              <a:lnSpc>
                <a:spcPct val="100000"/>
              </a:lnSpc>
              <a:defRPr/>
            </a:pPr>
            <a:endParaRPr lang="en-US" b="1" dirty="0">
              <a:latin typeface="Courier New" pitchFamily="49" charset="0"/>
              <a:cs typeface="Courier New" pitchFamily="49" charset="0"/>
            </a:endParaRP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8D4318-A387-4381-A904-C1F399C29595}" type="slidenum">
              <a:rPr lang="en-US" smtClean="0">
                <a:solidFill>
                  <a:schemeClr val="bg2"/>
                </a:solidFill>
              </a:rPr>
              <a:pPr eaLnBrk="1" hangingPunct="1"/>
              <a:t>38</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Tell me how</a:t>
            </a:r>
          </a:p>
        </p:txBody>
      </p:sp>
      <p:sp>
        <p:nvSpPr>
          <p:cNvPr id="41987" name="Content Placeholder 2"/>
          <p:cNvSpPr>
            <a:spLocks noGrp="1"/>
          </p:cNvSpPr>
          <p:nvPr>
            <p:ph idx="1"/>
          </p:nvPr>
        </p:nvSpPr>
        <p:spPr>
          <a:xfrm>
            <a:off x="379413" y="1143000"/>
            <a:ext cx="8229600" cy="1143000"/>
          </a:xfrm>
        </p:spPr>
        <p:txBody>
          <a:bodyPr/>
          <a:lstStyle/>
          <a:p>
            <a:r>
              <a:rPr lang="en-US" smtClean="0"/>
              <a:t>If a string has to undergo lot of manipulation, then the application will end up creating lots of strings. How can this be avoided?</a:t>
            </a:r>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F5E329-9B63-4169-BC58-7E27BA4C08B6}" type="slidenum">
              <a:rPr lang="en-US" smtClean="0">
                <a:solidFill>
                  <a:schemeClr val="bg2"/>
                </a:solidFill>
              </a:rPr>
              <a:pPr eaLnBrk="1" hangingPunct="1"/>
              <a:t>39</a:t>
            </a:fld>
            <a:endParaRPr lang="en-US" smtClean="0">
              <a:solidFill>
                <a:schemeClr val="bg2"/>
              </a:solidFill>
            </a:endParaRPr>
          </a:p>
        </p:txBody>
      </p:sp>
      <p:sp>
        <p:nvSpPr>
          <p:cNvPr id="5" name="Content Placeholder 2"/>
          <p:cNvSpPr txBox="1">
            <a:spLocks/>
          </p:cNvSpPr>
          <p:nvPr/>
        </p:nvSpPr>
        <p:spPr bwMode="auto">
          <a:xfrm>
            <a:off x="381000" y="2438400"/>
            <a:ext cx="8534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defRPr/>
            </a:pPr>
            <a:r>
              <a:rPr lang="en-US" b="1" dirty="0" err="1">
                <a:latin typeface="Courier New" pitchFamily="49" charset="0"/>
                <a:cs typeface="Courier New" pitchFamily="49" charset="0"/>
              </a:rPr>
              <a:t>System.Text</a:t>
            </a:r>
            <a:r>
              <a:rPr lang="en-US" b="1" dirty="0">
                <a:latin typeface="Courier New" pitchFamily="49" charset="0"/>
                <a:cs typeface="Courier New" pitchFamily="49" charset="0"/>
              </a:rPr>
              <a:t> </a:t>
            </a:r>
            <a:r>
              <a:rPr lang="en-US" dirty="0" smtClean="0"/>
              <a:t>defines a </a:t>
            </a:r>
            <a:r>
              <a:rPr lang="en-US" b="1" dirty="0" err="1">
                <a:latin typeface="Courier New" pitchFamily="49" charset="0"/>
                <a:cs typeface="Courier New" pitchFamily="49" charset="0"/>
              </a:rPr>
              <a:t>StringBuilder</a:t>
            </a:r>
            <a:r>
              <a:rPr lang="en-US" dirty="0" smtClean="0"/>
              <a:t> class that creates  mutable string.</a:t>
            </a:r>
          </a:p>
          <a:p>
            <a:pPr>
              <a:defRPr/>
            </a:pPr>
            <a:r>
              <a:rPr lang="en-US" dirty="0" smtClean="0"/>
              <a:t>The methods of this class is very similar to String class.</a:t>
            </a:r>
          </a:p>
          <a:p>
            <a:pPr marL="0" indent="0">
              <a:buFont typeface="Wingdings" pitchFamily="2" charset="2"/>
              <a:buNone/>
              <a:defRPr/>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StringBuilder</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b = new </a:t>
            </a:r>
            <a:r>
              <a:rPr lang="en-US" b="1" dirty="0" err="1">
                <a:latin typeface="Courier New" pitchFamily="49" charset="0"/>
                <a:cs typeface="Courier New" pitchFamily="49" charset="0"/>
              </a:rPr>
              <a:t>StringBuilder</a:t>
            </a:r>
            <a:r>
              <a:rPr lang="en-US" b="1" dirty="0">
                <a:latin typeface="Courier New" pitchFamily="49" charset="0"/>
                <a:cs typeface="Courier New" pitchFamily="49" charset="0"/>
              </a:rPr>
              <a:t>("Hello");</a:t>
            </a:r>
          </a:p>
          <a:p>
            <a:pPr marL="0" indent="0">
              <a:buFont typeface="Wingdings" pitchFamily="2" charset="2"/>
              <a:buNone/>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b.Remove</a:t>
            </a:r>
            <a:r>
              <a:rPr lang="en-US" b="1" dirty="0">
                <a:latin typeface="Courier New" pitchFamily="49" charset="0"/>
                <a:cs typeface="Courier New" pitchFamily="49" charset="0"/>
              </a:rPr>
              <a:t>(1, 2);</a:t>
            </a:r>
          </a:p>
          <a:p>
            <a:pPr marL="0" indent="0">
              <a:buFont typeface="Wingdings" pitchFamily="2" charset="2"/>
              <a:buNone/>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System.Console.WriteLine</a:t>
            </a:r>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 // prints </a:t>
            </a:r>
            <a:r>
              <a:rPr lang="en-US" b="1" dirty="0" err="1" smtClean="0">
                <a:latin typeface="Courier New" pitchFamily="49" charset="0"/>
                <a:cs typeface="Courier New" pitchFamily="49" charset="0"/>
              </a:rPr>
              <a:t>Hlo</a:t>
            </a:r>
            <a:endParaRPr lang="en-US" b="1" dirty="0" smtClean="0">
              <a:latin typeface="Courier New" pitchFamily="49" charset="0"/>
              <a:cs typeface="Courier New" pitchFamily="49" charset="0"/>
            </a:endParaRPr>
          </a:p>
          <a:p>
            <a:pPr marL="0" indent="0">
              <a:buFont typeface="Wingdings" pitchFamily="2" charset="2"/>
              <a:buNone/>
              <a:defRPr/>
            </a:pPr>
            <a:endParaRPr lang="en-US" b="1" dirty="0" smtClean="0">
              <a:latin typeface="Courier New" pitchFamily="49" charset="0"/>
              <a:cs typeface="Courier New" pitchFamily="49" charset="0"/>
            </a:endParaRPr>
          </a:p>
          <a:p>
            <a:pPr marL="0" indent="0">
              <a:buFont typeface="Wingdings" pitchFamily="2" charset="2"/>
              <a:buNone/>
              <a:defRPr/>
            </a:pPr>
            <a:r>
              <a:rPr lang="en-US" i="1" dirty="0"/>
              <a:t>Explore the </a:t>
            </a:r>
            <a:r>
              <a:rPr lang="en-US" b="1" i="1" dirty="0" err="1" smtClean="0">
                <a:latin typeface="Courier New" pitchFamily="49" charset="0"/>
                <a:cs typeface="Courier New" pitchFamily="49" charset="0"/>
              </a:rPr>
              <a:t>StringBuilder</a:t>
            </a:r>
            <a:r>
              <a:rPr lang="en-US" i="1" dirty="0" smtClean="0"/>
              <a:t> methods in VS 2008  using IntelliSense</a:t>
            </a:r>
            <a:endParaRPr lang="en-US" b="1" i="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Example: struct with constructor</a:t>
            </a:r>
          </a:p>
        </p:txBody>
      </p:sp>
      <p:sp>
        <p:nvSpPr>
          <p:cNvPr id="61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C1BE4E-3638-4830-91C8-27F2C2572DA1}" type="slidenum">
              <a:rPr lang="en-US" smtClean="0">
                <a:solidFill>
                  <a:schemeClr val="bg2"/>
                </a:solidFill>
              </a:rPr>
              <a:pPr eaLnBrk="1" hangingPunct="1"/>
              <a:t>4</a:t>
            </a:fld>
            <a:endParaRPr lang="en-US" smtClean="0">
              <a:solidFill>
                <a:schemeClr val="bg2"/>
              </a:solidFill>
            </a:endParaRPr>
          </a:p>
        </p:txBody>
      </p:sp>
      <p:sp>
        <p:nvSpPr>
          <p:cNvPr id="6148" name="Rectangle 4"/>
          <p:cNvSpPr>
            <a:spLocks noChangeArrowheads="1"/>
          </p:cNvSpPr>
          <p:nvPr/>
        </p:nvSpPr>
        <p:spPr bwMode="auto">
          <a:xfrm>
            <a:off x="152400" y="914400"/>
            <a:ext cx="88392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b="1">
                <a:latin typeface="Courier New" pitchFamily="49" charset="0"/>
                <a:cs typeface="Courier New" pitchFamily="49" charset="0"/>
              </a:rPr>
              <a:t>using System;</a:t>
            </a:r>
          </a:p>
          <a:p>
            <a:pPr>
              <a:lnSpc>
                <a:spcPct val="140000"/>
              </a:lnSpc>
            </a:pPr>
            <a:r>
              <a:rPr lang="en-US" b="1">
                <a:latin typeface="Courier New" pitchFamily="49" charset="0"/>
                <a:cs typeface="Courier New" pitchFamily="49" charset="0"/>
              </a:rPr>
              <a:t>struct Coordinate{</a:t>
            </a:r>
          </a:p>
          <a:p>
            <a:pPr>
              <a:lnSpc>
                <a:spcPct val="140000"/>
              </a:lnSpc>
            </a:pPr>
            <a:r>
              <a:rPr lang="en-US" b="1">
                <a:latin typeface="Courier New" pitchFamily="49" charset="0"/>
                <a:cs typeface="Courier New" pitchFamily="49" charset="0"/>
              </a:rPr>
              <a:t>    private int xval;</a:t>
            </a:r>
          </a:p>
          <a:p>
            <a:pPr>
              <a:lnSpc>
                <a:spcPct val="140000"/>
              </a:lnSpc>
            </a:pPr>
            <a:r>
              <a:rPr lang="en-US" b="1">
                <a:latin typeface="Courier New" pitchFamily="49" charset="0"/>
                <a:cs typeface="Courier New" pitchFamily="49" charset="0"/>
              </a:rPr>
              <a:t>    private int yval;</a:t>
            </a:r>
          </a:p>
          <a:p>
            <a:pPr>
              <a:lnSpc>
                <a:spcPct val="140000"/>
              </a:lnSpc>
            </a:pPr>
            <a:r>
              <a:rPr lang="en-US" b="1">
                <a:latin typeface="Courier New" pitchFamily="49" charset="0"/>
                <a:cs typeface="Courier New" pitchFamily="49" charset="0"/>
              </a:rPr>
              <a:t>    public int X  {</a:t>
            </a:r>
          </a:p>
          <a:p>
            <a:pPr>
              <a:lnSpc>
                <a:spcPct val="140000"/>
              </a:lnSpc>
            </a:pPr>
            <a:r>
              <a:rPr lang="en-US" b="1">
                <a:latin typeface="Courier New" pitchFamily="49" charset="0"/>
                <a:cs typeface="Courier New" pitchFamily="49" charset="0"/>
              </a:rPr>
              <a:t>        get {    return xval;        }</a:t>
            </a:r>
          </a:p>
          <a:p>
            <a:pPr>
              <a:lnSpc>
                <a:spcPct val="140000"/>
              </a:lnSpc>
            </a:pPr>
            <a:r>
              <a:rPr lang="en-US" b="1">
                <a:latin typeface="Courier New" pitchFamily="49" charset="0"/>
                <a:cs typeface="Courier New" pitchFamily="49" charset="0"/>
              </a:rPr>
              <a:t>        set  {     if (value &lt; 100)     xval = value;       	}</a:t>
            </a:r>
          </a:p>
          <a:p>
            <a:pPr>
              <a:lnSpc>
                <a:spcPct val="140000"/>
              </a:lnSpc>
            </a:pPr>
            <a:r>
              <a:rPr lang="en-US" b="1">
                <a:latin typeface="Courier New" pitchFamily="49" charset="0"/>
                <a:cs typeface="Courier New" pitchFamily="49" charset="0"/>
              </a:rPr>
              <a:t>    }</a:t>
            </a:r>
          </a:p>
          <a:p>
            <a:pPr>
              <a:lnSpc>
                <a:spcPct val="140000"/>
              </a:lnSpc>
            </a:pPr>
            <a:r>
              <a:rPr lang="en-US" b="1">
                <a:latin typeface="Courier New" pitchFamily="49" charset="0"/>
                <a:cs typeface="Courier New" pitchFamily="49" charset="0"/>
              </a:rPr>
              <a:t>    public int Y    {</a:t>
            </a:r>
          </a:p>
          <a:p>
            <a:pPr>
              <a:lnSpc>
                <a:spcPct val="140000"/>
              </a:lnSpc>
            </a:pPr>
            <a:r>
              <a:rPr lang="en-US" b="1">
                <a:latin typeface="Courier New" pitchFamily="49" charset="0"/>
                <a:cs typeface="Courier New" pitchFamily="49" charset="0"/>
              </a:rPr>
              <a:t>        get { return yval; }</a:t>
            </a:r>
          </a:p>
          <a:p>
            <a:pPr>
              <a:lnSpc>
                <a:spcPct val="140000"/>
              </a:lnSpc>
            </a:pPr>
            <a:r>
              <a:rPr lang="en-US" b="1">
                <a:latin typeface="Courier New" pitchFamily="49" charset="0"/>
                <a:cs typeface="Courier New" pitchFamily="49" charset="0"/>
              </a:rPr>
              <a:t>        set { if (value &lt; 100)     yval = value; }</a:t>
            </a:r>
          </a:p>
          <a:p>
            <a:pPr>
              <a:lnSpc>
                <a:spcPct val="140000"/>
              </a:lnSpc>
            </a:pPr>
            <a:r>
              <a:rPr lang="en-US" b="1">
                <a:latin typeface="Courier New" pitchFamily="49" charset="0"/>
                <a:cs typeface="Courier New" pitchFamily="49" charset="0"/>
              </a:rPr>
              <a:t>    }</a:t>
            </a:r>
          </a:p>
          <a:p>
            <a:pPr>
              <a:lnSpc>
                <a:spcPct val="140000"/>
              </a:lnSpc>
            </a:pPr>
            <a:r>
              <a:rPr lang="en-US" b="1">
                <a:latin typeface="Courier New" pitchFamily="49" charset="0"/>
                <a:cs typeface="Courier New" pitchFamily="49" charset="0"/>
              </a:rPr>
              <a:t>    public void DisplayXY()    {</a:t>
            </a:r>
          </a:p>
          <a:p>
            <a:pPr>
              <a:lnSpc>
                <a:spcPct val="140000"/>
              </a:lnSpc>
            </a:pPr>
            <a:r>
              <a:rPr lang="en-US" b="1">
                <a:latin typeface="Courier New" pitchFamily="49" charset="0"/>
                <a:cs typeface="Courier New" pitchFamily="49" charset="0"/>
              </a:rPr>
              <a:t>        Console.WriteLine(" ({0},{1})", xval,yval);    }</a:t>
            </a:r>
          </a:p>
          <a:p>
            <a:pPr>
              <a:lnSpc>
                <a:spcPct val="140000"/>
              </a:lnSpc>
            </a:pPr>
            <a:r>
              <a:rPr lang="en-US"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Class Definitions </a:t>
            </a:r>
          </a:p>
        </p:txBody>
      </p:sp>
      <p:sp>
        <p:nvSpPr>
          <p:cNvPr id="3" name="Content Placeholder 2"/>
          <p:cNvSpPr>
            <a:spLocks noGrp="1"/>
          </p:cNvSpPr>
          <p:nvPr>
            <p:ph idx="1"/>
          </p:nvPr>
        </p:nvSpPr>
        <p:spPr>
          <a:xfrm>
            <a:off x="76200" y="990600"/>
            <a:ext cx="8763000" cy="5791200"/>
          </a:xfrm>
        </p:spPr>
        <p:txBody>
          <a:bodyPr/>
          <a:lstStyle/>
          <a:p>
            <a:r>
              <a:rPr lang="en-US" dirty="0" smtClean="0"/>
              <a:t>A class (</a:t>
            </a:r>
            <a:r>
              <a:rPr lang="en-US" dirty="0" err="1" smtClean="0"/>
              <a:t>struct</a:t>
            </a:r>
            <a:r>
              <a:rPr lang="en-US" dirty="0"/>
              <a:t>, or an </a:t>
            </a:r>
            <a:r>
              <a:rPr lang="en-US" dirty="0" smtClean="0"/>
              <a:t>interface)  definition can be split over </a:t>
            </a:r>
            <a:r>
              <a:rPr lang="en-US" dirty="0"/>
              <a:t>two or more source files. </a:t>
            </a:r>
            <a:endParaRPr lang="en-US" dirty="0" smtClean="0"/>
          </a:p>
          <a:p>
            <a:r>
              <a:rPr lang="en-US" dirty="0" smtClean="0"/>
              <a:t>Each </a:t>
            </a:r>
            <a:r>
              <a:rPr lang="en-US" dirty="0"/>
              <a:t>source </a:t>
            </a:r>
            <a:r>
              <a:rPr lang="en-US" dirty="0" smtClean="0"/>
              <a:t>file can contain some part of class </a:t>
            </a:r>
            <a:r>
              <a:rPr lang="en-US" dirty="0"/>
              <a:t>definition, and all parts are combined when the application is compiled. </a:t>
            </a:r>
            <a:endParaRPr lang="en-US" dirty="0" smtClean="0"/>
          </a:p>
          <a:p>
            <a:r>
              <a:rPr lang="en-US" dirty="0" smtClean="0"/>
              <a:t>This is useful for several reasons</a:t>
            </a:r>
          </a:p>
          <a:p>
            <a:pPr lvl="1"/>
            <a:r>
              <a:rPr lang="en-US" sz="2000" dirty="0" smtClean="0">
                <a:ea typeface="+mn-ea"/>
                <a:cs typeface="+mn-cs"/>
              </a:rPr>
              <a:t>A large projects may require spreading responsibility across multiple developers and this facility allows</a:t>
            </a:r>
            <a:r>
              <a:rPr lang="en-US" sz="2000" dirty="0"/>
              <a:t> </a:t>
            </a:r>
            <a:r>
              <a:rPr lang="en-US" sz="2000" dirty="0" smtClean="0"/>
              <a:t>multiple developers to work on the same</a:t>
            </a:r>
            <a:r>
              <a:rPr lang="en-US" sz="2000" dirty="0" smtClean="0">
                <a:ea typeface="+mn-ea"/>
                <a:cs typeface="+mn-cs"/>
              </a:rPr>
              <a:t> </a:t>
            </a:r>
            <a:r>
              <a:rPr lang="en-US" sz="2000" dirty="0">
                <a:ea typeface="+mn-ea"/>
                <a:cs typeface="+mn-cs"/>
              </a:rPr>
              <a:t>class </a:t>
            </a:r>
            <a:r>
              <a:rPr lang="en-US" sz="2000" dirty="0" smtClean="0">
                <a:ea typeface="+mn-ea"/>
                <a:cs typeface="+mn-cs"/>
              </a:rPr>
              <a:t>simultaneously.</a:t>
            </a:r>
          </a:p>
          <a:p>
            <a:pPr lvl="1"/>
            <a:r>
              <a:rPr lang="en-US" sz="2000" dirty="0" smtClean="0">
                <a:ea typeface="+mn-ea"/>
                <a:cs typeface="+mn-cs"/>
              </a:rPr>
              <a:t>Also we will see that in many cases the tool  automatically </a:t>
            </a:r>
            <a:r>
              <a:rPr lang="en-US" sz="2000" dirty="0">
                <a:ea typeface="+mn-ea"/>
                <a:cs typeface="+mn-cs"/>
              </a:rPr>
              <a:t>generated </a:t>
            </a:r>
            <a:r>
              <a:rPr lang="en-US" sz="2000" dirty="0" smtClean="0">
                <a:ea typeface="+mn-ea"/>
                <a:cs typeface="+mn-cs"/>
              </a:rPr>
              <a:t>source. In such cases, the </a:t>
            </a:r>
            <a:r>
              <a:rPr lang="en-US" sz="2000" dirty="0">
                <a:ea typeface="+mn-ea"/>
                <a:cs typeface="+mn-cs"/>
              </a:rPr>
              <a:t>code can be added to the class without having to recreate the source file. Visual Studio uses this approach when creating Windows Forms, Web Service wrapper </a:t>
            </a:r>
            <a:r>
              <a:rPr lang="en-US" sz="2000" dirty="0" smtClean="0">
                <a:ea typeface="+mn-ea"/>
                <a:cs typeface="+mn-cs"/>
              </a:rPr>
              <a:t>code</a:t>
            </a:r>
            <a:r>
              <a:rPr lang="en-US" sz="2000" dirty="0">
                <a:ea typeface="+mn-ea"/>
                <a:cs typeface="+mn-cs"/>
              </a:rPr>
              <a:t> </a:t>
            </a:r>
            <a:r>
              <a:rPr lang="en-US" sz="2000" dirty="0" smtClean="0">
                <a:ea typeface="+mn-ea"/>
                <a:cs typeface="+mn-cs"/>
              </a:rPr>
              <a:t>etc.</a:t>
            </a:r>
            <a:endParaRPr lang="en-US" dirty="0"/>
          </a:p>
        </p:txBody>
      </p:sp>
      <p:sp>
        <p:nvSpPr>
          <p:cNvPr id="4" name="Slide Number Placeholder 3"/>
          <p:cNvSpPr>
            <a:spLocks noGrp="1"/>
          </p:cNvSpPr>
          <p:nvPr>
            <p:ph type="sldNum" sz="quarter" idx="10"/>
          </p:nvPr>
        </p:nvSpPr>
        <p:spPr/>
        <p:txBody>
          <a:bodyPr/>
          <a:lstStyle/>
          <a:p>
            <a:pPr>
              <a:defRPr/>
            </a:pPr>
            <a:fld id="{5C1F4E4C-9304-405F-B995-5B40CBF9E51D}" type="slidenum">
              <a:rPr lang="en-US" smtClean="0"/>
              <a:pPr>
                <a:defRPr/>
              </a:pPr>
              <a:t>40</a:t>
            </a:fld>
            <a:endParaRPr lang="en-US"/>
          </a:p>
        </p:txBody>
      </p:sp>
    </p:spTree>
    <p:extLst>
      <p:ext uri="{BB962C8B-B14F-4D97-AF65-F5344CB8AC3E}">
        <p14:creationId xmlns:p14="http://schemas.microsoft.com/office/powerpoint/2010/main" val="2089351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partial</a:t>
            </a:r>
            <a:r>
              <a:rPr lang="en-US" dirty="0" smtClean="0"/>
              <a:t> keyword</a:t>
            </a:r>
            <a:endParaRPr lang="en-US" dirty="0"/>
          </a:p>
        </p:txBody>
      </p:sp>
      <p:sp>
        <p:nvSpPr>
          <p:cNvPr id="3" name="Content Placeholder 2"/>
          <p:cNvSpPr>
            <a:spLocks noGrp="1"/>
          </p:cNvSpPr>
          <p:nvPr>
            <p:ph idx="1"/>
          </p:nvPr>
        </p:nvSpPr>
        <p:spPr>
          <a:xfrm>
            <a:off x="152400" y="1066800"/>
            <a:ext cx="8839200" cy="5562600"/>
          </a:xfrm>
        </p:spPr>
        <p:txBody>
          <a:bodyPr/>
          <a:lstStyle/>
          <a:p>
            <a:pPr>
              <a:lnSpc>
                <a:spcPct val="100000"/>
              </a:lnSpc>
              <a:spcBef>
                <a:spcPts val="200"/>
              </a:spcBef>
            </a:pPr>
            <a:r>
              <a:rPr lang="en-US" dirty="0" smtClean="0"/>
              <a:t>The </a:t>
            </a:r>
            <a:r>
              <a:rPr lang="en-US" b="1" dirty="0">
                <a:latin typeface="Courier New" pitchFamily="49" charset="0"/>
                <a:cs typeface="Courier New" pitchFamily="49" charset="0"/>
              </a:rPr>
              <a:t>partial</a:t>
            </a:r>
            <a:r>
              <a:rPr lang="en-US" dirty="0"/>
              <a:t> </a:t>
            </a:r>
            <a:r>
              <a:rPr lang="en-US" dirty="0" smtClean="0"/>
              <a:t>keyword in the class definition indicates that the code is split.</a:t>
            </a:r>
          </a:p>
          <a:p>
            <a:pPr marL="0" indent="0">
              <a:lnSpc>
                <a:spcPct val="100000"/>
              </a:lnSpc>
              <a:spcBef>
                <a:spcPts val="200"/>
              </a:spcBef>
              <a:buNone/>
            </a:pPr>
            <a:r>
              <a:rPr lang="en-US" u="sng" dirty="0" smtClean="0"/>
              <a:t>File1.cs</a:t>
            </a:r>
          </a:p>
          <a:p>
            <a:pPr marL="0" indent="0">
              <a:lnSpc>
                <a:spcPct val="100000"/>
              </a:lnSpc>
              <a:spcBef>
                <a:spcPts val="200"/>
              </a:spcBef>
              <a:buNone/>
            </a:pPr>
            <a:r>
              <a:rPr lang="en-US" dirty="0"/>
              <a:t> </a:t>
            </a:r>
            <a:r>
              <a:rPr lang="en-US" b="1" kern="1200" dirty="0">
                <a:latin typeface="Courier New" pitchFamily="49" charset="0"/>
                <a:cs typeface="Courier New" pitchFamily="49" charset="0"/>
              </a:rPr>
              <a:t>partial class  </a:t>
            </a:r>
            <a:r>
              <a:rPr lang="en-US" b="1" kern="1200" dirty="0" smtClean="0">
                <a:latin typeface="Courier New" pitchFamily="49" charset="0"/>
                <a:cs typeface="Courier New" pitchFamily="49" charset="0"/>
              </a:rPr>
              <a:t>Point    </a:t>
            </a:r>
            <a:r>
              <a:rPr lang="en-US" b="1" kern="1200" dirty="0">
                <a:latin typeface="Courier New" pitchFamily="49" charset="0"/>
                <a:cs typeface="Courier New" pitchFamily="49" charset="0"/>
              </a:rPr>
              <a:t>{</a:t>
            </a:r>
          </a:p>
          <a:p>
            <a:pPr marL="0" indent="0">
              <a:lnSpc>
                <a:spcPct val="100000"/>
              </a:lnSpc>
              <a:spcBef>
                <a:spcPts val="200"/>
              </a:spcBef>
              <a:buNone/>
            </a:pPr>
            <a:r>
              <a:rPr lang="en-US" b="1" kern="1200" dirty="0">
                <a:latin typeface="Courier New" pitchFamily="49" charset="0"/>
                <a:cs typeface="Courier New" pitchFamily="49" charset="0"/>
              </a:rPr>
              <a:t>    </a:t>
            </a:r>
            <a:r>
              <a:rPr lang="en-US" b="1" kern="1200" dirty="0" smtClean="0">
                <a:latin typeface="Courier New" pitchFamily="49" charset="0"/>
                <a:cs typeface="Courier New" pitchFamily="49" charset="0"/>
              </a:rPr>
              <a:t>internal </a:t>
            </a:r>
            <a:r>
              <a:rPr lang="en-US" b="1" kern="1200" dirty="0" err="1">
                <a:latin typeface="Courier New" pitchFamily="49" charset="0"/>
                <a:cs typeface="Courier New" pitchFamily="49" charset="0"/>
              </a:rPr>
              <a:t>int</a:t>
            </a:r>
            <a:r>
              <a:rPr lang="en-US" b="1" kern="1200" dirty="0">
                <a:latin typeface="Courier New" pitchFamily="49" charset="0"/>
                <a:cs typeface="Courier New" pitchFamily="49" charset="0"/>
              </a:rPr>
              <a:t> x, y;</a:t>
            </a:r>
          </a:p>
          <a:p>
            <a:pPr marL="0" indent="0">
              <a:lnSpc>
                <a:spcPct val="100000"/>
              </a:lnSpc>
              <a:spcBef>
                <a:spcPts val="200"/>
              </a:spcBef>
              <a:buNone/>
            </a:pPr>
            <a:r>
              <a:rPr lang="fr-FR" b="1" kern="1200" dirty="0">
                <a:latin typeface="Courier New" pitchFamily="49" charset="0"/>
                <a:cs typeface="Courier New" pitchFamily="49" charset="0"/>
              </a:rPr>
              <a:t>   </a:t>
            </a:r>
            <a:r>
              <a:rPr lang="fr-FR" b="1" kern="1200" dirty="0" smtClean="0">
                <a:latin typeface="Courier New" pitchFamily="49" charset="0"/>
                <a:cs typeface="Courier New" pitchFamily="49" charset="0"/>
              </a:rPr>
              <a:t> </a:t>
            </a:r>
            <a:r>
              <a:rPr lang="fr-FR" b="1" kern="1200" dirty="0" err="1">
                <a:latin typeface="Courier New" pitchFamily="49" charset="0"/>
                <a:cs typeface="Courier New" pitchFamily="49" charset="0"/>
              </a:rPr>
              <a:t>internal</a:t>
            </a:r>
            <a:r>
              <a:rPr lang="fr-FR" b="1" kern="1200" dirty="0">
                <a:latin typeface="Courier New" pitchFamily="49" charset="0"/>
                <a:cs typeface="Courier New" pitchFamily="49" charset="0"/>
              </a:rPr>
              <a:t> Point(</a:t>
            </a:r>
            <a:r>
              <a:rPr lang="fr-FR" b="1" kern="1200" dirty="0" err="1">
                <a:latin typeface="Courier New" pitchFamily="49" charset="0"/>
                <a:cs typeface="Courier New" pitchFamily="49" charset="0"/>
              </a:rPr>
              <a:t>int</a:t>
            </a:r>
            <a:r>
              <a:rPr lang="fr-FR" b="1" kern="1200" dirty="0">
                <a:latin typeface="Courier New" pitchFamily="49" charset="0"/>
                <a:cs typeface="Courier New" pitchFamily="49" charset="0"/>
              </a:rPr>
              <a:t> x1, </a:t>
            </a:r>
            <a:r>
              <a:rPr lang="fr-FR" b="1" kern="1200" dirty="0" err="1">
                <a:latin typeface="Courier New" pitchFamily="49" charset="0"/>
                <a:cs typeface="Courier New" pitchFamily="49" charset="0"/>
              </a:rPr>
              <a:t>int</a:t>
            </a:r>
            <a:r>
              <a:rPr lang="fr-FR" b="1" kern="1200" dirty="0">
                <a:latin typeface="Courier New" pitchFamily="49" charset="0"/>
                <a:cs typeface="Courier New" pitchFamily="49" charset="0"/>
              </a:rPr>
              <a:t> y1)</a:t>
            </a:r>
          </a:p>
          <a:p>
            <a:pPr marL="0" indent="0">
              <a:lnSpc>
                <a:spcPct val="100000"/>
              </a:lnSpc>
              <a:spcBef>
                <a:spcPts val="200"/>
              </a:spcBef>
              <a:buNone/>
            </a:pPr>
            <a:r>
              <a:rPr lang="en-US" b="1" kern="1200" dirty="0">
                <a:latin typeface="Courier New" pitchFamily="49" charset="0"/>
                <a:cs typeface="Courier New" pitchFamily="49" charset="0"/>
              </a:rPr>
              <a:t>    </a:t>
            </a:r>
            <a:r>
              <a:rPr lang="en-US" b="1" kern="1200" dirty="0" smtClean="0">
                <a:latin typeface="Courier New" pitchFamily="49" charset="0"/>
                <a:cs typeface="Courier New" pitchFamily="49" charset="0"/>
              </a:rPr>
              <a:t> </a:t>
            </a:r>
            <a:r>
              <a:rPr lang="en-US" b="1" kern="1200" dirty="0">
                <a:latin typeface="Courier New" pitchFamily="49" charset="0"/>
                <a:cs typeface="Courier New" pitchFamily="49" charset="0"/>
              </a:rPr>
              <a:t>{</a:t>
            </a:r>
          </a:p>
          <a:p>
            <a:pPr marL="0" indent="0">
              <a:lnSpc>
                <a:spcPct val="100000"/>
              </a:lnSpc>
              <a:spcBef>
                <a:spcPts val="200"/>
              </a:spcBef>
              <a:buNone/>
            </a:pPr>
            <a:r>
              <a:rPr lang="en-US" b="1" kern="1200" dirty="0">
                <a:latin typeface="Courier New" pitchFamily="49" charset="0"/>
                <a:cs typeface="Courier New" pitchFamily="49" charset="0"/>
              </a:rPr>
              <a:t>            </a:t>
            </a:r>
            <a:r>
              <a:rPr lang="en-US" b="1" kern="1200" dirty="0" err="1">
                <a:latin typeface="Courier New" pitchFamily="49" charset="0"/>
                <a:cs typeface="Courier New" pitchFamily="49" charset="0"/>
              </a:rPr>
              <a:t>this.x</a:t>
            </a:r>
            <a:r>
              <a:rPr lang="en-US" b="1" kern="1200" dirty="0">
                <a:latin typeface="Courier New" pitchFamily="49" charset="0"/>
                <a:cs typeface="Courier New" pitchFamily="49" charset="0"/>
              </a:rPr>
              <a:t> = x1;</a:t>
            </a:r>
          </a:p>
          <a:p>
            <a:pPr marL="0" indent="0">
              <a:lnSpc>
                <a:spcPct val="100000"/>
              </a:lnSpc>
              <a:spcBef>
                <a:spcPts val="200"/>
              </a:spcBef>
              <a:buNone/>
            </a:pPr>
            <a:r>
              <a:rPr lang="en-US" b="1" kern="1200" dirty="0">
                <a:latin typeface="Courier New" pitchFamily="49" charset="0"/>
                <a:cs typeface="Courier New" pitchFamily="49" charset="0"/>
              </a:rPr>
              <a:t>            </a:t>
            </a:r>
            <a:r>
              <a:rPr lang="en-US" b="1" kern="1200" dirty="0" err="1">
                <a:latin typeface="Courier New" pitchFamily="49" charset="0"/>
                <a:cs typeface="Courier New" pitchFamily="49" charset="0"/>
              </a:rPr>
              <a:t>this.y</a:t>
            </a:r>
            <a:r>
              <a:rPr lang="en-US" b="1" kern="1200" dirty="0">
                <a:latin typeface="Courier New" pitchFamily="49" charset="0"/>
                <a:cs typeface="Courier New" pitchFamily="49" charset="0"/>
              </a:rPr>
              <a:t> = y1;</a:t>
            </a:r>
          </a:p>
          <a:p>
            <a:pPr marL="0" indent="0">
              <a:lnSpc>
                <a:spcPct val="100000"/>
              </a:lnSpc>
              <a:spcBef>
                <a:spcPts val="200"/>
              </a:spcBef>
              <a:buNone/>
            </a:pPr>
            <a:r>
              <a:rPr lang="en-US" b="1" kern="1200" dirty="0" smtClean="0">
                <a:latin typeface="Courier New" pitchFamily="49" charset="0"/>
                <a:cs typeface="Courier New" pitchFamily="49" charset="0"/>
              </a:rPr>
              <a:t>}}</a:t>
            </a:r>
          </a:p>
          <a:p>
            <a:pPr marL="0" indent="0">
              <a:lnSpc>
                <a:spcPct val="100000"/>
              </a:lnSpc>
              <a:spcBef>
                <a:spcPts val="200"/>
              </a:spcBef>
              <a:buNone/>
            </a:pPr>
            <a:r>
              <a:rPr lang="en-US" u="sng" dirty="0" smtClean="0"/>
              <a:t>File2.cs</a:t>
            </a:r>
            <a:endParaRPr lang="en-US" u="sng" dirty="0"/>
          </a:p>
          <a:p>
            <a:pPr marL="0" indent="0">
              <a:lnSpc>
                <a:spcPct val="100000"/>
              </a:lnSpc>
              <a:spcBef>
                <a:spcPts val="200"/>
              </a:spcBef>
              <a:buNone/>
            </a:pPr>
            <a:r>
              <a:rPr lang="en-US" b="1" kern="1200" dirty="0">
                <a:latin typeface="Courier New" pitchFamily="49" charset="0"/>
                <a:cs typeface="Courier New" pitchFamily="49" charset="0"/>
              </a:rPr>
              <a:t>partial class </a:t>
            </a:r>
            <a:r>
              <a:rPr lang="en-US" b="1" kern="1200" dirty="0" smtClean="0">
                <a:latin typeface="Courier New" pitchFamily="49" charset="0"/>
                <a:cs typeface="Courier New" pitchFamily="49" charset="0"/>
              </a:rPr>
              <a:t>Point{  </a:t>
            </a:r>
            <a:endParaRPr lang="en-US" b="1" kern="1200" dirty="0">
              <a:latin typeface="Courier New" pitchFamily="49" charset="0"/>
              <a:cs typeface="Courier New" pitchFamily="49" charset="0"/>
            </a:endParaRPr>
          </a:p>
          <a:p>
            <a:pPr marL="0" indent="0">
              <a:lnSpc>
                <a:spcPct val="100000"/>
              </a:lnSpc>
              <a:spcBef>
                <a:spcPts val="200"/>
              </a:spcBef>
              <a:buNone/>
            </a:pPr>
            <a:r>
              <a:rPr lang="en-US" b="1" kern="1200" dirty="0">
                <a:latin typeface="Courier New" pitchFamily="49" charset="0"/>
                <a:cs typeface="Courier New" pitchFamily="49" charset="0"/>
              </a:rPr>
              <a:t>    internal Point(</a:t>
            </a:r>
            <a:r>
              <a:rPr lang="en-US" b="1" kern="1200" dirty="0" err="1">
                <a:latin typeface="Courier New" pitchFamily="49" charset="0"/>
                <a:cs typeface="Courier New" pitchFamily="49" charset="0"/>
              </a:rPr>
              <a:t>int</a:t>
            </a:r>
            <a:r>
              <a:rPr lang="en-US" b="1" kern="1200" dirty="0">
                <a:latin typeface="Courier New" pitchFamily="49" charset="0"/>
                <a:cs typeface="Courier New" pitchFamily="49" charset="0"/>
              </a:rPr>
              <a:t> x1</a:t>
            </a:r>
            <a:r>
              <a:rPr lang="en-US" b="1" kern="1200" dirty="0" smtClean="0">
                <a:latin typeface="Courier New" pitchFamily="49" charset="0"/>
                <a:cs typeface="Courier New" pitchFamily="49" charset="0"/>
              </a:rPr>
              <a:t>)  </a:t>
            </a:r>
            <a:r>
              <a:rPr lang="en-US" b="1" kern="1200" dirty="0">
                <a:latin typeface="Courier New" pitchFamily="49" charset="0"/>
                <a:cs typeface="Courier New" pitchFamily="49" charset="0"/>
              </a:rPr>
              <a:t>{</a:t>
            </a:r>
          </a:p>
          <a:p>
            <a:pPr marL="0" indent="0">
              <a:lnSpc>
                <a:spcPct val="100000"/>
              </a:lnSpc>
              <a:spcBef>
                <a:spcPts val="200"/>
              </a:spcBef>
              <a:buNone/>
            </a:pPr>
            <a:r>
              <a:rPr lang="en-US" b="1" kern="1200" dirty="0">
                <a:latin typeface="Courier New" pitchFamily="49" charset="0"/>
                <a:cs typeface="Courier New" pitchFamily="49" charset="0"/>
              </a:rPr>
              <a:t>        </a:t>
            </a:r>
            <a:r>
              <a:rPr lang="en-US" b="1" kern="1200" dirty="0" err="1">
                <a:latin typeface="Courier New" pitchFamily="49" charset="0"/>
                <a:cs typeface="Courier New" pitchFamily="49" charset="0"/>
              </a:rPr>
              <a:t>this.x</a:t>
            </a:r>
            <a:r>
              <a:rPr lang="en-US" b="1" kern="1200" dirty="0">
                <a:latin typeface="Courier New" pitchFamily="49" charset="0"/>
                <a:cs typeface="Courier New" pitchFamily="49" charset="0"/>
              </a:rPr>
              <a:t> = x1;</a:t>
            </a:r>
          </a:p>
          <a:p>
            <a:pPr marL="0" indent="0">
              <a:lnSpc>
                <a:spcPct val="100000"/>
              </a:lnSpc>
              <a:spcBef>
                <a:spcPts val="200"/>
              </a:spcBef>
              <a:buNone/>
            </a:pPr>
            <a:r>
              <a:rPr lang="en-US" b="1" kern="1200" dirty="0" smtClean="0">
                <a:latin typeface="Courier New" pitchFamily="49" charset="0"/>
                <a:cs typeface="Courier New" pitchFamily="49" charset="0"/>
              </a:rPr>
              <a:t>}}</a:t>
            </a:r>
          </a:p>
          <a:p>
            <a:pPr marL="0" indent="0" eaLnBrk="1" hangingPunct="1">
              <a:buNone/>
            </a:pPr>
            <a:r>
              <a:rPr lang="en-US" dirty="0" smtClean="0"/>
              <a:t>Compiling  from command line: </a:t>
            </a:r>
            <a:r>
              <a:rPr lang="en-US" b="1" dirty="0" err="1" smtClean="0">
                <a:latin typeface="Courier New" pitchFamily="49" charset="0"/>
              </a:rPr>
              <a:t>csc</a:t>
            </a:r>
            <a:r>
              <a:rPr lang="en-US" b="1" dirty="0" smtClean="0">
                <a:latin typeface="Courier New" pitchFamily="49" charset="0"/>
              </a:rPr>
              <a:t> File1.cs File2.cs</a:t>
            </a:r>
            <a:endParaRPr lang="en-IN" b="1" dirty="0">
              <a:latin typeface="Courier New" pitchFamily="49" charset="0"/>
            </a:endParaRPr>
          </a:p>
          <a:p>
            <a:pPr marL="0" indent="0">
              <a:lnSpc>
                <a:spcPct val="100000"/>
              </a:lnSpc>
              <a:spcBef>
                <a:spcPts val="200"/>
              </a:spcBef>
              <a:buNone/>
            </a:pPr>
            <a:endParaRPr lang="en-US" b="1" kern="12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5C1F4E4C-9304-405F-B995-5B40CBF9E51D}" type="slidenum">
              <a:rPr lang="en-US" smtClean="0"/>
              <a:pPr>
                <a:defRPr/>
              </a:pPr>
              <a:t>41</a:t>
            </a:fld>
            <a:endParaRPr lang="en-US"/>
          </a:p>
        </p:txBody>
      </p:sp>
    </p:spTree>
    <p:extLst>
      <p:ext uri="{BB962C8B-B14F-4D97-AF65-F5344CB8AC3E}">
        <p14:creationId xmlns:p14="http://schemas.microsoft.com/office/powerpoint/2010/main" val="280019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36F791-3035-447A-9112-19ED5C75315E}" type="slidenum">
              <a:rPr lang="en-US" smtClean="0">
                <a:solidFill>
                  <a:schemeClr val="bg2"/>
                </a:solidFill>
              </a:rPr>
              <a:pPr eaLnBrk="1" hangingPunct="1"/>
              <a:t>5</a:t>
            </a:fld>
            <a:endParaRPr lang="en-US" smtClean="0">
              <a:solidFill>
                <a:schemeClr val="bg2"/>
              </a:solidFill>
            </a:endParaRPr>
          </a:p>
        </p:txBody>
      </p:sp>
      <p:sp>
        <p:nvSpPr>
          <p:cNvPr id="7171" name="Rectangle 4"/>
          <p:cNvSpPr>
            <a:spLocks noChangeArrowheads="1"/>
          </p:cNvSpPr>
          <p:nvPr/>
        </p:nvSpPr>
        <p:spPr bwMode="auto">
          <a:xfrm>
            <a:off x="304800" y="228600"/>
            <a:ext cx="7924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b="1">
                <a:latin typeface="Courier New" pitchFamily="49" charset="0"/>
                <a:cs typeface="Courier New" pitchFamily="49" charset="0"/>
              </a:rPr>
              <a:t>class Test{</a:t>
            </a:r>
          </a:p>
          <a:p>
            <a:pPr>
              <a:lnSpc>
                <a:spcPct val="140000"/>
              </a:lnSpc>
            </a:pPr>
            <a:r>
              <a:rPr lang="en-US" b="1">
                <a:latin typeface="Courier New" pitchFamily="49" charset="0"/>
                <a:cs typeface="Courier New" pitchFamily="49" charset="0"/>
              </a:rPr>
              <a:t>public static void Main(){</a:t>
            </a:r>
          </a:p>
          <a:p>
            <a:pPr>
              <a:lnSpc>
                <a:spcPct val="140000"/>
              </a:lnSpc>
            </a:pPr>
            <a:r>
              <a:rPr lang="en-US" b="1">
                <a:latin typeface="Courier New" pitchFamily="49" charset="0"/>
                <a:cs typeface="Courier New" pitchFamily="49" charset="0"/>
              </a:rPr>
              <a:t>    Coordinate p= </a:t>
            </a:r>
            <a:r>
              <a:rPr lang="en-US" b="1">
                <a:solidFill>
                  <a:srgbClr val="339933"/>
                </a:solidFill>
                <a:latin typeface="Courier New" pitchFamily="49" charset="0"/>
                <a:cs typeface="Courier New" pitchFamily="49" charset="0"/>
              </a:rPr>
              <a:t>new Coordinate()</a:t>
            </a:r>
            <a:r>
              <a:rPr lang="en-US" b="1">
                <a:latin typeface="Courier New" pitchFamily="49" charset="0"/>
                <a:cs typeface="Courier New" pitchFamily="49" charset="0"/>
              </a:rPr>
              <a:t>;</a:t>
            </a:r>
          </a:p>
          <a:p>
            <a:pPr>
              <a:lnSpc>
                <a:spcPct val="140000"/>
              </a:lnSpc>
            </a:pPr>
            <a:r>
              <a:rPr lang="en-US" b="1">
                <a:latin typeface="Courier New" pitchFamily="49" charset="0"/>
                <a:cs typeface="Courier New" pitchFamily="49" charset="0"/>
              </a:rPr>
              <a:t>    p.X = 10;</a:t>
            </a:r>
          </a:p>
          <a:p>
            <a:pPr>
              <a:lnSpc>
                <a:spcPct val="140000"/>
              </a:lnSpc>
            </a:pPr>
            <a:r>
              <a:rPr lang="en-US" b="1">
                <a:latin typeface="Courier New" pitchFamily="49" charset="0"/>
                <a:cs typeface="Courier New" pitchFamily="49" charset="0"/>
              </a:rPr>
              <a:t>    p.Y = 20;</a:t>
            </a:r>
          </a:p>
          <a:p>
            <a:pPr>
              <a:lnSpc>
                <a:spcPct val="140000"/>
              </a:lnSpc>
            </a:pPr>
            <a:r>
              <a:rPr lang="en-US" b="1">
                <a:latin typeface="Courier New" pitchFamily="49" charset="0"/>
                <a:cs typeface="Courier New" pitchFamily="49" charset="0"/>
              </a:rPr>
              <a:t>    p.DisplayXY();</a:t>
            </a:r>
          </a:p>
          <a:p>
            <a:pPr>
              <a:lnSpc>
                <a:spcPct val="140000"/>
              </a:lnSpc>
            </a:pPr>
            <a:r>
              <a:rPr lang="en-US" b="1">
                <a:latin typeface="Courier New" pitchFamily="49" charset="0"/>
                <a:cs typeface="Courier New" pitchFamily="49" charset="0"/>
              </a:rPr>
              <a:t>}}</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3125788"/>
            <a:ext cx="4732337"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0" y="1905000"/>
            <a:ext cx="3019425" cy="434975"/>
          </a:xfrm>
          <a:prstGeom prst="rect">
            <a:avLst/>
          </a:prstGeom>
        </p:spPr>
        <p:txBody>
          <a:bodyPr wrap="none">
            <a:spAutoFit/>
          </a:bodyPr>
          <a:lstStyle/>
          <a:p>
            <a:pPr>
              <a:lnSpc>
                <a:spcPct val="140000"/>
              </a:lnSpc>
              <a:defRPr/>
            </a:pPr>
            <a:r>
              <a:rPr lang="en-US" dirty="0">
                <a:solidFill>
                  <a:srgbClr val="002060"/>
                </a:solidFill>
                <a:latin typeface="+mj-lt"/>
                <a:cs typeface="Courier New" pitchFamily="49" charset="0"/>
              </a:rPr>
              <a:t>without this an error occurs </a:t>
            </a:r>
          </a:p>
        </p:txBody>
      </p:sp>
      <p:cxnSp>
        <p:nvCxnSpPr>
          <p:cNvPr id="8" name="Straight Arrow Connector 7"/>
          <p:cNvCxnSpPr/>
          <p:nvPr/>
        </p:nvCxnSpPr>
        <p:spPr>
          <a:xfrm flipH="1" flipV="1">
            <a:off x="4267200" y="1371600"/>
            <a:ext cx="755650" cy="685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p:txBody>
          <a:bodyPr/>
          <a:lstStyle/>
          <a:p>
            <a:r>
              <a:rPr lang="en-US" smtClean="0"/>
              <a:t>Tell me how</a:t>
            </a:r>
          </a:p>
        </p:txBody>
      </p:sp>
      <p:sp>
        <p:nvSpPr>
          <p:cNvPr id="8195" name="Content Placeholder 3"/>
          <p:cNvSpPr>
            <a:spLocks noGrp="1"/>
          </p:cNvSpPr>
          <p:nvPr>
            <p:ph idx="1"/>
          </p:nvPr>
        </p:nvSpPr>
        <p:spPr>
          <a:xfrm>
            <a:off x="457200" y="1295400"/>
            <a:ext cx="8229600" cy="914400"/>
          </a:xfrm>
        </p:spPr>
        <p:txBody>
          <a:bodyPr/>
          <a:lstStyle/>
          <a:p>
            <a:r>
              <a:rPr lang="en-US" smtClean="0"/>
              <a:t>The </a:t>
            </a:r>
            <a:r>
              <a:rPr lang="en-US" b="1" smtClean="0">
                <a:latin typeface="Courier New" pitchFamily="49" charset="0"/>
                <a:cs typeface="Courier New" pitchFamily="49" charset="0"/>
              </a:rPr>
              <a:t>struts</a:t>
            </a:r>
            <a:r>
              <a:rPr lang="en-US" smtClean="0"/>
              <a:t> are created using </a:t>
            </a:r>
            <a:r>
              <a:rPr lang="en-US" b="1" smtClean="0">
                <a:latin typeface="Courier New" pitchFamily="49" charset="0"/>
                <a:cs typeface="Courier New" pitchFamily="49" charset="0"/>
              </a:rPr>
              <a:t>new</a:t>
            </a:r>
            <a:r>
              <a:rPr lang="en-US" smtClean="0"/>
              <a:t> like classes. But calling </a:t>
            </a:r>
            <a:r>
              <a:rPr lang="en-US" b="1" smtClean="0">
                <a:latin typeface="Courier New" pitchFamily="49" charset="0"/>
                <a:cs typeface="Courier New" pitchFamily="49" charset="0"/>
              </a:rPr>
              <a:t>new</a:t>
            </a:r>
            <a:r>
              <a:rPr lang="en-US" smtClean="0"/>
              <a:t> implies that it is created in heap. How does this work with struts?</a:t>
            </a:r>
          </a:p>
        </p:txBody>
      </p:sp>
      <p:sp>
        <p:nvSpPr>
          <p:cNvPr id="819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6A14B2-D631-456B-B83B-A11D2AC310AE}" type="slidenum">
              <a:rPr lang="en-US" smtClean="0">
                <a:solidFill>
                  <a:schemeClr val="bg2"/>
                </a:solidFill>
              </a:rPr>
              <a:pPr eaLnBrk="1" hangingPunct="1"/>
              <a:t>6</a:t>
            </a:fld>
            <a:endParaRPr lang="en-US" smtClean="0">
              <a:solidFill>
                <a:schemeClr val="bg2"/>
              </a:solidFill>
            </a:endParaRPr>
          </a:p>
        </p:txBody>
      </p:sp>
      <p:sp>
        <p:nvSpPr>
          <p:cNvPr id="8197" name="Content Placeholder 3"/>
          <p:cNvSpPr txBox="1">
            <a:spLocks/>
          </p:cNvSpPr>
          <p:nvPr/>
        </p:nvSpPr>
        <p:spPr bwMode="auto">
          <a:xfrm>
            <a:off x="385763" y="2590800"/>
            <a:ext cx="822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40000"/>
              </a:lnSpc>
              <a:spcBef>
                <a:spcPct val="20000"/>
              </a:spcBef>
              <a:buClr>
                <a:schemeClr val="accent2"/>
              </a:buClr>
              <a:buFont typeface="Wingdings" pitchFamily="2" charset="2"/>
              <a:buChar char="§"/>
            </a:pPr>
            <a:r>
              <a:rPr lang="en-US" sz="2000">
                <a:solidFill>
                  <a:srgbClr val="5F5F5F"/>
                </a:solidFill>
              </a:rPr>
              <a:t>Calling the </a:t>
            </a:r>
            <a:r>
              <a:rPr lang="en-US" sz="2000" b="1">
                <a:solidFill>
                  <a:srgbClr val="5F5F5F"/>
                </a:solidFill>
                <a:latin typeface="Courier New" pitchFamily="49" charset="0"/>
                <a:cs typeface="Courier New" pitchFamily="49" charset="0"/>
              </a:rPr>
              <a:t>new</a:t>
            </a:r>
            <a:r>
              <a:rPr lang="en-US" sz="2000">
                <a:solidFill>
                  <a:srgbClr val="5F5F5F"/>
                </a:solidFill>
              </a:rPr>
              <a:t> operator on a class creates the object on heap. However, calling </a:t>
            </a:r>
            <a:r>
              <a:rPr lang="en-US" sz="2000" b="1">
                <a:solidFill>
                  <a:srgbClr val="5F5F5F"/>
                </a:solidFill>
                <a:latin typeface="Courier New" pitchFamily="49" charset="0"/>
                <a:cs typeface="Courier New" pitchFamily="49" charset="0"/>
              </a:rPr>
              <a:t>new</a:t>
            </a:r>
            <a:r>
              <a:rPr lang="en-US" sz="2000">
                <a:solidFill>
                  <a:srgbClr val="5F5F5F"/>
                </a:solidFill>
              </a:rPr>
              <a:t>  on  </a:t>
            </a:r>
            <a:r>
              <a:rPr lang="en-US" sz="2000" b="1">
                <a:solidFill>
                  <a:srgbClr val="5F5F5F"/>
                </a:solidFill>
                <a:latin typeface="Courier New" pitchFamily="49" charset="0"/>
                <a:cs typeface="Courier New" pitchFamily="49" charset="0"/>
              </a:rPr>
              <a:t>struct</a:t>
            </a:r>
            <a:r>
              <a:rPr lang="en-US" sz="2000">
                <a:solidFill>
                  <a:srgbClr val="5F5F5F"/>
                </a:solidFill>
              </a:rPr>
              <a:t>  creates it in on the stack.</a:t>
            </a:r>
          </a:p>
          <a:p>
            <a:pPr>
              <a:lnSpc>
                <a:spcPct val="140000"/>
              </a:lnSpc>
              <a:spcBef>
                <a:spcPct val="20000"/>
              </a:spcBef>
              <a:buClr>
                <a:schemeClr val="accent2"/>
              </a:buClr>
              <a:buFont typeface="Wingdings" pitchFamily="2" charset="2"/>
              <a:buChar char="§"/>
            </a:pPr>
            <a:endParaRPr lang="en-US" sz="2000">
              <a:solidFill>
                <a:srgbClr val="5F5F5F"/>
              </a:solidFill>
            </a:endParaRPr>
          </a:p>
          <a:p>
            <a:pPr>
              <a:lnSpc>
                <a:spcPct val="140000"/>
              </a:lnSpc>
              <a:spcBef>
                <a:spcPct val="20000"/>
              </a:spcBef>
              <a:buClr>
                <a:schemeClr val="accent2"/>
              </a:buClr>
              <a:buFont typeface="Wingdings" pitchFamily="2" charset="2"/>
              <a:buChar char="§"/>
            </a:pPr>
            <a:r>
              <a:rPr lang="en-US" sz="2000">
                <a:solidFill>
                  <a:srgbClr val="5F5F5F"/>
                </a:solidFill>
              </a:rPr>
              <a:t>The advantage of value type over reference type is that there are fewer objects created in heap </a:t>
            </a:r>
            <a:r>
              <a:rPr lang="en-US" sz="2000">
                <a:solidFill>
                  <a:srgbClr val="5F5F5F"/>
                </a:solidFill>
                <a:sym typeface="Wingdings" pitchFamily="2" charset="2"/>
              </a:rPr>
              <a:t> less work for garbage collection modules thereby </a:t>
            </a:r>
            <a:r>
              <a:rPr lang="en-US" sz="2000">
                <a:solidFill>
                  <a:srgbClr val="5F5F5F"/>
                </a:solidFill>
              </a:rPr>
              <a:t>yielding performance gains.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Recall</a:t>
            </a:r>
          </a:p>
        </p:txBody>
      </p:sp>
      <p:sp>
        <p:nvSpPr>
          <p:cNvPr id="9219" name="Content Placeholder 2"/>
          <p:cNvSpPr>
            <a:spLocks noGrp="1"/>
          </p:cNvSpPr>
          <p:nvPr>
            <p:ph idx="1"/>
          </p:nvPr>
        </p:nvSpPr>
        <p:spPr>
          <a:xfrm>
            <a:off x="457200" y="1600200"/>
            <a:ext cx="8229600" cy="2286000"/>
          </a:xfrm>
        </p:spPr>
        <p:txBody>
          <a:bodyPr/>
          <a:lstStyle/>
          <a:p>
            <a:r>
              <a:rPr lang="en-US" smtClean="0"/>
              <a:t>What is </a:t>
            </a:r>
            <a:r>
              <a:rPr lang="en-US" b="1" smtClean="0">
                <a:latin typeface="Courier New" pitchFamily="49" charset="0"/>
                <a:cs typeface="Courier New" pitchFamily="49" charset="0"/>
              </a:rPr>
              <a:t>enum</a:t>
            </a:r>
            <a:r>
              <a:rPr lang="en-US" smtClean="0"/>
              <a:t>? </a:t>
            </a:r>
          </a:p>
          <a:p>
            <a:r>
              <a:rPr lang="en-US" smtClean="0"/>
              <a:t>Is it a value type or reference type?</a:t>
            </a:r>
          </a:p>
          <a:p>
            <a:r>
              <a:rPr lang="en-US" smtClean="0"/>
              <a:t>How is it created?</a:t>
            </a:r>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3F116A-74FF-47E6-BC37-4A452FFA90AF}" type="slidenum">
              <a:rPr lang="en-US" smtClean="0">
                <a:solidFill>
                  <a:schemeClr val="bg2"/>
                </a:solidFill>
              </a:rPr>
              <a:pPr eaLnBrk="1" hangingPunct="1"/>
              <a:t>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Overloading methods</a:t>
            </a:r>
            <a:endParaRPr lang="en-IN" smtClean="0"/>
          </a:p>
        </p:txBody>
      </p:sp>
      <p:sp>
        <p:nvSpPr>
          <p:cNvPr id="10243" name="Rectangle 3"/>
          <p:cNvSpPr>
            <a:spLocks noGrp="1" noChangeArrowheads="1"/>
          </p:cNvSpPr>
          <p:nvPr>
            <p:ph type="body" idx="1"/>
          </p:nvPr>
        </p:nvSpPr>
        <p:spPr>
          <a:xfrm>
            <a:off x="127000" y="1066800"/>
            <a:ext cx="8991600" cy="5329238"/>
          </a:xfrm>
        </p:spPr>
        <p:txBody>
          <a:bodyPr/>
          <a:lstStyle/>
          <a:p>
            <a:pPr>
              <a:lnSpc>
                <a:spcPct val="120000"/>
              </a:lnSpc>
            </a:pPr>
            <a:r>
              <a:rPr lang="en-US" smtClean="0"/>
              <a:t>Methods with the same name but different signature are called overloaded methods.</a:t>
            </a:r>
          </a:p>
          <a:p>
            <a:pPr>
              <a:lnSpc>
                <a:spcPct val="120000"/>
              </a:lnSpc>
            </a:pPr>
            <a:r>
              <a:rPr lang="en-US" smtClean="0"/>
              <a:t>Method overloading is used for </a:t>
            </a:r>
            <a:r>
              <a:rPr lang="en-IN" smtClean="0"/>
              <a:t>methods that do semantically the same thing. </a:t>
            </a:r>
            <a:endParaRPr lang="en-US" smtClean="0"/>
          </a:p>
          <a:p>
            <a:pPr>
              <a:lnSpc>
                <a:spcPct val="120000"/>
              </a:lnSpc>
            </a:pPr>
            <a:r>
              <a:rPr lang="en-US" smtClean="0"/>
              <a:t>Methods may differ in terms of</a:t>
            </a:r>
          </a:p>
          <a:p>
            <a:pPr lvl="1">
              <a:lnSpc>
                <a:spcPct val="120000"/>
              </a:lnSpc>
            </a:pPr>
            <a:r>
              <a:rPr lang="en-US" sz="2000" smtClean="0"/>
              <a:t>Number of parameters</a:t>
            </a:r>
          </a:p>
          <a:p>
            <a:pPr lvl="1">
              <a:lnSpc>
                <a:spcPct val="120000"/>
              </a:lnSpc>
            </a:pPr>
            <a:r>
              <a:rPr lang="en-US" sz="2000" smtClean="0"/>
              <a:t>Types of parameter</a:t>
            </a:r>
          </a:p>
          <a:p>
            <a:pPr lvl="1">
              <a:lnSpc>
                <a:spcPct val="120000"/>
              </a:lnSpc>
            </a:pPr>
            <a:r>
              <a:rPr lang="en-US" sz="2000" smtClean="0"/>
              <a:t>Order of parameter</a:t>
            </a:r>
          </a:p>
          <a:p>
            <a:pPr>
              <a:lnSpc>
                <a:spcPct val="120000"/>
              </a:lnSpc>
            </a:pPr>
            <a:r>
              <a:rPr lang="en-US" smtClean="0"/>
              <a:t>When the method is called, compiler determines the best match based on the number, type and the order of the arguments of the method call statement. </a:t>
            </a:r>
          </a:p>
          <a:p>
            <a:pPr>
              <a:lnSpc>
                <a:spcPct val="120000"/>
              </a:lnSpc>
            </a:pPr>
            <a:r>
              <a:rPr lang="en-US" smtClean="0"/>
              <a:t>Note that if two methods are identical except for their return types or access specifiers then the methods are not overloaded. </a:t>
            </a:r>
          </a:p>
          <a:p>
            <a:pPr>
              <a:lnSpc>
                <a:spcPct val="120000"/>
              </a:lnSpc>
            </a:pPr>
            <a:r>
              <a:rPr lang="en-US" smtClean="0"/>
              <a:t>Overloading works same for class and struct</a:t>
            </a:r>
          </a:p>
          <a:p>
            <a:pPr>
              <a:lnSpc>
                <a:spcPct val="80000"/>
              </a:lnSpc>
              <a:buFontTx/>
              <a:buNone/>
            </a:pPr>
            <a:endParaRPr lang="en-US" smtClean="0"/>
          </a:p>
          <a:p>
            <a:pPr lvl="1">
              <a:lnSpc>
                <a:spcPct val="80000"/>
              </a:lnSpc>
            </a:pPr>
            <a:endParaRPr lang="en-IN" sz="1800" smtClean="0"/>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228600" y="1066800"/>
            <a:ext cx="81994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solidFill>
                  <a:srgbClr val="000000"/>
                </a:solidFill>
                <a:latin typeface="Courier New" pitchFamily="49" charset="0"/>
              </a:rPr>
              <a:t>using System;</a:t>
            </a:r>
          </a:p>
          <a:p>
            <a:r>
              <a:rPr lang="en-IN" sz="2000" b="1">
                <a:solidFill>
                  <a:srgbClr val="000000"/>
                </a:solidFill>
                <a:latin typeface="Courier New" pitchFamily="49" charset="0"/>
              </a:rPr>
              <a:t>class Overload1{</a:t>
            </a:r>
          </a:p>
          <a:p>
            <a:endParaRPr lang="en-IN" sz="2000" b="1">
              <a:solidFill>
                <a:srgbClr val="000000"/>
              </a:solidFill>
              <a:latin typeface="Courier New" pitchFamily="49" charset="0"/>
            </a:endParaRPr>
          </a:p>
          <a:p>
            <a:r>
              <a:rPr lang="en-IN" sz="2000" b="1">
                <a:solidFill>
                  <a:srgbClr val="339933"/>
                </a:solidFill>
                <a:latin typeface="Courier New" pitchFamily="49" charset="0"/>
              </a:rPr>
              <a:t>static void add(int a, int b){</a:t>
            </a:r>
          </a:p>
          <a:p>
            <a:r>
              <a:rPr lang="en-IN" sz="2000" b="1">
                <a:solidFill>
                  <a:srgbClr val="000000"/>
                </a:solidFill>
                <a:latin typeface="Courier New" pitchFamily="49" charset="0"/>
              </a:rPr>
              <a:t>int c=0;</a:t>
            </a:r>
          </a:p>
          <a:p>
            <a:r>
              <a:rPr lang="en-IN" sz="2000" b="1">
                <a:solidFill>
                  <a:srgbClr val="000000"/>
                </a:solidFill>
                <a:latin typeface="Courier New" pitchFamily="49" charset="0"/>
              </a:rPr>
              <a:t>c=a+b;</a:t>
            </a:r>
          </a:p>
          <a:p>
            <a:r>
              <a:rPr lang="en-IN" sz="2000" b="1">
                <a:solidFill>
                  <a:srgbClr val="000000"/>
                </a:solidFill>
                <a:latin typeface="Courier New" pitchFamily="49" charset="0"/>
              </a:rPr>
              <a:t>Console.WriteLine(c);</a:t>
            </a:r>
          </a:p>
          <a:p>
            <a:r>
              <a:rPr lang="en-IN" sz="2000" b="1">
                <a:solidFill>
                  <a:srgbClr val="000000"/>
                </a:solidFill>
                <a:latin typeface="Courier New" pitchFamily="49" charset="0"/>
              </a:rPr>
              <a:t>}</a:t>
            </a:r>
          </a:p>
          <a:p>
            <a:r>
              <a:rPr lang="en-IN" sz="2000" b="1">
                <a:solidFill>
                  <a:srgbClr val="339933"/>
                </a:solidFill>
                <a:latin typeface="Courier New" pitchFamily="49" charset="0"/>
              </a:rPr>
              <a:t>static void add(int a, int b, int c){</a:t>
            </a:r>
          </a:p>
          <a:p>
            <a:r>
              <a:rPr lang="en-IN" sz="2000" b="1">
                <a:solidFill>
                  <a:srgbClr val="000000"/>
                </a:solidFill>
                <a:latin typeface="Courier New" pitchFamily="49" charset="0"/>
              </a:rPr>
              <a:t>int x=0;</a:t>
            </a:r>
          </a:p>
          <a:p>
            <a:r>
              <a:rPr lang="en-IN" sz="2000" b="1">
                <a:solidFill>
                  <a:srgbClr val="000000"/>
                </a:solidFill>
                <a:latin typeface="Courier New" pitchFamily="49" charset="0"/>
              </a:rPr>
              <a:t>x=a+b+c;</a:t>
            </a:r>
          </a:p>
          <a:p>
            <a:r>
              <a:rPr lang="en-IN" sz="2000" b="1">
                <a:solidFill>
                  <a:srgbClr val="000000"/>
                </a:solidFill>
                <a:latin typeface="Courier New" pitchFamily="49" charset="0"/>
              </a:rPr>
              <a:t>Console.WriteLine(x);</a:t>
            </a:r>
          </a:p>
          <a:p>
            <a:r>
              <a:rPr lang="en-IN" sz="2000" b="1">
                <a:solidFill>
                  <a:srgbClr val="000000"/>
                </a:solidFill>
                <a:latin typeface="Courier New" pitchFamily="49" charset="0"/>
              </a:rPr>
              <a:t>}</a:t>
            </a:r>
          </a:p>
          <a:p>
            <a:r>
              <a:rPr lang="en-IN" sz="2000" b="1">
                <a:solidFill>
                  <a:srgbClr val="339933"/>
                </a:solidFill>
                <a:latin typeface="Courier New" pitchFamily="49" charset="0"/>
              </a:rPr>
              <a:t>static void add(double a, double b){</a:t>
            </a:r>
          </a:p>
          <a:p>
            <a:r>
              <a:rPr lang="en-IN" sz="2000" b="1">
                <a:solidFill>
                  <a:srgbClr val="000000"/>
                </a:solidFill>
                <a:latin typeface="Courier New" pitchFamily="49" charset="0"/>
              </a:rPr>
              <a:t>double c=0;</a:t>
            </a:r>
          </a:p>
          <a:p>
            <a:r>
              <a:rPr lang="en-IN" sz="2000" b="1">
                <a:solidFill>
                  <a:srgbClr val="000000"/>
                </a:solidFill>
                <a:latin typeface="Courier New" pitchFamily="49" charset="0"/>
              </a:rPr>
              <a:t>c=a+b;</a:t>
            </a:r>
          </a:p>
          <a:p>
            <a:r>
              <a:rPr lang="en-IN" sz="2000" b="1">
                <a:solidFill>
                  <a:srgbClr val="000000"/>
                </a:solidFill>
                <a:latin typeface="Courier New" pitchFamily="49" charset="0"/>
              </a:rPr>
              <a:t>Console.WriteLine(c);</a:t>
            </a:r>
          </a:p>
          <a:p>
            <a:r>
              <a:rPr lang="en-IN" sz="2000" b="1">
                <a:solidFill>
                  <a:srgbClr val="000000"/>
                </a:solidFill>
                <a:latin typeface="Courier New" pitchFamily="49" charset="0"/>
              </a:rPr>
              <a:t>}</a:t>
            </a:r>
          </a:p>
        </p:txBody>
      </p:sp>
      <p:sp>
        <p:nvSpPr>
          <p:cNvPr id="11267" name="Title 1"/>
          <p:cNvSpPr>
            <a:spLocks noGrp="1"/>
          </p:cNvSpPr>
          <p:nvPr>
            <p:ph type="title"/>
          </p:nvPr>
        </p:nvSpPr>
        <p:spPr>
          <a:xfrm>
            <a:off x="400050" y="0"/>
            <a:ext cx="8229600" cy="838200"/>
          </a:xfrm>
        </p:spPr>
        <p:txBody>
          <a:bodyPr/>
          <a:lstStyle/>
          <a:p>
            <a:pPr marL="342900" indent="-342900"/>
            <a:r>
              <a:rPr lang="en-US" smtClean="0"/>
              <a:t>Example: overloading</a:t>
            </a:r>
          </a:p>
        </p:txBody>
      </p:sp>
      <p:sp>
        <p:nvSpPr>
          <p:cNvPr id="4" name="Slide Number Placeholder 3"/>
          <p:cNvSpPr>
            <a:spLocks noGrp="1"/>
          </p:cNvSpPr>
          <p:nvPr>
            <p:ph type="sldNum" sz="quarter" idx="10"/>
          </p:nvPr>
        </p:nvSpPr>
        <p:spPr>
          <a:xfrm>
            <a:off x="3505200" y="6553200"/>
            <a:ext cx="2133600" cy="238125"/>
          </a:xfrm>
        </p:spPr>
        <p:txBody>
          <a:bodyPr/>
          <a:lstStyle/>
          <a:p>
            <a:pPr>
              <a:defRPr/>
            </a:pPr>
            <a:fld id="{005019F3-B4FE-4A93-93BD-1EEACC928F36}"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444BB-88EF-4151-B249-3AFBC88A8E7A}">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F06B1C0-17D8-47ED-AB3F-E8116EF4B4DB}">
  <ds:schemaRefs>
    <ds:schemaRef ds:uri="http://schemas.microsoft.com/sharepoint/v3/contenttype/forms"/>
  </ds:schemaRefs>
</ds:datastoreItem>
</file>

<file path=customXml/itemProps3.xml><?xml version="1.0" encoding="utf-8"?>
<ds:datastoreItem xmlns:ds="http://schemas.openxmlformats.org/officeDocument/2006/customXml" ds:itemID="{959C0C16-31C1-4783-BCBD-C1C3D6A4B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785</TotalTime>
  <Words>2664</Words>
  <Application>Microsoft Office PowerPoint</Application>
  <PresentationFormat>On-screen Show (4:3)</PresentationFormat>
  <Paragraphs>500</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Design</vt:lpstr>
      <vt:lpstr>Classes and Objects - Part II</vt:lpstr>
      <vt:lpstr>struct – comparison to class</vt:lpstr>
      <vt:lpstr>Example- simple struct</vt:lpstr>
      <vt:lpstr>Example: struct with constructor</vt:lpstr>
      <vt:lpstr>PowerPoint Presentation</vt:lpstr>
      <vt:lpstr>Tell me how</vt:lpstr>
      <vt:lpstr>Recall</vt:lpstr>
      <vt:lpstr>Overloading methods</vt:lpstr>
      <vt:lpstr>Example: overloading</vt:lpstr>
      <vt:lpstr>PowerPoint Presentation</vt:lpstr>
      <vt:lpstr>Overloading resolution</vt:lpstr>
      <vt:lpstr>Example: Exact match </vt:lpstr>
      <vt:lpstr>Example: Conversion</vt:lpstr>
      <vt:lpstr>Example: Closer match</vt:lpstr>
      <vt:lpstr>Example: No match</vt:lpstr>
      <vt:lpstr>Example: Ambiguous</vt:lpstr>
      <vt:lpstr>Overloaded methods with ref, out, param</vt:lpstr>
      <vt:lpstr>Overloading operators</vt:lpstr>
      <vt:lpstr>Syntax</vt:lpstr>
      <vt:lpstr>Example: + operator overloaded for matrix </vt:lpstr>
      <vt:lpstr>PowerPoint Presentation</vt:lpstr>
      <vt:lpstr>Automatic and compulsory implementations</vt:lpstr>
      <vt:lpstr>Overloading pre and post increment</vt:lpstr>
      <vt:lpstr>PowerPoint Presentation</vt:lpstr>
      <vt:lpstr>Indexers</vt:lpstr>
      <vt:lpstr>Example-Custom Indexer</vt:lpstr>
      <vt:lpstr>PowerPoint Presentation</vt:lpstr>
      <vt:lpstr>Garbage collection</vt:lpstr>
      <vt:lpstr>Destructors </vt:lpstr>
      <vt:lpstr>Example-Destructor</vt:lpstr>
      <vt:lpstr>Namespaces</vt:lpstr>
      <vt:lpstr>Example: namespace</vt:lpstr>
      <vt:lpstr>Using namespace alias</vt:lpstr>
      <vt:lpstr>Nesting namespace</vt:lpstr>
      <vt:lpstr>String</vt:lpstr>
      <vt:lpstr>PowerPoint Presentation</vt:lpstr>
      <vt:lpstr>Immutability</vt:lpstr>
      <vt:lpstr>Operators ==, !=, []</vt:lpstr>
      <vt:lpstr>Tell me how</vt:lpstr>
      <vt:lpstr>Partial Class Definitions </vt:lpstr>
      <vt:lpstr>partial keyword</vt:lpstr>
    </vt:vector>
  </TitlesOfParts>
  <Company>fcb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Windows User</cp:lastModifiedBy>
  <cp:revision>256</cp:revision>
  <dcterms:created xsi:type="dcterms:W3CDTF">2005-08-31T12:40:43Z</dcterms:created>
  <dcterms:modified xsi:type="dcterms:W3CDTF">2012-04-04T11:22:36Z</dcterms:modified>
</cp:coreProperties>
</file>