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7"/>
  </p:notesMasterIdLst>
  <p:handoutMasterIdLst>
    <p:handoutMasterId r:id="rId58"/>
  </p:handoutMasterIdLst>
  <p:sldIdLst>
    <p:sldId id="258" r:id="rId5"/>
    <p:sldId id="306" r:id="rId6"/>
    <p:sldId id="261" r:id="rId7"/>
    <p:sldId id="262" r:id="rId8"/>
    <p:sldId id="263" r:id="rId9"/>
    <p:sldId id="264" r:id="rId10"/>
    <p:sldId id="267" r:id="rId11"/>
    <p:sldId id="268" r:id="rId12"/>
    <p:sldId id="307" r:id="rId13"/>
    <p:sldId id="308" r:id="rId14"/>
    <p:sldId id="309" r:id="rId15"/>
    <p:sldId id="310" r:id="rId16"/>
    <p:sldId id="311" r:id="rId17"/>
    <p:sldId id="312" r:id="rId18"/>
    <p:sldId id="275" r:id="rId19"/>
    <p:sldId id="279" r:id="rId20"/>
    <p:sldId id="315" r:id="rId21"/>
    <p:sldId id="321" r:id="rId22"/>
    <p:sldId id="316" r:id="rId23"/>
    <p:sldId id="317" r:id="rId24"/>
    <p:sldId id="314" r:id="rId25"/>
    <p:sldId id="318" r:id="rId26"/>
    <p:sldId id="284" r:id="rId27"/>
    <p:sldId id="285" r:id="rId28"/>
    <p:sldId id="320" r:id="rId29"/>
    <p:sldId id="333" r:id="rId30"/>
    <p:sldId id="334" r:id="rId31"/>
    <p:sldId id="319" r:id="rId32"/>
    <p:sldId id="287" r:id="rId33"/>
    <p:sldId id="288" r:id="rId34"/>
    <p:sldId id="332" r:id="rId35"/>
    <p:sldId id="289" r:id="rId36"/>
    <p:sldId id="290" r:id="rId37"/>
    <p:sldId id="322" r:id="rId38"/>
    <p:sldId id="323" r:id="rId39"/>
    <p:sldId id="293" r:id="rId40"/>
    <p:sldId id="324" r:id="rId41"/>
    <p:sldId id="294" r:id="rId42"/>
    <p:sldId id="295" r:id="rId43"/>
    <p:sldId id="325" r:id="rId44"/>
    <p:sldId id="296" r:id="rId45"/>
    <p:sldId id="326" r:id="rId46"/>
    <p:sldId id="327" r:id="rId47"/>
    <p:sldId id="298" r:id="rId48"/>
    <p:sldId id="300" r:id="rId49"/>
    <p:sldId id="328" r:id="rId50"/>
    <p:sldId id="329" r:id="rId51"/>
    <p:sldId id="330" r:id="rId52"/>
    <p:sldId id="304" r:id="rId53"/>
    <p:sldId id="302" r:id="rId54"/>
    <p:sldId id="303" r:id="rId55"/>
    <p:sldId id="331" r:id="rId5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9933"/>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0231" autoAdjust="0"/>
  </p:normalViewPr>
  <p:slideViewPr>
    <p:cSldViewPr>
      <p:cViewPr>
        <p:scale>
          <a:sx n="50" d="100"/>
          <a:sy n="50" d="100"/>
        </p:scale>
        <p:origin x="-2112" y="-3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8AD66A1-563E-4B77-B9FD-12759D2F85D2}" type="slidenum">
              <a:rPr lang="en-US"/>
              <a:pPr>
                <a:defRPr/>
              </a:pPr>
              <a:t>‹#›</a:t>
            </a:fld>
            <a:endParaRPr lang="en-US"/>
          </a:p>
        </p:txBody>
      </p:sp>
    </p:spTree>
    <p:extLst>
      <p:ext uri="{BB962C8B-B14F-4D97-AF65-F5344CB8AC3E}">
        <p14:creationId xmlns:p14="http://schemas.microsoft.com/office/powerpoint/2010/main" val="2588148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70C198C-1416-4428-8F30-ACF9B23830BD}" type="slidenum">
              <a:rPr lang="en-US"/>
              <a:pPr>
                <a:defRPr/>
              </a:pPr>
              <a:t>‹#›</a:t>
            </a:fld>
            <a:endParaRPr lang="en-US"/>
          </a:p>
        </p:txBody>
      </p:sp>
    </p:spTree>
    <p:extLst>
      <p:ext uri="{BB962C8B-B14F-4D97-AF65-F5344CB8AC3E}">
        <p14:creationId xmlns:p14="http://schemas.microsoft.com/office/powerpoint/2010/main" val="1791076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rPr>
              <a:t>Only </a:t>
            </a:r>
            <a:r>
              <a:rPr lang="en-US" smtClean="0">
                <a:latin typeface="Courier New" pitchFamily="49" charset="0"/>
                <a:cs typeface="Courier New" pitchFamily="49" charset="0"/>
              </a:rPr>
              <a:t>Der Static Constructor. is printed</a:t>
            </a:r>
            <a:endParaRPr lang="en-US" smtClean="0">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E33AD3-D1B8-4D73-AB06-4691715B43C7}" type="slidenum">
              <a:rPr lang="en-US" smtClean="0"/>
              <a:pPr eaLnBrk="1" hangingPunct="1"/>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923177-4536-4517-9EC2-7309A7952F8B}" type="slidenum">
              <a:rPr lang="en-US" smtClean="0"/>
              <a:pPr eaLnBrk="1" hangingPunct="1"/>
              <a:t>15</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2000" b="1" smtClean="0">
              <a:solidFill>
                <a:srgbClr val="000000"/>
              </a:solidFill>
              <a:latin typeface="Courier New" pitchFamily="4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B29717-E5BC-4C3D-8F42-263274C119D4}" type="slidenum">
              <a:rPr lang="en-US" smtClean="0"/>
              <a:pPr eaLnBrk="1" hangingPunct="1"/>
              <a:t>24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C08932-6EEF-46B8-B4A9-341B77ECDAF0}" type="slidenum">
              <a:rPr lang="en-US" smtClean="0"/>
              <a:pPr eaLnBrk="1" hangingPunct="1"/>
              <a:t>28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A7AB2E-4036-40FE-8D4D-ECA27914A744}" type="slidenum">
              <a:rPr lang="en-US" smtClean="0"/>
              <a:pPr eaLnBrk="1" hangingPunct="1"/>
              <a:t>33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I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C976DC-D24A-4BA6-9405-D75335377AD5}" type="slidenum">
              <a:rPr lang="en-US" smtClean="0"/>
              <a:pPr eaLnBrk="1" hangingPunct="1"/>
              <a:t>39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F4D2CF-170C-4D0B-BE48-31002C0CB9A7}" type="slidenum">
              <a:rPr lang="en-US" smtClean="0"/>
              <a:pPr eaLnBrk="1" hangingPunct="1"/>
              <a:t>44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solidFill>
                <a:srgbClr val="000000"/>
              </a:solidFill>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rPr>
              <a:t>System.Nullable&lt;T&gt; variable </a:t>
            </a:r>
          </a:p>
          <a:p>
            <a:endParaRPr lang="en-US" smtClean="0">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A07F43-1A47-48FE-A05E-25A73ABE9924}" type="slidenum">
              <a:rPr lang="en-US" smtClean="0"/>
              <a:pPr eaLnBrk="1" hangingPunct="1"/>
              <a:t>50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172449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37314C2-5318-471E-9E5E-6000CAFD9173}" type="slidenum">
              <a:rPr lang="en-US"/>
              <a:pPr>
                <a:defRPr/>
              </a:pPr>
              <a:t>‹#›</a:t>
            </a:fld>
            <a:endParaRPr lang="en-US"/>
          </a:p>
        </p:txBody>
      </p:sp>
    </p:spTree>
    <p:extLst>
      <p:ext uri="{BB962C8B-B14F-4D97-AF65-F5344CB8AC3E}">
        <p14:creationId xmlns:p14="http://schemas.microsoft.com/office/powerpoint/2010/main" val="424278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FD964E0-FD48-492A-BD88-32A6C57293C0}" type="slidenum">
              <a:rPr lang="en-US"/>
              <a:pPr>
                <a:defRPr/>
              </a:pPr>
              <a:t>‹#›</a:t>
            </a:fld>
            <a:endParaRPr lang="en-US"/>
          </a:p>
        </p:txBody>
      </p:sp>
    </p:spTree>
    <p:extLst>
      <p:ext uri="{BB962C8B-B14F-4D97-AF65-F5344CB8AC3E}">
        <p14:creationId xmlns:p14="http://schemas.microsoft.com/office/powerpoint/2010/main" val="37002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979AB71-4D16-4029-9579-9CB490117CEC}" type="slidenum">
              <a:rPr lang="en-US"/>
              <a:pPr>
                <a:defRPr/>
              </a:pPr>
              <a:t>‹#›</a:t>
            </a:fld>
            <a:endParaRPr lang="en-US"/>
          </a:p>
        </p:txBody>
      </p:sp>
    </p:spTree>
    <p:extLst>
      <p:ext uri="{BB962C8B-B14F-4D97-AF65-F5344CB8AC3E}">
        <p14:creationId xmlns:p14="http://schemas.microsoft.com/office/powerpoint/2010/main" val="152024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6FF6FC0A-C181-4622-B302-1322B9AB78AD}" type="slidenum">
              <a:rPr lang="en-US"/>
              <a:pPr>
                <a:defRPr/>
              </a:pPr>
              <a:t>‹#›</a:t>
            </a:fld>
            <a:endParaRPr lang="en-US"/>
          </a:p>
        </p:txBody>
      </p:sp>
    </p:spTree>
    <p:extLst>
      <p:ext uri="{BB962C8B-B14F-4D97-AF65-F5344CB8AC3E}">
        <p14:creationId xmlns:p14="http://schemas.microsoft.com/office/powerpoint/2010/main" val="6069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E26E2A61-CE3D-4764-8F9A-30B9EDB5236F}" type="slidenum">
              <a:rPr lang="en-US"/>
              <a:pPr>
                <a:defRPr/>
              </a:pPr>
              <a:t>‹#›</a:t>
            </a:fld>
            <a:endParaRPr lang="en-US"/>
          </a:p>
        </p:txBody>
      </p:sp>
    </p:spTree>
    <p:extLst>
      <p:ext uri="{BB962C8B-B14F-4D97-AF65-F5344CB8AC3E}">
        <p14:creationId xmlns:p14="http://schemas.microsoft.com/office/powerpoint/2010/main" val="10368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6714B021-607E-43F4-BA57-4020827A76CC}" type="slidenum">
              <a:rPr lang="en-US"/>
              <a:pPr>
                <a:defRPr/>
              </a:pPr>
              <a:t>‹#›</a:t>
            </a:fld>
            <a:endParaRPr lang="en-US"/>
          </a:p>
        </p:txBody>
      </p:sp>
    </p:spTree>
    <p:extLst>
      <p:ext uri="{BB962C8B-B14F-4D97-AF65-F5344CB8AC3E}">
        <p14:creationId xmlns:p14="http://schemas.microsoft.com/office/powerpoint/2010/main" val="353682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76BA0C8-B449-480B-BD64-5AAE5A1B56CE}" type="slidenum">
              <a:rPr lang="en-US"/>
              <a:pPr>
                <a:defRPr/>
              </a:pPr>
              <a:t>‹#›</a:t>
            </a:fld>
            <a:endParaRPr lang="en-US"/>
          </a:p>
        </p:txBody>
      </p:sp>
    </p:spTree>
    <p:extLst>
      <p:ext uri="{BB962C8B-B14F-4D97-AF65-F5344CB8AC3E}">
        <p14:creationId xmlns:p14="http://schemas.microsoft.com/office/powerpoint/2010/main" val="16755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886EFEFE-8591-45E0-9E2D-11298877BC5B}" type="slidenum">
              <a:rPr lang="en-US"/>
              <a:pPr>
                <a:defRPr/>
              </a:pPr>
              <a:t>‹#›</a:t>
            </a:fld>
            <a:endParaRPr lang="en-US"/>
          </a:p>
        </p:txBody>
      </p:sp>
    </p:spTree>
    <p:extLst>
      <p:ext uri="{BB962C8B-B14F-4D97-AF65-F5344CB8AC3E}">
        <p14:creationId xmlns:p14="http://schemas.microsoft.com/office/powerpoint/2010/main" val="267838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1CD3A8B-17C2-4740-B5A4-0E44EE9C1272}" type="slidenum">
              <a:rPr lang="en-US"/>
              <a:pPr>
                <a:defRPr/>
              </a:pPr>
              <a:t>‹#›</a:t>
            </a:fld>
            <a:endParaRPr lang="en-US"/>
          </a:p>
        </p:txBody>
      </p:sp>
    </p:spTree>
    <p:extLst>
      <p:ext uri="{BB962C8B-B14F-4D97-AF65-F5344CB8AC3E}">
        <p14:creationId xmlns:p14="http://schemas.microsoft.com/office/powerpoint/2010/main" val="407688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FD6B60B5-701B-4B5B-B98B-07F1DF800DE5}" type="slidenum">
              <a:rPr lang="en-US"/>
              <a:pPr>
                <a:defRPr/>
              </a:pPr>
              <a:t>‹#›</a:t>
            </a:fld>
            <a:endParaRPr lang="en-US"/>
          </a:p>
        </p:txBody>
      </p:sp>
    </p:spTree>
    <p:extLst>
      <p:ext uri="{BB962C8B-B14F-4D97-AF65-F5344CB8AC3E}">
        <p14:creationId xmlns:p14="http://schemas.microsoft.com/office/powerpoint/2010/main" val="505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userDrawn="1"/>
        </p:nvPicPr>
        <p:blipFill>
          <a:blip r:embed="rId14">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248BFB2A-44CA-40FE-BF5F-2EB582A80A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Inheritance</a:t>
            </a:r>
          </a:p>
        </p:txBody>
      </p:sp>
      <p:sp>
        <p:nvSpPr>
          <p:cNvPr id="3075" name="Subtitle 2"/>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C63709-70A3-4FA8-8A9E-3347761453D0}" type="slidenum">
              <a:rPr lang="en-US" smtClean="0">
                <a:solidFill>
                  <a:schemeClr val="bg2"/>
                </a:solidFill>
              </a:rPr>
              <a:pPr eaLnBrk="1" hangingPunct="1"/>
              <a:t>10</a:t>
            </a:fld>
            <a:endParaRPr lang="en-US" smtClean="0">
              <a:solidFill>
                <a:schemeClr val="bg2"/>
              </a:solidFill>
            </a:endParaRPr>
          </a:p>
        </p:txBody>
      </p:sp>
      <p:sp>
        <p:nvSpPr>
          <p:cNvPr id="12291" name="Rectangle 4"/>
          <p:cNvSpPr>
            <a:spLocks noChangeArrowheads="1"/>
          </p:cNvSpPr>
          <p:nvPr/>
        </p:nvSpPr>
        <p:spPr bwMode="auto">
          <a:xfrm>
            <a:off x="76200" y="0"/>
            <a:ext cx="89916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cs typeface="Courier New" pitchFamily="49" charset="0"/>
              </a:rPr>
              <a:t>using System;</a:t>
            </a:r>
          </a:p>
          <a:p>
            <a:r>
              <a:rPr lang="en-US" sz="2000" b="1">
                <a:latin typeface="Courier New" pitchFamily="49" charset="0"/>
                <a:cs typeface="Courier New" pitchFamily="49" charset="0"/>
              </a:rPr>
              <a:t>class Manager: Employee {</a:t>
            </a:r>
          </a:p>
          <a:p>
            <a:r>
              <a:rPr lang="en-US" sz="2000" b="1">
                <a:latin typeface="Courier New" pitchFamily="49" charset="0"/>
                <a:cs typeface="Courier New" pitchFamily="49" charset="0"/>
              </a:rPr>
              <a:t> string level;</a:t>
            </a:r>
          </a:p>
          <a:p>
            <a:r>
              <a:rPr lang="en-US" sz="2000" b="1">
                <a:latin typeface="Courier New" pitchFamily="49" charset="0"/>
                <a:cs typeface="Courier New" pitchFamily="49" charset="0"/>
              </a:rPr>
              <a:t> static string[] LEVEL = { "Type 1", "Type 2", "Type 3", "Type 4" };</a:t>
            </a:r>
          </a:p>
          <a:p>
            <a:r>
              <a:rPr lang="en-US" sz="2000" b="1">
                <a:latin typeface="Courier New" pitchFamily="49" charset="0"/>
                <a:cs typeface="Courier New" pitchFamily="49" charset="0"/>
              </a:rPr>
              <a:t> public string Level {</a:t>
            </a:r>
          </a:p>
          <a:p>
            <a:r>
              <a:rPr lang="en-US" sz="2000" b="1">
                <a:latin typeface="Courier New" pitchFamily="49" charset="0"/>
                <a:cs typeface="Courier New" pitchFamily="49" charset="0"/>
              </a:rPr>
              <a:t>            get { return level; }</a:t>
            </a:r>
          </a:p>
          <a:p>
            <a:r>
              <a:rPr lang="en-US" sz="2000" b="1">
                <a:latin typeface="Courier New" pitchFamily="49" charset="0"/>
                <a:cs typeface="Courier New" pitchFamily="49" charset="0"/>
              </a:rPr>
              <a:t>            set{</a:t>
            </a:r>
          </a:p>
          <a:p>
            <a:r>
              <a:rPr lang="en-US" sz="2000" b="1">
                <a:latin typeface="Courier New" pitchFamily="49" charset="0"/>
                <a:cs typeface="Courier New" pitchFamily="49" charset="0"/>
              </a:rPr>
              <a:t>                if (Array.BinarySearch(LEVEL,value)&gt;=0)</a:t>
            </a:r>
          </a:p>
          <a:p>
            <a:r>
              <a:rPr lang="en-US" sz="2000" b="1">
                <a:latin typeface="Courier New" pitchFamily="49" charset="0"/>
                <a:cs typeface="Courier New" pitchFamily="49" charset="0"/>
              </a:rPr>
              <a:t>                    level = value;</a:t>
            </a:r>
          </a:p>
          <a:p>
            <a:r>
              <a:rPr lang="en-US" sz="2000" b="1">
                <a:latin typeface="Courier New" pitchFamily="49" charset="0"/>
                <a:cs typeface="Courier New" pitchFamily="49" charset="0"/>
              </a:rPr>
              <a:t>                else</a:t>
            </a:r>
          </a:p>
          <a:p>
            <a:r>
              <a:rPr lang="en-US" sz="2000" b="1">
                <a:latin typeface="Courier New" pitchFamily="49" charset="0"/>
                <a:cs typeface="Courier New" pitchFamily="49" charset="0"/>
              </a:rPr>
              <a:t>                    Console.WriteLine("invalid level");</a:t>
            </a:r>
          </a:p>
          <a:p>
            <a:r>
              <a:rPr lang="en-US" sz="2000" b="1">
                <a:latin typeface="Courier New" pitchFamily="49" charset="0"/>
                <a:cs typeface="Courier New" pitchFamily="49" charset="0"/>
              </a:rPr>
              <a:t>            }  }</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Manager(uint id,string name,string level): base(id, name)</a:t>
            </a:r>
          </a:p>
          <a:p>
            <a:r>
              <a:rPr lang="en-US" sz="2000" b="1">
                <a:latin typeface="Courier New" pitchFamily="49" charset="0"/>
                <a:cs typeface="Courier New" pitchFamily="49" charset="0"/>
              </a:rPr>
              <a:t> {Level=level;}</a:t>
            </a:r>
          </a:p>
          <a:p>
            <a:r>
              <a:rPr lang="en-US" sz="2000" b="1">
                <a:latin typeface="Courier New" pitchFamily="49" charset="0"/>
                <a:cs typeface="Courier New" pitchFamily="49" charset="0"/>
              </a:rPr>
              <a:t>static void Main()</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Manager m = new Manager(1,"Mohan","Type 2");</a:t>
            </a:r>
          </a:p>
          <a:p>
            <a:r>
              <a:rPr lang="en-US" sz="2000" b="1">
                <a:latin typeface="Courier New" pitchFamily="49" charset="0"/>
                <a:cs typeface="Courier New" pitchFamily="49" charset="0"/>
              </a:rPr>
              <a:t>	Console.WriteLine("Name:"+ m.Name+ "("+ m.ID +" -"+ m.Level+")");      }</a:t>
            </a:r>
          </a:p>
          <a:p>
            <a:r>
              <a:rPr lang="en-US" sz="2000" b="1">
                <a:latin typeface="Courier New" pitchFamily="49" charset="0"/>
                <a:cs typeface="Courier New" pitchFamily="49" charset="0"/>
              </a:rPr>
              <a:t>    }</a:t>
            </a:r>
          </a:p>
        </p:txBody>
      </p:sp>
      <p:sp>
        <p:nvSpPr>
          <p:cNvPr id="12292" name="TextBox 5"/>
          <p:cNvSpPr txBox="1">
            <a:spLocks noChangeArrowheads="1"/>
          </p:cNvSpPr>
          <p:nvPr/>
        </p:nvSpPr>
        <p:spPr bwMode="auto">
          <a:xfrm>
            <a:off x="5762625" y="4800600"/>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2060"/>
                </a:solidFill>
              </a:rPr>
              <a:t>Calling base class constructor from derived class</a:t>
            </a:r>
          </a:p>
        </p:txBody>
      </p:sp>
      <p:cxnSp>
        <p:nvCxnSpPr>
          <p:cNvPr id="8" name="Straight Arrow Connector 7"/>
          <p:cNvCxnSpPr>
            <a:stCxn id="12292" idx="0"/>
          </p:cNvCxnSpPr>
          <p:nvPr/>
        </p:nvCxnSpPr>
        <p:spPr>
          <a:xfrm flipV="1">
            <a:off x="7400925" y="4572000"/>
            <a:ext cx="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92788"/>
            <a:ext cx="4800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Title 1"/>
          <p:cNvSpPr>
            <a:spLocks noGrp="1"/>
          </p:cNvSpPr>
          <p:nvPr>
            <p:ph type="title"/>
          </p:nvPr>
        </p:nvSpPr>
        <p:spPr/>
        <p:txBody>
          <a:bodyPr/>
          <a:lstStyle/>
          <a:p>
            <a:r>
              <a:rPr lang="en-US" smtClean="0"/>
              <a:t>Constructor issue</a:t>
            </a:r>
          </a:p>
        </p:txBody>
      </p:sp>
      <p:sp>
        <p:nvSpPr>
          <p:cNvPr id="3" name="Content Placeholder 2"/>
          <p:cNvSpPr>
            <a:spLocks noGrp="1"/>
          </p:cNvSpPr>
          <p:nvPr>
            <p:ph idx="1"/>
          </p:nvPr>
        </p:nvSpPr>
        <p:spPr>
          <a:xfrm>
            <a:off x="152400" y="990600"/>
            <a:ext cx="8839200" cy="5780088"/>
          </a:xfrm>
        </p:spPr>
        <p:txBody>
          <a:bodyPr/>
          <a:lstStyle/>
          <a:p>
            <a:pPr>
              <a:defRPr/>
            </a:pPr>
            <a:r>
              <a:rPr lang="en-US" dirty="0" smtClean="0"/>
              <a:t>A base class constructor can be called using </a:t>
            </a:r>
            <a:r>
              <a:rPr lang="en-US" b="1" kern="1200" dirty="0">
                <a:solidFill>
                  <a:schemeClr val="tx1"/>
                </a:solidFill>
                <a:latin typeface="Courier New" pitchFamily="49" charset="0"/>
                <a:cs typeface="Courier New" pitchFamily="49" charset="0"/>
              </a:rPr>
              <a:t>base</a:t>
            </a:r>
            <a:r>
              <a:rPr lang="en-US" dirty="0" smtClean="0"/>
              <a:t> keyword. </a:t>
            </a:r>
          </a:p>
          <a:p>
            <a:pPr>
              <a:defRPr/>
            </a:pPr>
            <a:r>
              <a:rPr lang="en-US" dirty="0" smtClean="0"/>
              <a:t>Not calling base class constructor from derived class causes an error.</a:t>
            </a:r>
          </a:p>
          <a:p>
            <a:pPr marL="0" indent="0">
              <a:buFont typeface="Wingdings" pitchFamily="2" charset="2"/>
              <a:buNone/>
              <a:defRPr/>
            </a:pPr>
            <a:endParaRPr lang="en-US" dirty="0" smtClean="0"/>
          </a:p>
          <a:p>
            <a:pPr marL="0" indent="0">
              <a:buFont typeface="Wingdings" pitchFamily="2" charset="2"/>
              <a:buNone/>
              <a:defRPr/>
            </a:pPr>
            <a:endParaRPr lang="en-US" dirty="0" smtClean="0"/>
          </a:p>
          <a:p>
            <a:pPr>
              <a:defRPr/>
            </a:pPr>
            <a:r>
              <a:rPr lang="en-US" dirty="0" smtClean="0"/>
              <a:t>When base class does </a:t>
            </a:r>
            <a:r>
              <a:rPr lang="en-US" dirty="0"/>
              <a:t>not have a no-argument </a:t>
            </a:r>
            <a:r>
              <a:rPr lang="en-US" dirty="0" smtClean="0"/>
              <a:t>constructor and derived class does not call the base class constructor explicitly, compilation error occurs.</a:t>
            </a:r>
          </a:p>
          <a:p>
            <a:pPr>
              <a:defRPr/>
            </a:pPr>
            <a:r>
              <a:rPr lang="en-US" dirty="0" smtClean="0"/>
              <a:t>This is because compiler inserts a call to base class’s a no-argument constructor as first line of the deriver class constructor if derived class does not call the base class constructor explicitly.</a:t>
            </a:r>
          </a:p>
          <a:p>
            <a:pPr>
              <a:defRPr/>
            </a:pPr>
            <a:endParaRPr lang="en-US" dirty="0" smtClean="0"/>
          </a:p>
          <a:p>
            <a:pPr>
              <a:defRPr/>
            </a:pPr>
            <a:endParaRPr lang="en-US" dirty="0"/>
          </a:p>
        </p:txBody>
      </p:sp>
      <p:sp>
        <p:nvSpPr>
          <p:cNvPr id="1331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5537FC-BCA0-4295-8706-6FAC6C26B959}" type="slidenum">
              <a:rPr lang="en-US" smtClean="0">
                <a:solidFill>
                  <a:schemeClr val="bg2"/>
                </a:solidFill>
              </a:rPr>
              <a:pPr eaLnBrk="1" hangingPunct="1"/>
              <a:t>11</a:t>
            </a:fld>
            <a:endParaRPr lang="en-US" smtClean="0">
              <a:solidFill>
                <a:schemeClr val="bg2"/>
              </a:solidFill>
            </a:endParaRPr>
          </a:p>
        </p:txBody>
      </p:sp>
      <p:pic>
        <p:nvPicPr>
          <p:cNvPr id="13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85950"/>
            <a:ext cx="38862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Order of constructor and destructor call</a:t>
            </a:r>
          </a:p>
        </p:txBody>
      </p:sp>
      <p:sp>
        <p:nvSpPr>
          <p:cNvPr id="14339" name="Content Placeholder 4"/>
          <p:cNvSpPr>
            <a:spLocks noGrp="1"/>
          </p:cNvSpPr>
          <p:nvPr>
            <p:ph idx="1"/>
          </p:nvPr>
        </p:nvSpPr>
        <p:spPr>
          <a:xfrm>
            <a:off x="152400" y="1066800"/>
            <a:ext cx="8839200" cy="1143000"/>
          </a:xfrm>
        </p:spPr>
        <p:txBody>
          <a:bodyPr/>
          <a:lstStyle/>
          <a:p>
            <a:r>
              <a:rPr lang="en-US" smtClean="0"/>
              <a:t>The simple example demonstrates the order of constructor and destructor call when creating derived class object.</a:t>
            </a: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353732-5A82-400D-A3E3-A9D0CFF43E5C}" type="slidenum">
              <a:rPr lang="en-US" smtClean="0">
                <a:solidFill>
                  <a:schemeClr val="bg2"/>
                </a:solidFill>
              </a:rPr>
              <a:pPr eaLnBrk="1" hangingPunct="1"/>
              <a:t>12</a:t>
            </a:fld>
            <a:endParaRPr lang="en-US" smtClean="0">
              <a:solidFill>
                <a:schemeClr val="bg2"/>
              </a:solidFill>
            </a:endParaRPr>
          </a:p>
        </p:txBody>
      </p:sp>
      <p:sp>
        <p:nvSpPr>
          <p:cNvPr id="14341" name="Rectangle 5"/>
          <p:cNvSpPr>
            <a:spLocks noChangeArrowheads="1"/>
          </p:cNvSpPr>
          <p:nvPr/>
        </p:nvSpPr>
        <p:spPr bwMode="auto">
          <a:xfrm>
            <a:off x="244475" y="1981200"/>
            <a:ext cx="8763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sz="2000" b="1" dirty="0">
                <a:latin typeface="Courier New" pitchFamily="49" charset="0"/>
                <a:cs typeface="Courier New" pitchFamily="49" charset="0"/>
              </a:rPr>
              <a:t>using System;</a:t>
            </a:r>
          </a:p>
          <a:p>
            <a:pPr>
              <a:lnSpc>
                <a:spcPct val="140000"/>
              </a:lnSpc>
            </a:pPr>
            <a:r>
              <a:rPr lang="en-US" sz="2000" b="1" dirty="0">
                <a:latin typeface="Courier New" pitchFamily="49" charset="0"/>
                <a:cs typeface="Courier New" pitchFamily="49" charset="0"/>
              </a:rPr>
              <a:t>public class Base{</a:t>
            </a:r>
          </a:p>
          <a:p>
            <a:pPr>
              <a:lnSpc>
                <a:spcPct val="140000"/>
              </a:lnSpc>
            </a:pPr>
            <a:r>
              <a:rPr lang="en-US" sz="2000" b="1" dirty="0">
                <a:latin typeface="Courier New" pitchFamily="49" charset="0"/>
                <a:cs typeface="Courier New" pitchFamily="49" charset="0"/>
              </a:rPr>
              <a:t>    static  Base() {</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("Base Static Constructor.");</a:t>
            </a:r>
          </a:p>
          <a:p>
            <a:pPr>
              <a:lnSpc>
                <a:spcPct val="140000"/>
              </a:lnSpc>
            </a:pPr>
            <a:r>
              <a:rPr lang="en-US" sz="2000" b="1" dirty="0">
                <a:latin typeface="Courier New" pitchFamily="49" charset="0"/>
                <a:cs typeface="Courier New" pitchFamily="49" charset="0"/>
              </a:rPr>
              <a:t>    }</a:t>
            </a:r>
          </a:p>
          <a:p>
            <a:pPr>
              <a:lnSpc>
                <a:spcPct val="140000"/>
              </a:lnSpc>
            </a:pPr>
            <a:r>
              <a:rPr lang="en-US" sz="2000" b="1" dirty="0">
                <a:latin typeface="Courier New" pitchFamily="49" charset="0"/>
                <a:cs typeface="Courier New" pitchFamily="49" charset="0"/>
              </a:rPr>
              <a:t>    public Base() {</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("Base Constructor.");    }</a:t>
            </a:r>
          </a:p>
          <a:p>
            <a:pPr>
              <a:lnSpc>
                <a:spcPct val="140000"/>
              </a:lnSpc>
            </a:pPr>
            <a:r>
              <a:rPr lang="en-US" sz="2000" b="1" dirty="0">
                <a:latin typeface="Courier New" pitchFamily="49" charset="0"/>
                <a:cs typeface="Courier New" pitchFamily="49" charset="0"/>
              </a:rPr>
              <a:t>     ~Base()   {</a:t>
            </a:r>
          </a:p>
          <a:p>
            <a:pPr>
              <a:lnSpc>
                <a:spcPct val="140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("Base destroyed");</a:t>
            </a:r>
          </a:p>
          <a:p>
            <a:pPr>
              <a:lnSpc>
                <a:spcPct val="140000"/>
              </a:lnSpc>
            </a:pPr>
            <a:r>
              <a:rPr lang="en-US" sz="2000" b="1" dirty="0">
                <a:latin typeface="Courier New" pitchFamily="49" charset="0"/>
                <a:cs typeface="Courier New" pitchFamily="49" charset="0"/>
              </a:rPr>
              <a:t>    }</a:t>
            </a:r>
          </a:p>
          <a:p>
            <a:pPr>
              <a:lnSpc>
                <a:spcPct val="140000"/>
              </a:lnSpc>
            </a:pPr>
            <a:r>
              <a:rPr lang="en-US" sz="2000"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0C5A6C-E60C-46DA-9A26-63081CCCB164}" type="slidenum">
              <a:rPr lang="en-US" smtClean="0">
                <a:solidFill>
                  <a:schemeClr val="bg2"/>
                </a:solidFill>
              </a:rPr>
              <a:pPr eaLnBrk="1" hangingPunct="1"/>
              <a:t>13</a:t>
            </a:fld>
            <a:endParaRPr lang="en-US" smtClean="0">
              <a:solidFill>
                <a:schemeClr val="bg2"/>
              </a:solidFill>
            </a:endParaRPr>
          </a:p>
        </p:txBody>
      </p:sp>
      <p:sp>
        <p:nvSpPr>
          <p:cNvPr id="15363" name="Rectangle 4"/>
          <p:cNvSpPr>
            <a:spLocks noChangeArrowheads="1"/>
          </p:cNvSpPr>
          <p:nvPr/>
        </p:nvSpPr>
        <p:spPr bwMode="auto">
          <a:xfrm>
            <a:off x="152400" y="228600"/>
            <a:ext cx="8610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ourier New" pitchFamily="49" charset="0"/>
                <a:cs typeface="Courier New" pitchFamily="49" charset="0"/>
              </a:rPr>
              <a:t>public class Der : Base{</a:t>
            </a:r>
          </a:p>
          <a:p>
            <a:r>
              <a:rPr lang="en-US" sz="2000" b="1" dirty="0">
                <a:latin typeface="Courier New" pitchFamily="49" charset="0"/>
                <a:cs typeface="Courier New" pitchFamily="49" charset="0"/>
              </a:rPr>
              <a:t>    static  Der()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("Der Static Constructor.");</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public Der()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("Der Constructor.");</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~Der()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Console.WriteLine</a:t>
            </a:r>
            <a:r>
              <a:rPr lang="en-US" sz="2000" b="1" dirty="0">
                <a:latin typeface="Courier New" pitchFamily="49" charset="0"/>
                <a:cs typeface="Courier New" pitchFamily="49" charset="0"/>
              </a:rPr>
              <a:t>("Der  destroyed");</a:t>
            </a:r>
          </a:p>
          <a:p>
            <a:r>
              <a:rPr lang="en-US" sz="2000" b="1" dirty="0">
                <a:latin typeface="Courier New" pitchFamily="49" charset="0"/>
                <a:cs typeface="Courier New" pitchFamily="49" charset="0"/>
              </a:rPr>
              <a:t>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public static void Main()   {</a:t>
            </a:r>
          </a:p>
          <a:p>
            <a:r>
              <a:rPr lang="en-US" sz="2000" b="1" dirty="0">
                <a:latin typeface="Courier New" pitchFamily="49" charset="0"/>
                <a:cs typeface="Courier New" pitchFamily="49" charset="0"/>
              </a:rPr>
              <a:t>        Der child = new Der();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495800"/>
            <a:ext cx="62198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TextBox 5"/>
          <p:cNvSpPr txBox="1">
            <a:spLocks noChangeArrowheads="1"/>
          </p:cNvSpPr>
          <p:nvPr/>
        </p:nvSpPr>
        <p:spPr bwMode="auto">
          <a:xfrm>
            <a:off x="6019800" y="3702050"/>
            <a:ext cx="327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2060"/>
                </a:solidFill>
              </a:rPr>
              <a:t>What will be displayed on commenting this line?</a:t>
            </a:r>
          </a:p>
        </p:txBody>
      </p:sp>
      <p:cxnSp>
        <p:nvCxnSpPr>
          <p:cNvPr id="8" name="Straight Arrow Connector 7"/>
          <p:cNvCxnSpPr/>
          <p:nvPr/>
        </p:nvCxnSpPr>
        <p:spPr>
          <a:xfrm>
            <a:off x="4876800" y="4056063"/>
            <a:ext cx="609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smtClean="0"/>
              <a:t>Calling base class methods</a:t>
            </a:r>
          </a:p>
        </p:txBody>
      </p:sp>
      <p:sp>
        <p:nvSpPr>
          <p:cNvPr id="16387" name="Content Placeholder 3"/>
          <p:cNvSpPr>
            <a:spLocks noGrp="1"/>
          </p:cNvSpPr>
          <p:nvPr>
            <p:ph idx="1"/>
          </p:nvPr>
        </p:nvSpPr>
        <p:spPr>
          <a:xfrm>
            <a:off x="152400" y="1143000"/>
            <a:ext cx="8229600" cy="990600"/>
          </a:xfrm>
        </p:spPr>
        <p:txBody>
          <a:bodyPr/>
          <a:lstStyle/>
          <a:p>
            <a:r>
              <a:rPr lang="en-US" smtClean="0"/>
              <a:t>The </a:t>
            </a:r>
            <a:r>
              <a:rPr lang="en-US" b="1" smtClean="0">
                <a:latin typeface="Courier New" pitchFamily="49" charset="0"/>
                <a:cs typeface="Courier New" pitchFamily="49" charset="0"/>
              </a:rPr>
              <a:t>base</a:t>
            </a:r>
            <a:r>
              <a:rPr lang="en-US" smtClean="0"/>
              <a:t> keyword can be used to call base class methods from derived class.</a:t>
            </a:r>
          </a:p>
        </p:txBody>
      </p:sp>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A1264A-2DE0-40D9-AE3A-D5C60715557F}" type="slidenum">
              <a:rPr lang="en-US" smtClean="0">
                <a:solidFill>
                  <a:schemeClr val="bg2"/>
                </a:solidFill>
              </a:rPr>
              <a:pPr eaLnBrk="1" hangingPunct="1"/>
              <a:t>14</a:t>
            </a:fld>
            <a:endParaRPr lang="en-US" smtClean="0">
              <a:solidFill>
                <a:schemeClr val="bg2"/>
              </a:solidFill>
            </a:endParaRPr>
          </a:p>
        </p:txBody>
      </p:sp>
      <p:sp>
        <p:nvSpPr>
          <p:cNvPr id="16389" name="Rectangle 4"/>
          <p:cNvSpPr>
            <a:spLocks noChangeArrowheads="1"/>
          </p:cNvSpPr>
          <p:nvPr/>
        </p:nvSpPr>
        <p:spPr bwMode="auto">
          <a:xfrm>
            <a:off x="304800" y="2133600"/>
            <a:ext cx="85344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cs typeface="Courier New" pitchFamily="49" charset="0"/>
              </a:rPr>
              <a:t>public class Employee{</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 public void print()    {</a:t>
            </a:r>
          </a:p>
          <a:p>
            <a:r>
              <a:rPr lang="en-US" sz="2000" b="1">
                <a:latin typeface="Courier New" pitchFamily="49" charset="0"/>
                <a:cs typeface="Courier New" pitchFamily="49" charset="0"/>
              </a:rPr>
              <a:t>        Console.WriteLine("ID:" + ID + " Name :" + Name);</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 class Manager: Employee {</a:t>
            </a:r>
          </a:p>
          <a:p>
            <a:r>
              <a:rPr lang="en-US" sz="2000" b="1">
                <a:latin typeface="Courier New" pitchFamily="49" charset="0"/>
                <a:cs typeface="Courier New" pitchFamily="49" charset="0"/>
              </a:rPr>
              <a:t> public void print()</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r>
              <a:rPr lang="en-US" sz="2000" b="1">
                <a:solidFill>
                  <a:srgbClr val="339933"/>
                </a:solidFill>
                <a:latin typeface="Courier New" pitchFamily="49" charset="0"/>
                <a:cs typeface="Courier New" pitchFamily="49" charset="0"/>
              </a:rPr>
              <a:t>base.print();</a:t>
            </a:r>
          </a:p>
          <a:p>
            <a:r>
              <a:rPr lang="en-US" sz="2000" b="1">
                <a:latin typeface="Courier New" pitchFamily="49" charset="0"/>
                <a:cs typeface="Courier New" pitchFamily="49" charset="0"/>
              </a:rPr>
              <a:t>            Console.WriteLine("Level " + level);</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Protected members</a:t>
            </a:r>
            <a:endParaRPr lang="en-IN" smtClean="0"/>
          </a:p>
        </p:txBody>
      </p:sp>
      <p:sp>
        <p:nvSpPr>
          <p:cNvPr id="17411" name="Rectangle 3"/>
          <p:cNvSpPr>
            <a:spLocks noGrp="1" noChangeArrowheads="1"/>
          </p:cNvSpPr>
          <p:nvPr>
            <p:ph type="body" idx="1"/>
          </p:nvPr>
        </p:nvSpPr>
        <p:spPr>
          <a:xfrm>
            <a:off x="152400" y="990600"/>
            <a:ext cx="8839200" cy="5791200"/>
          </a:xfrm>
        </p:spPr>
        <p:txBody>
          <a:bodyPr/>
          <a:lstStyle/>
          <a:p>
            <a:r>
              <a:rPr lang="en-US" smtClean="0"/>
              <a:t>The protected members of the base class can be accessed only by the base class members as well as the derived class members.</a:t>
            </a:r>
          </a:p>
          <a:p>
            <a:pPr>
              <a:lnSpc>
                <a:spcPct val="100000"/>
              </a:lnSpc>
              <a:buFontTx/>
              <a:buNone/>
            </a:pPr>
            <a:r>
              <a:rPr lang="en-IN" b="1" smtClean="0">
                <a:solidFill>
                  <a:srgbClr val="000000"/>
                </a:solidFill>
                <a:latin typeface="Courier New" pitchFamily="49" charset="0"/>
              </a:rPr>
              <a:t>	public class Employee{</a:t>
            </a:r>
          </a:p>
          <a:p>
            <a:pPr>
              <a:lnSpc>
                <a:spcPct val="100000"/>
              </a:lnSpc>
              <a:buFontTx/>
              <a:buNone/>
            </a:pPr>
            <a:r>
              <a:rPr lang="en-IN" b="1" smtClean="0">
                <a:solidFill>
                  <a:srgbClr val="000000"/>
                </a:solidFill>
                <a:latin typeface="Courier New" pitchFamily="49" charset="0"/>
              </a:rPr>
              <a:t>	…</a:t>
            </a:r>
          </a:p>
          <a:p>
            <a:pPr>
              <a:lnSpc>
                <a:spcPct val="100000"/>
              </a:lnSpc>
              <a:buFontTx/>
              <a:buNone/>
            </a:pPr>
            <a:r>
              <a:rPr lang="en-IN" b="1" smtClean="0">
                <a:solidFill>
                  <a:srgbClr val="A42700"/>
                </a:solidFill>
                <a:latin typeface="Courier New" pitchFamily="49" charset="0"/>
              </a:rPr>
              <a:t>		protected</a:t>
            </a:r>
            <a:r>
              <a:rPr lang="en-IN" b="1" smtClean="0">
                <a:solidFill>
                  <a:srgbClr val="000000"/>
                </a:solidFill>
                <a:latin typeface="Courier New" pitchFamily="49" charset="0"/>
              </a:rPr>
              <a:t> void print() {</a:t>
            </a:r>
          </a:p>
          <a:p>
            <a:pPr>
              <a:lnSpc>
                <a:spcPct val="100000"/>
              </a:lnSpc>
              <a:buFontTx/>
              <a:buNone/>
            </a:pPr>
            <a:r>
              <a:rPr lang="en-IN" b="1" smtClean="0">
                <a:solidFill>
                  <a:srgbClr val="000000"/>
                </a:solidFill>
                <a:latin typeface="Courier New" pitchFamily="49" charset="0"/>
              </a:rPr>
              <a:t>		Console.WriteLine("ID:"+ id+" Name :"+name);</a:t>
            </a:r>
          </a:p>
          <a:p>
            <a:pPr>
              <a:lnSpc>
                <a:spcPct val="100000"/>
              </a:lnSpc>
              <a:buFontTx/>
              <a:buNone/>
            </a:pPr>
            <a:r>
              <a:rPr lang="en-IN" b="1" smtClean="0">
                <a:solidFill>
                  <a:srgbClr val="000000"/>
                </a:solidFill>
                <a:latin typeface="Courier New" pitchFamily="49" charset="0"/>
              </a:rPr>
              <a:t>	}}</a:t>
            </a:r>
          </a:p>
          <a:p>
            <a:pPr>
              <a:buFontTx/>
              <a:buNone/>
            </a:pPr>
            <a:endParaRPr lang="en-US" smtClean="0"/>
          </a:p>
          <a:p>
            <a:pPr lvl="1">
              <a:buFontTx/>
              <a:buNone/>
            </a:pPr>
            <a:endParaRPr lang="en-US" sz="2000" smtClean="0"/>
          </a:p>
          <a:p>
            <a:pPr lvl="1">
              <a:buFontTx/>
              <a:buNone/>
            </a:pPr>
            <a:r>
              <a:rPr lang="en-US" sz="2000" smtClean="0"/>
              <a:t>Some other class outside the hierarchy</a:t>
            </a:r>
            <a:endParaRPr lang="en-IN" sz="2000" smtClean="0"/>
          </a:p>
          <a:p>
            <a:pPr lvl="1">
              <a:lnSpc>
                <a:spcPct val="100000"/>
              </a:lnSpc>
              <a:buFontTx/>
              <a:buNone/>
            </a:pPr>
            <a:r>
              <a:rPr lang="en-IN" sz="2000" b="1" smtClean="0">
                <a:solidFill>
                  <a:srgbClr val="000000"/>
                </a:solidFill>
                <a:latin typeface="Courier New" pitchFamily="49" charset="0"/>
              </a:rPr>
              <a:t>Employee e= new Employee(1,"ABC");</a:t>
            </a:r>
          </a:p>
          <a:p>
            <a:pPr lvl="1">
              <a:lnSpc>
                <a:spcPct val="100000"/>
              </a:lnSpc>
              <a:buFontTx/>
              <a:buNone/>
            </a:pPr>
            <a:r>
              <a:rPr lang="en-IN" sz="2000" b="1" smtClean="0">
                <a:solidFill>
                  <a:srgbClr val="000000"/>
                </a:solidFill>
                <a:latin typeface="Courier New" pitchFamily="49" charset="0"/>
              </a:rPr>
              <a:t>e.print();</a:t>
            </a:r>
            <a:r>
              <a:rPr lang="en-IN" sz="2000" b="1" smtClean="0">
                <a:solidFill>
                  <a:srgbClr val="000000"/>
                </a:solidFill>
                <a:latin typeface="Courier New" pitchFamily="49" charset="0"/>
                <a:sym typeface="Wingdings" pitchFamily="2" charset="2"/>
              </a:rPr>
              <a:t> error</a:t>
            </a:r>
          </a:p>
          <a:p>
            <a:pPr>
              <a:lnSpc>
                <a:spcPct val="80000"/>
              </a:lnSpc>
              <a:buFontTx/>
              <a:buNone/>
            </a:pPr>
            <a:endParaRPr lang="en-IN" sz="2400" b="1" smtClean="0">
              <a:solidFill>
                <a:srgbClr val="000000"/>
              </a:solidFill>
              <a:latin typeface="Courier New" pitchFamily="49" charset="0"/>
            </a:endParaRP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C447BA-C390-4101-BE6A-E668CE41FDBD}" type="slidenum">
              <a:rPr lang="en-US" smtClean="0">
                <a:solidFill>
                  <a:schemeClr val="bg2"/>
                </a:solidFill>
              </a:rPr>
              <a:pPr eaLnBrk="1" hangingPunct="1"/>
              <a:t>15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Casting references</a:t>
            </a:r>
            <a:endParaRPr lang="en-IN" smtClean="0"/>
          </a:p>
        </p:txBody>
      </p:sp>
      <p:sp>
        <p:nvSpPr>
          <p:cNvPr id="23555" name="Rectangle 3"/>
          <p:cNvSpPr>
            <a:spLocks noGrp="1" noChangeArrowheads="1"/>
          </p:cNvSpPr>
          <p:nvPr>
            <p:ph type="body" idx="1"/>
          </p:nvPr>
        </p:nvSpPr>
        <p:spPr>
          <a:xfrm>
            <a:off x="152400" y="990600"/>
            <a:ext cx="8763000" cy="5791200"/>
          </a:xfrm>
        </p:spPr>
        <p:txBody>
          <a:bodyPr/>
          <a:lstStyle/>
          <a:p>
            <a:pPr>
              <a:lnSpc>
                <a:spcPct val="100000"/>
              </a:lnSpc>
              <a:defRPr/>
            </a:pPr>
            <a:r>
              <a:rPr lang="en-US" dirty="0" smtClean="0"/>
              <a:t>A derived class object can be automatically converted into base class object</a:t>
            </a:r>
            <a:r>
              <a:rPr lang="en-US" dirty="0" smtClean="0">
                <a:sym typeface="Wingdings" pitchFamily="2" charset="2"/>
              </a:rPr>
              <a:t> implicit conversion.</a:t>
            </a:r>
          </a:p>
          <a:p>
            <a:pPr>
              <a:lnSpc>
                <a:spcPct val="100000"/>
              </a:lnSpc>
              <a:defRPr/>
            </a:pPr>
            <a:r>
              <a:rPr lang="en-US" dirty="0" smtClean="0">
                <a:sym typeface="Wingdings" pitchFamily="2" charset="2"/>
              </a:rPr>
              <a:t>Vice versa requires explicit casting.</a:t>
            </a:r>
          </a:p>
          <a:p>
            <a:pPr>
              <a:lnSpc>
                <a:spcPct val="100000"/>
              </a:lnSpc>
              <a:defRPr/>
            </a:pPr>
            <a:r>
              <a:rPr lang="en-US" dirty="0" smtClean="0"/>
              <a:t>Example</a:t>
            </a:r>
          </a:p>
          <a:p>
            <a:pPr lvl="1">
              <a:lnSpc>
                <a:spcPct val="100000"/>
              </a:lnSpc>
              <a:spcBef>
                <a:spcPts val="200"/>
              </a:spcBef>
              <a:defRPr/>
            </a:pPr>
            <a:r>
              <a:rPr lang="en-US" sz="2000" b="1" dirty="0">
                <a:solidFill>
                  <a:srgbClr val="000000"/>
                </a:solidFill>
                <a:latin typeface="Courier New" pitchFamily="49" charset="0"/>
                <a:ea typeface="+mn-ea"/>
                <a:cs typeface="+mn-cs"/>
              </a:rPr>
              <a:t>Employee t= new Manager(1,”Mohan”, “Type 2”);</a:t>
            </a:r>
          </a:p>
          <a:p>
            <a:pPr marL="457200" lvl="1" indent="0">
              <a:lnSpc>
                <a:spcPct val="100000"/>
              </a:lnSpc>
              <a:spcBef>
                <a:spcPts val="200"/>
              </a:spcBef>
              <a:buFont typeface="Wingdings" pitchFamily="2" charset="2"/>
              <a:buNone/>
              <a:defRPr/>
            </a:pPr>
            <a:r>
              <a:rPr lang="en-US" sz="2000" b="1" dirty="0">
                <a:solidFill>
                  <a:srgbClr val="000000"/>
                </a:solidFill>
                <a:latin typeface="Courier New" pitchFamily="49" charset="0"/>
                <a:ea typeface="+mn-ea"/>
                <a:cs typeface="+mn-cs"/>
              </a:rPr>
              <a:t>	</a:t>
            </a:r>
            <a:r>
              <a:rPr lang="en-US" sz="2000" b="1" dirty="0" err="1">
                <a:solidFill>
                  <a:srgbClr val="000000"/>
                </a:solidFill>
                <a:latin typeface="Courier New" pitchFamily="49" charset="0"/>
                <a:ea typeface="+mn-ea"/>
                <a:cs typeface="+mn-cs"/>
              </a:rPr>
              <a:t>t.Level</a:t>
            </a:r>
            <a:r>
              <a:rPr lang="en-US" sz="2000" b="1" dirty="0">
                <a:solidFill>
                  <a:srgbClr val="000000"/>
                </a:solidFill>
                <a:latin typeface="Courier New" pitchFamily="49" charset="0"/>
                <a:ea typeface="+mn-ea"/>
                <a:cs typeface="+mn-cs"/>
              </a:rPr>
              <a:t> = </a:t>
            </a:r>
            <a:r>
              <a:rPr lang="en-US" sz="2000" b="1" dirty="0" err="1">
                <a:solidFill>
                  <a:srgbClr val="000000"/>
                </a:solidFill>
                <a:latin typeface="Courier New" pitchFamily="49" charset="0"/>
                <a:ea typeface="+mn-ea"/>
                <a:cs typeface="+mn-cs"/>
              </a:rPr>
              <a:t>Manager.LEVEL</a:t>
            </a:r>
            <a:r>
              <a:rPr lang="en-US" sz="2000" b="1" dirty="0">
                <a:solidFill>
                  <a:srgbClr val="000000"/>
                </a:solidFill>
                <a:latin typeface="Courier New" pitchFamily="49" charset="0"/>
                <a:ea typeface="+mn-ea"/>
                <a:cs typeface="+mn-cs"/>
              </a:rPr>
              <a:t>[0];// error</a:t>
            </a:r>
          </a:p>
          <a:p>
            <a:pPr marL="457200" lvl="1" indent="0">
              <a:lnSpc>
                <a:spcPct val="100000"/>
              </a:lnSpc>
              <a:spcBef>
                <a:spcPts val="200"/>
              </a:spcBef>
              <a:buFont typeface="Wingdings" pitchFamily="2" charset="2"/>
              <a:buNone/>
              <a:defRPr/>
            </a:pPr>
            <a:r>
              <a:rPr lang="en-US" sz="2000" b="1" dirty="0">
                <a:solidFill>
                  <a:srgbClr val="000000"/>
                </a:solidFill>
                <a:latin typeface="Courier New" pitchFamily="49" charset="0"/>
                <a:ea typeface="+mn-ea"/>
                <a:cs typeface="+mn-cs"/>
              </a:rPr>
              <a:t>	Manager h=(Manager) t;</a:t>
            </a:r>
          </a:p>
          <a:p>
            <a:pPr marL="457200" lvl="1" indent="0">
              <a:lnSpc>
                <a:spcPct val="100000"/>
              </a:lnSpc>
              <a:spcBef>
                <a:spcPts val="200"/>
              </a:spcBef>
              <a:buFont typeface="Wingdings" pitchFamily="2" charset="2"/>
              <a:buNone/>
              <a:defRPr/>
            </a:pPr>
            <a:r>
              <a:rPr lang="en-US" sz="2000" b="1" dirty="0">
                <a:solidFill>
                  <a:srgbClr val="000000"/>
                </a:solidFill>
                <a:latin typeface="Courier New" pitchFamily="49" charset="0"/>
                <a:ea typeface="+mn-ea"/>
                <a:cs typeface="+mn-cs"/>
              </a:rPr>
              <a:t>	</a:t>
            </a:r>
            <a:r>
              <a:rPr lang="en-US" sz="2000" b="1" dirty="0" err="1">
                <a:solidFill>
                  <a:srgbClr val="000000"/>
                </a:solidFill>
                <a:latin typeface="Courier New" pitchFamily="49" charset="0"/>
                <a:ea typeface="+mn-ea"/>
                <a:cs typeface="+mn-cs"/>
              </a:rPr>
              <a:t>m.Level</a:t>
            </a:r>
            <a:r>
              <a:rPr lang="en-US" sz="2000" b="1" dirty="0">
                <a:solidFill>
                  <a:srgbClr val="000000"/>
                </a:solidFill>
                <a:latin typeface="Courier New" pitchFamily="49" charset="0"/>
                <a:ea typeface="+mn-ea"/>
                <a:cs typeface="+mn-cs"/>
              </a:rPr>
              <a:t> = </a:t>
            </a:r>
            <a:r>
              <a:rPr lang="en-US" sz="2000" b="1" dirty="0" err="1">
                <a:solidFill>
                  <a:srgbClr val="000000"/>
                </a:solidFill>
                <a:latin typeface="Courier New" pitchFamily="49" charset="0"/>
                <a:ea typeface="+mn-ea"/>
                <a:cs typeface="+mn-cs"/>
              </a:rPr>
              <a:t>Manager.LEVEL</a:t>
            </a:r>
            <a:r>
              <a:rPr lang="en-US" sz="2000" b="1" dirty="0">
                <a:solidFill>
                  <a:srgbClr val="000000"/>
                </a:solidFill>
                <a:latin typeface="Courier New" pitchFamily="49" charset="0"/>
                <a:ea typeface="+mn-ea"/>
                <a:cs typeface="+mn-cs"/>
              </a:rPr>
              <a:t>[0]; // ok</a:t>
            </a:r>
          </a:p>
          <a:p>
            <a:pPr lvl="1">
              <a:lnSpc>
                <a:spcPct val="100000"/>
              </a:lnSpc>
              <a:spcBef>
                <a:spcPts val="200"/>
              </a:spcBef>
              <a:defRPr/>
            </a:pPr>
            <a:r>
              <a:rPr lang="en-US" sz="2000" dirty="0" smtClean="0"/>
              <a:t> </a:t>
            </a:r>
            <a:r>
              <a:rPr lang="en-US" sz="2000" b="1" dirty="0">
                <a:solidFill>
                  <a:srgbClr val="000000"/>
                </a:solidFill>
                <a:latin typeface="Courier New" pitchFamily="49" charset="0"/>
              </a:rPr>
              <a:t>Employee e = new Employee(1, "Mohan");</a:t>
            </a:r>
          </a:p>
          <a:p>
            <a:pPr marL="0" indent="0">
              <a:lnSpc>
                <a:spcPct val="100000"/>
              </a:lnSpc>
              <a:spcBef>
                <a:spcPts val="200"/>
              </a:spcBef>
              <a:buFont typeface="Wingdings" pitchFamily="2" charset="2"/>
              <a:buNone/>
              <a:defRPr/>
            </a:pPr>
            <a:r>
              <a:rPr lang="en-US" b="1" dirty="0" smtClean="0">
                <a:solidFill>
                  <a:srgbClr val="000000"/>
                </a:solidFill>
                <a:latin typeface="Courier New" pitchFamily="49" charset="0"/>
              </a:rPr>
              <a:t>	Manager </a:t>
            </a:r>
            <a:r>
              <a:rPr lang="en-US" b="1" dirty="0">
                <a:solidFill>
                  <a:srgbClr val="000000"/>
                </a:solidFill>
                <a:latin typeface="Courier New" pitchFamily="49" charset="0"/>
              </a:rPr>
              <a:t>m = (Manager)e;</a:t>
            </a:r>
          </a:p>
          <a:p>
            <a:pPr marL="0" indent="0">
              <a:lnSpc>
                <a:spcPct val="100000"/>
              </a:lnSpc>
              <a:spcBef>
                <a:spcPts val="200"/>
              </a:spcBef>
              <a:buFont typeface="Wingdings" pitchFamily="2" charset="2"/>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m.Level</a:t>
            </a:r>
            <a:r>
              <a:rPr lang="en-US" b="1" dirty="0" smtClean="0">
                <a:solidFill>
                  <a:srgbClr val="000000"/>
                </a:solidFill>
                <a:latin typeface="Courier New" pitchFamily="49" charset="0"/>
              </a:rPr>
              <a:t> </a:t>
            </a:r>
            <a:r>
              <a:rPr lang="en-US" b="1" dirty="0">
                <a:solidFill>
                  <a:srgbClr val="000000"/>
                </a:solidFill>
                <a:latin typeface="Courier New" pitchFamily="49" charset="0"/>
              </a:rPr>
              <a:t>= </a:t>
            </a:r>
            <a:r>
              <a:rPr lang="en-US" b="1" dirty="0" err="1">
                <a:solidFill>
                  <a:srgbClr val="000000"/>
                </a:solidFill>
                <a:latin typeface="Courier New" pitchFamily="49" charset="0"/>
              </a:rPr>
              <a:t>Manager.</a:t>
            </a:r>
            <a:r>
              <a:rPr lang="en-US" b="1" dirty="0" err="1" smtClean="0">
                <a:solidFill>
                  <a:srgbClr val="000000"/>
                </a:solidFill>
                <a:latin typeface="Courier New" pitchFamily="49" charset="0"/>
              </a:rPr>
              <a:t>LEVEL</a:t>
            </a:r>
            <a:r>
              <a:rPr lang="en-US" b="1" dirty="0" smtClean="0">
                <a:solidFill>
                  <a:srgbClr val="000000"/>
                </a:solidFill>
                <a:latin typeface="Courier New" pitchFamily="49" charset="0"/>
              </a:rPr>
              <a:t>[0]; 	</a:t>
            </a:r>
            <a:r>
              <a:rPr lang="en-US" b="1" dirty="0">
                <a:solidFill>
                  <a:srgbClr val="006600"/>
                </a:solidFill>
                <a:latin typeface="Courier New" pitchFamily="49" charset="0"/>
              </a:rPr>
              <a:t>//</a:t>
            </a:r>
            <a:r>
              <a:rPr lang="en-US" b="1" dirty="0" err="1">
                <a:solidFill>
                  <a:srgbClr val="006600"/>
                </a:solidFill>
                <a:latin typeface="Courier New" pitchFamily="49" charset="0"/>
              </a:rPr>
              <a:t>System.InvalidCastException</a:t>
            </a:r>
            <a:r>
              <a:rPr lang="en-US" b="1" dirty="0">
                <a:solidFill>
                  <a:srgbClr val="006600"/>
                </a:solidFill>
                <a:latin typeface="Courier New" pitchFamily="49" charset="0"/>
              </a:rPr>
              <a:t> at </a:t>
            </a:r>
            <a:r>
              <a:rPr lang="en-US" b="1" dirty="0" smtClean="0">
                <a:solidFill>
                  <a:srgbClr val="006600"/>
                </a:solidFill>
                <a:latin typeface="Courier New" pitchFamily="49" charset="0"/>
              </a:rPr>
              <a:t>runtime</a:t>
            </a:r>
          </a:p>
          <a:p>
            <a:pPr marL="0" indent="0">
              <a:lnSpc>
                <a:spcPct val="100000"/>
              </a:lnSpc>
              <a:spcBef>
                <a:spcPts val="200"/>
              </a:spcBef>
              <a:buFont typeface="Wingdings" pitchFamily="2" charset="2"/>
              <a:buNone/>
              <a:defRPr/>
            </a:pPr>
            <a:endParaRPr lang="en-US" dirty="0"/>
          </a:p>
          <a:p>
            <a:pPr>
              <a:lnSpc>
                <a:spcPct val="100000"/>
              </a:lnSpc>
              <a:defRPr/>
            </a:pPr>
            <a:r>
              <a:rPr lang="en-US" dirty="0"/>
              <a:t>Casting objects when they are not related by inheritance will cause compiler error (unless </a:t>
            </a:r>
            <a:r>
              <a:rPr lang="en-US" dirty="0" smtClean="0"/>
              <a:t>custom </a:t>
            </a:r>
            <a:r>
              <a:rPr lang="en-US" dirty="0"/>
              <a:t>casting is used)</a:t>
            </a:r>
          </a:p>
          <a:p>
            <a:pPr marL="0" indent="0">
              <a:lnSpc>
                <a:spcPct val="100000"/>
              </a:lnSpc>
              <a:buFont typeface="Wingdings" pitchFamily="2" charset="2"/>
              <a:buNone/>
              <a:defRPr/>
            </a:pPr>
            <a:r>
              <a:rPr lang="en-US" dirty="0" smtClean="0"/>
              <a:t> 	</a:t>
            </a:r>
            <a:r>
              <a:rPr lang="en-US" b="1" dirty="0" smtClean="0">
                <a:solidFill>
                  <a:srgbClr val="000000"/>
                </a:solidFill>
                <a:latin typeface="Courier New" pitchFamily="49" charset="0"/>
              </a:rPr>
              <a:t>Manager </a:t>
            </a:r>
            <a:r>
              <a:rPr lang="en-US" b="1" dirty="0">
                <a:solidFill>
                  <a:srgbClr val="000000"/>
                </a:solidFill>
                <a:latin typeface="Courier New" pitchFamily="49" charset="0"/>
              </a:rPr>
              <a:t>e = new Manager(1, "Mohan", "Type 2");</a:t>
            </a:r>
          </a:p>
          <a:p>
            <a:pPr marL="0" indent="0">
              <a:lnSpc>
                <a:spcPct val="100000"/>
              </a:lnSpc>
              <a:buFont typeface="Wingdings" pitchFamily="2" charset="2"/>
              <a:buNone/>
              <a:defRPr/>
            </a:pPr>
            <a:r>
              <a:rPr lang="en-US" b="1" dirty="0" smtClean="0">
                <a:solidFill>
                  <a:srgbClr val="000000"/>
                </a:solidFill>
                <a:latin typeface="Courier New" pitchFamily="49" charset="0"/>
              </a:rPr>
              <a:t>	Base </a:t>
            </a:r>
            <a:r>
              <a:rPr lang="en-US" b="1" dirty="0">
                <a:solidFill>
                  <a:srgbClr val="000000"/>
                </a:solidFill>
                <a:latin typeface="Courier New" pitchFamily="49" charset="0"/>
              </a:rPr>
              <a:t>c = (Base)e</a:t>
            </a:r>
            <a:r>
              <a:rPr lang="en-US" b="1" dirty="0" smtClean="0">
                <a:solidFill>
                  <a:srgbClr val="000000"/>
                </a:solidFill>
                <a:latin typeface="Courier New" pitchFamily="49" charset="0"/>
              </a:rPr>
              <a:t>; </a:t>
            </a:r>
            <a:r>
              <a:rPr lang="en-US" b="1" dirty="0">
                <a:solidFill>
                  <a:srgbClr val="006600"/>
                </a:solidFill>
                <a:latin typeface="Courier New" pitchFamily="49" charset="0"/>
              </a:rPr>
              <a:t>// error</a:t>
            </a:r>
          </a:p>
          <a:p>
            <a:pPr marL="0" indent="0">
              <a:lnSpc>
                <a:spcPct val="100000"/>
              </a:lnSpc>
              <a:buFont typeface="Wingdings" pitchFamily="2" charset="2"/>
              <a:buNone/>
              <a:defRPr/>
            </a:pPr>
            <a:endParaRPr lang="en-US" b="1" dirty="0">
              <a:solidFill>
                <a:srgbClr val="006600"/>
              </a:solidFill>
              <a:latin typeface="Courier New" pitchFamily="49" charset="0"/>
            </a:endParaRP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3C3F2B-7F8F-49ED-997E-AD995FE23178}" type="slidenum">
              <a:rPr lang="en-US" smtClean="0">
                <a:solidFill>
                  <a:schemeClr val="bg2"/>
                </a:solidFill>
              </a:rPr>
              <a:pPr eaLnBrk="1" hangingPunct="1"/>
              <a:t>16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Custom casting</a:t>
            </a:r>
            <a:endParaRPr lang="en-IN" smtClean="0"/>
          </a:p>
        </p:txBody>
      </p:sp>
      <p:sp>
        <p:nvSpPr>
          <p:cNvPr id="24579" name="Rectangle 3"/>
          <p:cNvSpPr>
            <a:spLocks noGrp="1" noChangeArrowheads="1"/>
          </p:cNvSpPr>
          <p:nvPr>
            <p:ph type="body" idx="1"/>
          </p:nvPr>
        </p:nvSpPr>
        <p:spPr>
          <a:xfrm>
            <a:off x="304800" y="1295400"/>
            <a:ext cx="8534400" cy="5029200"/>
          </a:xfrm>
        </p:spPr>
        <p:txBody>
          <a:bodyPr/>
          <a:lstStyle/>
          <a:p>
            <a:pPr>
              <a:defRPr/>
            </a:pPr>
            <a:r>
              <a:rPr lang="en-US" dirty="0" smtClean="0"/>
              <a:t>Overloading the cast operator allows the custom casting.</a:t>
            </a:r>
          </a:p>
          <a:p>
            <a:pPr>
              <a:defRPr/>
            </a:pPr>
            <a:r>
              <a:rPr lang="en-US" dirty="0" smtClean="0"/>
              <a:t>The keyword </a:t>
            </a:r>
            <a:r>
              <a:rPr lang="en-US" b="1" dirty="0">
                <a:solidFill>
                  <a:schemeClr val="bg1">
                    <a:lumMod val="50000"/>
                  </a:schemeClr>
                </a:solidFill>
                <a:latin typeface="Courier New" pitchFamily="49" charset="0"/>
              </a:rPr>
              <a:t>implicit</a:t>
            </a:r>
            <a:r>
              <a:rPr lang="en-US" dirty="0" smtClean="0">
                <a:solidFill>
                  <a:schemeClr val="bg1">
                    <a:lumMod val="50000"/>
                  </a:schemeClr>
                </a:solidFill>
              </a:rPr>
              <a:t> </a:t>
            </a:r>
            <a:r>
              <a:rPr lang="en-US" dirty="0" smtClean="0"/>
              <a:t>or </a:t>
            </a:r>
            <a:r>
              <a:rPr lang="en-US" b="1" dirty="0">
                <a:solidFill>
                  <a:schemeClr val="bg1">
                    <a:lumMod val="50000"/>
                  </a:schemeClr>
                </a:solidFill>
                <a:latin typeface="Courier New" pitchFamily="49" charset="0"/>
              </a:rPr>
              <a:t>explicit</a:t>
            </a:r>
            <a:r>
              <a:rPr lang="en-US" dirty="0" smtClean="0"/>
              <a:t> indicate whether casting have to be implicit or explicit.</a:t>
            </a:r>
          </a:p>
          <a:p>
            <a:pPr>
              <a:defRPr/>
            </a:pPr>
            <a:r>
              <a:rPr lang="en-US" dirty="0" smtClean="0"/>
              <a:t>The explicit must be specified if there are any values in the class attributes for which the cast will fail or if there is any risk of an exception being thrown.</a:t>
            </a:r>
          </a:p>
          <a:p>
            <a:pPr>
              <a:defRPr/>
            </a:pPr>
            <a:r>
              <a:rPr lang="en-US" dirty="0" smtClean="0"/>
              <a:t>They are static methods of the class</a:t>
            </a:r>
          </a:p>
          <a:p>
            <a:pPr>
              <a:defRPr/>
            </a:pPr>
            <a:r>
              <a:rPr lang="en-US" dirty="0" smtClean="0"/>
              <a:t>Syntax: </a:t>
            </a:r>
          </a:p>
          <a:p>
            <a:pPr>
              <a:buFontTx/>
              <a:buNone/>
              <a:defRPr/>
            </a:pPr>
            <a:r>
              <a:rPr lang="en-US" b="1" dirty="0" smtClean="0">
                <a:solidFill>
                  <a:srgbClr val="000000"/>
                </a:solidFill>
                <a:latin typeface="Courier New" pitchFamily="49" charset="0"/>
              </a:rPr>
              <a:t>	public static [implicit , explicit] operator return-type (parameter)</a:t>
            </a:r>
            <a:endParaRPr lang="en-IN" b="1" dirty="0" smtClean="0">
              <a:solidFill>
                <a:srgbClr val="000000"/>
              </a:solidFill>
              <a:latin typeface="Courier New" pitchFamily="49" charset="0"/>
            </a:endParaRP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D23E15-AEFA-4A96-A074-D1ED6A8FC88B}" type="slidenum">
              <a:rPr lang="en-US" smtClean="0">
                <a:solidFill>
                  <a:schemeClr val="bg2"/>
                </a:solidFill>
              </a:rPr>
              <a:pPr eaLnBrk="1" hangingPunct="1"/>
              <a:t>17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686800" cy="838200"/>
          </a:xfrm>
        </p:spPr>
        <p:txBody>
          <a:bodyPr/>
          <a:lstStyle/>
          <a:p>
            <a:r>
              <a:rPr lang="en-US" smtClean="0"/>
              <a:t>protected method access and cast</a:t>
            </a:r>
          </a:p>
        </p:txBody>
      </p:sp>
      <p:sp>
        <p:nvSpPr>
          <p:cNvPr id="3" name="Content Placeholder 2"/>
          <p:cNvSpPr>
            <a:spLocks noGrp="1"/>
          </p:cNvSpPr>
          <p:nvPr>
            <p:ph idx="1"/>
          </p:nvPr>
        </p:nvSpPr>
        <p:spPr>
          <a:xfrm>
            <a:off x="152400" y="1143000"/>
            <a:ext cx="8915400" cy="762000"/>
          </a:xfrm>
        </p:spPr>
        <p:txBody>
          <a:bodyPr/>
          <a:lstStyle/>
          <a:p>
            <a:pPr>
              <a:defRPr/>
            </a:pPr>
            <a:r>
              <a:rPr lang="en-US" dirty="0" smtClean="0"/>
              <a:t>A </a:t>
            </a:r>
            <a:r>
              <a:rPr lang="en-US" b="1" dirty="0">
                <a:solidFill>
                  <a:schemeClr val="bg1">
                    <a:lumMod val="50000"/>
                  </a:schemeClr>
                </a:solidFill>
                <a:latin typeface="Courier New" pitchFamily="49" charset="0"/>
              </a:rPr>
              <a:t>protected</a:t>
            </a:r>
            <a:r>
              <a:rPr lang="en-US" dirty="0" smtClean="0"/>
              <a:t> method of base class cannot be accessed using the base class instance from the derived class.</a:t>
            </a:r>
          </a:p>
          <a:p>
            <a:pPr>
              <a:defRPr/>
            </a:pPr>
            <a:endParaRPr lang="en-US" dirty="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D7945B-EBD5-4FAD-8F5A-BA9C84648748}" type="slidenum">
              <a:rPr lang="en-US" smtClean="0">
                <a:solidFill>
                  <a:schemeClr val="bg2"/>
                </a:solidFill>
              </a:rPr>
              <a:pPr eaLnBrk="1" hangingPunct="1"/>
              <a:t>18</a:t>
            </a:fld>
            <a:endParaRPr lang="en-US" smtClean="0">
              <a:solidFill>
                <a:schemeClr val="bg2"/>
              </a:solidFill>
            </a:endParaRPr>
          </a:p>
        </p:txBody>
      </p:sp>
      <p:sp>
        <p:nvSpPr>
          <p:cNvPr id="20485" name="Rectangle 4"/>
          <p:cNvSpPr>
            <a:spLocks noChangeArrowheads="1"/>
          </p:cNvSpPr>
          <p:nvPr/>
        </p:nvSpPr>
        <p:spPr bwMode="auto">
          <a:xfrm>
            <a:off x="228600" y="2286000"/>
            <a:ext cx="8534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cs typeface="Courier New" pitchFamily="49" charset="0"/>
              </a:rPr>
              <a:t>public class Employee{</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 protected void print()    {</a:t>
            </a:r>
          </a:p>
          <a:p>
            <a:r>
              <a:rPr lang="en-US" sz="2000" b="1">
                <a:latin typeface="Courier New" pitchFamily="49" charset="0"/>
                <a:cs typeface="Courier New" pitchFamily="49" charset="0"/>
              </a:rPr>
              <a:t>        Console.WriteLine("ID:" + ID + " Name :" + Name);</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 class Manager: Employee {</a:t>
            </a:r>
          </a:p>
          <a:p>
            <a:r>
              <a:rPr lang="en-US" sz="2000" b="1">
                <a:latin typeface="Courier New" pitchFamily="49" charset="0"/>
                <a:cs typeface="Courier New" pitchFamily="49" charset="0"/>
              </a:rPr>
              <a:t> static void Main()</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Employee e = new Employee(1, "Mohan");</a:t>
            </a:r>
          </a:p>
          <a:p>
            <a:r>
              <a:rPr lang="en-US" sz="2000" b="1">
                <a:latin typeface="Courier New" pitchFamily="49" charset="0"/>
                <a:cs typeface="Courier New" pitchFamily="49" charset="0"/>
              </a:rPr>
              <a:t>		e.print(); </a:t>
            </a:r>
            <a:r>
              <a:rPr lang="en-US" sz="2000" b="1">
                <a:solidFill>
                  <a:srgbClr val="339933"/>
                </a:solidFill>
                <a:latin typeface="Courier New" pitchFamily="49" charset="0"/>
                <a:cs typeface="Courier New" pitchFamily="49" charset="0"/>
              </a:rPr>
              <a:t>// error</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304800" y="1011238"/>
            <a:ext cx="86868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defRPr/>
            </a:pPr>
            <a:r>
              <a:rPr lang="en-IN" sz="2000" dirty="0">
                <a:solidFill>
                  <a:srgbClr val="5F5F5F"/>
                </a:solidFill>
                <a:latin typeface="+mn-lt"/>
              </a:rPr>
              <a:t>Code provides custom cast methods to convert the Money object  into double implicitly and double to Money object explicitly.</a:t>
            </a:r>
          </a:p>
          <a:p>
            <a:pPr>
              <a:lnSpc>
                <a:spcPct val="140000"/>
              </a:lnSpc>
              <a:defRPr/>
            </a:pPr>
            <a:endParaRPr lang="en-IN" sz="2000" dirty="0">
              <a:solidFill>
                <a:srgbClr val="5F5F5F"/>
              </a:solidFill>
              <a:latin typeface="+mn-lt"/>
            </a:endParaRPr>
          </a:p>
          <a:p>
            <a:pPr>
              <a:lnSpc>
                <a:spcPct val="140000"/>
              </a:lnSpc>
              <a:defRPr/>
            </a:pPr>
            <a:r>
              <a:rPr lang="en-IN" sz="2000" b="1" dirty="0">
                <a:solidFill>
                  <a:srgbClr val="000000"/>
                </a:solidFill>
                <a:latin typeface="Courier New" pitchFamily="49" charset="0"/>
              </a:rPr>
              <a:t>using System;</a:t>
            </a:r>
          </a:p>
          <a:p>
            <a:pPr>
              <a:lnSpc>
                <a:spcPct val="140000"/>
              </a:lnSpc>
              <a:defRPr/>
            </a:pPr>
            <a:r>
              <a:rPr lang="en-IN" sz="2000" b="1" dirty="0">
                <a:solidFill>
                  <a:srgbClr val="000000"/>
                </a:solidFill>
                <a:latin typeface="Courier New" pitchFamily="49" charset="0"/>
              </a:rPr>
              <a:t>class Money{</a:t>
            </a:r>
          </a:p>
          <a:p>
            <a:pPr>
              <a:lnSpc>
                <a:spcPct val="140000"/>
              </a:lnSpc>
              <a:defRPr/>
            </a:pPr>
            <a:r>
              <a:rPr lang="en-IN" sz="2000" b="1" dirty="0" err="1">
                <a:solidFill>
                  <a:srgbClr val="000000"/>
                </a:solidFill>
                <a:latin typeface="Courier New" pitchFamily="49" charset="0"/>
              </a:rPr>
              <a:t>uint</a:t>
            </a:r>
            <a:r>
              <a:rPr lang="en-IN" sz="2000" b="1" dirty="0">
                <a:solidFill>
                  <a:srgbClr val="000000"/>
                </a:solidFill>
                <a:latin typeface="Courier New" pitchFamily="49" charset="0"/>
              </a:rPr>
              <a:t> rupees;</a:t>
            </a:r>
          </a:p>
          <a:p>
            <a:pPr>
              <a:lnSpc>
                <a:spcPct val="140000"/>
              </a:lnSpc>
              <a:defRPr/>
            </a:pPr>
            <a:r>
              <a:rPr lang="en-IN" sz="2000" b="1" dirty="0" err="1">
                <a:solidFill>
                  <a:srgbClr val="000000"/>
                </a:solidFill>
                <a:latin typeface="Courier New" pitchFamily="49" charset="0"/>
              </a:rPr>
              <a:t>uint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paise</a:t>
            </a:r>
            <a:r>
              <a:rPr lang="en-IN" sz="2000" b="1" dirty="0">
                <a:solidFill>
                  <a:srgbClr val="000000"/>
                </a:solidFill>
                <a:latin typeface="Courier New" pitchFamily="49" charset="0"/>
              </a:rPr>
              <a:t>;</a:t>
            </a:r>
          </a:p>
          <a:p>
            <a:pPr>
              <a:lnSpc>
                <a:spcPct val="140000"/>
              </a:lnSpc>
              <a:defRPr/>
            </a:pPr>
            <a:r>
              <a:rPr lang="en-IN" sz="2000" b="1" dirty="0">
                <a:solidFill>
                  <a:srgbClr val="000000"/>
                </a:solidFill>
                <a:latin typeface="Courier New" pitchFamily="49" charset="0"/>
              </a:rPr>
              <a:t>public Money(</a:t>
            </a:r>
            <a:r>
              <a:rPr lang="en-IN" sz="2000" b="1" dirty="0" err="1">
                <a:solidFill>
                  <a:srgbClr val="000000"/>
                </a:solidFill>
                <a:latin typeface="Courier New" pitchFamily="49" charset="0"/>
              </a:rPr>
              <a:t>uint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rupees,uint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paise</a:t>
            </a:r>
            <a:r>
              <a:rPr lang="en-IN" sz="2000" b="1" dirty="0">
                <a:solidFill>
                  <a:srgbClr val="000000"/>
                </a:solidFill>
                <a:latin typeface="Courier New" pitchFamily="49" charset="0"/>
              </a:rPr>
              <a:t>){</a:t>
            </a:r>
          </a:p>
          <a:p>
            <a:pPr>
              <a:lnSpc>
                <a:spcPct val="140000"/>
              </a:lnSpc>
              <a:defRPr/>
            </a:pPr>
            <a:r>
              <a:rPr lang="en-IN" sz="2000" b="1" dirty="0" err="1">
                <a:solidFill>
                  <a:srgbClr val="000000"/>
                </a:solidFill>
                <a:latin typeface="Courier New" pitchFamily="49" charset="0"/>
              </a:rPr>
              <a:t>this.rupees</a:t>
            </a:r>
            <a:r>
              <a:rPr lang="en-IN" sz="2000" b="1" dirty="0">
                <a:solidFill>
                  <a:srgbClr val="000000"/>
                </a:solidFill>
                <a:latin typeface="Courier New" pitchFamily="49" charset="0"/>
              </a:rPr>
              <a:t>= rupees;</a:t>
            </a:r>
          </a:p>
          <a:p>
            <a:pPr>
              <a:lnSpc>
                <a:spcPct val="140000"/>
              </a:lnSpc>
              <a:defRPr/>
            </a:pPr>
            <a:r>
              <a:rPr lang="en-IN" sz="2000" b="1" dirty="0" err="1">
                <a:solidFill>
                  <a:srgbClr val="000000"/>
                </a:solidFill>
                <a:latin typeface="Courier New" pitchFamily="49" charset="0"/>
              </a:rPr>
              <a:t>this.paise</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paise</a:t>
            </a:r>
            <a:r>
              <a:rPr lang="en-IN" sz="2000" b="1" dirty="0">
                <a:solidFill>
                  <a:srgbClr val="000000"/>
                </a:solidFill>
                <a:latin typeface="Courier New" pitchFamily="49" charset="0"/>
              </a:rPr>
              <a:t>;		}</a:t>
            </a:r>
          </a:p>
          <a:p>
            <a:pPr>
              <a:lnSpc>
                <a:spcPct val="140000"/>
              </a:lnSpc>
              <a:defRPr/>
            </a:pPr>
            <a:endParaRPr lang="en-IN" sz="2000" b="1" dirty="0">
              <a:solidFill>
                <a:srgbClr val="000000"/>
              </a:solidFill>
              <a:latin typeface="Courier New" pitchFamily="49" charset="0"/>
            </a:endParaRPr>
          </a:p>
          <a:p>
            <a:pPr>
              <a:lnSpc>
                <a:spcPct val="140000"/>
              </a:lnSpc>
              <a:defRPr/>
            </a:pPr>
            <a:r>
              <a:rPr lang="en-IN" sz="2000" b="1" dirty="0">
                <a:solidFill>
                  <a:srgbClr val="006600"/>
                </a:solidFill>
                <a:latin typeface="Courier New" pitchFamily="49" charset="0"/>
              </a:rPr>
              <a:t>public static implicit operator double (Money m){</a:t>
            </a:r>
          </a:p>
          <a:p>
            <a:pPr>
              <a:lnSpc>
                <a:spcPct val="140000"/>
              </a:lnSpc>
              <a:defRPr/>
            </a:pPr>
            <a:r>
              <a:rPr lang="en-IN" sz="2000" b="1" dirty="0">
                <a:solidFill>
                  <a:srgbClr val="006600"/>
                </a:solidFill>
                <a:latin typeface="Courier New" pitchFamily="49" charset="0"/>
              </a:rPr>
              <a:t>return </a:t>
            </a:r>
            <a:r>
              <a:rPr lang="en-IN" sz="2000" b="1" dirty="0" err="1">
                <a:solidFill>
                  <a:srgbClr val="006600"/>
                </a:solidFill>
                <a:latin typeface="Courier New" pitchFamily="49" charset="0"/>
              </a:rPr>
              <a:t>m.rupees</a:t>
            </a:r>
            <a:r>
              <a:rPr lang="en-IN" sz="2000" b="1" dirty="0">
                <a:solidFill>
                  <a:srgbClr val="006600"/>
                </a:solidFill>
                <a:latin typeface="Courier New" pitchFamily="49" charset="0"/>
              </a:rPr>
              <a:t> +(</a:t>
            </a:r>
            <a:r>
              <a:rPr lang="en-IN" sz="2000" b="1" dirty="0" err="1">
                <a:solidFill>
                  <a:srgbClr val="006600"/>
                </a:solidFill>
                <a:latin typeface="Courier New" pitchFamily="49" charset="0"/>
              </a:rPr>
              <a:t>m.paise</a:t>
            </a:r>
            <a:r>
              <a:rPr lang="en-IN" sz="2000" b="1" dirty="0">
                <a:solidFill>
                  <a:srgbClr val="006600"/>
                </a:solidFill>
                <a:latin typeface="Courier New" pitchFamily="49" charset="0"/>
              </a:rPr>
              <a:t>/100.0);}</a:t>
            </a:r>
            <a:endParaRPr lang="en-IN" sz="2000" b="1" dirty="0">
              <a:solidFill>
                <a:srgbClr val="000000"/>
              </a:solidFill>
              <a:latin typeface="Courier New" pitchFamily="49" charset="0"/>
            </a:endParaRPr>
          </a:p>
        </p:txBody>
      </p:sp>
      <p:sp>
        <p:nvSpPr>
          <p:cNvPr id="21507" name="Title 1"/>
          <p:cNvSpPr>
            <a:spLocks noGrp="1"/>
          </p:cNvSpPr>
          <p:nvPr>
            <p:ph type="title"/>
          </p:nvPr>
        </p:nvSpPr>
        <p:spPr/>
        <p:txBody>
          <a:bodyPr/>
          <a:lstStyle/>
          <a:p>
            <a:r>
              <a:rPr lang="en-US" smtClean="0"/>
              <a:t>Example: Custom casting </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2C5D57-5E0C-415E-9186-5D5BCBC16771}" type="slidenum">
              <a:rPr lang="en-US" smtClean="0">
                <a:solidFill>
                  <a:schemeClr val="bg2"/>
                </a:solidFill>
              </a:rPr>
              <a:pPr eaLnBrk="1" hangingPunct="1"/>
              <a:t>19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Reuse</a:t>
            </a:r>
          </a:p>
        </p:txBody>
      </p:sp>
      <p:sp>
        <p:nvSpPr>
          <p:cNvPr id="3" name="Content Placeholder 2"/>
          <p:cNvSpPr>
            <a:spLocks noGrp="1"/>
          </p:cNvSpPr>
          <p:nvPr>
            <p:ph idx="1"/>
          </p:nvPr>
        </p:nvSpPr>
        <p:spPr>
          <a:xfrm>
            <a:off x="457200" y="1447800"/>
            <a:ext cx="8229600" cy="4525963"/>
          </a:xfrm>
        </p:spPr>
        <p:txBody>
          <a:bodyPr/>
          <a:lstStyle/>
          <a:p>
            <a:pPr>
              <a:defRPr/>
            </a:pPr>
            <a:r>
              <a:rPr lang="en-US" dirty="0" smtClean="0"/>
              <a:t>Suppose that another object say Manager in the application has similar characteristics as that of a Employee object.  </a:t>
            </a:r>
          </a:p>
          <a:p>
            <a:pPr>
              <a:defRPr/>
            </a:pPr>
            <a:r>
              <a:rPr lang="en-US" dirty="0" smtClean="0"/>
              <a:t>How can we reuse the code of the Employee in Manager class?</a:t>
            </a:r>
          </a:p>
          <a:p>
            <a:pPr>
              <a:defRPr/>
            </a:pPr>
            <a:r>
              <a:rPr lang="en-US" dirty="0" smtClean="0"/>
              <a:t>There are two ways in which we can achieve this:</a:t>
            </a:r>
          </a:p>
          <a:p>
            <a:pPr marL="914400" lvl="1" indent="-457200">
              <a:buFont typeface="+mj-lt"/>
              <a:buAutoNum type="arabicPeriod"/>
              <a:defRPr/>
            </a:pPr>
            <a:r>
              <a:rPr lang="en-US" sz="2000" dirty="0" smtClean="0"/>
              <a:t>By creating an object of Employee inside a Manager class.</a:t>
            </a:r>
          </a:p>
          <a:p>
            <a:pPr marL="914400" lvl="1" indent="-457200">
              <a:buFont typeface="+mj-lt"/>
              <a:buAutoNum type="arabicPeriod"/>
              <a:defRPr/>
            </a:pPr>
            <a:r>
              <a:rPr lang="en-US" sz="2000" dirty="0" smtClean="0"/>
              <a:t>By inheriting from Employee </a:t>
            </a:r>
          </a:p>
          <a:p>
            <a:pPr marL="457200" lvl="1" indent="0">
              <a:buFont typeface="Wingdings" pitchFamily="2" charset="2"/>
              <a:buNone/>
              <a:defRPr/>
            </a:pPr>
            <a:endParaRPr lang="en-US" sz="2000" dirty="0" smtClean="0"/>
          </a:p>
          <a:p>
            <a:pPr marL="514350" indent="-457200">
              <a:defRPr/>
            </a:pPr>
            <a:r>
              <a:rPr lang="en-US" dirty="0" smtClean="0"/>
              <a:t>What does </a:t>
            </a:r>
            <a:r>
              <a:rPr lang="en-US" dirty="0"/>
              <a:t>inheriting </a:t>
            </a:r>
            <a:r>
              <a:rPr lang="en-US" dirty="0" smtClean="0"/>
              <a:t>mean ?</a:t>
            </a:r>
          </a:p>
          <a:p>
            <a:pPr marL="514350" indent="-457200">
              <a:defRPr/>
            </a:pPr>
            <a:r>
              <a:rPr lang="en-US" dirty="0" smtClean="0"/>
              <a:t>Which is the right way?</a:t>
            </a:r>
            <a:endParaRPr lang="en-US" dirty="0"/>
          </a:p>
          <a:p>
            <a:pPr lvl="1">
              <a:defRPr/>
            </a:pPr>
            <a:endParaRPr lang="en-US" sz="2000" dirty="0">
              <a:ea typeface="+mn-ea"/>
              <a:cs typeface="+mn-cs"/>
            </a:endParaRP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766F93-09E2-4E51-B5B4-3BBDA1853B25}" type="slidenum">
              <a:rPr lang="en-US" smtClean="0">
                <a:solidFill>
                  <a:schemeClr val="bg2"/>
                </a:solidFill>
              </a:rPr>
              <a:pPr eaLnBrk="1" hangingPunct="1"/>
              <a:t>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392113" y="152400"/>
            <a:ext cx="8523287"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IN" sz="2000" b="1">
                <a:solidFill>
                  <a:srgbClr val="000000"/>
                </a:solidFill>
                <a:latin typeface="Courier New" pitchFamily="49" charset="0"/>
              </a:rPr>
              <a:t>public void display(){</a:t>
            </a:r>
          </a:p>
          <a:p>
            <a:pPr>
              <a:lnSpc>
                <a:spcPct val="140000"/>
              </a:lnSpc>
            </a:pPr>
            <a:r>
              <a:rPr lang="en-IN" sz="2000" b="1">
                <a:solidFill>
                  <a:srgbClr val="000000"/>
                </a:solidFill>
                <a:latin typeface="Courier New" pitchFamily="49" charset="0"/>
              </a:rPr>
              <a:t>Console.WriteLine("Rs. {0}.{1}",rupees,paise);}</a:t>
            </a:r>
          </a:p>
          <a:p>
            <a:pPr>
              <a:lnSpc>
                <a:spcPct val="140000"/>
              </a:lnSpc>
            </a:pPr>
            <a:r>
              <a:rPr lang="en-IN" sz="2000" b="1">
                <a:solidFill>
                  <a:srgbClr val="006600"/>
                </a:solidFill>
                <a:latin typeface="Courier New" pitchFamily="49" charset="0"/>
              </a:rPr>
              <a:t>public static explicit operator Money (double d){</a:t>
            </a:r>
          </a:p>
          <a:p>
            <a:pPr>
              <a:lnSpc>
                <a:spcPct val="140000"/>
              </a:lnSpc>
            </a:pPr>
            <a:r>
              <a:rPr lang="en-IN" sz="2000" b="1">
                <a:solidFill>
                  <a:srgbClr val="006600"/>
                </a:solidFill>
                <a:latin typeface="Courier New" pitchFamily="49" charset="0"/>
              </a:rPr>
              <a:t>uint r=(uint)d;</a:t>
            </a:r>
          </a:p>
          <a:p>
            <a:pPr>
              <a:lnSpc>
                <a:spcPct val="140000"/>
              </a:lnSpc>
            </a:pPr>
            <a:r>
              <a:rPr lang="en-IN" sz="2000" b="1">
                <a:solidFill>
                  <a:srgbClr val="006600"/>
                </a:solidFill>
                <a:latin typeface="Courier New" pitchFamily="49" charset="0"/>
              </a:rPr>
              <a:t>uint p=(uint)((d-r)*100);</a:t>
            </a:r>
          </a:p>
          <a:p>
            <a:pPr>
              <a:lnSpc>
                <a:spcPct val="140000"/>
              </a:lnSpc>
            </a:pPr>
            <a:r>
              <a:rPr lang="en-IN" sz="2000" b="1">
                <a:solidFill>
                  <a:srgbClr val="006600"/>
                </a:solidFill>
                <a:latin typeface="Courier New" pitchFamily="49" charset="0"/>
              </a:rPr>
              <a:t>return new Money(r,p);		}</a:t>
            </a:r>
          </a:p>
          <a:p>
            <a:pPr>
              <a:lnSpc>
                <a:spcPct val="140000"/>
              </a:lnSpc>
            </a:pPr>
            <a:endParaRPr lang="en-IN" sz="2000" b="1">
              <a:solidFill>
                <a:srgbClr val="000000"/>
              </a:solidFill>
              <a:latin typeface="Courier New" pitchFamily="49" charset="0"/>
            </a:endParaRPr>
          </a:p>
          <a:p>
            <a:pPr>
              <a:lnSpc>
                <a:spcPct val="140000"/>
              </a:lnSpc>
            </a:pPr>
            <a:r>
              <a:rPr lang="en-IN" sz="2000" b="1">
                <a:solidFill>
                  <a:srgbClr val="000000"/>
                </a:solidFill>
                <a:latin typeface="Courier New" pitchFamily="49" charset="0"/>
              </a:rPr>
              <a:t>public static void Main(){</a:t>
            </a:r>
          </a:p>
          <a:p>
            <a:pPr>
              <a:lnSpc>
                <a:spcPct val="140000"/>
              </a:lnSpc>
            </a:pPr>
            <a:r>
              <a:rPr lang="en-IN" sz="2000" b="1">
                <a:solidFill>
                  <a:srgbClr val="000000"/>
                </a:solidFill>
                <a:latin typeface="Courier New" pitchFamily="49" charset="0"/>
              </a:rPr>
              <a:t>Money m=new Money(25,50);</a:t>
            </a:r>
          </a:p>
          <a:p>
            <a:pPr>
              <a:lnSpc>
                <a:spcPct val="140000"/>
              </a:lnSpc>
            </a:pPr>
            <a:r>
              <a:rPr lang="en-IN" sz="2000" b="1">
                <a:solidFill>
                  <a:srgbClr val="006600"/>
                </a:solidFill>
                <a:latin typeface="Courier New" pitchFamily="49" charset="0"/>
              </a:rPr>
              <a:t>double m1=m;</a:t>
            </a:r>
          </a:p>
          <a:p>
            <a:pPr>
              <a:lnSpc>
                <a:spcPct val="140000"/>
              </a:lnSpc>
            </a:pPr>
            <a:r>
              <a:rPr lang="en-IN" sz="2000" b="1">
                <a:solidFill>
                  <a:srgbClr val="000000"/>
                </a:solidFill>
                <a:latin typeface="Courier New" pitchFamily="49" charset="0"/>
              </a:rPr>
              <a:t>Console.WriteLine("double value "+m1);</a:t>
            </a:r>
          </a:p>
          <a:p>
            <a:pPr>
              <a:lnSpc>
                <a:spcPct val="140000"/>
              </a:lnSpc>
            </a:pPr>
            <a:r>
              <a:rPr lang="en-IN" sz="2000" b="1">
                <a:solidFill>
                  <a:srgbClr val="000000"/>
                </a:solidFill>
                <a:latin typeface="Courier New" pitchFamily="49" charset="0"/>
              </a:rPr>
              <a:t>double d= 30.75;</a:t>
            </a:r>
          </a:p>
          <a:p>
            <a:pPr>
              <a:lnSpc>
                <a:spcPct val="140000"/>
              </a:lnSpc>
            </a:pPr>
            <a:r>
              <a:rPr lang="en-IN" sz="2000" b="1">
                <a:solidFill>
                  <a:srgbClr val="006600"/>
                </a:solidFill>
                <a:latin typeface="Courier New" pitchFamily="49" charset="0"/>
              </a:rPr>
              <a:t>m=(Money)d;</a:t>
            </a:r>
          </a:p>
          <a:p>
            <a:pPr>
              <a:lnSpc>
                <a:spcPct val="140000"/>
              </a:lnSpc>
            </a:pPr>
            <a:r>
              <a:rPr lang="en-IN" sz="2000" b="1">
                <a:solidFill>
                  <a:srgbClr val="000000"/>
                </a:solidFill>
                <a:latin typeface="Courier New" pitchFamily="49" charset="0"/>
              </a:rPr>
              <a:t>m.display();</a:t>
            </a:r>
          </a:p>
          <a:p>
            <a:pPr>
              <a:lnSpc>
                <a:spcPct val="140000"/>
              </a:lnSpc>
            </a:pPr>
            <a:r>
              <a:rPr lang="en-IN" sz="2000" b="1">
                <a:solidFill>
                  <a:srgbClr val="000000"/>
                </a:solidFill>
                <a:latin typeface="Courier New" pitchFamily="49" charset="0"/>
              </a:rPr>
              <a:t>}}</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35C81B-BF41-441B-AE60-CED40B1491CA}" type="slidenum">
              <a:rPr lang="en-US" smtClean="0">
                <a:solidFill>
                  <a:schemeClr val="bg2"/>
                </a:solidFill>
              </a:rPr>
              <a:pPr eaLnBrk="1" hangingPunct="1"/>
              <a:t>20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Redefining the methods in derived class</a:t>
            </a:r>
          </a:p>
        </p:txBody>
      </p:sp>
      <p:sp>
        <p:nvSpPr>
          <p:cNvPr id="23555" name="Content Placeholder 2"/>
          <p:cNvSpPr>
            <a:spLocks noGrp="1"/>
          </p:cNvSpPr>
          <p:nvPr>
            <p:ph idx="1"/>
          </p:nvPr>
        </p:nvSpPr>
        <p:spPr>
          <a:xfrm>
            <a:off x="333375" y="995363"/>
            <a:ext cx="8229600" cy="681037"/>
          </a:xfrm>
        </p:spPr>
        <p:txBody>
          <a:bodyPr/>
          <a:lstStyle/>
          <a:p>
            <a:r>
              <a:rPr lang="en-US" smtClean="0"/>
              <a:t>The redefinition </a:t>
            </a:r>
            <a:r>
              <a:rPr lang="en-IN" b="1" smtClean="0">
                <a:solidFill>
                  <a:srgbClr val="000000"/>
                </a:solidFill>
                <a:latin typeface="Courier New" pitchFamily="49" charset="0"/>
              </a:rPr>
              <a:t>print() </a:t>
            </a:r>
            <a:r>
              <a:rPr lang="en-IN" smtClean="0"/>
              <a:t>in Manager class generates a warning</a:t>
            </a:r>
            <a:endParaRPr lang="en-US" smtClean="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61BAB2-15B3-4DD3-87B2-D4DF4BEC0645}" type="slidenum">
              <a:rPr lang="en-US" smtClean="0">
                <a:solidFill>
                  <a:schemeClr val="bg2"/>
                </a:solidFill>
              </a:rPr>
              <a:pPr eaLnBrk="1" hangingPunct="1"/>
              <a:t>21</a:t>
            </a:fld>
            <a:endParaRPr lang="en-US" smtClean="0">
              <a:solidFill>
                <a:schemeClr val="bg2"/>
              </a:solidFill>
            </a:endParaRP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676400"/>
            <a:ext cx="7905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 name="Content Placeholder 2"/>
          <p:cNvSpPr txBox="1">
            <a:spLocks/>
          </p:cNvSpPr>
          <p:nvPr/>
        </p:nvSpPr>
        <p:spPr bwMode="auto">
          <a:xfrm>
            <a:off x="514350" y="2647950"/>
            <a:ext cx="83439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Clr>
                <a:schemeClr val="accent2"/>
              </a:buClr>
              <a:buFont typeface="Wingdings" pitchFamily="2" charset="2"/>
              <a:buNone/>
            </a:pPr>
            <a:r>
              <a:rPr lang="en-US" sz="2000">
                <a:solidFill>
                  <a:srgbClr val="5F5F5F"/>
                </a:solidFill>
              </a:rPr>
              <a:t> </a:t>
            </a:r>
            <a:r>
              <a:rPr lang="en-US" sz="2000" b="1">
                <a:solidFill>
                  <a:srgbClr val="000000"/>
                </a:solidFill>
                <a:latin typeface="Courier New" pitchFamily="49" charset="0"/>
              </a:rPr>
              <a:t>static void Main() {</a:t>
            </a:r>
          </a:p>
          <a:p>
            <a:pPr>
              <a:spcBef>
                <a:spcPct val="20000"/>
              </a:spcBef>
              <a:buClr>
                <a:schemeClr val="accent2"/>
              </a:buClr>
              <a:buFont typeface="Wingdings" pitchFamily="2" charset="2"/>
              <a:buNone/>
            </a:pPr>
            <a:r>
              <a:rPr lang="en-US" sz="2000" b="1">
                <a:solidFill>
                  <a:srgbClr val="000000"/>
                </a:solidFill>
                <a:latin typeface="Courier New" pitchFamily="49" charset="0"/>
              </a:rPr>
              <a:t> Employee e = new Manager(1, "Mohan", "Type 2");</a:t>
            </a:r>
          </a:p>
          <a:p>
            <a:pPr>
              <a:spcBef>
                <a:spcPct val="20000"/>
              </a:spcBef>
              <a:buClr>
                <a:schemeClr val="accent2"/>
              </a:buClr>
              <a:buFont typeface="Wingdings" pitchFamily="2" charset="2"/>
              <a:buNone/>
            </a:pPr>
            <a:r>
              <a:rPr lang="en-US" sz="2000" b="1">
                <a:solidFill>
                  <a:srgbClr val="000000"/>
                </a:solidFill>
                <a:latin typeface="Courier New" pitchFamily="49" charset="0"/>
              </a:rPr>
              <a:t> e.print();}</a:t>
            </a:r>
          </a:p>
          <a:p>
            <a:pPr>
              <a:lnSpc>
                <a:spcPct val="140000"/>
              </a:lnSpc>
              <a:spcBef>
                <a:spcPct val="20000"/>
              </a:spcBef>
              <a:buClr>
                <a:schemeClr val="accent2"/>
              </a:buClr>
              <a:buFont typeface="Wingdings" pitchFamily="2" charset="2"/>
              <a:buNone/>
            </a:pPr>
            <a:r>
              <a:rPr lang="en-US" sz="2000">
                <a:solidFill>
                  <a:srgbClr val="5F5F5F"/>
                </a:solidFill>
              </a:rPr>
              <a:t>The method call  depends on the object used at the time of compilation.</a:t>
            </a:r>
          </a:p>
        </p:txBody>
      </p:sp>
      <p:pic>
        <p:nvPicPr>
          <p:cNvPr id="235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6429375"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5861050"/>
            <a:ext cx="8048625" cy="708025"/>
          </a:xfrm>
          <a:prstGeom prst="rect">
            <a:avLst/>
          </a:prstGeom>
        </p:spPr>
        <p:txBody>
          <a:bodyPr>
            <a:spAutoFit/>
          </a:bodyPr>
          <a:lstStyle/>
          <a:p>
            <a:pPr marL="285750" indent="-285750">
              <a:buClr>
                <a:schemeClr val="accent2"/>
              </a:buClr>
              <a:buFont typeface="Wingdings" pitchFamily="2" charset="2"/>
              <a:buChar char="§"/>
              <a:defRPr/>
            </a:pPr>
            <a:r>
              <a:rPr lang="en-US" sz="2000" dirty="0"/>
              <a:t>On adding </a:t>
            </a:r>
            <a:r>
              <a:rPr lang="en-US" sz="2000" b="1" dirty="0">
                <a:solidFill>
                  <a:srgbClr val="000000"/>
                </a:solidFill>
                <a:latin typeface="Courier New" pitchFamily="49" charset="0"/>
              </a:rPr>
              <a:t>new</a:t>
            </a:r>
            <a:r>
              <a:rPr lang="en-US" sz="2000" dirty="0"/>
              <a:t> keyword to the method warning disappears.</a:t>
            </a:r>
          </a:p>
          <a:p>
            <a:pPr>
              <a:defRPr/>
            </a:pPr>
            <a:r>
              <a:rPr lang="en-US" sz="2000" dirty="0"/>
              <a:t> 	</a:t>
            </a:r>
            <a:r>
              <a:rPr lang="en-US" sz="2000" b="1" dirty="0">
                <a:solidFill>
                  <a:srgbClr val="000000"/>
                </a:solidFill>
                <a:latin typeface="Courier New" pitchFamily="49" charset="0"/>
              </a:rPr>
              <a:t>public </a:t>
            </a:r>
            <a:r>
              <a:rPr lang="en-US" sz="2000" b="1" dirty="0">
                <a:solidFill>
                  <a:srgbClr val="006600"/>
                </a:solidFill>
                <a:latin typeface="Courier New" pitchFamily="49" charset="0"/>
              </a:rPr>
              <a:t>new</a:t>
            </a:r>
            <a:r>
              <a:rPr lang="en-US" sz="2000" b="1" dirty="0">
                <a:solidFill>
                  <a:srgbClr val="000000"/>
                </a:solidFill>
                <a:latin typeface="Courier New" pitchFamily="49" charset="0"/>
              </a:rPr>
              <a:t> void print() {</a:t>
            </a:r>
            <a:r>
              <a:rPr lang="en-US" sz="2000" dirty="0"/>
              <a:t>…</a:t>
            </a:r>
            <a:r>
              <a:rPr lang="en-US" sz="2000" b="1"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Arriving at polymorphism</a:t>
            </a:r>
          </a:p>
        </p:txBody>
      </p:sp>
      <p:sp>
        <p:nvSpPr>
          <p:cNvPr id="24579" name="Content Placeholder 2"/>
          <p:cNvSpPr>
            <a:spLocks noGrp="1"/>
          </p:cNvSpPr>
          <p:nvPr>
            <p:ph idx="1"/>
          </p:nvPr>
        </p:nvSpPr>
        <p:spPr>
          <a:xfrm>
            <a:off x="457200" y="1371600"/>
            <a:ext cx="8229600" cy="4525963"/>
          </a:xfrm>
        </p:spPr>
        <p:txBody>
          <a:bodyPr/>
          <a:lstStyle/>
          <a:p>
            <a:r>
              <a:rPr lang="en-US" smtClean="0"/>
              <a:t>The method call in the previous example depended on the type of object at compile time.</a:t>
            </a:r>
          </a:p>
          <a:p>
            <a:r>
              <a:rPr lang="en-US" smtClean="0"/>
              <a:t>Suppose we need to call the method based on the actual type of object at runtime, that is we need to call Manager’s print() and not Employee’s print(), then  we need to defer the actual call mapping until the run-time </a:t>
            </a:r>
          </a:p>
          <a:p>
            <a:r>
              <a:rPr lang="en-US" smtClean="0"/>
              <a:t>That is  we have to make the method call polymorphic!</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B83850-B9B8-4A51-B3D2-7B03E3DFFEC2}" type="slidenum">
              <a:rPr lang="en-US" smtClean="0">
                <a:solidFill>
                  <a:schemeClr val="bg2"/>
                </a:solidFill>
              </a:rPr>
              <a:pPr eaLnBrk="1" hangingPunct="1"/>
              <a:t>22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Polymorphism</a:t>
            </a:r>
            <a:endParaRPr lang="en-IN" smtClean="0"/>
          </a:p>
        </p:txBody>
      </p:sp>
      <p:sp>
        <p:nvSpPr>
          <p:cNvPr id="28675" name="Rectangle 3"/>
          <p:cNvSpPr>
            <a:spLocks noGrp="1" noChangeArrowheads="1"/>
          </p:cNvSpPr>
          <p:nvPr>
            <p:ph type="body" idx="1"/>
          </p:nvPr>
        </p:nvSpPr>
        <p:spPr>
          <a:xfrm>
            <a:off x="381000" y="1447800"/>
            <a:ext cx="8763000" cy="4572000"/>
          </a:xfrm>
        </p:spPr>
        <p:txBody>
          <a:bodyPr/>
          <a:lstStyle/>
          <a:p>
            <a:pPr>
              <a:spcBef>
                <a:spcPts val="200"/>
              </a:spcBef>
              <a:defRPr/>
            </a:pPr>
            <a:r>
              <a:rPr lang="en-US" dirty="0"/>
              <a:t>In practice, polymorphism refers to an object’s ability to use a single method name to invoke one of different methods at run time – depending on where it is in the inheritance hierarchy</a:t>
            </a:r>
            <a:r>
              <a:rPr lang="en-US" b="1" dirty="0" smtClean="0"/>
              <a:t>.</a:t>
            </a:r>
          </a:p>
          <a:p>
            <a:pPr marL="0" indent="0">
              <a:spcBef>
                <a:spcPts val="200"/>
              </a:spcBef>
              <a:buFont typeface="Wingdings" pitchFamily="2" charset="2"/>
              <a:buNone/>
              <a:defRPr/>
            </a:pPr>
            <a:endParaRPr lang="en-US" b="1" dirty="0"/>
          </a:p>
          <a:p>
            <a:pPr>
              <a:spcBef>
                <a:spcPts val="200"/>
              </a:spcBef>
              <a:defRPr/>
            </a:pPr>
            <a:r>
              <a:rPr lang="en-US" dirty="0"/>
              <a:t>To </a:t>
            </a:r>
            <a:r>
              <a:rPr lang="en-US" dirty="0" smtClean="0"/>
              <a:t>achieve this </a:t>
            </a:r>
            <a:r>
              <a:rPr lang="en-US" dirty="0"/>
              <a:t>in C</a:t>
            </a:r>
            <a:r>
              <a:rPr lang="en-US" dirty="0" smtClean="0"/>
              <a:t>#</a:t>
            </a:r>
          </a:p>
          <a:p>
            <a:pPr marL="857250" lvl="1" indent="-457200">
              <a:spcBef>
                <a:spcPts val="200"/>
              </a:spcBef>
              <a:buFont typeface="+mj-lt"/>
              <a:buAutoNum type="arabicPeriod"/>
              <a:defRPr/>
            </a:pPr>
            <a:r>
              <a:rPr lang="en-US" sz="2000" dirty="0">
                <a:ea typeface="+mn-ea"/>
                <a:cs typeface="+mn-cs"/>
              </a:rPr>
              <a:t>	The base  must specify the method as </a:t>
            </a:r>
            <a:r>
              <a:rPr lang="en-US" sz="2000" b="1" dirty="0">
                <a:latin typeface="Courier New" pitchFamily="49" charset="0"/>
                <a:ea typeface="+mn-ea"/>
                <a:cs typeface="Courier New" pitchFamily="49" charset="0"/>
              </a:rPr>
              <a:t>virtual</a:t>
            </a:r>
            <a:r>
              <a:rPr lang="en-US" sz="2000" dirty="0">
                <a:ea typeface="+mn-ea"/>
                <a:cs typeface="+mn-cs"/>
              </a:rPr>
              <a:t>.</a:t>
            </a:r>
          </a:p>
          <a:p>
            <a:pPr marL="857250" lvl="1" indent="-457200">
              <a:spcBef>
                <a:spcPts val="200"/>
              </a:spcBef>
              <a:buFont typeface="+mj-lt"/>
              <a:buAutoNum type="arabicPeriod"/>
              <a:defRPr/>
            </a:pPr>
            <a:r>
              <a:rPr lang="en-US" sz="2000" dirty="0">
                <a:ea typeface="+mn-ea"/>
                <a:cs typeface="+mn-cs"/>
              </a:rPr>
              <a:t>	When a subclass wishes to redefine a </a:t>
            </a:r>
            <a:r>
              <a:rPr lang="en-US" sz="2000" b="1" dirty="0">
                <a:latin typeface="Courier New" pitchFamily="49" charset="0"/>
                <a:ea typeface="+mn-ea"/>
                <a:cs typeface="Courier New" pitchFamily="49" charset="0"/>
              </a:rPr>
              <a:t>virtual</a:t>
            </a:r>
            <a:r>
              <a:rPr lang="en-US" sz="2000" dirty="0">
                <a:ea typeface="+mn-ea"/>
                <a:cs typeface="+mn-cs"/>
              </a:rPr>
              <a:t> method, it has to use </a:t>
            </a:r>
            <a:r>
              <a:rPr lang="en-US" sz="2000" b="1" dirty="0">
                <a:latin typeface="Courier New" pitchFamily="49" charset="0"/>
                <a:ea typeface="+mn-ea"/>
                <a:cs typeface="Courier New" pitchFamily="49" charset="0"/>
              </a:rPr>
              <a:t>override</a:t>
            </a:r>
            <a:r>
              <a:rPr lang="en-US" sz="2000" dirty="0">
                <a:ea typeface="+mn-ea"/>
                <a:cs typeface="+mn-cs"/>
              </a:rPr>
              <a:t> keyword</a:t>
            </a:r>
            <a:r>
              <a:rPr lang="en-US" sz="2000" dirty="0" smtClean="0">
                <a:ea typeface="+mn-ea"/>
                <a:cs typeface="+mn-cs"/>
              </a:rPr>
              <a:t>.</a:t>
            </a:r>
          </a:p>
          <a:p>
            <a:pPr marL="400050" lvl="1" indent="0">
              <a:spcBef>
                <a:spcPts val="200"/>
              </a:spcBef>
              <a:buFont typeface="Wingdings" pitchFamily="2" charset="2"/>
              <a:buNone/>
              <a:defRPr/>
            </a:pPr>
            <a:r>
              <a:rPr lang="en-US" sz="2000" dirty="0" smtClean="0">
                <a:ea typeface="+mn-ea"/>
                <a:cs typeface="+mn-cs"/>
              </a:rPr>
              <a:t>. </a:t>
            </a:r>
            <a:endParaRPr lang="en-US" sz="2000" dirty="0">
              <a:ea typeface="+mn-ea"/>
              <a:cs typeface="+mn-cs"/>
            </a:endParaRPr>
          </a:p>
          <a:p>
            <a:pPr>
              <a:lnSpc>
                <a:spcPct val="80000"/>
              </a:lnSpc>
              <a:buClr>
                <a:srgbClr val="A42700"/>
              </a:buClr>
              <a:defRPr/>
            </a:pPr>
            <a:endParaRPr lang="en-IN" sz="2400" b="1" dirty="0" smtClean="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D3515A-79A6-4AD8-B663-219BF8E19DF2}" type="slidenum">
              <a:rPr lang="en-US" smtClean="0">
                <a:solidFill>
                  <a:schemeClr val="bg2"/>
                </a:solidFill>
              </a:rPr>
              <a:pPr eaLnBrk="1" hangingPunct="1"/>
              <a:t>23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9388" y="-26988"/>
            <a:ext cx="8929687" cy="712788"/>
          </a:xfrm>
        </p:spPr>
        <p:txBody>
          <a:bodyPr/>
          <a:lstStyle/>
          <a:p>
            <a:r>
              <a:rPr lang="en-US" sz="3600" smtClean="0"/>
              <a:t>Example: overriding </a:t>
            </a:r>
          </a:p>
        </p:txBody>
      </p:sp>
      <p:sp>
        <p:nvSpPr>
          <p:cNvPr id="29699" name="Rectangle 3"/>
          <p:cNvSpPr>
            <a:spLocks noGrp="1" noChangeArrowheads="1"/>
          </p:cNvSpPr>
          <p:nvPr>
            <p:ph type="body" idx="1"/>
          </p:nvPr>
        </p:nvSpPr>
        <p:spPr>
          <a:xfrm>
            <a:off x="152400" y="1143000"/>
            <a:ext cx="8785225" cy="5472113"/>
          </a:xfrm>
        </p:spPr>
        <p:txBody>
          <a:bodyPr/>
          <a:lstStyle/>
          <a:p>
            <a:pPr marL="0" indent="0">
              <a:lnSpc>
                <a:spcPct val="100000"/>
              </a:lnSpc>
              <a:buFont typeface="Wingdings" pitchFamily="2" charset="2"/>
              <a:buNone/>
              <a:defRPr/>
            </a:pPr>
            <a:r>
              <a:rPr lang="en-US" b="1" kern="1200" dirty="0">
                <a:solidFill>
                  <a:srgbClr val="000000"/>
                </a:solidFill>
                <a:latin typeface="Courier New" pitchFamily="49" charset="0"/>
              </a:rPr>
              <a:t>using System;</a:t>
            </a:r>
          </a:p>
          <a:p>
            <a:pPr marL="0" indent="0">
              <a:lnSpc>
                <a:spcPct val="100000"/>
              </a:lnSpc>
              <a:buFont typeface="Wingdings" pitchFamily="2" charset="2"/>
              <a:buNone/>
              <a:defRPr/>
            </a:pPr>
            <a:r>
              <a:rPr lang="en-US" b="1" kern="1200" dirty="0" smtClean="0">
                <a:solidFill>
                  <a:srgbClr val="000000"/>
                </a:solidFill>
                <a:latin typeface="Courier New" pitchFamily="49" charset="0"/>
              </a:rPr>
              <a:t>public </a:t>
            </a:r>
            <a:r>
              <a:rPr lang="en-US" b="1" kern="1200" dirty="0">
                <a:solidFill>
                  <a:srgbClr val="000000"/>
                </a:solidFill>
                <a:latin typeface="Courier New" pitchFamily="49" charset="0"/>
              </a:rPr>
              <a:t>class Employee    {</a:t>
            </a:r>
          </a:p>
          <a:p>
            <a:pPr marL="0" indent="0">
              <a:lnSpc>
                <a:spcPct val="100000"/>
              </a:lnSpc>
              <a:buFont typeface="Wingdings" pitchFamily="2" charset="2"/>
              <a:buNone/>
              <a:defRPr/>
            </a:pPr>
            <a:r>
              <a:rPr lang="en-US" b="1" kern="1200" dirty="0">
                <a:solidFill>
                  <a:srgbClr val="000000"/>
                </a:solidFill>
                <a:latin typeface="Courier New" pitchFamily="49" charset="0"/>
              </a:rPr>
              <a:t>	…</a:t>
            </a:r>
          </a:p>
          <a:p>
            <a:pPr marL="0" indent="0">
              <a:lnSpc>
                <a:spcPct val="100000"/>
              </a:lnSpc>
              <a:buFont typeface="Wingdings" pitchFamily="2" charset="2"/>
              <a:buNone/>
              <a:defRPr/>
            </a:pPr>
            <a:r>
              <a:rPr lang="en-US" b="1" kern="1200" dirty="0">
                <a:solidFill>
                  <a:srgbClr val="000000"/>
                </a:solidFill>
                <a:latin typeface="Courier New" pitchFamily="49" charset="0"/>
              </a:rPr>
              <a:t> public </a:t>
            </a:r>
            <a:r>
              <a:rPr lang="en-US" b="1" kern="1200" dirty="0">
                <a:solidFill>
                  <a:srgbClr val="006600"/>
                </a:solidFill>
                <a:latin typeface="Courier New" pitchFamily="49" charset="0"/>
              </a:rPr>
              <a:t>virtual</a:t>
            </a:r>
            <a:r>
              <a:rPr lang="en-US" b="1" kern="1200" dirty="0">
                <a:solidFill>
                  <a:srgbClr val="339933"/>
                </a:solidFill>
                <a:latin typeface="Courier New" pitchFamily="49" charset="0"/>
              </a:rPr>
              <a:t> </a:t>
            </a:r>
            <a:r>
              <a:rPr lang="en-US" b="1" kern="1200" dirty="0">
                <a:solidFill>
                  <a:srgbClr val="000000"/>
                </a:solidFill>
                <a:latin typeface="Courier New" pitchFamily="49" charset="0"/>
              </a:rPr>
              <a:t>void print</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a:t>
            </a:r>
          </a:p>
          <a:p>
            <a:pPr marL="0" indent="0">
              <a:lnSpc>
                <a:spcPct val="100000"/>
              </a:lnSpc>
              <a:buFont typeface="Wingdings" pitchFamily="2" charset="2"/>
              <a:buNone/>
              <a:defRPr/>
            </a:pPr>
            <a:r>
              <a:rPr lang="en-US" b="1" kern="1200" dirty="0" smtClean="0">
                <a:solidFill>
                  <a:srgbClr val="000000"/>
                </a:solidFill>
                <a:latin typeface="Courier New" pitchFamily="49" charset="0"/>
              </a:rPr>
              <a:t>	</a:t>
            </a:r>
            <a:r>
              <a:rPr lang="en-US" b="1" kern="1200" dirty="0" err="1" smtClean="0">
                <a:solidFill>
                  <a:srgbClr val="000000"/>
                </a:solidFill>
                <a:latin typeface="Courier New" pitchFamily="49" charset="0"/>
              </a:rPr>
              <a:t>Console.WriteLine</a:t>
            </a:r>
            <a:r>
              <a:rPr lang="en-US" b="1" kern="1200" dirty="0">
                <a:solidFill>
                  <a:srgbClr val="000000"/>
                </a:solidFill>
                <a:latin typeface="Courier New" pitchFamily="49" charset="0"/>
              </a:rPr>
              <a:t>("ID:" + ID + " Name :" + Name</a:t>
            </a:r>
            <a:r>
              <a:rPr lang="en-US" b="1" kern="1200" dirty="0" smtClean="0">
                <a:solidFill>
                  <a:srgbClr val="000000"/>
                </a:solidFill>
                <a:latin typeface="Courier New" pitchFamily="49" charset="0"/>
              </a:rPr>
              <a:t>);        }}</a:t>
            </a:r>
          </a:p>
          <a:p>
            <a:pPr marL="0" indent="0">
              <a:lnSpc>
                <a:spcPct val="100000"/>
              </a:lnSpc>
              <a:buFont typeface="Wingdings" pitchFamily="2" charset="2"/>
              <a:buNone/>
              <a:defRPr/>
            </a:pPr>
            <a:r>
              <a:rPr lang="en-US" b="1" kern="1200" dirty="0">
                <a:solidFill>
                  <a:srgbClr val="000000"/>
                </a:solidFill>
                <a:latin typeface="Courier New" pitchFamily="49" charset="0"/>
              </a:rPr>
              <a:t>using System</a:t>
            </a:r>
            <a:r>
              <a:rPr lang="en-US" b="1" kern="1200" dirty="0" smtClean="0">
                <a:solidFill>
                  <a:srgbClr val="000000"/>
                </a:solidFill>
                <a:latin typeface="Courier New" pitchFamily="49" charset="0"/>
              </a:rPr>
              <a:t>;</a:t>
            </a:r>
          </a:p>
          <a:p>
            <a:pPr marL="0" indent="0">
              <a:lnSpc>
                <a:spcPct val="100000"/>
              </a:lnSpc>
              <a:buFont typeface="Wingdings" pitchFamily="2" charset="2"/>
              <a:buNone/>
              <a:defRPr/>
            </a:pPr>
            <a:r>
              <a:rPr lang="en-US" b="1" kern="1200" dirty="0" smtClean="0">
                <a:solidFill>
                  <a:srgbClr val="000000"/>
                </a:solidFill>
                <a:latin typeface="Courier New" pitchFamily="49" charset="0"/>
              </a:rPr>
              <a:t>class </a:t>
            </a:r>
            <a:r>
              <a:rPr lang="en-US" b="1" kern="1200" dirty="0">
                <a:solidFill>
                  <a:srgbClr val="000000"/>
                </a:solidFill>
                <a:latin typeface="Courier New" pitchFamily="49" charset="0"/>
              </a:rPr>
              <a:t>Manager: Employee </a:t>
            </a:r>
            <a:r>
              <a:rPr lang="en-US" b="1" kern="1200" dirty="0" smtClean="0">
                <a:solidFill>
                  <a:srgbClr val="000000"/>
                </a:solidFill>
                <a:latin typeface="Courier New" pitchFamily="49" charset="0"/>
              </a:rPr>
              <a:t>{</a:t>
            </a:r>
          </a:p>
          <a:p>
            <a:pPr marL="0" indent="0">
              <a:lnSpc>
                <a:spcPct val="100000"/>
              </a:lnSpc>
              <a:buFont typeface="Wingdings" pitchFamily="2" charset="2"/>
              <a:buNone/>
              <a:defRPr/>
            </a:pPr>
            <a:r>
              <a:rPr lang="en-US" b="1" kern="1200" dirty="0" smtClean="0">
                <a:solidFill>
                  <a:srgbClr val="000000"/>
                </a:solidFill>
                <a:latin typeface="Courier New" pitchFamily="49" charset="0"/>
              </a:rPr>
              <a:t>…</a:t>
            </a:r>
            <a:endParaRPr lang="en-US" b="1" kern="1200" dirty="0">
              <a:solidFill>
                <a:srgbClr val="000000"/>
              </a:solidFill>
              <a:latin typeface="Courier New" pitchFamily="49" charset="0"/>
            </a:endParaRPr>
          </a:p>
          <a:p>
            <a:pPr marL="0" indent="0">
              <a:lnSpc>
                <a:spcPct val="100000"/>
              </a:lnSpc>
              <a:buFont typeface="Wingdings" pitchFamily="2" charset="2"/>
              <a:buNone/>
              <a:defRPr/>
            </a:pPr>
            <a:r>
              <a:rPr lang="en-US" b="1" kern="1200" dirty="0">
                <a:solidFill>
                  <a:srgbClr val="000000"/>
                </a:solidFill>
                <a:latin typeface="Courier New" pitchFamily="49" charset="0"/>
              </a:rPr>
              <a:t> public </a:t>
            </a:r>
            <a:r>
              <a:rPr lang="en-US" b="1" kern="1200" dirty="0">
                <a:solidFill>
                  <a:srgbClr val="006600"/>
                </a:solidFill>
                <a:latin typeface="Courier New" pitchFamily="49" charset="0"/>
              </a:rPr>
              <a:t>override</a:t>
            </a:r>
            <a:r>
              <a:rPr lang="en-US" b="1" kern="1200" dirty="0">
                <a:solidFill>
                  <a:srgbClr val="000000"/>
                </a:solidFill>
                <a:latin typeface="Courier New" pitchFamily="49" charset="0"/>
              </a:rPr>
              <a:t> void print</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a:t>
            </a:r>
          </a:p>
          <a:p>
            <a:pPr marL="0" indent="0">
              <a:lnSpc>
                <a:spcPct val="100000"/>
              </a:lnSpc>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base.print</a:t>
            </a:r>
            <a:r>
              <a:rPr lang="en-US" b="1" kern="1200" dirty="0">
                <a:solidFill>
                  <a:srgbClr val="000000"/>
                </a:solidFill>
                <a:latin typeface="Courier New" pitchFamily="49" charset="0"/>
              </a:rPr>
              <a:t>();</a:t>
            </a:r>
          </a:p>
          <a:p>
            <a:pPr marL="0" indent="0">
              <a:lnSpc>
                <a:spcPct val="100000"/>
              </a:lnSpc>
              <a:buFont typeface="Wingdings" pitchFamily="2" charset="2"/>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Console.WriteLine</a:t>
            </a:r>
            <a:r>
              <a:rPr lang="en-US" b="1" kern="1200" dirty="0">
                <a:solidFill>
                  <a:srgbClr val="000000"/>
                </a:solidFill>
                <a:latin typeface="Courier New" pitchFamily="49" charset="0"/>
              </a:rPr>
              <a:t>("Level " + level</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a:t>
            </a:r>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3E591F-70C6-4129-A579-FB0B39105CF4}" type="slidenum">
              <a:rPr lang="en-US" smtClean="0">
                <a:solidFill>
                  <a:schemeClr val="bg2"/>
                </a:solidFill>
              </a:rPr>
              <a:pPr eaLnBrk="1" hangingPunct="1"/>
              <a:t>24</a:t>
            </a:fld>
            <a:endParaRPr lang="en-US" smtClean="0">
              <a:solidFill>
                <a:schemeClr val="bg2"/>
              </a:solidFill>
            </a:endParaRP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638800"/>
            <a:ext cx="40147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Overriding rules</a:t>
            </a:r>
          </a:p>
        </p:txBody>
      </p:sp>
      <p:sp>
        <p:nvSpPr>
          <p:cNvPr id="27651" name="Content Placeholder 2"/>
          <p:cNvSpPr>
            <a:spLocks noGrp="1"/>
          </p:cNvSpPr>
          <p:nvPr>
            <p:ph idx="1"/>
          </p:nvPr>
        </p:nvSpPr>
        <p:spPr>
          <a:xfrm>
            <a:off x="152400" y="1066800"/>
            <a:ext cx="8839200" cy="5410200"/>
          </a:xfrm>
        </p:spPr>
        <p:txBody>
          <a:bodyPr/>
          <a:lstStyle/>
          <a:p>
            <a:r>
              <a:rPr lang="en-US" dirty="0" smtClean="0"/>
              <a:t>The overridden method must have the same signature as the that of the base class method.</a:t>
            </a:r>
          </a:p>
          <a:p>
            <a:r>
              <a:rPr lang="en-US" dirty="0" smtClean="0"/>
              <a:t>A non-virtual or static method cannot be overridden.</a:t>
            </a:r>
          </a:p>
          <a:p>
            <a:r>
              <a:rPr lang="en-US" dirty="0" smtClean="0"/>
              <a:t>The overridden base method must be </a:t>
            </a:r>
            <a:r>
              <a:rPr lang="en-US" b="1" dirty="0" smtClean="0">
                <a:latin typeface="Courier New" pitchFamily="49" charset="0"/>
                <a:cs typeface="Courier New" pitchFamily="49" charset="0"/>
              </a:rPr>
              <a:t>virtual</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abstract</a:t>
            </a:r>
            <a:r>
              <a:rPr lang="en-US" dirty="0" smtClean="0">
                <a:latin typeface="Courier New" pitchFamily="49" charset="0"/>
                <a:cs typeface="Courier New" pitchFamily="49" charset="0"/>
              </a:rPr>
              <a:t>, </a:t>
            </a:r>
            <a:r>
              <a:rPr lang="en-US" dirty="0" smtClean="0"/>
              <a:t>or</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override</a:t>
            </a:r>
            <a:r>
              <a:rPr lang="en-US" dirty="0" smtClean="0"/>
              <a:t>.</a:t>
            </a:r>
          </a:p>
          <a:p>
            <a:r>
              <a:rPr lang="en-US" dirty="0" smtClean="0"/>
              <a:t>An overridden derived class  method cannot change the accessibility of the virtual method. Both the overridden method and the virtual method must have the same access level modifier.</a:t>
            </a:r>
          </a:p>
          <a:p>
            <a:r>
              <a:rPr lang="en-US" dirty="0" smtClean="0"/>
              <a:t>Modifiers like </a:t>
            </a:r>
            <a:r>
              <a:rPr lang="en-US" b="1" dirty="0" smtClean="0">
                <a:latin typeface="Courier New" pitchFamily="49" charset="0"/>
                <a:cs typeface="Courier New" pitchFamily="49" charset="0"/>
              </a:rPr>
              <a:t>new, static, virtual, </a:t>
            </a:r>
            <a:r>
              <a:rPr lang="en-US" dirty="0" smtClean="0"/>
              <a:t>or</a:t>
            </a:r>
            <a:r>
              <a:rPr lang="en-US" b="1" dirty="0" smtClean="0">
                <a:latin typeface="Courier New" pitchFamily="49" charset="0"/>
                <a:cs typeface="Courier New" pitchFamily="49" charset="0"/>
              </a:rPr>
              <a:t> abstract </a:t>
            </a:r>
            <a:r>
              <a:rPr lang="en-US" dirty="0" smtClean="0"/>
              <a:t>are not allowed for the overridden method.</a:t>
            </a:r>
          </a:p>
          <a:p>
            <a:r>
              <a:rPr lang="en-US" dirty="0" smtClean="0"/>
              <a:t>A property can also be overridden like methods and follows the same rules as that of method.</a:t>
            </a:r>
          </a:p>
          <a:p>
            <a:endParaRPr lang="en-US" dirty="0" smtClean="0"/>
          </a:p>
          <a:p>
            <a:endParaRPr lang="en-US" dirty="0" smtClean="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3E32A4-6E86-4FE3-89B4-C3D7116958BA}" type="slidenum">
              <a:rPr lang="en-US" smtClean="0">
                <a:solidFill>
                  <a:schemeClr val="bg2"/>
                </a:solidFill>
              </a:rPr>
              <a:pPr eaLnBrk="1" hangingPunct="1"/>
              <a:t>25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Override and virtual</a:t>
            </a:r>
            <a:endParaRPr lang="en-US" dirty="0"/>
          </a:p>
        </p:txBody>
      </p:sp>
      <p:sp>
        <p:nvSpPr>
          <p:cNvPr id="3" name="Content Placeholder 2"/>
          <p:cNvSpPr>
            <a:spLocks noGrp="1"/>
          </p:cNvSpPr>
          <p:nvPr>
            <p:ph idx="1"/>
          </p:nvPr>
        </p:nvSpPr>
        <p:spPr>
          <a:xfrm>
            <a:off x="228600" y="990600"/>
            <a:ext cx="8229600" cy="609600"/>
          </a:xfrm>
        </p:spPr>
        <p:txBody>
          <a:bodyPr/>
          <a:lstStyle/>
          <a:p>
            <a:r>
              <a:rPr lang="en-US" dirty="0"/>
              <a:t>Override also makes the method virtual</a:t>
            </a:r>
          </a:p>
        </p:txBody>
      </p:sp>
      <p:sp>
        <p:nvSpPr>
          <p:cNvPr id="4" name="Slide Number Placeholder 3"/>
          <p:cNvSpPr>
            <a:spLocks noGrp="1"/>
          </p:cNvSpPr>
          <p:nvPr>
            <p:ph type="sldNum" sz="quarter" idx="10"/>
          </p:nvPr>
        </p:nvSpPr>
        <p:spPr/>
        <p:txBody>
          <a:bodyPr/>
          <a:lstStyle/>
          <a:p>
            <a:pPr>
              <a:defRPr/>
            </a:pPr>
            <a:fld id="{2979AB71-4D16-4029-9579-9CB490117CEC}" type="slidenum">
              <a:rPr lang="en-US" smtClean="0"/>
              <a:pPr>
                <a:defRPr/>
              </a:pPr>
              <a:t>26</a:t>
            </a:fld>
            <a:endParaRPr lang="en-US"/>
          </a:p>
        </p:txBody>
      </p:sp>
      <p:sp>
        <p:nvSpPr>
          <p:cNvPr id="5" name="Rectangle 4"/>
          <p:cNvSpPr/>
          <p:nvPr/>
        </p:nvSpPr>
        <p:spPr>
          <a:xfrm>
            <a:off x="304800" y="1447800"/>
            <a:ext cx="7772400" cy="5324535"/>
          </a:xfrm>
          <a:prstGeom prst="rect">
            <a:avLst/>
          </a:prstGeom>
        </p:spPr>
        <p:txBody>
          <a:bodyPr wrap="square">
            <a:spAutoFit/>
          </a:bodyPr>
          <a:lstStyle/>
          <a:p>
            <a:r>
              <a:rPr lang="en-US" sz="2000" b="1" dirty="0">
                <a:solidFill>
                  <a:srgbClr val="000000"/>
                </a:solidFill>
                <a:latin typeface="Courier New" pitchFamily="49" charset="0"/>
              </a:rPr>
              <a:t>using System;</a:t>
            </a:r>
          </a:p>
          <a:p>
            <a:r>
              <a:rPr lang="en-US" sz="2000" b="1" dirty="0">
                <a:solidFill>
                  <a:srgbClr val="000000"/>
                </a:solidFill>
                <a:latin typeface="Courier New" pitchFamily="49" charset="0"/>
              </a:rPr>
              <a:t>class X{</a:t>
            </a:r>
          </a:p>
          <a:p>
            <a:r>
              <a:rPr lang="en-US" sz="2000" b="1" dirty="0">
                <a:solidFill>
                  <a:srgbClr val="000000"/>
                </a:solidFill>
                <a:latin typeface="Courier New" pitchFamily="49" charset="0"/>
              </a:rPr>
              <a:t>    public virtual void f() {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("X"); }  </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class Y : X{</a:t>
            </a:r>
          </a:p>
          <a:p>
            <a:r>
              <a:rPr lang="en-US" sz="2000" b="1" dirty="0">
                <a:solidFill>
                  <a:srgbClr val="000000"/>
                </a:solidFill>
                <a:latin typeface="Courier New" pitchFamily="49" charset="0"/>
              </a:rPr>
              <a:t>   public override void f() {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("Y"); }  </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class Z : Y{</a:t>
            </a:r>
          </a:p>
          <a:p>
            <a:r>
              <a:rPr lang="en-US" sz="2000" b="1" dirty="0">
                <a:solidFill>
                  <a:srgbClr val="000000"/>
                </a:solidFill>
                <a:latin typeface="Courier New" pitchFamily="49" charset="0"/>
              </a:rPr>
              <a:t>    public override void f() {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("Z"); }  </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class Test{</a:t>
            </a:r>
          </a:p>
          <a:p>
            <a:r>
              <a:rPr lang="en-US" sz="2000" b="1" dirty="0">
                <a:solidFill>
                  <a:srgbClr val="000000"/>
                </a:solidFill>
                <a:latin typeface="Courier New" pitchFamily="49" charset="0"/>
              </a:rPr>
              <a:t>    static void Main() {</a:t>
            </a:r>
          </a:p>
          <a:p>
            <a:r>
              <a:rPr lang="en-US" sz="2000" b="1" dirty="0">
                <a:solidFill>
                  <a:srgbClr val="000000"/>
                </a:solidFill>
                <a:latin typeface="Courier New" pitchFamily="49" charset="0"/>
              </a:rPr>
              <a:t>        X </a:t>
            </a:r>
            <a:r>
              <a:rPr lang="en-US" sz="2000" b="1" dirty="0" err="1">
                <a:solidFill>
                  <a:srgbClr val="000000"/>
                </a:solidFill>
                <a:latin typeface="Courier New" pitchFamily="49" charset="0"/>
              </a:rPr>
              <a:t>x</a:t>
            </a:r>
            <a:r>
              <a:rPr lang="en-US" sz="2000" b="1" dirty="0">
                <a:solidFill>
                  <a:srgbClr val="000000"/>
                </a:solidFill>
                <a:latin typeface="Courier New" pitchFamily="49" charset="0"/>
              </a:rPr>
              <a:t> = new Z();</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x.f</a:t>
            </a:r>
            <a:r>
              <a:rPr lang="en-US" sz="2000" b="1" dirty="0" smtClean="0">
                <a:solidFill>
                  <a:srgbClr val="000000"/>
                </a:solidFill>
                <a:latin typeface="Courier New" pitchFamily="49" charset="0"/>
              </a:rPr>
              <a:t>();    }}</a:t>
            </a:r>
            <a:endParaRPr lang="en-US" sz="2000" b="1" dirty="0">
              <a:solidFill>
                <a:srgbClr val="000000"/>
              </a:solidFill>
              <a:latin typeface="Courier New" pitchFamily="49" charset="0"/>
            </a:endParaRPr>
          </a:p>
        </p:txBody>
      </p:sp>
      <p:sp>
        <p:nvSpPr>
          <p:cNvPr id="6" name="TextBox 5"/>
          <p:cNvSpPr txBox="1"/>
          <p:nvPr/>
        </p:nvSpPr>
        <p:spPr>
          <a:xfrm>
            <a:off x="6286500" y="5874782"/>
            <a:ext cx="2667000" cy="369332"/>
          </a:xfrm>
          <a:prstGeom prst="rect">
            <a:avLst/>
          </a:prstGeom>
          <a:noFill/>
        </p:spPr>
        <p:txBody>
          <a:bodyPr wrap="square" rtlCol="0">
            <a:spAutoFit/>
          </a:bodyPr>
          <a:lstStyle/>
          <a:p>
            <a:r>
              <a:rPr lang="en-US" dirty="0" smtClean="0"/>
              <a:t>Prints Z</a:t>
            </a:r>
            <a:endParaRPr lang="en-US" dirty="0"/>
          </a:p>
        </p:txBody>
      </p:sp>
    </p:spTree>
    <p:extLst>
      <p:ext uri="{BB962C8B-B14F-4D97-AF65-F5344CB8AC3E}">
        <p14:creationId xmlns:p14="http://schemas.microsoft.com/office/powerpoint/2010/main" val="1376605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what</a:t>
            </a:r>
            <a:endParaRPr lang="en-US" dirty="0"/>
          </a:p>
        </p:txBody>
      </p:sp>
      <p:sp>
        <p:nvSpPr>
          <p:cNvPr id="3" name="Content Placeholder 2"/>
          <p:cNvSpPr>
            <a:spLocks noGrp="1"/>
          </p:cNvSpPr>
          <p:nvPr>
            <p:ph idx="1"/>
          </p:nvPr>
        </p:nvSpPr>
        <p:spPr>
          <a:xfrm>
            <a:off x="76200" y="1143000"/>
            <a:ext cx="9144000" cy="533400"/>
          </a:xfrm>
        </p:spPr>
        <p:txBody>
          <a:bodyPr/>
          <a:lstStyle/>
          <a:p>
            <a:pPr marL="0" indent="0">
              <a:buNone/>
            </a:pPr>
            <a:r>
              <a:rPr lang="en-US" dirty="0" smtClean="0"/>
              <a:t>What happens when the variable is re-declared? Will they also be overridden?</a:t>
            </a:r>
            <a:endParaRPr lang="en-US" dirty="0"/>
          </a:p>
        </p:txBody>
      </p:sp>
      <p:sp>
        <p:nvSpPr>
          <p:cNvPr id="4" name="Slide Number Placeholder 3"/>
          <p:cNvSpPr>
            <a:spLocks noGrp="1"/>
          </p:cNvSpPr>
          <p:nvPr>
            <p:ph type="sldNum" sz="quarter" idx="10"/>
          </p:nvPr>
        </p:nvSpPr>
        <p:spPr/>
        <p:txBody>
          <a:bodyPr/>
          <a:lstStyle/>
          <a:p>
            <a:pPr>
              <a:defRPr/>
            </a:pPr>
            <a:fld id="{2979AB71-4D16-4029-9579-9CB490117CEC}" type="slidenum">
              <a:rPr lang="en-US" smtClean="0"/>
              <a:pPr>
                <a:defRPr/>
              </a:pPr>
              <a:t>27</a:t>
            </a:fld>
            <a:endParaRPr lang="en-US"/>
          </a:p>
        </p:txBody>
      </p:sp>
      <p:sp>
        <p:nvSpPr>
          <p:cNvPr id="5" name="Content Placeholder 2"/>
          <p:cNvSpPr txBox="1">
            <a:spLocks/>
          </p:cNvSpPr>
          <p:nvPr/>
        </p:nvSpPr>
        <p:spPr bwMode="auto">
          <a:xfrm>
            <a:off x="152400" y="1752600"/>
            <a:ext cx="876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Font typeface="Wingdings" pitchFamily="2" charset="2"/>
              <a:buNone/>
            </a:pPr>
            <a:r>
              <a:rPr lang="en-US" dirty="0" smtClean="0"/>
              <a:t>Only methods can be overridden. For instance the code below prints 20.</a:t>
            </a:r>
          </a:p>
          <a:p>
            <a:pPr marL="0" indent="0">
              <a:lnSpc>
                <a:spcPct val="100000"/>
              </a:lnSpc>
              <a:buNone/>
            </a:pPr>
            <a:r>
              <a:rPr lang="en-US" b="1" dirty="0">
                <a:solidFill>
                  <a:schemeClr val="tx1"/>
                </a:solidFill>
                <a:latin typeface="Courier New" pitchFamily="49" charset="0"/>
                <a:cs typeface="Courier New" pitchFamily="49" charset="0"/>
              </a:rPr>
              <a:t>using System;</a:t>
            </a:r>
          </a:p>
          <a:p>
            <a:pPr marL="0" indent="0">
              <a:lnSpc>
                <a:spcPct val="100000"/>
              </a:lnSpc>
              <a:buNone/>
            </a:pPr>
            <a:r>
              <a:rPr lang="en-US" b="1" dirty="0">
                <a:solidFill>
                  <a:schemeClr val="tx1"/>
                </a:solidFill>
                <a:latin typeface="Courier New" pitchFamily="49" charset="0"/>
                <a:cs typeface="Courier New" pitchFamily="49" charset="0"/>
              </a:rPr>
              <a:t>class X{</a:t>
            </a:r>
          </a:p>
          <a:p>
            <a:pPr marL="0" indent="0">
              <a:lnSpc>
                <a:spcPct val="100000"/>
              </a:lnSpc>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i = 10;</a:t>
            </a:r>
          </a:p>
          <a:p>
            <a:pPr marL="0" indent="0">
              <a:lnSpc>
                <a:spcPct val="100000"/>
              </a:lnSpc>
              <a:buNone/>
            </a:pPr>
            <a:r>
              <a:rPr lang="en-US" b="1" dirty="0">
                <a:solidFill>
                  <a:schemeClr val="tx1"/>
                </a:solidFill>
                <a:latin typeface="Courier New" pitchFamily="49" charset="0"/>
                <a:cs typeface="Courier New" pitchFamily="49" charset="0"/>
              </a:rPr>
              <a:t>    public virtual void f() { </a:t>
            </a:r>
            <a:r>
              <a:rPr lang="en-US" b="1" dirty="0" err="1">
                <a:solidFill>
                  <a:schemeClr val="tx1"/>
                </a:solidFill>
                <a:latin typeface="Courier New" pitchFamily="49" charset="0"/>
                <a:cs typeface="Courier New" pitchFamily="49" charset="0"/>
              </a:rPr>
              <a:t>Console.WriteLine</a:t>
            </a:r>
            <a:r>
              <a:rPr lang="en-US" b="1" dirty="0">
                <a:solidFill>
                  <a:schemeClr val="tx1"/>
                </a:solidFill>
                <a:latin typeface="Courier New" pitchFamily="49" charset="0"/>
                <a:cs typeface="Courier New" pitchFamily="49" charset="0"/>
              </a:rPr>
              <a:t>(i); } </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p>
            <a:pPr marL="0" indent="0">
              <a:lnSpc>
                <a:spcPct val="100000"/>
              </a:lnSpc>
              <a:buNone/>
            </a:pPr>
            <a:r>
              <a:rPr lang="en-US" b="1" dirty="0">
                <a:solidFill>
                  <a:schemeClr val="tx1"/>
                </a:solidFill>
                <a:latin typeface="Courier New" pitchFamily="49" charset="0"/>
                <a:cs typeface="Courier New" pitchFamily="49" charset="0"/>
              </a:rPr>
              <a:t>class Y : X{</a:t>
            </a:r>
          </a:p>
          <a:p>
            <a:pPr marL="0" indent="0">
              <a:lnSpc>
                <a:spcPct val="100000"/>
              </a:lnSpc>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i = 20;</a:t>
            </a:r>
          </a:p>
          <a:p>
            <a:pPr marL="0" indent="0">
              <a:lnSpc>
                <a:spcPct val="100000"/>
              </a:lnSpc>
              <a:buNone/>
            </a:pPr>
            <a:r>
              <a:rPr lang="en-US" b="1" dirty="0">
                <a:solidFill>
                  <a:schemeClr val="tx1"/>
                </a:solidFill>
                <a:latin typeface="Courier New" pitchFamily="49" charset="0"/>
                <a:cs typeface="Courier New" pitchFamily="49" charset="0"/>
              </a:rPr>
              <a:t>    public override void f() { </a:t>
            </a:r>
            <a:r>
              <a:rPr lang="en-US" b="1" dirty="0" err="1">
                <a:solidFill>
                  <a:schemeClr val="tx1"/>
                </a:solidFill>
                <a:latin typeface="Courier New" pitchFamily="49" charset="0"/>
                <a:cs typeface="Courier New" pitchFamily="49" charset="0"/>
              </a:rPr>
              <a:t>Console.WriteLine</a:t>
            </a:r>
            <a:r>
              <a:rPr lang="en-US" b="1" dirty="0">
                <a:solidFill>
                  <a:schemeClr val="tx1"/>
                </a:solidFill>
                <a:latin typeface="Courier New" pitchFamily="49" charset="0"/>
                <a:cs typeface="Courier New" pitchFamily="49" charset="0"/>
              </a:rPr>
              <a:t>(i); } </a:t>
            </a:r>
            <a:r>
              <a:rPr lang="en-US" b="1"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p>
            <a:pPr marL="0" indent="0">
              <a:lnSpc>
                <a:spcPct val="100000"/>
              </a:lnSpc>
              <a:buNone/>
            </a:pPr>
            <a:r>
              <a:rPr lang="en-US" b="1" dirty="0">
                <a:solidFill>
                  <a:schemeClr val="tx1"/>
                </a:solidFill>
                <a:latin typeface="Courier New" pitchFamily="49" charset="0"/>
                <a:cs typeface="Courier New" pitchFamily="49" charset="0"/>
              </a:rPr>
              <a:t>class Test{</a:t>
            </a:r>
          </a:p>
          <a:p>
            <a:pPr marL="0" indent="0">
              <a:lnSpc>
                <a:spcPct val="100000"/>
              </a:lnSpc>
              <a:buNone/>
            </a:pPr>
            <a:r>
              <a:rPr lang="en-US" b="1" dirty="0" smtClean="0">
                <a:solidFill>
                  <a:schemeClr val="tx1"/>
                </a:solidFill>
                <a:latin typeface="Courier New" pitchFamily="49" charset="0"/>
                <a:cs typeface="Courier New" pitchFamily="49" charset="0"/>
              </a:rPr>
              <a:t>  static </a:t>
            </a:r>
            <a:r>
              <a:rPr lang="en-US" b="1" dirty="0">
                <a:solidFill>
                  <a:schemeClr val="tx1"/>
                </a:solidFill>
                <a:latin typeface="Courier New" pitchFamily="49" charset="0"/>
                <a:cs typeface="Courier New" pitchFamily="49" charset="0"/>
              </a:rPr>
              <a:t>void Main() {</a:t>
            </a:r>
          </a:p>
          <a:p>
            <a:pPr marL="0" indent="0">
              <a:lnSpc>
                <a:spcPct val="100000"/>
              </a:lnSpc>
              <a:buNone/>
            </a:pPr>
            <a:r>
              <a:rPr lang="en-US" b="1" dirty="0">
                <a:solidFill>
                  <a:schemeClr val="tx1"/>
                </a:solidFill>
                <a:latin typeface="Courier New" pitchFamily="49" charset="0"/>
                <a:cs typeface="Courier New" pitchFamily="49" charset="0"/>
              </a:rPr>
              <a:t>        Y x = new Y();</a:t>
            </a:r>
          </a:p>
          <a:p>
            <a:pPr marL="0" indent="0">
              <a:lnSpc>
                <a:spcPct val="100000"/>
              </a:lnSpc>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x.f</a:t>
            </a:r>
            <a:r>
              <a:rPr lang="en-US" b="1" dirty="0" smtClean="0">
                <a:solidFill>
                  <a:schemeClr val="tx1"/>
                </a:solidFill>
                <a:latin typeface="Courier New" pitchFamily="49" charset="0"/>
                <a:cs typeface="Courier New" pitchFamily="49" charset="0"/>
              </a:rPr>
              <a:t>();  </a:t>
            </a:r>
          </a:p>
          <a:p>
            <a:pPr marL="0" indent="0">
              <a:lnSpc>
                <a:spcPct val="100000"/>
              </a:lnSpc>
              <a:buNone/>
            </a:pPr>
            <a:r>
              <a:rPr lang="en-US" b="1" dirty="0" smtClean="0">
                <a:solidFill>
                  <a:schemeClr val="tx1"/>
                </a:solidFill>
                <a:latin typeface="Courier New" pitchFamily="49" charset="0"/>
                <a:cs typeface="Courier New" pitchFamily="49" charset="0"/>
              </a:rPr>
              <a:t>  }}</a:t>
            </a:r>
            <a:endParaRPr lang="en-US"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2426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229600" cy="819150"/>
          </a:xfrm>
        </p:spPr>
        <p:txBody>
          <a:bodyPr/>
          <a:lstStyle/>
          <a:p>
            <a:r>
              <a:rPr lang="en-US" smtClean="0"/>
              <a:t>Preventing Inheritance</a:t>
            </a:r>
          </a:p>
        </p:txBody>
      </p:sp>
      <p:sp>
        <p:nvSpPr>
          <p:cNvPr id="28675" name="Rectangle 3"/>
          <p:cNvSpPr>
            <a:spLocks noGrp="1" noChangeArrowheads="1"/>
          </p:cNvSpPr>
          <p:nvPr>
            <p:ph type="body" idx="1"/>
          </p:nvPr>
        </p:nvSpPr>
        <p:spPr>
          <a:xfrm>
            <a:off x="107950" y="1196975"/>
            <a:ext cx="8928100" cy="5616575"/>
          </a:xfrm>
        </p:spPr>
        <p:txBody>
          <a:bodyPr/>
          <a:lstStyle/>
          <a:p>
            <a:pPr>
              <a:lnSpc>
                <a:spcPct val="90000"/>
              </a:lnSpc>
            </a:pPr>
            <a:r>
              <a:rPr lang="en-US" smtClean="0"/>
              <a:t>If we want to ensure that no other class inherits from a class, then we need to prevent inheritance using </a:t>
            </a:r>
            <a:r>
              <a:rPr lang="en-US" b="1" smtClean="0">
                <a:latin typeface="Courier New" pitchFamily="49" charset="0"/>
                <a:cs typeface="Courier New" pitchFamily="49" charset="0"/>
              </a:rPr>
              <a:t>sealed</a:t>
            </a:r>
            <a:r>
              <a:rPr lang="en-US" smtClean="0"/>
              <a:t> keyword.</a:t>
            </a:r>
          </a:p>
          <a:p>
            <a:pPr>
              <a:lnSpc>
                <a:spcPct val="90000"/>
              </a:lnSpc>
            </a:pPr>
            <a:endParaRPr lang="en-US" smtClean="0"/>
          </a:p>
          <a:p>
            <a:pPr marL="400050" lvl="1" indent="0">
              <a:lnSpc>
                <a:spcPct val="90000"/>
              </a:lnSpc>
              <a:buFont typeface="Wingdings" pitchFamily="2" charset="2"/>
              <a:buNone/>
            </a:pPr>
            <a:r>
              <a:rPr lang="en-US" sz="2000" b="1" smtClean="0">
                <a:solidFill>
                  <a:srgbClr val="000000"/>
                </a:solidFill>
                <a:latin typeface="Courier New" pitchFamily="49" charset="0"/>
              </a:rPr>
              <a:t>public class Employee{</a:t>
            </a:r>
          </a:p>
          <a:p>
            <a:pPr marL="400050" lvl="1" indent="0">
              <a:lnSpc>
                <a:spcPct val="90000"/>
              </a:lnSpc>
              <a:buFont typeface="Wingdings" pitchFamily="2" charset="2"/>
              <a:buNone/>
            </a:pPr>
            <a:r>
              <a:rPr lang="en-US" sz="2000" b="1" smtClean="0">
                <a:solidFill>
                  <a:srgbClr val="000000"/>
                </a:solidFill>
                <a:latin typeface="Courier New" pitchFamily="49" charset="0"/>
              </a:rPr>
              <a:t>//attributes and methods or properties</a:t>
            </a:r>
          </a:p>
          <a:p>
            <a:pPr marL="400050" lvl="1" indent="0">
              <a:lnSpc>
                <a:spcPct val="90000"/>
              </a:lnSpc>
              <a:buFont typeface="Wingdings" pitchFamily="2" charset="2"/>
              <a:buNone/>
            </a:pPr>
            <a:r>
              <a:rPr lang="en-US" sz="2000" b="1" smtClean="0">
                <a:solidFill>
                  <a:srgbClr val="000000"/>
                </a:solidFill>
                <a:latin typeface="Courier New" pitchFamily="49" charset="0"/>
              </a:rPr>
              <a:t>}</a:t>
            </a:r>
          </a:p>
          <a:p>
            <a:pPr marL="400050" lvl="1" indent="0">
              <a:lnSpc>
                <a:spcPct val="90000"/>
              </a:lnSpc>
              <a:buFont typeface="Wingdings" pitchFamily="2" charset="2"/>
              <a:buNone/>
            </a:pPr>
            <a:r>
              <a:rPr lang="en-US" sz="2000" b="1" smtClean="0">
                <a:solidFill>
                  <a:srgbClr val="000000"/>
                </a:solidFill>
                <a:latin typeface="Courier New" pitchFamily="49" charset="0"/>
              </a:rPr>
              <a:t> public </a:t>
            </a:r>
            <a:r>
              <a:rPr lang="en-US" sz="2000" b="1" smtClean="0">
                <a:solidFill>
                  <a:srgbClr val="A42700"/>
                </a:solidFill>
                <a:latin typeface="Courier New" pitchFamily="49" charset="0"/>
              </a:rPr>
              <a:t>sealed</a:t>
            </a:r>
            <a:r>
              <a:rPr lang="en-US" sz="2000" b="1" smtClean="0">
                <a:solidFill>
                  <a:srgbClr val="000000"/>
                </a:solidFill>
                <a:latin typeface="Courier New" pitchFamily="49" charset="0"/>
              </a:rPr>
              <a:t> class Manager : Employee{</a:t>
            </a:r>
          </a:p>
          <a:p>
            <a:pPr marL="400050" lvl="1" indent="0">
              <a:lnSpc>
                <a:spcPct val="90000"/>
              </a:lnSpc>
              <a:buFont typeface="Wingdings" pitchFamily="2" charset="2"/>
              <a:buNone/>
            </a:pPr>
            <a:r>
              <a:rPr lang="en-US" sz="2000" b="1" smtClean="0">
                <a:solidFill>
                  <a:srgbClr val="000000"/>
                </a:solidFill>
                <a:latin typeface="Courier New" pitchFamily="49" charset="0"/>
              </a:rPr>
              <a:t>	//attributes and methods or properties //specific to Manager</a:t>
            </a:r>
          </a:p>
          <a:p>
            <a:pPr marL="400050" lvl="1" indent="0">
              <a:lnSpc>
                <a:spcPct val="90000"/>
              </a:lnSpc>
              <a:buFont typeface="Wingdings" pitchFamily="2" charset="2"/>
              <a:buNone/>
            </a:pPr>
            <a:r>
              <a:rPr lang="en-US" sz="2000" b="1" smtClean="0">
                <a:solidFill>
                  <a:srgbClr val="000000"/>
                </a:solidFill>
                <a:latin typeface="Courier New" pitchFamily="49" charset="0"/>
              </a:rPr>
              <a:t>}</a:t>
            </a:r>
          </a:p>
          <a:p>
            <a:pPr marL="400050" lvl="1" indent="0">
              <a:lnSpc>
                <a:spcPct val="90000"/>
              </a:lnSpc>
              <a:buFont typeface="Wingdings" pitchFamily="2" charset="2"/>
              <a:buNone/>
            </a:pPr>
            <a:r>
              <a:rPr lang="en-US" sz="2000" b="1" smtClean="0">
                <a:solidFill>
                  <a:srgbClr val="000000"/>
                </a:solidFill>
                <a:latin typeface="Courier New" pitchFamily="49" charset="0"/>
              </a:rPr>
              <a:t> public class SalesPerson : Manager{</a:t>
            </a:r>
          </a:p>
          <a:p>
            <a:pPr marL="400050" lvl="1" indent="0">
              <a:lnSpc>
                <a:spcPct val="90000"/>
              </a:lnSpc>
              <a:buFont typeface="Wingdings" pitchFamily="2" charset="2"/>
              <a:buNone/>
            </a:pPr>
            <a:r>
              <a:rPr lang="en-US" sz="2000" b="1" smtClean="0">
                <a:solidFill>
                  <a:srgbClr val="000000"/>
                </a:solidFill>
                <a:latin typeface="Courier New" pitchFamily="49" charset="0"/>
              </a:rPr>
              <a:t>	//attributes and methods or properties </a:t>
            </a:r>
          </a:p>
          <a:p>
            <a:pPr marL="400050" lvl="1" indent="0">
              <a:lnSpc>
                <a:spcPct val="90000"/>
              </a:lnSpc>
              <a:buFont typeface="Wingdings" pitchFamily="2" charset="2"/>
              <a:buNone/>
            </a:pPr>
            <a:r>
              <a:rPr lang="en-US" sz="2000" b="1" smtClean="0">
                <a:solidFill>
                  <a:srgbClr val="000000"/>
                </a:solidFill>
                <a:latin typeface="Courier New" pitchFamily="49" charset="0"/>
              </a:rPr>
              <a:t>	//specific to SalesPerson</a:t>
            </a:r>
          </a:p>
          <a:p>
            <a:pPr marL="400050" lvl="1" indent="0">
              <a:lnSpc>
                <a:spcPct val="90000"/>
              </a:lnSpc>
              <a:buFont typeface="Wingdings" pitchFamily="2" charset="2"/>
              <a:buNone/>
            </a:pPr>
            <a:r>
              <a:rPr lang="en-US" sz="2000" b="1" smtClean="0">
                <a:solidFill>
                  <a:srgbClr val="000000"/>
                </a:solidFill>
                <a:latin typeface="Courier New" pitchFamily="49" charset="0"/>
              </a:rPr>
              <a:t>}</a:t>
            </a:r>
          </a:p>
          <a:p>
            <a:pPr marL="400050" lvl="1" indent="0">
              <a:lnSpc>
                <a:spcPct val="90000"/>
              </a:lnSpc>
              <a:buFont typeface="Wingdings" pitchFamily="2" charset="2"/>
              <a:buNone/>
            </a:pPr>
            <a:endParaRPr lang="en-US" sz="2000" b="1" smtClean="0">
              <a:solidFill>
                <a:srgbClr val="000000"/>
              </a:solidFill>
              <a:latin typeface="Courier New" pitchFamily="49" charset="0"/>
            </a:endParaRPr>
          </a:p>
          <a:p>
            <a:pPr>
              <a:lnSpc>
                <a:spcPct val="90000"/>
              </a:lnSpc>
            </a:pPr>
            <a:r>
              <a:rPr lang="en-US" b="1" smtClean="0">
                <a:solidFill>
                  <a:srgbClr val="000000"/>
                </a:solidFill>
                <a:latin typeface="Courier New" pitchFamily="49" charset="0"/>
              </a:rPr>
              <a:t>System.String</a:t>
            </a:r>
            <a:r>
              <a:rPr lang="en-US" smtClean="0"/>
              <a:t> class is a sealed class.</a:t>
            </a:r>
          </a:p>
        </p:txBody>
      </p:sp>
      <p:sp>
        <p:nvSpPr>
          <p:cNvPr id="28676" name="Text Box 4"/>
          <p:cNvSpPr txBox="1">
            <a:spLocks noChangeArrowheads="1"/>
          </p:cNvSpPr>
          <p:nvPr/>
        </p:nvSpPr>
        <p:spPr bwMode="auto">
          <a:xfrm>
            <a:off x="5638800" y="5175250"/>
            <a:ext cx="306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002060"/>
                </a:solidFill>
              </a:rPr>
              <a:t>Sealed class cannot be inherited by other class. </a:t>
            </a:r>
          </a:p>
        </p:txBody>
      </p:sp>
      <p:sp>
        <p:nvSpPr>
          <p:cNvPr id="28677" name="Line 7"/>
          <p:cNvSpPr>
            <a:spLocks noChangeShapeType="1"/>
          </p:cNvSpPr>
          <p:nvPr/>
        </p:nvSpPr>
        <p:spPr bwMode="auto">
          <a:xfrm>
            <a:off x="2819400" y="4449763"/>
            <a:ext cx="1295400" cy="936625"/>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8"/>
          <p:cNvSpPr>
            <a:spLocks noChangeShapeType="1"/>
          </p:cNvSpPr>
          <p:nvPr/>
        </p:nvSpPr>
        <p:spPr bwMode="auto">
          <a:xfrm flipH="1">
            <a:off x="2746375" y="4414838"/>
            <a:ext cx="1368425" cy="1081087"/>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2F7AAC-D708-4908-AA1B-2132672C711C}" type="slidenum">
              <a:rPr lang="en-US" smtClean="0">
                <a:solidFill>
                  <a:schemeClr val="bg2"/>
                </a:solidFill>
              </a:rPr>
              <a:pPr eaLnBrk="1" hangingPunct="1"/>
              <a:t>28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latin typeface="Courier New" pitchFamily="49" charset="0"/>
                <a:cs typeface="Courier New" pitchFamily="49" charset="0"/>
              </a:rPr>
              <a:t>sealed</a:t>
            </a:r>
            <a:r>
              <a:rPr lang="en-US" smtClean="0"/>
              <a:t> methods</a:t>
            </a:r>
          </a:p>
        </p:txBody>
      </p:sp>
      <p:sp>
        <p:nvSpPr>
          <p:cNvPr id="27651" name="Rectangle 3"/>
          <p:cNvSpPr>
            <a:spLocks noGrp="1" noChangeArrowheads="1"/>
          </p:cNvSpPr>
          <p:nvPr>
            <p:ph type="body" idx="1"/>
          </p:nvPr>
        </p:nvSpPr>
        <p:spPr>
          <a:xfrm>
            <a:off x="381000" y="1371600"/>
            <a:ext cx="8229600" cy="4924425"/>
          </a:xfrm>
        </p:spPr>
        <p:txBody>
          <a:bodyPr/>
          <a:lstStyle/>
          <a:p>
            <a:pPr>
              <a:defRPr/>
            </a:pPr>
            <a:r>
              <a:rPr lang="en-US" b="1" dirty="0" smtClean="0">
                <a:solidFill>
                  <a:schemeClr val="bg1">
                    <a:lumMod val="50000"/>
                  </a:schemeClr>
                </a:solidFill>
                <a:latin typeface="Courier New" pitchFamily="49" charset="0"/>
              </a:rPr>
              <a:t>sealed </a:t>
            </a:r>
            <a:r>
              <a:rPr lang="en-US" dirty="0" smtClean="0"/>
              <a:t>keyword can be applied to methods to make sure that these methods are not overridden by any class.</a:t>
            </a:r>
          </a:p>
          <a:p>
            <a:pPr lvl="1">
              <a:buFontTx/>
              <a:buNone/>
              <a:defRPr/>
            </a:pPr>
            <a:r>
              <a:rPr lang="en-US" sz="2000" b="1" dirty="0" smtClean="0">
                <a:solidFill>
                  <a:srgbClr val="000000"/>
                </a:solidFill>
                <a:latin typeface="Courier New" pitchFamily="49" charset="0"/>
              </a:rPr>
              <a:t> public class Employee{</a:t>
            </a:r>
          </a:p>
          <a:p>
            <a:pPr lvl="1">
              <a:buFontTx/>
              <a:buNone/>
              <a:defRPr/>
            </a:pPr>
            <a:r>
              <a:rPr lang="en-US" sz="2000" b="1" dirty="0" smtClean="0">
                <a:solidFill>
                  <a:srgbClr val="000000"/>
                </a:solidFill>
                <a:latin typeface="Courier New" pitchFamily="49" charset="0"/>
              </a:rPr>
              <a:t> public </a:t>
            </a:r>
            <a:r>
              <a:rPr lang="en-US" sz="2000" b="1" dirty="0" smtClean="0">
                <a:solidFill>
                  <a:srgbClr val="A42700"/>
                </a:solidFill>
                <a:latin typeface="Courier New" pitchFamily="49" charset="0"/>
              </a:rPr>
              <a:t>sealed</a:t>
            </a:r>
            <a:r>
              <a:rPr lang="en-US" sz="2000" b="1" dirty="0" smtClean="0">
                <a:solidFill>
                  <a:srgbClr val="000000"/>
                </a:solidFill>
                <a:latin typeface="Courier New" pitchFamily="49" charset="0"/>
              </a:rPr>
              <a:t> void print();</a:t>
            </a:r>
          </a:p>
          <a:p>
            <a:pPr lvl="1">
              <a:buFontTx/>
              <a:buNone/>
              <a:defRPr/>
            </a:pPr>
            <a:r>
              <a:rPr lang="en-US" sz="2000" b="1" dirty="0" smtClean="0">
                <a:solidFill>
                  <a:srgbClr val="000000"/>
                </a:solidFill>
                <a:latin typeface="Courier New" pitchFamily="49" charset="0"/>
              </a:rPr>
              <a:t>	//. . . . . </a:t>
            </a:r>
          </a:p>
          <a:p>
            <a:pPr lvl="1">
              <a:buFontTx/>
              <a:buNone/>
              <a:defRPr/>
            </a:pPr>
            <a:r>
              <a:rPr lang="en-US" sz="2000" b="1" dirty="0" smtClean="0">
                <a:solidFill>
                  <a:srgbClr val="000000"/>
                </a:solidFill>
                <a:latin typeface="Courier New" pitchFamily="49" charset="0"/>
              </a:rPr>
              <a:t>	}</a:t>
            </a:r>
          </a:p>
          <a:p>
            <a:pPr lvl="1">
              <a:buFontTx/>
              <a:buNone/>
              <a:defRPr/>
            </a:pPr>
            <a:endParaRPr lang="en-US" sz="2000" b="1" dirty="0" smtClean="0">
              <a:solidFill>
                <a:srgbClr val="000000"/>
              </a:solidFill>
              <a:latin typeface="Courier New" pitchFamily="49" charset="0"/>
            </a:endParaRPr>
          </a:p>
          <a:p>
            <a:pPr lvl="1">
              <a:buFontTx/>
              <a:buNone/>
              <a:defRPr/>
            </a:pPr>
            <a:r>
              <a:rPr lang="en-US" sz="2000" b="1" dirty="0" smtClean="0">
                <a:solidFill>
                  <a:srgbClr val="000000"/>
                </a:solidFill>
                <a:latin typeface="Courier New" pitchFamily="49" charset="0"/>
              </a:rPr>
              <a:t> public class </a:t>
            </a:r>
            <a:r>
              <a:rPr lang="en-US" sz="2000" b="1" dirty="0" err="1" smtClean="0">
                <a:solidFill>
                  <a:srgbClr val="000000"/>
                </a:solidFill>
                <a:latin typeface="Courier New" pitchFamily="49" charset="0"/>
              </a:rPr>
              <a:t>Manager:Employee</a:t>
            </a:r>
            <a:r>
              <a:rPr lang="en-US" sz="2000" b="1" dirty="0" smtClean="0">
                <a:solidFill>
                  <a:srgbClr val="000000"/>
                </a:solidFill>
                <a:latin typeface="Courier New" pitchFamily="49" charset="0"/>
              </a:rPr>
              <a:t>{</a:t>
            </a:r>
          </a:p>
          <a:p>
            <a:pPr lvl="1">
              <a:buFontTx/>
              <a:buNone/>
              <a:defRPr/>
            </a:pPr>
            <a:r>
              <a:rPr lang="en-US" sz="2000" b="1" dirty="0" smtClean="0">
                <a:solidFill>
                  <a:srgbClr val="000000"/>
                </a:solidFill>
                <a:latin typeface="Courier New" pitchFamily="49" charset="0"/>
              </a:rPr>
              <a:t> public override void display();{ } </a:t>
            </a:r>
            <a:r>
              <a:rPr lang="en-US" sz="2000" b="1" dirty="0" smtClean="0">
                <a:solidFill>
                  <a:srgbClr val="006600"/>
                </a:solidFill>
                <a:latin typeface="Courier New" pitchFamily="49" charset="0"/>
              </a:rPr>
              <a:t>// error </a:t>
            </a:r>
          </a:p>
          <a:p>
            <a:pPr lvl="1">
              <a:buFontTx/>
              <a:buNone/>
              <a:defRPr/>
            </a:pPr>
            <a:r>
              <a:rPr lang="en-US" sz="2000" b="1" dirty="0" smtClean="0">
                <a:solidFill>
                  <a:srgbClr val="000000"/>
                </a:solidFill>
                <a:latin typeface="Courier New" pitchFamily="49" charset="0"/>
              </a:rPr>
              <a:t>}</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6EC7C9-9388-4E31-B61B-FAE50AB7C2D3}" type="slidenum">
              <a:rPr lang="en-US" smtClean="0">
                <a:solidFill>
                  <a:schemeClr val="bg2"/>
                </a:solidFill>
              </a:rPr>
              <a:pPr eaLnBrk="1" hangingPunct="1"/>
              <a:t>29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Relationship for reuse </a:t>
            </a:r>
          </a:p>
        </p:txBody>
      </p:sp>
      <p:sp>
        <p:nvSpPr>
          <p:cNvPr id="5123" name="Rectangle 3"/>
          <p:cNvSpPr>
            <a:spLocks noGrp="1" noChangeArrowheads="1"/>
          </p:cNvSpPr>
          <p:nvPr>
            <p:ph type="body" idx="1"/>
          </p:nvPr>
        </p:nvSpPr>
        <p:spPr>
          <a:xfrm>
            <a:off x="457200" y="1295400"/>
            <a:ext cx="8229600" cy="4525963"/>
          </a:xfrm>
        </p:spPr>
        <p:txBody>
          <a:bodyPr/>
          <a:lstStyle/>
          <a:p>
            <a:r>
              <a:rPr lang="en-US" smtClean="0"/>
              <a:t>Containment/Delegation</a:t>
            </a:r>
          </a:p>
          <a:p>
            <a:pPr lvl="1"/>
            <a:r>
              <a:rPr lang="en-US" sz="2000" smtClean="0"/>
              <a:t>“HAS-A” relationship</a:t>
            </a:r>
          </a:p>
          <a:p>
            <a:r>
              <a:rPr lang="en-US" smtClean="0"/>
              <a:t>Inheritance</a:t>
            </a:r>
          </a:p>
          <a:p>
            <a:pPr lvl="1"/>
            <a:r>
              <a:rPr lang="en-US" sz="2000" smtClean="0"/>
              <a:t>“IS-A” relationship</a:t>
            </a:r>
          </a:p>
          <a:p>
            <a:pPr lvl="1">
              <a:buFontTx/>
              <a:buNone/>
            </a:pPr>
            <a:endParaRPr lang="en-US" smtClean="0"/>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887C1B-E765-4E45-B826-788D4EC6F39C}" type="slidenum">
              <a:rPr lang="en-US" smtClean="0">
                <a:solidFill>
                  <a:schemeClr val="bg2"/>
                </a:solidFill>
              </a:rPr>
              <a:pPr eaLnBrk="1" hangingPunct="1"/>
              <a:t>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Abstract Classes</a:t>
            </a:r>
          </a:p>
        </p:txBody>
      </p:sp>
      <p:sp>
        <p:nvSpPr>
          <p:cNvPr id="28675" name="Rectangle 3"/>
          <p:cNvSpPr>
            <a:spLocks noGrp="1" noChangeArrowheads="1"/>
          </p:cNvSpPr>
          <p:nvPr>
            <p:ph type="body" idx="1"/>
          </p:nvPr>
        </p:nvSpPr>
        <p:spPr>
          <a:xfrm>
            <a:off x="152400" y="1135062"/>
            <a:ext cx="8991600" cy="5113338"/>
          </a:xfrm>
        </p:spPr>
        <p:txBody>
          <a:bodyPr/>
          <a:lstStyle/>
          <a:p>
            <a:pPr>
              <a:lnSpc>
                <a:spcPct val="130000"/>
              </a:lnSpc>
              <a:defRPr/>
            </a:pPr>
            <a:r>
              <a:rPr lang="en-US" dirty="0" smtClean="0"/>
              <a:t>Abstract classes are those classes which cannot be instantiated (instances cannot be created).</a:t>
            </a:r>
          </a:p>
          <a:p>
            <a:pPr>
              <a:lnSpc>
                <a:spcPct val="130000"/>
              </a:lnSpc>
              <a:defRPr/>
            </a:pPr>
            <a:r>
              <a:rPr lang="en-US" dirty="0" smtClean="0"/>
              <a:t>They are used as base class containing common fields and functionality for the subclasses.</a:t>
            </a:r>
          </a:p>
          <a:p>
            <a:pPr>
              <a:lnSpc>
                <a:spcPct val="130000"/>
              </a:lnSpc>
              <a:defRPr/>
            </a:pPr>
            <a:r>
              <a:rPr lang="en-US" dirty="0" smtClean="0"/>
              <a:t>An abstract class is created by using </a:t>
            </a:r>
            <a:r>
              <a:rPr lang="en-US" b="1" dirty="0" smtClean="0">
                <a:solidFill>
                  <a:schemeClr val="bg1">
                    <a:lumMod val="50000"/>
                  </a:schemeClr>
                </a:solidFill>
                <a:latin typeface="Courier New" pitchFamily="49" charset="0"/>
              </a:rPr>
              <a:t>abstract</a:t>
            </a:r>
            <a:r>
              <a:rPr lang="en-US" dirty="0" smtClean="0"/>
              <a:t> keyword</a:t>
            </a:r>
          </a:p>
          <a:p>
            <a:pPr>
              <a:lnSpc>
                <a:spcPct val="130000"/>
              </a:lnSpc>
              <a:defRPr/>
            </a:pPr>
            <a:r>
              <a:rPr lang="en-US" dirty="0" smtClean="0"/>
              <a:t>Abstract class can contain </a:t>
            </a:r>
          </a:p>
          <a:p>
            <a:pPr lvl="1">
              <a:lnSpc>
                <a:spcPct val="130000"/>
              </a:lnSpc>
              <a:defRPr/>
            </a:pPr>
            <a:r>
              <a:rPr lang="en-US" sz="2000" dirty="0" smtClean="0"/>
              <a:t>concrete methods (methods with definition)</a:t>
            </a:r>
          </a:p>
          <a:p>
            <a:pPr lvl="1">
              <a:lnSpc>
                <a:spcPct val="130000"/>
              </a:lnSpc>
              <a:defRPr/>
            </a:pPr>
            <a:r>
              <a:rPr lang="en-US" sz="2000" dirty="0" smtClean="0"/>
              <a:t>abstract methods (methods declaration only, no definition-body)</a:t>
            </a:r>
          </a:p>
          <a:p>
            <a:pPr>
              <a:lnSpc>
                <a:spcPct val="130000"/>
              </a:lnSpc>
              <a:defRPr/>
            </a:pPr>
            <a:r>
              <a:rPr lang="en-US" dirty="0"/>
              <a:t>It is </a:t>
            </a:r>
            <a:r>
              <a:rPr lang="en-US" dirty="0" smtClean="0"/>
              <a:t>however not compulsory for an abstract class to have abstract methods. But if a class has even 1 abstract method then the class has to be marked as abstract.</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AAF789-5D01-41A6-BE61-3A44A815ED12}" type="slidenum">
              <a:rPr lang="en-US" smtClean="0">
                <a:solidFill>
                  <a:schemeClr val="bg2"/>
                </a:solidFill>
              </a:rPr>
              <a:pPr eaLnBrk="1" hangingPunct="1"/>
              <a:t>30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inheriting from abstract class</a:t>
            </a:r>
            <a:endParaRPr lang="en-US" dirty="0"/>
          </a:p>
        </p:txBody>
      </p:sp>
      <p:sp>
        <p:nvSpPr>
          <p:cNvPr id="3" name="Content Placeholder 2"/>
          <p:cNvSpPr>
            <a:spLocks noGrp="1"/>
          </p:cNvSpPr>
          <p:nvPr>
            <p:ph idx="1"/>
          </p:nvPr>
        </p:nvSpPr>
        <p:spPr>
          <a:xfrm>
            <a:off x="457200" y="1447800"/>
            <a:ext cx="8229600" cy="4525963"/>
          </a:xfrm>
        </p:spPr>
        <p:txBody>
          <a:bodyPr/>
          <a:lstStyle/>
          <a:p>
            <a:pPr>
              <a:lnSpc>
                <a:spcPct val="130000"/>
              </a:lnSpc>
              <a:defRPr/>
            </a:pPr>
            <a:r>
              <a:rPr lang="en-US" dirty="0"/>
              <a:t>A class inheriting from abstract class must  provide implementation for the abstract method by overriding it or mark itself as abstract class.</a:t>
            </a:r>
          </a:p>
          <a:p>
            <a:pPr>
              <a:lnSpc>
                <a:spcPct val="130000"/>
              </a:lnSpc>
              <a:defRPr/>
            </a:pPr>
            <a:r>
              <a:rPr lang="en-US" dirty="0"/>
              <a:t>When an abstract class inherits a </a:t>
            </a:r>
            <a:r>
              <a:rPr lang="en-US" b="1" dirty="0">
                <a:solidFill>
                  <a:schemeClr val="bg1">
                    <a:lumMod val="50000"/>
                  </a:schemeClr>
                </a:solidFill>
                <a:latin typeface="Courier New" pitchFamily="49" charset="0"/>
              </a:rPr>
              <a:t>virtual</a:t>
            </a:r>
            <a:r>
              <a:rPr lang="en-US" dirty="0"/>
              <a:t> method from a base class, the abstract class can </a:t>
            </a:r>
            <a:r>
              <a:rPr lang="en-US" b="1" dirty="0">
                <a:solidFill>
                  <a:schemeClr val="bg1">
                    <a:lumMod val="50000"/>
                  </a:schemeClr>
                </a:solidFill>
                <a:latin typeface="Courier New" pitchFamily="49" charset="0"/>
              </a:rPr>
              <a:t>override</a:t>
            </a:r>
            <a:r>
              <a:rPr lang="en-US" dirty="0"/>
              <a:t> the virtual method with an abstract method</a:t>
            </a:r>
          </a:p>
          <a:p>
            <a:endParaRPr lang="en-US" dirty="0"/>
          </a:p>
        </p:txBody>
      </p:sp>
      <p:sp>
        <p:nvSpPr>
          <p:cNvPr id="4" name="Slide Number Placeholder 3"/>
          <p:cNvSpPr>
            <a:spLocks noGrp="1"/>
          </p:cNvSpPr>
          <p:nvPr>
            <p:ph type="sldNum" sz="quarter" idx="10"/>
          </p:nvPr>
        </p:nvSpPr>
        <p:spPr/>
        <p:txBody>
          <a:bodyPr/>
          <a:lstStyle/>
          <a:p>
            <a:pPr>
              <a:defRPr/>
            </a:pPr>
            <a:fld id="{2979AB71-4D16-4029-9579-9CB490117CEC}" type="slidenum">
              <a:rPr lang="en-US" smtClean="0"/>
              <a:pPr>
                <a:defRPr/>
              </a:pPr>
              <a:t>31</a:t>
            </a:fld>
            <a:endParaRPr lang="en-US"/>
          </a:p>
        </p:txBody>
      </p:sp>
    </p:spTree>
    <p:extLst>
      <p:ext uri="{BB962C8B-B14F-4D97-AF65-F5344CB8AC3E}">
        <p14:creationId xmlns:p14="http://schemas.microsoft.com/office/powerpoint/2010/main" val="59617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4450"/>
            <a:ext cx="8229600" cy="793750"/>
          </a:xfrm>
        </p:spPr>
        <p:txBody>
          <a:bodyPr/>
          <a:lstStyle/>
          <a:p>
            <a:r>
              <a:rPr lang="en-US" dirty="0"/>
              <a:t>Example: Abstract Classes</a:t>
            </a:r>
            <a:endParaRPr lang="en-IN" dirty="0" smtClean="0"/>
          </a:p>
        </p:txBody>
      </p:sp>
      <p:sp>
        <p:nvSpPr>
          <p:cNvPr id="31747" name="Rectangle 3"/>
          <p:cNvSpPr>
            <a:spLocks noGrp="1" noChangeArrowheads="1"/>
          </p:cNvSpPr>
          <p:nvPr>
            <p:ph type="body" idx="1"/>
          </p:nvPr>
        </p:nvSpPr>
        <p:spPr>
          <a:xfrm>
            <a:off x="76200" y="1143000"/>
            <a:ext cx="8686800" cy="4525963"/>
          </a:xfrm>
        </p:spPr>
        <p:txBody>
          <a:bodyPr/>
          <a:lstStyle/>
          <a:p>
            <a:pPr lvl="1">
              <a:buFontTx/>
              <a:buNone/>
            </a:pPr>
            <a:r>
              <a:rPr lang="en-US" sz="2000" b="1" dirty="0" smtClean="0">
                <a:solidFill>
                  <a:srgbClr val="000000"/>
                </a:solidFill>
                <a:latin typeface="Courier New" pitchFamily="49" charset="0"/>
              </a:rPr>
              <a:t>public </a:t>
            </a:r>
            <a:r>
              <a:rPr lang="en-US" sz="2000" b="1" dirty="0" smtClean="0">
                <a:solidFill>
                  <a:srgbClr val="006600"/>
                </a:solidFill>
                <a:latin typeface="Courier New" pitchFamily="49" charset="0"/>
              </a:rPr>
              <a:t>abstract </a:t>
            </a:r>
            <a:r>
              <a:rPr lang="en-US" sz="2000" b="1" dirty="0" smtClean="0">
                <a:solidFill>
                  <a:srgbClr val="000000"/>
                </a:solidFill>
                <a:latin typeface="Courier New" pitchFamily="49" charset="0"/>
              </a:rPr>
              <a:t>class Employee{</a:t>
            </a:r>
          </a:p>
          <a:p>
            <a:pPr lvl="1">
              <a:buFontTx/>
              <a:buNone/>
            </a:pPr>
            <a:r>
              <a:rPr lang="en-US" sz="2000" b="1" dirty="0">
                <a:solidFill>
                  <a:srgbClr val="006600"/>
                </a:solidFill>
                <a:latin typeface="Courier New" pitchFamily="49" charset="0"/>
              </a:rPr>
              <a:t>public abstract void bonus();</a:t>
            </a:r>
          </a:p>
          <a:p>
            <a:pPr lvl="1">
              <a:buFontTx/>
              <a:buNone/>
            </a:pPr>
            <a:r>
              <a:rPr lang="en-US" sz="2000" b="1" dirty="0" smtClean="0">
                <a:solidFill>
                  <a:srgbClr val="000000"/>
                </a:solidFill>
                <a:latin typeface="Courier New" pitchFamily="49" charset="0"/>
              </a:rPr>
              <a:t>public void display(){</a:t>
            </a:r>
          </a:p>
          <a:p>
            <a:pPr lvl="1">
              <a:buFontTx/>
              <a:buNone/>
            </a:pPr>
            <a:r>
              <a:rPr lang="en-US" sz="2000" b="1" dirty="0" smtClean="0">
                <a:solidFill>
                  <a:srgbClr val="000000"/>
                </a:solidFill>
                <a:latin typeface="Courier New" pitchFamily="49" charset="0"/>
              </a:rPr>
              <a:t>…</a:t>
            </a:r>
          </a:p>
          <a:p>
            <a:pPr lvl="1">
              <a:buFontTx/>
              <a:buNone/>
            </a:pPr>
            <a:r>
              <a:rPr lang="en-US" sz="2000" b="1" dirty="0" smtClean="0">
                <a:solidFill>
                  <a:srgbClr val="000000"/>
                </a:solidFill>
                <a:latin typeface="Courier New" pitchFamily="49" charset="0"/>
              </a:rPr>
              <a:t>}}</a:t>
            </a:r>
          </a:p>
          <a:p>
            <a:pPr lvl="1">
              <a:buFontTx/>
              <a:buNone/>
            </a:pPr>
            <a:r>
              <a:rPr lang="en-US" sz="2000" b="1" dirty="0">
                <a:solidFill>
                  <a:srgbClr val="000000"/>
                </a:solidFill>
                <a:latin typeface="Courier New" pitchFamily="49" charset="0"/>
              </a:rPr>
              <a:t>c</a:t>
            </a:r>
            <a:r>
              <a:rPr lang="en-US" sz="2000" b="1" dirty="0" smtClean="0">
                <a:solidFill>
                  <a:srgbClr val="000000"/>
                </a:solidFill>
                <a:latin typeface="Courier New" pitchFamily="49" charset="0"/>
              </a:rPr>
              <a:t>lass </a:t>
            </a:r>
            <a:r>
              <a:rPr lang="en-US" sz="2000" b="1" dirty="0" err="1" smtClean="0">
                <a:solidFill>
                  <a:srgbClr val="000000"/>
                </a:solidFill>
                <a:latin typeface="Courier New" pitchFamily="49" charset="0"/>
              </a:rPr>
              <a:t>Manager:Employee</a:t>
            </a:r>
            <a:r>
              <a:rPr lang="en-US" sz="2000" b="1" dirty="0" smtClean="0">
                <a:solidFill>
                  <a:srgbClr val="000000"/>
                </a:solidFill>
                <a:latin typeface="Courier New" pitchFamily="49" charset="0"/>
              </a:rPr>
              <a:t>{</a:t>
            </a:r>
          </a:p>
          <a:p>
            <a:pPr lvl="1">
              <a:buNone/>
            </a:pPr>
            <a:r>
              <a:rPr lang="en-US" sz="2000" b="1" dirty="0">
                <a:solidFill>
                  <a:srgbClr val="006600"/>
                </a:solidFill>
                <a:latin typeface="Courier New" pitchFamily="49" charset="0"/>
              </a:rPr>
              <a:t>public override void bonus</a:t>
            </a:r>
            <a:r>
              <a:rPr lang="en-US" sz="2000" b="1" dirty="0" smtClean="0">
                <a:solidFill>
                  <a:srgbClr val="006600"/>
                </a:solidFill>
                <a:latin typeface="Courier New" pitchFamily="49" charset="0"/>
              </a:rPr>
              <a:t>(){}</a:t>
            </a:r>
            <a:endParaRPr lang="en-US" sz="2000" b="1" dirty="0">
              <a:solidFill>
                <a:srgbClr val="006600"/>
              </a:solidFill>
              <a:latin typeface="Courier New" pitchFamily="49" charset="0"/>
            </a:endParaRPr>
          </a:p>
          <a:p>
            <a:pPr lvl="1">
              <a:buNone/>
            </a:pPr>
            <a:r>
              <a:rPr lang="en-US" sz="2000" b="1" dirty="0" smtClean="0">
                <a:solidFill>
                  <a:srgbClr val="A42700"/>
                </a:solidFill>
                <a:latin typeface="Courier New" pitchFamily="49" charset="0"/>
              </a:rPr>
              <a:t>…</a:t>
            </a:r>
          </a:p>
          <a:p>
            <a:pPr lvl="1">
              <a:buNone/>
            </a:pPr>
            <a:r>
              <a:rPr lang="en-US" sz="2000" b="1" dirty="0">
                <a:solidFill>
                  <a:srgbClr val="000000"/>
                </a:solidFill>
                <a:latin typeface="Courier New" pitchFamily="49" charset="0"/>
              </a:rPr>
              <a:t>}</a:t>
            </a:r>
          </a:p>
          <a:p>
            <a:pPr lvl="1">
              <a:buFontTx/>
              <a:buNone/>
            </a:pPr>
            <a:r>
              <a:rPr lang="en-US" sz="2000" b="1" dirty="0" smtClean="0">
                <a:solidFill>
                  <a:srgbClr val="000000"/>
                </a:solidFill>
                <a:latin typeface="Courier New" pitchFamily="49" charset="0"/>
              </a:rPr>
              <a:t>Employee e= new Employee(1, "Mohan"); </a:t>
            </a:r>
            <a:r>
              <a:rPr lang="en-US" sz="2000" b="1" dirty="0" smtClean="0">
                <a:solidFill>
                  <a:srgbClr val="006600"/>
                </a:solidFill>
                <a:latin typeface="Courier New" pitchFamily="49" charset="0"/>
              </a:rPr>
              <a:t>// error</a:t>
            </a:r>
            <a:endParaRPr lang="en-US" sz="2000" b="1" dirty="0" smtClean="0">
              <a:solidFill>
                <a:srgbClr val="000000"/>
              </a:solidFill>
              <a:latin typeface="Courier New" pitchFamily="49" charset="0"/>
            </a:endParaRPr>
          </a:p>
          <a:p>
            <a:pPr lvl="1">
              <a:buFont typeface="Wingdings" pitchFamily="2" charset="2"/>
              <a:buNone/>
            </a:pPr>
            <a:r>
              <a:rPr lang="en-US" sz="2000" b="1" dirty="0" smtClean="0">
                <a:solidFill>
                  <a:srgbClr val="000000"/>
                </a:solidFill>
                <a:latin typeface="Courier New" pitchFamily="49" charset="0"/>
              </a:rPr>
              <a:t>Employee e= </a:t>
            </a:r>
            <a:r>
              <a:rPr lang="en-US" sz="2000" dirty="0" smtClean="0"/>
              <a:t> </a:t>
            </a:r>
            <a:r>
              <a:rPr lang="en-US" sz="2000" b="1" dirty="0" smtClean="0">
                <a:solidFill>
                  <a:srgbClr val="000000"/>
                </a:solidFill>
                <a:latin typeface="Courier New" pitchFamily="49" charset="0"/>
              </a:rPr>
              <a:t>new Manager(1, "Mohan", "Type 2"); </a:t>
            </a:r>
            <a:r>
              <a:rPr lang="en-US" sz="2000" b="1" dirty="0" smtClean="0">
                <a:solidFill>
                  <a:srgbClr val="006600"/>
                </a:solidFill>
                <a:latin typeface="Courier New" pitchFamily="49" charset="0"/>
              </a:rPr>
              <a:t>// ok</a:t>
            </a:r>
          </a:p>
          <a:p>
            <a:pPr>
              <a:buFontTx/>
              <a:buNone/>
            </a:pPr>
            <a:endParaRPr lang="en-IN" dirty="0" smtClean="0">
              <a:solidFill>
                <a:srgbClr val="000000"/>
              </a:solidFill>
            </a:endParaRP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303E1E-4761-466C-BD9B-D3C7174F4EBC}" type="slidenum">
              <a:rPr lang="en-US" smtClean="0">
                <a:solidFill>
                  <a:schemeClr val="bg2"/>
                </a:solidFill>
              </a:rPr>
              <a:pPr eaLnBrk="1" hangingPunct="1"/>
              <a:t>32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latin typeface="Courier New" pitchFamily="49" charset="0"/>
                <a:cs typeface="Courier New" pitchFamily="49" charset="0"/>
              </a:rPr>
              <a:t>is</a:t>
            </a:r>
            <a:r>
              <a:rPr lang="en-US" smtClean="0"/>
              <a:t> keyword</a:t>
            </a:r>
          </a:p>
        </p:txBody>
      </p:sp>
      <p:sp>
        <p:nvSpPr>
          <p:cNvPr id="30723" name="Rectangle 3"/>
          <p:cNvSpPr>
            <a:spLocks noGrp="1" noChangeArrowheads="1"/>
          </p:cNvSpPr>
          <p:nvPr>
            <p:ph type="body" idx="1"/>
          </p:nvPr>
        </p:nvSpPr>
        <p:spPr>
          <a:xfrm>
            <a:off x="381000" y="1219200"/>
            <a:ext cx="8610600" cy="5029200"/>
          </a:xfrm>
        </p:spPr>
        <p:txBody>
          <a:bodyPr/>
          <a:lstStyle/>
          <a:p>
            <a:pPr>
              <a:defRPr/>
            </a:pPr>
            <a:r>
              <a:rPr lang="en-US" b="1" dirty="0" smtClean="0">
                <a:solidFill>
                  <a:schemeClr val="bg1">
                    <a:lumMod val="50000"/>
                  </a:schemeClr>
                </a:solidFill>
                <a:latin typeface="Courier New" pitchFamily="49" charset="0"/>
              </a:rPr>
              <a:t>is</a:t>
            </a:r>
            <a:r>
              <a:rPr lang="en-US" dirty="0" smtClean="0">
                <a:solidFill>
                  <a:schemeClr val="bg1">
                    <a:lumMod val="50000"/>
                  </a:schemeClr>
                </a:solidFill>
              </a:rPr>
              <a:t> </a:t>
            </a:r>
            <a:r>
              <a:rPr lang="en-US" dirty="0" smtClean="0"/>
              <a:t>keyword is used to check if the  base class reference is of derived type specified.</a:t>
            </a:r>
          </a:p>
          <a:p>
            <a:pPr>
              <a:defRPr/>
            </a:pPr>
            <a:r>
              <a:rPr lang="en-US" b="1" dirty="0" smtClean="0">
                <a:solidFill>
                  <a:schemeClr val="tx1"/>
                </a:solidFill>
                <a:latin typeface="Courier New" pitchFamily="49" charset="0"/>
              </a:rPr>
              <a:t> </a:t>
            </a:r>
            <a:r>
              <a:rPr lang="en-US" b="1" dirty="0">
                <a:solidFill>
                  <a:schemeClr val="tx1"/>
                </a:solidFill>
                <a:latin typeface="Courier New" pitchFamily="49" charset="0"/>
              </a:rPr>
              <a:t>Employee e = new Manager(1, "Mohan", "Type 2");</a:t>
            </a:r>
          </a:p>
          <a:p>
            <a:pPr marL="400050" lvl="1" indent="0">
              <a:buFont typeface="Wingdings" pitchFamily="2" charset="2"/>
              <a:buNone/>
              <a:defRPr/>
            </a:pPr>
            <a:r>
              <a:rPr lang="en-US" sz="2000" b="1" dirty="0">
                <a:solidFill>
                  <a:schemeClr val="tx1"/>
                </a:solidFill>
                <a:latin typeface="Courier New" pitchFamily="49" charset="0"/>
              </a:rPr>
              <a:t> if (e is Manager) </a:t>
            </a:r>
            <a:r>
              <a:rPr lang="en-US" sz="2000" b="1" dirty="0" err="1">
                <a:solidFill>
                  <a:schemeClr val="tx1"/>
                </a:solidFill>
                <a:latin typeface="Courier New" pitchFamily="49" charset="0"/>
              </a:rPr>
              <a:t>Console.WriteLine</a:t>
            </a:r>
            <a:r>
              <a:rPr lang="en-US" sz="2000" b="1" dirty="0">
                <a:solidFill>
                  <a:schemeClr val="tx1"/>
                </a:solidFill>
                <a:latin typeface="Courier New" pitchFamily="49" charset="0"/>
              </a:rPr>
              <a:t>("Yes</a:t>
            </a:r>
            <a:r>
              <a:rPr lang="en-US" sz="2000" b="1" dirty="0" smtClean="0">
                <a:solidFill>
                  <a:schemeClr val="tx1"/>
                </a:solidFill>
                <a:latin typeface="Courier New" pitchFamily="49" charset="0"/>
              </a:rPr>
              <a:t>");</a:t>
            </a:r>
          </a:p>
          <a:p>
            <a:pPr marL="400050" lvl="1" indent="0">
              <a:buFont typeface="Wingdings" pitchFamily="2" charset="2"/>
              <a:buNone/>
              <a:defRPr/>
            </a:pPr>
            <a:r>
              <a:rPr lang="en-US" sz="2000" b="1" dirty="0" smtClean="0">
                <a:solidFill>
                  <a:schemeClr val="tx1"/>
                </a:solidFill>
                <a:latin typeface="Courier New" pitchFamily="49" charset="0"/>
              </a:rPr>
              <a:t> if (e is Employee) </a:t>
            </a:r>
            <a:r>
              <a:rPr lang="en-US" sz="2000" b="1" dirty="0" err="1" smtClean="0">
                <a:solidFill>
                  <a:schemeClr val="tx1"/>
                </a:solidFill>
                <a:latin typeface="Courier New" pitchFamily="49" charset="0"/>
              </a:rPr>
              <a:t>Console.WriteLine</a:t>
            </a:r>
            <a:r>
              <a:rPr lang="en-US" sz="2000" b="1" dirty="0" smtClean="0">
                <a:solidFill>
                  <a:schemeClr val="tx1"/>
                </a:solidFill>
                <a:latin typeface="Courier New" pitchFamily="49" charset="0"/>
              </a:rPr>
              <a:t>("Yes");</a:t>
            </a:r>
          </a:p>
          <a:p>
            <a:pPr>
              <a:defRPr/>
            </a:pPr>
            <a:r>
              <a:rPr lang="en-US" dirty="0" smtClean="0"/>
              <a:t>Both print</a:t>
            </a:r>
            <a:r>
              <a:rPr lang="en-US" b="1" dirty="0" smtClean="0">
                <a:solidFill>
                  <a:schemeClr val="tx1"/>
                </a:solidFill>
                <a:latin typeface="Courier New" pitchFamily="49" charset="0"/>
              </a:rPr>
              <a:t> Yes</a:t>
            </a:r>
          </a:p>
          <a:p>
            <a:pPr marL="0" indent="0">
              <a:buFont typeface="Wingdings" pitchFamily="2" charset="2"/>
              <a:buNone/>
              <a:defRPr/>
            </a:pPr>
            <a:r>
              <a:rPr lang="en-US" b="1" dirty="0" smtClean="0">
                <a:solidFill>
                  <a:schemeClr val="tx1"/>
                </a:solidFill>
                <a:latin typeface="Courier New" pitchFamily="49" charset="0"/>
              </a:rPr>
              <a:t>	if </a:t>
            </a:r>
            <a:r>
              <a:rPr lang="en-US" b="1" dirty="0">
                <a:solidFill>
                  <a:schemeClr val="tx1"/>
                </a:solidFill>
                <a:latin typeface="Courier New" pitchFamily="49" charset="0"/>
              </a:rPr>
              <a:t>(e is Base) </a:t>
            </a:r>
            <a:r>
              <a:rPr lang="en-US" b="1" dirty="0" err="1">
                <a:solidFill>
                  <a:schemeClr val="tx1"/>
                </a:solidFill>
                <a:latin typeface="Courier New" pitchFamily="49" charset="0"/>
              </a:rPr>
              <a:t>Console.WriteLine</a:t>
            </a:r>
            <a:r>
              <a:rPr lang="en-US" b="1" dirty="0">
                <a:solidFill>
                  <a:schemeClr val="tx1"/>
                </a:solidFill>
                <a:latin typeface="Courier New" pitchFamily="49" charset="0"/>
              </a:rPr>
              <a:t>("Yes");</a:t>
            </a:r>
          </a:p>
          <a:p>
            <a:pPr marL="0" indent="0">
              <a:buFont typeface="Wingdings" pitchFamily="2" charset="2"/>
              <a:buNone/>
              <a:defRPr/>
            </a:pPr>
            <a:r>
              <a:rPr lang="en-US" b="1" dirty="0">
                <a:solidFill>
                  <a:schemeClr val="tx1"/>
                </a:solidFill>
                <a:latin typeface="Courier New" pitchFamily="49" charset="0"/>
              </a:rPr>
              <a:t>           </a:t>
            </a:r>
            <a:r>
              <a:rPr lang="en-US" b="1" dirty="0" err="1">
                <a:solidFill>
                  <a:schemeClr val="tx1"/>
                </a:solidFill>
                <a:latin typeface="Courier New" pitchFamily="49" charset="0"/>
              </a:rPr>
              <a:t>Console.WriteLine</a:t>
            </a:r>
            <a:r>
              <a:rPr lang="en-US" b="1" dirty="0">
                <a:solidFill>
                  <a:schemeClr val="tx1"/>
                </a:solidFill>
                <a:latin typeface="Courier New" pitchFamily="49" charset="0"/>
              </a:rPr>
              <a:t>("No</a:t>
            </a:r>
            <a:r>
              <a:rPr lang="en-US" b="1" dirty="0" smtClean="0">
                <a:solidFill>
                  <a:schemeClr val="tx1"/>
                </a:solidFill>
                <a:latin typeface="Courier New" pitchFamily="49" charset="0"/>
              </a:rPr>
              <a:t>");</a:t>
            </a:r>
          </a:p>
          <a:p>
            <a:pPr marL="0" indent="0">
              <a:buFont typeface="Wingdings" pitchFamily="2" charset="2"/>
              <a:buNone/>
              <a:defRPr/>
            </a:pPr>
            <a:r>
              <a:rPr lang="en-US" dirty="0" smtClean="0"/>
              <a:t>	Prints</a:t>
            </a:r>
            <a:r>
              <a:rPr lang="en-US" b="1" dirty="0" smtClean="0">
                <a:solidFill>
                  <a:schemeClr val="tx1"/>
                </a:solidFill>
                <a:latin typeface="Courier New" pitchFamily="49" charset="0"/>
              </a:rPr>
              <a:t> No</a:t>
            </a:r>
            <a:endParaRPr lang="en-US" b="1" dirty="0">
              <a:solidFill>
                <a:schemeClr val="tx1"/>
              </a:solidFill>
              <a:latin typeface="Courier New" pitchFamily="49" charset="0"/>
            </a:endParaRP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2F8B52-CD04-4F09-8108-DCAD9BC246BE}" type="slidenum">
              <a:rPr lang="en-US" smtClean="0">
                <a:solidFill>
                  <a:schemeClr val="bg2"/>
                </a:solidFill>
              </a:rPr>
              <a:pPr eaLnBrk="1" hangingPunct="1"/>
              <a:t>33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latin typeface="Courier New" pitchFamily="49" charset="0"/>
                <a:cs typeface="Courier New" pitchFamily="49" charset="0"/>
              </a:rPr>
              <a:t>as</a:t>
            </a:r>
            <a:r>
              <a:rPr lang="en-US" smtClean="0"/>
              <a:t> keyword</a:t>
            </a:r>
          </a:p>
        </p:txBody>
      </p:sp>
      <p:sp>
        <p:nvSpPr>
          <p:cNvPr id="3" name="Content Placeholder 2"/>
          <p:cNvSpPr>
            <a:spLocks noGrp="1"/>
          </p:cNvSpPr>
          <p:nvPr>
            <p:ph idx="1"/>
          </p:nvPr>
        </p:nvSpPr>
        <p:spPr>
          <a:xfrm>
            <a:off x="304800" y="1143000"/>
            <a:ext cx="8305800" cy="5410200"/>
          </a:xfrm>
        </p:spPr>
        <p:txBody>
          <a:bodyPr/>
          <a:lstStyle/>
          <a:p>
            <a:pPr>
              <a:defRPr/>
            </a:pPr>
            <a:r>
              <a:rPr lang="en-US" b="1" dirty="0" smtClean="0">
                <a:solidFill>
                  <a:schemeClr val="bg1">
                    <a:lumMod val="50000"/>
                  </a:schemeClr>
                </a:solidFill>
                <a:latin typeface="Courier New" pitchFamily="49" charset="0"/>
              </a:rPr>
              <a:t>as</a:t>
            </a:r>
            <a:r>
              <a:rPr lang="en-US" dirty="0" smtClean="0"/>
              <a:t> keyword is used to obtain a reference to the more derived type. </a:t>
            </a:r>
          </a:p>
          <a:p>
            <a:pPr>
              <a:defRPr/>
            </a:pPr>
            <a:r>
              <a:rPr lang="en-US" dirty="0" smtClean="0"/>
              <a:t>If the types are incompatible then the reference is set to </a:t>
            </a:r>
            <a:r>
              <a:rPr lang="en-US" b="1" dirty="0" smtClean="0">
                <a:solidFill>
                  <a:schemeClr val="tx1"/>
                </a:solidFill>
                <a:latin typeface="Courier New" pitchFamily="49" charset="0"/>
              </a:rPr>
              <a:t>null</a:t>
            </a:r>
            <a:r>
              <a:rPr lang="en-US" dirty="0"/>
              <a:t>.</a:t>
            </a:r>
            <a:endParaRPr lang="en-US" dirty="0" smtClean="0"/>
          </a:p>
          <a:p>
            <a:pPr marL="400050" lvl="1" indent="0">
              <a:buFont typeface="Wingdings" pitchFamily="2" charset="2"/>
              <a:buNone/>
              <a:defRPr/>
            </a:pPr>
            <a:r>
              <a:rPr lang="pt-BR" sz="2000" b="1" dirty="0" smtClean="0">
                <a:solidFill>
                  <a:schemeClr val="tx1"/>
                </a:solidFill>
                <a:latin typeface="Courier New" pitchFamily="49" charset="0"/>
              </a:rPr>
              <a:t>Manager </a:t>
            </a:r>
            <a:r>
              <a:rPr lang="pt-BR" sz="2000" b="1" dirty="0">
                <a:solidFill>
                  <a:schemeClr val="tx1"/>
                </a:solidFill>
                <a:latin typeface="Courier New" pitchFamily="49" charset="0"/>
              </a:rPr>
              <a:t>m = e as Manager</a:t>
            </a:r>
            <a:r>
              <a:rPr lang="pt-BR" sz="2000" b="1" dirty="0" smtClean="0">
                <a:solidFill>
                  <a:schemeClr val="tx1"/>
                </a:solidFill>
                <a:latin typeface="Courier New" pitchFamily="49" charset="0"/>
              </a:rPr>
              <a:t>; //ok</a:t>
            </a:r>
            <a:endParaRPr lang="pt-BR" sz="2000" b="1" dirty="0">
              <a:solidFill>
                <a:schemeClr val="tx1"/>
              </a:solidFill>
              <a:latin typeface="Courier New" pitchFamily="49" charset="0"/>
            </a:endParaRPr>
          </a:p>
          <a:p>
            <a:pPr marL="400050" lvl="1" indent="0">
              <a:buFont typeface="Wingdings" pitchFamily="2" charset="2"/>
              <a:buNone/>
              <a:defRPr/>
            </a:pPr>
            <a:r>
              <a:rPr lang="pt-BR" sz="2000" b="1" dirty="0" smtClean="0">
                <a:solidFill>
                  <a:schemeClr val="tx1"/>
                </a:solidFill>
                <a:latin typeface="Courier New" pitchFamily="49" charset="0"/>
              </a:rPr>
              <a:t>Base  </a:t>
            </a:r>
            <a:r>
              <a:rPr lang="pt-BR" sz="2000" b="1" dirty="0">
                <a:solidFill>
                  <a:schemeClr val="tx1"/>
                </a:solidFill>
                <a:latin typeface="Courier New" pitchFamily="49" charset="0"/>
              </a:rPr>
              <a:t>n = e as Manager; //error</a:t>
            </a:r>
          </a:p>
          <a:p>
            <a:pPr marL="400050" lvl="1" indent="0">
              <a:buFont typeface="Wingdings" pitchFamily="2" charset="2"/>
              <a:buNone/>
              <a:defRPr/>
            </a:pPr>
            <a:r>
              <a:rPr lang="pt-BR" sz="2000" b="1" dirty="0" smtClean="0">
                <a:solidFill>
                  <a:schemeClr val="tx1"/>
                </a:solidFill>
                <a:latin typeface="Courier New" pitchFamily="49" charset="0"/>
              </a:rPr>
              <a:t>Object </a:t>
            </a:r>
            <a:r>
              <a:rPr lang="pt-BR" sz="2000" b="1" dirty="0">
                <a:solidFill>
                  <a:schemeClr val="tx1"/>
                </a:solidFill>
                <a:latin typeface="Courier New" pitchFamily="49" charset="0"/>
              </a:rPr>
              <a:t>x = e as Object</a:t>
            </a:r>
            <a:r>
              <a:rPr lang="pt-BR" sz="2000" b="1" dirty="0" smtClean="0">
                <a:solidFill>
                  <a:schemeClr val="tx1"/>
                </a:solidFill>
                <a:latin typeface="Courier New" pitchFamily="49" charset="0"/>
              </a:rPr>
              <a:t>; //ok</a:t>
            </a:r>
            <a:endParaRPr lang="pt-BR" sz="2000" b="1" dirty="0">
              <a:solidFill>
                <a:schemeClr val="tx1"/>
              </a:solidFill>
              <a:latin typeface="Courier New" pitchFamily="49" charset="0"/>
            </a:endParaRPr>
          </a:p>
          <a:p>
            <a:pPr marL="400050" lvl="1" indent="0">
              <a:buFont typeface="Wingdings" pitchFamily="2" charset="2"/>
              <a:buNone/>
              <a:defRPr/>
            </a:pPr>
            <a:r>
              <a:rPr lang="en-US" sz="2000" b="1" dirty="0" err="1" smtClean="0">
                <a:solidFill>
                  <a:schemeClr val="tx1"/>
                </a:solidFill>
                <a:latin typeface="Courier New" pitchFamily="49" charset="0"/>
              </a:rPr>
              <a:t>SalesPerson</a:t>
            </a:r>
            <a:r>
              <a:rPr lang="en-US" sz="2000" b="1" dirty="0" smtClean="0">
                <a:solidFill>
                  <a:schemeClr val="tx1"/>
                </a:solidFill>
                <a:latin typeface="Courier New" pitchFamily="49" charset="0"/>
              </a:rPr>
              <a:t> </a:t>
            </a:r>
            <a:r>
              <a:rPr lang="en-US" sz="2000" b="1" dirty="0">
                <a:solidFill>
                  <a:schemeClr val="tx1"/>
                </a:solidFill>
                <a:latin typeface="Courier New" pitchFamily="49" charset="0"/>
              </a:rPr>
              <a:t>s = e as </a:t>
            </a:r>
            <a:r>
              <a:rPr lang="en-US" sz="2000" b="1" dirty="0" err="1">
                <a:solidFill>
                  <a:schemeClr val="tx1"/>
                </a:solidFill>
                <a:latin typeface="Courier New" pitchFamily="49" charset="0"/>
              </a:rPr>
              <a:t>SalesPerson</a:t>
            </a:r>
            <a:r>
              <a:rPr lang="en-US" sz="2000" b="1" dirty="0">
                <a:solidFill>
                  <a:schemeClr val="tx1"/>
                </a:solidFill>
                <a:latin typeface="Courier New" pitchFamily="49" charset="0"/>
              </a:rPr>
              <a:t>;// returns </a:t>
            </a:r>
            <a:r>
              <a:rPr lang="en-US" sz="2000" b="1" dirty="0" smtClean="0">
                <a:solidFill>
                  <a:schemeClr val="tx1"/>
                </a:solidFill>
                <a:latin typeface="Courier New" pitchFamily="49" charset="0"/>
              </a:rPr>
              <a:t>null</a:t>
            </a:r>
          </a:p>
          <a:p>
            <a:pPr marL="400050" lvl="1" indent="0">
              <a:buFont typeface="Wingdings" pitchFamily="2" charset="2"/>
              <a:buNone/>
              <a:defRPr/>
            </a:pPr>
            <a:r>
              <a:rPr lang="en-US" sz="2000" dirty="0">
                <a:ea typeface="+mn-ea"/>
                <a:cs typeface="+mn-cs"/>
              </a:rPr>
              <a:t>Where</a:t>
            </a:r>
            <a:r>
              <a:rPr lang="en-US" sz="2000" b="1" dirty="0" smtClean="0">
                <a:solidFill>
                  <a:schemeClr val="tx1"/>
                </a:solidFill>
                <a:latin typeface="Courier New" pitchFamily="49" charset="0"/>
              </a:rPr>
              <a:t> </a:t>
            </a:r>
            <a:r>
              <a:rPr lang="en-US" sz="2000" b="1" dirty="0" err="1" smtClean="0">
                <a:solidFill>
                  <a:schemeClr val="tx1"/>
                </a:solidFill>
                <a:latin typeface="Courier New" pitchFamily="49" charset="0"/>
              </a:rPr>
              <a:t>SalesPerson</a:t>
            </a:r>
            <a:r>
              <a:rPr lang="en-US" sz="2000" b="1" dirty="0" smtClean="0">
                <a:solidFill>
                  <a:schemeClr val="tx1"/>
                </a:solidFill>
                <a:latin typeface="Courier New" pitchFamily="49" charset="0"/>
              </a:rPr>
              <a:t> </a:t>
            </a:r>
            <a:r>
              <a:rPr lang="en-US" sz="2000" dirty="0">
                <a:ea typeface="+mn-ea"/>
                <a:cs typeface="+mn-cs"/>
              </a:rPr>
              <a:t>is</a:t>
            </a:r>
            <a:r>
              <a:rPr lang="en-US" sz="2000" b="1" dirty="0" smtClean="0">
                <a:solidFill>
                  <a:schemeClr val="tx1"/>
                </a:solidFill>
                <a:latin typeface="Courier New" pitchFamily="49" charset="0"/>
              </a:rPr>
              <a:t> </a:t>
            </a:r>
          </a:p>
          <a:p>
            <a:pPr marL="0" indent="0">
              <a:buFont typeface="Wingdings" pitchFamily="2" charset="2"/>
              <a:buNone/>
              <a:defRPr/>
            </a:pPr>
            <a:r>
              <a:rPr lang="en-US" b="1" dirty="0" smtClean="0">
                <a:solidFill>
                  <a:schemeClr val="tx1"/>
                </a:solidFill>
                <a:latin typeface="Courier New" pitchFamily="49" charset="0"/>
              </a:rPr>
              <a:t>	class </a:t>
            </a:r>
            <a:r>
              <a:rPr lang="en-US" b="1" dirty="0" err="1">
                <a:solidFill>
                  <a:schemeClr val="tx1"/>
                </a:solidFill>
                <a:latin typeface="Courier New" pitchFamily="49" charset="0"/>
              </a:rPr>
              <a:t>SalesPerson</a:t>
            </a:r>
            <a:r>
              <a:rPr lang="en-US" b="1" dirty="0">
                <a:solidFill>
                  <a:schemeClr val="tx1"/>
                </a:solidFill>
                <a:latin typeface="Courier New" pitchFamily="49" charset="0"/>
              </a:rPr>
              <a:t> : Employee    </a:t>
            </a:r>
            <a:r>
              <a:rPr lang="en-US" b="1" dirty="0" smtClean="0">
                <a:solidFill>
                  <a:schemeClr val="tx1"/>
                </a:solidFill>
                <a:latin typeface="Courier New" pitchFamily="49" charset="0"/>
              </a:rPr>
              <a:t>{	…      }</a:t>
            </a:r>
          </a:p>
          <a:p>
            <a:pPr>
              <a:defRPr/>
            </a:pPr>
            <a:r>
              <a:rPr lang="en-US" dirty="0"/>
              <a:t>One important thing to bear in mind is </a:t>
            </a:r>
            <a:r>
              <a:rPr lang="en-US" dirty="0" smtClean="0"/>
              <a:t>that the methods that can be accessed using the instance are methods declared in its class.</a:t>
            </a:r>
            <a:endParaRPr lang="en-US" dirty="0"/>
          </a:p>
          <a:p>
            <a:pPr>
              <a:defRPr/>
            </a:pPr>
            <a:endParaRPr lang="en-US" dirty="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8BEB8A4-2657-48E8-9B69-9308AE171BFA}" type="slidenum">
              <a:rPr lang="en-US" smtClean="0">
                <a:solidFill>
                  <a:schemeClr val="bg2"/>
                </a:solidFill>
              </a:rPr>
              <a:pPr eaLnBrk="1" hangingPunct="1"/>
              <a:t>34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Tell me what</a:t>
            </a:r>
          </a:p>
        </p:txBody>
      </p:sp>
      <p:sp>
        <p:nvSpPr>
          <p:cNvPr id="3" name="Content Placeholder 2"/>
          <p:cNvSpPr>
            <a:spLocks noGrp="1"/>
          </p:cNvSpPr>
          <p:nvPr>
            <p:ph idx="1"/>
          </p:nvPr>
        </p:nvSpPr>
        <p:spPr>
          <a:xfrm>
            <a:off x="247650" y="1295400"/>
            <a:ext cx="8534400" cy="1447800"/>
          </a:xfrm>
        </p:spPr>
        <p:txBody>
          <a:bodyPr/>
          <a:lstStyle/>
          <a:p>
            <a:pPr>
              <a:lnSpc>
                <a:spcPct val="100000"/>
              </a:lnSpc>
              <a:spcBef>
                <a:spcPts val="800"/>
              </a:spcBef>
              <a:defRPr/>
            </a:pPr>
            <a:r>
              <a:rPr lang="en-US" dirty="0" smtClean="0"/>
              <a:t>What is the difference between cast and as?</a:t>
            </a:r>
          </a:p>
          <a:p>
            <a:pPr marL="0" indent="0">
              <a:lnSpc>
                <a:spcPct val="100000"/>
              </a:lnSpc>
              <a:spcBef>
                <a:spcPts val="800"/>
              </a:spcBef>
              <a:buFont typeface="Wingdings" pitchFamily="2" charset="2"/>
              <a:buNone/>
              <a:defRPr/>
            </a:pPr>
            <a:r>
              <a:rPr lang="en-US" b="1" dirty="0">
                <a:solidFill>
                  <a:schemeClr val="bg1">
                    <a:lumMod val="50000"/>
                  </a:schemeClr>
                </a:solidFill>
                <a:latin typeface="Courier New" pitchFamily="49" charset="0"/>
              </a:rPr>
              <a:t> </a:t>
            </a:r>
            <a:r>
              <a:rPr lang="en-US" b="1" dirty="0" smtClean="0">
                <a:solidFill>
                  <a:schemeClr val="bg1">
                    <a:lumMod val="50000"/>
                  </a:schemeClr>
                </a:solidFill>
                <a:latin typeface="Courier New" pitchFamily="49" charset="0"/>
              </a:rPr>
              <a:t>  Employee e = new Manager(1, "Mohan", "Type 2");</a:t>
            </a:r>
            <a:endParaRPr lang="en-US" dirty="0" smtClean="0"/>
          </a:p>
          <a:p>
            <a:pPr marL="400050" lvl="1" indent="0">
              <a:lnSpc>
                <a:spcPct val="100000"/>
              </a:lnSpc>
              <a:spcBef>
                <a:spcPts val="800"/>
              </a:spcBef>
              <a:buFont typeface="Wingdings" pitchFamily="2" charset="2"/>
              <a:buNone/>
              <a:defRPr/>
            </a:pPr>
            <a:r>
              <a:rPr lang="pt-BR" sz="2000" b="1" dirty="0">
                <a:solidFill>
                  <a:schemeClr val="bg1">
                    <a:lumMod val="50000"/>
                  </a:schemeClr>
                </a:solidFill>
                <a:latin typeface="Courier New" pitchFamily="49" charset="0"/>
              </a:rPr>
              <a:t>Employee  n = e as Manager; </a:t>
            </a:r>
          </a:p>
          <a:p>
            <a:pPr marL="400050" lvl="1" indent="0">
              <a:lnSpc>
                <a:spcPct val="100000"/>
              </a:lnSpc>
              <a:spcBef>
                <a:spcPts val="800"/>
              </a:spcBef>
              <a:buFont typeface="Wingdings" pitchFamily="2" charset="2"/>
              <a:buNone/>
              <a:defRPr/>
            </a:pPr>
            <a:r>
              <a:rPr lang="pt-BR" sz="2000" b="1" dirty="0">
                <a:solidFill>
                  <a:schemeClr val="bg1">
                    <a:lumMod val="50000"/>
                  </a:schemeClr>
                </a:solidFill>
                <a:latin typeface="Courier New" pitchFamily="49" charset="0"/>
              </a:rPr>
              <a:t>Employee n = (Manager)e; </a:t>
            </a:r>
            <a:endParaRPr lang="en-US" sz="2000" b="1" dirty="0">
              <a:solidFill>
                <a:schemeClr val="bg1">
                  <a:lumMod val="50000"/>
                </a:schemeClr>
              </a:solidFill>
              <a:latin typeface="Courier New" pitchFamily="49" charset="0"/>
            </a:endParaRP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E02A84-08E6-48F5-AC84-B436392D3E2B}" type="slidenum">
              <a:rPr lang="en-US" smtClean="0">
                <a:solidFill>
                  <a:schemeClr val="bg2"/>
                </a:solidFill>
              </a:rPr>
              <a:pPr eaLnBrk="1" hangingPunct="1"/>
              <a:t>35</a:t>
            </a:fld>
            <a:endParaRPr lang="en-US" smtClean="0">
              <a:solidFill>
                <a:schemeClr val="bg2"/>
              </a:solidFill>
            </a:endParaRPr>
          </a:p>
        </p:txBody>
      </p:sp>
      <p:sp>
        <p:nvSpPr>
          <p:cNvPr id="5" name="Content Placeholder 2"/>
          <p:cNvSpPr txBox="1">
            <a:spLocks/>
          </p:cNvSpPr>
          <p:nvPr/>
        </p:nvSpPr>
        <p:spPr bwMode="auto">
          <a:xfrm>
            <a:off x="247650" y="3276600"/>
            <a:ext cx="81343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00000"/>
              </a:lnSpc>
              <a:spcBef>
                <a:spcPts val="800"/>
              </a:spcBef>
              <a:defRPr/>
            </a:pPr>
            <a:r>
              <a:rPr lang="en-US" dirty="0"/>
              <a:t>For the above example </a:t>
            </a:r>
            <a:r>
              <a:rPr lang="en-US" dirty="0" smtClean="0"/>
              <a:t>both the statement work the same </a:t>
            </a:r>
            <a:r>
              <a:rPr lang="en-US" dirty="0"/>
              <a:t>way.</a:t>
            </a:r>
          </a:p>
          <a:p>
            <a:pPr>
              <a:lnSpc>
                <a:spcPct val="100000"/>
              </a:lnSpc>
              <a:spcBef>
                <a:spcPts val="800"/>
              </a:spcBef>
              <a:defRPr/>
            </a:pPr>
            <a:r>
              <a:rPr lang="en-US" dirty="0"/>
              <a:t>Let us take another example</a:t>
            </a:r>
          </a:p>
          <a:p>
            <a:pPr marL="400050" lvl="1" indent="0">
              <a:lnSpc>
                <a:spcPct val="100000"/>
              </a:lnSpc>
              <a:spcBef>
                <a:spcPts val="800"/>
              </a:spcBef>
              <a:buFont typeface="Wingdings" pitchFamily="2" charset="2"/>
              <a:buNone/>
              <a:defRPr/>
            </a:pPr>
            <a:r>
              <a:rPr lang="en-US" sz="2000" b="1" dirty="0">
                <a:solidFill>
                  <a:schemeClr val="bg1">
                    <a:lumMod val="50000"/>
                  </a:schemeClr>
                </a:solidFill>
                <a:latin typeface="Courier New" pitchFamily="49" charset="0"/>
              </a:rPr>
              <a:t>Employee e = new Manager(1, "Mohan", "Type 2");</a:t>
            </a:r>
          </a:p>
          <a:p>
            <a:pPr marL="400050" lvl="1" indent="0">
              <a:lnSpc>
                <a:spcPct val="100000"/>
              </a:lnSpc>
              <a:spcBef>
                <a:spcPts val="800"/>
              </a:spcBef>
              <a:buFont typeface="Wingdings" pitchFamily="2" charset="2"/>
              <a:buNone/>
              <a:defRPr/>
            </a:pPr>
            <a:r>
              <a:rPr lang="en-US" sz="2000" b="1" dirty="0" err="1">
                <a:solidFill>
                  <a:schemeClr val="bg1">
                    <a:lumMod val="50000"/>
                  </a:schemeClr>
                </a:solidFill>
                <a:latin typeface="Courier New" pitchFamily="49" charset="0"/>
              </a:rPr>
              <a:t>SalesPerson</a:t>
            </a:r>
            <a:r>
              <a:rPr lang="en-US" sz="2000" b="1" dirty="0">
                <a:solidFill>
                  <a:schemeClr val="bg1">
                    <a:lumMod val="50000"/>
                  </a:schemeClr>
                </a:solidFill>
                <a:latin typeface="Courier New" pitchFamily="49" charset="0"/>
              </a:rPr>
              <a:t> s = e as </a:t>
            </a:r>
            <a:r>
              <a:rPr lang="en-US" sz="2000" b="1" dirty="0" err="1">
                <a:solidFill>
                  <a:schemeClr val="bg1">
                    <a:lumMod val="50000"/>
                  </a:schemeClr>
                </a:solidFill>
                <a:latin typeface="Courier New" pitchFamily="49" charset="0"/>
              </a:rPr>
              <a:t>SalesPerson</a:t>
            </a:r>
            <a:r>
              <a:rPr lang="en-US" sz="2000" b="1" dirty="0">
                <a:solidFill>
                  <a:schemeClr val="bg1">
                    <a:lumMod val="50000"/>
                  </a:schemeClr>
                </a:solidFill>
                <a:latin typeface="Courier New" pitchFamily="49" charset="0"/>
              </a:rPr>
              <a:t>;  </a:t>
            </a:r>
          </a:p>
          <a:p>
            <a:pPr marL="400050" lvl="1" indent="0">
              <a:lnSpc>
                <a:spcPct val="100000"/>
              </a:lnSpc>
              <a:spcBef>
                <a:spcPts val="800"/>
              </a:spcBef>
              <a:buFont typeface="Wingdings" pitchFamily="2" charset="2"/>
              <a:buNone/>
              <a:defRPr/>
            </a:pPr>
            <a:r>
              <a:rPr lang="en-US" sz="2000" dirty="0"/>
              <a:t>The statement above returns </a:t>
            </a:r>
            <a:r>
              <a:rPr lang="en-US" sz="2000" b="1" dirty="0">
                <a:solidFill>
                  <a:schemeClr val="bg1">
                    <a:lumMod val="50000"/>
                  </a:schemeClr>
                </a:solidFill>
                <a:latin typeface="Courier New" pitchFamily="49" charset="0"/>
              </a:rPr>
              <a:t>null</a:t>
            </a:r>
            <a:r>
              <a:rPr lang="en-US" sz="2000" dirty="0"/>
              <a:t> whereas </a:t>
            </a:r>
          </a:p>
          <a:p>
            <a:pPr marL="400050" lvl="1" indent="0">
              <a:lnSpc>
                <a:spcPct val="100000"/>
              </a:lnSpc>
              <a:spcBef>
                <a:spcPts val="800"/>
              </a:spcBef>
              <a:buFont typeface="Wingdings" pitchFamily="2" charset="2"/>
              <a:buNone/>
              <a:defRPr/>
            </a:pPr>
            <a:r>
              <a:rPr lang="en-US" sz="2000" b="1" dirty="0" err="1">
                <a:solidFill>
                  <a:schemeClr val="bg1">
                    <a:lumMod val="50000"/>
                  </a:schemeClr>
                </a:solidFill>
                <a:latin typeface="Courier New" pitchFamily="49" charset="0"/>
              </a:rPr>
              <a:t>SalesPerson</a:t>
            </a:r>
            <a:r>
              <a:rPr lang="en-US" sz="2000" b="1" dirty="0">
                <a:solidFill>
                  <a:schemeClr val="bg1">
                    <a:lumMod val="50000"/>
                  </a:schemeClr>
                </a:solidFill>
                <a:latin typeface="Courier New" pitchFamily="49" charset="0"/>
              </a:rPr>
              <a:t> s1 = (</a:t>
            </a:r>
            <a:r>
              <a:rPr lang="en-US" sz="2000" b="1" dirty="0" err="1">
                <a:solidFill>
                  <a:schemeClr val="bg1">
                    <a:lumMod val="50000"/>
                  </a:schemeClr>
                </a:solidFill>
                <a:latin typeface="Courier New" pitchFamily="49" charset="0"/>
              </a:rPr>
              <a:t>SalesPerson</a:t>
            </a:r>
            <a:r>
              <a:rPr lang="en-US" sz="2000" b="1" dirty="0">
                <a:solidFill>
                  <a:schemeClr val="bg1">
                    <a:lumMod val="50000"/>
                  </a:schemeClr>
                </a:solidFill>
                <a:latin typeface="Courier New" pitchFamily="49" charset="0"/>
              </a:rPr>
              <a:t>) e;</a:t>
            </a:r>
          </a:p>
          <a:p>
            <a:pPr marL="400050" lvl="1" indent="0">
              <a:lnSpc>
                <a:spcPct val="100000"/>
              </a:lnSpc>
              <a:spcBef>
                <a:spcPts val="800"/>
              </a:spcBef>
              <a:buFont typeface="Wingdings" pitchFamily="2" charset="2"/>
              <a:buNone/>
              <a:defRPr/>
            </a:pPr>
            <a:r>
              <a:rPr lang="en-US" sz="2000" dirty="0"/>
              <a:t>Throws a </a:t>
            </a:r>
            <a:r>
              <a:rPr lang="en-US" sz="2000" b="1" dirty="0" err="1">
                <a:solidFill>
                  <a:schemeClr val="bg1">
                    <a:lumMod val="50000"/>
                  </a:schemeClr>
                </a:solidFill>
                <a:latin typeface="Courier New" pitchFamily="49" charset="0"/>
              </a:rPr>
              <a:t>InvalidCastException</a:t>
            </a:r>
            <a:r>
              <a:rPr lang="en-US" sz="2000" b="1" dirty="0">
                <a:solidFill>
                  <a:schemeClr val="bg1">
                    <a:lumMod val="50000"/>
                  </a:schemeClr>
                </a:solidFill>
                <a:latin typeface="Courier New" pitchFamily="49" charset="0"/>
              </a:rPr>
              <a:t> </a:t>
            </a:r>
            <a:r>
              <a:rPr lang="en-US" sz="2000" dirty="0"/>
              <a:t>at runtime </a:t>
            </a:r>
            <a:endParaRPr lang="en-US" sz="2000" b="1" dirty="0">
              <a:solidFill>
                <a:schemeClr val="bg1">
                  <a:lumMod val="50000"/>
                </a:schemeClr>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latin typeface="Courier New" pitchFamily="49" charset="0"/>
              </a:rPr>
              <a:t>System.Object</a:t>
            </a:r>
            <a:endParaRPr lang="en-IN" smtClean="0">
              <a:latin typeface="Courier New" pitchFamily="49" charset="0"/>
            </a:endParaRPr>
          </a:p>
        </p:txBody>
      </p:sp>
      <p:sp>
        <p:nvSpPr>
          <p:cNvPr id="34819" name="Rectangle 3"/>
          <p:cNvSpPr>
            <a:spLocks noGrp="1" noChangeArrowheads="1"/>
          </p:cNvSpPr>
          <p:nvPr>
            <p:ph type="body" idx="1"/>
          </p:nvPr>
        </p:nvSpPr>
        <p:spPr>
          <a:xfrm>
            <a:off x="457200" y="1143000"/>
            <a:ext cx="8305800" cy="5334000"/>
          </a:xfrm>
        </p:spPr>
        <p:txBody>
          <a:bodyPr/>
          <a:lstStyle/>
          <a:p>
            <a:pPr>
              <a:defRPr/>
            </a:pPr>
            <a:r>
              <a:rPr lang="en-US" dirty="0" smtClean="0"/>
              <a:t>In .NET every type is derived from a common type which is </a:t>
            </a:r>
            <a:r>
              <a:rPr lang="en-US" b="1" dirty="0" err="1" smtClean="0">
                <a:solidFill>
                  <a:schemeClr val="bg1">
                    <a:lumMod val="50000"/>
                  </a:schemeClr>
                </a:solidFill>
                <a:latin typeface="Courier New" pitchFamily="49" charset="0"/>
              </a:rPr>
              <a:t>System.Object</a:t>
            </a:r>
            <a:r>
              <a:rPr lang="en-US" b="1" dirty="0" smtClean="0">
                <a:solidFill>
                  <a:schemeClr val="bg1">
                    <a:lumMod val="50000"/>
                  </a:schemeClr>
                </a:solidFill>
                <a:latin typeface="Courier New" pitchFamily="49" charset="0"/>
              </a:rPr>
              <a:t>.</a:t>
            </a:r>
          </a:p>
          <a:p>
            <a:pPr>
              <a:defRPr/>
            </a:pPr>
            <a:r>
              <a:rPr lang="en-US" dirty="0"/>
              <a:t>Alias for </a:t>
            </a:r>
            <a:r>
              <a:rPr lang="en-US" b="1" dirty="0" err="1">
                <a:solidFill>
                  <a:schemeClr val="bg1">
                    <a:lumMod val="50000"/>
                  </a:schemeClr>
                </a:solidFill>
                <a:latin typeface="Courier New" pitchFamily="49" charset="0"/>
              </a:rPr>
              <a:t>System.Object</a:t>
            </a:r>
            <a:r>
              <a:rPr lang="en-US" b="1" dirty="0">
                <a:solidFill>
                  <a:schemeClr val="bg1">
                    <a:lumMod val="50000"/>
                  </a:schemeClr>
                </a:solidFill>
                <a:latin typeface="Courier New" pitchFamily="49" charset="0"/>
              </a:rPr>
              <a:t> </a:t>
            </a:r>
            <a:r>
              <a:rPr lang="en-US" dirty="0"/>
              <a:t>is</a:t>
            </a:r>
            <a:r>
              <a:rPr lang="en-US" b="1" dirty="0" smtClean="0">
                <a:solidFill>
                  <a:srgbClr val="000000"/>
                </a:solidFill>
                <a:latin typeface="Courier New" pitchFamily="49" charset="0"/>
              </a:rPr>
              <a:t> </a:t>
            </a:r>
            <a:r>
              <a:rPr lang="en-US" b="1" dirty="0" smtClean="0">
                <a:solidFill>
                  <a:schemeClr val="bg1">
                    <a:lumMod val="50000"/>
                  </a:schemeClr>
                </a:solidFill>
                <a:latin typeface="Courier New" pitchFamily="49" charset="0"/>
              </a:rPr>
              <a:t>object</a:t>
            </a:r>
            <a:r>
              <a:rPr lang="en-US" b="1" dirty="0" smtClean="0">
                <a:solidFill>
                  <a:srgbClr val="000000"/>
                </a:solidFill>
                <a:latin typeface="Courier New" pitchFamily="49" charset="0"/>
              </a:rPr>
              <a:t>.</a:t>
            </a:r>
          </a:p>
          <a:p>
            <a:pPr marL="0" indent="0">
              <a:lnSpc>
                <a:spcPct val="120000"/>
              </a:lnSpc>
              <a:buFont typeface="Wingdings" pitchFamily="2" charset="2"/>
              <a:buNone/>
              <a:defRPr/>
            </a:pPr>
            <a:r>
              <a:rPr lang="en-US" dirty="0" smtClean="0"/>
              <a:t>            </a:t>
            </a:r>
            <a:r>
              <a:rPr lang="en-US" b="1" dirty="0" err="1" smtClean="0">
                <a:solidFill>
                  <a:schemeClr val="tx1"/>
                </a:solidFill>
                <a:latin typeface="Courier New" pitchFamily="49" charset="0"/>
                <a:cs typeface="Courier New" pitchFamily="49" charset="0"/>
              </a:rPr>
              <a:t>Console.WriteLine</a:t>
            </a:r>
            <a:r>
              <a:rPr lang="en-US" b="1" dirty="0" smtClean="0">
                <a:solidFill>
                  <a:schemeClr val="tx1"/>
                </a:solidFill>
                <a:latin typeface="Courier New" pitchFamily="49" charset="0"/>
                <a:cs typeface="Courier New" pitchFamily="49" charset="0"/>
              </a:rPr>
              <a:t>(e </a:t>
            </a:r>
            <a:r>
              <a:rPr lang="en-US" b="1" dirty="0">
                <a:solidFill>
                  <a:schemeClr val="tx1"/>
                </a:solidFill>
                <a:latin typeface="Courier New" pitchFamily="49" charset="0"/>
                <a:cs typeface="Courier New" pitchFamily="49" charset="0"/>
              </a:rPr>
              <a:t>is object);</a:t>
            </a:r>
          </a:p>
          <a:p>
            <a:pPr marL="0" indent="0">
              <a:lnSpc>
                <a:spcPct val="120000"/>
              </a:lnSpc>
              <a:buFont typeface="Wingdings" pitchFamily="2" charset="2"/>
              <a:buNone/>
              <a:defRPr/>
            </a:pPr>
            <a:r>
              <a:rPr lang="en-US" b="1" dirty="0" smtClean="0">
                <a:solidFill>
                  <a:schemeClr val="tx1"/>
                </a:solidFill>
                <a:latin typeface="Courier New" pitchFamily="49" charset="0"/>
                <a:cs typeface="Courier New" pitchFamily="49" charset="0"/>
              </a:rPr>
              <a:t>	Base </a:t>
            </a:r>
            <a:r>
              <a:rPr lang="en-US" b="1" dirty="0">
                <a:solidFill>
                  <a:schemeClr val="tx1"/>
                </a:solidFill>
                <a:latin typeface="Courier New" pitchFamily="49" charset="0"/>
                <a:cs typeface="Courier New" pitchFamily="49" charset="0"/>
              </a:rPr>
              <a:t>b = new Base();</a:t>
            </a:r>
          </a:p>
          <a:p>
            <a:pPr marL="0" indent="0">
              <a:lnSpc>
                <a:spcPct val="120000"/>
              </a:lnSpc>
              <a:buFont typeface="Wingdings" pitchFamily="2" charset="2"/>
              <a:buNone/>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Console.WriteLine</a:t>
            </a:r>
            <a:r>
              <a:rPr lang="en-US" b="1" dirty="0" smtClean="0">
                <a:solidFill>
                  <a:schemeClr val="tx1"/>
                </a:solidFill>
                <a:latin typeface="Courier New" pitchFamily="49" charset="0"/>
                <a:cs typeface="Courier New" pitchFamily="49" charset="0"/>
              </a:rPr>
              <a:t>(b </a:t>
            </a:r>
            <a:r>
              <a:rPr lang="en-US" b="1" dirty="0">
                <a:solidFill>
                  <a:schemeClr val="tx1"/>
                </a:solidFill>
                <a:latin typeface="Courier New" pitchFamily="49" charset="0"/>
                <a:cs typeface="Courier New" pitchFamily="49" charset="0"/>
              </a:rPr>
              <a:t>is object);</a:t>
            </a:r>
          </a:p>
          <a:p>
            <a:pPr marL="0" indent="0">
              <a:lnSpc>
                <a:spcPct val="120000"/>
              </a:lnSpc>
              <a:buFont typeface="Wingdings" pitchFamily="2" charset="2"/>
              <a:buNone/>
              <a:defRPr/>
            </a:pPr>
            <a:r>
              <a:rPr lang="en-US" b="1" dirty="0" smtClean="0">
                <a:solidFill>
                  <a:schemeClr val="tx1"/>
                </a:solidFill>
                <a:latin typeface="Courier New" pitchFamily="49" charset="0"/>
                <a:cs typeface="Courier New" pitchFamily="49" charset="0"/>
              </a:rPr>
              <a:t>	int </a:t>
            </a:r>
            <a:r>
              <a:rPr lang="en-US" b="1" dirty="0">
                <a:solidFill>
                  <a:schemeClr val="tx1"/>
                </a:solidFill>
                <a:latin typeface="Courier New" pitchFamily="49" charset="0"/>
                <a:cs typeface="Courier New" pitchFamily="49" charset="0"/>
              </a:rPr>
              <a:t>i = 10;</a:t>
            </a:r>
          </a:p>
          <a:p>
            <a:pPr marL="0" indent="0">
              <a:lnSpc>
                <a:spcPct val="120000"/>
              </a:lnSpc>
              <a:buFont typeface="Wingdings" pitchFamily="2" charset="2"/>
              <a:buNone/>
              <a:defRPr/>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Console.WriteLine</a:t>
            </a:r>
            <a:r>
              <a:rPr lang="en-US" b="1" dirty="0" smtClean="0">
                <a:solidFill>
                  <a:schemeClr val="tx1"/>
                </a:solidFill>
                <a:latin typeface="Courier New" pitchFamily="49" charset="0"/>
                <a:cs typeface="Courier New" pitchFamily="49" charset="0"/>
              </a:rPr>
              <a:t>(i </a:t>
            </a:r>
            <a:r>
              <a:rPr lang="en-US" b="1" dirty="0">
                <a:solidFill>
                  <a:schemeClr val="tx1"/>
                </a:solidFill>
                <a:latin typeface="Courier New" pitchFamily="49" charset="0"/>
                <a:cs typeface="Courier New" pitchFamily="49" charset="0"/>
              </a:rPr>
              <a:t>is object</a:t>
            </a:r>
            <a:r>
              <a:rPr lang="en-US" b="1" dirty="0" smtClean="0">
                <a:solidFill>
                  <a:schemeClr val="tx1"/>
                </a:solidFill>
                <a:latin typeface="Courier New" pitchFamily="49" charset="0"/>
                <a:cs typeface="Courier New" pitchFamily="49" charset="0"/>
              </a:rPr>
              <a:t>);</a:t>
            </a:r>
          </a:p>
          <a:p>
            <a:pPr marL="0" indent="0">
              <a:lnSpc>
                <a:spcPct val="120000"/>
              </a:lnSpc>
              <a:buFont typeface="Wingdings" pitchFamily="2" charset="2"/>
              <a:buNone/>
              <a:defRPr/>
            </a:pPr>
            <a:endParaRPr lang="en-US" b="1" dirty="0" smtClean="0">
              <a:solidFill>
                <a:schemeClr val="tx1"/>
              </a:solidFill>
              <a:latin typeface="Courier New" pitchFamily="49" charset="0"/>
              <a:cs typeface="Courier New" pitchFamily="49" charset="0"/>
            </a:endParaRPr>
          </a:p>
          <a:p>
            <a:pPr marL="0" indent="0">
              <a:lnSpc>
                <a:spcPct val="120000"/>
              </a:lnSpc>
              <a:buFont typeface="Wingdings" pitchFamily="2" charset="2"/>
              <a:buNone/>
              <a:defRPr/>
            </a:pPr>
            <a:r>
              <a:rPr lang="en-US" dirty="0" smtClean="0"/>
              <a:t>	All </a:t>
            </a:r>
            <a:r>
              <a:rPr lang="en-US" dirty="0"/>
              <a:t>the above statements print </a:t>
            </a:r>
            <a:r>
              <a:rPr lang="en-US" dirty="0" smtClean="0"/>
              <a:t>True</a:t>
            </a:r>
          </a:p>
          <a:p>
            <a:pPr marL="0" indent="0">
              <a:lnSpc>
                <a:spcPct val="120000"/>
              </a:lnSpc>
              <a:buFont typeface="Wingdings" pitchFamily="2" charset="2"/>
              <a:buNone/>
              <a:defRPr/>
            </a:pPr>
            <a:endParaRPr lang="en-US" dirty="0"/>
          </a:p>
          <a:p>
            <a:pPr>
              <a:defRPr/>
            </a:pPr>
            <a:endParaRPr lang="en-US" b="1" dirty="0" smtClean="0">
              <a:solidFill>
                <a:srgbClr val="000000"/>
              </a:solidFill>
              <a:latin typeface="Courier New" pitchFamily="49" charset="0"/>
            </a:endParaRPr>
          </a:p>
          <a:p>
            <a:pPr>
              <a:defRPr/>
            </a:pPr>
            <a:endParaRPr lang="en-US" b="1" dirty="0" smtClean="0">
              <a:latin typeface="Courier New" pitchFamily="49" charset="0"/>
            </a:endParaRPr>
          </a:p>
          <a:p>
            <a:pPr lvl="1">
              <a:buClr>
                <a:srgbClr val="A42700"/>
              </a:buClr>
              <a:defRPr/>
            </a:pPr>
            <a:endParaRPr lang="en-IN" sz="2600" dirty="0" smtClean="0"/>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61F50F-3201-482D-B51B-297F56600D36}" type="slidenum">
              <a:rPr lang="en-US" smtClean="0">
                <a:solidFill>
                  <a:schemeClr val="bg2"/>
                </a:solidFill>
              </a:rPr>
              <a:pPr eaLnBrk="1" hangingPunct="1"/>
              <a:t>36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Tell me how</a:t>
            </a:r>
          </a:p>
        </p:txBody>
      </p:sp>
      <p:sp>
        <p:nvSpPr>
          <p:cNvPr id="3" name="Content Placeholder 2"/>
          <p:cNvSpPr>
            <a:spLocks noGrp="1"/>
          </p:cNvSpPr>
          <p:nvPr>
            <p:ph idx="1"/>
          </p:nvPr>
        </p:nvSpPr>
        <p:spPr>
          <a:xfrm>
            <a:off x="304800" y="1295400"/>
            <a:ext cx="8229600" cy="838200"/>
          </a:xfrm>
        </p:spPr>
        <p:txBody>
          <a:bodyPr/>
          <a:lstStyle/>
          <a:p>
            <a:pPr>
              <a:defRPr/>
            </a:pPr>
            <a:r>
              <a:rPr lang="en-US" dirty="0"/>
              <a:t>How can a basic type like </a:t>
            </a:r>
            <a:r>
              <a:rPr lang="en-US" b="1" dirty="0">
                <a:latin typeface="Courier New" pitchFamily="49" charset="0"/>
                <a:cs typeface="Courier New" pitchFamily="49" charset="0"/>
              </a:rPr>
              <a:t>int</a:t>
            </a:r>
            <a:r>
              <a:rPr lang="en-US" dirty="0"/>
              <a:t> and </a:t>
            </a:r>
            <a:r>
              <a:rPr lang="en-US" b="1" dirty="0">
                <a:latin typeface="Courier New" pitchFamily="49" charset="0"/>
                <a:cs typeface="Courier New" pitchFamily="49" charset="0"/>
              </a:rPr>
              <a:t>float</a:t>
            </a:r>
            <a:r>
              <a:rPr lang="en-US" dirty="0"/>
              <a:t> be objects? They are </a:t>
            </a:r>
            <a:r>
              <a:rPr lang="en-US" dirty="0" smtClean="0"/>
              <a:t>in stack!</a:t>
            </a:r>
            <a:endParaRPr lang="en-US" dirty="0"/>
          </a:p>
          <a:p>
            <a:pPr marL="0" indent="0">
              <a:buFont typeface="Wingdings" pitchFamily="2" charset="2"/>
              <a:buNone/>
              <a:defRPr/>
            </a:pPr>
            <a:endParaRPr 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ADA3D4-3027-4419-B54A-23D7D6A7029A}" type="slidenum">
              <a:rPr lang="en-US" smtClean="0">
                <a:solidFill>
                  <a:schemeClr val="bg2"/>
                </a:solidFill>
              </a:rPr>
              <a:pPr eaLnBrk="1" hangingPunct="1"/>
              <a:t>37</a:t>
            </a:fld>
            <a:endParaRPr lang="en-US" smtClean="0">
              <a:solidFill>
                <a:schemeClr val="bg2"/>
              </a:solidFill>
            </a:endParaRPr>
          </a:p>
        </p:txBody>
      </p:sp>
      <p:sp>
        <p:nvSpPr>
          <p:cNvPr id="5" name="Content Placeholder 2"/>
          <p:cNvSpPr txBox="1">
            <a:spLocks/>
          </p:cNvSpPr>
          <p:nvPr/>
        </p:nvSpPr>
        <p:spPr bwMode="auto">
          <a:xfrm>
            <a:off x="438150" y="2819400"/>
            <a:ext cx="8229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defRPr/>
            </a:pPr>
            <a:r>
              <a:rPr lang="en-US" dirty="0" smtClean="0"/>
              <a:t>Basic types (like </a:t>
            </a:r>
            <a:r>
              <a:rPr lang="en-US" b="1" dirty="0" smtClean="0">
                <a:latin typeface="Courier New" pitchFamily="49" charset="0"/>
                <a:cs typeface="Courier New" pitchFamily="49" charset="0"/>
              </a:rPr>
              <a:t>int</a:t>
            </a:r>
            <a:r>
              <a:rPr lang="en-US" dirty="0" smtClean="0"/>
              <a:t> and </a:t>
            </a:r>
            <a:r>
              <a:rPr lang="en-US" b="1" dirty="0" smtClean="0">
                <a:latin typeface="Courier New" pitchFamily="49" charset="0"/>
                <a:cs typeface="Courier New" pitchFamily="49" charset="0"/>
              </a:rPr>
              <a:t>float) </a:t>
            </a:r>
            <a:r>
              <a:rPr lang="en-US" dirty="0" smtClean="0"/>
              <a:t> are not  objects. They are in stack. But when they are used along with object they get automatically converted their corresponding objects types.</a:t>
            </a:r>
          </a:p>
          <a:p>
            <a:pPr>
              <a:defRPr/>
            </a:pPr>
            <a:r>
              <a:rPr lang="en-US" dirty="0" smtClean="0"/>
              <a:t>We will see this in the topic Boxing after we take a look at the Object class members.</a:t>
            </a:r>
          </a:p>
          <a:p>
            <a:pPr marL="0" indent="0">
              <a:buFont typeface="Wingdings"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Members</a:t>
            </a:r>
          </a:p>
        </p:txBody>
      </p:sp>
      <p:sp>
        <p:nvSpPr>
          <p:cNvPr id="378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063F84-5991-4D50-91DA-7F6F70ABB953}" type="slidenum">
              <a:rPr lang="en-US" smtClean="0">
                <a:solidFill>
                  <a:schemeClr val="bg2"/>
                </a:solidFill>
              </a:rPr>
              <a:pPr eaLnBrk="1" hangingPunct="1"/>
              <a:t>38</a:t>
            </a:fld>
            <a:endParaRPr lang="en-US" smtClean="0">
              <a:solidFill>
                <a:schemeClr val="bg2"/>
              </a:solidFill>
            </a:endParaRPr>
          </a:p>
        </p:txBody>
      </p:sp>
      <p:sp>
        <p:nvSpPr>
          <p:cNvPr id="37892" name="Rectangle 3"/>
          <p:cNvSpPr>
            <a:spLocks noGrp="1" noChangeArrowheads="1"/>
          </p:cNvSpPr>
          <p:nvPr>
            <p:ph type="body" idx="4294967295"/>
          </p:nvPr>
        </p:nvSpPr>
        <p:spPr>
          <a:xfrm>
            <a:off x="304800" y="1066800"/>
            <a:ext cx="8686800" cy="5562600"/>
          </a:xfrm>
        </p:spPr>
        <p:txBody>
          <a:bodyPr/>
          <a:lstStyle/>
          <a:p>
            <a:r>
              <a:rPr lang="en-US" b="1" smtClean="0">
                <a:solidFill>
                  <a:srgbClr val="000000"/>
                </a:solidFill>
                <a:latin typeface="Courier New" pitchFamily="49" charset="0"/>
              </a:rPr>
              <a:t>virtual Boolean Equals(Object obj)</a:t>
            </a:r>
          </a:p>
          <a:p>
            <a:pPr lvl="1"/>
            <a:r>
              <a:rPr lang="en-US" sz="2000" smtClean="0"/>
              <a:t>returns </a:t>
            </a:r>
            <a:r>
              <a:rPr lang="en-US" sz="2000" smtClean="0">
                <a:latin typeface="Courier New" pitchFamily="49" charset="0"/>
                <a:cs typeface="Courier New" pitchFamily="49" charset="0"/>
              </a:rPr>
              <a:t>true</a:t>
            </a:r>
            <a:r>
              <a:rPr lang="en-US" sz="2000" smtClean="0"/>
              <a:t> if the references being compared refer to the exact same item in memory.</a:t>
            </a:r>
          </a:p>
          <a:p>
            <a:pPr lvl="1"/>
            <a:r>
              <a:rPr lang="en-US" sz="2000" smtClean="0"/>
              <a:t>This method is usually overridden for every class because many times we do not </a:t>
            </a:r>
          </a:p>
          <a:p>
            <a:pPr lvl="1"/>
            <a:r>
              <a:rPr lang="en-US" sz="2000" smtClean="0"/>
              <a:t>It is recommended that if this method is overridden </a:t>
            </a:r>
            <a:r>
              <a:rPr lang="en-US" sz="2000" b="1" smtClean="0">
                <a:solidFill>
                  <a:srgbClr val="000000"/>
                </a:solidFill>
                <a:latin typeface="Courier New" pitchFamily="49" charset="0"/>
              </a:rPr>
              <a:t>GetHashCode()</a:t>
            </a:r>
            <a:r>
              <a:rPr lang="en-US" sz="2000" smtClean="0"/>
              <a:t> must also be overridden</a:t>
            </a:r>
          </a:p>
          <a:p>
            <a:r>
              <a:rPr lang="en-US" b="1" smtClean="0">
                <a:solidFill>
                  <a:srgbClr val="000000"/>
                </a:solidFill>
                <a:latin typeface="Courier New" pitchFamily="49" charset="0"/>
              </a:rPr>
              <a:t>virtual Int32 GetHashCode(Object obj)</a:t>
            </a:r>
          </a:p>
          <a:p>
            <a:pPr lvl="1"/>
            <a:r>
              <a:rPr lang="en-US" sz="2000" smtClean="0"/>
              <a:t>returns an integer that identifies a specific object in memory</a:t>
            </a:r>
          </a:p>
          <a:p>
            <a:pPr lvl="1"/>
            <a:r>
              <a:rPr lang="en-US" sz="2000" smtClean="0"/>
              <a:t>It should be implemented properly if it is to be used for certain type of collections.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53975" y="153988"/>
            <a:ext cx="8785225" cy="6551612"/>
          </a:xfrm>
        </p:spPr>
        <p:txBody>
          <a:bodyPr/>
          <a:lstStyle/>
          <a:p>
            <a:r>
              <a:rPr lang="en-US" b="1" dirty="0" smtClean="0">
                <a:solidFill>
                  <a:srgbClr val="000000"/>
                </a:solidFill>
                <a:latin typeface="Courier New" pitchFamily="49" charset="0"/>
              </a:rPr>
              <a:t>virtual String </a:t>
            </a:r>
            <a:r>
              <a:rPr lang="en-US" b="1" dirty="0" err="1" smtClean="0">
                <a:solidFill>
                  <a:srgbClr val="000000"/>
                </a:solidFill>
                <a:latin typeface="Courier New" pitchFamily="49" charset="0"/>
              </a:rPr>
              <a:t>ToString</a:t>
            </a:r>
            <a:r>
              <a:rPr lang="en-US" b="1" dirty="0" smtClean="0">
                <a:solidFill>
                  <a:srgbClr val="000000"/>
                </a:solidFill>
                <a:latin typeface="Courier New" pitchFamily="49" charset="0"/>
              </a:rPr>
              <a:t>()</a:t>
            </a:r>
          </a:p>
          <a:p>
            <a:pPr lvl="1"/>
            <a:r>
              <a:rPr lang="en-US" sz="2000" dirty="0" smtClean="0"/>
              <a:t> returns a string containing fully qualified name of the class of the object on which it is called</a:t>
            </a:r>
          </a:p>
          <a:p>
            <a:pPr lvl="1"/>
            <a:r>
              <a:rPr lang="en-US" sz="2000" dirty="0" smtClean="0"/>
              <a:t>When the object is printed using </a:t>
            </a:r>
            <a:r>
              <a:rPr lang="en-US" sz="2000" b="1" dirty="0" err="1" smtClean="0">
                <a:solidFill>
                  <a:srgbClr val="000000"/>
                </a:solidFill>
                <a:latin typeface="Courier New" pitchFamily="49" charset="0"/>
              </a:rPr>
              <a:t>Console.WriteLine</a:t>
            </a:r>
            <a:r>
              <a:rPr lang="en-US" sz="2000" dirty="0" smtClean="0"/>
              <a:t> method this method is automatically called.</a:t>
            </a:r>
          </a:p>
          <a:p>
            <a:pPr lvl="1"/>
            <a:r>
              <a:rPr lang="en-US" sz="2000" dirty="0" smtClean="0"/>
              <a:t>Usually overridden to represent the internal state of the object </a:t>
            </a:r>
          </a:p>
          <a:p>
            <a:r>
              <a:rPr lang="en-US" b="1" dirty="0" smtClean="0">
                <a:solidFill>
                  <a:srgbClr val="000000"/>
                </a:solidFill>
                <a:latin typeface="Courier New" pitchFamily="49" charset="0"/>
              </a:rPr>
              <a:t>Type </a:t>
            </a:r>
            <a:r>
              <a:rPr lang="en-US" b="1" dirty="0" err="1" smtClean="0">
                <a:solidFill>
                  <a:srgbClr val="000000"/>
                </a:solidFill>
                <a:latin typeface="Courier New" pitchFamily="49" charset="0"/>
              </a:rPr>
              <a:t>GetType</a:t>
            </a:r>
            <a:r>
              <a:rPr lang="en-US" b="1" dirty="0" smtClean="0">
                <a:solidFill>
                  <a:srgbClr val="000000"/>
                </a:solidFill>
                <a:latin typeface="Courier New" pitchFamily="49" charset="0"/>
              </a:rPr>
              <a:t>()</a:t>
            </a:r>
          </a:p>
          <a:p>
            <a:pPr lvl="1"/>
            <a:r>
              <a:rPr lang="en-US" sz="2000" dirty="0" smtClean="0"/>
              <a:t> returns </a:t>
            </a:r>
            <a:r>
              <a:rPr lang="en-US" sz="2000" b="1" dirty="0" err="1" smtClean="0">
                <a:solidFill>
                  <a:srgbClr val="000000"/>
                </a:solidFill>
                <a:latin typeface="Courier New" pitchFamily="49" charset="0"/>
              </a:rPr>
              <a:t>System.Type</a:t>
            </a:r>
            <a:r>
              <a:rPr lang="en-US" sz="2000" dirty="0" smtClean="0"/>
              <a:t>  object that fully describes the details of the current object.</a:t>
            </a:r>
          </a:p>
          <a:p>
            <a:r>
              <a:rPr lang="en-US" b="1" dirty="0" smtClean="0">
                <a:solidFill>
                  <a:srgbClr val="000000"/>
                </a:solidFill>
                <a:latin typeface="Courier New" pitchFamily="49" charset="0"/>
              </a:rPr>
              <a:t>Object </a:t>
            </a:r>
            <a:r>
              <a:rPr lang="en-US" b="1" dirty="0" err="1" smtClean="0">
                <a:solidFill>
                  <a:srgbClr val="000000"/>
                </a:solidFill>
                <a:latin typeface="Courier New" pitchFamily="49" charset="0"/>
              </a:rPr>
              <a:t>MemberwiseClone</a:t>
            </a:r>
            <a:r>
              <a:rPr lang="en-US" b="1" dirty="0" smtClean="0">
                <a:solidFill>
                  <a:srgbClr val="000000"/>
                </a:solidFill>
                <a:latin typeface="Courier New" pitchFamily="49" charset="0"/>
              </a:rPr>
              <a:t>()</a:t>
            </a:r>
          </a:p>
          <a:p>
            <a:pPr lvl="1"/>
            <a:r>
              <a:rPr lang="en-US" sz="2000" dirty="0" smtClean="0"/>
              <a:t>This is a </a:t>
            </a:r>
            <a:r>
              <a:rPr lang="en-US" sz="2000" dirty="0" smtClean="0">
                <a:latin typeface="Courier New" pitchFamily="49" charset="0"/>
                <a:cs typeface="Courier New" pitchFamily="49" charset="0"/>
              </a:rPr>
              <a:t>protected</a:t>
            </a:r>
            <a:r>
              <a:rPr lang="en-US" sz="2000" dirty="0" smtClean="0"/>
              <a:t> method</a:t>
            </a:r>
          </a:p>
          <a:p>
            <a:pPr lvl="1"/>
            <a:r>
              <a:rPr lang="en-US" sz="2000" dirty="0" smtClean="0"/>
              <a:t>Returns a new object that is member-wise copy of the current object</a:t>
            </a:r>
          </a:p>
          <a:p>
            <a:pPr lvl="1"/>
            <a:r>
              <a:rPr lang="en-US" sz="2000" dirty="0" smtClean="0"/>
              <a:t>Does a shallow copy</a:t>
            </a:r>
          </a:p>
        </p:txBody>
      </p:sp>
      <p:sp>
        <p:nvSpPr>
          <p:cNvPr id="389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C3CCAF-2967-44EB-B8CC-5CE5F816BD41}" type="slidenum">
              <a:rPr lang="en-US" smtClean="0">
                <a:solidFill>
                  <a:schemeClr val="bg2"/>
                </a:solidFill>
              </a:rPr>
              <a:pPr eaLnBrk="1" hangingPunct="1"/>
              <a:t>39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Containment / Delegation</a:t>
            </a:r>
          </a:p>
        </p:txBody>
      </p:sp>
      <p:sp>
        <p:nvSpPr>
          <p:cNvPr id="5123" name="Rectangle 3"/>
          <p:cNvSpPr>
            <a:spLocks noGrp="1" noChangeArrowheads="1"/>
          </p:cNvSpPr>
          <p:nvPr>
            <p:ph type="body" idx="1"/>
          </p:nvPr>
        </p:nvSpPr>
        <p:spPr>
          <a:xfrm>
            <a:off x="457200" y="1412875"/>
            <a:ext cx="8229600" cy="1635125"/>
          </a:xfrm>
        </p:spPr>
        <p:txBody>
          <a:bodyPr/>
          <a:lstStyle/>
          <a:p>
            <a:pPr>
              <a:defRPr/>
            </a:pPr>
            <a:r>
              <a:rPr lang="en-US" dirty="0" smtClean="0"/>
              <a:t>When the relationship is of type “HAS-A”, one object contains another object.</a:t>
            </a:r>
          </a:p>
          <a:p>
            <a:pPr>
              <a:defRPr/>
            </a:pPr>
            <a:r>
              <a:rPr lang="en-US" dirty="0" smtClean="0"/>
              <a:t>For example:</a:t>
            </a:r>
          </a:p>
          <a:p>
            <a:pPr marL="0" indent="0">
              <a:buFont typeface="Wingdings" pitchFamily="2" charset="2"/>
              <a:buNone/>
              <a:defRPr/>
            </a:pPr>
            <a:endParaRPr lang="en-US" sz="2800" dirty="0" smtClean="0"/>
          </a:p>
        </p:txBody>
      </p:sp>
      <p:sp>
        <p:nvSpPr>
          <p:cNvPr id="6148" name="Rectangle 4"/>
          <p:cNvSpPr>
            <a:spLocks noChangeArrowheads="1"/>
          </p:cNvSpPr>
          <p:nvPr/>
        </p:nvSpPr>
        <p:spPr bwMode="auto">
          <a:xfrm>
            <a:off x="3059113" y="3644900"/>
            <a:ext cx="2057400" cy="609600"/>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Courier New" pitchFamily="49" charset="0"/>
                <a:cs typeface="Courier New" pitchFamily="49" charset="0"/>
              </a:rPr>
              <a:t>Car</a:t>
            </a:r>
            <a:endParaRPr lang="en-IN" sz="2400" b="1">
              <a:latin typeface="Courier New" pitchFamily="49" charset="0"/>
              <a:cs typeface="Courier New" pitchFamily="49" charset="0"/>
            </a:endParaRPr>
          </a:p>
        </p:txBody>
      </p:sp>
      <p:grpSp>
        <p:nvGrpSpPr>
          <p:cNvPr id="6149" name="Group 5"/>
          <p:cNvGrpSpPr>
            <a:grpSpLocks/>
          </p:cNvGrpSpPr>
          <p:nvPr/>
        </p:nvGrpSpPr>
        <p:grpSpPr bwMode="auto">
          <a:xfrm>
            <a:off x="3821113" y="4254500"/>
            <a:ext cx="304800" cy="457200"/>
            <a:chOff x="1536" y="2496"/>
            <a:chExt cx="192" cy="288"/>
          </a:xfrm>
        </p:grpSpPr>
        <p:sp>
          <p:nvSpPr>
            <p:cNvPr id="6154" name="Line 6"/>
            <p:cNvSpPr>
              <a:spLocks noChangeShapeType="1"/>
            </p:cNvSpPr>
            <p:nvPr/>
          </p:nvSpPr>
          <p:spPr bwMode="auto">
            <a:xfrm flipH="1">
              <a:off x="1536" y="249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7"/>
            <p:cNvSpPr>
              <a:spLocks noChangeShapeType="1"/>
            </p:cNvSpPr>
            <p:nvPr/>
          </p:nvSpPr>
          <p:spPr bwMode="auto">
            <a:xfrm>
              <a:off x="1536" y="264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8"/>
            <p:cNvSpPr>
              <a:spLocks noChangeShapeType="1"/>
            </p:cNvSpPr>
            <p:nvPr/>
          </p:nvSpPr>
          <p:spPr bwMode="auto">
            <a:xfrm>
              <a:off x="1632" y="249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9"/>
            <p:cNvSpPr>
              <a:spLocks noChangeShapeType="1"/>
            </p:cNvSpPr>
            <p:nvPr/>
          </p:nvSpPr>
          <p:spPr bwMode="auto">
            <a:xfrm flipH="1">
              <a:off x="1632" y="264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0" name="Rectangle 10"/>
          <p:cNvSpPr>
            <a:spLocks noChangeArrowheads="1"/>
          </p:cNvSpPr>
          <p:nvPr/>
        </p:nvSpPr>
        <p:spPr bwMode="auto">
          <a:xfrm>
            <a:off x="3059113" y="5016500"/>
            <a:ext cx="2057400" cy="609600"/>
          </a:xfrm>
          <a:prstGeom prst="rect">
            <a:avLst/>
          </a:prstGeom>
          <a:solidFill>
            <a:schemeClr val="accent1"/>
          </a:solidFill>
          <a:ln w="9525">
            <a:solidFill>
              <a:schemeClr val="tx1"/>
            </a:solidFill>
            <a:miter lim="800000"/>
            <a:headEnd/>
            <a:tailEnd/>
          </a:ln>
        </p:spPr>
        <p:txBody>
          <a:bodyPr wrap="none" anchor="ctr"/>
          <a:lstStyle/>
          <a:p>
            <a:pPr algn="ctr"/>
            <a:r>
              <a:rPr lang="en-US" sz="2400" b="1">
                <a:latin typeface="Courier New" pitchFamily="49" charset="0"/>
                <a:cs typeface="Courier New" pitchFamily="49" charset="0"/>
              </a:rPr>
              <a:t>Engine</a:t>
            </a:r>
            <a:endParaRPr lang="en-IN" sz="2400" b="1">
              <a:latin typeface="Courier New" pitchFamily="49" charset="0"/>
              <a:cs typeface="Courier New" pitchFamily="49" charset="0"/>
            </a:endParaRPr>
          </a:p>
        </p:txBody>
      </p:sp>
      <p:sp>
        <p:nvSpPr>
          <p:cNvPr id="6151" name="Line 11"/>
          <p:cNvSpPr>
            <a:spLocks noChangeShapeType="1"/>
          </p:cNvSpPr>
          <p:nvPr/>
        </p:nvSpPr>
        <p:spPr bwMode="auto">
          <a:xfrm>
            <a:off x="3973513" y="47117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Text Box 12"/>
          <p:cNvSpPr txBox="1">
            <a:spLocks noChangeArrowheads="1"/>
          </p:cNvSpPr>
          <p:nvPr/>
        </p:nvSpPr>
        <p:spPr bwMode="auto">
          <a:xfrm>
            <a:off x="2830513" y="5857875"/>
            <a:ext cx="2309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006600"/>
                </a:solidFill>
              </a:rPr>
              <a:t>Car HAS-A Engine</a:t>
            </a:r>
            <a:endParaRPr lang="en-IN" sz="2000">
              <a:solidFill>
                <a:srgbClr val="006600"/>
              </a:solidFill>
            </a:endParaRPr>
          </a:p>
        </p:txBody>
      </p:sp>
      <p:sp>
        <p:nvSpPr>
          <p:cNvPr id="61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73F665-D2D5-47A0-A767-01E3B3A09625}" type="slidenum">
              <a:rPr lang="en-US" smtClean="0">
                <a:solidFill>
                  <a:schemeClr val="bg2"/>
                </a:solidFill>
              </a:rPr>
              <a:pPr eaLnBrk="1" hangingPunct="1"/>
              <a:t>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DAF71C-01AF-4A78-BC7A-412E366DD142}" type="slidenum">
              <a:rPr lang="en-US" smtClean="0">
                <a:solidFill>
                  <a:schemeClr val="bg2"/>
                </a:solidFill>
              </a:rPr>
              <a:pPr eaLnBrk="1" hangingPunct="1"/>
              <a:t>40</a:t>
            </a:fld>
            <a:endParaRPr lang="en-US" smtClean="0">
              <a:solidFill>
                <a:schemeClr val="bg2"/>
              </a:solidFill>
            </a:endParaRPr>
          </a:p>
        </p:txBody>
      </p:sp>
      <p:sp>
        <p:nvSpPr>
          <p:cNvPr id="5" name="Rectangle 4"/>
          <p:cNvSpPr/>
          <p:nvPr/>
        </p:nvSpPr>
        <p:spPr>
          <a:xfrm>
            <a:off x="228600" y="76200"/>
            <a:ext cx="8610600" cy="5035550"/>
          </a:xfrm>
          <a:prstGeom prst="rect">
            <a:avLst/>
          </a:prstGeom>
        </p:spPr>
        <p:txBody>
          <a:bodyPr>
            <a:spAutoFit/>
          </a:bodyPr>
          <a:lstStyle/>
          <a:p>
            <a:pPr marL="285750" indent="-285750">
              <a:buFont typeface="Wingdings" pitchFamily="2" charset="2"/>
              <a:buChar char="§"/>
              <a:defRPr/>
            </a:pPr>
            <a:r>
              <a:rPr lang="en-US" b="1" dirty="0">
                <a:solidFill>
                  <a:srgbClr val="000000"/>
                </a:solidFill>
                <a:latin typeface="Courier New" pitchFamily="49" charset="0"/>
              </a:rPr>
              <a:t>virtual void Finalize()</a:t>
            </a:r>
          </a:p>
          <a:p>
            <a:pPr marL="742950" lvl="1"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This is also a </a:t>
            </a:r>
            <a:r>
              <a:rPr lang="en-US" sz="2000" dirty="0">
                <a:solidFill>
                  <a:srgbClr val="5F5F5F"/>
                </a:solidFill>
                <a:latin typeface="Courier New" pitchFamily="49" charset="0"/>
                <a:cs typeface="Courier New" pitchFamily="49" charset="0"/>
              </a:rPr>
              <a:t>protected</a:t>
            </a:r>
            <a:r>
              <a:rPr lang="en-US" sz="2000" dirty="0">
                <a:solidFill>
                  <a:srgbClr val="5F5F5F"/>
                </a:solidFill>
                <a:latin typeface="+mn-lt"/>
              </a:rPr>
              <a:t> method</a:t>
            </a:r>
          </a:p>
          <a:p>
            <a:pPr marL="742950" lvl="1"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This is called when object is removed from the heap </a:t>
            </a:r>
          </a:p>
          <a:p>
            <a:pPr marL="742950" lvl="1" indent="-285750" eaLnBrk="0" hangingPunct="0">
              <a:lnSpc>
                <a:spcPct val="140000"/>
              </a:lnSpc>
              <a:spcBef>
                <a:spcPct val="20000"/>
              </a:spcBef>
              <a:buClr>
                <a:schemeClr val="accent2"/>
              </a:buClr>
              <a:buFont typeface="Wingdings" pitchFamily="2" charset="2"/>
              <a:buChar char="§"/>
              <a:defRPr/>
            </a:pPr>
            <a:r>
              <a:rPr lang="en-IN" sz="2000" dirty="0">
                <a:solidFill>
                  <a:srgbClr val="5F5F5F"/>
                </a:solidFill>
                <a:latin typeface="+mn-lt"/>
              </a:rPr>
              <a:t>The destructor implicitly calls the this method.</a:t>
            </a:r>
          </a:p>
          <a:p>
            <a:pPr marL="742950" lvl="1"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Every implementation of </a:t>
            </a:r>
            <a:r>
              <a:rPr lang="en-US" sz="2000" dirty="0">
                <a:solidFill>
                  <a:srgbClr val="5F5F5F"/>
                </a:solidFill>
                <a:latin typeface="Courier New" pitchFamily="49" charset="0"/>
                <a:cs typeface="Courier New" pitchFamily="49" charset="0"/>
              </a:rPr>
              <a:t>Finalize() </a:t>
            </a:r>
            <a:r>
              <a:rPr lang="en-US" sz="2000" dirty="0">
                <a:solidFill>
                  <a:srgbClr val="5F5F5F"/>
                </a:solidFill>
                <a:latin typeface="+mn-lt"/>
              </a:rPr>
              <a:t>method must call the base class </a:t>
            </a:r>
            <a:r>
              <a:rPr lang="en-US" sz="2000" dirty="0">
                <a:solidFill>
                  <a:srgbClr val="5F5F5F"/>
                </a:solidFill>
              </a:rPr>
              <a:t>Finalize() </a:t>
            </a:r>
            <a:r>
              <a:rPr lang="en-US" sz="2000" dirty="0">
                <a:solidFill>
                  <a:srgbClr val="5F5F5F"/>
                </a:solidFill>
                <a:latin typeface="+mn-lt"/>
              </a:rPr>
              <a:t>method also. </a:t>
            </a:r>
          </a:p>
          <a:p>
            <a:pPr lvl="1" eaLnBrk="0" hangingPunct="0">
              <a:lnSpc>
                <a:spcPct val="140000"/>
              </a:lnSpc>
              <a:spcBef>
                <a:spcPct val="20000"/>
              </a:spcBef>
              <a:buClr>
                <a:schemeClr val="accent2"/>
              </a:buClr>
              <a:defRPr/>
            </a:pPr>
            <a:r>
              <a:rPr lang="en-US" b="1" dirty="0">
                <a:solidFill>
                  <a:srgbClr val="000000"/>
                </a:solidFill>
                <a:latin typeface="Courier New" pitchFamily="49" charset="0"/>
              </a:rPr>
              <a:t>	protected override void Finalize(){</a:t>
            </a:r>
          </a:p>
          <a:p>
            <a:pPr lvl="1" eaLnBrk="0" hangingPunct="0">
              <a:lnSpc>
                <a:spcPct val="140000"/>
              </a:lnSpc>
              <a:spcBef>
                <a:spcPct val="20000"/>
              </a:spcBef>
              <a:buClr>
                <a:schemeClr val="accent2"/>
              </a:buClr>
              <a:defRPr/>
            </a:pPr>
            <a:r>
              <a:rPr lang="en-US" b="1" dirty="0">
                <a:solidFill>
                  <a:srgbClr val="000000"/>
                </a:solidFill>
                <a:latin typeface="Courier New" pitchFamily="49" charset="0"/>
              </a:rPr>
              <a:t>	// Cleanup statements...</a:t>
            </a:r>
          </a:p>
          <a:p>
            <a:pPr lvl="1" eaLnBrk="0" hangingPunct="0">
              <a:lnSpc>
                <a:spcPct val="140000"/>
              </a:lnSpc>
              <a:spcBef>
                <a:spcPct val="20000"/>
              </a:spcBef>
              <a:buClr>
                <a:schemeClr val="accent2"/>
              </a:buClr>
              <a:defRPr/>
            </a:pPr>
            <a:r>
              <a:rPr lang="en-US" b="1" dirty="0">
                <a:solidFill>
                  <a:srgbClr val="000000"/>
                </a:solidFill>
                <a:latin typeface="Courier New" pitchFamily="49" charset="0"/>
              </a:rPr>
              <a:t>	</a:t>
            </a:r>
            <a:r>
              <a:rPr lang="en-US" b="1" dirty="0" err="1">
                <a:solidFill>
                  <a:srgbClr val="000000"/>
                </a:solidFill>
                <a:latin typeface="Courier New" pitchFamily="49" charset="0"/>
              </a:rPr>
              <a:t>base.Finalize</a:t>
            </a:r>
            <a:r>
              <a:rPr lang="en-US" b="1" dirty="0">
                <a:solidFill>
                  <a:srgbClr val="000000"/>
                </a:solidFill>
                <a:latin typeface="Courier New" pitchFamily="49" charset="0"/>
              </a:rPr>
              <a:t>();</a:t>
            </a:r>
          </a:p>
          <a:p>
            <a:pPr lvl="1" eaLnBrk="0" hangingPunct="0">
              <a:lnSpc>
                <a:spcPct val="140000"/>
              </a:lnSpc>
              <a:spcBef>
                <a:spcPct val="20000"/>
              </a:spcBef>
              <a:buClr>
                <a:schemeClr val="accent2"/>
              </a:buClr>
              <a:defRPr/>
            </a:pPr>
            <a:r>
              <a:rPr lang="en-US" b="1" dirty="0">
                <a:solidFill>
                  <a:srgbClr val="000000"/>
                </a:solidFill>
                <a:latin typeface="Courier New" pitchFamily="49" charset="0"/>
              </a:rPr>
              <a:t>	}</a:t>
            </a:r>
          </a:p>
          <a:p>
            <a:pPr lvl="1" eaLnBrk="0" hangingPunct="0">
              <a:lnSpc>
                <a:spcPct val="140000"/>
              </a:lnSpc>
              <a:spcBef>
                <a:spcPct val="20000"/>
              </a:spcBef>
              <a:buClr>
                <a:schemeClr val="accent2"/>
              </a:buClr>
              <a:defRPr/>
            </a:pPr>
            <a:endParaRPr lang="en-US" sz="2000" dirty="0">
              <a:solidFill>
                <a:srgbClr val="5F5F5F"/>
              </a:solidFill>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smtClean="0"/>
              <a:t>Overriding some Object methods</a:t>
            </a:r>
            <a:endParaRPr lang="en-IN" sz="4000" smtClean="0"/>
          </a:p>
        </p:txBody>
      </p:sp>
      <p:sp>
        <p:nvSpPr>
          <p:cNvPr id="40963" name="Rectangle 3"/>
          <p:cNvSpPr>
            <a:spLocks noGrp="1" noChangeArrowheads="1"/>
          </p:cNvSpPr>
          <p:nvPr>
            <p:ph type="body" idx="1"/>
          </p:nvPr>
        </p:nvSpPr>
        <p:spPr>
          <a:xfrm>
            <a:off x="76200" y="990600"/>
            <a:ext cx="8858250" cy="5715000"/>
          </a:xfrm>
        </p:spPr>
        <p:txBody>
          <a:bodyPr/>
          <a:lstStyle/>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using System;</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class Rect{</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string color;</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private int width,height;</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public Rect(int x,int y, string color){</a:t>
            </a:r>
          </a:p>
          <a:p>
            <a:pPr marL="400050" lvl="1" indent="0">
              <a:lnSpc>
                <a:spcPct val="120000"/>
              </a:lnSpc>
              <a:buFont typeface="Wingdings" pitchFamily="2" charset="2"/>
              <a:buNone/>
            </a:pPr>
            <a:r>
              <a:rPr lang="en-US" sz="2000" b="1" smtClean="0">
                <a:solidFill>
                  <a:schemeClr val="tx1"/>
                </a:solidFill>
                <a:latin typeface="Courier New" pitchFamily="49" charset="0"/>
                <a:cs typeface="Courier New" pitchFamily="49" charset="0"/>
              </a:rPr>
              <a:t>width=x;</a:t>
            </a:r>
          </a:p>
          <a:p>
            <a:pPr marL="400050" lvl="1" indent="0">
              <a:lnSpc>
                <a:spcPct val="120000"/>
              </a:lnSpc>
              <a:buFont typeface="Wingdings" pitchFamily="2" charset="2"/>
              <a:buNone/>
            </a:pPr>
            <a:r>
              <a:rPr lang="en-US" sz="2000" b="1" smtClean="0">
                <a:solidFill>
                  <a:schemeClr val="tx1"/>
                </a:solidFill>
                <a:latin typeface="Courier New" pitchFamily="49" charset="0"/>
                <a:cs typeface="Courier New" pitchFamily="49" charset="0"/>
              </a:rPr>
              <a:t>height=y; </a:t>
            </a:r>
          </a:p>
          <a:p>
            <a:pPr marL="400050" lvl="1" indent="0">
              <a:lnSpc>
                <a:spcPct val="120000"/>
              </a:lnSpc>
              <a:buFont typeface="Wingdings" pitchFamily="2" charset="2"/>
              <a:buNone/>
            </a:pPr>
            <a:r>
              <a:rPr lang="en-US" sz="2000" b="1" smtClean="0">
                <a:solidFill>
                  <a:schemeClr val="tx1"/>
                </a:solidFill>
                <a:latin typeface="Courier New" pitchFamily="49" charset="0"/>
                <a:cs typeface="Courier New" pitchFamily="49" charset="0"/>
              </a:rPr>
              <a:t>this.color=color;</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a:t>
            </a:r>
          </a:p>
          <a:p>
            <a:pPr marL="0" indent="0">
              <a:lnSpc>
                <a:spcPct val="120000"/>
              </a:lnSpc>
              <a:buFont typeface="Wingdings" pitchFamily="2" charset="2"/>
              <a:buNone/>
            </a:pPr>
            <a:r>
              <a:rPr lang="en-US" b="1" smtClean="0">
                <a:solidFill>
                  <a:srgbClr val="006600"/>
                </a:solidFill>
                <a:latin typeface="Courier New" pitchFamily="49" charset="0"/>
                <a:cs typeface="Courier New" pitchFamily="49" charset="0"/>
              </a:rPr>
              <a:t>public override string ToString(){</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return color + " colored rectangle with width="+width+" and height="+height; </a:t>
            </a:r>
          </a:p>
          <a:p>
            <a:pPr marL="0" indent="0">
              <a:lnSpc>
                <a:spcPct val="120000"/>
              </a:lnSpc>
              <a:buFont typeface="Wingdings" pitchFamily="2" charset="2"/>
              <a:buNone/>
            </a:pPr>
            <a:r>
              <a:rPr lang="en-US" b="1" smtClean="0">
                <a:solidFill>
                  <a:schemeClr val="tx1"/>
                </a:solidFill>
                <a:latin typeface="Courier New" pitchFamily="49" charset="0"/>
                <a:cs typeface="Courier New" pitchFamily="49" charset="0"/>
              </a:rPr>
              <a:t>}</a:t>
            </a:r>
            <a:endParaRPr lang="en-IN" b="1" smtClean="0">
              <a:solidFill>
                <a:schemeClr val="tx1"/>
              </a:solidFill>
              <a:latin typeface="Courier New" pitchFamily="49" charset="0"/>
              <a:cs typeface="Courier New" pitchFamily="49" charset="0"/>
            </a:endParaRP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ECBB4E-C960-47D0-A138-EA79A36C987D}" type="slidenum">
              <a:rPr lang="en-US" smtClean="0">
                <a:solidFill>
                  <a:schemeClr val="bg2"/>
                </a:solidFill>
              </a:rPr>
              <a:pPr eaLnBrk="1" hangingPunct="1"/>
              <a:t>41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46FF2F-82FD-4731-8CC7-98D7B047F23B}" type="slidenum">
              <a:rPr lang="en-US" smtClean="0">
                <a:solidFill>
                  <a:schemeClr val="bg2"/>
                </a:solidFill>
              </a:rPr>
              <a:pPr eaLnBrk="1" hangingPunct="1"/>
              <a:t>42</a:t>
            </a:fld>
            <a:endParaRPr lang="en-US" smtClean="0">
              <a:solidFill>
                <a:schemeClr val="bg2"/>
              </a:solidFill>
            </a:endParaRPr>
          </a:p>
        </p:txBody>
      </p:sp>
      <p:sp>
        <p:nvSpPr>
          <p:cNvPr id="41987" name="Rectangle 4"/>
          <p:cNvSpPr>
            <a:spLocks noChangeArrowheads="1"/>
          </p:cNvSpPr>
          <p:nvPr/>
        </p:nvSpPr>
        <p:spPr bwMode="auto">
          <a:xfrm>
            <a:off x="76200" y="76200"/>
            <a:ext cx="8686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20000"/>
              </a:spcBef>
              <a:buClr>
                <a:schemeClr val="accent2"/>
              </a:buClr>
            </a:pPr>
            <a:r>
              <a:rPr lang="en-US" sz="2000" b="1">
                <a:solidFill>
                  <a:srgbClr val="006600"/>
                </a:solidFill>
                <a:latin typeface="Courier New" pitchFamily="49" charset="0"/>
                <a:cs typeface="Courier New" pitchFamily="49" charset="0"/>
              </a:rPr>
              <a:t>public override int GetHashCode(){</a:t>
            </a:r>
          </a:p>
          <a:p>
            <a:pPr eaLnBrk="0" hangingPunct="0">
              <a:lnSpc>
                <a:spcPct val="120000"/>
              </a:lnSpc>
              <a:spcBef>
                <a:spcPct val="20000"/>
              </a:spcBef>
              <a:buClr>
                <a:schemeClr val="accent2"/>
              </a:buClr>
            </a:pPr>
            <a:r>
              <a:rPr lang="en-US" sz="2000" b="1">
                <a:latin typeface="Courier New" pitchFamily="49" charset="0"/>
                <a:cs typeface="Courier New" pitchFamily="49" charset="0"/>
              </a:rPr>
              <a:t>return ToString().GetHashCode();}</a:t>
            </a:r>
          </a:p>
          <a:p>
            <a:pPr eaLnBrk="0" hangingPunct="0">
              <a:lnSpc>
                <a:spcPct val="120000"/>
              </a:lnSpc>
              <a:spcBef>
                <a:spcPct val="20000"/>
              </a:spcBef>
              <a:buClr>
                <a:schemeClr val="accent2"/>
              </a:buClr>
            </a:pPr>
            <a:endParaRPr lang="en-US" sz="2000" b="1">
              <a:latin typeface="Courier New" pitchFamily="49" charset="0"/>
              <a:cs typeface="Courier New" pitchFamily="49" charset="0"/>
            </a:endParaRPr>
          </a:p>
          <a:p>
            <a:pPr eaLnBrk="0" hangingPunct="0">
              <a:lnSpc>
                <a:spcPct val="120000"/>
              </a:lnSpc>
              <a:spcBef>
                <a:spcPct val="20000"/>
              </a:spcBef>
              <a:buClr>
                <a:schemeClr val="accent2"/>
              </a:buClr>
            </a:pPr>
            <a:r>
              <a:rPr lang="en-US" sz="2000" b="1">
                <a:solidFill>
                  <a:srgbClr val="006600"/>
                </a:solidFill>
                <a:latin typeface="Courier New" pitchFamily="49" charset="0"/>
                <a:cs typeface="Courier New" pitchFamily="49" charset="0"/>
              </a:rPr>
              <a:t>public override bool Equals(object o){</a:t>
            </a:r>
          </a:p>
          <a:p>
            <a:pPr lvl="1" eaLnBrk="0" hangingPunct="0">
              <a:lnSpc>
                <a:spcPct val="120000"/>
              </a:lnSpc>
              <a:spcBef>
                <a:spcPct val="20000"/>
              </a:spcBef>
              <a:buClr>
                <a:schemeClr val="accent2"/>
              </a:buClr>
            </a:pPr>
            <a:r>
              <a:rPr lang="en-US" sz="2000" b="1">
                <a:latin typeface="Courier New" pitchFamily="49" charset="0"/>
                <a:cs typeface="Courier New" pitchFamily="49" charset="0"/>
              </a:rPr>
              <a:t>if(o !=null &amp;&amp; o is Rect){</a:t>
            </a:r>
          </a:p>
          <a:p>
            <a:pPr lvl="1" eaLnBrk="0" hangingPunct="0">
              <a:lnSpc>
                <a:spcPct val="120000"/>
              </a:lnSpc>
              <a:spcBef>
                <a:spcPct val="20000"/>
              </a:spcBef>
              <a:buClr>
                <a:schemeClr val="accent2"/>
              </a:buClr>
            </a:pPr>
            <a:r>
              <a:rPr lang="en-US" sz="2000" b="1">
                <a:latin typeface="Courier New" pitchFamily="49" charset="0"/>
                <a:cs typeface="Courier New" pitchFamily="49" charset="0"/>
              </a:rPr>
              <a:t>Rect b=(Rect)o;</a:t>
            </a:r>
          </a:p>
          <a:p>
            <a:pPr lvl="1" eaLnBrk="0" hangingPunct="0">
              <a:lnSpc>
                <a:spcPct val="120000"/>
              </a:lnSpc>
              <a:spcBef>
                <a:spcPct val="20000"/>
              </a:spcBef>
              <a:buClr>
                <a:schemeClr val="accent2"/>
              </a:buClr>
            </a:pPr>
            <a:r>
              <a:rPr lang="en-US" sz="2000" b="1">
                <a:latin typeface="Courier New" pitchFamily="49" charset="0"/>
                <a:cs typeface="Courier New" pitchFamily="49" charset="0"/>
              </a:rPr>
              <a:t>if(b.width==this.width &amp;&amp; b.height==this.height) </a:t>
            </a:r>
          </a:p>
          <a:p>
            <a:pPr lvl="1" eaLnBrk="0" hangingPunct="0">
              <a:lnSpc>
                <a:spcPct val="120000"/>
              </a:lnSpc>
              <a:spcBef>
                <a:spcPct val="20000"/>
              </a:spcBef>
              <a:buClr>
                <a:schemeClr val="accent2"/>
              </a:buClr>
            </a:pPr>
            <a:r>
              <a:rPr lang="en-US" sz="2000" b="1">
                <a:latin typeface="Courier New" pitchFamily="49" charset="0"/>
                <a:cs typeface="Courier New" pitchFamily="49" charset="0"/>
              </a:rPr>
              <a:t>return true;</a:t>
            </a:r>
          </a:p>
          <a:p>
            <a:pPr eaLnBrk="0" hangingPunct="0">
              <a:lnSpc>
                <a:spcPct val="120000"/>
              </a:lnSpc>
              <a:spcBef>
                <a:spcPct val="20000"/>
              </a:spcBef>
              <a:buClr>
                <a:schemeClr val="accent2"/>
              </a:buClr>
            </a:pPr>
            <a:r>
              <a:rPr lang="en-US" sz="2000" b="1">
                <a:latin typeface="Courier New" pitchFamily="49" charset="0"/>
                <a:cs typeface="Courier New" pitchFamily="49" charset="0"/>
              </a:rPr>
              <a:t>}</a:t>
            </a:r>
          </a:p>
          <a:p>
            <a:pPr eaLnBrk="0" hangingPunct="0">
              <a:lnSpc>
                <a:spcPct val="120000"/>
              </a:lnSpc>
              <a:spcBef>
                <a:spcPct val="20000"/>
              </a:spcBef>
              <a:buClr>
                <a:schemeClr val="accent2"/>
              </a:buClr>
            </a:pPr>
            <a:r>
              <a:rPr lang="en-US" sz="2000" b="1">
                <a:latin typeface="Courier New" pitchFamily="49" charset="0"/>
                <a:cs typeface="Courier New" pitchFamily="49" charset="0"/>
              </a:rPr>
              <a:t>return false;</a:t>
            </a:r>
          </a:p>
          <a:p>
            <a:pPr eaLnBrk="0" hangingPunct="0">
              <a:lnSpc>
                <a:spcPct val="120000"/>
              </a:lnSpc>
              <a:spcBef>
                <a:spcPct val="20000"/>
              </a:spcBef>
              <a:buClr>
                <a:schemeClr val="accent2"/>
              </a:buClr>
            </a:pPr>
            <a:r>
              <a:rPr lang="en-US" sz="2000" b="1">
                <a:latin typeface="Courier New" pitchFamily="49" charset="0"/>
                <a:cs typeface="Courier New" pitchFamily="49" charset="0"/>
              </a:rPr>
              <a:t>}</a:t>
            </a:r>
          </a:p>
          <a:p>
            <a:pPr eaLnBrk="0" hangingPunct="0">
              <a:lnSpc>
                <a:spcPct val="120000"/>
              </a:lnSpc>
              <a:spcBef>
                <a:spcPct val="20000"/>
              </a:spcBef>
              <a:buClr>
                <a:schemeClr val="accent2"/>
              </a:buClr>
            </a:pPr>
            <a:endParaRPr lang="en-US" sz="2000" b="1">
              <a:latin typeface="Courier New" pitchFamily="49" charset="0"/>
              <a:cs typeface="Courier New" pitchFamily="49" charset="0"/>
            </a:endParaRPr>
          </a:p>
          <a:p>
            <a:endParaRPr lang="en-US" sz="2000" b="1">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6CDEC7-FCFE-466F-A833-07E7762F7216}" type="slidenum">
              <a:rPr lang="en-US" smtClean="0">
                <a:solidFill>
                  <a:schemeClr val="bg2"/>
                </a:solidFill>
              </a:rPr>
              <a:pPr eaLnBrk="1" hangingPunct="1"/>
              <a:t>43</a:t>
            </a:fld>
            <a:endParaRPr lang="en-US" smtClean="0">
              <a:solidFill>
                <a:schemeClr val="bg2"/>
              </a:solidFill>
            </a:endParaRPr>
          </a:p>
        </p:txBody>
      </p:sp>
      <p:sp>
        <p:nvSpPr>
          <p:cNvPr id="43011" name="Rectangle 2"/>
          <p:cNvSpPr>
            <a:spLocks noChangeArrowheads="1"/>
          </p:cNvSpPr>
          <p:nvPr/>
        </p:nvSpPr>
        <p:spPr bwMode="auto">
          <a:xfrm>
            <a:off x="152400" y="152400"/>
            <a:ext cx="89154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20000"/>
              </a:spcBef>
              <a:buClr>
                <a:schemeClr val="accent2"/>
              </a:buClr>
            </a:pPr>
            <a:r>
              <a:rPr lang="en-US" sz="2000" b="1">
                <a:latin typeface="Courier New" pitchFamily="49" charset="0"/>
                <a:cs typeface="Courier New" pitchFamily="49" charset="0"/>
              </a:rPr>
              <a:t>static void Main(){</a:t>
            </a:r>
          </a:p>
          <a:p>
            <a:pPr eaLnBrk="0" hangingPunct="0">
              <a:lnSpc>
                <a:spcPct val="120000"/>
              </a:lnSpc>
              <a:spcBef>
                <a:spcPct val="20000"/>
              </a:spcBef>
              <a:buClr>
                <a:schemeClr val="accent2"/>
              </a:buClr>
            </a:pPr>
            <a:r>
              <a:rPr lang="en-US" sz="2000" b="1">
                <a:latin typeface="Courier New" pitchFamily="49" charset="0"/>
                <a:cs typeface="Courier New" pitchFamily="49" charset="0"/>
              </a:rPr>
              <a:t>Rect b1= new Rect(10,20, "RED");</a:t>
            </a:r>
          </a:p>
          <a:p>
            <a:pPr eaLnBrk="0" hangingPunct="0">
              <a:lnSpc>
                <a:spcPct val="120000"/>
              </a:lnSpc>
              <a:spcBef>
                <a:spcPct val="20000"/>
              </a:spcBef>
              <a:buClr>
                <a:schemeClr val="accent2"/>
              </a:buClr>
            </a:pPr>
            <a:r>
              <a:rPr lang="en-US" sz="2000" b="1">
                <a:latin typeface="Courier New" pitchFamily="49" charset="0"/>
                <a:cs typeface="Courier New" pitchFamily="49" charset="0"/>
              </a:rPr>
              <a:t>Rect b2= new Rect(10,20, "GREEN");</a:t>
            </a:r>
          </a:p>
          <a:p>
            <a:pPr eaLnBrk="0" hangingPunct="0">
              <a:lnSpc>
                <a:spcPct val="120000"/>
              </a:lnSpc>
              <a:spcBef>
                <a:spcPct val="20000"/>
              </a:spcBef>
              <a:buClr>
                <a:schemeClr val="accent2"/>
              </a:buClr>
            </a:pPr>
            <a:r>
              <a:rPr lang="en-US" sz="2000" b="1">
                <a:latin typeface="Courier New" pitchFamily="49" charset="0"/>
                <a:cs typeface="Courier New" pitchFamily="49" charset="0"/>
              </a:rPr>
              <a:t>if(b1.Equals(b2))</a:t>
            </a:r>
          </a:p>
          <a:p>
            <a:pPr eaLnBrk="0" hangingPunct="0">
              <a:lnSpc>
                <a:spcPct val="120000"/>
              </a:lnSpc>
              <a:spcBef>
                <a:spcPct val="20000"/>
              </a:spcBef>
              <a:buClr>
                <a:schemeClr val="accent2"/>
              </a:buClr>
            </a:pPr>
            <a:r>
              <a:rPr lang="en-US" sz="2000" b="1">
                <a:latin typeface="Courier New" pitchFamily="49" charset="0"/>
                <a:cs typeface="Courier New" pitchFamily="49" charset="0"/>
              </a:rPr>
              <a:t>Console.WriteLine("b1("+ b1 + ") and b2(" + b2 + ") are of same size ");</a:t>
            </a:r>
          </a:p>
          <a:p>
            <a:pPr eaLnBrk="0" hangingPunct="0">
              <a:lnSpc>
                <a:spcPct val="120000"/>
              </a:lnSpc>
              <a:spcBef>
                <a:spcPct val="20000"/>
              </a:spcBef>
              <a:buClr>
                <a:schemeClr val="accent2"/>
              </a:buClr>
            </a:pPr>
            <a:r>
              <a:rPr lang="en-US" sz="2000" b="1">
                <a:latin typeface="Courier New" pitchFamily="49" charset="0"/>
                <a:cs typeface="Courier New" pitchFamily="49" charset="0"/>
              </a:rPr>
              <a:t>else</a:t>
            </a:r>
          </a:p>
          <a:p>
            <a:pPr eaLnBrk="0" hangingPunct="0">
              <a:lnSpc>
                <a:spcPct val="120000"/>
              </a:lnSpc>
              <a:spcBef>
                <a:spcPct val="20000"/>
              </a:spcBef>
              <a:buClr>
                <a:schemeClr val="accent2"/>
              </a:buClr>
            </a:pPr>
            <a:r>
              <a:rPr lang="en-US" sz="2000" b="1">
                <a:latin typeface="Courier New" pitchFamily="49" charset="0"/>
                <a:cs typeface="Courier New" pitchFamily="49" charset="0"/>
              </a:rPr>
              <a:t>Console.WriteLine("b1("+ b1 + ") and b2(" + b2 + ") are not of same size ");</a:t>
            </a:r>
          </a:p>
          <a:p>
            <a:pPr eaLnBrk="0" hangingPunct="0">
              <a:lnSpc>
                <a:spcPct val="120000"/>
              </a:lnSpc>
              <a:spcBef>
                <a:spcPct val="20000"/>
              </a:spcBef>
              <a:buClr>
                <a:schemeClr val="accent2"/>
              </a:buClr>
            </a:pPr>
            <a:r>
              <a:rPr lang="en-US" sz="2000" b="1">
                <a:latin typeface="Courier New" pitchFamily="49" charset="0"/>
                <a:cs typeface="Courier New" pitchFamily="49" charset="0"/>
              </a:rPr>
              <a:t>}}</a:t>
            </a:r>
            <a:endParaRPr lang="en-US" sz="200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800600"/>
            <a:ext cx="85344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Static methods of Object class</a:t>
            </a:r>
            <a:endParaRPr lang="en-IN" smtClean="0"/>
          </a:p>
        </p:txBody>
      </p:sp>
      <p:sp>
        <p:nvSpPr>
          <p:cNvPr id="39939" name="Rectangle 3"/>
          <p:cNvSpPr>
            <a:spLocks noGrp="1" noChangeArrowheads="1"/>
          </p:cNvSpPr>
          <p:nvPr>
            <p:ph type="body" idx="1"/>
          </p:nvPr>
        </p:nvSpPr>
        <p:spPr>
          <a:xfrm>
            <a:off x="152400" y="990600"/>
            <a:ext cx="8839200" cy="5638800"/>
          </a:xfrm>
        </p:spPr>
        <p:txBody>
          <a:bodyPr/>
          <a:lstStyle/>
          <a:p>
            <a:pPr>
              <a:defRPr/>
            </a:pPr>
            <a:r>
              <a:rPr lang="en-US" b="1" dirty="0" smtClean="0">
                <a:solidFill>
                  <a:srgbClr val="000000"/>
                </a:solidFill>
                <a:latin typeface="Courier New" pitchFamily="49" charset="0"/>
              </a:rPr>
              <a:t>static </a:t>
            </a:r>
            <a:r>
              <a:rPr lang="en-US" b="1" dirty="0" err="1" smtClean="0">
                <a:solidFill>
                  <a:srgbClr val="000000"/>
                </a:solidFill>
                <a:latin typeface="Courier New" pitchFamily="49" charset="0"/>
              </a:rPr>
              <a:t>bool</a:t>
            </a:r>
            <a:r>
              <a:rPr lang="en-US" b="1" dirty="0" smtClean="0">
                <a:solidFill>
                  <a:srgbClr val="000000"/>
                </a:solidFill>
                <a:latin typeface="Courier New" pitchFamily="49" charset="0"/>
              </a:rPr>
              <a:t> Equals(object </a:t>
            </a:r>
            <a:r>
              <a:rPr lang="en-US" b="1" dirty="0" err="1" smtClean="0">
                <a:solidFill>
                  <a:srgbClr val="000000"/>
                </a:solidFill>
                <a:latin typeface="Courier New" pitchFamily="49" charset="0"/>
              </a:rPr>
              <a:t>a,object</a:t>
            </a:r>
            <a:r>
              <a:rPr lang="en-US" b="1" dirty="0" smtClean="0">
                <a:solidFill>
                  <a:srgbClr val="000000"/>
                </a:solidFill>
                <a:latin typeface="Courier New" pitchFamily="49" charset="0"/>
              </a:rPr>
              <a:t> b)</a:t>
            </a:r>
          </a:p>
          <a:p>
            <a:pPr lvl="1">
              <a:defRPr/>
            </a:pPr>
            <a:r>
              <a:rPr lang="en-US" sz="2000" dirty="0" smtClean="0">
                <a:solidFill>
                  <a:schemeClr val="bg1">
                    <a:lumMod val="50000"/>
                  </a:schemeClr>
                </a:solidFill>
              </a:rPr>
              <a:t>This is same as instance Equals method</a:t>
            </a:r>
          </a:p>
          <a:p>
            <a:pPr lvl="1">
              <a:defRPr/>
            </a:pPr>
            <a:r>
              <a:rPr lang="en-US" sz="2000" dirty="0" smtClean="0">
                <a:solidFill>
                  <a:schemeClr val="bg1">
                    <a:lumMod val="50000"/>
                  </a:schemeClr>
                </a:solidFill>
              </a:rPr>
              <a:t>Also </a:t>
            </a:r>
            <a:r>
              <a:rPr lang="en-US" sz="2000" dirty="0">
                <a:solidFill>
                  <a:schemeClr val="bg1">
                    <a:lumMod val="50000"/>
                  </a:schemeClr>
                </a:solidFill>
              </a:rPr>
              <a:t>this is null safe so it will not throw up </a:t>
            </a:r>
            <a:r>
              <a:rPr lang="en-US" sz="2000" b="1" dirty="0" err="1">
                <a:solidFill>
                  <a:schemeClr val="bg1">
                    <a:lumMod val="50000"/>
                  </a:schemeClr>
                </a:solidFill>
                <a:latin typeface="Courier New" pitchFamily="49" charset="0"/>
              </a:rPr>
              <a:t>NullReferenceException</a:t>
            </a:r>
            <a:r>
              <a:rPr lang="en-US" sz="2000" dirty="0" smtClean="0">
                <a:solidFill>
                  <a:schemeClr val="bg1">
                    <a:lumMod val="50000"/>
                  </a:schemeClr>
                </a:solidFill>
              </a:rPr>
              <a:t> at runtime.</a:t>
            </a:r>
          </a:p>
          <a:p>
            <a:pPr lvl="1">
              <a:defRPr/>
            </a:pPr>
            <a:r>
              <a:rPr lang="en-US" sz="2000" dirty="0">
                <a:solidFill>
                  <a:schemeClr val="bg1">
                    <a:lumMod val="50000"/>
                  </a:schemeClr>
                </a:solidFill>
              </a:rPr>
              <a:t>This method actually calls the instance </a:t>
            </a:r>
            <a:r>
              <a:rPr lang="en-US" sz="2000" b="1" dirty="0">
                <a:solidFill>
                  <a:schemeClr val="bg1">
                    <a:lumMod val="50000"/>
                  </a:schemeClr>
                </a:solidFill>
                <a:latin typeface="Courier New" pitchFamily="49" charset="0"/>
              </a:rPr>
              <a:t>Equals</a:t>
            </a:r>
            <a:r>
              <a:rPr lang="en-US" sz="2000" b="1" dirty="0" smtClean="0">
                <a:solidFill>
                  <a:schemeClr val="bg1">
                    <a:lumMod val="50000"/>
                  </a:schemeClr>
                </a:solidFill>
                <a:latin typeface="Courier New" pitchFamily="49" charset="0"/>
              </a:rPr>
              <a:t> </a:t>
            </a:r>
            <a:r>
              <a:rPr lang="en-US" sz="2000" dirty="0">
                <a:solidFill>
                  <a:schemeClr val="bg1">
                    <a:lumMod val="50000"/>
                  </a:schemeClr>
                </a:solidFill>
              </a:rPr>
              <a:t>method</a:t>
            </a:r>
            <a:r>
              <a:rPr lang="en-US" sz="2000" b="1" dirty="0" smtClean="0">
                <a:solidFill>
                  <a:schemeClr val="bg1">
                    <a:lumMod val="50000"/>
                  </a:schemeClr>
                </a:solidFill>
                <a:latin typeface="Courier New" pitchFamily="49" charset="0"/>
              </a:rPr>
              <a:t> </a:t>
            </a:r>
            <a:r>
              <a:rPr lang="en-US" sz="2000" dirty="0">
                <a:solidFill>
                  <a:schemeClr val="bg1">
                    <a:lumMod val="50000"/>
                  </a:schemeClr>
                </a:solidFill>
              </a:rPr>
              <a:t>if either of the parameter is not </a:t>
            </a:r>
            <a:r>
              <a:rPr lang="en-US" sz="2000" b="1" dirty="0">
                <a:solidFill>
                  <a:schemeClr val="bg1">
                    <a:lumMod val="50000"/>
                  </a:schemeClr>
                </a:solidFill>
                <a:latin typeface="Courier New" pitchFamily="49" charset="0"/>
              </a:rPr>
              <a:t>null</a:t>
            </a:r>
            <a:r>
              <a:rPr lang="en-US" sz="2000" dirty="0" smtClean="0">
                <a:solidFill>
                  <a:schemeClr val="bg1">
                    <a:lumMod val="50000"/>
                  </a:schemeClr>
                </a:solidFill>
              </a:rPr>
              <a:t>. </a:t>
            </a:r>
          </a:p>
          <a:p>
            <a:pPr lvl="1">
              <a:defRPr/>
            </a:pPr>
            <a:r>
              <a:rPr lang="en-US" sz="2000" dirty="0" smtClean="0">
                <a:solidFill>
                  <a:schemeClr val="bg1">
                    <a:lumMod val="50000"/>
                  </a:schemeClr>
                </a:solidFill>
              </a:rPr>
              <a:t>If any one of the parameter is </a:t>
            </a:r>
            <a:r>
              <a:rPr lang="en-US" sz="2000" b="1" dirty="0">
                <a:solidFill>
                  <a:schemeClr val="bg1">
                    <a:lumMod val="50000"/>
                  </a:schemeClr>
                </a:solidFill>
                <a:latin typeface="Courier New" pitchFamily="49" charset="0"/>
              </a:rPr>
              <a:t>null</a:t>
            </a:r>
            <a:r>
              <a:rPr lang="en-US" sz="2000" dirty="0" smtClean="0">
                <a:solidFill>
                  <a:schemeClr val="bg1">
                    <a:lumMod val="50000"/>
                  </a:schemeClr>
                </a:solidFill>
              </a:rPr>
              <a:t>, then </a:t>
            </a:r>
            <a:r>
              <a:rPr lang="en-US" sz="2000" b="1" dirty="0">
                <a:solidFill>
                  <a:schemeClr val="bg1">
                    <a:lumMod val="50000"/>
                  </a:schemeClr>
                </a:solidFill>
                <a:latin typeface="Courier New" pitchFamily="49" charset="0"/>
              </a:rPr>
              <a:t>false</a:t>
            </a:r>
            <a:r>
              <a:rPr lang="en-US" sz="2000" dirty="0" smtClean="0">
                <a:solidFill>
                  <a:schemeClr val="bg1">
                    <a:lumMod val="50000"/>
                  </a:schemeClr>
                </a:solidFill>
              </a:rPr>
              <a:t> is returned. If both are null the true is returned</a:t>
            </a:r>
            <a:endParaRPr lang="en-US" sz="2000" dirty="0">
              <a:solidFill>
                <a:schemeClr val="bg1">
                  <a:lumMod val="50000"/>
                </a:schemeClr>
              </a:solidFill>
            </a:endParaRPr>
          </a:p>
          <a:p>
            <a:pPr>
              <a:defRPr/>
            </a:pPr>
            <a:r>
              <a:rPr lang="en-US" b="1" dirty="0" smtClean="0">
                <a:solidFill>
                  <a:srgbClr val="000000"/>
                </a:solidFill>
                <a:latin typeface="Courier New" pitchFamily="49" charset="0"/>
              </a:rPr>
              <a:t>static </a:t>
            </a:r>
            <a:r>
              <a:rPr lang="en-US" b="1" dirty="0" err="1" smtClean="0">
                <a:solidFill>
                  <a:srgbClr val="000000"/>
                </a:solidFill>
                <a:latin typeface="Courier New" pitchFamily="49" charset="0"/>
              </a:rPr>
              <a:t>bool</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ReferenceEquals</a:t>
            </a:r>
            <a:r>
              <a:rPr lang="en-US" b="1" dirty="0" smtClean="0">
                <a:solidFill>
                  <a:srgbClr val="000000"/>
                </a:solidFill>
                <a:latin typeface="Courier New" pitchFamily="49" charset="0"/>
              </a:rPr>
              <a:t>(object a, object b)</a:t>
            </a:r>
          </a:p>
          <a:p>
            <a:pPr lvl="1">
              <a:defRPr/>
            </a:pPr>
            <a:r>
              <a:rPr lang="en-US" sz="2000" dirty="0" smtClean="0">
                <a:solidFill>
                  <a:schemeClr val="bg1">
                    <a:lumMod val="50000"/>
                  </a:schemeClr>
                </a:solidFill>
              </a:rPr>
              <a:t>This </a:t>
            </a:r>
            <a:r>
              <a:rPr lang="en-US" sz="2000" dirty="0">
                <a:solidFill>
                  <a:schemeClr val="bg1">
                    <a:lumMod val="50000"/>
                  </a:schemeClr>
                </a:solidFill>
              </a:rPr>
              <a:t>is same as == operator. It compares the references</a:t>
            </a:r>
            <a:r>
              <a:rPr lang="en-US" sz="2000" dirty="0" smtClean="0">
                <a:solidFill>
                  <a:schemeClr val="bg1">
                    <a:lumMod val="50000"/>
                  </a:schemeClr>
                </a:solidFill>
              </a:rPr>
              <a:t>. If 	references point to the same object the </a:t>
            </a:r>
            <a:r>
              <a:rPr lang="en-US" sz="2000" b="1" dirty="0">
                <a:solidFill>
                  <a:schemeClr val="bg1">
                    <a:lumMod val="50000"/>
                  </a:schemeClr>
                </a:solidFill>
                <a:latin typeface="Courier New" pitchFamily="49" charset="0"/>
              </a:rPr>
              <a:t>true</a:t>
            </a:r>
            <a:r>
              <a:rPr lang="en-US" sz="2000" dirty="0" smtClean="0">
                <a:solidFill>
                  <a:schemeClr val="bg1">
                    <a:lumMod val="50000"/>
                  </a:schemeClr>
                </a:solidFill>
              </a:rPr>
              <a:t> is returned, otherwise 	</a:t>
            </a:r>
            <a:r>
              <a:rPr lang="en-US" sz="2000" b="1" dirty="0">
                <a:solidFill>
                  <a:schemeClr val="bg1">
                    <a:lumMod val="50000"/>
                  </a:schemeClr>
                </a:solidFill>
                <a:latin typeface="Courier New" pitchFamily="49" charset="0"/>
              </a:rPr>
              <a:t>false</a:t>
            </a:r>
            <a:r>
              <a:rPr lang="en-US" sz="2000" dirty="0" smtClean="0">
                <a:solidFill>
                  <a:schemeClr val="bg1">
                    <a:lumMod val="50000"/>
                  </a:schemeClr>
                </a:solidFill>
              </a:rPr>
              <a:t> is returned.</a:t>
            </a:r>
            <a:endParaRPr lang="en-US" sz="2000" dirty="0">
              <a:solidFill>
                <a:schemeClr val="bg1">
                  <a:lumMod val="50000"/>
                </a:schemeClr>
              </a:solidFill>
            </a:endParaRPr>
          </a:p>
          <a:p>
            <a:pPr>
              <a:defRPr/>
            </a:pPr>
            <a:endParaRPr lang="en-IN" sz="2400" b="1" dirty="0" smtClean="0">
              <a:solidFill>
                <a:srgbClr val="000000"/>
              </a:solidFill>
              <a:latin typeface="Courier New" pitchFamily="49" charset="0"/>
            </a:endParaRP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FD3B63-9642-4925-9A25-CEC643F3048B}" type="slidenum">
              <a:rPr lang="en-US" smtClean="0">
                <a:solidFill>
                  <a:schemeClr val="bg2"/>
                </a:solidFill>
              </a:rPr>
              <a:pPr eaLnBrk="1" hangingPunct="1"/>
              <a:t>44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53975"/>
            <a:ext cx="8229600" cy="631825"/>
          </a:xfrm>
        </p:spPr>
        <p:txBody>
          <a:bodyPr/>
          <a:lstStyle/>
          <a:p>
            <a:r>
              <a:rPr lang="en-US" smtClean="0"/>
              <a:t>Boxing</a:t>
            </a:r>
            <a:endParaRPr lang="en-IN" smtClean="0"/>
          </a:p>
        </p:txBody>
      </p:sp>
      <p:sp>
        <p:nvSpPr>
          <p:cNvPr id="41987" name="Rectangle 3"/>
          <p:cNvSpPr>
            <a:spLocks noGrp="1" noChangeArrowheads="1"/>
          </p:cNvSpPr>
          <p:nvPr>
            <p:ph type="body" idx="1"/>
          </p:nvPr>
        </p:nvSpPr>
        <p:spPr>
          <a:xfrm>
            <a:off x="152400" y="990600"/>
            <a:ext cx="8686800" cy="5486400"/>
          </a:xfrm>
        </p:spPr>
        <p:txBody>
          <a:bodyPr/>
          <a:lstStyle/>
          <a:p>
            <a:pPr>
              <a:lnSpc>
                <a:spcPct val="120000"/>
              </a:lnSpc>
              <a:defRPr/>
            </a:pPr>
            <a:r>
              <a:rPr lang="en-IN" dirty="0" smtClean="0"/>
              <a:t>Boxing and unboxing allows a value-type to be converted to and from type object.</a:t>
            </a:r>
          </a:p>
          <a:p>
            <a:pPr>
              <a:lnSpc>
                <a:spcPct val="120000"/>
              </a:lnSpc>
              <a:defRPr/>
            </a:pPr>
            <a:r>
              <a:rPr lang="en-IN" dirty="0" smtClean="0"/>
              <a:t>Converting a value type to reference type is called Boxing. Boxing is implicit conversion.</a:t>
            </a:r>
          </a:p>
          <a:p>
            <a:pPr marL="0" indent="0">
              <a:lnSpc>
                <a:spcPct val="120000"/>
              </a:lnSpc>
              <a:buFont typeface="Wingdings" pitchFamily="2" charset="2"/>
              <a:buNone/>
              <a:defRPr/>
            </a:pPr>
            <a:r>
              <a:rPr lang="en-US" dirty="0" smtClean="0"/>
              <a:t>	</a:t>
            </a:r>
            <a:r>
              <a:rPr lang="en-US" b="1" dirty="0">
                <a:solidFill>
                  <a:schemeClr val="bg1">
                    <a:lumMod val="50000"/>
                  </a:schemeClr>
                </a:solidFill>
                <a:latin typeface="Courier New" pitchFamily="49" charset="0"/>
              </a:rPr>
              <a:t>int i = </a:t>
            </a:r>
            <a:r>
              <a:rPr lang="en-US" b="1" dirty="0" smtClean="0">
                <a:solidFill>
                  <a:schemeClr val="bg1">
                    <a:lumMod val="50000"/>
                  </a:schemeClr>
                </a:solidFill>
                <a:latin typeface="Courier New" pitchFamily="49" charset="0"/>
              </a:rPr>
              <a:t>1; </a:t>
            </a:r>
            <a:endParaRPr lang="en-US" b="1" dirty="0">
              <a:solidFill>
                <a:schemeClr val="bg1">
                  <a:lumMod val="50000"/>
                </a:schemeClr>
              </a:solidFill>
              <a:latin typeface="Courier New" pitchFamily="49" charset="0"/>
            </a:endParaRPr>
          </a:p>
          <a:p>
            <a:pPr marL="0" indent="0">
              <a:lnSpc>
                <a:spcPct val="120000"/>
              </a:lnSpc>
              <a:buFont typeface="Wingdings" pitchFamily="2" charset="2"/>
              <a:buNone/>
              <a:defRPr/>
            </a:pPr>
            <a:r>
              <a:rPr lang="en-US" b="1" dirty="0">
                <a:solidFill>
                  <a:schemeClr val="bg1">
                    <a:lumMod val="50000"/>
                  </a:schemeClr>
                </a:solidFill>
                <a:latin typeface="Courier New" pitchFamily="49" charset="0"/>
              </a:rPr>
              <a:t>	object o = (object)i; // boxing </a:t>
            </a:r>
          </a:p>
          <a:p>
            <a:pPr marL="0" indent="0">
              <a:lnSpc>
                <a:spcPct val="120000"/>
              </a:lnSpc>
              <a:buFont typeface="Wingdings" pitchFamily="2" charset="2"/>
              <a:buNone/>
              <a:defRPr/>
            </a:pPr>
            <a:r>
              <a:rPr lang="en-US" dirty="0"/>
              <a:t>Or simply </a:t>
            </a:r>
            <a:r>
              <a:rPr lang="en-US" b="1" dirty="0" smtClean="0">
                <a:solidFill>
                  <a:schemeClr val="bg1">
                    <a:lumMod val="50000"/>
                  </a:schemeClr>
                </a:solidFill>
                <a:latin typeface="Courier New" pitchFamily="49" charset="0"/>
              </a:rPr>
              <a:t>object o=i;</a:t>
            </a:r>
            <a:endParaRPr lang="en-IN" dirty="0" smtClean="0"/>
          </a:p>
          <a:p>
            <a:pPr>
              <a:lnSpc>
                <a:spcPct val="120000"/>
              </a:lnSpc>
              <a:defRPr/>
            </a:pPr>
            <a:r>
              <a:rPr lang="en-IN" dirty="0" smtClean="0"/>
              <a:t>And reverse is unboxing</a:t>
            </a:r>
          </a:p>
          <a:p>
            <a:pPr marL="0" indent="0">
              <a:lnSpc>
                <a:spcPct val="120000"/>
              </a:lnSpc>
              <a:buFont typeface="Wingdings" pitchFamily="2" charset="2"/>
              <a:buNone/>
              <a:defRPr/>
            </a:pPr>
            <a:r>
              <a:rPr lang="pt-BR" b="1" dirty="0" smtClean="0">
                <a:solidFill>
                  <a:schemeClr val="bg1">
                    <a:lumMod val="50000"/>
                  </a:schemeClr>
                </a:solidFill>
                <a:latin typeface="Courier New" pitchFamily="49" charset="0"/>
              </a:rPr>
              <a:t>	o </a:t>
            </a:r>
            <a:r>
              <a:rPr lang="pt-BR" b="1" dirty="0">
                <a:solidFill>
                  <a:schemeClr val="bg1">
                    <a:lumMod val="50000"/>
                  </a:schemeClr>
                </a:solidFill>
                <a:latin typeface="Courier New" pitchFamily="49" charset="0"/>
              </a:rPr>
              <a:t>= </a:t>
            </a:r>
            <a:r>
              <a:rPr lang="pt-BR" b="1" dirty="0" smtClean="0">
                <a:solidFill>
                  <a:schemeClr val="bg1">
                    <a:lumMod val="50000"/>
                  </a:schemeClr>
                </a:solidFill>
                <a:latin typeface="Courier New" pitchFamily="49" charset="0"/>
              </a:rPr>
              <a:t>1; </a:t>
            </a:r>
          </a:p>
          <a:p>
            <a:pPr marL="0" indent="0">
              <a:lnSpc>
                <a:spcPct val="120000"/>
              </a:lnSpc>
              <a:buFont typeface="Wingdings" pitchFamily="2" charset="2"/>
              <a:buNone/>
              <a:defRPr/>
            </a:pPr>
            <a:r>
              <a:rPr lang="pt-BR" b="1" dirty="0">
                <a:solidFill>
                  <a:schemeClr val="bg1">
                    <a:lumMod val="50000"/>
                  </a:schemeClr>
                </a:solidFill>
                <a:latin typeface="Courier New" pitchFamily="49" charset="0"/>
              </a:rPr>
              <a:t>	</a:t>
            </a:r>
            <a:r>
              <a:rPr lang="pt-BR" b="1" dirty="0" smtClean="0">
                <a:solidFill>
                  <a:schemeClr val="bg1">
                    <a:lumMod val="50000"/>
                  </a:schemeClr>
                </a:solidFill>
                <a:latin typeface="Courier New" pitchFamily="49" charset="0"/>
              </a:rPr>
              <a:t>i </a:t>
            </a:r>
            <a:r>
              <a:rPr lang="pt-BR" b="1" dirty="0">
                <a:solidFill>
                  <a:schemeClr val="bg1">
                    <a:lumMod val="50000"/>
                  </a:schemeClr>
                </a:solidFill>
                <a:latin typeface="Courier New" pitchFamily="49" charset="0"/>
              </a:rPr>
              <a:t>= (int)o; // unboxing </a:t>
            </a:r>
            <a:endParaRPr lang="en-IN" dirty="0" smtClean="0"/>
          </a:p>
          <a:p>
            <a:pPr>
              <a:lnSpc>
                <a:spcPct val="120000"/>
              </a:lnSpc>
              <a:defRPr/>
            </a:pPr>
            <a:r>
              <a:rPr lang="en-IN" dirty="0" smtClean="0"/>
              <a:t>Unboxing is explicit conversion. </a:t>
            </a:r>
          </a:p>
          <a:p>
            <a:pPr>
              <a:lnSpc>
                <a:spcPct val="120000"/>
              </a:lnSpc>
              <a:defRPr/>
            </a:pPr>
            <a:r>
              <a:rPr lang="en-IN" dirty="0" smtClean="0"/>
              <a:t>When value-type are boxed they are stored in heap.</a:t>
            </a:r>
          </a:p>
          <a:p>
            <a:pPr>
              <a:lnSpc>
                <a:spcPct val="120000"/>
              </a:lnSpc>
              <a:defRPr/>
            </a:pPr>
            <a:r>
              <a:rPr lang="en-US" dirty="0" smtClean="0"/>
              <a:t>Boxing and unboxing are computationally expensive processes.</a:t>
            </a:r>
            <a:endParaRPr lang="en-IN" dirty="0" smtClean="0"/>
          </a:p>
          <a:p>
            <a:pPr>
              <a:defRPr/>
            </a:pPr>
            <a:endParaRPr lang="en-IN" dirty="0" smtClean="0"/>
          </a:p>
          <a:p>
            <a:pPr>
              <a:defRPr/>
            </a:pPr>
            <a:endParaRPr lang="en-IN" dirty="0" smtClean="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238479-01A4-4113-A038-9CFBE1D58454}" type="slidenum">
              <a:rPr lang="en-US" smtClean="0">
                <a:solidFill>
                  <a:schemeClr val="bg2"/>
                </a:solidFill>
              </a:rPr>
              <a:pPr eaLnBrk="1" hangingPunct="1"/>
              <a:t>45</a:t>
            </a:fld>
            <a:endParaRPr lang="en-US" smtClean="0">
              <a:solidFill>
                <a:schemeClr val="bg2"/>
              </a:solidFill>
            </a:endParaRPr>
          </a:p>
        </p:txBody>
      </p:sp>
      <p:sp>
        <p:nvSpPr>
          <p:cNvPr id="45061" name="TextBox 1"/>
          <p:cNvSpPr txBox="1">
            <a:spLocks noChangeArrowheads="1"/>
          </p:cNvSpPr>
          <p:nvPr/>
        </p:nvSpPr>
        <p:spPr bwMode="auto">
          <a:xfrm>
            <a:off x="6477000" y="3049588"/>
            <a:ext cx="5334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i=1</a:t>
            </a:r>
          </a:p>
        </p:txBody>
      </p:sp>
      <p:sp>
        <p:nvSpPr>
          <p:cNvPr id="45062" name="TextBox 2"/>
          <p:cNvSpPr txBox="1">
            <a:spLocks noChangeArrowheads="1"/>
          </p:cNvSpPr>
          <p:nvPr/>
        </p:nvSpPr>
        <p:spPr bwMode="auto">
          <a:xfrm>
            <a:off x="6438900" y="2679700"/>
            <a:ext cx="40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a:t>
            </a:r>
          </a:p>
        </p:txBody>
      </p:sp>
      <p:sp>
        <p:nvSpPr>
          <p:cNvPr id="45063" name="TextBox 6"/>
          <p:cNvSpPr txBox="1">
            <a:spLocks noChangeArrowheads="1"/>
          </p:cNvSpPr>
          <p:nvPr/>
        </p:nvSpPr>
        <p:spPr bwMode="auto">
          <a:xfrm>
            <a:off x="6477000" y="3441700"/>
            <a:ext cx="5334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a:t>
            </a:r>
          </a:p>
        </p:txBody>
      </p:sp>
      <p:sp>
        <p:nvSpPr>
          <p:cNvPr id="4" name="Freeform 3"/>
          <p:cNvSpPr/>
          <p:nvPr/>
        </p:nvSpPr>
        <p:spPr>
          <a:xfrm>
            <a:off x="7010400" y="2476500"/>
            <a:ext cx="1812925" cy="1562100"/>
          </a:xfrm>
          <a:custGeom>
            <a:avLst/>
            <a:gdLst>
              <a:gd name="connsiteX0" fmla="*/ 419100 w 1812859"/>
              <a:gd name="connsiteY0" fmla="*/ 514350 h 1562100"/>
              <a:gd name="connsiteX1" fmla="*/ 419100 w 1812859"/>
              <a:gd name="connsiteY1" fmla="*/ 514350 h 1562100"/>
              <a:gd name="connsiteX2" fmla="*/ 285750 w 1812859"/>
              <a:gd name="connsiteY2" fmla="*/ 666750 h 1562100"/>
              <a:gd name="connsiteX3" fmla="*/ 266700 w 1812859"/>
              <a:gd name="connsiteY3" fmla="*/ 742950 h 1562100"/>
              <a:gd name="connsiteX4" fmla="*/ 247650 w 1812859"/>
              <a:gd name="connsiteY4" fmla="*/ 800100 h 1562100"/>
              <a:gd name="connsiteX5" fmla="*/ 266700 w 1812859"/>
              <a:gd name="connsiteY5" fmla="*/ 990600 h 1562100"/>
              <a:gd name="connsiteX6" fmla="*/ 304800 w 1812859"/>
              <a:gd name="connsiteY6" fmla="*/ 1047750 h 1562100"/>
              <a:gd name="connsiteX7" fmla="*/ 419100 w 1812859"/>
              <a:gd name="connsiteY7" fmla="*/ 1104900 h 1562100"/>
              <a:gd name="connsiteX8" fmla="*/ 552450 w 1812859"/>
              <a:gd name="connsiteY8" fmla="*/ 1104900 h 1562100"/>
              <a:gd name="connsiteX9" fmla="*/ 552450 w 1812859"/>
              <a:gd name="connsiteY9" fmla="*/ 1104900 h 1562100"/>
              <a:gd name="connsiteX10" fmla="*/ 533400 w 1812859"/>
              <a:gd name="connsiteY10" fmla="*/ 1276350 h 1562100"/>
              <a:gd name="connsiteX11" fmla="*/ 552450 w 1812859"/>
              <a:gd name="connsiteY11" fmla="*/ 1466850 h 1562100"/>
              <a:gd name="connsiteX12" fmla="*/ 609600 w 1812859"/>
              <a:gd name="connsiteY12" fmla="*/ 1524000 h 1562100"/>
              <a:gd name="connsiteX13" fmla="*/ 838200 w 1812859"/>
              <a:gd name="connsiteY13" fmla="*/ 1562100 h 1562100"/>
              <a:gd name="connsiteX14" fmla="*/ 1009650 w 1812859"/>
              <a:gd name="connsiteY14" fmla="*/ 1543050 h 1562100"/>
              <a:gd name="connsiteX15" fmla="*/ 1047750 w 1812859"/>
              <a:gd name="connsiteY15" fmla="*/ 1485900 h 1562100"/>
              <a:gd name="connsiteX16" fmla="*/ 1238250 w 1812859"/>
              <a:gd name="connsiteY16" fmla="*/ 1524000 h 1562100"/>
              <a:gd name="connsiteX17" fmla="*/ 1295400 w 1812859"/>
              <a:gd name="connsiteY17" fmla="*/ 1543050 h 1562100"/>
              <a:gd name="connsiteX18" fmla="*/ 1447800 w 1812859"/>
              <a:gd name="connsiteY18" fmla="*/ 1524000 h 1562100"/>
              <a:gd name="connsiteX19" fmla="*/ 1485900 w 1812859"/>
              <a:gd name="connsiteY19" fmla="*/ 1466850 h 1562100"/>
              <a:gd name="connsiteX20" fmla="*/ 1543050 w 1812859"/>
              <a:gd name="connsiteY20" fmla="*/ 1390650 h 1562100"/>
              <a:gd name="connsiteX21" fmla="*/ 1562100 w 1812859"/>
              <a:gd name="connsiteY21" fmla="*/ 1314450 h 1562100"/>
              <a:gd name="connsiteX22" fmla="*/ 1524000 w 1812859"/>
              <a:gd name="connsiteY22" fmla="*/ 971550 h 1562100"/>
              <a:gd name="connsiteX23" fmla="*/ 1485900 w 1812859"/>
              <a:gd name="connsiteY23" fmla="*/ 914400 h 1562100"/>
              <a:gd name="connsiteX24" fmla="*/ 1466850 w 1812859"/>
              <a:gd name="connsiteY24" fmla="*/ 819150 h 1562100"/>
              <a:gd name="connsiteX25" fmla="*/ 1447800 w 1812859"/>
              <a:gd name="connsiteY25" fmla="*/ 742950 h 1562100"/>
              <a:gd name="connsiteX26" fmla="*/ 1447800 w 1812859"/>
              <a:gd name="connsiteY26" fmla="*/ 742950 h 1562100"/>
              <a:gd name="connsiteX27" fmla="*/ 1619250 w 1812859"/>
              <a:gd name="connsiteY27" fmla="*/ 723900 h 1562100"/>
              <a:gd name="connsiteX28" fmla="*/ 1695450 w 1812859"/>
              <a:gd name="connsiteY28" fmla="*/ 609600 h 1562100"/>
              <a:gd name="connsiteX29" fmla="*/ 1771650 w 1812859"/>
              <a:gd name="connsiteY29" fmla="*/ 533400 h 1562100"/>
              <a:gd name="connsiteX30" fmla="*/ 1790700 w 1812859"/>
              <a:gd name="connsiteY30" fmla="*/ 228600 h 1562100"/>
              <a:gd name="connsiteX31" fmla="*/ 1733550 w 1812859"/>
              <a:gd name="connsiteY31" fmla="*/ 95250 h 1562100"/>
              <a:gd name="connsiteX32" fmla="*/ 1676400 w 1812859"/>
              <a:gd name="connsiteY32" fmla="*/ 57150 h 1562100"/>
              <a:gd name="connsiteX33" fmla="*/ 1504950 w 1812859"/>
              <a:gd name="connsiteY33" fmla="*/ 19050 h 1562100"/>
              <a:gd name="connsiteX34" fmla="*/ 1447800 w 1812859"/>
              <a:gd name="connsiteY34" fmla="*/ 0 h 1562100"/>
              <a:gd name="connsiteX35" fmla="*/ 1276350 w 1812859"/>
              <a:gd name="connsiteY35" fmla="*/ 19050 h 1562100"/>
              <a:gd name="connsiteX36" fmla="*/ 1219200 w 1812859"/>
              <a:gd name="connsiteY36" fmla="*/ 76200 h 1562100"/>
              <a:gd name="connsiteX37" fmla="*/ 1200150 w 1812859"/>
              <a:gd name="connsiteY37" fmla="*/ 133350 h 1562100"/>
              <a:gd name="connsiteX38" fmla="*/ 1143000 w 1812859"/>
              <a:gd name="connsiteY38" fmla="*/ 266700 h 1562100"/>
              <a:gd name="connsiteX39" fmla="*/ 1009650 w 1812859"/>
              <a:gd name="connsiteY39" fmla="*/ 152400 h 1562100"/>
              <a:gd name="connsiteX40" fmla="*/ 952500 w 1812859"/>
              <a:gd name="connsiteY40" fmla="*/ 133350 h 1562100"/>
              <a:gd name="connsiteX41" fmla="*/ 742950 w 1812859"/>
              <a:gd name="connsiteY41" fmla="*/ 95250 h 1562100"/>
              <a:gd name="connsiteX42" fmla="*/ 609600 w 1812859"/>
              <a:gd name="connsiteY42" fmla="*/ 171450 h 1562100"/>
              <a:gd name="connsiteX43" fmla="*/ 609600 w 1812859"/>
              <a:gd name="connsiteY43" fmla="*/ 190500 h 1562100"/>
              <a:gd name="connsiteX44" fmla="*/ 552450 w 1812859"/>
              <a:gd name="connsiteY44" fmla="*/ 247650 h 1562100"/>
              <a:gd name="connsiteX45" fmla="*/ 76200 w 1812859"/>
              <a:gd name="connsiteY45" fmla="*/ 209550 h 1562100"/>
              <a:gd name="connsiteX46" fmla="*/ 19050 w 1812859"/>
              <a:gd name="connsiteY46" fmla="*/ 266700 h 1562100"/>
              <a:gd name="connsiteX47" fmla="*/ 0 w 1812859"/>
              <a:gd name="connsiteY47" fmla="*/ 342900 h 1562100"/>
              <a:gd name="connsiteX48" fmla="*/ 19050 w 1812859"/>
              <a:gd name="connsiteY48" fmla="*/ 400050 h 1562100"/>
              <a:gd name="connsiteX49" fmla="*/ 171450 w 1812859"/>
              <a:gd name="connsiteY49" fmla="*/ 533400 h 1562100"/>
              <a:gd name="connsiteX50" fmla="*/ 228600 w 1812859"/>
              <a:gd name="connsiteY50" fmla="*/ 552450 h 1562100"/>
              <a:gd name="connsiteX51" fmla="*/ 342900 w 1812859"/>
              <a:gd name="connsiteY51" fmla="*/ 609600 h 1562100"/>
              <a:gd name="connsiteX52" fmla="*/ 381000 w 1812859"/>
              <a:gd name="connsiteY52" fmla="*/ 552450 h 1562100"/>
              <a:gd name="connsiteX53" fmla="*/ 381000 w 1812859"/>
              <a:gd name="connsiteY53" fmla="*/ 6096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12859" h="1562100">
                <a:moveTo>
                  <a:pt x="419100" y="514350"/>
                </a:moveTo>
                <a:lnTo>
                  <a:pt x="419100" y="514350"/>
                </a:lnTo>
                <a:cubicBezTo>
                  <a:pt x="374650" y="565150"/>
                  <a:pt x="323193" y="610585"/>
                  <a:pt x="285750" y="666750"/>
                </a:cubicBezTo>
                <a:cubicBezTo>
                  <a:pt x="271227" y="688535"/>
                  <a:pt x="273893" y="717776"/>
                  <a:pt x="266700" y="742950"/>
                </a:cubicBezTo>
                <a:cubicBezTo>
                  <a:pt x="261183" y="762258"/>
                  <a:pt x="254000" y="781050"/>
                  <a:pt x="247650" y="800100"/>
                </a:cubicBezTo>
                <a:cubicBezTo>
                  <a:pt x="254000" y="863600"/>
                  <a:pt x="252350" y="928418"/>
                  <a:pt x="266700" y="990600"/>
                </a:cubicBezTo>
                <a:cubicBezTo>
                  <a:pt x="271848" y="1012909"/>
                  <a:pt x="288611" y="1031561"/>
                  <a:pt x="304800" y="1047750"/>
                </a:cubicBezTo>
                <a:cubicBezTo>
                  <a:pt x="327989" y="1070939"/>
                  <a:pt x="384669" y="1101457"/>
                  <a:pt x="419100" y="1104900"/>
                </a:cubicBezTo>
                <a:cubicBezTo>
                  <a:pt x="463329" y="1109323"/>
                  <a:pt x="508000" y="1104900"/>
                  <a:pt x="552450" y="1104900"/>
                </a:cubicBezTo>
                <a:lnTo>
                  <a:pt x="552450" y="1104900"/>
                </a:lnTo>
                <a:cubicBezTo>
                  <a:pt x="546100" y="1162050"/>
                  <a:pt x="533400" y="1218848"/>
                  <a:pt x="533400" y="1276350"/>
                </a:cubicBezTo>
                <a:cubicBezTo>
                  <a:pt x="533400" y="1340167"/>
                  <a:pt x="533682" y="1405855"/>
                  <a:pt x="552450" y="1466850"/>
                </a:cubicBezTo>
                <a:cubicBezTo>
                  <a:pt x="560373" y="1492599"/>
                  <a:pt x="586209" y="1510634"/>
                  <a:pt x="609600" y="1524000"/>
                </a:cubicBezTo>
                <a:cubicBezTo>
                  <a:pt x="644843" y="1544139"/>
                  <a:pt x="837025" y="1561953"/>
                  <a:pt x="838200" y="1562100"/>
                </a:cubicBezTo>
                <a:cubicBezTo>
                  <a:pt x="984122" y="1541254"/>
                  <a:pt x="926649" y="1543050"/>
                  <a:pt x="1009650" y="1543050"/>
                </a:cubicBezTo>
                <a:lnTo>
                  <a:pt x="1047750" y="1485900"/>
                </a:lnTo>
                <a:cubicBezTo>
                  <a:pt x="1111250" y="1498600"/>
                  <a:pt x="1175151" y="1509439"/>
                  <a:pt x="1238250" y="1524000"/>
                </a:cubicBezTo>
                <a:cubicBezTo>
                  <a:pt x="1257816" y="1528515"/>
                  <a:pt x="1275320" y="1543050"/>
                  <a:pt x="1295400" y="1543050"/>
                </a:cubicBezTo>
                <a:cubicBezTo>
                  <a:pt x="1346595" y="1543050"/>
                  <a:pt x="1397000" y="1530350"/>
                  <a:pt x="1447800" y="1524000"/>
                </a:cubicBezTo>
                <a:cubicBezTo>
                  <a:pt x="1460500" y="1504950"/>
                  <a:pt x="1472592" y="1485481"/>
                  <a:pt x="1485900" y="1466850"/>
                </a:cubicBezTo>
                <a:cubicBezTo>
                  <a:pt x="1504354" y="1441014"/>
                  <a:pt x="1528851" y="1419048"/>
                  <a:pt x="1543050" y="1390650"/>
                </a:cubicBezTo>
                <a:cubicBezTo>
                  <a:pt x="1554759" y="1367232"/>
                  <a:pt x="1555750" y="1339850"/>
                  <a:pt x="1562100" y="1314450"/>
                </a:cubicBezTo>
                <a:cubicBezTo>
                  <a:pt x="1559720" y="1278748"/>
                  <a:pt x="1569450" y="1062450"/>
                  <a:pt x="1524000" y="971550"/>
                </a:cubicBezTo>
                <a:cubicBezTo>
                  <a:pt x="1513761" y="951072"/>
                  <a:pt x="1498600" y="933450"/>
                  <a:pt x="1485900" y="914400"/>
                </a:cubicBezTo>
                <a:cubicBezTo>
                  <a:pt x="1479550" y="882650"/>
                  <a:pt x="1474703" y="850562"/>
                  <a:pt x="1466850" y="819150"/>
                </a:cubicBezTo>
                <a:cubicBezTo>
                  <a:pt x="1445792" y="734918"/>
                  <a:pt x="1447800" y="788740"/>
                  <a:pt x="1447800" y="742950"/>
                </a:cubicBezTo>
                <a:lnTo>
                  <a:pt x="1447800" y="742950"/>
                </a:lnTo>
                <a:cubicBezTo>
                  <a:pt x="1504950" y="736600"/>
                  <a:pt x="1563465" y="737846"/>
                  <a:pt x="1619250" y="723900"/>
                </a:cubicBezTo>
                <a:cubicBezTo>
                  <a:pt x="1712070" y="700695"/>
                  <a:pt x="1654968" y="674371"/>
                  <a:pt x="1695450" y="609600"/>
                </a:cubicBezTo>
                <a:cubicBezTo>
                  <a:pt x="1714488" y="579139"/>
                  <a:pt x="1746250" y="558800"/>
                  <a:pt x="1771650" y="533400"/>
                </a:cubicBezTo>
                <a:cubicBezTo>
                  <a:pt x="1825580" y="371611"/>
                  <a:pt x="1820660" y="438320"/>
                  <a:pt x="1790700" y="228600"/>
                </a:cubicBezTo>
                <a:cubicBezTo>
                  <a:pt x="1783413" y="177593"/>
                  <a:pt x="1771030" y="132730"/>
                  <a:pt x="1733550" y="95250"/>
                </a:cubicBezTo>
                <a:cubicBezTo>
                  <a:pt x="1717361" y="79061"/>
                  <a:pt x="1696878" y="67389"/>
                  <a:pt x="1676400" y="57150"/>
                </a:cubicBezTo>
                <a:cubicBezTo>
                  <a:pt x="1624939" y="31419"/>
                  <a:pt x="1557630" y="30757"/>
                  <a:pt x="1504950" y="19050"/>
                </a:cubicBezTo>
                <a:cubicBezTo>
                  <a:pt x="1485348" y="14694"/>
                  <a:pt x="1466850" y="6350"/>
                  <a:pt x="1447800" y="0"/>
                </a:cubicBezTo>
                <a:cubicBezTo>
                  <a:pt x="1390650" y="6350"/>
                  <a:pt x="1330901" y="866"/>
                  <a:pt x="1276350" y="19050"/>
                </a:cubicBezTo>
                <a:cubicBezTo>
                  <a:pt x="1250792" y="27569"/>
                  <a:pt x="1234144" y="53784"/>
                  <a:pt x="1219200" y="76200"/>
                </a:cubicBezTo>
                <a:cubicBezTo>
                  <a:pt x="1208061" y="92908"/>
                  <a:pt x="1200150" y="133350"/>
                  <a:pt x="1200150" y="133350"/>
                </a:cubicBezTo>
                <a:lnTo>
                  <a:pt x="1143000" y="266700"/>
                </a:lnTo>
                <a:cubicBezTo>
                  <a:pt x="1098550" y="228600"/>
                  <a:pt x="1057611" y="185973"/>
                  <a:pt x="1009650" y="152400"/>
                </a:cubicBezTo>
                <a:cubicBezTo>
                  <a:pt x="993199" y="140885"/>
                  <a:pt x="971808" y="138867"/>
                  <a:pt x="952500" y="133350"/>
                </a:cubicBezTo>
                <a:cubicBezTo>
                  <a:pt x="862680" y="107687"/>
                  <a:pt x="850872" y="110667"/>
                  <a:pt x="742950" y="95250"/>
                </a:cubicBezTo>
                <a:cubicBezTo>
                  <a:pt x="624531" y="114986"/>
                  <a:pt x="632709" y="79016"/>
                  <a:pt x="609600" y="171450"/>
                </a:cubicBezTo>
                <a:cubicBezTo>
                  <a:pt x="608060" y="177610"/>
                  <a:pt x="609600" y="184150"/>
                  <a:pt x="609600" y="190500"/>
                </a:cubicBezTo>
                <a:lnTo>
                  <a:pt x="552450" y="247650"/>
                </a:lnTo>
                <a:cubicBezTo>
                  <a:pt x="345364" y="169993"/>
                  <a:pt x="361400" y="152510"/>
                  <a:pt x="76200" y="209550"/>
                </a:cubicBezTo>
                <a:cubicBezTo>
                  <a:pt x="49782" y="214834"/>
                  <a:pt x="38100" y="247650"/>
                  <a:pt x="19050" y="266700"/>
                </a:cubicBezTo>
                <a:cubicBezTo>
                  <a:pt x="12700" y="292100"/>
                  <a:pt x="0" y="316718"/>
                  <a:pt x="0" y="342900"/>
                </a:cubicBezTo>
                <a:cubicBezTo>
                  <a:pt x="0" y="362980"/>
                  <a:pt x="10070" y="382089"/>
                  <a:pt x="19050" y="400050"/>
                </a:cubicBezTo>
                <a:cubicBezTo>
                  <a:pt x="50165" y="462280"/>
                  <a:pt x="102870" y="510540"/>
                  <a:pt x="171450" y="533400"/>
                </a:cubicBezTo>
                <a:cubicBezTo>
                  <a:pt x="190500" y="539750"/>
                  <a:pt x="210639" y="543470"/>
                  <a:pt x="228600" y="552450"/>
                </a:cubicBezTo>
                <a:cubicBezTo>
                  <a:pt x="376316" y="626308"/>
                  <a:pt x="199252" y="561717"/>
                  <a:pt x="342900" y="609600"/>
                </a:cubicBezTo>
                <a:lnTo>
                  <a:pt x="381000" y="552450"/>
                </a:lnTo>
                <a:lnTo>
                  <a:pt x="381000" y="6096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5" name="TextBox 4"/>
          <p:cNvSpPr txBox="1">
            <a:spLocks noChangeArrowheads="1"/>
          </p:cNvSpPr>
          <p:nvPr/>
        </p:nvSpPr>
        <p:spPr bwMode="auto">
          <a:xfrm>
            <a:off x="7916863" y="3233738"/>
            <a:ext cx="46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cxnSp>
        <p:nvCxnSpPr>
          <p:cNvPr id="8" name="Straight Arrow Connector 7"/>
          <p:cNvCxnSpPr/>
          <p:nvPr/>
        </p:nvCxnSpPr>
        <p:spPr>
          <a:xfrm flipV="1">
            <a:off x="6838950" y="3419475"/>
            <a:ext cx="1077913" cy="1841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67" name="TextBox 8"/>
          <p:cNvSpPr txBox="1">
            <a:spLocks noChangeArrowheads="1"/>
          </p:cNvSpPr>
          <p:nvPr/>
        </p:nvSpPr>
        <p:spPr bwMode="auto">
          <a:xfrm>
            <a:off x="6465888" y="3895725"/>
            <a:ext cx="6032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stack</a:t>
            </a:r>
          </a:p>
        </p:txBody>
      </p:sp>
      <p:sp>
        <p:nvSpPr>
          <p:cNvPr id="45068" name="TextBox 12"/>
          <p:cNvSpPr txBox="1">
            <a:spLocks noChangeArrowheads="1"/>
          </p:cNvSpPr>
          <p:nvPr/>
        </p:nvSpPr>
        <p:spPr bwMode="auto">
          <a:xfrm>
            <a:off x="8202613" y="2476500"/>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heap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Tell me why</a:t>
            </a:r>
          </a:p>
        </p:txBody>
      </p:sp>
      <p:sp>
        <p:nvSpPr>
          <p:cNvPr id="46083" name="Content Placeholder 2"/>
          <p:cNvSpPr>
            <a:spLocks noGrp="1"/>
          </p:cNvSpPr>
          <p:nvPr>
            <p:ph idx="1"/>
          </p:nvPr>
        </p:nvSpPr>
        <p:spPr>
          <a:xfrm>
            <a:off x="457200" y="1447800"/>
            <a:ext cx="8229600" cy="685800"/>
          </a:xfrm>
        </p:spPr>
        <p:txBody>
          <a:bodyPr/>
          <a:lstStyle/>
          <a:p>
            <a:r>
              <a:rPr lang="en-US" smtClean="0"/>
              <a:t>If boxing hits the performance, then why should I use it?</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066B19-F372-4C18-86CA-8D6BDFFCFAAF}" type="slidenum">
              <a:rPr lang="en-US" smtClean="0">
                <a:solidFill>
                  <a:schemeClr val="bg2"/>
                </a:solidFill>
              </a:rPr>
              <a:pPr eaLnBrk="1" hangingPunct="1"/>
              <a:t>46</a:t>
            </a:fld>
            <a:endParaRPr lang="en-US" smtClean="0">
              <a:solidFill>
                <a:schemeClr val="bg2"/>
              </a:solidFill>
            </a:endParaRPr>
          </a:p>
        </p:txBody>
      </p:sp>
      <p:sp>
        <p:nvSpPr>
          <p:cNvPr id="46085" name="Content Placeholder 2"/>
          <p:cNvSpPr txBox="1">
            <a:spLocks/>
          </p:cNvSpPr>
          <p:nvPr/>
        </p:nvSpPr>
        <p:spPr bwMode="auto">
          <a:xfrm>
            <a:off x="609600" y="2438400"/>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40000"/>
              </a:lnSpc>
              <a:spcBef>
                <a:spcPct val="20000"/>
              </a:spcBef>
              <a:buClr>
                <a:schemeClr val="accent2"/>
              </a:buClr>
              <a:buFont typeface="Wingdings" pitchFamily="2" charset="2"/>
              <a:buChar char="§"/>
            </a:pPr>
            <a:r>
              <a:rPr lang="en-US" sz="2000">
                <a:solidFill>
                  <a:srgbClr val="5F5F5F"/>
                </a:solidFill>
              </a:rPr>
              <a:t>The collections classes (in Collections session) can hold only objects. With boxing it can now handle value-types as well.</a:t>
            </a:r>
          </a:p>
          <a:p>
            <a:pPr>
              <a:lnSpc>
                <a:spcPct val="140000"/>
              </a:lnSpc>
              <a:spcBef>
                <a:spcPct val="20000"/>
              </a:spcBef>
              <a:buClr>
                <a:schemeClr val="accent2"/>
              </a:buClr>
              <a:buFont typeface="Wingdings" pitchFamily="2" charset="2"/>
              <a:buChar char="§"/>
            </a:pPr>
            <a:r>
              <a:rPr lang="en-US" sz="2000">
                <a:solidFill>
                  <a:srgbClr val="5F5F5F"/>
                </a:solidFill>
              </a:rPr>
              <a:t>Also if we need use Serialization (in IO session)  to store the int in the hard disk we need it to be an object</a:t>
            </a:r>
          </a:p>
          <a:p>
            <a:pPr>
              <a:lnSpc>
                <a:spcPct val="140000"/>
              </a:lnSpc>
              <a:spcBef>
                <a:spcPct val="20000"/>
              </a:spcBef>
              <a:buClr>
                <a:schemeClr val="accent2"/>
              </a:buClr>
              <a:buFont typeface="Wingdings" pitchFamily="2" charset="2"/>
              <a:buChar char="§"/>
            </a:pPr>
            <a:r>
              <a:rPr lang="en-US" sz="2000">
                <a:solidFill>
                  <a:srgbClr val="5F5F5F"/>
                </a:solidFill>
              </a:rPr>
              <a:t>Boxing is used if you want a unified type system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Comparisons</a:t>
            </a:r>
          </a:p>
        </p:txBody>
      </p:sp>
      <p:sp>
        <p:nvSpPr>
          <p:cNvPr id="3" name="Content Placeholder 2"/>
          <p:cNvSpPr>
            <a:spLocks noGrp="1"/>
          </p:cNvSpPr>
          <p:nvPr>
            <p:ph idx="1"/>
          </p:nvPr>
        </p:nvSpPr>
        <p:spPr>
          <a:xfrm>
            <a:off x="228600" y="1143000"/>
            <a:ext cx="8686800" cy="4525963"/>
          </a:xfrm>
        </p:spPr>
        <p:txBody>
          <a:bodyPr/>
          <a:lstStyle/>
          <a:p>
            <a:pPr>
              <a:defRPr/>
            </a:pPr>
            <a:r>
              <a:rPr lang="en-US" dirty="0"/>
              <a:t>== will not work when comparing a value with </a:t>
            </a:r>
            <a:r>
              <a:rPr lang="en-US" dirty="0" smtClean="0"/>
              <a:t>object</a:t>
            </a:r>
            <a:endParaRPr lang="en-US" b="1" dirty="0" smtClean="0">
              <a:solidFill>
                <a:schemeClr val="bg1">
                  <a:lumMod val="50000"/>
                </a:schemeClr>
              </a:solidFill>
              <a:latin typeface="Courier New" pitchFamily="49" charset="0"/>
            </a:endParaRPr>
          </a:p>
          <a:p>
            <a:pPr marL="0" indent="0">
              <a:buFont typeface="Wingdings" pitchFamily="2" charset="2"/>
              <a:buNone/>
              <a:defRPr/>
            </a:pPr>
            <a:r>
              <a:rPr lang="en-US" b="1" dirty="0" smtClean="0">
                <a:solidFill>
                  <a:schemeClr val="bg1">
                    <a:lumMod val="50000"/>
                  </a:schemeClr>
                </a:solidFill>
                <a:latin typeface="Courier New" pitchFamily="49" charset="0"/>
              </a:rPr>
              <a:t> int </a:t>
            </a:r>
            <a:r>
              <a:rPr lang="en-US" b="1" dirty="0">
                <a:solidFill>
                  <a:schemeClr val="bg1">
                    <a:lumMod val="50000"/>
                  </a:schemeClr>
                </a:solidFill>
                <a:latin typeface="Courier New" pitchFamily="49" charset="0"/>
              </a:rPr>
              <a:t>i = 10;</a:t>
            </a:r>
          </a:p>
          <a:p>
            <a:pPr marL="0" indent="0">
              <a:buFont typeface="Wingdings" pitchFamily="2" charset="2"/>
              <a:buNone/>
              <a:defRPr/>
            </a:pPr>
            <a:r>
              <a:rPr lang="en-US" b="1" dirty="0">
                <a:solidFill>
                  <a:schemeClr val="bg1">
                    <a:lumMod val="50000"/>
                  </a:schemeClr>
                </a:solidFill>
                <a:latin typeface="Courier New" pitchFamily="49" charset="0"/>
              </a:rPr>
              <a:t>    object o = i</a:t>
            </a:r>
            <a:r>
              <a:rPr lang="en-US" b="1" dirty="0" smtClean="0">
                <a:solidFill>
                  <a:schemeClr val="bg1">
                    <a:lumMod val="50000"/>
                  </a:schemeClr>
                </a:solidFill>
                <a:latin typeface="Courier New" pitchFamily="49" charset="0"/>
              </a:rPr>
              <a:t>;</a:t>
            </a:r>
            <a:endParaRPr lang="en-US" b="1" dirty="0">
              <a:solidFill>
                <a:schemeClr val="bg1">
                  <a:lumMod val="50000"/>
                </a:schemeClr>
              </a:solidFill>
              <a:latin typeface="Courier New" pitchFamily="49" charset="0"/>
            </a:endParaRPr>
          </a:p>
          <a:p>
            <a:pPr marL="0" indent="0">
              <a:buFont typeface="Wingdings" pitchFamily="2" charset="2"/>
              <a:buNone/>
              <a:defRPr/>
            </a:pPr>
            <a:r>
              <a:rPr lang="en-US" b="1" dirty="0">
                <a:solidFill>
                  <a:schemeClr val="bg1">
                    <a:lumMod val="50000"/>
                  </a:schemeClr>
                </a:solidFill>
                <a:latin typeface="Courier New" pitchFamily="49" charset="0"/>
              </a:rPr>
              <a:t>  //  </a:t>
            </a:r>
            <a:r>
              <a:rPr lang="en-US" b="1" dirty="0" err="1">
                <a:solidFill>
                  <a:schemeClr val="bg1">
                    <a:lumMod val="50000"/>
                  </a:schemeClr>
                </a:solidFill>
                <a:latin typeface="Courier New" pitchFamily="49" charset="0"/>
              </a:rPr>
              <a:t>Console.WriteLine</a:t>
            </a:r>
            <a:r>
              <a:rPr lang="en-US" b="1" dirty="0">
                <a:solidFill>
                  <a:schemeClr val="bg1">
                    <a:lumMod val="50000"/>
                  </a:schemeClr>
                </a:solidFill>
                <a:latin typeface="Courier New" pitchFamily="49" charset="0"/>
              </a:rPr>
              <a:t>(o==i); // error</a:t>
            </a:r>
          </a:p>
          <a:p>
            <a:pPr marL="0" indent="0">
              <a:buFont typeface="Wingdings" pitchFamily="2" charset="2"/>
              <a:buNone/>
              <a:defRPr/>
            </a:pPr>
            <a:r>
              <a:rPr lang="en-US" b="1" dirty="0">
                <a:solidFill>
                  <a:schemeClr val="bg1">
                    <a:lumMod val="50000"/>
                  </a:schemeClr>
                </a:solidFill>
                <a:latin typeface="Courier New" pitchFamily="49" charset="0"/>
              </a:rPr>
              <a:t>    </a:t>
            </a:r>
            <a:r>
              <a:rPr lang="en-US" b="1" dirty="0" err="1">
                <a:solidFill>
                  <a:schemeClr val="bg1">
                    <a:lumMod val="50000"/>
                  </a:schemeClr>
                </a:solidFill>
                <a:latin typeface="Courier New" pitchFamily="49" charset="0"/>
              </a:rPr>
              <a:t>Console.WriteLine</a:t>
            </a:r>
            <a:r>
              <a:rPr lang="en-US" b="1" dirty="0">
                <a:solidFill>
                  <a:schemeClr val="bg1">
                    <a:lumMod val="50000"/>
                  </a:schemeClr>
                </a:solidFill>
                <a:latin typeface="Courier New" pitchFamily="49" charset="0"/>
              </a:rPr>
              <a:t>(</a:t>
            </a:r>
            <a:r>
              <a:rPr lang="en-US" b="1" dirty="0" err="1">
                <a:solidFill>
                  <a:schemeClr val="bg1">
                    <a:lumMod val="50000"/>
                  </a:schemeClr>
                </a:solidFill>
                <a:latin typeface="Courier New" pitchFamily="49" charset="0"/>
              </a:rPr>
              <a:t>o.Equals</a:t>
            </a:r>
            <a:r>
              <a:rPr lang="en-US" b="1" dirty="0">
                <a:solidFill>
                  <a:schemeClr val="bg1">
                    <a:lumMod val="50000"/>
                  </a:schemeClr>
                </a:solidFill>
                <a:latin typeface="Courier New" pitchFamily="49" charset="0"/>
              </a:rPr>
              <a:t>(i)); </a:t>
            </a:r>
            <a:r>
              <a:rPr lang="en-US" b="1" dirty="0" smtClean="0">
                <a:solidFill>
                  <a:schemeClr val="bg1">
                    <a:lumMod val="50000"/>
                  </a:schemeClr>
                </a:solidFill>
                <a:latin typeface="Courier New" pitchFamily="49" charset="0"/>
              </a:rPr>
              <a:t>//True</a:t>
            </a:r>
            <a:endParaRPr lang="en-US" b="1" dirty="0">
              <a:solidFill>
                <a:schemeClr val="bg1">
                  <a:lumMod val="50000"/>
                </a:schemeClr>
              </a:solidFill>
              <a:latin typeface="Courier New" pitchFamily="49" charset="0"/>
            </a:endParaRPr>
          </a:p>
          <a:p>
            <a:pPr marL="0" indent="0">
              <a:buFont typeface="Wingdings" pitchFamily="2" charset="2"/>
              <a:buNone/>
              <a:defRPr/>
            </a:pPr>
            <a:r>
              <a:rPr lang="en-US" b="1" dirty="0">
                <a:solidFill>
                  <a:schemeClr val="bg1">
                    <a:lumMod val="50000"/>
                  </a:schemeClr>
                </a:solidFill>
                <a:latin typeface="Courier New" pitchFamily="49" charset="0"/>
              </a:rPr>
              <a:t>    </a:t>
            </a:r>
            <a:r>
              <a:rPr lang="en-US" b="1" dirty="0" err="1">
                <a:solidFill>
                  <a:schemeClr val="bg1">
                    <a:lumMod val="50000"/>
                  </a:schemeClr>
                </a:solidFill>
                <a:latin typeface="Courier New" pitchFamily="49" charset="0"/>
              </a:rPr>
              <a:t>Console.WriteLine</a:t>
            </a:r>
            <a:r>
              <a:rPr lang="en-US" b="1" dirty="0">
                <a:solidFill>
                  <a:schemeClr val="bg1">
                    <a:lumMod val="50000"/>
                  </a:schemeClr>
                </a:solidFill>
                <a:latin typeface="Courier New" pitchFamily="49" charset="0"/>
              </a:rPr>
              <a:t>(</a:t>
            </a:r>
            <a:r>
              <a:rPr lang="en-US" b="1" dirty="0" err="1">
                <a:solidFill>
                  <a:schemeClr val="bg1">
                    <a:lumMod val="50000"/>
                  </a:schemeClr>
                </a:solidFill>
                <a:latin typeface="Courier New" pitchFamily="49" charset="0"/>
              </a:rPr>
              <a:t>ReferenceEquals</a:t>
            </a:r>
            <a:r>
              <a:rPr lang="en-US" b="1" dirty="0">
                <a:solidFill>
                  <a:schemeClr val="bg1">
                    <a:lumMod val="50000"/>
                  </a:schemeClr>
                </a:solidFill>
                <a:latin typeface="Courier New" pitchFamily="49" charset="0"/>
              </a:rPr>
              <a:t>(</a:t>
            </a:r>
            <a:r>
              <a:rPr lang="en-US" b="1" dirty="0" err="1">
                <a:solidFill>
                  <a:schemeClr val="bg1">
                    <a:lumMod val="50000"/>
                  </a:schemeClr>
                </a:solidFill>
                <a:latin typeface="Courier New" pitchFamily="49" charset="0"/>
              </a:rPr>
              <a:t>i,o</a:t>
            </a:r>
            <a:r>
              <a:rPr lang="en-US" b="1" dirty="0">
                <a:solidFill>
                  <a:schemeClr val="bg1">
                    <a:lumMod val="50000"/>
                  </a:schemeClr>
                </a:solidFill>
                <a:latin typeface="Courier New" pitchFamily="49" charset="0"/>
              </a:rPr>
              <a:t>)); //</a:t>
            </a:r>
            <a:r>
              <a:rPr lang="en-US" b="1" dirty="0" smtClean="0">
                <a:solidFill>
                  <a:schemeClr val="bg1">
                    <a:lumMod val="50000"/>
                  </a:schemeClr>
                </a:solidFill>
                <a:latin typeface="Courier New" pitchFamily="49" charset="0"/>
              </a:rPr>
              <a:t>False</a:t>
            </a:r>
            <a:endParaRPr lang="en-US" b="1" dirty="0">
              <a:solidFill>
                <a:schemeClr val="bg1">
                  <a:lumMod val="50000"/>
                </a:schemeClr>
              </a:solidFill>
              <a:latin typeface="Courier New" pitchFamily="49" charset="0"/>
            </a:endParaRPr>
          </a:p>
          <a:p>
            <a:pPr marL="0" indent="0">
              <a:buFont typeface="Wingdings" pitchFamily="2" charset="2"/>
              <a:buNone/>
              <a:defRPr/>
            </a:pPr>
            <a:r>
              <a:rPr lang="en-US" b="1" dirty="0">
                <a:solidFill>
                  <a:schemeClr val="bg1">
                    <a:lumMod val="50000"/>
                  </a:schemeClr>
                </a:solidFill>
                <a:latin typeface="Courier New" pitchFamily="49" charset="0"/>
              </a:rPr>
              <a:t>    object o1 = i;</a:t>
            </a:r>
          </a:p>
          <a:p>
            <a:pPr marL="0" indent="0">
              <a:buFont typeface="Wingdings" pitchFamily="2" charset="2"/>
              <a:buNone/>
              <a:defRPr/>
            </a:pPr>
            <a:r>
              <a:rPr lang="en-US" b="1" dirty="0">
                <a:solidFill>
                  <a:schemeClr val="bg1">
                    <a:lumMod val="50000"/>
                  </a:schemeClr>
                </a:solidFill>
                <a:latin typeface="Courier New" pitchFamily="49" charset="0"/>
              </a:rPr>
              <a:t>    </a:t>
            </a:r>
            <a:r>
              <a:rPr lang="en-US" b="1" dirty="0" err="1">
                <a:solidFill>
                  <a:schemeClr val="bg1">
                    <a:lumMod val="50000"/>
                  </a:schemeClr>
                </a:solidFill>
                <a:latin typeface="Courier New" pitchFamily="49" charset="0"/>
              </a:rPr>
              <a:t>Console.WriteLine</a:t>
            </a:r>
            <a:r>
              <a:rPr lang="en-US" b="1" dirty="0">
                <a:solidFill>
                  <a:schemeClr val="bg1">
                    <a:lumMod val="50000"/>
                  </a:schemeClr>
                </a:solidFill>
                <a:latin typeface="Courier New" pitchFamily="49" charset="0"/>
              </a:rPr>
              <a:t>(</a:t>
            </a:r>
            <a:r>
              <a:rPr lang="en-US" b="1" dirty="0" err="1">
                <a:solidFill>
                  <a:schemeClr val="bg1">
                    <a:lumMod val="50000"/>
                  </a:schemeClr>
                </a:solidFill>
                <a:latin typeface="Courier New" pitchFamily="49" charset="0"/>
              </a:rPr>
              <a:t>o.Equals</a:t>
            </a:r>
            <a:r>
              <a:rPr lang="en-US" b="1" dirty="0">
                <a:solidFill>
                  <a:schemeClr val="bg1">
                    <a:lumMod val="50000"/>
                  </a:schemeClr>
                </a:solidFill>
                <a:latin typeface="Courier New" pitchFamily="49" charset="0"/>
              </a:rPr>
              <a:t>(o1)); </a:t>
            </a:r>
            <a:r>
              <a:rPr lang="en-US" b="1" dirty="0" smtClean="0">
                <a:solidFill>
                  <a:schemeClr val="bg1">
                    <a:lumMod val="50000"/>
                  </a:schemeClr>
                </a:solidFill>
                <a:latin typeface="Courier New" pitchFamily="49" charset="0"/>
              </a:rPr>
              <a:t>//True</a:t>
            </a:r>
            <a:endParaRPr lang="en-US" b="1" dirty="0">
              <a:solidFill>
                <a:schemeClr val="bg1">
                  <a:lumMod val="50000"/>
                </a:schemeClr>
              </a:solidFill>
              <a:latin typeface="Courier New" pitchFamily="49" charset="0"/>
            </a:endParaRPr>
          </a:p>
          <a:p>
            <a:pPr marL="0" indent="0">
              <a:buFont typeface="Wingdings" pitchFamily="2" charset="2"/>
              <a:buNone/>
              <a:defRPr/>
            </a:pPr>
            <a:r>
              <a:rPr lang="en-US" b="1" dirty="0">
                <a:solidFill>
                  <a:schemeClr val="bg1">
                    <a:lumMod val="50000"/>
                  </a:schemeClr>
                </a:solidFill>
                <a:latin typeface="Courier New" pitchFamily="49" charset="0"/>
              </a:rPr>
              <a:t>    </a:t>
            </a:r>
            <a:r>
              <a:rPr lang="en-US" b="1" dirty="0" err="1">
                <a:solidFill>
                  <a:schemeClr val="bg1">
                    <a:lumMod val="50000"/>
                  </a:schemeClr>
                </a:solidFill>
                <a:latin typeface="Courier New" pitchFamily="49" charset="0"/>
              </a:rPr>
              <a:t>Console.WriteLine</a:t>
            </a:r>
            <a:r>
              <a:rPr lang="en-US" b="1" dirty="0">
                <a:solidFill>
                  <a:schemeClr val="bg1">
                    <a:lumMod val="50000"/>
                  </a:schemeClr>
                </a:solidFill>
                <a:latin typeface="Courier New" pitchFamily="49" charset="0"/>
              </a:rPr>
              <a:t>(</a:t>
            </a:r>
            <a:r>
              <a:rPr lang="en-US" b="1" dirty="0" err="1">
                <a:solidFill>
                  <a:schemeClr val="bg1">
                    <a:lumMod val="50000"/>
                  </a:schemeClr>
                </a:solidFill>
                <a:latin typeface="Courier New" pitchFamily="49" charset="0"/>
              </a:rPr>
              <a:t>ReferenceEquals</a:t>
            </a:r>
            <a:r>
              <a:rPr lang="en-US" b="1" dirty="0">
                <a:solidFill>
                  <a:schemeClr val="bg1">
                    <a:lumMod val="50000"/>
                  </a:schemeClr>
                </a:solidFill>
                <a:latin typeface="Courier New" pitchFamily="49" charset="0"/>
              </a:rPr>
              <a:t>(o1, o)); //False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E93031-AEFE-4143-BF4B-E1637156D495}" type="slidenum">
              <a:rPr lang="en-US" smtClean="0">
                <a:solidFill>
                  <a:schemeClr val="bg2"/>
                </a:solidFill>
              </a:rPr>
              <a:pPr eaLnBrk="1" hangingPunct="1"/>
              <a:t>47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Casting</a:t>
            </a:r>
          </a:p>
        </p:txBody>
      </p:sp>
      <p:sp>
        <p:nvSpPr>
          <p:cNvPr id="3" name="Content Placeholder 2"/>
          <p:cNvSpPr>
            <a:spLocks noGrp="1"/>
          </p:cNvSpPr>
          <p:nvPr>
            <p:ph idx="1"/>
          </p:nvPr>
        </p:nvSpPr>
        <p:spPr>
          <a:xfrm>
            <a:off x="304800" y="1143000"/>
            <a:ext cx="8686800" cy="5486400"/>
          </a:xfrm>
        </p:spPr>
        <p:txBody>
          <a:bodyPr/>
          <a:lstStyle/>
          <a:p>
            <a:pPr>
              <a:defRPr/>
            </a:pPr>
            <a:r>
              <a:rPr lang="en-US" dirty="0" smtClean="0"/>
              <a:t>Casting that happens between the value-types cannot be replicated with object.</a:t>
            </a:r>
          </a:p>
          <a:p>
            <a:pPr marL="0" indent="0">
              <a:buFont typeface="Wingdings" pitchFamily="2" charset="2"/>
              <a:buNone/>
              <a:defRPr/>
            </a:pPr>
            <a:r>
              <a:rPr lang="en-US" dirty="0" smtClean="0"/>
              <a:t>For instance </a:t>
            </a:r>
          </a:p>
          <a:p>
            <a:pPr marL="0" indent="0">
              <a:buFont typeface="Wingdings" pitchFamily="2" charset="2"/>
              <a:buNone/>
              <a:defRPr/>
            </a:pPr>
            <a:r>
              <a:rPr lang="en-US" b="1" dirty="0">
                <a:solidFill>
                  <a:schemeClr val="bg1">
                    <a:lumMod val="50000"/>
                  </a:schemeClr>
                </a:solidFill>
                <a:latin typeface="Courier New" pitchFamily="49" charset="0"/>
              </a:rPr>
              <a:t> </a:t>
            </a:r>
            <a:r>
              <a:rPr lang="en-US" b="1" dirty="0" smtClean="0">
                <a:solidFill>
                  <a:schemeClr val="bg1">
                    <a:lumMod val="50000"/>
                  </a:schemeClr>
                </a:solidFill>
                <a:latin typeface="Courier New" pitchFamily="49" charset="0"/>
              </a:rPr>
              <a:t>   int </a:t>
            </a:r>
            <a:r>
              <a:rPr lang="en-US" b="1" dirty="0">
                <a:solidFill>
                  <a:schemeClr val="bg1">
                    <a:lumMod val="50000"/>
                  </a:schemeClr>
                </a:solidFill>
                <a:latin typeface="Courier New" pitchFamily="49" charset="0"/>
              </a:rPr>
              <a:t>i = 10;</a:t>
            </a:r>
          </a:p>
          <a:p>
            <a:pPr marL="0" indent="0">
              <a:buFont typeface="Wingdings" pitchFamily="2" charset="2"/>
              <a:buNone/>
              <a:defRPr/>
            </a:pPr>
            <a:r>
              <a:rPr lang="en-US" b="1" dirty="0">
                <a:solidFill>
                  <a:schemeClr val="bg1">
                    <a:lumMod val="50000"/>
                  </a:schemeClr>
                </a:solidFill>
                <a:latin typeface="Courier New" pitchFamily="49" charset="0"/>
              </a:rPr>
              <a:t>    object o = i;</a:t>
            </a:r>
          </a:p>
          <a:p>
            <a:pPr marL="0" indent="0">
              <a:buFont typeface="Wingdings" pitchFamily="2" charset="2"/>
              <a:buNone/>
              <a:defRPr/>
            </a:pPr>
            <a:r>
              <a:rPr lang="en-US" b="1" dirty="0">
                <a:solidFill>
                  <a:schemeClr val="bg1">
                    <a:lumMod val="50000"/>
                  </a:schemeClr>
                </a:solidFill>
                <a:latin typeface="Courier New" pitchFamily="49" charset="0"/>
              </a:rPr>
              <a:t>    byte b = (</a:t>
            </a:r>
            <a:r>
              <a:rPr lang="en-US" b="1" dirty="0" smtClean="0">
                <a:solidFill>
                  <a:schemeClr val="bg1">
                    <a:lumMod val="50000"/>
                  </a:schemeClr>
                </a:solidFill>
                <a:latin typeface="Courier New" pitchFamily="49" charset="0"/>
              </a:rPr>
              <a:t>byte)o;//// </a:t>
            </a:r>
            <a:r>
              <a:rPr lang="en-US" b="1" dirty="0" err="1" smtClean="0">
                <a:solidFill>
                  <a:schemeClr val="bg1">
                    <a:lumMod val="50000"/>
                  </a:schemeClr>
                </a:solidFill>
                <a:latin typeface="Courier New" pitchFamily="49" charset="0"/>
              </a:rPr>
              <a:t>InvalidCastException</a:t>
            </a:r>
            <a:endParaRPr lang="en-US" b="1" dirty="0">
              <a:solidFill>
                <a:schemeClr val="bg1">
                  <a:lumMod val="50000"/>
                </a:schemeClr>
              </a:solidFill>
              <a:latin typeface="Courier New" pitchFamily="49" charset="0"/>
            </a:endParaRP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8F1DD6-C7B6-49B5-BEE7-FEB1EF7B4308}" type="slidenum">
              <a:rPr lang="en-US" smtClean="0">
                <a:solidFill>
                  <a:schemeClr val="bg2"/>
                </a:solidFill>
              </a:rPr>
              <a:pPr eaLnBrk="1" hangingPunct="1"/>
              <a:t>48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Memory</a:t>
            </a:r>
            <a:endParaRPr lang="en-IN" smtClean="0"/>
          </a:p>
        </p:txBody>
      </p:sp>
      <p:sp>
        <p:nvSpPr>
          <p:cNvPr id="49155" name="Rectangle 3"/>
          <p:cNvSpPr>
            <a:spLocks noGrp="1" noChangeArrowheads="1"/>
          </p:cNvSpPr>
          <p:nvPr>
            <p:ph type="body" idx="1"/>
          </p:nvPr>
        </p:nvSpPr>
        <p:spPr>
          <a:xfrm>
            <a:off x="381000" y="1219200"/>
            <a:ext cx="8229600" cy="4525963"/>
          </a:xfrm>
        </p:spPr>
        <p:txBody>
          <a:bodyPr/>
          <a:lstStyle/>
          <a:p>
            <a:r>
              <a:rPr lang="en-US" smtClean="0"/>
              <a:t>When a variable of a value type is converted to object, it is said to be </a:t>
            </a:r>
            <a:r>
              <a:rPr lang="en-US" i="1" smtClean="0"/>
              <a:t>boxed</a:t>
            </a:r>
            <a:r>
              <a:rPr lang="en-US" smtClean="0"/>
              <a:t>.</a:t>
            </a:r>
          </a:p>
          <a:p>
            <a:r>
              <a:rPr lang="en-IN" smtClean="0"/>
              <a:t>Original value type and the boxed object use separate memory locations, and therefore can store different values. </a:t>
            </a:r>
          </a:p>
          <a:p>
            <a:r>
              <a:rPr lang="en-IN" smtClean="0"/>
              <a:t>For instance,</a:t>
            </a:r>
          </a:p>
          <a:p>
            <a:pPr lvl="1">
              <a:buFontTx/>
              <a:buNone/>
            </a:pPr>
            <a:r>
              <a:rPr lang="en-IN" sz="2000" b="1" smtClean="0">
                <a:solidFill>
                  <a:srgbClr val="000000"/>
                </a:solidFill>
                <a:latin typeface="Courier New" pitchFamily="49" charset="0"/>
              </a:rPr>
              <a:t>int i = 12;</a:t>
            </a:r>
          </a:p>
          <a:p>
            <a:pPr lvl="1">
              <a:buFontTx/>
              <a:buNone/>
            </a:pPr>
            <a:r>
              <a:rPr lang="en-IN" sz="2000" b="1" smtClean="0">
                <a:solidFill>
                  <a:srgbClr val="000000"/>
                </a:solidFill>
                <a:latin typeface="Courier New" pitchFamily="49" charset="0"/>
              </a:rPr>
              <a:t>object o = i; </a:t>
            </a:r>
          </a:p>
          <a:p>
            <a:pPr lvl="1">
              <a:buFontTx/>
              <a:buNone/>
            </a:pPr>
            <a:r>
              <a:rPr lang="en-IN" sz="2000" b="1" smtClean="0">
                <a:solidFill>
                  <a:srgbClr val="000000"/>
                </a:solidFill>
                <a:latin typeface="Courier New" pitchFamily="49" charset="0"/>
              </a:rPr>
              <a:t>i = 14;</a:t>
            </a:r>
            <a:r>
              <a:rPr lang="en-IN" sz="2000" smtClean="0"/>
              <a:t> </a:t>
            </a:r>
          </a:p>
          <a:p>
            <a:pPr lvl="1">
              <a:buFontTx/>
              <a:buNone/>
            </a:pPr>
            <a:r>
              <a:rPr lang="en-US" sz="2000" smtClean="0"/>
              <a:t>Value of i is 14, but o is 12.</a:t>
            </a:r>
            <a:endParaRPr lang="en-IN" sz="2000" smtClean="0"/>
          </a:p>
          <a:p>
            <a:pPr lvl="1">
              <a:buFontTx/>
              <a:buNone/>
            </a:pPr>
            <a:endParaRPr lang="en-IN" sz="2000" smtClean="0"/>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B1C1BD-38E9-4915-BC0E-864DC7FACE42}" type="slidenum">
              <a:rPr lang="en-US" smtClean="0">
                <a:solidFill>
                  <a:schemeClr val="bg2"/>
                </a:solidFill>
              </a:rPr>
              <a:pPr eaLnBrk="1" hangingPunct="1"/>
              <a:t>49</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Example: Containment </a:t>
            </a:r>
          </a:p>
        </p:txBody>
      </p:sp>
      <p:sp>
        <p:nvSpPr>
          <p:cNvPr id="7171" name="Rectangle 2"/>
          <p:cNvSpPr>
            <a:spLocks noGrp="1" noChangeArrowheads="1"/>
          </p:cNvSpPr>
          <p:nvPr>
            <p:ph type="body" idx="4294967295"/>
          </p:nvPr>
        </p:nvSpPr>
        <p:spPr>
          <a:xfrm>
            <a:off x="358775" y="1219200"/>
            <a:ext cx="8785225" cy="5297488"/>
          </a:xfrm>
        </p:spPr>
        <p:txBody>
          <a:bodyPr/>
          <a:lstStyle/>
          <a:p>
            <a:pPr>
              <a:lnSpc>
                <a:spcPct val="80000"/>
              </a:lnSpc>
              <a:buFontTx/>
              <a:buNone/>
            </a:pPr>
            <a:r>
              <a:rPr lang="en-US" b="1" smtClean="0">
                <a:latin typeface="Courier New" pitchFamily="49" charset="0"/>
              </a:rPr>
              <a:t> public class Engine{</a:t>
            </a:r>
          </a:p>
          <a:p>
            <a:pPr>
              <a:lnSpc>
                <a:spcPct val="80000"/>
              </a:lnSpc>
              <a:buFontTx/>
              <a:buNone/>
            </a:pPr>
            <a:r>
              <a:rPr lang="en-US" b="1" smtClean="0">
                <a:latin typeface="Courier New" pitchFamily="49" charset="0"/>
              </a:rPr>
              <a:t> private string </a:t>
            </a:r>
            <a:r>
              <a:rPr lang="en-US" b="1" i="1" smtClean="0">
                <a:latin typeface="Courier New" pitchFamily="49" charset="0"/>
              </a:rPr>
              <a:t>engine_type</a:t>
            </a:r>
            <a:r>
              <a:rPr lang="en-US" b="1" smtClean="0">
                <a:latin typeface="Courier New" pitchFamily="49" charset="0"/>
              </a:rPr>
              <a:t>;</a:t>
            </a:r>
          </a:p>
          <a:p>
            <a:pPr>
              <a:lnSpc>
                <a:spcPct val="80000"/>
              </a:lnSpc>
              <a:buFontTx/>
              <a:buNone/>
            </a:pPr>
            <a:r>
              <a:rPr lang="en-US" b="1" smtClean="0">
                <a:latin typeface="Courier New" pitchFamily="49" charset="0"/>
              </a:rPr>
              <a:t> private int  </a:t>
            </a:r>
            <a:r>
              <a:rPr lang="en-US" b="1" i="1" smtClean="0">
                <a:latin typeface="Courier New" pitchFamily="49" charset="0"/>
              </a:rPr>
              <a:t>engine_cc</a:t>
            </a:r>
            <a:r>
              <a:rPr lang="en-US" b="1" smtClean="0">
                <a:latin typeface="Courier New" pitchFamily="49" charset="0"/>
              </a:rPr>
              <a:t>;</a:t>
            </a:r>
          </a:p>
          <a:p>
            <a:pPr>
              <a:lnSpc>
                <a:spcPct val="80000"/>
              </a:lnSpc>
              <a:buFontTx/>
              <a:buNone/>
            </a:pPr>
            <a:r>
              <a:rPr lang="en-US" b="1" smtClean="0">
                <a:latin typeface="Courier New" pitchFamily="49" charset="0"/>
              </a:rPr>
              <a:t>//other attributes….</a:t>
            </a:r>
          </a:p>
          <a:p>
            <a:pPr>
              <a:lnSpc>
                <a:spcPct val="80000"/>
              </a:lnSpc>
              <a:buFontTx/>
              <a:buNone/>
            </a:pPr>
            <a:r>
              <a:rPr lang="en-US" b="1" smtClean="0">
                <a:latin typeface="Courier New" pitchFamily="49" charset="0"/>
              </a:rPr>
              <a:t> public </a:t>
            </a:r>
            <a:r>
              <a:rPr lang="en-US" b="1" i="1" smtClean="0">
                <a:latin typeface="Courier New" pitchFamily="49" charset="0"/>
              </a:rPr>
              <a:t>EngineType</a:t>
            </a:r>
            <a:r>
              <a:rPr lang="en-US" b="1" smtClean="0">
                <a:latin typeface="Courier New" pitchFamily="49" charset="0"/>
              </a:rPr>
              <a:t>{</a:t>
            </a:r>
          </a:p>
          <a:p>
            <a:pPr>
              <a:lnSpc>
                <a:spcPct val="80000"/>
              </a:lnSpc>
              <a:buFontTx/>
              <a:buNone/>
            </a:pPr>
            <a:r>
              <a:rPr lang="en-US" b="1" smtClean="0">
                <a:latin typeface="Courier New" pitchFamily="49" charset="0"/>
              </a:rPr>
              <a:t>		get{ return </a:t>
            </a:r>
            <a:r>
              <a:rPr lang="en-US" b="1" i="1" smtClean="0">
                <a:latin typeface="Courier New" pitchFamily="49" charset="0"/>
              </a:rPr>
              <a:t>engine_type</a:t>
            </a:r>
            <a:r>
              <a:rPr lang="en-US" b="1" smtClean="0">
                <a:latin typeface="Courier New" pitchFamily="49" charset="0"/>
              </a:rPr>
              <a:t>}</a:t>
            </a:r>
          </a:p>
          <a:p>
            <a:pPr>
              <a:lnSpc>
                <a:spcPct val="80000"/>
              </a:lnSpc>
              <a:buFontTx/>
              <a:buNone/>
            </a:pPr>
            <a:r>
              <a:rPr lang="en-US" b="1" smtClean="0">
                <a:latin typeface="Courier New" pitchFamily="49" charset="0"/>
              </a:rPr>
              <a:t>		set{ </a:t>
            </a:r>
            <a:r>
              <a:rPr lang="en-US" b="1" i="1" smtClean="0">
                <a:latin typeface="Courier New" pitchFamily="49" charset="0"/>
              </a:rPr>
              <a:t>engine_type</a:t>
            </a:r>
            <a:r>
              <a:rPr lang="en-US" b="1" smtClean="0">
                <a:latin typeface="Courier New" pitchFamily="49" charset="0"/>
              </a:rPr>
              <a:t>=value;}</a:t>
            </a:r>
          </a:p>
          <a:p>
            <a:pPr>
              <a:lnSpc>
                <a:spcPct val="80000"/>
              </a:lnSpc>
              <a:buFontTx/>
              <a:buNone/>
            </a:pPr>
            <a:r>
              <a:rPr lang="en-US" b="1" smtClean="0">
                <a:latin typeface="Courier New" pitchFamily="49" charset="0"/>
              </a:rPr>
              <a:t>	}</a:t>
            </a:r>
          </a:p>
          <a:p>
            <a:pPr>
              <a:lnSpc>
                <a:spcPct val="80000"/>
              </a:lnSpc>
              <a:buFontTx/>
              <a:buNone/>
            </a:pPr>
            <a:r>
              <a:rPr lang="en-US" b="1" smtClean="0">
                <a:latin typeface="Courier New" pitchFamily="49" charset="0"/>
              </a:rPr>
              <a:t> public string </a:t>
            </a:r>
            <a:r>
              <a:rPr lang="en-US" b="1" i="1" smtClean="0">
                <a:latin typeface="Courier New" pitchFamily="49" charset="0"/>
              </a:rPr>
              <a:t>GetStatus</a:t>
            </a:r>
            <a:r>
              <a:rPr lang="en-US" b="1" smtClean="0">
                <a:latin typeface="Courier New" pitchFamily="49" charset="0"/>
              </a:rPr>
              <a:t>() {return “good”;}</a:t>
            </a:r>
          </a:p>
          <a:p>
            <a:pPr>
              <a:lnSpc>
                <a:spcPct val="80000"/>
              </a:lnSpc>
              <a:buFontTx/>
              <a:buNone/>
            </a:pPr>
            <a:r>
              <a:rPr lang="en-US" b="1" smtClean="0">
                <a:latin typeface="Courier New" pitchFamily="49" charset="0"/>
              </a:rPr>
              <a:t>// get and set properties for other attributes</a:t>
            </a:r>
          </a:p>
          <a:p>
            <a:pPr>
              <a:lnSpc>
                <a:spcPct val="80000"/>
              </a:lnSpc>
              <a:buFontTx/>
              <a:buNone/>
            </a:pPr>
            <a:r>
              <a:rPr lang="en-US" b="1" smtClean="0">
                <a:latin typeface="Courier New" pitchFamily="49" charset="0"/>
              </a:rPr>
              <a:t>}</a:t>
            </a:r>
          </a:p>
          <a:p>
            <a:pPr>
              <a:lnSpc>
                <a:spcPct val="80000"/>
              </a:lnSpc>
              <a:buFontTx/>
              <a:buNone/>
            </a:pPr>
            <a:r>
              <a:rPr lang="en-US" b="1" smtClean="0">
                <a:latin typeface="Courier New" pitchFamily="49" charset="0"/>
              </a:rPr>
              <a:t>public class </a:t>
            </a:r>
            <a:r>
              <a:rPr lang="en-US" b="1" i="1" smtClean="0">
                <a:latin typeface="Courier New" pitchFamily="49" charset="0"/>
              </a:rPr>
              <a:t>car</a:t>
            </a:r>
            <a:r>
              <a:rPr lang="en-US" b="1" smtClean="0">
                <a:latin typeface="Courier New" pitchFamily="49" charset="0"/>
              </a:rPr>
              <a:t>{</a:t>
            </a:r>
          </a:p>
          <a:p>
            <a:pPr>
              <a:lnSpc>
                <a:spcPct val="80000"/>
              </a:lnSpc>
              <a:buFontTx/>
              <a:buNone/>
            </a:pPr>
            <a:r>
              <a:rPr lang="en-US" b="1" smtClean="0">
                <a:solidFill>
                  <a:srgbClr val="0000FF"/>
                </a:solidFill>
                <a:latin typeface="Courier New" pitchFamily="49" charset="0"/>
              </a:rPr>
              <a:t> </a:t>
            </a:r>
            <a:r>
              <a:rPr lang="en-US" b="1" smtClean="0">
                <a:solidFill>
                  <a:srgbClr val="006600"/>
                </a:solidFill>
                <a:latin typeface="Courier New" pitchFamily="49" charset="0"/>
              </a:rPr>
              <a:t>private </a:t>
            </a:r>
            <a:r>
              <a:rPr lang="en-US" b="1" i="1" smtClean="0">
                <a:solidFill>
                  <a:srgbClr val="006600"/>
                </a:solidFill>
                <a:latin typeface="Courier New" pitchFamily="49" charset="0"/>
              </a:rPr>
              <a:t>Engine engine </a:t>
            </a:r>
            <a:r>
              <a:rPr lang="en-US" b="1" smtClean="0">
                <a:solidFill>
                  <a:srgbClr val="006600"/>
                </a:solidFill>
                <a:latin typeface="Courier New" pitchFamily="49" charset="0"/>
              </a:rPr>
              <a:t>=new</a:t>
            </a:r>
            <a:r>
              <a:rPr lang="en-US" b="1" i="1" smtClean="0">
                <a:solidFill>
                  <a:srgbClr val="006600"/>
                </a:solidFill>
                <a:latin typeface="Courier New" pitchFamily="49" charset="0"/>
              </a:rPr>
              <a:t> Engine();</a:t>
            </a:r>
          </a:p>
          <a:p>
            <a:pPr>
              <a:lnSpc>
                <a:spcPct val="80000"/>
              </a:lnSpc>
              <a:buFontTx/>
              <a:buNone/>
            </a:pPr>
            <a:r>
              <a:rPr lang="en-US" b="1" smtClean="0">
                <a:latin typeface="Courier New" pitchFamily="49" charset="0"/>
              </a:rPr>
              <a:t> string </a:t>
            </a:r>
            <a:r>
              <a:rPr lang="en-US" b="1" i="1" smtClean="0">
                <a:latin typeface="Courier New" pitchFamily="49" charset="0"/>
              </a:rPr>
              <a:t>model</a:t>
            </a:r>
            <a:r>
              <a:rPr lang="en-US" b="1" smtClean="0">
                <a:latin typeface="Courier New" pitchFamily="49" charset="0"/>
              </a:rPr>
              <a:t>;</a:t>
            </a:r>
          </a:p>
          <a:p>
            <a:pPr>
              <a:lnSpc>
                <a:spcPct val="80000"/>
              </a:lnSpc>
              <a:buFontTx/>
              <a:buNone/>
            </a:pPr>
            <a:r>
              <a:rPr lang="en-US" b="1" smtClean="0">
                <a:latin typeface="Courier New" pitchFamily="49" charset="0"/>
              </a:rPr>
              <a:t>//other attributes …</a:t>
            </a:r>
          </a:p>
          <a:p>
            <a:pPr>
              <a:lnSpc>
                <a:spcPct val="80000"/>
              </a:lnSpc>
              <a:buFontTx/>
              <a:buNone/>
            </a:pPr>
            <a:r>
              <a:rPr lang="en-US" b="1" smtClean="0">
                <a:latin typeface="Courier New" pitchFamily="49" charset="0"/>
              </a:rPr>
              <a:t>// get and set properties for attributes</a:t>
            </a:r>
          </a:p>
          <a:p>
            <a:pPr>
              <a:lnSpc>
                <a:spcPct val="80000"/>
              </a:lnSpc>
              <a:buFontTx/>
              <a:buNone/>
            </a:pPr>
            <a:r>
              <a:rPr lang="en-US" b="1" smtClean="0">
                <a:latin typeface="Courier New" pitchFamily="49" charset="0"/>
              </a:rPr>
              <a:t>}</a:t>
            </a:r>
            <a:endParaRPr lang="en-US" smtClean="0"/>
          </a:p>
        </p:txBody>
      </p:sp>
      <p:sp>
        <p:nvSpPr>
          <p:cNvPr id="7172" name="Text Box 3"/>
          <p:cNvSpPr txBox="1">
            <a:spLocks noChangeArrowheads="1"/>
          </p:cNvSpPr>
          <p:nvPr/>
        </p:nvSpPr>
        <p:spPr bwMode="auto">
          <a:xfrm>
            <a:off x="6084888" y="4076700"/>
            <a:ext cx="2339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p>
        </p:txBody>
      </p:sp>
      <p:sp>
        <p:nvSpPr>
          <p:cNvPr id="7173" name="Text Box 4"/>
          <p:cNvSpPr txBox="1">
            <a:spLocks noChangeArrowheads="1"/>
          </p:cNvSpPr>
          <p:nvPr/>
        </p:nvSpPr>
        <p:spPr bwMode="auto">
          <a:xfrm>
            <a:off x="6553200" y="4443413"/>
            <a:ext cx="172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002060"/>
                </a:solidFill>
              </a:rPr>
              <a:t>Containment</a:t>
            </a:r>
          </a:p>
        </p:txBody>
      </p:sp>
      <p:sp>
        <p:nvSpPr>
          <p:cNvPr id="7174" name="Line 5"/>
          <p:cNvSpPr>
            <a:spLocks noChangeShapeType="1"/>
          </p:cNvSpPr>
          <p:nvPr/>
        </p:nvSpPr>
        <p:spPr bwMode="auto">
          <a:xfrm flipH="1">
            <a:off x="5580063" y="4652963"/>
            <a:ext cx="1008062" cy="180975"/>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86777E-47CB-4EB0-9D93-F7DF0E17153C}" type="slidenum">
              <a:rPr lang="en-US" smtClean="0">
                <a:solidFill>
                  <a:schemeClr val="bg2"/>
                </a:solidFill>
              </a:rPr>
              <a:pPr eaLnBrk="1" hangingPunct="1"/>
              <a:t>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60363" y="0"/>
            <a:ext cx="8229600" cy="762000"/>
          </a:xfrm>
        </p:spPr>
        <p:txBody>
          <a:bodyPr/>
          <a:lstStyle/>
          <a:p>
            <a:r>
              <a:rPr lang="en-US" smtClean="0"/>
              <a:t>C# Nullable Types</a:t>
            </a:r>
          </a:p>
        </p:txBody>
      </p:sp>
      <p:sp>
        <p:nvSpPr>
          <p:cNvPr id="58371" name="Rectangle 3"/>
          <p:cNvSpPr>
            <a:spLocks noGrp="1" noChangeArrowheads="1"/>
          </p:cNvSpPr>
          <p:nvPr>
            <p:ph type="body" idx="1"/>
          </p:nvPr>
        </p:nvSpPr>
        <p:spPr>
          <a:xfrm>
            <a:off x="152400" y="1143000"/>
            <a:ext cx="8534400" cy="5410200"/>
          </a:xfrm>
        </p:spPr>
        <p:txBody>
          <a:bodyPr/>
          <a:lstStyle/>
          <a:p>
            <a:pPr>
              <a:defRPr/>
            </a:pPr>
            <a:r>
              <a:rPr lang="en-US" dirty="0" smtClean="0"/>
              <a:t>We know that the default value for reference type is </a:t>
            </a:r>
            <a:r>
              <a:rPr lang="en-US" b="1" dirty="0" smtClean="0">
                <a:latin typeface="Courier New" pitchFamily="49" charset="0"/>
              </a:rPr>
              <a:t>null</a:t>
            </a:r>
            <a:r>
              <a:rPr lang="en-US" dirty="0" smtClean="0"/>
              <a:t>.</a:t>
            </a:r>
          </a:p>
          <a:p>
            <a:pPr>
              <a:defRPr/>
            </a:pPr>
            <a:r>
              <a:rPr lang="en-US" dirty="0" smtClean="0"/>
              <a:t>Also reference values can also be explicitly assigned to </a:t>
            </a:r>
            <a:r>
              <a:rPr lang="en-US" b="1" dirty="0">
                <a:latin typeface="Courier New" pitchFamily="49" charset="0"/>
              </a:rPr>
              <a:t>null</a:t>
            </a:r>
          </a:p>
          <a:p>
            <a:pPr marL="457200" lvl="1" indent="0">
              <a:buFont typeface="Wingdings" pitchFamily="2" charset="2"/>
              <a:buNone/>
              <a:defRPr/>
            </a:pPr>
            <a:r>
              <a:rPr lang="en-US" sz="2000" b="1" dirty="0" smtClean="0">
                <a:latin typeface="Courier New" pitchFamily="49" charset="0"/>
              </a:rPr>
              <a:t>string s=null;</a:t>
            </a:r>
          </a:p>
          <a:p>
            <a:pPr>
              <a:defRPr/>
            </a:pPr>
            <a:r>
              <a:rPr lang="en-US" dirty="0" smtClean="0"/>
              <a:t>Value types cannot be set to </a:t>
            </a:r>
            <a:r>
              <a:rPr lang="en-US" b="1" dirty="0" smtClean="0">
                <a:latin typeface="Courier New" pitchFamily="49" charset="0"/>
              </a:rPr>
              <a:t>null</a:t>
            </a:r>
            <a:r>
              <a:rPr lang="en-US" dirty="0" smtClean="0"/>
              <a:t> </a:t>
            </a:r>
          </a:p>
          <a:p>
            <a:pPr marL="457200" lvl="1" indent="0">
              <a:buFont typeface="Wingdings" pitchFamily="2" charset="2"/>
              <a:buNone/>
              <a:defRPr/>
            </a:pPr>
            <a:r>
              <a:rPr lang="en-US" sz="2000" b="1" dirty="0" smtClean="0">
                <a:latin typeface="Courier New" pitchFamily="49" charset="0"/>
              </a:rPr>
              <a:t>int i=null;// error</a:t>
            </a:r>
          </a:p>
          <a:p>
            <a:pPr>
              <a:defRPr/>
            </a:pPr>
            <a:r>
              <a:rPr lang="en-US" dirty="0"/>
              <a:t>But </a:t>
            </a:r>
            <a:r>
              <a:rPr lang="en-US" dirty="0" smtClean="0"/>
              <a:t>with a slight change in syntax we can make it work!</a:t>
            </a:r>
          </a:p>
          <a:p>
            <a:pPr marL="0" indent="0" eaLnBrk="1" hangingPunct="1">
              <a:buFont typeface="Wingdings" pitchFamily="2" charset="2"/>
              <a:buNone/>
              <a:defRPr/>
            </a:pPr>
            <a:r>
              <a:rPr lang="en-US" b="1" dirty="0" smtClean="0">
                <a:latin typeface="Courier New" pitchFamily="49" charset="0"/>
              </a:rPr>
              <a:t>	int</a:t>
            </a:r>
            <a:r>
              <a:rPr lang="en-US" b="1" dirty="0">
                <a:latin typeface="Courier New" pitchFamily="49" charset="0"/>
              </a:rPr>
              <a:t>? i=null</a:t>
            </a:r>
            <a:r>
              <a:rPr lang="en-US" b="1" dirty="0" smtClean="0">
                <a:latin typeface="Courier New" pitchFamily="49" charset="0"/>
              </a:rPr>
              <a:t>;</a:t>
            </a:r>
          </a:p>
          <a:p>
            <a:pPr eaLnBrk="1" hangingPunct="1">
              <a:defRPr/>
            </a:pPr>
            <a:r>
              <a:rPr lang="en-US" dirty="0"/>
              <a:t>This syntax allows the </a:t>
            </a:r>
            <a:r>
              <a:rPr lang="en-US" dirty="0" smtClean="0"/>
              <a:t>assigning null value to the value type.</a:t>
            </a:r>
          </a:p>
          <a:p>
            <a:pPr eaLnBrk="1" hangingPunct="1">
              <a:defRPr/>
            </a:pPr>
            <a:r>
              <a:rPr lang="en-US" dirty="0" smtClean="0"/>
              <a:t>This is useful when we want to represent no value. </a:t>
            </a:r>
          </a:p>
          <a:p>
            <a:pPr eaLnBrk="1" hangingPunct="1">
              <a:defRPr/>
            </a:pPr>
            <a:r>
              <a:rPr lang="en-US" dirty="0" smtClean="0"/>
              <a:t>For instance, no value for int cannot be 0 because 0 may be considered as valid value.</a:t>
            </a:r>
            <a:endParaRPr lang="en-US" dirty="0"/>
          </a:p>
          <a:p>
            <a:pPr marL="0" indent="0" eaLnBrk="1" hangingPunct="1">
              <a:buFont typeface="Wingdings" pitchFamily="2" charset="2"/>
              <a:buNone/>
              <a:defRPr/>
            </a:pPr>
            <a:endParaRPr lang="en-US" b="1" dirty="0">
              <a:latin typeface="Courier New" pitchFamily="49" charset="0"/>
            </a:endParaRPr>
          </a:p>
          <a:p>
            <a:pPr>
              <a:defRPr/>
            </a:pPr>
            <a:endParaRPr 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C29AD2-6CD5-4D4F-87BC-D1988D88CA56}" type="slidenum">
              <a:rPr lang="en-US" smtClean="0">
                <a:solidFill>
                  <a:schemeClr val="bg2"/>
                </a:solidFill>
              </a:rPr>
              <a:pPr eaLnBrk="1" hangingPunct="1"/>
              <a:t>50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The ?? Operator</a:t>
            </a:r>
          </a:p>
        </p:txBody>
      </p:sp>
      <p:sp>
        <p:nvSpPr>
          <p:cNvPr id="45059" name="Rectangle 3"/>
          <p:cNvSpPr>
            <a:spLocks noGrp="1" noChangeArrowheads="1"/>
          </p:cNvSpPr>
          <p:nvPr>
            <p:ph type="body" idx="1"/>
          </p:nvPr>
        </p:nvSpPr>
        <p:spPr>
          <a:xfrm>
            <a:off x="304800" y="1066800"/>
            <a:ext cx="8686800" cy="5486400"/>
          </a:xfrm>
        </p:spPr>
        <p:txBody>
          <a:bodyPr/>
          <a:lstStyle/>
          <a:p>
            <a:pPr>
              <a:defRPr/>
            </a:pPr>
            <a:r>
              <a:rPr lang="en-US" b="1" dirty="0" smtClean="0">
                <a:latin typeface="Courier New" pitchFamily="49" charset="0"/>
              </a:rPr>
              <a:t>??</a:t>
            </a:r>
            <a:r>
              <a:rPr lang="en-US" dirty="0" smtClean="0"/>
              <a:t> operator allows us to assign a default value to a </a:t>
            </a:r>
            <a:r>
              <a:rPr lang="en-US" dirty="0" err="1" smtClean="0"/>
              <a:t>nullable</a:t>
            </a:r>
            <a:r>
              <a:rPr lang="en-US" dirty="0" smtClean="0"/>
              <a:t> value types  or reference types.</a:t>
            </a:r>
          </a:p>
          <a:p>
            <a:pPr>
              <a:defRPr/>
            </a:pPr>
            <a:r>
              <a:rPr lang="en-US" dirty="0" smtClean="0"/>
              <a:t>It returns the left-hand operand if the operand is </a:t>
            </a:r>
            <a:r>
              <a:rPr lang="en-US" b="1" dirty="0" smtClean="0">
                <a:latin typeface="Courier New" pitchFamily="49" charset="0"/>
                <a:cs typeface="Courier New" pitchFamily="49" charset="0"/>
              </a:rPr>
              <a:t>null value of the </a:t>
            </a:r>
            <a:r>
              <a:rPr lang="en-US" dirty="0" smtClean="0"/>
              <a:t>right operand is returned otherwise value of the left-hand operand is returned</a:t>
            </a:r>
          </a:p>
          <a:p>
            <a:pPr>
              <a:defRPr/>
            </a:pPr>
            <a:r>
              <a:rPr lang="en-US" dirty="0" smtClean="0"/>
              <a:t>This is also called null-coalescing operator.</a:t>
            </a:r>
          </a:p>
          <a:p>
            <a:pPr marL="0" indent="0">
              <a:lnSpc>
                <a:spcPct val="100000"/>
              </a:lnSpc>
              <a:buFont typeface="Wingdings" pitchFamily="2" charset="2"/>
              <a:buNone/>
              <a:defRPr/>
            </a:pPr>
            <a:r>
              <a:rPr lang="en-US" b="1" dirty="0" smtClean="0">
                <a:latin typeface="Courier New" pitchFamily="49" charset="0"/>
              </a:rPr>
              <a:t>    </a:t>
            </a:r>
            <a:r>
              <a:rPr lang="en-US" sz="2800" dirty="0" smtClean="0"/>
              <a:t> </a:t>
            </a:r>
            <a:r>
              <a:rPr lang="en-US" b="1" dirty="0">
                <a:latin typeface="Courier New" pitchFamily="49" charset="0"/>
              </a:rPr>
              <a:t>int? i = null</a:t>
            </a:r>
            <a:r>
              <a:rPr lang="en-US" b="1" dirty="0" smtClean="0">
                <a:latin typeface="Courier New" pitchFamily="49" charset="0"/>
              </a:rPr>
              <a:t>;</a:t>
            </a:r>
            <a:endParaRPr lang="en-US" b="1" dirty="0">
              <a:latin typeface="Courier New" pitchFamily="49" charset="0"/>
            </a:endParaRPr>
          </a:p>
          <a:p>
            <a:pPr marL="0" indent="0">
              <a:lnSpc>
                <a:spcPct val="100000"/>
              </a:lnSpc>
              <a:buFont typeface="Wingdings" pitchFamily="2" charset="2"/>
              <a:buNone/>
              <a:defRPr/>
            </a:pPr>
            <a:r>
              <a:rPr lang="en-US" b="1" dirty="0">
                <a:latin typeface="Courier New" pitchFamily="49" charset="0"/>
              </a:rPr>
              <a:t>    </a:t>
            </a:r>
            <a:r>
              <a:rPr lang="en-US" b="1" dirty="0" err="1">
                <a:latin typeface="Courier New" pitchFamily="49" charset="0"/>
              </a:rPr>
              <a:t>Console.WriteLine</a:t>
            </a:r>
            <a:r>
              <a:rPr lang="en-US" b="1" dirty="0">
                <a:latin typeface="Courier New" pitchFamily="49" charset="0"/>
              </a:rPr>
              <a:t>(i ?? -1</a:t>
            </a:r>
            <a:r>
              <a:rPr lang="en-US" b="1" dirty="0" smtClean="0">
                <a:latin typeface="Courier New" pitchFamily="49" charset="0"/>
              </a:rPr>
              <a:t>); //prints -1</a:t>
            </a:r>
            <a:endParaRPr lang="en-US" b="1" dirty="0">
              <a:latin typeface="Courier New" pitchFamily="49" charset="0"/>
            </a:endParaRPr>
          </a:p>
          <a:p>
            <a:pPr marL="0" indent="0">
              <a:lnSpc>
                <a:spcPct val="100000"/>
              </a:lnSpc>
              <a:buFont typeface="Wingdings" pitchFamily="2" charset="2"/>
              <a:buNone/>
              <a:defRPr/>
            </a:pPr>
            <a:r>
              <a:rPr lang="en-US" b="1" dirty="0">
                <a:latin typeface="Courier New" pitchFamily="49" charset="0"/>
              </a:rPr>
              <a:t>    string s = null;</a:t>
            </a:r>
          </a:p>
          <a:p>
            <a:pPr marL="0" indent="0">
              <a:lnSpc>
                <a:spcPct val="100000"/>
              </a:lnSpc>
              <a:buFont typeface="Wingdings" pitchFamily="2" charset="2"/>
              <a:buNone/>
              <a:defRPr/>
            </a:pPr>
            <a:r>
              <a:rPr lang="en-US" b="1" dirty="0">
                <a:latin typeface="Courier New" pitchFamily="49" charset="0"/>
              </a:rPr>
              <a:t>    </a:t>
            </a:r>
            <a:r>
              <a:rPr lang="en-US" b="1" dirty="0" err="1">
                <a:latin typeface="Courier New" pitchFamily="49" charset="0"/>
              </a:rPr>
              <a:t>Console.WriteLine</a:t>
            </a:r>
            <a:r>
              <a:rPr lang="en-US" b="1" dirty="0">
                <a:latin typeface="Courier New" pitchFamily="49" charset="0"/>
              </a:rPr>
              <a:t>(s ?? "not assigned</a:t>
            </a:r>
            <a:r>
              <a:rPr lang="en-US" b="1" dirty="0" smtClean="0">
                <a:latin typeface="Courier New" pitchFamily="49" charset="0"/>
              </a:rPr>
              <a:t>");</a:t>
            </a:r>
          </a:p>
          <a:p>
            <a:pPr marL="0" indent="0">
              <a:lnSpc>
                <a:spcPct val="100000"/>
              </a:lnSpc>
              <a:buFont typeface="Wingdings" pitchFamily="2" charset="2"/>
              <a:buNone/>
              <a:defRPr/>
            </a:pPr>
            <a:r>
              <a:rPr lang="en-US" b="1" dirty="0">
                <a:latin typeface="Courier New" pitchFamily="49" charset="0"/>
              </a:rPr>
              <a:t> </a:t>
            </a:r>
            <a:r>
              <a:rPr lang="en-US" b="1" dirty="0" smtClean="0">
                <a:latin typeface="Courier New" pitchFamily="49" charset="0"/>
              </a:rPr>
              <a:t>  // prints not assigned</a:t>
            </a:r>
            <a:endParaRPr lang="en-US" b="1" dirty="0">
              <a:latin typeface="Courier New" pitchFamily="49" charset="0"/>
            </a:endParaRPr>
          </a:p>
          <a:p>
            <a:pPr>
              <a:defRPr/>
            </a:pPr>
            <a:endParaRPr lang="en-US" dirty="0" smtClean="0"/>
          </a:p>
          <a:p>
            <a:pPr>
              <a:defRPr/>
            </a:pPr>
            <a:endParaRPr lang="en-US" dirty="0" smtClean="0"/>
          </a:p>
          <a:p>
            <a:pPr>
              <a:defRPr/>
            </a:pPr>
            <a:endParaRPr lang="en-US" dirty="0" smtClean="0"/>
          </a:p>
          <a:p>
            <a:pPr>
              <a:buFontTx/>
              <a:buNone/>
              <a:defRPr/>
            </a:pPr>
            <a:endParaRPr lang="en-US" dirty="0" smtClean="0"/>
          </a:p>
          <a:p>
            <a:pPr>
              <a:buFontTx/>
              <a:buNone/>
              <a:defRPr/>
            </a:pPr>
            <a:r>
              <a:rPr lang="en-US" dirty="0" smtClean="0"/>
              <a:t> </a:t>
            </a:r>
            <a:endParaRPr lang="en-US" sz="2800" b="1" dirty="0" smtClean="0">
              <a:latin typeface="Courier New" pitchFamily="49" charset="0"/>
            </a:endParaRP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7C786D-875D-4142-8244-89C33C6F0BF0}" type="slidenum">
              <a:rPr lang="en-US" smtClean="0">
                <a:solidFill>
                  <a:schemeClr val="bg2"/>
                </a:solidFill>
              </a:rPr>
              <a:pPr eaLnBrk="1" hangingPunct="1"/>
              <a:t>51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Tell me what</a:t>
            </a:r>
          </a:p>
        </p:txBody>
      </p:sp>
      <p:sp>
        <p:nvSpPr>
          <p:cNvPr id="52227" name="Content Placeholder 2"/>
          <p:cNvSpPr>
            <a:spLocks noGrp="1"/>
          </p:cNvSpPr>
          <p:nvPr>
            <p:ph idx="1"/>
          </p:nvPr>
        </p:nvSpPr>
        <p:spPr>
          <a:xfrm>
            <a:off x="381000" y="1295400"/>
            <a:ext cx="8229600" cy="762000"/>
          </a:xfrm>
        </p:spPr>
        <p:txBody>
          <a:bodyPr/>
          <a:lstStyle/>
          <a:p>
            <a:r>
              <a:rPr lang="en-US" smtClean="0"/>
              <a:t>What about multiple inheritance in C#? </a:t>
            </a:r>
          </a:p>
        </p:txBody>
      </p:sp>
      <p:sp>
        <p:nvSpPr>
          <p:cNvPr id="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0FCDB7-0324-4200-AA91-4727B98D59F9}" type="slidenum">
              <a:rPr lang="en-US" smtClean="0">
                <a:solidFill>
                  <a:schemeClr val="bg2"/>
                </a:solidFill>
              </a:rPr>
              <a:pPr eaLnBrk="1" hangingPunct="1"/>
              <a:t>52</a:t>
            </a:fld>
            <a:endParaRPr lang="en-US" smtClean="0">
              <a:solidFill>
                <a:schemeClr val="bg2"/>
              </a:solidFill>
            </a:endParaRPr>
          </a:p>
        </p:txBody>
      </p:sp>
      <p:sp>
        <p:nvSpPr>
          <p:cNvPr id="5" name="Content Placeholder 2"/>
          <p:cNvSpPr txBox="1">
            <a:spLocks/>
          </p:cNvSpPr>
          <p:nvPr/>
        </p:nvSpPr>
        <p:spPr bwMode="auto">
          <a:xfrm>
            <a:off x="381000" y="2038350"/>
            <a:ext cx="80010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40000"/>
              </a:lnSpc>
              <a:spcBef>
                <a:spcPct val="20000"/>
              </a:spcBef>
              <a:buClr>
                <a:schemeClr val="accent2"/>
              </a:buClr>
              <a:buFont typeface="Wingdings" pitchFamily="2" charset="2"/>
              <a:buChar char="§"/>
            </a:pPr>
            <a:r>
              <a:rPr lang="en-US" sz="2000">
                <a:solidFill>
                  <a:srgbClr val="5F5F5F"/>
                </a:solidFill>
              </a:rPr>
              <a:t>C# does not support multiple inheritance.</a:t>
            </a:r>
          </a:p>
          <a:p>
            <a:pPr>
              <a:lnSpc>
                <a:spcPct val="140000"/>
              </a:lnSpc>
              <a:spcBef>
                <a:spcPct val="20000"/>
              </a:spcBef>
              <a:buClr>
                <a:schemeClr val="accent2"/>
              </a:buClr>
              <a:buFont typeface="Wingdings" pitchFamily="2" charset="2"/>
              <a:buChar char="§"/>
            </a:pPr>
            <a:r>
              <a:rPr lang="en-US" sz="2000">
                <a:solidFill>
                  <a:srgbClr val="5F5F5F"/>
                </a:solidFill>
              </a:rPr>
              <a:t>It supports only multi-level inheritance.</a:t>
            </a:r>
          </a:p>
        </p:txBody>
      </p:sp>
      <p:sp>
        <p:nvSpPr>
          <p:cNvPr id="6" name="TextBox 5"/>
          <p:cNvSpPr txBox="1"/>
          <p:nvPr/>
        </p:nvSpPr>
        <p:spPr>
          <a:xfrm>
            <a:off x="914400" y="3959225"/>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sz="2000" b="1" dirty="0" err="1">
                <a:latin typeface="Courier New" pitchFamily="49" charset="0"/>
                <a:cs typeface="Courier New" pitchFamily="49" charset="0"/>
              </a:rPr>
              <a:t>System.Object</a:t>
            </a:r>
            <a:endParaRPr lang="en-US" sz="2000" b="1" dirty="0">
              <a:latin typeface="Courier New" pitchFamily="49" charset="0"/>
              <a:cs typeface="Courier New" pitchFamily="49" charset="0"/>
            </a:endParaRPr>
          </a:p>
        </p:txBody>
      </p:sp>
      <p:sp>
        <p:nvSpPr>
          <p:cNvPr id="7" name="TextBox 6"/>
          <p:cNvSpPr txBox="1"/>
          <p:nvPr/>
        </p:nvSpPr>
        <p:spPr>
          <a:xfrm>
            <a:off x="838200" y="5086350"/>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000" b="1" dirty="0">
                <a:latin typeface="Courier New" pitchFamily="49" charset="0"/>
                <a:cs typeface="Courier New" pitchFamily="49" charset="0"/>
              </a:rPr>
              <a:t>Employee</a:t>
            </a:r>
          </a:p>
        </p:txBody>
      </p:sp>
      <p:sp>
        <p:nvSpPr>
          <p:cNvPr id="8" name="TextBox 7"/>
          <p:cNvSpPr txBox="1"/>
          <p:nvPr/>
        </p:nvSpPr>
        <p:spPr>
          <a:xfrm>
            <a:off x="876300" y="6248400"/>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000" b="1" dirty="0">
                <a:latin typeface="Courier New" pitchFamily="49" charset="0"/>
                <a:cs typeface="Courier New" pitchFamily="49" charset="0"/>
              </a:rPr>
              <a:t>Manager</a:t>
            </a:r>
          </a:p>
        </p:txBody>
      </p:sp>
      <p:sp>
        <p:nvSpPr>
          <p:cNvPr id="9" name="TextBox 8"/>
          <p:cNvSpPr txBox="1"/>
          <p:nvPr/>
        </p:nvSpPr>
        <p:spPr>
          <a:xfrm>
            <a:off x="3581400" y="3948113"/>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000" b="1" dirty="0">
                <a:latin typeface="Courier New" pitchFamily="49" charset="0"/>
                <a:cs typeface="Courier New" pitchFamily="49" charset="0"/>
              </a:rPr>
              <a:t>Manager</a:t>
            </a:r>
          </a:p>
        </p:txBody>
      </p:sp>
      <p:sp>
        <p:nvSpPr>
          <p:cNvPr id="10" name="TextBox 9"/>
          <p:cNvSpPr txBox="1"/>
          <p:nvPr/>
        </p:nvSpPr>
        <p:spPr>
          <a:xfrm>
            <a:off x="6477000" y="3943350"/>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000" b="1" dirty="0" err="1">
                <a:latin typeface="Courier New" pitchFamily="49" charset="0"/>
                <a:cs typeface="Courier New" pitchFamily="49" charset="0"/>
              </a:rPr>
              <a:t>SalesMan</a:t>
            </a:r>
            <a:endParaRPr lang="en-US" sz="2000" b="1" dirty="0">
              <a:latin typeface="Courier New" pitchFamily="49" charset="0"/>
              <a:cs typeface="Courier New" pitchFamily="49" charset="0"/>
            </a:endParaRPr>
          </a:p>
        </p:txBody>
      </p:sp>
      <p:sp>
        <p:nvSpPr>
          <p:cNvPr id="11" name="TextBox 10"/>
          <p:cNvSpPr txBox="1"/>
          <p:nvPr/>
        </p:nvSpPr>
        <p:spPr>
          <a:xfrm>
            <a:off x="5295900" y="5410200"/>
            <a:ext cx="2362200" cy="400050"/>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en-US" sz="2000" b="1" dirty="0" err="1">
                <a:latin typeface="Courier New" pitchFamily="49" charset="0"/>
                <a:cs typeface="Courier New" pitchFamily="49" charset="0"/>
              </a:rPr>
              <a:t>SalesManger</a:t>
            </a:r>
            <a:endParaRPr lang="en-US" sz="2000" b="1" dirty="0">
              <a:latin typeface="Courier New" pitchFamily="49" charset="0"/>
              <a:cs typeface="Courier New" pitchFamily="49" charset="0"/>
            </a:endParaRPr>
          </a:p>
        </p:txBody>
      </p:sp>
      <p:grpSp>
        <p:nvGrpSpPr>
          <p:cNvPr id="15" name="Group 14"/>
          <p:cNvGrpSpPr>
            <a:grpSpLocks/>
          </p:cNvGrpSpPr>
          <p:nvPr/>
        </p:nvGrpSpPr>
        <p:grpSpPr bwMode="auto">
          <a:xfrm>
            <a:off x="1771650" y="5486400"/>
            <a:ext cx="342900" cy="742950"/>
            <a:chOff x="1943100" y="4343400"/>
            <a:chExt cx="342900" cy="742890"/>
          </a:xfrm>
        </p:grpSpPr>
        <p:sp>
          <p:nvSpPr>
            <p:cNvPr id="12" name="Isosceles Triangle 11"/>
            <p:cNvSpPr/>
            <p:nvPr/>
          </p:nvSpPr>
          <p:spPr>
            <a:xfrm>
              <a:off x="1943100" y="4343400"/>
              <a:ext cx="342900" cy="380969"/>
            </a:xfrm>
            <a:prstGeom prst="triangle">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14" name="Straight Connector 13"/>
            <p:cNvCxnSpPr>
              <a:stCxn id="12" idx="3"/>
            </p:cNvCxnSpPr>
            <p:nvPr/>
          </p:nvCxnSpPr>
          <p:spPr>
            <a:xfrm>
              <a:off x="2114550" y="4724369"/>
              <a:ext cx="0" cy="361921"/>
            </a:xfrm>
            <a:prstGeom prst="line">
              <a:avLst/>
            </a:prstGeom>
            <a:ln/>
          </p:spPr>
          <p:style>
            <a:lnRef idx="2">
              <a:schemeClr val="accent6"/>
            </a:lnRef>
            <a:fillRef idx="1">
              <a:schemeClr val="lt1"/>
            </a:fillRef>
            <a:effectRef idx="0">
              <a:schemeClr val="accent6"/>
            </a:effectRef>
            <a:fontRef idx="minor">
              <a:schemeClr val="dk1"/>
            </a:fontRef>
          </p:style>
        </p:cxnSp>
      </p:grpSp>
      <p:grpSp>
        <p:nvGrpSpPr>
          <p:cNvPr id="16" name="Group 15"/>
          <p:cNvGrpSpPr>
            <a:grpSpLocks/>
          </p:cNvGrpSpPr>
          <p:nvPr/>
        </p:nvGrpSpPr>
        <p:grpSpPr bwMode="auto">
          <a:xfrm>
            <a:off x="4591050" y="4324350"/>
            <a:ext cx="342900" cy="742950"/>
            <a:chOff x="1943100" y="4343400"/>
            <a:chExt cx="342900" cy="742890"/>
          </a:xfrm>
        </p:grpSpPr>
        <p:sp>
          <p:nvSpPr>
            <p:cNvPr id="17" name="Isosceles Triangle 16"/>
            <p:cNvSpPr/>
            <p:nvPr/>
          </p:nvSpPr>
          <p:spPr>
            <a:xfrm>
              <a:off x="1943100" y="4343400"/>
              <a:ext cx="342900" cy="380969"/>
            </a:xfrm>
            <a:prstGeom prst="triangle">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18" name="Straight Connector 17"/>
            <p:cNvCxnSpPr>
              <a:stCxn id="17" idx="3"/>
            </p:cNvCxnSpPr>
            <p:nvPr/>
          </p:nvCxnSpPr>
          <p:spPr>
            <a:xfrm>
              <a:off x="2114550" y="4724369"/>
              <a:ext cx="0" cy="361921"/>
            </a:xfrm>
            <a:prstGeom prst="line">
              <a:avLst/>
            </a:prstGeom>
            <a:ln/>
          </p:spPr>
          <p:style>
            <a:lnRef idx="2">
              <a:schemeClr val="accent6"/>
            </a:lnRef>
            <a:fillRef idx="1">
              <a:schemeClr val="lt1"/>
            </a:fillRef>
            <a:effectRef idx="0">
              <a:schemeClr val="accent6"/>
            </a:effectRef>
            <a:fontRef idx="minor">
              <a:schemeClr val="dk1"/>
            </a:fontRef>
          </p:style>
        </p:cxnSp>
      </p:grpSp>
      <p:grpSp>
        <p:nvGrpSpPr>
          <p:cNvPr id="19" name="Group 18"/>
          <p:cNvGrpSpPr>
            <a:grpSpLocks/>
          </p:cNvGrpSpPr>
          <p:nvPr/>
        </p:nvGrpSpPr>
        <p:grpSpPr bwMode="auto">
          <a:xfrm>
            <a:off x="1752600" y="4343400"/>
            <a:ext cx="342900" cy="742950"/>
            <a:chOff x="1943100" y="4343400"/>
            <a:chExt cx="342900" cy="742890"/>
          </a:xfrm>
        </p:grpSpPr>
        <p:sp>
          <p:nvSpPr>
            <p:cNvPr id="20" name="Isosceles Triangle 19"/>
            <p:cNvSpPr/>
            <p:nvPr/>
          </p:nvSpPr>
          <p:spPr>
            <a:xfrm>
              <a:off x="1943100" y="4343400"/>
              <a:ext cx="342900" cy="380969"/>
            </a:xfrm>
            <a:prstGeom prst="triangle">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1" name="Straight Connector 20"/>
            <p:cNvCxnSpPr>
              <a:stCxn id="20" idx="3"/>
            </p:cNvCxnSpPr>
            <p:nvPr/>
          </p:nvCxnSpPr>
          <p:spPr>
            <a:xfrm>
              <a:off x="2114550" y="4724369"/>
              <a:ext cx="0" cy="361921"/>
            </a:xfrm>
            <a:prstGeom prst="line">
              <a:avLst/>
            </a:prstGeom>
            <a:ln/>
          </p:spPr>
          <p:style>
            <a:lnRef idx="2">
              <a:schemeClr val="accent6"/>
            </a:lnRef>
            <a:fillRef idx="1">
              <a:schemeClr val="lt1"/>
            </a:fillRef>
            <a:effectRef idx="0">
              <a:schemeClr val="accent6"/>
            </a:effectRef>
            <a:fontRef idx="minor">
              <a:schemeClr val="dk1"/>
            </a:fontRef>
          </p:style>
        </p:cxnSp>
      </p:grpSp>
      <p:grpSp>
        <p:nvGrpSpPr>
          <p:cNvPr id="24" name="Group 23"/>
          <p:cNvGrpSpPr>
            <a:grpSpLocks/>
          </p:cNvGrpSpPr>
          <p:nvPr/>
        </p:nvGrpSpPr>
        <p:grpSpPr bwMode="auto">
          <a:xfrm>
            <a:off x="7486650" y="4324350"/>
            <a:ext cx="342900" cy="742950"/>
            <a:chOff x="1943100" y="4343400"/>
            <a:chExt cx="342900" cy="742890"/>
          </a:xfrm>
        </p:grpSpPr>
        <p:sp>
          <p:nvSpPr>
            <p:cNvPr id="25" name="Isosceles Triangle 24"/>
            <p:cNvSpPr/>
            <p:nvPr/>
          </p:nvSpPr>
          <p:spPr>
            <a:xfrm>
              <a:off x="1943100" y="4343400"/>
              <a:ext cx="342900" cy="380969"/>
            </a:xfrm>
            <a:prstGeom prst="triangle">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6" name="Straight Connector 25"/>
            <p:cNvCxnSpPr>
              <a:stCxn id="25" idx="3"/>
            </p:cNvCxnSpPr>
            <p:nvPr/>
          </p:nvCxnSpPr>
          <p:spPr>
            <a:xfrm>
              <a:off x="2114550" y="4724369"/>
              <a:ext cx="0" cy="361921"/>
            </a:xfrm>
            <a:prstGeom prst="line">
              <a:avLst/>
            </a:prstGeom>
            <a:ln/>
          </p:spPr>
          <p:style>
            <a:lnRef idx="2">
              <a:schemeClr val="accent6"/>
            </a:lnRef>
            <a:fillRef idx="1">
              <a:schemeClr val="lt1"/>
            </a:fillRef>
            <a:effectRef idx="0">
              <a:schemeClr val="accent6"/>
            </a:effectRef>
            <a:fontRef idx="minor">
              <a:schemeClr val="dk1"/>
            </a:fontRef>
          </p:style>
        </p:cxnSp>
      </p:grpSp>
      <p:cxnSp>
        <p:nvCxnSpPr>
          <p:cNvPr id="28" name="Straight Connector 27"/>
          <p:cNvCxnSpPr/>
          <p:nvPr/>
        </p:nvCxnSpPr>
        <p:spPr>
          <a:xfrm>
            <a:off x="4762500" y="5067300"/>
            <a:ext cx="2895600"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a:off x="6210300" y="5067300"/>
            <a:ext cx="0" cy="34290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1" name="Rectangle 30"/>
          <p:cNvSpPr>
            <a:spLocks noChangeArrowheads="1"/>
          </p:cNvSpPr>
          <p:nvPr/>
        </p:nvSpPr>
        <p:spPr bwMode="auto">
          <a:xfrm>
            <a:off x="5092700" y="3235325"/>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u="sng"/>
              <a:t>Multiple inheritance </a:t>
            </a:r>
          </a:p>
        </p:txBody>
      </p:sp>
      <p:sp>
        <p:nvSpPr>
          <p:cNvPr id="32" name="Rectangle 31"/>
          <p:cNvSpPr>
            <a:spLocks noChangeArrowheads="1"/>
          </p:cNvSpPr>
          <p:nvPr/>
        </p:nvSpPr>
        <p:spPr bwMode="auto">
          <a:xfrm>
            <a:off x="701675" y="3287713"/>
            <a:ext cx="2479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u="sng"/>
              <a:t>Multi-level inheritance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Delegation model</a:t>
            </a:r>
          </a:p>
        </p:txBody>
      </p:sp>
      <p:sp>
        <p:nvSpPr>
          <p:cNvPr id="8195" name="Rectangle 3"/>
          <p:cNvSpPr>
            <a:spLocks noGrp="1" noChangeArrowheads="1"/>
          </p:cNvSpPr>
          <p:nvPr>
            <p:ph type="body" idx="1"/>
          </p:nvPr>
        </p:nvSpPr>
        <p:spPr>
          <a:xfrm>
            <a:off x="152400" y="1066800"/>
            <a:ext cx="8839200" cy="1828800"/>
          </a:xfrm>
        </p:spPr>
        <p:txBody>
          <a:bodyPr/>
          <a:lstStyle/>
          <a:p>
            <a:r>
              <a:rPr lang="en-US" smtClean="0"/>
              <a:t>Delegation is adding members to the containing class that make use of the contained object’s functionality.</a:t>
            </a:r>
          </a:p>
          <a:p>
            <a:r>
              <a:rPr lang="en-US" smtClean="0"/>
              <a:t>For example: In case of car-engine, we can expose the functionality of contained engine class by adding a member in the containing class car.</a:t>
            </a:r>
          </a:p>
        </p:txBody>
      </p:sp>
      <p:sp>
        <p:nvSpPr>
          <p:cNvPr id="8196" name="Rectangle 2"/>
          <p:cNvSpPr txBox="1">
            <a:spLocks noChangeArrowheads="1"/>
          </p:cNvSpPr>
          <p:nvPr/>
        </p:nvSpPr>
        <p:spPr bwMode="auto">
          <a:xfrm>
            <a:off x="304800" y="3048000"/>
            <a:ext cx="85074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20000"/>
              </a:spcBef>
              <a:buClr>
                <a:schemeClr val="accent2"/>
              </a:buClr>
            </a:pPr>
            <a:r>
              <a:rPr lang="en-US" sz="2000" b="1">
                <a:solidFill>
                  <a:srgbClr val="5F5F5F"/>
                </a:solidFill>
                <a:latin typeface="Courier New" pitchFamily="49" charset="0"/>
              </a:rPr>
              <a:t>public class </a:t>
            </a:r>
            <a:r>
              <a:rPr lang="en-US" sz="2000" b="1" i="1">
                <a:solidFill>
                  <a:srgbClr val="5F5F5F"/>
                </a:solidFill>
                <a:latin typeface="Courier New" pitchFamily="49" charset="0"/>
              </a:rPr>
              <a:t>car</a:t>
            </a:r>
            <a:r>
              <a:rPr lang="en-US" sz="2000" b="1">
                <a:solidFill>
                  <a:srgbClr val="5F5F5F"/>
                </a:solidFill>
                <a:latin typeface="Courier New" pitchFamily="49" charset="0"/>
              </a:rPr>
              <a:t>{</a:t>
            </a:r>
          </a:p>
          <a:p>
            <a:pPr>
              <a:lnSpc>
                <a:spcPct val="80000"/>
              </a:lnSpc>
              <a:spcBef>
                <a:spcPct val="20000"/>
              </a:spcBef>
              <a:buClr>
                <a:schemeClr val="accent2"/>
              </a:buClr>
              <a:buFont typeface="Wingdings" pitchFamily="2" charset="2"/>
              <a:buNone/>
            </a:pPr>
            <a:r>
              <a:rPr lang="en-US" sz="2000" b="1">
                <a:solidFill>
                  <a:srgbClr val="0000FF"/>
                </a:solidFill>
                <a:latin typeface="Courier New" pitchFamily="49" charset="0"/>
              </a:rPr>
              <a:t> </a:t>
            </a:r>
            <a:r>
              <a:rPr lang="en-US" sz="2000" b="1">
                <a:solidFill>
                  <a:srgbClr val="006600"/>
                </a:solidFill>
                <a:latin typeface="Courier New" pitchFamily="49" charset="0"/>
              </a:rPr>
              <a:t>private Engine engine = new Engine();</a:t>
            </a:r>
          </a:p>
          <a:p>
            <a:pPr>
              <a:lnSpc>
                <a:spcPct val="90000"/>
              </a:lnSpc>
              <a:spcBef>
                <a:spcPct val="20000"/>
              </a:spcBef>
              <a:buClr>
                <a:schemeClr val="accent2"/>
              </a:buClr>
            </a:pPr>
            <a:r>
              <a:rPr lang="en-US" sz="2000" b="1">
                <a:solidFill>
                  <a:srgbClr val="5F5F5F"/>
                </a:solidFill>
                <a:latin typeface="Courier New" pitchFamily="49" charset="0"/>
              </a:rPr>
              <a:t> string </a:t>
            </a:r>
            <a:r>
              <a:rPr lang="en-US" sz="2000" b="1" i="1">
                <a:solidFill>
                  <a:srgbClr val="5F5F5F"/>
                </a:solidFill>
                <a:latin typeface="Courier New" pitchFamily="49" charset="0"/>
              </a:rPr>
              <a:t>model</a:t>
            </a:r>
            <a:r>
              <a:rPr lang="en-US" sz="2000" b="1">
                <a:solidFill>
                  <a:srgbClr val="5F5F5F"/>
                </a:solidFill>
                <a:latin typeface="Courier New" pitchFamily="49" charset="0"/>
              </a:rPr>
              <a:t>;</a:t>
            </a:r>
          </a:p>
          <a:p>
            <a:pPr>
              <a:lnSpc>
                <a:spcPct val="90000"/>
              </a:lnSpc>
              <a:spcBef>
                <a:spcPct val="20000"/>
              </a:spcBef>
              <a:buClr>
                <a:schemeClr val="accent2"/>
              </a:buClr>
            </a:pPr>
            <a:r>
              <a:rPr lang="en-US" sz="2000" b="1">
                <a:solidFill>
                  <a:srgbClr val="5F5F5F"/>
                </a:solidFill>
                <a:latin typeface="Courier New" pitchFamily="49" charset="0"/>
              </a:rPr>
              <a:t>//other attributes …</a:t>
            </a:r>
          </a:p>
          <a:p>
            <a:pPr>
              <a:lnSpc>
                <a:spcPct val="90000"/>
              </a:lnSpc>
              <a:spcBef>
                <a:spcPct val="20000"/>
              </a:spcBef>
              <a:buClr>
                <a:schemeClr val="accent2"/>
              </a:buClr>
            </a:pPr>
            <a:r>
              <a:rPr lang="en-US" sz="2000" b="1">
                <a:solidFill>
                  <a:srgbClr val="5F5F5F"/>
                </a:solidFill>
                <a:latin typeface="Courier New" pitchFamily="49" charset="0"/>
              </a:rPr>
              <a:t>// get and set properties for attributes</a:t>
            </a:r>
          </a:p>
          <a:p>
            <a:pPr>
              <a:lnSpc>
                <a:spcPct val="90000"/>
              </a:lnSpc>
              <a:spcBef>
                <a:spcPct val="20000"/>
              </a:spcBef>
              <a:buClr>
                <a:schemeClr val="accent2"/>
              </a:buClr>
            </a:pPr>
            <a:r>
              <a:rPr lang="en-US" sz="2000" b="1">
                <a:solidFill>
                  <a:srgbClr val="5F5F5F"/>
                </a:solidFill>
                <a:latin typeface="Courier New" pitchFamily="49" charset="0"/>
              </a:rPr>
              <a:t> public string </a:t>
            </a:r>
            <a:r>
              <a:rPr lang="en-US" sz="2000" b="1" i="1">
                <a:solidFill>
                  <a:srgbClr val="5F5F5F"/>
                </a:solidFill>
                <a:latin typeface="Courier New" pitchFamily="49" charset="0"/>
              </a:rPr>
              <a:t>GetEngineStatus</a:t>
            </a:r>
            <a:r>
              <a:rPr lang="en-US" sz="2000" b="1">
                <a:solidFill>
                  <a:srgbClr val="5F5F5F"/>
                </a:solidFill>
                <a:latin typeface="Courier New" pitchFamily="49" charset="0"/>
              </a:rPr>
              <a:t>(){</a:t>
            </a:r>
          </a:p>
          <a:p>
            <a:pPr>
              <a:lnSpc>
                <a:spcPct val="90000"/>
              </a:lnSpc>
              <a:spcBef>
                <a:spcPct val="20000"/>
              </a:spcBef>
              <a:buClr>
                <a:schemeClr val="accent2"/>
              </a:buClr>
            </a:pPr>
            <a:r>
              <a:rPr lang="en-US" sz="2000" b="1">
                <a:solidFill>
                  <a:srgbClr val="5F5F5F"/>
                </a:solidFill>
                <a:latin typeface="Courier New" pitchFamily="49" charset="0"/>
              </a:rPr>
              <a:t>	return </a:t>
            </a:r>
            <a:r>
              <a:rPr lang="en-US" sz="2000" b="1">
                <a:solidFill>
                  <a:srgbClr val="006600"/>
                </a:solidFill>
                <a:latin typeface="Courier New" pitchFamily="49" charset="0"/>
              </a:rPr>
              <a:t>engine.GetStatus(); </a:t>
            </a:r>
            <a:r>
              <a:rPr lang="en-US" sz="2000" b="1">
                <a:solidFill>
                  <a:srgbClr val="5F5F5F"/>
                </a:solidFill>
                <a:latin typeface="Courier New" pitchFamily="49" charset="0"/>
              </a:rPr>
              <a:t>}</a:t>
            </a:r>
          </a:p>
          <a:p>
            <a:pPr>
              <a:lnSpc>
                <a:spcPct val="90000"/>
              </a:lnSpc>
              <a:spcBef>
                <a:spcPct val="20000"/>
              </a:spcBef>
              <a:buClr>
                <a:schemeClr val="accent2"/>
              </a:buClr>
            </a:pPr>
            <a:r>
              <a:rPr lang="en-US" sz="2000" b="1">
                <a:solidFill>
                  <a:srgbClr val="5F5F5F"/>
                </a:solidFill>
                <a:latin typeface="Courier New" pitchFamily="49" charset="0"/>
              </a:rPr>
              <a:t>	public </a:t>
            </a:r>
            <a:r>
              <a:rPr lang="en-US" sz="2000" b="1">
                <a:solidFill>
                  <a:srgbClr val="006600"/>
                </a:solidFill>
                <a:latin typeface="Courier New" pitchFamily="49" charset="0"/>
              </a:rPr>
              <a:t>Engine</a:t>
            </a:r>
            <a:r>
              <a:rPr lang="en-US" sz="2000" b="1" i="1">
                <a:solidFill>
                  <a:srgbClr val="5F5F5F"/>
                </a:solidFill>
                <a:latin typeface="Courier New" pitchFamily="49" charset="0"/>
              </a:rPr>
              <a:t> EngineDetails</a:t>
            </a:r>
            <a:r>
              <a:rPr lang="en-US" sz="2000" b="1">
                <a:solidFill>
                  <a:srgbClr val="5F5F5F"/>
                </a:solidFill>
                <a:latin typeface="Courier New" pitchFamily="49" charset="0"/>
              </a:rPr>
              <a:t> {</a:t>
            </a:r>
          </a:p>
          <a:p>
            <a:pPr>
              <a:lnSpc>
                <a:spcPct val="90000"/>
              </a:lnSpc>
              <a:spcBef>
                <a:spcPct val="20000"/>
              </a:spcBef>
              <a:buClr>
                <a:schemeClr val="accent2"/>
              </a:buClr>
            </a:pPr>
            <a:r>
              <a:rPr lang="en-US" sz="2000" b="1">
                <a:solidFill>
                  <a:srgbClr val="5F5F5F"/>
                </a:solidFill>
                <a:latin typeface="Courier New" pitchFamily="49" charset="0"/>
              </a:rPr>
              <a:t>		get{ return </a:t>
            </a:r>
            <a:r>
              <a:rPr lang="en-US" sz="2000" b="1">
                <a:solidFill>
                  <a:srgbClr val="006600"/>
                </a:solidFill>
                <a:latin typeface="Courier New" pitchFamily="49" charset="0"/>
              </a:rPr>
              <a:t>engine</a:t>
            </a:r>
            <a:r>
              <a:rPr lang="en-US" sz="2000" b="1">
                <a:solidFill>
                  <a:srgbClr val="5F5F5F"/>
                </a:solidFill>
                <a:latin typeface="Courier New" pitchFamily="49" charset="0"/>
              </a:rPr>
              <a:t>;}</a:t>
            </a:r>
          </a:p>
          <a:p>
            <a:pPr>
              <a:lnSpc>
                <a:spcPct val="90000"/>
              </a:lnSpc>
              <a:spcBef>
                <a:spcPct val="20000"/>
              </a:spcBef>
              <a:buClr>
                <a:schemeClr val="accent2"/>
              </a:buClr>
            </a:pPr>
            <a:r>
              <a:rPr lang="en-US" sz="2000" b="1">
                <a:solidFill>
                  <a:srgbClr val="5F5F5F"/>
                </a:solidFill>
                <a:latin typeface="Courier New" pitchFamily="49" charset="0"/>
              </a:rPr>
              <a:t>		set{ </a:t>
            </a:r>
            <a:r>
              <a:rPr lang="en-US" sz="2000" b="1">
                <a:solidFill>
                  <a:srgbClr val="006600"/>
                </a:solidFill>
                <a:latin typeface="Courier New" pitchFamily="49" charset="0"/>
              </a:rPr>
              <a:t>engine</a:t>
            </a:r>
            <a:r>
              <a:rPr lang="en-US" sz="2000" b="1">
                <a:solidFill>
                  <a:srgbClr val="5F5F5F"/>
                </a:solidFill>
                <a:latin typeface="Courier New" pitchFamily="49" charset="0"/>
              </a:rPr>
              <a:t> = value;}</a:t>
            </a:r>
          </a:p>
          <a:p>
            <a:pPr>
              <a:lnSpc>
                <a:spcPct val="90000"/>
              </a:lnSpc>
              <a:spcBef>
                <a:spcPct val="20000"/>
              </a:spcBef>
              <a:buClr>
                <a:schemeClr val="accent2"/>
              </a:buClr>
            </a:pPr>
            <a:r>
              <a:rPr lang="en-US" sz="2000" b="1">
                <a:solidFill>
                  <a:srgbClr val="5F5F5F"/>
                </a:solidFill>
                <a:latin typeface="Courier New" pitchFamily="49" charset="0"/>
              </a:rPr>
              <a:t>}}</a:t>
            </a:r>
            <a:endParaRPr lang="en-US" sz="2000">
              <a:solidFill>
                <a:srgbClr val="5F5F5F"/>
              </a:solidFill>
            </a:endParaRPr>
          </a:p>
        </p:txBody>
      </p:sp>
      <p:sp>
        <p:nvSpPr>
          <p:cNvPr id="8197" name="Text Box 3"/>
          <p:cNvSpPr txBox="1">
            <a:spLocks noChangeArrowheads="1"/>
          </p:cNvSpPr>
          <p:nvPr/>
        </p:nvSpPr>
        <p:spPr bwMode="auto">
          <a:xfrm>
            <a:off x="6781800" y="4327525"/>
            <a:ext cx="1439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002060"/>
                </a:solidFill>
              </a:rPr>
              <a:t>Exposing functionality</a:t>
            </a:r>
          </a:p>
        </p:txBody>
      </p:sp>
      <p:cxnSp>
        <p:nvCxnSpPr>
          <p:cNvPr id="3" name="Straight Arrow Connector 2"/>
          <p:cNvCxnSpPr/>
          <p:nvPr/>
        </p:nvCxnSpPr>
        <p:spPr>
          <a:xfrm flipH="1">
            <a:off x="5486400" y="4648200"/>
            <a:ext cx="990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199" name="Text Box 4"/>
          <p:cNvSpPr txBox="1">
            <a:spLocks noChangeArrowheads="1"/>
          </p:cNvSpPr>
          <p:nvPr/>
        </p:nvSpPr>
        <p:spPr bwMode="auto">
          <a:xfrm>
            <a:off x="6169025" y="5151438"/>
            <a:ext cx="2665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002060"/>
                </a:solidFill>
              </a:rPr>
              <a:t>Adding custom property</a:t>
            </a:r>
          </a:p>
        </p:txBody>
      </p:sp>
      <p:cxnSp>
        <p:nvCxnSpPr>
          <p:cNvPr id="12" name="Straight Arrow Connector 11"/>
          <p:cNvCxnSpPr/>
          <p:nvPr/>
        </p:nvCxnSpPr>
        <p:spPr>
          <a:xfrm flipH="1">
            <a:off x="5143500" y="5334000"/>
            <a:ext cx="990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20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B237B8-7506-4E98-929D-B0B10F9CC755}" type="slidenum">
              <a:rPr lang="en-US" smtClean="0">
                <a:solidFill>
                  <a:schemeClr val="bg2"/>
                </a:solidFill>
              </a:rPr>
              <a:pPr eaLnBrk="1" hangingPunct="1"/>
              <a:t>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Defining inheritance</a:t>
            </a:r>
            <a:endParaRPr lang="en-IN" smtClean="0"/>
          </a:p>
        </p:txBody>
      </p:sp>
      <p:sp>
        <p:nvSpPr>
          <p:cNvPr id="9219" name="Rectangle 3"/>
          <p:cNvSpPr>
            <a:spLocks noGrp="1" noChangeArrowheads="1"/>
          </p:cNvSpPr>
          <p:nvPr>
            <p:ph type="body" idx="1"/>
          </p:nvPr>
        </p:nvSpPr>
        <p:spPr/>
        <p:txBody>
          <a:bodyPr/>
          <a:lstStyle/>
          <a:p>
            <a:r>
              <a:rPr lang="en-US" smtClean="0"/>
              <a:t>Inheritance is an object oriented concept that allows hierarchical classifications. Using this concept, a general class can be created that defines traits common to a set of related items. This class can then be inherited by more specific classes with each adding those things that are unique to it. </a:t>
            </a:r>
          </a:p>
          <a:p>
            <a:endParaRPr lang="en-US" smtClean="0"/>
          </a:p>
          <a:p>
            <a:r>
              <a:rPr lang="en-US" smtClean="0"/>
              <a:t>The class that is inherited is called super class or base class or parent class and the class that is inheriting is called a subclass or derived class or child class</a:t>
            </a:r>
            <a:endParaRPr lang="en-IN" smtClean="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864F4F-8027-496B-9345-39233FF502D7}" type="slidenum">
              <a:rPr lang="en-US" smtClean="0">
                <a:solidFill>
                  <a:schemeClr val="bg2"/>
                </a:solidFill>
              </a:rPr>
              <a:pPr eaLnBrk="1" hangingPunct="1"/>
              <a:t>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9113" y="4763"/>
            <a:ext cx="8229600" cy="685800"/>
          </a:xfrm>
        </p:spPr>
        <p:txBody>
          <a:bodyPr/>
          <a:lstStyle/>
          <a:p>
            <a:r>
              <a:rPr lang="en-US" smtClean="0"/>
              <a:t>Understanding Inheritance</a:t>
            </a:r>
          </a:p>
        </p:txBody>
      </p:sp>
      <p:sp>
        <p:nvSpPr>
          <p:cNvPr id="10243" name="Rectangle 3"/>
          <p:cNvSpPr>
            <a:spLocks noGrp="1" noChangeArrowheads="1"/>
          </p:cNvSpPr>
          <p:nvPr>
            <p:ph type="body" idx="1"/>
          </p:nvPr>
        </p:nvSpPr>
        <p:spPr>
          <a:xfrm>
            <a:off x="323850" y="990600"/>
            <a:ext cx="8667750" cy="3505200"/>
          </a:xfrm>
        </p:spPr>
        <p:txBody>
          <a:bodyPr/>
          <a:lstStyle/>
          <a:p>
            <a:r>
              <a:rPr lang="en-US" smtClean="0"/>
              <a:t>When the relationship is of type “IS-A”, there is a dependency between types. </a:t>
            </a:r>
          </a:p>
          <a:p>
            <a:r>
              <a:rPr lang="en-US" smtClean="0"/>
              <a:t>The new classes may have the functionality of other classes.</a:t>
            </a:r>
          </a:p>
          <a:p>
            <a:r>
              <a:rPr lang="en-US" smtClean="0"/>
              <a:t>For example, SalesPerson, Manager “IS-A” type of Employee</a:t>
            </a:r>
          </a:p>
          <a:p>
            <a:r>
              <a:rPr lang="en-US" smtClean="0"/>
              <a:t>By default all the C# classes automatically inherit from </a:t>
            </a:r>
            <a:r>
              <a:rPr lang="en-US" b="1" smtClean="0">
                <a:latin typeface="Courier New" pitchFamily="49" charset="0"/>
                <a:cs typeface="Courier New" pitchFamily="49" charset="0"/>
              </a:rPr>
              <a:t>System.Object </a:t>
            </a:r>
            <a:r>
              <a:rPr lang="en-US" smtClean="0"/>
              <a:t>class.</a:t>
            </a:r>
          </a:p>
          <a:p>
            <a:r>
              <a:rPr lang="en-US" smtClean="0"/>
              <a:t>Syntax: </a:t>
            </a:r>
            <a:r>
              <a:rPr lang="en-US" b="1" smtClean="0">
                <a:latin typeface="Courier New" pitchFamily="49" charset="0"/>
                <a:cs typeface="Courier New" pitchFamily="49" charset="0"/>
              </a:rPr>
              <a:t>class </a:t>
            </a:r>
            <a:r>
              <a:rPr lang="en-US" b="1" i="1" smtClean="0">
                <a:latin typeface="Courier New" pitchFamily="49" charset="0"/>
                <a:cs typeface="Courier New" pitchFamily="49" charset="0"/>
              </a:rPr>
              <a:t>DerivedClass</a:t>
            </a:r>
            <a:r>
              <a:rPr lang="en-US" b="1" smtClean="0">
                <a:latin typeface="Courier New" pitchFamily="49" charset="0"/>
                <a:cs typeface="Courier New" pitchFamily="49" charset="0"/>
              </a:rPr>
              <a:t>: </a:t>
            </a:r>
            <a:r>
              <a:rPr lang="en-US" b="1" i="1" smtClean="0">
                <a:latin typeface="Courier New" pitchFamily="49" charset="0"/>
                <a:cs typeface="Courier New" pitchFamily="49" charset="0"/>
              </a:rPr>
              <a:t>Base</a:t>
            </a:r>
            <a:r>
              <a:rPr lang="en-US" b="1" smtClean="0">
                <a:latin typeface="Courier New" pitchFamily="49" charset="0"/>
                <a:cs typeface="Courier New" pitchFamily="49" charset="0"/>
              </a:rPr>
              <a:t> class {.. }</a:t>
            </a:r>
          </a:p>
          <a:p>
            <a:r>
              <a:rPr lang="en-US" smtClean="0"/>
              <a:t>The</a:t>
            </a:r>
            <a:r>
              <a:rPr lang="en-US" b="1" smtClean="0">
                <a:latin typeface="Courier New" pitchFamily="49" charset="0"/>
                <a:cs typeface="Courier New" pitchFamily="49" charset="0"/>
              </a:rPr>
              <a:t> private </a:t>
            </a:r>
            <a:r>
              <a:rPr lang="en-US" smtClean="0"/>
              <a:t>members</a:t>
            </a:r>
            <a:r>
              <a:rPr lang="en-US" b="1" smtClean="0">
                <a:latin typeface="Courier New" pitchFamily="49" charset="0"/>
                <a:cs typeface="Courier New" pitchFamily="49" charset="0"/>
              </a:rPr>
              <a:t> </a:t>
            </a:r>
            <a:r>
              <a:rPr lang="en-US" smtClean="0"/>
              <a:t>of base class is not accessible by the inherited class.</a:t>
            </a:r>
            <a:br>
              <a:rPr lang="en-US" smtClean="0"/>
            </a:br>
            <a:endParaRPr lang="en-US" smtClean="0"/>
          </a:p>
        </p:txBody>
      </p:sp>
      <p:sp>
        <p:nvSpPr>
          <p:cNvPr id="10244" name="Rectangle 4"/>
          <p:cNvSpPr>
            <a:spLocks noChangeArrowheads="1"/>
          </p:cNvSpPr>
          <p:nvPr/>
        </p:nvSpPr>
        <p:spPr bwMode="auto">
          <a:xfrm>
            <a:off x="5868988" y="5903913"/>
            <a:ext cx="1797050" cy="576262"/>
          </a:xfrm>
          <a:prstGeom prst="rect">
            <a:avLst/>
          </a:prstGeom>
          <a:solidFill>
            <a:schemeClr val="accent1"/>
          </a:solidFill>
          <a:ln w="9525">
            <a:solidFill>
              <a:schemeClr val="tx1"/>
            </a:solidFill>
            <a:miter lim="800000"/>
            <a:headEnd/>
            <a:tailEnd/>
          </a:ln>
        </p:spPr>
        <p:txBody>
          <a:bodyPr wrap="none" anchor="ctr"/>
          <a:lstStyle/>
          <a:p>
            <a:pPr algn="ctr"/>
            <a:r>
              <a:rPr lang="en-US"/>
              <a:t>SalesPerson</a:t>
            </a:r>
          </a:p>
        </p:txBody>
      </p:sp>
      <p:sp>
        <p:nvSpPr>
          <p:cNvPr id="10245" name="Rectangle 5"/>
          <p:cNvSpPr>
            <a:spLocks noChangeArrowheads="1"/>
          </p:cNvSpPr>
          <p:nvPr/>
        </p:nvSpPr>
        <p:spPr bwMode="auto">
          <a:xfrm>
            <a:off x="5868988" y="4895850"/>
            <a:ext cx="1797050" cy="576263"/>
          </a:xfrm>
          <a:prstGeom prst="rect">
            <a:avLst/>
          </a:prstGeom>
          <a:solidFill>
            <a:schemeClr val="accent1"/>
          </a:solidFill>
          <a:ln w="9525">
            <a:solidFill>
              <a:schemeClr val="tx1"/>
            </a:solidFill>
            <a:miter lim="800000"/>
            <a:headEnd/>
            <a:tailEnd/>
          </a:ln>
        </p:spPr>
        <p:txBody>
          <a:bodyPr wrap="none" anchor="ctr"/>
          <a:lstStyle/>
          <a:p>
            <a:pPr algn="ctr"/>
            <a:r>
              <a:rPr lang="en-US"/>
              <a:t>Manager</a:t>
            </a:r>
          </a:p>
        </p:txBody>
      </p:sp>
      <p:sp>
        <p:nvSpPr>
          <p:cNvPr id="10246" name="Rectangle 6"/>
          <p:cNvSpPr>
            <a:spLocks noChangeArrowheads="1"/>
          </p:cNvSpPr>
          <p:nvPr/>
        </p:nvSpPr>
        <p:spPr bwMode="auto">
          <a:xfrm>
            <a:off x="2989263" y="5256213"/>
            <a:ext cx="1797050" cy="576262"/>
          </a:xfrm>
          <a:prstGeom prst="rect">
            <a:avLst/>
          </a:prstGeom>
          <a:solidFill>
            <a:schemeClr val="accent1"/>
          </a:solidFill>
          <a:ln w="9525">
            <a:solidFill>
              <a:schemeClr val="tx1"/>
            </a:solidFill>
            <a:miter lim="800000"/>
            <a:headEnd/>
            <a:tailEnd/>
          </a:ln>
        </p:spPr>
        <p:txBody>
          <a:bodyPr wrap="none" anchor="ctr"/>
          <a:lstStyle/>
          <a:p>
            <a:pPr algn="ctr"/>
            <a:r>
              <a:rPr lang="en-US"/>
              <a:t>Employee</a:t>
            </a:r>
          </a:p>
        </p:txBody>
      </p:sp>
      <p:sp>
        <p:nvSpPr>
          <p:cNvPr id="10247" name="Rectangle 9"/>
          <p:cNvSpPr>
            <a:spLocks noChangeArrowheads="1"/>
          </p:cNvSpPr>
          <p:nvPr/>
        </p:nvSpPr>
        <p:spPr bwMode="auto">
          <a:xfrm>
            <a:off x="395288" y="5256213"/>
            <a:ext cx="1800225" cy="576262"/>
          </a:xfrm>
          <a:prstGeom prst="rect">
            <a:avLst/>
          </a:prstGeom>
          <a:solidFill>
            <a:schemeClr val="accent1"/>
          </a:solidFill>
          <a:ln w="9525">
            <a:solidFill>
              <a:schemeClr val="tx1"/>
            </a:solidFill>
            <a:miter lim="800000"/>
            <a:headEnd/>
            <a:tailEnd/>
          </a:ln>
        </p:spPr>
        <p:txBody>
          <a:bodyPr wrap="none" anchor="ctr"/>
          <a:lstStyle/>
          <a:p>
            <a:pPr algn="ctr"/>
            <a:r>
              <a:rPr lang="en-US"/>
              <a:t>Object</a:t>
            </a:r>
          </a:p>
        </p:txBody>
      </p:sp>
      <p:sp>
        <p:nvSpPr>
          <p:cNvPr id="10248" name="AutoShape 10"/>
          <p:cNvSpPr>
            <a:spLocks noChangeArrowheads="1"/>
          </p:cNvSpPr>
          <p:nvPr/>
        </p:nvSpPr>
        <p:spPr bwMode="auto">
          <a:xfrm rot="-5400000">
            <a:off x="2159794" y="5455444"/>
            <a:ext cx="287338" cy="2159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Line 11"/>
          <p:cNvSpPr>
            <a:spLocks noChangeShapeType="1"/>
          </p:cNvSpPr>
          <p:nvPr/>
        </p:nvSpPr>
        <p:spPr bwMode="auto">
          <a:xfrm>
            <a:off x="2411413" y="5543550"/>
            <a:ext cx="577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Text Box 16"/>
          <p:cNvSpPr txBox="1">
            <a:spLocks noChangeArrowheads="1"/>
          </p:cNvSpPr>
          <p:nvPr/>
        </p:nvSpPr>
        <p:spPr bwMode="auto">
          <a:xfrm>
            <a:off x="592138" y="6138863"/>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t>Base class</a:t>
            </a:r>
            <a:endParaRPr lang="en-IN" i="1"/>
          </a:p>
        </p:txBody>
      </p:sp>
      <p:sp>
        <p:nvSpPr>
          <p:cNvPr id="10251" name="Text Box 17"/>
          <p:cNvSpPr txBox="1">
            <a:spLocks noChangeArrowheads="1"/>
          </p:cNvSpPr>
          <p:nvPr/>
        </p:nvSpPr>
        <p:spPr bwMode="auto">
          <a:xfrm>
            <a:off x="3490913" y="6119813"/>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t>Derived class</a:t>
            </a:r>
            <a:endParaRPr lang="en-IN" i="1"/>
          </a:p>
        </p:txBody>
      </p:sp>
      <p:sp>
        <p:nvSpPr>
          <p:cNvPr id="10252" name="Line 18"/>
          <p:cNvSpPr>
            <a:spLocks noChangeShapeType="1"/>
          </p:cNvSpPr>
          <p:nvPr/>
        </p:nvSpPr>
        <p:spPr bwMode="auto">
          <a:xfrm flipV="1">
            <a:off x="827088" y="5832475"/>
            <a:ext cx="2159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9"/>
          <p:cNvSpPr>
            <a:spLocks noChangeShapeType="1"/>
          </p:cNvSpPr>
          <p:nvPr/>
        </p:nvSpPr>
        <p:spPr bwMode="auto">
          <a:xfrm flipH="1" flipV="1">
            <a:off x="3852863" y="5903913"/>
            <a:ext cx="2159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9AA836-462F-451A-9DF4-C5BF3E1340C7}" type="slidenum">
              <a:rPr lang="en-US" smtClean="0">
                <a:solidFill>
                  <a:schemeClr val="bg2"/>
                </a:solidFill>
              </a:rPr>
              <a:pPr eaLnBrk="1" hangingPunct="1"/>
              <a:t>8</a:t>
            </a:fld>
            <a:endParaRPr lang="en-US" smtClean="0">
              <a:solidFill>
                <a:schemeClr val="bg2"/>
              </a:solidFill>
            </a:endParaRPr>
          </a:p>
        </p:txBody>
      </p:sp>
      <p:sp>
        <p:nvSpPr>
          <p:cNvPr id="10255" name="AutoShape 10"/>
          <p:cNvSpPr>
            <a:spLocks noChangeArrowheads="1"/>
          </p:cNvSpPr>
          <p:nvPr/>
        </p:nvSpPr>
        <p:spPr bwMode="auto">
          <a:xfrm rot="-5400000">
            <a:off x="4760119" y="5471319"/>
            <a:ext cx="287338" cy="2159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6" name="Straight Connector 5"/>
          <p:cNvCxnSpPr>
            <a:stCxn id="10255" idx="3"/>
          </p:cNvCxnSpPr>
          <p:nvPr/>
        </p:nvCxnSpPr>
        <p:spPr>
          <a:xfrm flipV="1">
            <a:off x="5011738" y="5578475"/>
            <a:ext cx="3937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405438" y="5151438"/>
            <a:ext cx="0" cy="9636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05438" y="6119813"/>
            <a:ext cx="46355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02263" y="5151438"/>
            <a:ext cx="46037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0"/>
            <a:ext cx="8229600" cy="838200"/>
          </a:xfrm>
        </p:spPr>
        <p:txBody>
          <a:bodyPr/>
          <a:lstStyle/>
          <a:p>
            <a:r>
              <a:rPr lang="en-US" smtClean="0"/>
              <a:t>Example: simple inheritance</a:t>
            </a:r>
          </a:p>
        </p:txBody>
      </p:sp>
      <p:sp>
        <p:nvSpPr>
          <p:cNvPr id="11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1B74B8-76F0-4862-BD44-B0B76F135732}" type="slidenum">
              <a:rPr lang="en-US" smtClean="0">
                <a:solidFill>
                  <a:schemeClr val="bg2"/>
                </a:solidFill>
              </a:rPr>
              <a:pPr eaLnBrk="1" hangingPunct="1"/>
              <a:t>9</a:t>
            </a:fld>
            <a:endParaRPr lang="en-US" smtClean="0">
              <a:solidFill>
                <a:schemeClr val="bg2"/>
              </a:solidFill>
            </a:endParaRPr>
          </a:p>
        </p:txBody>
      </p:sp>
      <p:sp>
        <p:nvSpPr>
          <p:cNvPr id="11268" name="Rectangle 4"/>
          <p:cNvSpPr>
            <a:spLocks noChangeArrowheads="1"/>
          </p:cNvSpPr>
          <p:nvPr/>
        </p:nvSpPr>
        <p:spPr bwMode="auto">
          <a:xfrm>
            <a:off x="76200" y="938213"/>
            <a:ext cx="898842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ourier New" pitchFamily="49" charset="0"/>
                <a:cs typeface="Courier New" pitchFamily="49" charset="0"/>
              </a:rPr>
              <a:t>using System;</a:t>
            </a:r>
          </a:p>
          <a:p>
            <a:r>
              <a:rPr lang="en-US" sz="2000" b="1">
                <a:latin typeface="Courier New" pitchFamily="49" charset="0"/>
                <a:cs typeface="Courier New" pitchFamily="49" charset="0"/>
              </a:rPr>
              <a:t>public class Employee{</a:t>
            </a:r>
          </a:p>
          <a:p>
            <a:r>
              <a:rPr lang="en-US" sz="2000" b="1">
                <a:latin typeface="Courier New" pitchFamily="49" charset="0"/>
                <a:cs typeface="Courier New" pitchFamily="49" charset="0"/>
              </a:rPr>
              <a:t>	private uint empID=111111;</a:t>
            </a:r>
          </a:p>
          <a:p>
            <a:r>
              <a:rPr lang="en-US" sz="2000" b="1">
                <a:latin typeface="Courier New" pitchFamily="49" charset="0"/>
                <a:cs typeface="Courier New" pitchFamily="49" charset="0"/>
              </a:rPr>
              <a:t>	private string empName;</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    public string Name{</a:t>
            </a:r>
          </a:p>
          <a:p>
            <a:r>
              <a:rPr lang="en-US" sz="2000" b="1">
                <a:latin typeface="Courier New" pitchFamily="49" charset="0"/>
                <a:cs typeface="Courier New" pitchFamily="49" charset="0"/>
              </a:rPr>
              <a:t>	get{return empName;}</a:t>
            </a:r>
          </a:p>
          <a:p>
            <a:r>
              <a:rPr lang="en-US" sz="2000" b="1">
                <a:latin typeface="Courier New" pitchFamily="49" charset="0"/>
                <a:cs typeface="Courier New" pitchFamily="49" charset="0"/>
              </a:rPr>
              <a:t>	set{if(value!=null)empName=value;</a:t>
            </a:r>
          </a:p>
          <a:p>
            <a:r>
              <a:rPr lang="en-US" sz="2000" b="1">
                <a:latin typeface="Courier New" pitchFamily="49" charset="0"/>
                <a:cs typeface="Courier New" pitchFamily="49" charset="0"/>
              </a:rPr>
              <a:t>		else  Console.WriteLine("invalid name");</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public uint ID    {</a:t>
            </a:r>
          </a:p>
          <a:p>
            <a:r>
              <a:rPr lang="en-US" sz="2000" b="1">
                <a:latin typeface="Courier New" pitchFamily="49" charset="0"/>
                <a:cs typeface="Courier New" pitchFamily="49" charset="0"/>
              </a:rPr>
              <a:t>        get { return empID; }</a:t>
            </a:r>
          </a:p>
          <a:p>
            <a:r>
              <a:rPr lang="en-US" sz="2000" b="1">
                <a:latin typeface="Courier New" pitchFamily="49" charset="0"/>
                <a:cs typeface="Courier New" pitchFamily="49" charset="0"/>
              </a:rPr>
              <a:t>        set {if (value != 0) empID = value;</a:t>
            </a:r>
          </a:p>
          <a:p>
            <a:r>
              <a:rPr lang="en-US" sz="2000" b="1">
                <a:latin typeface="Courier New" pitchFamily="49" charset="0"/>
                <a:cs typeface="Courier New" pitchFamily="49" charset="0"/>
              </a:rPr>
              <a:t>            else  Console.WriteLine("invalid ID");</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public Employee(uint id, string name) {</a:t>
            </a:r>
          </a:p>
          <a:p>
            <a:r>
              <a:rPr lang="en-US" sz="2000" b="1">
                <a:latin typeface="Courier New" pitchFamily="49" charset="0"/>
                <a:cs typeface="Courier New" pitchFamily="49" charset="0"/>
              </a:rPr>
              <a:t>        ID = id;</a:t>
            </a:r>
          </a:p>
          <a:p>
            <a:r>
              <a:rPr lang="en-US" sz="2000" b="1">
                <a:latin typeface="Courier New" pitchFamily="49" charset="0"/>
                <a:cs typeface="Courier New" pitchFamily="49" charset="0"/>
              </a:rPr>
              <a:t>        Name = name;   }</a:t>
            </a:r>
          </a:p>
          <a:p>
            <a:r>
              <a:rPr lang="en-US" sz="20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FAE293-5AFD-4CED-891B-878679D3A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E56B197-2DB9-4D5A-A72D-290AB6157D53}">
  <ds:schemaRefs>
    <ds:schemaRef ds:uri="http://schemas.microsoft.com/sharepoint/v3/contenttype/forms"/>
  </ds:schemaRefs>
</ds:datastoreItem>
</file>

<file path=customXml/itemProps3.xml><?xml version="1.0" encoding="utf-8"?>
<ds:datastoreItem xmlns:ds="http://schemas.openxmlformats.org/officeDocument/2006/customXml" ds:itemID="{3122E405-396A-44D9-8634-4D139010A4A1}">
  <ds:schemaRefs>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1364</TotalTime>
  <Words>3181</Words>
  <Application>Microsoft Office PowerPoint</Application>
  <PresentationFormat>On-screen Show (4:3)</PresentationFormat>
  <Paragraphs>621</Paragraphs>
  <Slides>52</Slides>
  <Notes>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Design</vt:lpstr>
      <vt:lpstr>Inheritance</vt:lpstr>
      <vt:lpstr>Reuse</vt:lpstr>
      <vt:lpstr>Relationship for reuse </vt:lpstr>
      <vt:lpstr>Containment / Delegation</vt:lpstr>
      <vt:lpstr>Example: Containment </vt:lpstr>
      <vt:lpstr>Delegation model</vt:lpstr>
      <vt:lpstr>Defining inheritance</vt:lpstr>
      <vt:lpstr>Understanding Inheritance</vt:lpstr>
      <vt:lpstr>Example: simple inheritance</vt:lpstr>
      <vt:lpstr>PowerPoint Presentation</vt:lpstr>
      <vt:lpstr>Constructor issue</vt:lpstr>
      <vt:lpstr>Order of constructor and destructor call</vt:lpstr>
      <vt:lpstr>PowerPoint Presentation</vt:lpstr>
      <vt:lpstr>Calling base class methods</vt:lpstr>
      <vt:lpstr>Protected members</vt:lpstr>
      <vt:lpstr>Casting references</vt:lpstr>
      <vt:lpstr>Custom casting</vt:lpstr>
      <vt:lpstr>protected method access and cast</vt:lpstr>
      <vt:lpstr>Example: Custom casting </vt:lpstr>
      <vt:lpstr>PowerPoint Presentation</vt:lpstr>
      <vt:lpstr>Redefining the methods in derived class</vt:lpstr>
      <vt:lpstr>Arriving at polymorphism</vt:lpstr>
      <vt:lpstr>Polymorphism</vt:lpstr>
      <vt:lpstr>Example: overriding </vt:lpstr>
      <vt:lpstr>Overriding rules</vt:lpstr>
      <vt:lpstr>Override and virtual</vt:lpstr>
      <vt:lpstr>Tell me what</vt:lpstr>
      <vt:lpstr>Preventing Inheritance</vt:lpstr>
      <vt:lpstr>sealed methods</vt:lpstr>
      <vt:lpstr>Abstract Classes</vt:lpstr>
      <vt:lpstr>Classes inheriting from abstract class</vt:lpstr>
      <vt:lpstr>Example: Abstract Classes</vt:lpstr>
      <vt:lpstr>is keyword</vt:lpstr>
      <vt:lpstr>as keyword</vt:lpstr>
      <vt:lpstr>Tell me what</vt:lpstr>
      <vt:lpstr>System.Object</vt:lpstr>
      <vt:lpstr>Tell me how</vt:lpstr>
      <vt:lpstr>Members</vt:lpstr>
      <vt:lpstr>PowerPoint Presentation</vt:lpstr>
      <vt:lpstr>PowerPoint Presentation</vt:lpstr>
      <vt:lpstr>Overriding some Object methods</vt:lpstr>
      <vt:lpstr>PowerPoint Presentation</vt:lpstr>
      <vt:lpstr>PowerPoint Presentation</vt:lpstr>
      <vt:lpstr>Static methods of Object class</vt:lpstr>
      <vt:lpstr>Boxing</vt:lpstr>
      <vt:lpstr>Tell me why</vt:lpstr>
      <vt:lpstr>Comparisons</vt:lpstr>
      <vt:lpstr>Casting</vt:lpstr>
      <vt:lpstr>Memory</vt:lpstr>
      <vt:lpstr>C# Nullable Types</vt:lpstr>
      <vt:lpstr>The ?? Operator</vt:lpstr>
      <vt:lpstr>Tell me what</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Windows User</cp:lastModifiedBy>
  <cp:revision>357</cp:revision>
  <dcterms:created xsi:type="dcterms:W3CDTF">2005-08-31T12:40:43Z</dcterms:created>
  <dcterms:modified xsi:type="dcterms:W3CDTF">2012-04-06T10:49:24Z</dcterms:modified>
</cp:coreProperties>
</file>