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9" r:id="rId5"/>
    <p:sldId id="260" r:id="rId6"/>
    <p:sldId id="295" r:id="rId7"/>
    <p:sldId id="261" r:id="rId8"/>
    <p:sldId id="262" r:id="rId9"/>
    <p:sldId id="291" r:id="rId10"/>
    <p:sldId id="264" r:id="rId11"/>
    <p:sldId id="292" r:id="rId12"/>
    <p:sldId id="293" r:id="rId13"/>
    <p:sldId id="265" r:id="rId14"/>
    <p:sldId id="294" r:id="rId15"/>
    <p:sldId id="268" r:id="rId16"/>
    <p:sldId id="269" r:id="rId17"/>
    <p:sldId id="270" r:id="rId18"/>
    <p:sldId id="271" r:id="rId19"/>
    <p:sldId id="272" r:id="rId20"/>
    <p:sldId id="296" r:id="rId21"/>
    <p:sldId id="275" r:id="rId22"/>
    <p:sldId id="29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6856" autoAdjust="0"/>
  </p:normalViewPr>
  <p:slideViewPr>
    <p:cSldViewPr>
      <p:cViewPr>
        <p:scale>
          <a:sx n="60" d="100"/>
          <a:sy n="60" d="100"/>
        </p:scale>
        <p:origin x="-18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D187D9-115F-4832-94E0-2210F6D0A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03CAE8-020D-4537-A7F9-960C7495C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9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26E38D-46D4-47F5-B87C-12AC804660A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68D402-D849-492C-850A-B35287A5ABF7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3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3FBA-6B09-4246-8662-9EC18CAD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19AFB-18AA-46BE-8D51-5253E78BC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E8A3-BE77-4CA8-BA35-4BFE689E0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153E5-3C88-4789-9B7E-9A34AD697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3E3DF-1F81-4DD0-BDF4-E7D0552CC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31B0-AF20-474A-A1F0-1755A066E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5A477-2E2B-463B-87EC-232FBF943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005C2-0971-40B3-A09E-DF6EF0BC7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5C85DA1-CCAA-4138-8E59-B09EA0DE2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Interface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/>
              <a:t> keywords</a:t>
            </a:r>
            <a:endParaRPr lang="en-IN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is and as for interface inheritance is similar to usage them for class inheritance.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(square 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is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line = new Polygon();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(line is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</a:rPr>
              <a:t>//True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(line is Polygon);</a:t>
            </a:r>
            <a:r>
              <a:rPr lang="en-US" b="1" kern="1200" dirty="0" smtClean="0">
                <a:solidFill>
                  <a:srgbClr val="006600"/>
                </a:solidFill>
                <a:latin typeface="Courier New" pitchFamily="49" charset="0"/>
              </a:rPr>
              <a:t> //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</a:rPr>
              <a:t>True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(line is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</a:rPr>
              <a:t>IComparable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</a:rPr>
              <a:t>//False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abstract class be a replacement to interfaces?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2000"/>
          </a:xfrm>
        </p:spPr>
        <p:txBody>
          <a:bodyPr/>
          <a:lstStyle/>
          <a:p>
            <a:r>
              <a:rPr lang="en-US" smtClean="0"/>
              <a:t>Interface inheritance</a:t>
            </a:r>
            <a:endParaRPr lang="en-I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69325" cy="5472113"/>
          </a:xfrm>
        </p:spPr>
        <p:txBody>
          <a:bodyPr/>
          <a:lstStyle/>
          <a:p>
            <a:r>
              <a:rPr lang="en-IN" dirty="0" smtClean="0"/>
              <a:t>An interface can inherit from zero or more interfaces, which are called the </a:t>
            </a:r>
            <a:r>
              <a:rPr lang="en-IN" dirty="0"/>
              <a:t>explicit base interfaces of the interface</a:t>
            </a:r>
            <a:r>
              <a:rPr lang="en-IN" dirty="0" smtClean="0"/>
              <a:t>.</a:t>
            </a:r>
            <a:endParaRPr lang="en-IN" i="1" dirty="0" smtClean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public interface Shape2D:IShape{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void draw();}</a:t>
            </a:r>
          </a:p>
          <a:p>
            <a:r>
              <a:rPr lang="en-US" dirty="0" smtClean="0"/>
              <a:t>An interface can declare a member with the same name or signature as an inherited member. In such case, the derived interface member is said to </a:t>
            </a:r>
            <a:r>
              <a:rPr lang="en-US" i="1" dirty="0" smtClean="0"/>
              <a:t>hide </a:t>
            </a:r>
            <a:r>
              <a:rPr lang="en-US" dirty="0" smtClean="0"/>
              <a:t>the base interface member. </a:t>
            </a:r>
          </a:p>
          <a:p>
            <a:r>
              <a:rPr lang="en-US" dirty="0" smtClean="0"/>
              <a:t>Hiding causes the compiler to issue a warning. </a:t>
            </a:r>
          </a:p>
          <a:p>
            <a:r>
              <a:rPr lang="en-US" dirty="0" smtClean="0"/>
              <a:t>To suppress the warning, the declaration of the derived interface member must include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modifier to indicate that the derived member is intended to hide the base member.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152400"/>
            <a:ext cx="8229600" cy="685800"/>
          </a:xfrm>
        </p:spPr>
        <p:txBody>
          <a:bodyPr/>
          <a:lstStyle/>
          <a:p>
            <a:r>
              <a:rPr lang="en-US" dirty="0" smtClean="0"/>
              <a:t>Interface member clashes </a:t>
            </a:r>
            <a:endParaRPr lang="en-I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039" y="942920"/>
            <a:ext cx="8701361" cy="591507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Case 1: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INode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Number{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get; set; }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IEdge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Number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get; set; } 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IGraph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INode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IEdge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GraphTest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IGraph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x) {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x.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(1); 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x.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= 1; 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IList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)x).Count = 1; 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ICounter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)x).Count(1);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13450" y="4627562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sz="2000" dirty="0">
                <a:solidFill>
                  <a:srgbClr val="002060"/>
                </a:solidFill>
              </a:rPr>
              <a:t>Error</a:t>
            </a: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3698546" y="4467255"/>
            <a:ext cx="73025" cy="720725"/>
          </a:xfrm>
          <a:prstGeom prst="rightBrace">
            <a:avLst>
              <a:gd name="adj1" fmla="val 82246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779837" y="4800600"/>
            <a:ext cx="2160588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212222" y="5405378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sz="2000" dirty="0">
                <a:solidFill>
                  <a:srgbClr val="002060"/>
                </a:solidFill>
              </a:rPr>
              <a:t>OK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254625" y="5645180"/>
            <a:ext cx="936625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5184775" y="5299075"/>
            <a:ext cx="73025" cy="720725"/>
          </a:xfrm>
          <a:prstGeom prst="rightBrace">
            <a:avLst>
              <a:gd name="adj1" fmla="val 82246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280400" cy="6480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Case 2: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IItem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void Add(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i);}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IPrice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void Add(double d);}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IOrder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IItem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IPrice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{}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OrderTest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IOrder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n) 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n.Add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(1);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n.Add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(1.0); 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IInteger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)n).Add(1); 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IDouble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)n).Add(1);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842834" y="3953064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sz="2000" dirty="0">
                <a:solidFill>
                  <a:srgbClr val="002060"/>
                </a:solidFill>
              </a:rPr>
              <a:t>Error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2438401" y="4188209"/>
            <a:ext cx="22098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080618" y="5210145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IN" sz="2000" dirty="0">
                <a:solidFill>
                  <a:srgbClr val="002060"/>
                </a:solidFill>
              </a:rPr>
              <a:t>OK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4419600" y="5406478"/>
            <a:ext cx="1655763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4114800" y="4953000"/>
            <a:ext cx="304800" cy="9144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66688" y="340578"/>
            <a:ext cx="874871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/>
              <a:t> </a:t>
            </a:r>
            <a:r>
              <a:rPr lang="en-IN" sz="2000" dirty="0">
                <a:solidFill>
                  <a:srgbClr val="5F5F5F"/>
                </a:solidFill>
                <a:latin typeface="+mn-lt"/>
              </a:rPr>
              <a:t>Case 3: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I1{  void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I2: I1{ 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new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void F(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I3: I1{ void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I4: I2, I3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A{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Test(I4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d) 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d.F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(1);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IBase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)d).F(1);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ILeft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)d).F(1);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IRight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)d).F(1);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724674" y="3305145"/>
            <a:ext cx="1760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Invokes </a:t>
            </a:r>
            <a:r>
              <a:rPr lang="en-IN" sz="2000" dirty="0" smtClean="0">
                <a:solidFill>
                  <a:srgbClr val="002060"/>
                </a:solidFill>
              </a:rPr>
              <a:t>I2’s F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1447800" y="3505200"/>
            <a:ext cx="3240088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31B0-AF20-474A-A1F0-1755A066E1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838200"/>
          </a:xfrm>
        </p:spPr>
        <p:txBody>
          <a:bodyPr/>
          <a:lstStyle/>
          <a:p>
            <a:r>
              <a:rPr lang="en-US" dirty="0"/>
              <a:t>Inheriting from another class and interface </a:t>
            </a:r>
            <a:endParaRPr lang="en-I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Given: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A{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virtual void print(){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("A\'s print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"); }}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I{void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B:A,I{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override void print(){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("B\'s print");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Calling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I b1=new B();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A b2= new B();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b1.print();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b2.print();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Both </a:t>
            </a:r>
            <a:r>
              <a:rPr lang="en-US" dirty="0"/>
              <a:t>the method calls given below result in calling the same method</a:t>
            </a:r>
            <a:r>
              <a:rPr lang="en-US" dirty="0">
                <a:sym typeface="Wingdings" pitchFamily="2" charset="2"/>
              </a:rPr>
              <a:t> method declared in B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 the previous example, </a:t>
            </a:r>
            <a:r>
              <a:rPr lang="en-US" dirty="0"/>
              <a:t>we need the 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en-IN" dirty="0"/>
              <a:t>versions of A and I to be called instead of B’s version then  we need to switch to </a:t>
            </a:r>
            <a:r>
              <a:rPr lang="en-US" dirty="0"/>
              <a:t>explicit interface member implementation </a:t>
            </a:r>
          </a:p>
          <a:p>
            <a:r>
              <a:rPr lang="en-US" dirty="0"/>
              <a:t>Explicit interface member implementation allows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access to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interface declared method only through interface reference.</a:t>
            </a:r>
          </a:p>
          <a:p>
            <a:r>
              <a:rPr lang="en-US" dirty="0"/>
              <a:t>This is helps in overcoming the method name clashes if a class inherits from </a:t>
            </a:r>
          </a:p>
          <a:p>
            <a:pPr lvl="1"/>
            <a:r>
              <a:rPr lang="en-US" sz="2000" dirty="0"/>
              <a:t>two (or more) interfaces </a:t>
            </a:r>
          </a:p>
          <a:p>
            <a:pPr lvl="1"/>
            <a:r>
              <a:rPr lang="en-US" sz="2000" dirty="0"/>
              <a:t>or an interface and a class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838200"/>
          </a:xfrm>
        </p:spPr>
        <p:txBody>
          <a:bodyPr/>
          <a:lstStyle/>
          <a:p>
            <a:r>
              <a:rPr lang="en-US" dirty="0" smtClean="0"/>
              <a:t>Example: Explicit versions</a:t>
            </a:r>
            <a:endParaRPr lang="en-I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138949"/>
            <a:ext cx="8569325" cy="5516563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B:A,I{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override void print(){</a:t>
            </a:r>
          </a:p>
          <a:p>
            <a:pPr lvl="1"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("B\'s print");}</a:t>
            </a:r>
          </a:p>
          <a:p>
            <a:pPr lvl="1">
              <a:buFontTx/>
              <a:buNone/>
            </a:pP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IN" sz="2000" b="1" dirty="0" err="1" smtClean="0">
                <a:solidFill>
                  <a:srgbClr val="006600"/>
                </a:solidFill>
                <a:latin typeface="Courier New" pitchFamily="49" charset="0"/>
              </a:rPr>
              <a:t>I.print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(){</a:t>
            </a:r>
          </a:p>
          <a:p>
            <a:pPr lvl="1"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("I\'s print");}</a:t>
            </a:r>
          </a:p>
          <a:p>
            <a:pPr lvl="1"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I b1=new B();</a:t>
            </a:r>
          </a:p>
          <a:p>
            <a:pPr lvl="1"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A b2= new B();</a:t>
            </a:r>
          </a:p>
          <a:p>
            <a:pPr lvl="1"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b1.print();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// prints I's 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print"</a:t>
            </a:r>
          </a:p>
          <a:p>
            <a:pPr lvl="1"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b2.print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 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// prints B's print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52400" y="2637661"/>
            <a:ext cx="160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No modifiers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3153103" y="2834481"/>
            <a:ext cx="2808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Explicit </a:t>
            </a:r>
            <a:r>
              <a:rPr lang="en-US" sz="2000" dirty="0" smtClean="0">
                <a:solidFill>
                  <a:srgbClr val="002060"/>
                </a:solidFill>
              </a:rPr>
              <a:t>implementation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5800" y="3032918"/>
            <a:ext cx="0" cy="31988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at some predefined interfaces to get an idea where it is used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</a:rPr>
              <a:t>IEnumerable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and </a:t>
            </a:r>
            <a:r>
              <a:rPr lang="en-US" sz="2000" b="1" dirty="0" err="1" smtClean="0">
                <a:latin typeface="Courier New" pitchFamily="49" charset="0"/>
              </a:rPr>
              <a:t>Ienumerator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b="1" dirty="0" err="1">
                <a:latin typeface="Courier New" pitchFamily="49" charset="0"/>
              </a:rPr>
              <a:t>ICloneable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715000"/>
          </a:xfrm>
        </p:spPr>
        <p:txBody>
          <a:bodyPr/>
          <a:lstStyle/>
          <a:p>
            <a:r>
              <a:rPr lang="en-US" dirty="0" smtClean="0"/>
              <a:t>An interface is a special kind of construct like class which contains just the declaration of methods (abstract methods). </a:t>
            </a:r>
          </a:p>
          <a:p>
            <a:r>
              <a:rPr lang="en-US" dirty="0" smtClean="0"/>
              <a:t>It defines a contract and any class (or </a:t>
            </a:r>
            <a:r>
              <a:rPr lang="en-US" dirty="0" err="1"/>
              <a:t>struct</a:t>
            </a:r>
            <a:r>
              <a:rPr lang="en-US" dirty="0" smtClean="0"/>
              <a:t>) that implements this interface must provide implementation for all the methods declared inside the interface.</a:t>
            </a:r>
          </a:p>
          <a:p>
            <a:r>
              <a:rPr lang="en-US" dirty="0" smtClean="0"/>
              <a:t>Example of an interface that is .NET defined interfaces are  </a:t>
            </a:r>
            <a:r>
              <a:rPr lang="en-US" b="1" dirty="0" err="1" smtClean="0">
                <a:latin typeface="Courier New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ICloneable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It can </a:t>
            </a:r>
            <a:r>
              <a:rPr lang="en-US" dirty="0"/>
              <a:t>be a member of a namespace or a class .</a:t>
            </a:r>
          </a:p>
          <a:p>
            <a:r>
              <a:rPr lang="en-US" dirty="0" smtClean="0"/>
              <a:t>It can </a:t>
            </a:r>
            <a:r>
              <a:rPr lang="en-US" dirty="0"/>
              <a:t>inherit from one or more base 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cannot be instantiated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619875"/>
            <a:ext cx="2133600" cy="238125"/>
          </a:xfrm>
        </p:spPr>
        <p:txBody>
          <a:bodyPr/>
          <a:lstStyle/>
          <a:p>
            <a:pPr>
              <a:defRPr/>
            </a:pPr>
            <a:fld id="{A9D2C372-BFBB-443A-BC58-BC8D39F4DC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urier New" pitchFamily="49" charset="0"/>
              </a:rPr>
              <a:t>IEnumerable</a:t>
            </a:r>
            <a:r>
              <a:rPr lang="en-US" sz="3600" dirty="0" smtClean="0">
                <a:latin typeface="Courier New" pitchFamily="49" charset="0"/>
              </a:rPr>
              <a:t> and </a:t>
            </a:r>
            <a:r>
              <a:rPr lang="en-US" sz="3600" dirty="0" err="1" smtClean="0">
                <a:latin typeface="Courier New" pitchFamily="49" charset="0"/>
              </a:rPr>
              <a:t>IEnumerator</a:t>
            </a:r>
            <a:endParaRPr lang="en-IN" sz="3600" dirty="0" smtClean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257800"/>
          </a:xfrm>
        </p:spPr>
        <p:txBody>
          <a:bodyPr/>
          <a:lstStyle/>
          <a:p>
            <a:r>
              <a:rPr lang="en-US" dirty="0" smtClean="0"/>
              <a:t>Both the interfaces are defined in </a:t>
            </a:r>
            <a:r>
              <a:rPr lang="en-US" b="1" dirty="0" err="1">
                <a:latin typeface="Courier New" pitchFamily="49" charset="0"/>
              </a:rPr>
              <a:t>System.Collections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smtClean="0"/>
              <a:t>namespace.</a:t>
            </a:r>
          </a:p>
          <a:p>
            <a:r>
              <a:rPr lang="en-US" dirty="0" smtClean="0"/>
              <a:t>Used to make iteration through an array or collection simpler.</a:t>
            </a:r>
          </a:p>
          <a:p>
            <a:r>
              <a:rPr lang="en-US" b="1" dirty="0" err="1">
                <a:latin typeface="Courier New" pitchFamily="49" charset="0"/>
              </a:rPr>
              <a:t>IEnumerable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/>
              <a:t>allows use of 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dirty="0" smtClean="0"/>
              <a:t> statements to iterate through an array or collection simpler.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IEnumerble</a:t>
            </a:r>
            <a:r>
              <a:rPr lang="en-US" dirty="0"/>
              <a:t> interface has a method 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IEnumerator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GetEnumerator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IEnumerator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interface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has following methods</a:t>
            </a:r>
          </a:p>
          <a:p>
            <a:pPr lvl="1"/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MoveNext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Current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Reset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2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I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59775" cy="4955628"/>
          </a:xfrm>
        </p:spPr>
        <p:txBody>
          <a:bodyPr/>
          <a:lstStyle/>
          <a:p>
            <a:r>
              <a:rPr lang="en-US" dirty="0" smtClean="0"/>
              <a:t>A class that has to implement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IEnumerble</a:t>
            </a:r>
            <a:r>
              <a:rPr lang="en-US" dirty="0" smtClean="0"/>
              <a:t>  interface must provide implementation for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IEnumerator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GetEnumerator</a:t>
            </a:r>
            <a:r>
              <a:rPr lang="en-US" b="1" dirty="0" smtClean="0">
                <a:latin typeface="Courier New" pitchFamily="49" charset="0"/>
              </a:rPr>
              <a:t>() </a:t>
            </a:r>
            <a:r>
              <a:rPr lang="en-US" dirty="0" smtClean="0"/>
              <a:t>method.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Flowers: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IEnumerable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	string[] flowers;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IEnumerator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GetEnumerator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(){…} }</a:t>
            </a:r>
          </a:p>
          <a:p>
            <a:r>
              <a:rPr lang="en-US" dirty="0" smtClean="0"/>
              <a:t>C# 1.0 required creation of another class that implements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IEnumerator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which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GetEnumerator</a:t>
            </a:r>
            <a:r>
              <a:rPr lang="en-US" b="1" dirty="0" smtClean="0">
                <a:latin typeface="Courier New" pitchFamily="49" charset="0"/>
              </a:rPr>
              <a:t>() </a:t>
            </a:r>
            <a:r>
              <a:rPr lang="en-US" dirty="0" smtClean="0"/>
              <a:t>method would use to instantiate an object and return.</a:t>
            </a:r>
          </a:p>
          <a:p>
            <a:r>
              <a:rPr lang="en-US" dirty="0" smtClean="0"/>
              <a:t>C# 2.0 makes this task more simpler by adding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yield</a:t>
            </a:r>
            <a:r>
              <a:rPr lang="en-US" dirty="0" smtClean="0"/>
              <a:t> statement.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59"/>
            <a:ext cx="8229600" cy="765175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yield</a:t>
            </a:r>
            <a:r>
              <a:rPr lang="en-US" dirty="0" smtClean="0"/>
              <a:t> statement</a:t>
            </a:r>
            <a:endParaRPr lang="en-I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3373"/>
            <a:ext cx="8291513" cy="4924425"/>
          </a:xfrm>
        </p:spPr>
        <p:txBody>
          <a:bodyPr/>
          <a:lstStyle/>
          <a:p>
            <a:r>
              <a:rPr lang="en-IN" dirty="0" smtClean="0"/>
              <a:t>This keyword </a:t>
            </a:r>
            <a:r>
              <a:rPr lang="en-IN" dirty="0" smtClean="0"/>
              <a:t>is used </a:t>
            </a:r>
            <a:r>
              <a:rPr lang="en-IN" dirty="0" smtClean="0"/>
              <a:t>in </a:t>
            </a:r>
            <a:r>
              <a:rPr lang="en-IN" dirty="0" smtClean="0"/>
              <a:t>an iterator block to provide a value to the enumerator object or to </a:t>
            </a:r>
            <a:r>
              <a:rPr lang="en-IN" dirty="0" smtClean="0"/>
              <a:t>notify the </a:t>
            </a:r>
            <a:r>
              <a:rPr lang="en-IN" dirty="0" smtClean="0"/>
              <a:t>end of iteration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Syntax: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	yield return &lt;expression&gt;;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	yield break;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Restrictions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cannot appear in an 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anonymous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>
                <a:ea typeface="+mn-ea"/>
                <a:cs typeface="+mn-cs"/>
              </a:rPr>
              <a:t>method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cannot appear in an 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catch</a:t>
            </a:r>
            <a:r>
              <a:rPr lang="en-US" sz="2000" dirty="0" smtClean="0">
                <a:ea typeface="+mn-ea"/>
                <a:cs typeface="+mn-cs"/>
              </a:rPr>
              <a:t> block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8628" y="4528066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 will learn about this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351283" y="3938039"/>
            <a:ext cx="2380593" cy="555133"/>
          </a:xfrm>
          <a:custGeom>
            <a:avLst/>
            <a:gdLst>
              <a:gd name="connsiteX0" fmla="*/ 0 w 2380593"/>
              <a:gd name="connsiteY0" fmla="*/ 365947 h 555133"/>
              <a:gd name="connsiteX1" fmla="*/ 977462 w 2380593"/>
              <a:gd name="connsiteY1" fmla="*/ 3340 h 555133"/>
              <a:gd name="connsiteX2" fmla="*/ 2380593 w 2380593"/>
              <a:gd name="connsiteY2" fmla="*/ 555133 h 5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593" h="555133">
                <a:moveTo>
                  <a:pt x="0" y="365947"/>
                </a:moveTo>
                <a:cubicBezTo>
                  <a:pt x="290348" y="168878"/>
                  <a:pt x="580697" y="-28191"/>
                  <a:pt x="977462" y="3340"/>
                </a:cubicBezTo>
                <a:cubicBezTo>
                  <a:pt x="1374227" y="34871"/>
                  <a:pt x="1877410" y="295002"/>
                  <a:pt x="2380593" y="55513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862552" y="4934607"/>
            <a:ext cx="2506717" cy="789754"/>
          </a:xfrm>
          <a:custGeom>
            <a:avLst/>
            <a:gdLst>
              <a:gd name="connsiteX0" fmla="*/ 0 w 2506717"/>
              <a:gd name="connsiteY0" fmla="*/ 157655 h 789754"/>
              <a:gd name="connsiteX1" fmla="*/ 1986455 w 2506717"/>
              <a:gd name="connsiteY1" fmla="*/ 788276 h 789754"/>
              <a:gd name="connsiteX2" fmla="*/ 2506717 w 2506717"/>
              <a:gd name="connsiteY2" fmla="*/ 0 h 78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717" h="789754">
                <a:moveTo>
                  <a:pt x="0" y="157655"/>
                </a:moveTo>
                <a:cubicBezTo>
                  <a:pt x="784334" y="486103"/>
                  <a:pt x="1568669" y="814552"/>
                  <a:pt x="1986455" y="788276"/>
                </a:cubicBezTo>
                <a:cubicBezTo>
                  <a:pt x="2404241" y="762000"/>
                  <a:pt x="2455479" y="381000"/>
                  <a:pt x="250671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737" y="1371600"/>
            <a:ext cx="842486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System.Collections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Flowers: </a:t>
            </a: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IEnumerable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string[] flowers;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index=-1;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Flowers(){</a:t>
            </a:r>
          </a:p>
          <a:p>
            <a:pPr lvl="2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flowers= new string[3];</a:t>
            </a:r>
          </a:p>
          <a:p>
            <a:pPr lvl="2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flowers[0]="Rose";</a:t>
            </a:r>
          </a:p>
          <a:p>
            <a:pPr lvl="2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flowers[1]="Lilly";</a:t>
            </a:r>
          </a:p>
          <a:p>
            <a:pPr lvl="2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flowers[2]="Sunflower";</a:t>
            </a:r>
          </a:p>
          <a:p>
            <a:pPr>
              <a:lnSpc>
                <a:spcPct val="14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IN" dirty="0" err="1">
                <a:latin typeface="Courier New" pitchFamily="49" charset="0"/>
              </a:rPr>
              <a:t>IEnumerable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31B0-AF20-474A-A1F0-1755A066E1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4074" y="278519"/>
            <a:ext cx="8771325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public </a:t>
            </a: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IEnumerator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GetEnumerator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(){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while(index&lt;2){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index =index+1;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yield return flowers[index];</a:t>
            </a:r>
          </a:p>
          <a:p>
            <a:pPr>
              <a:lnSpc>
                <a:spcPct val="140000"/>
              </a:lnSpc>
            </a:pP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void Main(){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Flowers vase= new Flowers();</a:t>
            </a: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foreach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(string flower in vase)</a:t>
            </a: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(flower);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31B0-AF20-474A-A1F0-1755A066E1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93" y="4876800"/>
            <a:ext cx="538441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IN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Note that in the previous example, The Test class does not implement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IEnumerable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was not allowed in  C# 1.0, but in C# 2.0, this is allowed and such classes are said to have iterator method.</a:t>
            </a:r>
          </a:p>
          <a:p>
            <a:r>
              <a:rPr lang="en-US" dirty="0" smtClean="0"/>
              <a:t>Iterator method however must still be the same </a:t>
            </a:r>
          </a:p>
          <a:p>
            <a:pPr lvl="1"/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IEnumerator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GetEnumerator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()</a:t>
            </a:r>
          </a:p>
          <a:p>
            <a:pPr marL="0" indent="0">
              <a:buClr>
                <a:srgbClr val="A42700"/>
              </a:buClr>
              <a:buNone/>
            </a:pPr>
            <a:endParaRPr lang="en-IN" sz="2800" b="1" dirty="0" smtClean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ourier New" pitchFamily="49" charset="0"/>
              </a:rPr>
              <a:t>Cloning</a:t>
            </a:r>
            <a:endParaRPr lang="en-IN" sz="4000" smtClean="0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18487" cy="47815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MemberWiseClone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dirty="0" smtClean="0"/>
              <a:t> method of the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System.Object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class does a shallow copy of the current object.</a:t>
            </a:r>
          </a:p>
          <a:p>
            <a:r>
              <a:rPr lang="en-US" dirty="0" smtClean="0"/>
              <a:t>This version works ok if the object does not contain a reference within itself. </a:t>
            </a:r>
          </a:p>
          <a:p>
            <a:r>
              <a:rPr lang="en-US" dirty="0" smtClean="0"/>
              <a:t>If the object contains references then assignment of reference fields does not result in a copy! </a:t>
            </a:r>
          </a:p>
          <a:p>
            <a:r>
              <a:rPr lang="en-US" dirty="0" smtClean="0"/>
              <a:t>That is the reason why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MemberWiseClone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en-US" dirty="0" smtClean="0"/>
              <a:t>is declared as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protected.</a:t>
            </a:r>
            <a:endParaRPr lang="en-US" dirty="0" smtClean="0"/>
          </a:p>
          <a:p>
            <a:endParaRPr lang="en-IN" sz="240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Courier New" pitchFamily="49" charset="0"/>
              </a:rPr>
              <a:t>ICloneable</a:t>
            </a:r>
            <a:endParaRPr lang="en-IN" sz="4000" dirty="0" smtClean="0"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12850"/>
            <a:ext cx="8424862" cy="5111750"/>
          </a:xfrm>
        </p:spPr>
        <p:txBody>
          <a:bodyPr/>
          <a:lstStyle/>
          <a:p>
            <a:r>
              <a:rPr lang="en-US" dirty="0" smtClean="0"/>
              <a:t>A class can avail or override the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MemberWiseClone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en-US" dirty="0"/>
              <a:t>method of the Object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But since this is a protected method it cannot be exposed to the other classes.</a:t>
            </a:r>
          </a:p>
          <a:p>
            <a:r>
              <a:rPr lang="en-US" dirty="0"/>
              <a:t>The class uses the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ICloneable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interface has </a:t>
            </a:r>
            <a:r>
              <a:rPr lang="en-US" dirty="0" smtClean="0"/>
              <a:t>method that is used to expose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MemberWiseClone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r>
              <a:rPr lang="en-US" dirty="0" smtClean="0"/>
              <a:t>It also helps the other classes know that this class has implemented  the cloning is possible for this class.</a:t>
            </a:r>
          </a:p>
          <a:p>
            <a:r>
              <a:rPr lang="en-US" dirty="0" smtClean="0"/>
              <a:t>Method in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ICloneable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Object Clone() </a:t>
            </a:r>
          </a:p>
          <a:p>
            <a:pPr lvl="1"/>
            <a:endParaRPr lang="en-IN" dirty="0" smtClean="0"/>
          </a:p>
          <a:p>
            <a:pPr>
              <a:lnSpc>
                <a:spcPct val="80000"/>
              </a:lnSpc>
            </a:pPr>
            <a:endParaRPr lang="en-IN" sz="280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 </a:t>
            </a:r>
            <a:r>
              <a:rPr lang="en-US" smtClean="0">
                <a:latin typeface="Courier New" pitchFamily="49" charset="0"/>
              </a:rPr>
              <a:t>ICloneable</a:t>
            </a:r>
            <a:endParaRPr lang="en-IN" smtClean="0"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93175" cy="5400675"/>
          </a:xfrm>
        </p:spPr>
        <p:txBody>
          <a:bodyPr/>
          <a:lstStyle/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Point: </a:t>
            </a:r>
            <a:r>
              <a:rPr lang="en-IN" b="1" dirty="0" err="1" smtClean="0">
                <a:solidFill>
                  <a:srgbClr val="006600"/>
                </a:solidFill>
                <a:latin typeface="Courier New" pitchFamily="49" charset="0"/>
              </a:rPr>
              <a:t>ICloneable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private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x,y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Point(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x,int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y){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this.x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=x;</a:t>
            </a:r>
          </a:p>
          <a:p>
            <a:pPr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this.y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=y;}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override string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ToString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return "("+ x+","+y+")";</a:t>
            </a: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public object Clone(){</a:t>
            </a:r>
          </a:p>
          <a:p>
            <a:pPr>
              <a:buFontTx/>
              <a:buNone/>
            </a:pP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return </a:t>
            </a:r>
            <a:r>
              <a:rPr lang="en-IN" b="1" dirty="0" err="1">
                <a:solidFill>
                  <a:srgbClr val="006600"/>
                </a:solidFill>
                <a:latin typeface="Courier New" pitchFamily="49" charset="0"/>
              </a:rPr>
              <a:t>this.MemberwiseClone</a:t>
            </a: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();	}</a:t>
            </a:r>
            <a:endParaRPr lang="en-IN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81600" y="469670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Calling the object class </a:t>
            </a:r>
            <a:r>
              <a:rPr lang="en-IN" sz="2000" b="1" dirty="0" err="1" smtClean="0">
                <a:solidFill>
                  <a:srgbClr val="002060"/>
                </a:solidFill>
                <a:latin typeface="Courier New" pitchFamily="49" charset="0"/>
              </a:rPr>
              <a:t>MemberwiseClone</a:t>
            </a:r>
            <a:r>
              <a:rPr lang="en-US" sz="2000" dirty="0" smtClean="0">
                <a:solidFill>
                  <a:srgbClr val="002060"/>
                </a:solidFill>
              </a:rPr>
              <a:t> since that is good enough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200400" y="5181600"/>
            <a:ext cx="1447800" cy="20303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78676" y="152400"/>
            <a:ext cx="8675688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Circle: </a:t>
            </a:r>
            <a:r>
              <a:rPr lang="en-IN" sz="2000" b="1" dirty="0" err="1">
                <a:solidFill>
                  <a:srgbClr val="006600"/>
                </a:solidFill>
                <a:latin typeface="Courier New" pitchFamily="49" charset="0"/>
              </a:rPr>
              <a:t>ICloneable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radius;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Point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center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Circle(){}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Circle(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uint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r, Point p){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radius=r;</a:t>
            </a: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center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=(Point)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p.Clone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6600"/>
                </a:solidFill>
                <a:latin typeface="Courier New" pitchFamily="49" charset="0"/>
              </a:rPr>
              <a:t>public object Clone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(){</a:t>
            </a:r>
          </a:p>
          <a:p>
            <a:pPr lvl="1">
              <a:lnSpc>
                <a:spcPct val="140000"/>
              </a:lnSpc>
            </a:pP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Circle c=(Circle)</a:t>
            </a:r>
            <a:r>
              <a:rPr lang="en-IN" sz="2000" b="1" dirty="0" err="1" smtClean="0">
                <a:solidFill>
                  <a:srgbClr val="006600"/>
                </a:solidFill>
                <a:latin typeface="Courier New" pitchFamily="49" charset="0"/>
              </a:rPr>
              <a:t>this.MemberwiseClone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();</a:t>
            </a:r>
            <a:endParaRPr lang="en-IN" sz="2000" b="1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140000"/>
              </a:lnSpc>
            </a:pPr>
            <a:r>
              <a:rPr lang="en-IN" sz="2000" b="1" dirty="0" err="1" smtClean="0">
                <a:solidFill>
                  <a:srgbClr val="006600"/>
                </a:solidFill>
                <a:latin typeface="Courier New" pitchFamily="49" charset="0"/>
              </a:rPr>
              <a:t>c.center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=(Point)</a:t>
            </a:r>
            <a:r>
              <a:rPr lang="en-IN" sz="2000" b="1" dirty="0" err="1" smtClean="0">
                <a:solidFill>
                  <a:srgbClr val="006600"/>
                </a:solidFill>
                <a:latin typeface="Courier New" pitchFamily="49" charset="0"/>
              </a:rPr>
              <a:t>center.Clone</a:t>
            </a: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();</a:t>
            </a:r>
          </a:p>
          <a:p>
            <a:pPr lvl="1"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return c;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  <a:endParaRPr lang="en-IN" sz="20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override string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ToString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>
              <a:lnSpc>
                <a:spcPct val="140000"/>
              </a:lnSpc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	return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"radius: "+radius+ "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center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: "+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center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;	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31B0-AF20-474A-A1F0-1755A066E1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2971800"/>
            <a:ext cx="2502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Calling the object class </a:t>
            </a:r>
            <a:r>
              <a:rPr lang="en-IN" sz="2000" b="1" dirty="0" err="1" smtClean="0">
                <a:solidFill>
                  <a:srgbClr val="002060"/>
                </a:solidFill>
                <a:latin typeface="Courier New" pitchFamily="49" charset="0"/>
              </a:rPr>
              <a:t>MemberwiseClone</a:t>
            </a:r>
            <a:r>
              <a:rPr lang="en-US" sz="2000" dirty="0" smtClean="0">
                <a:solidFill>
                  <a:srgbClr val="002060"/>
                </a:solidFill>
              </a:rPr>
              <a:t>  for value-types and calling individual reference type’s Clone()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309436" y="4095184"/>
            <a:ext cx="243764" cy="7620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interfaces?</a:t>
            </a:r>
            <a:endParaRPr lang="en-I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800600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languages support only single inheritance.</a:t>
            </a:r>
          </a:p>
          <a:p>
            <a:r>
              <a:rPr lang="en-US" dirty="0" smtClean="0"/>
              <a:t>Interfaces are useful so that an object can be classified into more than one type.</a:t>
            </a:r>
          </a:p>
          <a:p>
            <a:r>
              <a:rPr lang="en-US" dirty="0" smtClean="0"/>
              <a:t>Also multiple classes in different inheritance hierarchy can be related together using a single interface.</a:t>
            </a:r>
          </a:p>
          <a:p>
            <a:endParaRPr lang="en-IN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66CD-8298-4286-952A-7D615836010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47145" y="304800"/>
            <a:ext cx="84978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Point p=new Point(5,5);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Circle c1= new Circle(25, p);</a:t>
            </a: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(c1);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Circle c2=new Circle();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A42700"/>
                </a:solidFill>
                <a:latin typeface="Courier New" pitchFamily="49" charset="0"/>
              </a:rPr>
              <a:t>if(c2 is </a:t>
            </a:r>
            <a:r>
              <a:rPr lang="en-IN" sz="2000" b="1" dirty="0" err="1">
                <a:solidFill>
                  <a:srgbClr val="A42700"/>
                </a:solidFill>
                <a:latin typeface="Courier New" pitchFamily="49" charset="0"/>
              </a:rPr>
              <a:t>ICloneable</a:t>
            </a:r>
            <a:r>
              <a:rPr lang="en-IN" sz="2000" b="1" dirty="0">
                <a:solidFill>
                  <a:srgbClr val="A42700"/>
                </a:solidFill>
                <a:latin typeface="Courier New" pitchFamily="49" charset="0"/>
              </a:rPr>
              <a:t>){</a:t>
            </a:r>
          </a:p>
          <a:p>
            <a:pPr lvl="1">
              <a:lnSpc>
                <a:spcPct val="140000"/>
              </a:lnSpc>
            </a:pPr>
            <a:r>
              <a:rPr lang="en-IN" sz="2000" b="1" dirty="0">
                <a:solidFill>
                  <a:srgbClr val="A42700"/>
                </a:solidFill>
                <a:latin typeface="Courier New" pitchFamily="49" charset="0"/>
              </a:rPr>
              <a:t>c2=(Circle)c1.Clone</a:t>
            </a:r>
            <a:r>
              <a:rPr lang="en-IN" sz="2000" b="1" dirty="0" smtClean="0">
                <a:solidFill>
                  <a:srgbClr val="A42700"/>
                </a:solidFill>
                <a:latin typeface="Courier New" pitchFamily="49" charset="0"/>
              </a:rPr>
              <a:t>();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(c2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1">
              <a:lnSpc>
                <a:spcPct val="14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(c2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==c1);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B331B0-AF20-474A-A1F0-1755A066E1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90" y="4572000"/>
            <a:ext cx="6048615" cy="174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Members</a:t>
            </a:r>
            <a:endParaRPr lang="en-IN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486400"/>
          </a:xfrm>
        </p:spPr>
        <p:txBody>
          <a:bodyPr/>
          <a:lstStyle/>
          <a:p>
            <a:r>
              <a:rPr lang="en-IN" dirty="0" smtClean="0"/>
              <a:t>Interfaces can contain methods, properties, events, and indexers.</a:t>
            </a:r>
          </a:p>
          <a:p>
            <a:r>
              <a:rPr lang="en-US" dirty="0" smtClean="0"/>
              <a:t>All interface methods are implicitly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interface cannot contain constants, fields, operators, instance constructors, destructors, or types, nor can an interface contain static members of any kind.</a:t>
            </a:r>
          </a:p>
          <a:p>
            <a:r>
              <a:rPr lang="en-US" dirty="0" smtClean="0"/>
              <a:t>When class (</a:t>
            </a:r>
            <a:r>
              <a:rPr lang="en-US" dirty="0" err="1" smtClean="0"/>
              <a:t>struct</a:t>
            </a:r>
            <a:r>
              <a:rPr lang="en-US" dirty="0" smtClean="0"/>
              <a:t>) </a:t>
            </a:r>
            <a:r>
              <a:rPr lang="en-US" dirty="0"/>
              <a:t>implement interfaces </a:t>
            </a:r>
            <a:r>
              <a:rPr lang="en-US" dirty="0" smtClean="0"/>
              <a:t>it is similar to inheriting from class.</a:t>
            </a:r>
          </a:p>
          <a:p>
            <a:r>
              <a:rPr lang="en-US" dirty="0" smtClean="0"/>
              <a:t>A </a:t>
            </a:r>
            <a:r>
              <a:rPr lang="en-US" dirty="0"/>
              <a:t>class or </a:t>
            </a:r>
            <a:r>
              <a:rPr lang="en-US" dirty="0" err="1"/>
              <a:t>struct</a:t>
            </a:r>
            <a:r>
              <a:rPr lang="en-US" dirty="0"/>
              <a:t> can implement </a:t>
            </a:r>
            <a:r>
              <a:rPr lang="en-US" dirty="0" smtClean="0"/>
              <a:t>more </a:t>
            </a:r>
            <a:r>
              <a:rPr lang="en-US" dirty="0"/>
              <a:t>than one </a:t>
            </a:r>
            <a:r>
              <a:rPr lang="en-US" dirty="0" smtClean="0"/>
              <a:t>interface</a:t>
            </a:r>
            <a:r>
              <a:rPr lang="en-US" dirty="0"/>
              <a:t> </a:t>
            </a:r>
            <a:r>
              <a:rPr lang="en-US" dirty="0" smtClean="0"/>
              <a:t>unlike class inheritance.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A42700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A9D2C372-BFBB-443A-BC58-BC8D39F4D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35013"/>
          </a:xfrm>
        </p:spPr>
        <p:txBody>
          <a:bodyPr/>
          <a:lstStyle/>
          <a:p>
            <a:r>
              <a:rPr lang="en-US" sz="4000" dirty="0" smtClean="0"/>
              <a:t>More Syntax</a:t>
            </a:r>
            <a:endParaRPr lang="en-IN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55" y="1219200"/>
            <a:ext cx="8856662" cy="4800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modifier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interface </a:t>
            </a:r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interface-name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members 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dirty="0" smtClean="0"/>
              <a:t>Modifiers allowed are when the interface is declared outside a class are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and internal</a:t>
            </a:r>
            <a:r>
              <a:rPr lang="en-US" dirty="0" smtClean="0"/>
              <a:t>.</a:t>
            </a:r>
          </a:p>
          <a:p>
            <a:r>
              <a:rPr lang="en-US" dirty="0"/>
              <a:t>Modifiers allowed are when the interface is declared </a:t>
            </a:r>
            <a:r>
              <a:rPr lang="en-US" dirty="0" smtClean="0"/>
              <a:t>inside a </a:t>
            </a:r>
            <a:r>
              <a:rPr lang="en-US" dirty="0"/>
              <a:t>class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new, internal, private, public, protected</a:t>
            </a:r>
          </a:p>
          <a:p>
            <a:r>
              <a:rPr lang="en-US" dirty="0" smtClean="0"/>
              <a:t> It is a compile-time error for interface </a:t>
            </a:r>
            <a:r>
              <a:rPr lang="en-US" dirty="0"/>
              <a:t>member</a:t>
            </a:r>
            <a:r>
              <a:rPr lang="en-US" dirty="0" smtClean="0"/>
              <a:t> declarations to include any modifiers.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A9D2C372-BFBB-443A-BC58-BC8D39F4DC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interface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IShape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printSides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(string s); // method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sides { get; set; } // properties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this[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index] { get; set; } //indexer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0" indent="0">
              <a:buClr>
                <a:srgbClr val="A42700"/>
              </a:buClr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s= new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Shape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  <a:r>
              <a:rPr lang="en-US" b="1" dirty="0">
                <a:solidFill>
                  <a:srgbClr val="CC0066"/>
                </a:solidFill>
                <a:latin typeface="Courier New" pitchFamily="49" charset="0"/>
                <a:sym typeface="Wingdings" pitchFamily="2" charset="2"/>
              </a:rPr>
              <a:t> ERROR!</a:t>
            </a:r>
            <a:endParaRPr lang="en-IN" b="1" dirty="0">
              <a:solidFill>
                <a:srgbClr val="CC0066"/>
              </a:solidFill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interface</a:t>
            </a:r>
            <a:endParaRPr lang="en-I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70887" cy="5140325"/>
          </a:xfrm>
        </p:spPr>
        <p:txBody>
          <a:bodyPr/>
          <a:lstStyle/>
          <a:p>
            <a:r>
              <a:rPr lang="en-US" dirty="0" smtClean="0"/>
              <a:t>A class can implement any number of interfaces.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Square:IShape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dirty="0" smtClean="0"/>
              <a:t>If the class inherits from another class say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Rect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and interface as well say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/>
              <a:t>then syntax requires the class name to appear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before the interface list.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Square:Rect,IShape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Clr>
                <a:srgbClr val="A42700"/>
              </a:buClr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A9D2C372-BFBB-443A-BC58-BC8D39F4DC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implementing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906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class Polygon :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IShape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private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n;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private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[] Sides= new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[1];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printSides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(string s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("{0} with number of sides {1}",s, n);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i=0; i&lt;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Sides.Length;i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++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("Side {0} length {1} ",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i,Sides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[i]);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public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 sides {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get{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return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;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set{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Sides = new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[value];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n = value;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21973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Must be specified 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5300" y="2486799"/>
            <a:ext cx="381000" cy="18466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8699" y="414596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Must be specified 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647699" y="4330629"/>
            <a:ext cx="381000" cy="18203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6CD-8298-4286-952A-7D61583601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779" y="341586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public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 this[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 index]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get { return Sides[index];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set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{   Sides[index] = value;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}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 Main(){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Polygon square= new Polygon();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square.sides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=4;</a:t>
            </a:r>
          </a:p>
          <a:p>
            <a:r>
              <a:rPr lang="it-IT" sz="2000" b="1" dirty="0">
                <a:solidFill>
                  <a:srgbClr val="000000"/>
                </a:solidFill>
                <a:latin typeface="Courier New" pitchFamily="49" charset="0"/>
              </a:rPr>
              <a:t>        square[0]=square[1]=square[2]=square[3]=10;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square.printSides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("Square");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6561" y="2820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Must be specified 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1015561" y="212870"/>
            <a:ext cx="381000" cy="18203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2" y="4999207"/>
            <a:ext cx="8686800" cy="9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26C82F-8621-488F-9962-EA8280FEE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950FF3-E2D1-46A1-B97E-A96BA4EB6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3145E-0966-4FCE-8837-CE3D15711CF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1545</Words>
  <Application>Microsoft Office PowerPoint</Application>
  <PresentationFormat>On-screen Show (4:3)</PresentationFormat>
  <Paragraphs>312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Interface</vt:lpstr>
      <vt:lpstr>Definition</vt:lpstr>
      <vt:lpstr>Why interfaces?</vt:lpstr>
      <vt:lpstr>Interface Members</vt:lpstr>
      <vt:lpstr>More Syntax</vt:lpstr>
      <vt:lpstr>Example: interface</vt:lpstr>
      <vt:lpstr>Implementing interface</vt:lpstr>
      <vt:lpstr>Example: implementing interface</vt:lpstr>
      <vt:lpstr>PowerPoint Presentation</vt:lpstr>
      <vt:lpstr>is and as keywords</vt:lpstr>
      <vt:lpstr>Test your understanding</vt:lpstr>
      <vt:lpstr>Interface inheritance</vt:lpstr>
      <vt:lpstr>Interface member clashes </vt:lpstr>
      <vt:lpstr>PowerPoint Presentation</vt:lpstr>
      <vt:lpstr>PowerPoint Presentation</vt:lpstr>
      <vt:lpstr>Inheriting from another class and interface </vt:lpstr>
      <vt:lpstr>Explicit Interface Implementation</vt:lpstr>
      <vt:lpstr>Example: Explicit versions</vt:lpstr>
      <vt:lpstr>Some commonly used interfaces</vt:lpstr>
      <vt:lpstr>IEnumerable and IEnumerator</vt:lpstr>
      <vt:lpstr>Implementation</vt:lpstr>
      <vt:lpstr>yield statement</vt:lpstr>
      <vt:lpstr>Example: IEnumerable</vt:lpstr>
      <vt:lpstr>PowerPoint Presentation</vt:lpstr>
      <vt:lpstr>Iterators</vt:lpstr>
      <vt:lpstr>Cloning</vt:lpstr>
      <vt:lpstr>ICloneable</vt:lpstr>
      <vt:lpstr>Example- ICloneable</vt:lpstr>
      <vt:lpstr>PowerPoint Presentation</vt:lpstr>
      <vt:lpstr>PowerPoint Presentation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177</cp:revision>
  <dcterms:created xsi:type="dcterms:W3CDTF">2005-08-31T12:40:43Z</dcterms:created>
  <dcterms:modified xsi:type="dcterms:W3CDTF">2012-04-07T03:58:42Z</dcterms:modified>
</cp:coreProperties>
</file>