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75" r:id="rId6"/>
    <p:sldId id="258" r:id="rId7"/>
    <p:sldId id="259" r:id="rId8"/>
    <p:sldId id="276" r:id="rId9"/>
    <p:sldId id="277" r:id="rId10"/>
    <p:sldId id="261" r:id="rId11"/>
    <p:sldId id="263" r:id="rId12"/>
    <p:sldId id="282" r:id="rId13"/>
    <p:sldId id="283" r:id="rId14"/>
    <p:sldId id="262" r:id="rId15"/>
    <p:sldId id="266" r:id="rId16"/>
    <p:sldId id="267" r:id="rId17"/>
    <p:sldId id="284" r:id="rId18"/>
    <p:sldId id="280" r:id="rId19"/>
    <p:sldId id="285" r:id="rId20"/>
    <p:sldId id="286" r:id="rId21"/>
    <p:sldId id="268" r:id="rId22"/>
    <p:sldId id="287" r:id="rId23"/>
    <p:sldId id="269" r:id="rId24"/>
    <p:sldId id="288" r:id="rId25"/>
    <p:sldId id="292" r:id="rId26"/>
    <p:sldId id="293" r:id="rId27"/>
    <p:sldId id="271" r:id="rId28"/>
    <p:sldId id="289" r:id="rId29"/>
    <p:sldId id="290" r:id="rId30"/>
    <p:sldId id="294" r:id="rId31"/>
    <p:sldId id="295" r:id="rId32"/>
    <p:sldId id="272" r:id="rId33"/>
    <p:sldId id="273" r:id="rId34"/>
    <p:sldId id="274" r:id="rId35"/>
    <p:sldId id="291" r:id="rId36"/>
    <p:sldId id="296" r:id="rId37"/>
    <p:sldId id="297" r:id="rId38"/>
    <p:sldId id="298" r:id="rId3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7" autoAdjust="0"/>
    <p:restoredTop sz="84369" autoAdjust="0"/>
  </p:normalViewPr>
  <p:slideViewPr>
    <p:cSldViewPr>
      <p:cViewPr varScale="1">
        <p:scale>
          <a:sx n="58" d="100"/>
          <a:sy n="58" d="100"/>
        </p:scale>
        <p:origin x="-18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0744DB6-7437-47BE-8CF2-09F337986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8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4D00F0E-466E-435D-8F18-36F29764F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NullReferenceException</a:t>
            </a:r>
            <a:endParaRPr lang="en-US" sz="1200" b="0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class Test{</a:t>
            </a:r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Customer c;</a:t>
            </a:r>
          </a:p>
          <a:p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0" dirty="0" err="1" smtClean="0">
                <a:latin typeface="Courier New" pitchFamily="49" charset="0"/>
                <a:cs typeface="Courier New" pitchFamily="49" charset="0"/>
              </a:rPr>
              <a:t>t.c.address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r>
              <a:rPr lang="en-US" b="0" dirty="0" smtClean="0"/>
              <a:t>In Classes and Objects - Part I</a:t>
            </a:r>
          </a:p>
          <a:p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boolii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double d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 smtClean="0"/>
              <a:t>In Language Fundamentals</a:t>
            </a:r>
          </a:p>
          <a:p>
            <a:r>
              <a:rPr lang="en-US" sz="12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IndexOutOfRangeException</a:t>
            </a:r>
            <a:endParaRPr lang="en-US" sz="12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/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static void Main(string []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[0]);        }</a:t>
            </a:r>
          </a:p>
          <a:p>
            <a:r>
              <a:rPr lang="en-US" sz="1200" dirty="0" smtClean="0"/>
              <a:t>In Language Fundamentals quiz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InvalidCastException</a:t>
            </a:r>
            <a:r>
              <a:rPr lang="en-US" dirty="0" smtClean="0"/>
              <a:t>: Thrown when an explicit conversion from a base type to an interface or to a derived type fails at runtime</a:t>
            </a:r>
            <a:endParaRPr lang="en-US" dirty="0" smtClean="0"/>
          </a:p>
          <a:p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D00F0E-466E-435D-8F18-36F29764FD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3ABA7C-D6B8-4292-984D-7AC214AB9FFF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DC2CD9-5E98-44FD-A43D-E72B7B5A920D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sz="800" smtClean="0"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FD91E1-D3A7-4B58-88F1-D0D53C1ADBE9}" type="slidenum">
              <a:rPr lang="en-US" smtClean="0"/>
              <a:pPr eaLnBrk="1" hangingPunct="1"/>
              <a:t>31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484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2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3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0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8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7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43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2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3B32-1B67-4178-B3E0-A1B11A5F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2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0C45268-4AF1-4559-8D93-761E486A1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class members</a:t>
            </a:r>
            <a:endParaRPr lang="en-I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Message</a:t>
            </a:r>
          </a:p>
          <a:p>
            <a:pPr lvl="1" eaLnBrk="1" hangingPunct="1"/>
            <a:r>
              <a:rPr lang="en-IN" sz="2000" dirty="0" smtClean="0"/>
              <a:t>Gets a message that describes the current exception.</a:t>
            </a:r>
          </a:p>
          <a:p>
            <a:pPr eaLnBrk="1" hangingPunct="1"/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Source</a:t>
            </a:r>
          </a:p>
          <a:p>
            <a:pPr lvl="1" eaLnBrk="1" hangingPunct="1"/>
            <a:r>
              <a:rPr lang="en-IN" sz="2000" dirty="0" smtClean="0"/>
              <a:t>Gets or sets the name of the application or the object that causes the error.</a:t>
            </a:r>
          </a:p>
          <a:p>
            <a:pPr eaLnBrk="1" hangingPunct="1"/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StackTrace</a:t>
            </a:r>
            <a:endParaRPr lang="en-IN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/>
            <a:r>
              <a:rPr lang="en-IN" sz="2000" dirty="0" smtClean="0"/>
              <a:t>Gets a string representation of the frames on the call stack at the time the current exception was thrown</a:t>
            </a:r>
          </a:p>
          <a:p>
            <a:pPr eaLnBrk="1" hangingPunct="1"/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TargetSite</a:t>
            </a:r>
            <a:endParaRPr lang="en-IN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/>
            <a:r>
              <a:rPr lang="en-IN" sz="2000" dirty="0" smtClean="0"/>
              <a:t>Gets the method that throws the current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10</a:t>
            </a:fld>
            <a:endParaRPr lang="en-US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catch handler</a:t>
            </a:r>
            <a:endParaRPr lang="en-IN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4781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Div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eaLnBrk="1" hangingPunct="1"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k=10, j=0;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try{ 	k=k/j;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Console.WriteLine("hello");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catch(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e){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Console.WriteLine("you are attempting to divide by 0");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11</a:t>
            </a:fld>
            <a:endParaRPr lang="en-US" smtClean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48287"/>
            <a:ext cx="5421178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005989" y="3676710"/>
            <a:ext cx="1099411" cy="43809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Multiple Exception</a:t>
            </a:r>
            <a:endParaRPr lang="en-IN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36637"/>
            <a:ext cx="8763000" cy="5821363"/>
          </a:xfrm>
        </p:spPr>
        <p:txBody>
          <a:bodyPr/>
          <a:lstStyle/>
          <a:p>
            <a:pPr eaLnBrk="1" hangingPunct="1"/>
            <a:r>
              <a:rPr lang="en-IN" dirty="0"/>
              <a:t>Multiple Exception </a:t>
            </a:r>
            <a:r>
              <a:rPr lang="en-IN" dirty="0" smtClean="0"/>
              <a:t>can be handled by using multiple catch.</a:t>
            </a:r>
          </a:p>
          <a:p>
            <a:pPr eaLnBrk="1" hangingPunct="1"/>
            <a:r>
              <a:rPr lang="en-IN" dirty="0" smtClean="0"/>
              <a:t>The subclass exceptions must be handled before the super class exception.</a:t>
            </a:r>
          </a:p>
          <a:p>
            <a:pPr eaLnBrk="1" hangingPunct="1"/>
            <a:r>
              <a:rPr lang="en-IN" dirty="0"/>
              <a:t> </a:t>
            </a:r>
            <a:r>
              <a:rPr lang="en-IN" dirty="0" smtClean="0"/>
              <a:t>The code below handles 2 exceptions</a:t>
            </a:r>
            <a:r>
              <a:rPr lang="en-IN" dirty="0">
                <a:sym typeface="Wingdings" pitchFamily="2" charset="2"/>
              </a:rPr>
              <a:t>:</a:t>
            </a:r>
            <a:r>
              <a:rPr lang="en-IN" dirty="0" smtClean="0"/>
              <a:t>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System;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Div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Main(string[] s){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try{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j=10;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j=j/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s.Length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k=Int32.Parse(s[0]);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j=j/k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2" eaLnBrk="1" hangingPunct="1">
              <a:lnSpc>
                <a:spcPct val="120000"/>
              </a:lnSpc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Console.WriteLine("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j="+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j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12</a:t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52400" y="76200"/>
            <a:ext cx="8915400" cy="643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catch(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d){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("Denominator is 0 " +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d.Message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); }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catch(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FormatException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d){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("String conversion into number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			failed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"+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d.Message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}}}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N" sz="2000" dirty="0">
                <a:solidFill>
                  <a:srgbClr val="5F5F5F"/>
                </a:solidFill>
                <a:latin typeface="+mn-lt"/>
              </a:rPr>
              <a:t>Execution Path 1: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N" sz="2000" dirty="0" smtClean="0">
                <a:solidFill>
                  <a:srgbClr val="5F5F5F"/>
                </a:solidFill>
                <a:latin typeface="+mn-lt"/>
              </a:rPr>
              <a:t>	With </a:t>
            </a:r>
            <a:r>
              <a:rPr lang="en-IN" sz="2000" dirty="0">
                <a:solidFill>
                  <a:srgbClr val="5F5F5F"/>
                </a:solidFill>
                <a:latin typeface="+mn-lt"/>
              </a:rPr>
              <a:t>no command line arguments</a:t>
            </a:r>
            <a:r>
              <a:rPr lang="en-IN" sz="2000" dirty="0" smtClean="0">
                <a:solidFill>
                  <a:srgbClr val="5F5F5F"/>
                </a:solidFill>
                <a:latin typeface="+mn-lt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N" sz="2000" dirty="0">
                <a:solidFill>
                  <a:srgbClr val="5F5F5F"/>
                </a:solidFill>
                <a:latin typeface="+mn-lt"/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Denominator is 0 Attempted to divide by zero.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N" sz="2000" dirty="0" smtClean="0">
                <a:solidFill>
                  <a:srgbClr val="5F5F5F"/>
                </a:solidFill>
              </a:rPr>
              <a:t>Execution Path 2: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N" sz="2000" dirty="0" smtClean="0">
                <a:solidFill>
                  <a:srgbClr val="5F5F5F"/>
                </a:solidFill>
              </a:rPr>
              <a:t>	With no command line argument </a:t>
            </a:r>
            <a:r>
              <a:rPr lang="en-IN" sz="2000" dirty="0" err="1" smtClean="0">
                <a:solidFill>
                  <a:srgbClr val="5F5F5F"/>
                </a:solidFill>
              </a:rPr>
              <a:t>abc</a:t>
            </a:r>
            <a:r>
              <a:rPr lang="en-IN" sz="2000" dirty="0" smtClean="0">
                <a:solidFill>
                  <a:srgbClr val="5F5F5F"/>
                </a:solidFill>
              </a:rPr>
              <a:t>:</a:t>
            </a: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String conversion into number  failed  Input 		string was not in a correct format.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N" sz="2000" dirty="0">
                <a:solidFill>
                  <a:srgbClr val="5F5F5F"/>
                </a:solidFill>
              </a:rPr>
              <a:t>Execution Path </a:t>
            </a:r>
            <a:r>
              <a:rPr lang="en-IN" sz="2000" dirty="0" smtClean="0">
                <a:solidFill>
                  <a:srgbClr val="5F5F5F"/>
                </a:solidFill>
              </a:rPr>
              <a:t>3:</a:t>
            </a:r>
            <a:endParaRPr lang="en-IN" sz="2000" dirty="0">
              <a:solidFill>
                <a:srgbClr val="5F5F5F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N" sz="2000" dirty="0">
                <a:solidFill>
                  <a:srgbClr val="5F5F5F"/>
                </a:solidFill>
              </a:rPr>
              <a:t>	With no command line argument </a:t>
            </a:r>
            <a:r>
              <a:rPr lang="en-IN" sz="2000" dirty="0" smtClean="0">
                <a:solidFill>
                  <a:srgbClr val="5F5F5F"/>
                </a:solidFill>
              </a:rPr>
              <a:t>2: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j=5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13</a:t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Unreachable exception error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171574"/>
            <a:ext cx="8305801" cy="524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8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838200"/>
          </a:xfrm>
        </p:spPr>
        <p:txBody>
          <a:bodyPr/>
          <a:lstStyle/>
          <a:p>
            <a:r>
              <a:rPr lang="en-US" dirty="0" smtClean="0"/>
              <a:t>Catch-all Exception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36637"/>
            <a:ext cx="8839200" cy="5821363"/>
          </a:xfrm>
        </p:spPr>
        <p:txBody>
          <a:bodyPr/>
          <a:lstStyle/>
          <a:p>
            <a:pPr eaLnBrk="1" hangingPunct="1"/>
            <a:r>
              <a:rPr lang="en-IN" dirty="0" smtClean="0"/>
              <a:t>All uncaught exception objects can be handled by a catch-all block which catches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IN" dirty="0" smtClean="0"/>
              <a:t>  object(the root class of all exception)</a:t>
            </a:r>
          </a:p>
          <a:p>
            <a:pPr eaLnBrk="1" hangingPunct="1"/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 static void Main(string[] s</a:t>
            </a:r>
            <a:r>
              <a:rPr lang="en-US" b="1" kern="1200" dirty="0">
                <a:solidFill>
                  <a:srgbClr val="000000"/>
                </a:solidFill>
                <a:latin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en-US" b="1" kern="1200" dirty="0" smtClean="0">
                <a:solidFill>
                  <a:srgbClr val="000000"/>
                </a:solidFill>
                <a:latin typeface="Courier New" pitchFamily="49" charset="0"/>
              </a:rPr>
              <a:t>	try{</a:t>
            </a:r>
          </a:p>
          <a:p>
            <a:pPr marL="1257300" lvl="3" indent="0">
              <a:buNone/>
            </a:pPr>
            <a:r>
              <a:rPr lang="en-US" b="1" kern="12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j = 10;</a:t>
            </a:r>
          </a:p>
          <a:p>
            <a:pPr marL="1257300" lvl="3" indent="0">
              <a:buNone/>
            </a:pP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  j 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= j / </a:t>
            </a:r>
            <a:r>
              <a:rPr lang="en-US" sz="2000" b="1" kern="1200" dirty="0" err="1">
                <a:solidFill>
                  <a:srgbClr val="000000"/>
                </a:solidFill>
                <a:latin typeface="Courier New" pitchFamily="49" charset="0"/>
              </a:rPr>
              <a:t>s.Length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1257300" lvl="3" indent="0">
              <a:buNone/>
            </a:pP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k = Int32.Parse(s[0]);</a:t>
            </a:r>
          </a:p>
          <a:p>
            <a:pPr marL="1257300" lvl="3" indent="0">
              <a:buNone/>
            </a:pP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  j 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= j / k;</a:t>
            </a:r>
          </a:p>
          <a:p>
            <a:pPr marL="1257300" lvl="3" indent="0">
              <a:buNone/>
            </a:pP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1200" dirty="0">
                <a:solidFill>
                  <a:srgbClr val="000000"/>
                </a:solidFill>
                <a:latin typeface="Courier New" pitchFamily="49" charset="0"/>
              </a:rPr>
              <a:t>("j=" + j);</a:t>
            </a:r>
          </a:p>
          <a:p>
            <a:pPr marL="1257300" lvl="3" indent="0">
              <a:buNone/>
            </a:pP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 kern="120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1200" dirty="0" smtClean="0">
                <a:solidFill>
                  <a:srgbClr val="000000"/>
                </a:solidFill>
                <a:latin typeface="Courier New" pitchFamily="49" charset="0"/>
              </a:rPr>
              <a:t>(s[1]); </a:t>
            </a:r>
            <a:endParaRPr lang="en-US" sz="2000" b="1" kern="12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042" y="4495800"/>
            <a:ext cx="86813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N" sz="2000" dirty="0">
                <a:solidFill>
                  <a:srgbClr val="5F5F5F"/>
                </a:solidFill>
              </a:rPr>
              <a:t>Execution </a:t>
            </a:r>
            <a:r>
              <a:rPr lang="en-IN" sz="2000" dirty="0" smtClean="0">
                <a:solidFill>
                  <a:srgbClr val="5F5F5F"/>
                </a:solidFill>
              </a:rPr>
              <a:t>Path:</a:t>
            </a:r>
            <a:endParaRPr lang="en-IN" sz="2000" dirty="0">
              <a:solidFill>
                <a:srgbClr val="5F5F5F"/>
              </a:solidFill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IN" sz="2000" dirty="0" smtClean="0">
                <a:solidFill>
                  <a:srgbClr val="5F5F5F"/>
                </a:solidFill>
              </a:rPr>
              <a:t>   With </a:t>
            </a:r>
            <a:r>
              <a:rPr lang="en-IN" sz="2000" dirty="0">
                <a:solidFill>
                  <a:srgbClr val="5F5F5F"/>
                </a:solidFill>
              </a:rPr>
              <a:t>no command line argument 2</a:t>
            </a:r>
            <a:r>
              <a:rPr lang="en-IN" sz="2000" dirty="0" smtClean="0">
                <a:solidFill>
                  <a:srgbClr val="5F5F5F"/>
                </a:solidFill>
              </a:rPr>
              <a:t>: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000" dirty="0" smtClean="0"/>
              <a:t>	j=5</a:t>
            </a:r>
            <a:endParaRPr lang="en-US" sz="2000" dirty="0"/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000" dirty="0" smtClean="0"/>
              <a:t>	Some </a:t>
            </a:r>
            <a:r>
              <a:rPr lang="en-US" sz="2000" dirty="0"/>
              <a:t>error </a:t>
            </a:r>
            <a:r>
              <a:rPr lang="en-US" sz="2000" dirty="0" smtClean="0"/>
              <a:t>occurred </a:t>
            </a:r>
            <a:r>
              <a:rPr lang="en-US" sz="2000" dirty="0"/>
              <a:t>Index was outside the bounds of the array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289679"/>
            <a:ext cx="8382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}catch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d){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("Denominator is 0 " +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d.Message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catch(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FormatException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d){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("String conversion into number  failed  "+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d.Message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);}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catch (Exception d){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("Some error occurred "+d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);}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 </a:t>
            </a:r>
            <a:r>
              <a:rPr lang="en-US" dirty="0"/>
              <a:t>non-exception objects </a:t>
            </a:r>
            <a:r>
              <a:rPr lang="en-US" dirty="0" smtClean="0"/>
              <a:t>also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486400"/>
          </a:xfrm>
        </p:spPr>
        <p:txBody>
          <a:bodyPr/>
          <a:lstStyle/>
          <a:p>
            <a:r>
              <a:rPr lang="en-US" dirty="0" smtClean="0"/>
              <a:t>The exception filter that catch block provides must be of Exception type.</a:t>
            </a:r>
          </a:p>
          <a:p>
            <a:r>
              <a:rPr lang="en-US" dirty="0" smtClean="0"/>
              <a:t>Since .NET programs can work with several components written in other languages, what if an exception is thrown by the these components are not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 smtClean="0"/>
              <a:t> type.</a:t>
            </a:r>
          </a:p>
          <a:p>
            <a:r>
              <a:rPr lang="en-US" dirty="0" smtClean="0"/>
              <a:t>A catch statement without any object can be used for this purpose.</a:t>
            </a:r>
          </a:p>
          <a:p>
            <a:r>
              <a:rPr lang="en-US" dirty="0" smtClean="0"/>
              <a:t>This handler catches all the objects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 smtClean="0"/>
              <a:t> or non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 smtClean="0"/>
              <a:t> objects)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try{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catch(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FormatException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d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){…}</a:t>
            </a: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catch(Exception d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){…}</a:t>
            </a: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</a:rPr>
              <a:t>catch</a:t>
            </a:r>
            <a:r>
              <a:rPr lang="en-IN" b="1" dirty="0">
                <a:solidFill>
                  <a:srgbClr val="006600"/>
                </a:solidFill>
                <a:latin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Console.WriteLine(“some error occurred”); 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ourier New" pitchFamily="49" charset="0"/>
              </a:rPr>
              <a:t>finally</a:t>
            </a:r>
            <a:endParaRPr lang="en-IN" dirty="0" smtClean="0">
              <a:latin typeface="Courier New" pitchFamily="49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block can </a:t>
            </a:r>
            <a:r>
              <a:rPr lang="en-US" dirty="0" smtClean="0"/>
              <a:t>have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 as well apart from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block.</a:t>
            </a:r>
          </a:p>
          <a:p>
            <a:pPr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 smtClean="0"/>
              <a:t> block will execute whether or not an exception occurs.</a:t>
            </a:r>
          </a:p>
          <a:p>
            <a:pPr eaLnBrk="1" hangingPunct="1"/>
            <a:r>
              <a:rPr lang="en-US" dirty="0" smtClean="0"/>
              <a:t>It is provided so that clean up code could be written in all cases whether an error occurs or not like closing of a file, database connection etc.</a:t>
            </a:r>
          </a:p>
          <a:p>
            <a:pPr eaLnBrk="1" hangingPunct="1"/>
            <a:r>
              <a:rPr lang="en-IN" dirty="0" smtClean="0"/>
              <a:t>In C#, a 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dirty="0" smtClean="0"/>
              <a:t> block must be followed by either a 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dirty="0" smtClean="0"/>
              <a:t> or </a:t>
            </a:r>
            <a:r>
              <a:rPr lang="en-IN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IN" dirty="0" smtClean="0"/>
              <a:t> block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18</a:t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 me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396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After the catch handler executes or a normal code executes, the control goes to the next line of the try block. We could have the clean </a:t>
            </a:r>
            <a:r>
              <a:rPr lang="en-US" dirty="0"/>
              <a:t>up code </a:t>
            </a:r>
            <a:r>
              <a:rPr lang="en-US" dirty="0" smtClean="0"/>
              <a:t>put there. Why do we need finally block?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void Main(string[] 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try{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k = Int32.Parse(s[0]);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catch(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FormatException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d.Message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);}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catch{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(“some error “);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("Bye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");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}}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Bye </a:t>
            </a:r>
            <a:r>
              <a:rPr lang="en-US" dirty="0"/>
              <a:t>gets printed whether an exception occurs or </a:t>
            </a:r>
            <a:r>
              <a:rPr lang="en-US" dirty="0" smtClean="0"/>
              <a:t>not!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6200" y="5181600"/>
            <a:ext cx="8991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If you have return statements, then the above logic does not work.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For example let us look at the code in the next slide. </a:t>
            </a:r>
          </a:p>
        </p:txBody>
      </p:sp>
    </p:spTree>
    <p:extLst>
      <p:ext uri="{BB962C8B-B14F-4D97-AF65-F5344CB8AC3E}">
        <p14:creationId xmlns:p14="http://schemas.microsoft.com/office/powerpoint/2010/main" val="404189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26999" y="1219200"/>
            <a:ext cx="8231201" cy="2209800"/>
          </a:xfrm>
        </p:spPr>
        <p:txBody>
          <a:bodyPr/>
          <a:lstStyle/>
          <a:p>
            <a:r>
              <a:rPr lang="en-US" dirty="0" smtClean="0"/>
              <a:t>Can you recollect some exceptions that you have encountered so far while programming? </a:t>
            </a:r>
          </a:p>
          <a:p>
            <a:r>
              <a:rPr lang="en-US" dirty="0" smtClean="0"/>
              <a:t>In what situation did you encounter these exceptions?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2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3276600"/>
            <a:ext cx="624840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NullReferenceException</a:t>
            </a:r>
            <a:endParaRPr 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IndexOutOfRangeException</a:t>
            </a:r>
            <a:endParaRPr lang="en-US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InvalidCastException</a:t>
            </a:r>
            <a:endParaRPr lang="en-US" sz="20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>
                <a:latin typeface="Courier New" pitchFamily="49" charset="0"/>
              </a:rPr>
              <a:t>finally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20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" y="859971"/>
            <a:ext cx="8915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System.Text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class Test   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static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Main(string[] s){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try{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k = Int32.Parse(s[0]);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if (k == 0) return k;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else{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    k++;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    return k;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catch(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FormatException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d){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d.Message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);}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catch{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(“some error “);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("Bye");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return 0;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1114" y="567817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Executing with command line argument as 0 does not print - Bye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>
                <a:latin typeface="Courier New" pitchFamily="49" charset="0"/>
              </a:rPr>
              <a:t>finally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859971"/>
            <a:ext cx="8915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using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System.Text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class Test   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static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Main(string[] s){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try{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k = Int32.Parse(s[0]);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if (k == 0) return k;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else{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    k++;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    return k;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catch(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FormatException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d){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d.Message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);}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catch{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(“some error “);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finally{ 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("Bye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"); }</a:t>
            </a:r>
            <a:endParaRPr lang="en-US" sz="2000" b="1" dirty="0">
              <a:solidFill>
                <a:srgbClr val="006600"/>
              </a:solidFill>
              <a:latin typeface="Courier New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0;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5856514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Executing with command line argument as 0 now prints - 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</a:rPr>
              <a:t>try</a:t>
            </a:r>
            <a:r>
              <a:rPr lang="en-US" dirty="0" smtClean="0"/>
              <a:t> with only </a:t>
            </a:r>
            <a:r>
              <a:rPr lang="en-US" dirty="0">
                <a:latin typeface="Courier New" pitchFamily="49" charset="0"/>
              </a:rPr>
              <a:t>finally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It is recommended that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handler is provided by the method only if it knows how to handle the exception. </a:t>
            </a:r>
          </a:p>
          <a:p>
            <a:r>
              <a:rPr lang="en-US" dirty="0" smtClean="0"/>
              <a:t>Otherwise the responsibility must be left to the caller of the method.</a:t>
            </a:r>
          </a:p>
          <a:p>
            <a:r>
              <a:rPr lang="en-US" dirty="0" smtClean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 smtClean="0"/>
              <a:t> block  </a:t>
            </a:r>
            <a:r>
              <a:rPr lang="en-US" dirty="0"/>
              <a:t>with only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/>
              <a:t> </a:t>
            </a:r>
            <a:r>
              <a:rPr lang="en-US" dirty="0" smtClean="0"/>
              <a:t>block and no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 smtClean="0"/>
              <a:t> block is  a valid syntax.</a:t>
            </a:r>
          </a:p>
          <a:p>
            <a:r>
              <a:rPr lang="en-US" dirty="0" smtClean="0"/>
              <a:t>In is useful in cases where method does not know </a:t>
            </a:r>
            <a:r>
              <a:rPr lang="en-US" dirty="0"/>
              <a:t>how to </a:t>
            </a:r>
            <a:r>
              <a:rPr lang="en-US" dirty="0" smtClean="0"/>
              <a:t>handle exception but want to provide the clean up code however before the method exits.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dirty="0" smtClean="0">
                <a:latin typeface="Courier New" pitchFamily="49" charset="0"/>
              </a:rPr>
              <a:t> try</a:t>
            </a:r>
            <a:r>
              <a:rPr lang="en-US" dirty="0" smtClean="0"/>
              <a:t> </a:t>
            </a:r>
            <a:r>
              <a:rPr lang="en-US" dirty="0"/>
              <a:t>with only </a:t>
            </a:r>
            <a:r>
              <a:rPr lang="en-US" dirty="0">
                <a:latin typeface="Courier New" pitchFamily="49" charset="0"/>
              </a:rPr>
              <a:t>finally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914400"/>
            <a:ext cx="9067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class Test{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static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Main()    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try   {f(null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catch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NullReferenceException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){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  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("Main handling the exception :"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					+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n.Message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static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f(string s){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try{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s.IndexOf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('n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'));}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finally 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("Bye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");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5562600"/>
            <a:ext cx="8675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Prints:</a:t>
            </a:r>
          </a:p>
          <a:p>
            <a:r>
              <a:rPr lang="en-US" dirty="0" smtClean="0"/>
              <a:t>Bye</a:t>
            </a:r>
            <a:endParaRPr lang="en-US" dirty="0"/>
          </a:p>
          <a:p>
            <a:r>
              <a:rPr lang="en-US" dirty="0"/>
              <a:t>Main handling the exception :Object reference not set to an instance of an object.</a:t>
            </a:r>
          </a:p>
        </p:txBody>
      </p:sp>
    </p:spTree>
    <p:extLst>
      <p:ext uri="{BB962C8B-B14F-4D97-AF65-F5344CB8AC3E}">
        <p14:creationId xmlns:p14="http://schemas.microsoft.com/office/powerpoint/2010/main" val="16909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dirty="0" smtClean="0"/>
              <a:t>Throwing an exception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525963"/>
          </a:xfrm>
        </p:spPr>
        <p:txBody>
          <a:bodyPr/>
          <a:lstStyle/>
          <a:p>
            <a:pPr eaLnBrk="1" hangingPunct="1"/>
            <a:r>
              <a:rPr lang="en-IN" dirty="0" smtClean="0"/>
              <a:t>It </a:t>
            </a:r>
            <a:r>
              <a:rPr lang="en-IN" dirty="0" smtClean="0"/>
              <a:t>is possible to throw an exception explicitly from code</a:t>
            </a:r>
            <a:r>
              <a:rPr lang="en-IN" dirty="0" smtClean="0"/>
              <a:t>.</a:t>
            </a:r>
          </a:p>
          <a:p>
            <a:pPr eaLnBrk="1" hangingPunct="1"/>
            <a:r>
              <a:rPr lang="en-IN" dirty="0" smtClean="0"/>
              <a:t>This is done using 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IN" dirty="0" smtClean="0"/>
              <a:t> keyword.</a:t>
            </a:r>
            <a:endParaRPr lang="en-IN" dirty="0" smtClean="0"/>
          </a:p>
          <a:p>
            <a:pPr eaLnBrk="1" hangingPunct="1"/>
            <a:r>
              <a:rPr lang="en-US" dirty="0"/>
              <a:t>Syntax:</a:t>
            </a:r>
          </a:p>
          <a:p>
            <a:pPr marL="0" indent="0" eaLnBrk="1" hangingPunct="1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throw </a:t>
            </a:r>
            <a:r>
              <a:rPr lang="en-US" b="1" i="1" dirty="0" err="1" smtClean="0">
                <a:solidFill>
                  <a:srgbClr val="000000"/>
                </a:solidFill>
                <a:latin typeface="Courier New" pitchFamily="49" charset="0"/>
              </a:rPr>
              <a:t>excepobject</a:t>
            </a:r>
            <a:r>
              <a:rPr lang="en-US" b="1" i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IN" dirty="0" smtClean="0"/>
              <a:t>Example:</a:t>
            </a:r>
            <a:endParaRPr lang="en-IN" dirty="0"/>
          </a:p>
          <a:p>
            <a:pPr marL="0" indent="0" eaLnBrk="1" hangingPunct="1"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	throw 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new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ArgumentException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(“wrong arguments”);</a:t>
            </a:r>
            <a:r>
              <a:rPr lang="en-IN" dirty="0" smtClean="0"/>
              <a:t> </a:t>
            </a:r>
            <a:endParaRPr lang="en-US" b="1" i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endParaRPr lang="en-IN" sz="2800" b="1" i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24</a:t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IN" dirty="0"/>
              <a:t>Throwing an exception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1763486"/>
          </a:xfrm>
        </p:spPr>
        <p:txBody>
          <a:bodyPr/>
          <a:lstStyle/>
          <a:p>
            <a:r>
              <a:rPr lang="en-IN" dirty="0" smtClean="0"/>
              <a:t>When floating point numbers are involved, divide by 0 does not throws an exception. </a:t>
            </a:r>
          </a:p>
          <a:p>
            <a:r>
              <a:rPr lang="en-IN" dirty="0" smtClean="0"/>
              <a:t>The code below throws an exception when divide by 0 happens with floating point number.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8194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class Test    {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static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Main(string[] s){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d1=10,d2=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s.Length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if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(d2 == 0)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throw new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</a:rPr>
              <a:t>DivideByZeroException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d1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= d1 / d2;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4" y="5497056"/>
            <a:ext cx="8864256" cy="93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5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Re-throw: Test your understanding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33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will be printed on executing this code?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76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Test   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Main(string[] s){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try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d1 = 10, d2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s.Length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try  {d1 = d1 / d2;  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catch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e) {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("divide by 0");</a:t>
            </a:r>
          </a:p>
          <a:p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         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throw e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;  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catch (Exception e) { 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("some exception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occurred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1"); 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(d1);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 catch (Exception e) {</a:t>
            </a:r>
          </a:p>
          <a:p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("some exception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occurred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2");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}  }    }</a:t>
            </a:r>
          </a:p>
        </p:txBody>
      </p:sp>
    </p:spTree>
    <p:extLst>
      <p:ext uri="{BB962C8B-B14F-4D97-AF65-F5344CB8AC3E}">
        <p14:creationId xmlns:p14="http://schemas.microsoft.com/office/powerpoint/2010/main" val="33941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10199"/>
          </a:xfrm>
        </p:spPr>
        <p:txBody>
          <a:bodyPr/>
          <a:lstStyle/>
          <a:p>
            <a:r>
              <a:rPr lang="en-US" dirty="0" smtClean="0"/>
              <a:t>When re-throw happens, the method can choose to throw a new exception.</a:t>
            </a:r>
          </a:p>
          <a:p>
            <a:r>
              <a:rPr lang="en-US" dirty="0" smtClean="0"/>
              <a:t>In such case it is recommended </a:t>
            </a:r>
            <a:r>
              <a:rPr lang="en-US" dirty="0"/>
              <a:t>that </a:t>
            </a:r>
            <a:r>
              <a:rPr lang="en-US" dirty="0" smtClean="0"/>
              <a:t>the </a:t>
            </a:r>
            <a:r>
              <a:rPr lang="en-US" dirty="0"/>
              <a:t>original exception </a:t>
            </a:r>
            <a:r>
              <a:rPr lang="en-US" dirty="0" smtClean="0"/>
              <a:t>be </a:t>
            </a:r>
            <a:r>
              <a:rPr lang="en-US" dirty="0"/>
              <a:t>passed to the constructor of the </a:t>
            </a:r>
            <a:r>
              <a:rPr lang="en-US" dirty="0" smtClean="0"/>
              <a:t>new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 smtClean="0"/>
              <a:t> as </a:t>
            </a:r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InnerException</a:t>
            </a:r>
            <a:r>
              <a:rPr lang="en-US" dirty="0"/>
              <a:t> </a:t>
            </a:r>
            <a:r>
              <a:rPr lang="en-US" dirty="0" smtClean="0"/>
              <a:t>parameter.</a:t>
            </a:r>
          </a:p>
          <a:p>
            <a:r>
              <a:rPr lang="en-US" dirty="0" smtClean="0"/>
              <a:t>The constructor: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Exception(string s, Exception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innerex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The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property </a:t>
            </a:r>
            <a:r>
              <a:rPr lang="en-US" dirty="0" smtClean="0"/>
              <a:t>InnerException can be used by the calling method to access the original exception that occurred.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InnerException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997089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class Test{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static void Main()    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try{  f(null);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catch (Exception n){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  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</a:rPr>
              <a:t>n.Message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	     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</a:rPr>
              <a:t>n.InnerException.Message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}}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static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f(string s){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try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s.IndexOf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('n'));     }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catch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NullReferenceException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n){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  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</a:rPr>
              <a:t>ArgumentException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ex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=</a:t>
            </a:r>
          </a:p>
          <a:p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		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new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</a:rPr>
              <a:t>ArgumentException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("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Wrong argument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					value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: null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",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n);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throw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ex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;  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("Bye");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  }}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5715000"/>
            <a:ext cx="418011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55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exception</a:t>
            </a:r>
            <a:endParaRPr lang="en-I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3048000"/>
          </a:xfrm>
        </p:spPr>
        <p:txBody>
          <a:bodyPr/>
          <a:lstStyle/>
          <a:p>
            <a:pPr eaLnBrk="1" hangingPunct="1"/>
            <a:r>
              <a:rPr lang="en-US" dirty="0" smtClean="0"/>
              <a:t>Standard Exception</a:t>
            </a:r>
          </a:p>
          <a:p>
            <a:pPr lvl="1" eaLnBrk="1" hangingPunct="1"/>
            <a:r>
              <a:rPr lang="en-US" sz="2000" dirty="0" smtClean="0"/>
              <a:t>Exception thrown by the CLR</a:t>
            </a:r>
          </a:p>
          <a:p>
            <a:pPr lvl="1" eaLnBrk="1" hangingPunct="1"/>
            <a:r>
              <a:rPr lang="en-IN" sz="2000" dirty="0" smtClean="0"/>
              <a:t>CLR throws objects of type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SystemException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Application Exception</a:t>
            </a:r>
            <a:endParaRPr lang="en-IN" dirty="0" smtClean="0"/>
          </a:p>
          <a:p>
            <a:pPr lvl="1" eaLnBrk="1" hangingPunct="1"/>
            <a:r>
              <a:rPr lang="en-IN" sz="2000" dirty="0" smtClean="0"/>
              <a:t>thrown by a user program rather than the runtime.  </a:t>
            </a:r>
          </a:p>
          <a:p>
            <a:pPr lvl="1" eaLnBrk="1" hangingPunct="1"/>
            <a:r>
              <a:rPr lang="en-IN" sz="2000" dirty="0" smtClean="0"/>
              <a:t>Inherits from</a:t>
            </a:r>
            <a:r>
              <a:rPr lang="en-IN" sz="2000" b="1" dirty="0" smtClean="0">
                <a:latin typeface="Courier New" pitchFamily="49" charset="0"/>
              </a:rPr>
              <a:t>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ApplicationException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29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5895945"/>
            <a:ext cx="2492990" cy="400110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SystemException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4400" y="5924490"/>
            <a:ext cx="3262432" cy="400110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ApplicationException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5740" y="4343400"/>
            <a:ext cx="1569660" cy="400110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Exception</a:t>
            </a:r>
            <a:endParaRPr lang="en-US" sz="2000" dirty="0"/>
          </a:p>
        </p:txBody>
      </p:sp>
      <p:sp>
        <p:nvSpPr>
          <p:cNvPr id="5" name="Isosceles Triangle 4"/>
          <p:cNvSpPr/>
          <p:nvPr/>
        </p:nvSpPr>
        <p:spPr>
          <a:xfrm>
            <a:off x="4114800" y="4800600"/>
            <a:ext cx="381000" cy="381000"/>
          </a:xfrm>
          <a:prstGeom prst="triangle">
            <a:avLst/>
          </a:prstGeom>
          <a:ln w="254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4305300" y="5181600"/>
            <a:ext cx="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32295" y="5562600"/>
            <a:ext cx="442332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0"/>
          </p:cNvCxnSpPr>
          <p:nvPr/>
        </p:nvCxnSpPr>
        <p:spPr>
          <a:xfrm flipV="1">
            <a:off x="1932295" y="5562600"/>
            <a:ext cx="0" cy="3333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" idx="0"/>
          </p:cNvCxnSpPr>
          <p:nvPr/>
        </p:nvCxnSpPr>
        <p:spPr>
          <a:xfrm>
            <a:off x="6355616" y="5562600"/>
            <a:ext cx="0" cy="36189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Errors</a:t>
            </a:r>
            <a:endParaRPr lang="en-I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 time error</a:t>
            </a:r>
          </a:p>
          <a:p>
            <a:pPr lvl="1" eaLnBrk="1" hangingPunct="1"/>
            <a:r>
              <a:rPr lang="en-US" sz="2000" dirty="0" smtClean="0"/>
              <a:t>Detected at the compile time by the compiler</a:t>
            </a:r>
          </a:p>
          <a:p>
            <a:pPr eaLnBrk="1" hangingPunct="1"/>
            <a:r>
              <a:rPr lang="en-US" dirty="0" smtClean="0"/>
              <a:t>Runtime errors</a:t>
            </a:r>
          </a:p>
          <a:p>
            <a:pPr lvl="1" eaLnBrk="1" hangingPunct="1"/>
            <a:r>
              <a:rPr lang="en-US" sz="2000" dirty="0" smtClean="0"/>
              <a:t>Detected by the runtime system</a:t>
            </a:r>
          </a:p>
          <a:p>
            <a:pPr lvl="1" eaLnBrk="1" hangingPunct="1"/>
            <a:r>
              <a:rPr lang="en-US" sz="2000" dirty="0" smtClean="0"/>
              <a:t>Who handles them?</a:t>
            </a:r>
          </a:p>
          <a:p>
            <a:pPr lvl="1" eaLnBrk="1" hangingPunct="1"/>
            <a:r>
              <a:rPr lang="en-US" sz="2000" dirty="0" smtClean="0"/>
              <a:t>How can your program handle them?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3</a:t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exception</a:t>
            </a:r>
            <a:endParaRPr lang="en-I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AgeException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ApplicationException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string s;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public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AgeException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(string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 s=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+" is invalid age. Should be between 1 and 100";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public override string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ToString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return s;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30</a:t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152400" y="76200"/>
            <a:ext cx="8640762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Test{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public static void Main() 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try 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Console.WriteLine("enter age");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string s=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= Int32.Parse(s); 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	if(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&lt;1 ||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&gt;100)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	throw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new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AgeException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(s);		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catch(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AgeException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e) 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		Console.WriteLine 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(e);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460148" y="6200954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002060"/>
                </a:solidFill>
              </a:rPr>
              <a:t>What will happen if enter a alphabets instead of number for age?</a:t>
            </a:r>
            <a:endParaRPr lang="en-IN" sz="2000" i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31</a:t>
            </a:fld>
            <a:endParaRPr lang="en-US" smtClean="0">
              <a:solidFill>
                <a:schemeClr val="bg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80" y="4957082"/>
            <a:ext cx="6708820" cy="1215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838200"/>
          </a:xfrm>
        </p:spPr>
        <p:txBody>
          <a:bodyPr/>
          <a:lstStyle/>
          <a:p>
            <a:r>
              <a:rPr lang="en-US" dirty="0"/>
              <a:t>Exceptions in destructor </a:t>
            </a:r>
            <a:r>
              <a:rPr lang="en-US" dirty="0" smtClean="0"/>
              <a:t>&amp; static </a:t>
            </a:r>
            <a:r>
              <a:rPr lang="en-US" dirty="0"/>
              <a:t>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53000"/>
          </a:xfrm>
        </p:spPr>
        <p:txBody>
          <a:bodyPr/>
          <a:lstStyle/>
          <a:p>
            <a:r>
              <a:rPr lang="en-US" dirty="0" smtClean="0"/>
              <a:t>Destructor </a:t>
            </a:r>
            <a:r>
              <a:rPr lang="en-US" dirty="0"/>
              <a:t>&amp; static </a:t>
            </a:r>
            <a:r>
              <a:rPr lang="en-US" dirty="0" smtClean="0"/>
              <a:t>constructor are not called explicitly.</a:t>
            </a:r>
          </a:p>
          <a:p>
            <a:r>
              <a:rPr lang="en-US" dirty="0" smtClean="0"/>
              <a:t>So if there are no handlers for the exception that occurs then each of this method have different behavior.</a:t>
            </a:r>
          </a:p>
          <a:p>
            <a:r>
              <a:rPr lang="en-US" dirty="0"/>
              <a:t>If the exception is within a destructor, the destructor is aborted and the base destructor, if any, is called.</a:t>
            </a:r>
          </a:p>
          <a:p>
            <a:r>
              <a:rPr lang="en-US" dirty="0" smtClean="0"/>
              <a:t>In case of a </a:t>
            </a:r>
            <a:r>
              <a:rPr lang="en-US" dirty="0"/>
              <a:t>static constructor, or a static field initializer,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TypeInitializationException</a:t>
            </a:r>
            <a:r>
              <a:rPr lang="en-US" dirty="0"/>
              <a:t> is thrown, with the original exception assigned to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InnerException</a:t>
            </a:r>
            <a:r>
              <a:rPr lang="en-US" dirty="0"/>
              <a:t> property of the new exception.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with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handler are specifically for error handling. It should not be used for normal business logic.</a:t>
            </a:r>
          </a:p>
          <a:p>
            <a:r>
              <a:rPr lang="en-US" dirty="0" smtClean="0"/>
              <a:t>Exception objects are not supposed to passed as method argument or return type unless they are used with Exception classes</a:t>
            </a:r>
          </a:p>
          <a:p>
            <a:r>
              <a:rPr lang="en-US" dirty="0" smtClean="0"/>
              <a:t>Exceptions must be thrown judiciously. </a:t>
            </a:r>
            <a:r>
              <a:rPr lang="en-US" dirty="0"/>
              <a:t>For instance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NullReferenceException</a:t>
            </a:r>
            <a:r>
              <a:rPr lang="en-US" dirty="0" smtClean="0"/>
              <a:t> must not be used for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r>
              <a:rPr lang="en-US" dirty="0" smtClean="0"/>
              <a:t>Exceptions should not be created just for the </a:t>
            </a:r>
            <a:r>
              <a:rPr lang="en-US" dirty="0"/>
              <a:t>debug mode but not </a:t>
            </a:r>
            <a:r>
              <a:rPr lang="en-US" dirty="0" smtClean="0"/>
              <a:t>for release </a:t>
            </a:r>
            <a:r>
              <a:rPr lang="en-US" dirty="0"/>
              <a:t>mode. </a:t>
            </a:r>
            <a:r>
              <a:rPr lang="en-US" dirty="0" smtClean="0"/>
              <a:t>Instead Debug Assert could be used instead.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popular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/>
          <a:lstStyle/>
          <a:p>
            <a:r>
              <a:rPr lang="en-IN" dirty="0"/>
              <a:t>Exceptions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dirty="0"/>
              <a:t>that we have already seen</a:t>
            </a:r>
          </a:p>
          <a:p>
            <a:pPr lvl="1"/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SystemException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NullReferenceException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DivideByZeroException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TypeInitializationException,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ArgumentException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FormatException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IndexOutOfRangeException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,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+mn-ea"/>
                <a:cs typeface="+mn-cs"/>
              </a:rPr>
              <a:t>InvalidCastException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ea typeface="+mn-ea"/>
              <a:cs typeface="+mn-cs"/>
            </a:endParaRPr>
          </a:p>
          <a:p>
            <a:r>
              <a:rPr lang="en-IN" dirty="0" smtClean="0"/>
              <a:t>Other popular exceptions</a:t>
            </a:r>
          </a:p>
          <a:p>
            <a:pPr lvl="1"/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ArithmeticException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2000" dirty="0"/>
              <a:t>exceptions that occur during arithmetic </a:t>
            </a:r>
            <a:r>
              <a:rPr lang="en-US" sz="2000" dirty="0" smtClean="0"/>
              <a:t>operations, </a:t>
            </a:r>
            <a:r>
              <a:rPr lang="en-US" sz="2000" dirty="0"/>
              <a:t>base class for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OverflowException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/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OverflowException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2000" dirty="0" smtClean="0"/>
              <a:t>Thrown </a:t>
            </a:r>
            <a:r>
              <a:rPr lang="en-US" sz="2000" dirty="0"/>
              <a:t>when an arithmetic operation in a checked context overflows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byte b = 255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  checked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 b++;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lvl="1"/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OutOfMemoryException</a:t>
            </a:r>
            <a:r>
              <a:rPr lang="en-US" sz="2000" dirty="0" smtClean="0"/>
              <a:t>: Thrown </a:t>
            </a:r>
            <a:r>
              <a:rPr lang="en-US" sz="2000" dirty="0"/>
              <a:t>when an attempt to allocate memory using the new operator fails. This indicates that the memory available to the common language runtime has been exhausted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</a:rPr>
              <a:t>StackOverflowException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n-US" sz="2000" dirty="0"/>
              <a:t>Thrown</a:t>
            </a:r>
            <a:r>
              <a:rPr lang="en-US" sz="2000" dirty="0" smtClean="0"/>
              <a:t> </a:t>
            </a:r>
            <a:r>
              <a:rPr lang="en-US" sz="2000" dirty="0"/>
              <a:t>when the execution stack is exhausted by having too many pending method calls; usually indicates a very deep or infinite recursion.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83B32-1B67-4178-B3E0-A1B11A5FF7F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</a:t>
            </a:r>
            <a:r>
              <a:rPr lang="en-US" dirty="0" smtClean="0"/>
              <a:t>Errors: situations</a:t>
            </a:r>
            <a:endParaRPr lang="en-IN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1828800"/>
          </a:xfrm>
          <a:ln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Div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public void Main(){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 k=10;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k=k/0; </a:t>
            </a:r>
            <a:r>
              <a:rPr lang="en-IN" b="1" kern="1200" dirty="0">
                <a:solidFill>
                  <a:srgbClr val="006600"/>
                </a:solidFill>
                <a:latin typeface="Courier New" pitchFamily="49" charset="0"/>
              </a:rPr>
              <a:t>// compilation error, 	Division by constant zero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IN" b="1" dirty="0" err="1" smtClean="0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b="1" dirty="0" smtClean="0">
                <a:solidFill>
                  <a:srgbClr val="000000"/>
                </a:solidFill>
                <a:latin typeface="Courier New" pitchFamily="49" charset="0"/>
              </a:rPr>
              <a:t>("hello"); }}</a:t>
            </a:r>
          </a:p>
          <a:p>
            <a:pPr eaLnBrk="1" hangingPunct="1">
              <a:buFontTx/>
              <a:buNone/>
            </a:pPr>
            <a:endParaRPr lang="en-IN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4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0500" y="3124200"/>
            <a:ext cx="86868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Div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public void Main(){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 k=10, i=0;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k=k/i; </a:t>
            </a:r>
            <a:r>
              <a:rPr lang="en-IN" b="1" dirty="0" smtClean="0">
                <a:solidFill>
                  <a:srgbClr val="006600"/>
                </a:solidFill>
                <a:latin typeface="Courier New" pitchFamily="49" charset="0"/>
              </a:rPr>
              <a:t>// </a:t>
            </a:r>
            <a:r>
              <a:rPr lang="en-IN" b="1" dirty="0" err="1" smtClean="0">
                <a:solidFill>
                  <a:srgbClr val="006600"/>
                </a:solidFill>
                <a:latin typeface="Courier New" pitchFamily="49" charset="0"/>
              </a:rPr>
              <a:t>DivideByZeroException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at runtime</a:t>
            </a:r>
            <a:endParaRPr lang="en-IN" b="1" dirty="0">
              <a:solidFill>
                <a:srgbClr val="006600"/>
              </a:solidFill>
              <a:latin typeface="Courier New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System.Console.WriteLine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("hello"); }}</a:t>
            </a:r>
          </a:p>
          <a:p>
            <a:pPr eaLnBrk="1" hangingPunct="1">
              <a:buFontTx/>
              <a:buNone/>
            </a:pPr>
            <a:endParaRPr lang="en-IN" b="1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" y="5238749"/>
            <a:ext cx="907676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7234" y="5953809"/>
            <a:ext cx="8810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/>
              <a:t>Runtime error automatically handled by the runtime system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An exception is an abnormal condition that arises while running a program.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dirty="0" smtClean="0"/>
              <a:t>Examples: </a:t>
            </a:r>
          </a:p>
          <a:p>
            <a:pPr>
              <a:defRPr/>
            </a:pPr>
            <a:r>
              <a:rPr lang="en-US" dirty="0" smtClean="0"/>
              <a:t>Attempt to divide an integer by zero causes an exception to be thrown at run time.</a:t>
            </a:r>
          </a:p>
          <a:p>
            <a:pPr>
              <a:defRPr/>
            </a:pPr>
            <a:r>
              <a:rPr lang="en-US" dirty="0" smtClean="0"/>
              <a:t>Attempt to call a method using a reference that is null.</a:t>
            </a:r>
          </a:p>
          <a:p>
            <a:pPr>
              <a:defRPr/>
            </a:pPr>
            <a:r>
              <a:rPr lang="en-US" dirty="0" smtClean="0"/>
              <a:t>Attempting to access </a:t>
            </a:r>
            <a:r>
              <a:rPr lang="en-US" dirty="0"/>
              <a:t>a file that does not exist on </a:t>
            </a:r>
            <a:r>
              <a:rPr lang="en-US" dirty="0" smtClean="0"/>
              <a:t>disk.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FA58FB-58ED-4260-A1FF-7CB5C09A34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429000" y="6381750"/>
            <a:ext cx="2133600" cy="476250"/>
          </a:xfrm>
          <a:noFill/>
        </p:spPr>
        <p:txBody>
          <a:bodyPr/>
          <a:lstStyle/>
          <a:p>
            <a:fld id="{B2CA6767-CF6A-4A6B-AAD4-E917CA0F4B92}" type="slidenum">
              <a:rPr lang="en-US" smtClean="0">
                <a:latin typeface="Arial" charset="0"/>
              </a:rPr>
              <a:pPr/>
              <a:t>6</a:t>
            </a:fld>
            <a:endParaRPr lang="en-US" dirty="0" smtClean="0"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noFill/>
        </p:spPr>
        <p:txBody>
          <a:bodyPr/>
          <a:lstStyle/>
          <a:p>
            <a:pPr marL="838200" indent="-838200" eaLnBrk="1" hangingPunct="1"/>
            <a:r>
              <a:rPr lang="en-US" dirty="0"/>
              <a:t>Exception handling, required?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/>
              <a:t>If no exception handler for a given exception is </a:t>
            </a:r>
            <a:r>
              <a:rPr lang="en-US" dirty="0" smtClean="0"/>
              <a:t>available, </a:t>
            </a:r>
            <a:r>
              <a:rPr lang="en-US" dirty="0"/>
              <a:t>the program stops executing with an error </a:t>
            </a:r>
            <a:r>
              <a:rPr lang="en-US" dirty="0" smtClean="0"/>
              <a:t>message. To </a:t>
            </a:r>
            <a:r>
              <a:rPr lang="en-US" dirty="0" smtClean="0"/>
              <a:t>recover from </a:t>
            </a:r>
            <a:r>
              <a:rPr lang="en-US" dirty="0" smtClean="0"/>
              <a:t>this error conditions and continue execution, error handler is required.</a:t>
            </a:r>
            <a:endParaRPr lang="en-US" dirty="0" smtClean="0"/>
          </a:p>
          <a:p>
            <a:r>
              <a:rPr lang="en-US" dirty="0" smtClean="0"/>
              <a:t>To give users friendly, relevant messages when something goes wrong.</a:t>
            </a:r>
          </a:p>
          <a:p>
            <a:r>
              <a:rPr lang="en-US" dirty="0" smtClean="0"/>
              <a:t>To conduct certain critical tasks such as “save work” or “close open files/sockets” in case critical error leads to abnormal termination.</a:t>
            </a:r>
          </a:p>
          <a:p>
            <a:r>
              <a:rPr lang="en-US" dirty="0" smtClean="0"/>
              <a:t>To allow programs to terminate gracefully or operate in degraded mode.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Exception handling syntax</a:t>
            </a:r>
            <a:endParaRPr lang="en-IN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Handling exception that occur at runtime in our application is exception handling.</a:t>
            </a:r>
          </a:p>
          <a:p>
            <a:pPr eaLnBrk="1" hangingPunct="1"/>
            <a:r>
              <a:rPr lang="en-US" dirty="0" smtClean="0"/>
              <a:t>Syntax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try{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// code that may throw exception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}catch(Exception e){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// handler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finally{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//statements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100000"/>
              </a:lnSpc>
            </a:pPr>
            <a:r>
              <a:rPr lang="en-US" dirty="0"/>
              <a:t>A try block must either have a catch block or a finally block or both.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7</a:t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try-catch blocks</a:t>
            </a:r>
            <a:endParaRPr lang="en-I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5562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A try block is a block where error are expected to occur.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The errors are thrown in the form of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System.Exception</a:t>
            </a:r>
            <a:r>
              <a:rPr lang="en-US" dirty="0" smtClean="0"/>
              <a:t> object in C#.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 catch block will have the code to handle the error</a:t>
            </a:r>
            <a:r>
              <a:rPr lang="en-US" dirty="0" smtClean="0"/>
              <a:t>. After the catch block executes control goes to the next statement after all the subsequent catch blocks in the same level. </a:t>
            </a: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A try block can have one or more catch block where each catch block can handle different types of exceptions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type of exception </a:t>
            </a:r>
            <a:r>
              <a:rPr lang="en-US" dirty="0" smtClean="0"/>
              <a:t>that catch block specifies is called exception </a:t>
            </a:r>
            <a:r>
              <a:rPr lang="en-US" dirty="0"/>
              <a:t>filter.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Only one </a:t>
            </a:r>
            <a:r>
              <a:rPr lang="en-US" dirty="0"/>
              <a:t>catch block is executed for each exception that is thrown. </a:t>
            </a:r>
            <a:endParaRPr lang="en-US" dirty="0" smtClean="0"/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If the exception thrown by a statement </a:t>
            </a:r>
            <a:r>
              <a:rPr lang="en-US" dirty="0"/>
              <a:t>is not within a try block </a:t>
            </a:r>
            <a:r>
              <a:rPr lang="en-US" dirty="0" smtClean="0"/>
              <a:t>, the runtime searches in the next enclosing try block or the calling method(s). This continues </a:t>
            </a:r>
            <a:r>
              <a:rPr lang="en-US" dirty="0"/>
              <a:t>up the calling stack, searching for a compatible catch block. After the catch block is found and executed, control is passed to the next statement after that catch block.</a:t>
            </a:r>
          </a:p>
          <a:p>
            <a:pPr eaLnBrk="1" hangingPunct="1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8</a:t>
            </a:fld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-125412"/>
            <a:ext cx="8243887" cy="675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538538" cy="11430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Exception hierarchy</a:t>
            </a:r>
            <a:endParaRPr lang="en-IN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F931AB-3BE9-47A7-B207-698E9E78CBD9}" type="slidenum">
              <a:rPr lang="en-US" smtClean="0">
                <a:solidFill>
                  <a:schemeClr val="bg2"/>
                </a:solidFill>
              </a:rPr>
              <a:pPr eaLnBrk="1" hangingPunct="1"/>
              <a:t>9</a:t>
            </a:fld>
            <a:endParaRPr lang="en-US" smtClean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250" y="177225"/>
            <a:ext cx="409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Exception Hierarchy</a:t>
            </a:r>
            <a:endParaRPr lang="en-US" sz="3200" u="sng" dirty="0"/>
          </a:p>
        </p:txBody>
      </p:sp>
      <p:sp>
        <p:nvSpPr>
          <p:cNvPr id="6" name="Rectangle 5"/>
          <p:cNvSpPr/>
          <p:nvPr/>
        </p:nvSpPr>
        <p:spPr>
          <a:xfrm>
            <a:off x="76200" y="762000"/>
            <a:ext cx="8991600" cy="601459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4600" y="6523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CF573D-4299-45E5-A8D7-EFFCB48301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876FF8-51B8-4228-87FA-A4019AA49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72B15B-5736-4F6A-B0EB-5E4333CF7149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1916</Words>
  <Application>Microsoft Office PowerPoint</Application>
  <PresentationFormat>On-screen Show (4:3)</PresentationFormat>
  <Paragraphs>392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Exception</vt:lpstr>
      <vt:lpstr>Recall</vt:lpstr>
      <vt:lpstr>Types of Errors</vt:lpstr>
      <vt:lpstr>Types of Errors: situations</vt:lpstr>
      <vt:lpstr>Defining Exception</vt:lpstr>
      <vt:lpstr>Exception handling, required?</vt:lpstr>
      <vt:lpstr>Exception handling syntax</vt:lpstr>
      <vt:lpstr>try-catch blocks</vt:lpstr>
      <vt:lpstr>Exception hierarchy</vt:lpstr>
      <vt:lpstr>Exception class members</vt:lpstr>
      <vt:lpstr>Example: catch handler</vt:lpstr>
      <vt:lpstr>Multiple Exception</vt:lpstr>
      <vt:lpstr>PowerPoint Presentation</vt:lpstr>
      <vt:lpstr>Unreachable exception error</vt:lpstr>
      <vt:lpstr>Catch-all Exception</vt:lpstr>
      <vt:lpstr>PowerPoint Presentation</vt:lpstr>
      <vt:lpstr>Catching  non-exception objects also</vt:lpstr>
      <vt:lpstr>finally</vt:lpstr>
      <vt:lpstr>Tell me why</vt:lpstr>
      <vt:lpstr>Without finally</vt:lpstr>
      <vt:lpstr>With finally</vt:lpstr>
      <vt:lpstr>try with only finally </vt:lpstr>
      <vt:lpstr>Example: try with only finally </vt:lpstr>
      <vt:lpstr>Throwing an exception </vt:lpstr>
      <vt:lpstr>Example : Throwing an exception </vt:lpstr>
      <vt:lpstr>Re-throw: Test your understanding</vt:lpstr>
      <vt:lpstr>InnerException</vt:lpstr>
      <vt:lpstr>Example: InnerException</vt:lpstr>
      <vt:lpstr>Types of exception</vt:lpstr>
      <vt:lpstr>Application exception</vt:lpstr>
      <vt:lpstr>PowerPoint Presentation</vt:lpstr>
      <vt:lpstr>Exceptions in destructor &amp; static constructor</vt:lpstr>
      <vt:lpstr>Don’t with exception</vt:lpstr>
      <vt:lpstr>List of popular exceptions</vt:lpstr>
      <vt:lpstr>PowerPoint Presentation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244</cp:revision>
  <dcterms:created xsi:type="dcterms:W3CDTF">2005-08-31T12:40:43Z</dcterms:created>
  <dcterms:modified xsi:type="dcterms:W3CDTF">2012-04-05T11:56:57Z</dcterms:modified>
</cp:coreProperties>
</file>