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84"/>
  </p:notesMasterIdLst>
  <p:handoutMasterIdLst>
    <p:handoutMasterId r:id="rId85"/>
  </p:handoutMasterIdLst>
  <p:sldIdLst>
    <p:sldId id="281" r:id="rId5"/>
    <p:sldId id="256" r:id="rId6"/>
    <p:sldId id="283" r:id="rId7"/>
    <p:sldId id="257" r:id="rId8"/>
    <p:sldId id="303" r:id="rId9"/>
    <p:sldId id="304" r:id="rId10"/>
    <p:sldId id="258" r:id="rId11"/>
    <p:sldId id="300" r:id="rId12"/>
    <p:sldId id="301" r:id="rId13"/>
    <p:sldId id="302" r:id="rId14"/>
    <p:sldId id="261" r:id="rId15"/>
    <p:sldId id="284" r:id="rId16"/>
    <p:sldId id="292" r:id="rId17"/>
    <p:sldId id="305" r:id="rId18"/>
    <p:sldId id="351" r:id="rId19"/>
    <p:sldId id="262" r:id="rId20"/>
    <p:sldId id="293" r:id="rId21"/>
    <p:sldId id="294" r:id="rId22"/>
    <p:sldId id="306" r:id="rId23"/>
    <p:sldId id="307" r:id="rId24"/>
    <p:sldId id="308" r:id="rId25"/>
    <p:sldId id="309" r:id="rId26"/>
    <p:sldId id="352" r:id="rId27"/>
    <p:sldId id="316" r:id="rId28"/>
    <p:sldId id="317" r:id="rId29"/>
    <p:sldId id="318" r:id="rId30"/>
    <p:sldId id="319" r:id="rId31"/>
    <p:sldId id="353" r:id="rId32"/>
    <p:sldId id="320" r:id="rId33"/>
    <p:sldId id="323" r:id="rId34"/>
    <p:sldId id="321" r:id="rId35"/>
    <p:sldId id="322" r:id="rId36"/>
    <p:sldId id="310" r:id="rId37"/>
    <p:sldId id="311" r:id="rId38"/>
    <p:sldId id="312" r:id="rId39"/>
    <p:sldId id="313" r:id="rId40"/>
    <p:sldId id="314" r:id="rId41"/>
    <p:sldId id="324" r:id="rId42"/>
    <p:sldId id="325" r:id="rId43"/>
    <p:sldId id="326" r:id="rId44"/>
    <p:sldId id="342" r:id="rId45"/>
    <p:sldId id="356" r:id="rId46"/>
    <p:sldId id="343" r:id="rId47"/>
    <p:sldId id="344" r:id="rId48"/>
    <p:sldId id="346" r:id="rId49"/>
    <p:sldId id="345" r:id="rId50"/>
    <p:sldId id="347" r:id="rId51"/>
    <p:sldId id="348" r:id="rId52"/>
    <p:sldId id="355" r:id="rId53"/>
    <p:sldId id="349" r:id="rId54"/>
    <p:sldId id="350" r:id="rId55"/>
    <p:sldId id="315" r:id="rId56"/>
    <p:sldId id="286" r:id="rId57"/>
    <p:sldId id="269" r:id="rId58"/>
    <p:sldId id="354" r:id="rId59"/>
    <p:sldId id="295" r:id="rId60"/>
    <p:sldId id="287" r:id="rId61"/>
    <p:sldId id="288" r:id="rId62"/>
    <p:sldId id="274" r:id="rId63"/>
    <p:sldId id="296" r:id="rId64"/>
    <p:sldId id="298" r:id="rId65"/>
    <p:sldId id="299" r:id="rId66"/>
    <p:sldId id="297" r:id="rId67"/>
    <p:sldId id="290" r:id="rId68"/>
    <p:sldId id="327" r:id="rId69"/>
    <p:sldId id="328" r:id="rId70"/>
    <p:sldId id="329" r:id="rId71"/>
    <p:sldId id="330" r:id="rId72"/>
    <p:sldId id="331" r:id="rId73"/>
    <p:sldId id="332" r:id="rId74"/>
    <p:sldId id="333" r:id="rId75"/>
    <p:sldId id="334" r:id="rId76"/>
    <p:sldId id="335" r:id="rId77"/>
    <p:sldId id="336" r:id="rId78"/>
    <p:sldId id="337" r:id="rId79"/>
    <p:sldId id="338" r:id="rId80"/>
    <p:sldId id="339" r:id="rId81"/>
    <p:sldId id="340" r:id="rId82"/>
    <p:sldId id="341" r:id="rId83"/>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69696"/>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627" autoAdjust="0"/>
    <p:restoredTop sz="98789" autoAdjust="0"/>
  </p:normalViewPr>
  <p:slideViewPr>
    <p:cSldViewPr>
      <p:cViewPr varScale="1">
        <p:scale>
          <a:sx n="86" d="100"/>
          <a:sy n="86" d="100"/>
        </p:scale>
        <p:origin x="859" y="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notesMaster" Target="notesMasters/notesMaster1.xml"/><Relationship Id="rId89"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2291" name="Rectangle 3"/>
          <p:cNvSpPr>
            <a:spLocks noGrp="1" noChangeArrowheads="1"/>
          </p:cNvSpPr>
          <p:nvPr>
            <p:ph type="dt" sz="quarter"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2292" name="Rectangle 4"/>
          <p:cNvSpPr>
            <a:spLocks noGrp="1" noChangeArrowheads="1"/>
          </p:cNvSpPr>
          <p:nvPr>
            <p:ph type="ftr" sz="quarter" idx="2"/>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2293" name="Rectangle 5"/>
          <p:cNvSpPr>
            <a:spLocks noGrp="1" noChangeArrowheads="1"/>
          </p:cNvSpPr>
          <p:nvPr>
            <p:ph type="sldNum" sz="quarter" idx="3"/>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BBD4D60D-12B0-4FAB-9670-D676ADD8275F}" type="slidenum">
              <a:rPr lang="en-US"/>
              <a:pPr/>
              <a:t>‹#›</a:t>
            </a:fld>
            <a:endParaRPr lang="en-US"/>
          </a:p>
        </p:txBody>
      </p:sp>
    </p:spTree>
    <p:extLst>
      <p:ext uri="{BB962C8B-B14F-4D97-AF65-F5344CB8AC3E}">
        <p14:creationId xmlns:p14="http://schemas.microsoft.com/office/powerpoint/2010/main" val="28438582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9219" name="Rectangle 3"/>
          <p:cNvSpPr>
            <a:spLocks noGrp="1" noChangeArrowheads="1"/>
          </p:cNvSpPr>
          <p:nvPr>
            <p:ph type="dt"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9220"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a:effectLst/>
        </p:spPr>
      </p:sp>
      <p:sp>
        <p:nvSpPr>
          <p:cNvPr id="9221" name="Rectangle 5"/>
          <p:cNvSpPr>
            <a:spLocks noGrp="1" noChangeArrowheads="1"/>
          </p:cNvSpPr>
          <p:nvPr>
            <p:ph type="body" sz="quarter" idx="3"/>
          </p:nvPr>
        </p:nvSpPr>
        <p:spPr bwMode="auto">
          <a:xfrm>
            <a:off x="685800" y="4416425"/>
            <a:ext cx="5486400" cy="4183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222" name="Rectangle 6"/>
          <p:cNvSpPr>
            <a:spLocks noGrp="1" noChangeArrowheads="1"/>
          </p:cNvSpPr>
          <p:nvPr>
            <p:ph type="ftr" sz="quarter" idx="4"/>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9223" name="Rectangle 7"/>
          <p:cNvSpPr>
            <a:spLocks noGrp="1" noChangeArrowheads="1"/>
          </p:cNvSpPr>
          <p:nvPr>
            <p:ph type="sldNum" sz="quarter" idx="5"/>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D65D81BF-1AFF-4C74-9AAC-D170813C9CA6}" type="slidenum">
              <a:rPr lang="en-US"/>
              <a:pPr/>
              <a:t>‹#›</a:t>
            </a:fld>
            <a:endParaRPr lang="en-US"/>
          </a:p>
        </p:txBody>
      </p:sp>
    </p:spTree>
    <p:extLst>
      <p:ext uri="{BB962C8B-B14F-4D97-AF65-F5344CB8AC3E}">
        <p14:creationId xmlns:p14="http://schemas.microsoft.com/office/powerpoint/2010/main" val="347616123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081" name="Picture 9" descr="all three"/>
          <p:cNvPicPr>
            <a:picLocks noChangeAspect="1" noChangeArrowheads="1"/>
          </p:cNvPicPr>
          <p:nvPr userDrawn="1"/>
        </p:nvPicPr>
        <p:blipFill>
          <a:blip r:embed="rId2" cstate="print"/>
          <a:srcRect t="47652" b="18791"/>
          <a:stretch>
            <a:fillRect/>
          </a:stretch>
        </p:blipFill>
        <p:spPr bwMode="auto">
          <a:xfrm>
            <a:off x="0" y="0"/>
            <a:ext cx="9144000" cy="3810000"/>
          </a:xfrm>
          <a:prstGeom prst="rect">
            <a:avLst/>
          </a:prstGeom>
          <a:noFill/>
        </p:spPr>
      </p:pic>
      <p:sp>
        <p:nvSpPr>
          <p:cNvPr id="3074" name="Rectangle 2"/>
          <p:cNvSpPr>
            <a:spLocks noGrp="1" noChangeArrowheads="1"/>
          </p:cNvSpPr>
          <p:nvPr>
            <p:ph type="ctrTitle"/>
          </p:nvPr>
        </p:nvSpPr>
        <p:spPr>
          <a:xfrm>
            <a:off x="533400" y="815975"/>
            <a:ext cx="7772400" cy="1470025"/>
          </a:xfrm>
        </p:spPr>
        <p:txBody>
          <a:bodyPr/>
          <a:lstStyle>
            <a:lvl1pPr>
              <a:lnSpc>
                <a:spcPct val="125000"/>
              </a:lnSpc>
              <a:defRPr sz="3600"/>
            </a:lvl1pPr>
          </a:lstStyle>
          <a:p>
            <a:r>
              <a:rPr lang="en-US"/>
              <a:t>Click to edit Master title style</a:t>
            </a:r>
          </a:p>
        </p:txBody>
      </p:sp>
      <p:sp>
        <p:nvSpPr>
          <p:cNvPr id="3075" name="Rectangle 3"/>
          <p:cNvSpPr>
            <a:spLocks noGrp="1" noChangeArrowheads="1"/>
          </p:cNvSpPr>
          <p:nvPr>
            <p:ph type="subTitle" idx="1"/>
          </p:nvPr>
        </p:nvSpPr>
        <p:spPr>
          <a:xfrm>
            <a:off x="609600" y="3810000"/>
            <a:ext cx="6400800" cy="1752600"/>
          </a:xfrm>
        </p:spPr>
        <p:txBody>
          <a:bodyPr/>
          <a:lstStyle>
            <a:lvl1pPr marL="0" indent="0">
              <a:buFont typeface="Wingdings" pitchFamily="2" charset="2"/>
              <a:buNone/>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25D1882A-7480-421A-B3E3-77AC533D923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0"/>
            <a:ext cx="2057400" cy="61261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0"/>
            <a:ext cx="6019800" cy="61261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63DA8FE2-88C2-4EEC-B1BA-E7F2FA8DFD04}"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63704C00-2116-4D69-B681-8A0200EF7D86}"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2B5D85BF-3767-4428-9971-D9AD73802BCC}"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fld id="{F74224FB-194B-4356-B790-09F6D0F5C0B7}"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a:lvl1pPr>
          </a:lstStyle>
          <a:p>
            <a:fld id="{81054210-452E-4BE4-A42C-363B8C40B8B0}"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fld id="{BCFF448B-BCBB-4098-B28B-FB0855552390}"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A9A00507-E79A-49BB-A33C-53EEE58E91E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62D4F518-AC40-4336-9A01-3CFE43C06115}"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E7FDF60C-0BED-4051-BF49-232F8A391DD3}"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34" name="Picture 10" descr="all three"/>
          <p:cNvPicPr>
            <a:picLocks noChangeAspect="1" noChangeArrowheads="1"/>
          </p:cNvPicPr>
          <p:nvPr/>
        </p:nvPicPr>
        <p:blipFill>
          <a:blip r:embed="rId13" cstate="print"/>
          <a:srcRect t="71950" b="17998"/>
          <a:stretch>
            <a:fillRect/>
          </a:stretch>
        </p:blipFill>
        <p:spPr bwMode="auto">
          <a:xfrm>
            <a:off x="0" y="0"/>
            <a:ext cx="9144000" cy="1143000"/>
          </a:xfrm>
          <a:prstGeom prst="rect">
            <a:avLst/>
          </a:prstGeom>
          <a:noFill/>
        </p:spPr>
      </p:pic>
      <p:sp>
        <p:nvSpPr>
          <p:cNvPr id="1026" name="Rectangle 2"/>
          <p:cNvSpPr>
            <a:spLocks noGrp="1" noChangeArrowheads="1"/>
          </p:cNvSpPr>
          <p:nvPr>
            <p:ph type="title"/>
          </p:nvPr>
        </p:nvSpPr>
        <p:spPr bwMode="auto">
          <a:xfrm>
            <a:off x="457200" y="0"/>
            <a:ext cx="8229600" cy="838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35" name="Rectangle 11"/>
          <p:cNvSpPr>
            <a:spLocks noGrp="1" noChangeArrowheads="1"/>
          </p:cNvSpPr>
          <p:nvPr>
            <p:ph type="sldNum" sz="quarter" idx="4"/>
          </p:nvPr>
        </p:nvSpPr>
        <p:spPr bwMode="auto">
          <a:xfrm>
            <a:off x="3505200" y="6553200"/>
            <a:ext cx="2133600" cy="238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900" i="1">
                <a:solidFill>
                  <a:schemeClr val="bg2"/>
                </a:solidFill>
              </a:defRPr>
            </a:lvl1pPr>
          </a:lstStyle>
          <a:p>
            <a:fld id="{940BF7E9-C444-4A24-BEA6-44AEEB2D2B98}"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1" fontAlgn="base" hangingPunct="1">
        <a:spcBef>
          <a:spcPct val="0"/>
        </a:spcBef>
        <a:spcAft>
          <a:spcPct val="0"/>
        </a:spcAft>
        <a:defRPr sz="3200" b="1">
          <a:solidFill>
            <a:schemeClr val="bg1"/>
          </a:solidFill>
          <a:latin typeface="+mj-lt"/>
          <a:ea typeface="+mj-ea"/>
          <a:cs typeface="+mj-cs"/>
        </a:defRPr>
      </a:lvl1pPr>
      <a:lvl2pPr algn="l" rtl="0" eaLnBrk="1" fontAlgn="base" hangingPunct="1">
        <a:spcBef>
          <a:spcPct val="0"/>
        </a:spcBef>
        <a:spcAft>
          <a:spcPct val="0"/>
        </a:spcAft>
        <a:defRPr sz="3200" b="1">
          <a:solidFill>
            <a:schemeClr val="bg1"/>
          </a:solidFill>
          <a:latin typeface="Arial" pitchFamily="34" charset="0"/>
        </a:defRPr>
      </a:lvl2pPr>
      <a:lvl3pPr algn="l" rtl="0" eaLnBrk="1" fontAlgn="base" hangingPunct="1">
        <a:spcBef>
          <a:spcPct val="0"/>
        </a:spcBef>
        <a:spcAft>
          <a:spcPct val="0"/>
        </a:spcAft>
        <a:defRPr sz="3200" b="1">
          <a:solidFill>
            <a:schemeClr val="bg1"/>
          </a:solidFill>
          <a:latin typeface="Arial" pitchFamily="34" charset="0"/>
        </a:defRPr>
      </a:lvl3pPr>
      <a:lvl4pPr algn="l" rtl="0" eaLnBrk="1" fontAlgn="base" hangingPunct="1">
        <a:spcBef>
          <a:spcPct val="0"/>
        </a:spcBef>
        <a:spcAft>
          <a:spcPct val="0"/>
        </a:spcAft>
        <a:defRPr sz="3200" b="1">
          <a:solidFill>
            <a:schemeClr val="bg1"/>
          </a:solidFill>
          <a:latin typeface="Arial" pitchFamily="34" charset="0"/>
        </a:defRPr>
      </a:lvl4pPr>
      <a:lvl5pPr algn="l" rtl="0" eaLnBrk="1" fontAlgn="base" hangingPunct="1">
        <a:spcBef>
          <a:spcPct val="0"/>
        </a:spcBef>
        <a:spcAft>
          <a:spcPct val="0"/>
        </a:spcAft>
        <a:defRPr sz="3200" b="1">
          <a:solidFill>
            <a:schemeClr val="bg1"/>
          </a:solidFill>
          <a:latin typeface="Arial" pitchFamily="34" charset="0"/>
        </a:defRPr>
      </a:lvl5pPr>
      <a:lvl6pPr marL="457200" algn="l" rtl="0" eaLnBrk="1" fontAlgn="base" hangingPunct="1">
        <a:spcBef>
          <a:spcPct val="0"/>
        </a:spcBef>
        <a:spcAft>
          <a:spcPct val="0"/>
        </a:spcAft>
        <a:defRPr sz="3200" b="1">
          <a:solidFill>
            <a:schemeClr val="bg1"/>
          </a:solidFill>
          <a:latin typeface="Arial" pitchFamily="34" charset="0"/>
        </a:defRPr>
      </a:lvl6pPr>
      <a:lvl7pPr marL="914400" algn="l" rtl="0" eaLnBrk="1" fontAlgn="base" hangingPunct="1">
        <a:spcBef>
          <a:spcPct val="0"/>
        </a:spcBef>
        <a:spcAft>
          <a:spcPct val="0"/>
        </a:spcAft>
        <a:defRPr sz="3200" b="1">
          <a:solidFill>
            <a:schemeClr val="bg1"/>
          </a:solidFill>
          <a:latin typeface="Arial" pitchFamily="34" charset="0"/>
        </a:defRPr>
      </a:lvl7pPr>
      <a:lvl8pPr marL="1371600" algn="l" rtl="0" eaLnBrk="1" fontAlgn="base" hangingPunct="1">
        <a:spcBef>
          <a:spcPct val="0"/>
        </a:spcBef>
        <a:spcAft>
          <a:spcPct val="0"/>
        </a:spcAft>
        <a:defRPr sz="3200" b="1">
          <a:solidFill>
            <a:schemeClr val="bg1"/>
          </a:solidFill>
          <a:latin typeface="Arial" pitchFamily="34" charset="0"/>
        </a:defRPr>
      </a:lvl8pPr>
      <a:lvl9pPr marL="1828800" algn="l" rtl="0" eaLnBrk="1" fontAlgn="base" hangingPunct="1">
        <a:spcBef>
          <a:spcPct val="0"/>
        </a:spcBef>
        <a:spcAft>
          <a:spcPct val="0"/>
        </a:spcAft>
        <a:defRPr sz="3200" b="1">
          <a:solidFill>
            <a:schemeClr val="bg1"/>
          </a:solidFill>
          <a:latin typeface="Arial" pitchFamily="34" charset="0"/>
        </a:defRPr>
      </a:lvl9pPr>
    </p:titleStyle>
    <p:bodyStyle>
      <a:lvl1pPr marL="342900" indent="-342900" algn="l" rtl="0" eaLnBrk="1" fontAlgn="base" hangingPunct="1">
        <a:lnSpc>
          <a:spcPct val="140000"/>
        </a:lnSpc>
        <a:spcBef>
          <a:spcPct val="20000"/>
        </a:spcBef>
        <a:spcAft>
          <a:spcPct val="0"/>
        </a:spcAft>
        <a:buClr>
          <a:schemeClr val="accent2"/>
        </a:buClr>
        <a:buFont typeface="Wingdings" pitchFamily="2" charset="2"/>
        <a:buChar char="§"/>
        <a:defRPr sz="2000">
          <a:solidFill>
            <a:srgbClr val="5F5F5F"/>
          </a:solidFill>
          <a:latin typeface="+mn-lt"/>
          <a:ea typeface="+mn-ea"/>
          <a:cs typeface="+mn-cs"/>
        </a:defRPr>
      </a:lvl1pPr>
      <a:lvl2pPr marL="742950" indent="-285750" algn="l" rtl="0" eaLnBrk="1" fontAlgn="base" hangingPunct="1">
        <a:lnSpc>
          <a:spcPct val="140000"/>
        </a:lnSpc>
        <a:spcBef>
          <a:spcPct val="20000"/>
        </a:spcBef>
        <a:spcAft>
          <a:spcPct val="0"/>
        </a:spcAft>
        <a:buClr>
          <a:schemeClr val="accent2"/>
        </a:buClr>
        <a:buFont typeface="Wingdings" pitchFamily="2" charset="2"/>
        <a:buChar char="§"/>
        <a:defRPr>
          <a:solidFill>
            <a:srgbClr val="5F5F5F"/>
          </a:solidFill>
          <a:latin typeface="+mn-lt"/>
        </a:defRPr>
      </a:lvl2pPr>
      <a:lvl3pPr marL="1143000" indent="-228600" algn="l" rtl="0" eaLnBrk="1" fontAlgn="base" hangingPunct="1">
        <a:lnSpc>
          <a:spcPct val="140000"/>
        </a:lnSpc>
        <a:spcBef>
          <a:spcPct val="20000"/>
        </a:spcBef>
        <a:spcAft>
          <a:spcPct val="0"/>
        </a:spcAft>
        <a:buClr>
          <a:schemeClr val="accent2"/>
        </a:buClr>
        <a:buFont typeface="Wingdings" pitchFamily="2" charset="2"/>
        <a:buChar char="§"/>
        <a:defRPr sz="1600">
          <a:solidFill>
            <a:srgbClr val="5F5F5F"/>
          </a:solidFill>
          <a:latin typeface="+mn-lt"/>
        </a:defRPr>
      </a:lvl3pPr>
      <a:lvl4pPr marL="1600200" indent="-228600" algn="l" rtl="0" eaLnBrk="1" fontAlgn="base" hangingPunct="1">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4pPr>
      <a:lvl5pPr marL="2057400" indent="-228600" algn="l" rtl="0" eaLnBrk="1" fontAlgn="base" hangingPunct="1">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5pPr>
      <a:lvl6pPr marL="2514600" indent="-228600" algn="l" rtl="0" eaLnBrk="1" fontAlgn="base" hangingPunct="1">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6pPr>
      <a:lvl7pPr marL="2971800" indent="-228600" algn="l" rtl="0" eaLnBrk="1" fontAlgn="base" hangingPunct="1">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7pPr>
      <a:lvl8pPr marL="3429000" indent="-228600" algn="l" rtl="0" eaLnBrk="1" fontAlgn="base" hangingPunct="1">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8pPr>
      <a:lvl9pPr marL="3886200" indent="-228600" algn="l" rtl="0" eaLnBrk="1" fontAlgn="base" hangingPunct="1">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Design Patterns</a:t>
            </a:r>
          </a:p>
        </p:txBody>
      </p:sp>
      <p:sp>
        <p:nvSpPr>
          <p:cNvPr id="8" name="Subtitle 7"/>
          <p:cNvSpPr>
            <a:spLocks noGrp="1"/>
          </p:cNvSpPr>
          <p:nvPr>
            <p:ph type="subTitle" idx="1"/>
          </p:nvPr>
        </p:nvSpPr>
        <p:spPr/>
        <p:txBody>
          <a:bodyPr/>
          <a:lstStyle/>
          <a:p>
            <a:endParaRPr lang="en-US"/>
          </a:p>
        </p:txBody>
      </p:sp>
      <p:sp>
        <p:nvSpPr>
          <p:cNvPr id="4" name="Slide Number Placeholder 3"/>
          <p:cNvSpPr>
            <a:spLocks noGrp="1"/>
          </p:cNvSpPr>
          <p:nvPr>
            <p:ph type="sldNum" sz="quarter" idx="4294967295"/>
          </p:nvPr>
        </p:nvSpPr>
        <p:spPr>
          <a:xfrm>
            <a:off x="0" y="6553200"/>
            <a:ext cx="2133600" cy="238125"/>
          </a:xfrm>
        </p:spPr>
        <p:txBody>
          <a:bodyPr/>
          <a:lstStyle/>
          <a:p>
            <a:fld id="{63704C00-2116-4D69-B681-8A0200EF7D86}"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68313" y="0"/>
            <a:ext cx="8229600" cy="762000"/>
          </a:xfrm>
        </p:spPr>
        <p:txBody>
          <a:bodyPr/>
          <a:lstStyle/>
          <a:p>
            <a:pPr eaLnBrk="1" hangingPunct="1"/>
            <a:r>
              <a:rPr lang="en-US" dirty="0"/>
              <a:t>Classification</a:t>
            </a:r>
          </a:p>
        </p:txBody>
      </p:sp>
      <p:sp>
        <p:nvSpPr>
          <p:cNvPr id="6147" name="Rectangle 3"/>
          <p:cNvSpPr>
            <a:spLocks noGrp="1" noChangeArrowheads="1"/>
          </p:cNvSpPr>
          <p:nvPr>
            <p:ph type="body" idx="1"/>
          </p:nvPr>
        </p:nvSpPr>
        <p:spPr>
          <a:xfrm>
            <a:off x="381000" y="1143000"/>
            <a:ext cx="8458200" cy="5256213"/>
          </a:xfrm>
        </p:spPr>
        <p:txBody>
          <a:bodyPr/>
          <a:lstStyle/>
          <a:p>
            <a:r>
              <a:rPr lang="en-US" dirty="0" err="1"/>
              <a:t>Behavioural</a:t>
            </a:r>
            <a:r>
              <a:rPr lang="en-US" dirty="0"/>
              <a:t> Design Pattern</a:t>
            </a:r>
          </a:p>
          <a:p>
            <a:pPr lvl="1"/>
            <a:r>
              <a:rPr lang="en-IN" dirty="0"/>
              <a:t>Chain Of Responsibility Pattern</a:t>
            </a:r>
          </a:p>
          <a:p>
            <a:pPr lvl="1"/>
            <a:r>
              <a:rPr lang="en-IN" dirty="0"/>
              <a:t>Command Pattern</a:t>
            </a:r>
          </a:p>
          <a:p>
            <a:pPr lvl="1"/>
            <a:r>
              <a:rPr lang="en-IN" dirty="0"/>
              <a:t>Interpreter Pattern</a:t>
            </a:r>
          </a:p>
          <a:p>
            <a:pPr lvl="1"/>
            <a:r>
              <a:rPr lang="en-IN" dirty="0"/>
              <a:t>Iterator Pattern</a:t>
            </a:r>
          </a:p>
          <a:p>
            <a:pPr lvl="1"/>
            <a:r>
              <a:rPr lang="en-IN" dirty="0"/>
              <a:t>Mediator Pattern</a:t>
            </a:r>
          </a:p>
          <a:p>
            <a:pPr lvl="1"/>
            <a:r>
              <a:rPr lang="en-IN" dirty="0"/>
              <a:t>Memento Pattern</a:t>
            </a:r>
          </a:p>
          <a:p>
            <a:pPr lvl="1"/>
            <a:r>
              <a:rPr lang="en-IN" dirty="0"/>
              <a:t>Observer Pattern</a:t>
            </a:r>
          </a:p>
          <a:p>
            <a:pPr lvl="1"/>
            <a:r>
              <a:rPr lang="en-IN" dirty="0"/>
              <a:t>State Pattern</a:t>
            </a:r>
          </a:p>
          <a:p>
            <a:pPr lvl="1"/>
            <a:r>
              <a:rPr lang="en-IN" dirty="0"/>
              <a:t>Strategy Pattern</a:t>
            </a:r>
          </a:p>
          <a:p>
            <a:pPr lvl="1"/>
            <a:r>
              <a:rPr lang="en-IN" dirty="0"/>
              <a:t>Template Pattern</a:t>
            </a:r>
          </a:p>
          <a:p>
            <a:pPr lvl="1"/>
            <a:r>
              <a:rPr lang="en-IN" dirty="0"/>
              <a:t>Visitor Pattern</a:t>
            </a:r>
          </a:p>
          <a:p>
            <a:pPr marL="457200" lvl="1" indent="0">
              <a:buNone/>
            </a:pPr>
            <a:endParaRPr lang="en-US" dirty="0"/>
          </a:p>
        </p:txBody>
      </p:sp>
    </p:spTree>
    <p:extLst>
      <p:ext uri="{BB962C8B-B14F-4D97-AF65-F5344CB8AC3E}">
        <p14:creationId xmlns:p14="http://schemas.microsoft.com/office/powerpoint/2010/main" val="1856823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dirty="0"/>
              <a:t>Singleton Pattern</a:t>
            </a:r>
            <a:endParaRPr lang="en-IN" dirty="0"/>
          </a:p>
        </p:txBody>
      </p:sp>
      <p:sp>
        <p:nvSpPr>
          <p:cNvPr id="9219" name="Rectangle 3"/>
          <p:cNvSpPr>
            <a:spLocks noGrp="1" noChangeArrowheads="1"/>
          </p:cNvSpPr>
          <p:nvPr>
            <p:ph type="body" idx="1"/>
          </p:nvPr>
        </p:nvSpPr>
        <p:spPr>
          <a:xfrm>
            <a:off x="457200" y="1600200"/>
            <a:ext cx="8218488" cy="4708525"/>
          </a:xfrm>
        </p:spPr>
        <p:txBody>
          <a:bodyPr/>
          <a:lstStyle/>
          <a:p>
            <a:r>
              <a:rPr lang="en-US" dirty="0">
                <a:solidFill>
                  <a:schemeClr val="tx1"/>
                </a:solidFill>
              </a:rPr>
              <a:t>“Ensure a class only has one instance, an provide a global point of access to it.”</a:t>
            </a:r>
          </a:p>
          <a:p>
            <a:pPr lvl="1"/>
            <a:r>
              <a:rPr lang="en-US" dirty="0"/>
              <a:t>According to Design Patterns: Elements of Reusable Object-Oriented </a:t>
            </a:r>
            <a:r>
              <a:rPr lang="en-US" dirty="0" err="1"/>
              <a:t>Softwaare</a:t>
            </a:r>
            <a:r>
              <a:rPr lang="en-US" dirty="0"/>
              <a:t> Software by the “</a:t>
            </a:r>
            <a:r>
              <a:rPr lang="en-US" dirty="0" err="1"/>
              <a:t>Gof</a:t>
            </a:r>
            <a:r>
              <a:rPr lang="en-US" dirty="0"/>
              <a:t> (Gang of Four)” </a:t>
            </a:r>
          </a:p>
          <a:p>
            <a:pPr marL="0" indent="0">
              <a:buNone/>
            </a:pPr>
            <a:endParaRPr lang="en-US" dirty="0">
              <a:solidFill>
                <a:schemeClr val="tx1"/>
              </a:solidFill>
            </a:endParaRPr>
          </a:p>
          <a:p>
            <a:r>
              <a:rPr lang="en-US" dirty="0"/>
              <a:t>In other words there should be only one instance of a class accessible by multiple users or multiple parts of application</a:t>
            </a:r>
          </a:p>
          <a:p>
            <a:r>
              <a:rPr lang="en-US" dirty="0"/>
              <a:t>When this class is </a:t>
            </a:r>
            <a:r>
              <a:rPr lang="en-US" dirty="0" err="1"/>
              <a:t>subclassed</a:t>
            </a:r>
            <a:r>
              <a:rPr lang="en-US" dirty="0"/>
              <a:t>, the subclasses instances should not  modify the base class code and make it NOT singleton.</a:t>
            </a:r>
          </a:p>
          <a:p>
            <a:pPr marL="0" indent="0">
              <a:buNone/>
            </a:pPr>
            <a:endParaRPr lang="en-US" dirty="0">
              <a:solidFill>
                <a:schemeClr val="tx1"/>
              </a:solidFill>
            </a:endParaRPr>
          </a:p>
          <a:p>
            <a:pPr eaLnBrk="1" hangingPunct="1"/>
            <a:endParaRPr lang="en-US" dirty="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dirty="0"/>
              <a:t>Singleton Pattern: usage</a:t>
            </a:r>
            <a:endParaRPr lang="en-IN" dirty="0"/>
          </a:p>
        </p:txBody>
      </p:sp>
      <p:sp>
        <p:nvSpPr>
          <p:cNvPr id="9219" name="Rectangle 3"/>
          <p:cNvSpPr>
            <a:spLocks noGrp="1" noChangeArrowheads="1"/>
          </p:cNvSpPr>
          <p:nvPr>
            <p:ph type="body" idx="1"/>
          </p:nvPr>
        </p:nvSpPr>
        <p:spPr>
          <a:xfrm>
            <a:off x="457200" y="1219200"/>
            <a:ext cx="8218488" cy="4708525"/>
          </a:xfrm>
        </p:spPr>
        <p:txBody>
          <a:bodyPr/>
          <a:lstStyle/>
          <a:p>
            <a:r>
              <a:rPr lang="en-US" dirty="0"/>
              <a:t>Situation where there is only one resource like print spooler or a database engine or the object with registry settings or network connection. In such case only one instance of the resource is desired.</a:t>
            </a:r>
          </a:p>
          <a:p>
            <a:r>
              <a:rPr lang="en-US" dirty="0"/>
              <a:t>A stateless object that has only utility methods with parameters can also be designed as singleton.</a:t>
            </a:r>
          </a:p>
          <a:p>
            <a:endParaRPr lang="en-US" dirty="0"/>
          </a:p>
          <a:p>
            <a:r>
              <a:rPr lang="en-US" dirty="0"/>
              <a:t>Use in JEE :</a:t>
            </a:r>
          </a:p>
          <a:p>
            <a:pPr marL="0" indent="0">
              <a:buNone/>
            </a:pPr>
            <a:r>
              <a:rPr lang="en-US" dirty="0"/>
              <a:t>	Most servlets run as Singletons in their servlet engines</a:t>
            </a:r>
          </a:p>
          <a:p>
            <a:pPr marL="0" indent="0">
              <a:buNone/>
            </a:pPr>
            <a:endParaRPr lang="en-US" dirty="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Tell me why?</a:t>
            </a:r>
          </a:p>
        </p:txBody>
      </p:sp>
      <p:sp>
        <p:nvSpPr>
          <p:cNvPr id="3" name="Content Placeholder 2"/>
          <p:cNvSpPr>
            <a:spLocks noGrp="1"/>
          </p:cNvSpPr>
          <p:nvPr>
            <p:ph idx="1"/>
          </p:nvPr>
        </p:nvSpPr>
        <p:spPr>
          <a:xfrm>
            <a:off x="457200" y="1447800"/>
            <a:ext cx="8229600" cy="1066800"/>
          </a:xfrm>
        </p:spPr>
        <p:txBody>
          <a:bodyPr/>
          <a:lstStyle/>
          <a:p>
            <a:r>
              <a:rPr lang="en-US" dirty="0"/>
              <a:t>We can get Singleton-like behavior with static fields and methods as well? Then why singleton classes?</a:t>
            </a:r>
          </a:p>
        </p:txBody>
      </p:sp>
      <p:sp>
        <p:nvSpPr>
          <p:cNvPr id="4" name="Slide Number Placeholder 3"/>
          <p:cNvSpPr>
            <a:spLocks noGrp="1"/>
          </p:cNvSpPr>
          <p:nvPr>
            <p:ph type="sldNum" sz="quarter" idx="10"/>
          </p:nvPr>
        </p:nvSpPr>
        <p:spPr/>
        <p:txBody>
          <a:bodyPr/>
          <a:lstStyle/>
          <a:p>
            <a:fld id="{63704C00-2116-4D69-B681-8A0200EF7D86}" type="slidenum">
              <a:rPr lang="en-US" smtClean="0"/>
              <a:pPr/>
              <a:t>13</a:t>
            </a:fld>
            <a:endParaRPr lang="en-US"/>
          </a:p>
        </p:txBody>
      </p:sp>
      <p:sp>
        <p:nvSpPr>
          <p:cNvPr id="5" name="Content Placeholder 2"/>
          <p:cNvSpPr txBox="1">
            <a:spLocks/>
          </p:cNvSpPr>
          <p:nvPr/>
        </p:nvSpPr>
        <p:spPr bwMode="auto">
          <a:xfrm>
            <a:off x="381000" y="2590800"/>
            <a:ext cx="8382000" cy="3505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40000"/>
              </a:lnSpc>
              <a:spcBef>
                <a:spcPct val="20000"/>
              </a:spcBef>
              <a:spcAft>
                <a:spcPct val="0"/>
              </a:spcAft>
              <a:buClr>
                <a:schemeClr val="accent2"/>
              </a:buClr>
              <a:buFont typeface="Wingdings" pitchFamily="2" charset="2"/>
              <a:buChar char="§"/>
              <a:defRPr sz="2000">
                <a:solidFill>
                  <a:srgbClr val="5F5F5F"/>
                </a:solidFill>
                <a:latin typeface="+mn-lt"/>
                <a:ea typeface="+mn-ea"/>
                <a:cs typeface="+mn-cs"/>
              </a:defRPr>
            </a:lvl1pPr>
            <a:lvl2pPr marL="742950" indent="-285750" algn="l" rtl="0" eaLnBrk="1" fontAlgn="base" hangingPunct="1">
              <a:lnSpc>
                <a:spcPct val="140000"/>
              </a:lnSpc>
              <a:spcBef>
                <a:spcPct val="20000"/>
              </a:spcBef>
              <a:spcAft>
                <a:spcPct val="0"/>
              </a:spcAft>
              <a:buClr>
                <a:schemeClr val="accent2"/>
              </a:buClr>
              <a:buFont typeface="Wingdings" pitchFamily="2" charset="2"/>
              <a:buChar char="§"/>
              <a:defRPr>
                <a:solidFill>
                  <a:srgbClr val="5F5F5F"/>
                </a:solidFill>
                <a:latin typeface="+mn-lt"/>
              </a:defRPr>
            </a:lvl2pPr>
            <a:lvl3pPr marL="1143000" indent="-228600" algn="l" rtl="0" eaLnBrk="1" fontAlgn="base" hangingPunct="1">
              <a:lnSpc>
                <a:spcPct val="140000"/>
              </a:lnSpc>
              <a:spcBef>
                <a:spcPct val="20000"/>
              </a:spcBef>
              <a:spcAft>
                <a:spcPct val="0"/>
              </a:spcAft>
              <a:buClr>
                <a:schemeClr val="accent2"/>
              </a:buClr>
              <a:buFont typeface="Wingdings" pitchFamily="2" charset="2"/>
              <a:buChar char="§"/>
              <a:defRPr sz="1600">
                <a:solidFill>
                  <a:srgbClr val="5F5F5F"/>
                </a:solidFill>
                <a:latin typeface="+mn-lt"/>
              </a:defRPr>
            </a:lvl3pPr>
            <a:lvl4pPr marL="1600200" indent="-228600" algn="l" rtl="0" eaLnBrk="1" fontAlgn="base" hangingPunct="1">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4pPr>
            <a:lvl5pPr marL="2057400" indent="-228600" algn="l" rtl="0" eaLnBrk="1" fontAlgn="base" hangingPunct="1">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5pPr>
            <a:lvl6pPr marL="2514600" indent="-228600" algn="l" rtl="0" eaLnBrk="1" fontAlgn="base" hangingPunct="1">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6pPr>
            <a:lvl7pPr marL="2971800" indent="-228600" algn="l" rtl="0" eaLnBrk="1" fontAlgn="base" hangingPunct="1">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7pPr>
            <a:lvl8pPr marL="3429000" indent="-228600" algn="l" rtl="0" eaLnBrk="1" fontAlgn="base" hangingPunct="1">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8pPr>
            <a:lvl9pPr marL="3886200" indent="-228600" algn="l" rtl="0" eaLnBrk="1" fontAlgn="base" hangingPunct="1">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9pPr>
          </a:lstStyle>
          <a:p>
            <a:r>
              <a:rPr lang="en-US" dirty="0"/>
              <a:t>One of the advantages of creating singleton is lazy initialization that is you can initialize only when it is first used.</a:t>
            </a:r>
          </a:p>
          <a:p>
            <a:r>
              <a:rPr lang="en-US" dirty="0"/>
              <a:t>In case design changes then Singleton can be easily changed to allow multiple instances without affecting other parts of  the code.</a:t>
            </a:r>
          </a:p>
          <a:p>
            <a:r>
              <a:rPr lang="en-US" dirty="0"/>
              <a:t>In case multiple instance are desired some implementations of the Singleton, allow the subclasses to override methods such that multiple instances of subclasses can be created (something not possible with static methods)</a:t>
            </a:r>
          </a:p>
          <a:p>
            <a:endParaRPr lang="en-US" dirty="0"/>
          </a:p>
        </p:txBody>
      </p:sp>
    </p:spTree>
    <p:extLst>
      <p:ext uri="{BB962C8B-B14F-4D97-AF65-F5344CB8AC3E}">
        <p14:creationId xmlns:p14="http://schemas.microsoft.com/office/powerpoint/2010/main" val="2941333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Tell me why?</a:t>
            </a:r>
          </a:p>
        </p:txBody>
      </p:sp>
      <p:sp>
        <p:nvSpPr>
          <p:cNvPr id="4" name="Slide Number Placeholder 3"/>
          <p:cNvSpPr>
            <a:spLocks noGrp="1"/>
          </p:cNvSpPr>
          <p:nvPr>
            <p:ph type="sldNum" sz="quarter" idx="10"/>
          </p:nvPr>
        </p:nvSpPr>
        <p:spPr/>
        <p:txBody>
          <a:bodyPr/>
          <a:lstStyle/>
          <a:p>
            <a:fld id="{63704C00-2116-4D69-B681-8A0200EF7D86}" type="slidenum">
              <a:rPr lang="en-US" smtClean="0"/>
              <a:pPr/>
              <a:t>14</a:t>
            </a:fld>
            <a:endParaRPr lang="en-US"/>
          </a:p>
        </p:txBody>
      </p:sp>
      <p:sp>
        <p:nvSpPr>
          <p:cNvPr id="5" name="Content Placeholder 2"/>
          <p:cNvSpPr txBox="1">
            <a:spLocks/>
          </p:cNvSpPr>
          <p:nvPr/>
        </p:nvSpPr>
        <p:spPr bwMode="auto">
          <a:xfrm>
            <a:off x="267419" y="1295400"/>
            <a:ext cx="8382000" cy="3505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40000"/>
              </a:lnSpc>
              <a:spcBef>
                <a:spcPct val="20000"/>
              </a:spcBef>
              <a:spcAft>
                <a:spcPct val="0"/>
              </a:spcAft>
              <a:buClr>
                <a:schemeClr val="accent2"/>
              </a:buClr>
              <a:buFont typeface="Wingdings" pitchFamily="2" charset="2"/>
              <a:buChar char="§"/>
              <a:defRPr sz="2000">
                <a:solidFill>
                  <a:srgbClr val="5F5F5F"/>
                </a:solidFill>
                <a:latin typeface="+mn-lt"/>
                <a:ea typeface="+mn-ea"/>
                <a:cs typeface="+mn-cs"/>
              </a:defRPr>
            </a:lvl1pPr>
            <a:lvl2pPr marL="742950" indent="-285750" algn="l" rtl="0" eaLnBrk="1" fontAlgn="base" hangingPunct="1">
              <a:lnSpc>
                <a:spcPct val="140000"/>
              </a:lnSpc>
              <a:spcBef>
                <a:spcPct val="20000"/>
              </a:spcBef>
              <a:spcAft>
                <a:spcPct val="0"/>
              </a:spcAft>
              <a:buClr>
                <a:schemeClr val="accent2"/>
              </a:buClr>
              <a:buFont typeface="Wingdings" pitchFamily="2" charset="2"/>
              <a:buChar char="§"/>
              <a:defRPr>
                <a:solidFill>
                  <a:srgbClr val="5F5F5F"/>
                </a:solidFill>
                <a:latin typeface="+mn-lt"/>
              </a:defRPr>
            </a:lvl2pPr>
            <a:lvl3pPr marL="1143000" indent="-228600" algn="l" rtl="0" eaLnBrk="1" fontAlgn="base" hangingPunct="1">
              <a:lnSpc>
                <a:spcPct val="140000"/>
              </a:lnSpc>
              <a:spcBef>
                <a:spcPct val="20000"/>
              </a:spcBef>
              <a:spcAft>
                <a:spcPct val="0"/>
              </a:spcAft>
              <a:buClr>
                <a:schemeClr val="accent2"/>
              </a:buClr>
              <a:buFont typeface="Wingdings" pitchFamily="2" charset="2"/>
              <a:buChar char="§"/>
              <a:defRPr sz="1600">
                <a:solidFill>
                  <a:srgbClr val="5F5F5F"/>
                </a:solidFill>
                <a:latin typeface="+mn-lt"/>
              </a:defRPr>
            </a:lvl3pPr>
            <a:lvl4pPr marL="1600200" indent="-228600" algn="l" rtl="0" eaLnBrk="1" fontAlgn="base" hangingPunct="1">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4pPr>
            <a:lvl5pPr marL="2057400" indent="-228600" algn="l" rtl="0" eaLnBrk="1" fontAlgn="base" hangingPunct="1">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5pPr>
            <a:lvl6pPr marL="2514600" indent="-228600" algn="l" rtl="0" eaLnBrk="1" fontAlgn="base" hangingPunct="1">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6pPr>
            <a:lvl7pPr marL="2971800" indent="-228600" algn="l" rtl="0" eaLnBrk="1" fontAlgn="base" hangingPunct="1">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7pPr>
            <a:lvl8pPr marL="3429000" indent="-228600" algn="l" rtl="0" eaLnBrk="1" fontAlgn="base" hangingPunct="1">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8pPr>
            <a:lvl9pPr marL="3886200" indent="-228600" algn="l" rtl="0" eaLnBrk="1" fontAlgn="base" hangingPunct="1">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9pPr>
          </a:lstStyle>
          <a:p>
            <a:r>
              <a:rPr lang="en-US" dirty="0"/>
              <a:t>There are two forms of singleton design pattern</a:t>
            </a:r>
          </a:p>
          <a:p>
            <a:pPr lvl="1"/>
            <a:r>
              <a:rPr lang="en-US" b="1" dirty="0"/>
              <a:t>Early Instantiation:</a:t>
            </a:r>
            <a:r>
              <a:rPr lang="en-US" dirty="0"/>
              <a:t> creation of instance at load time.</a:t>
            </a:r>
          </a:p>
          <a:p>
            <a:pPr lvl="1"/>
            <a:r>
              <a:rPr lang="en-US" b="1" dirty="0"/>
              <a:t>Lazy Instantiation:</a:t>
            </a:r>
            <a:r>
              <a:rPr lang="en-US" dirty="0"/>
              <a:t> creation of instance when required.</a:t>
            </a:r>
          </a:p>
          <a:p>
            <a:pPr marL="0" indent="0">
              <a:buNone/>
            </a:pPr>
            <a:br>
              <a:rPr lang="en-US" dirty="0"/>
            </a:br>
            <a:endParaRPr lang="en-US" dirty="0"/>
          </a:p>
        </p:txBody>
      </p:sp>
    </p:spTree>
    <p:extLst>
      <p:ext uri="{BB962C8B-B14F-4D97-AF65-F5344CB8AC3E}">
        <p14:creationId xmlns:p14="http://schemas.microsoft.com/office/powerpoint/2010/main" val="4038954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B3C32DA-90BC-4760-A683-47DBD265D4F6}"/>
              </a:ext>
            </a:extLst>
          </p:cNvPr>
          <p:cNvSpPr>
            <a:spLocks noGrp="1"/>
          </p:cNvSpPr>
          <p:nvPr>
            <p:ph type="title"/>
          </p:nvPr>
        </p:nvSpPr>
        <p:spPr/>
        <p:txBody>
          <a:bodyPr/>
          <a:lstStyle/>
          <a:p>
            <a:r>
              <a:rPr lang="en-IN" dirty="0"/>
              <a:t>Singleton</a:t>
            </a:r>
          </a:p>
        </p:txBody>
      </p:sp>
      <p:sp>
        <p:nvSpPr>
          <p:cNvPr id="4" name="Slide Number Placeholder 3">
            <a:extLst>
              <a:ext uri="{FF2B5EF4-FFF2-40B4-BE49-F238E27FC236}">
                <a16:creationId xmlns:a16="http://schemas.microsoft.com/office/drawing/2014/main" id="{ABA4D3EE-9A6D-4C71-A80D-E73A19565EDB}"/>
              </a:ext>
            </a:extLst>
          </p:cNvPr>
          <p:cNvSpPr>
            <a:spLocks noGrp="1"/>
          </p:cNvSpPr>
          <p:nvPr>
            <p:ph type="sldNum" sz="quarter" idx="10"/>
          </p:nvPr>
        </p:nvSpPr>
        <p:spPr/>
        <p:txBody>
          <a:bodyPr/>
          <a:lstStyle/>
          <a:p>
            <a:fld id="{63704C00-2116-4D69-B681-8A0200EF7D86}" type="slidenum">
              <a:rPr lang="en-US" smtClean="0"/>
              <a:pPr/>
              <a:t>15</a:t>
            </a:fld>
            <a:endParaRPr lang="en-US"/>
          </a:p>
        </p:txBody>
      </p:sp>
      <p:pic>
        <p:nvPicPr>
          <p:cNvPr id="1026" name="Picture 2" descr="The Singleton Pattern">
            <a:extLst>
              <a:ext uri="{FF2B5EF4-FFF2-40B4-BE49-F238E27FC236}">
                <a16:creationId xmlns:a16="http://schemas.microsoft.com/office/drawing/2014/main" id="{0B679E2B-CAC2-46EC-9415-89FDCB2483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066800"/>
            <a:ext cx="762000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9594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t>Structure</a:t>
            </a:r>
            <a:endParaRPr lang="en-IN"/>
          </a:p>
        </p:txBody>
      </p:sp>
      <p:sp>
        <p:nvSpPr>
          <p:cNvPr id="10243" name="Text Box 4"/>
          <p:cNvSpPr txBox="1">
            <a:spLocks noChangeArrowheads="1"/>
          </p:cNvSpPr>
          <p:nvPr/>
        </p:nvSpPr>
        <p:spPr bwMode="auto">
          <a:xfrm>
            <a:off x="1219200" y="2514600"/>
            <a:ext cx="6477000" cy="2246769"/>
          </a:xfrm>
          <a:prstGeom prst="rect">
            <a:avLst/>
          </a:prstGeom>
          <a:noFill/>
          <a:ln w="9525">
            <a:solidFill>
              <a:schemeClr val="tx1"/>
            </a:solidFill>
            <a:miter lim="800000"/>
            <a:headEnd/>
            <a:tailEnd/>
          </a:ln>
        </p:spPr>
        <p:txBody>
          <a:bodyPr wrap="square">
            <a:spAutoFit/>
          </a:bodyPr>
          <a:lstStyle/>
          <a:p>
            <a:r>
              <a:rPr lang="en-US" sz="2000" b="1" dirty="0">
                <a:latin typeface="Courier New" pitchFamily="49" charset="0"/>
                <a:cs typeface="Courier New" pitchFamily="49" charset="0"/>
              </a:rPr>
              <a:t>Singleton</a:t>
            </a:r>
          </a:p>
          <a:p>
            <a:endParaRPr lang="en-US" sz="2000" b="1" dirty="0">
              <a:latin typeface="Courier New" pitchFamily="49" charset="0"/>
              <a:cs typeface="Courier New" pitchFamily="49" charset="0"/>
            </a:endParaRPr>
          </a:p>
          <a:p>
            <a:r>
              <a:rPr lang="en-US" sz="2000" b="1" dirty="0">
                <a:latin typeface="Courier New" pitchFamily="49" charset="0"/>
                <a:cs typeface="Courier New" pitchFamily="49" charset="0"/>
              </a:rPr>
              <a:t>private Singleton </a:t>
            </a:r>
            <a:r>
              <a:rPr lang="en-US" sz="2000" b="1" dirty="0" err="1">
                <a:latin typeface="Courier New" pitchFamily="49" charset="0"/>
                <a:cs typeface="Courier New" pitchFamily="49" charset="0"/>
              </a:rPr>
              <a:t>uniqueinstance</a:t>
            </a:r>
            <a:endParaRPr lang="en-US" sz="2000" b="1" dirty="0">
              <a:latin typeface="Courier New" pitchFamily="49" charset="0"/>
              <a:cs typeface="Courier New" pitchFamily="49" charset="0"/>
            </a:endParaRPr>
          </a:p>
          <a:p>
            <a:endParaRPr lang="en-US" sz="2000" b="1" dirty="0">
              <a:latin typeface="Courier New" pitchFamily="49" charset="0"/>
              <a:cs typeface="Courier New" pitchFamily="49" charset="0"/>
            </a:endParaRPr>
          </a:p>
          <a:p>
            <a:r>
              <a:rPr lang="en-US" sz="2000" b="1" dirty="0">
                <a:latin typeface="Courier New" pitchFamily="49" charset="0"/>
                <a:cs typeface="Courier New" pitchFamily="49" charset="0"/>
              </a:rPr>
              <a:t>public static Singleton  </a:t>
            </a:r>
            <a:r>
              <a:rPr lang="en-US" sz="2000" b="1" dirty="0" err="1">
                <a:latin typeface="Courier New" pitchFamily="49" charset="0"/>
                <a:cs typeface="Courier New" pitchFamily="49" charset="0"/>
              </a:rPr>
              <a:t>getInstance</a:t>
            </a:r>
            <a:endParaRPr lang="en-US" sz="2000" b="1" dirty="0">
              <a:latin typeface="Courier New" pitchFamily="49" charset="0"/>
              <a:cs typeface="Courier New" pitchFamily="49" charset="0"/>
            </a:endParaRPr>
          </a:p>
          <a:p>
            <a:r>
              <a:rPr lang="en-US" sz="2000" b="1" dirty="0" err="1">
                <a:latin typeface="Courier New" pitchFamily="49" charset="0"/>
                <a:cs typeface="Courier New" pitchFamily="49" charset="0"/>
              </a:rPr>
              <a:t>singletonOperation</a:t>
            </a:r>
            <a:r>
              <a:rPr lang="en-US" sz="2000" b="1" dirty="0">
                <a:latin typeface="Courier New" pitchFamily="49" charset="0"/>
                <a:cs typeface="Courier New" pitchFamily="49" charset="0"/>
              </a:rPr>
              <a:t>()</a:t>
            </a:r>
          </a:p>
          <a:p>
            <a:endParaRPr lang="en-IN" sz="2000" b="1" dirty="0">
              <a:latin typeface="Courier New" pitchFamily="49" charset="0"/>
              <a:cs typeface="Courier New" pitchFamily="49" charset="0"/>
            </a:endParaRPr>
          </a:p>
        </p:txBody>
      </p:sp>
      <p:cxnSp>
        <p:nvCxnSpPr>
          <p:cNvPr id="3" name="Straight Connector 2"/>
          <p:cNvCxnSpPr/>
          <p:nvPr/>
        </p:nvCxnSpPr>
        <p:spPr>
          <a:xfrm>
            <a:off x="1219200" y="2971800"/>
            <a:ext cx="6477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1219200" y="3505200"/>
            <a:ext cx="6477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skeleton </a:t>
            </a:r>
          </a:p>
        </p:txBody>
      </p:sp>
      <p:sp>
        <p:nvSpPr>
          <p:cNvPr id="4" name="Slide Number Placeholder 3"/>
          <p:cNvSpPr>
            <a:spLocks noGrp="1"/>
          </p:cNvSpPr>
          <p:nvPr>
            <p:ph type="sldNum" sz="quarter" idx="10"/>
          </p:nvPr>
        </p:nvSpPr>
        <p:spPr/>
        <p:txBody>
          <a:bodyPr/>
          <a:lstStyle/>
          <a:p>
            <a:fld id="{63704C00-2116-4D69-B681-8A0200EF7D86}" type="slidenum">
              <a:rPr lang="en-US" smtClean="0"/>
              <a:pPr/>
              <a:t>17</a:t>
            </a:fld>
            <a:endParaRPr lang="en-US"/>
          </a:p>
        </p:txBody>
      </p:sp>
      <p:sp>
        <p:nvSpPr>
          <p:cNvPr id="5" name="Rectangle 4"/>
          <p:cNvSpPr/>
          <p:nvPr/>
        </p:nvSpPr>
        <p:spPr>
          <a:xfrm>
            <a:off x="491836" y="1136073"/>
            <a:ext cx="8305800" cy="5632311"/>
          </a:xfrm>
          <a:prstGeom prst="rect">
            <a:avLst/>
          </a:prstGeom>
        </p:spPr>
        <p:txBody>
          <a:bodyPr wrap="square">
            <a:spAutoFit/>
          </a:bodyPr>
          <a:lstStyle/>
          <a:p>
            <a:r>
              <a:rPr lang="en-US" sz="2000" b="1" dirty="0">
                <a:latin typeface="Courier New" pitchFamily="49" charset="0"/>
                <a:cs typeface="Courier New" pitchFamily="49" charset="0"/>
              </a:rPr>
              <a:t>public class Singleton { </a:t>
            </a:r>
          </a:p>
          <a:p>
            <a:r>
              <a:rPr lang="en-US" sz="2000" b="1" dirty="0">
                <a:latin typeface="Courier New" pitchFamily="49" charset="0"/>
                <a:cs typeface="Courier New" pitchFamily="49" charset="0"/>
              </a:rPr>
              <a:t> private static </a:t>
            </a:r>
            <a:r>
              <a:rPr lang="en-US" sz="2000" b="1" dirty="0" err="1">
                <a:latin typeface="Courier New" pitchFamily="49" charset="0"/>
                <a:cs typeface="Courier New" pitchFamily="49" charset="0"/>
              </a:rPr>
              <a:t>uniqueinstance</a:t>
            </a:r>
            <a:r>
              <a:rPr lang="en-US" sz="2000" b="1" dirty="0">
                <a:latin typeface="Courier New" pitchFamily="49" charset="0"/>
                <a:cs typeface="Courier New" pitchFamily="49" charset="0"/>
              </a:rPr>
              <a:t>; </a:t>
            </a:r>
          </a:p>
          <a:p>
            <a:endParaRPr lang="en-US" sz="2000" b="1" dirty="0">
              <a:latin typeface="Courier New" pitchFamily="49" charset="0"/>
              <a:cs typeface="Courier New" pitchFamily="49" charset="0"/>
            </a:endParaRPr>
          </a:p>
          <a:p>
            <a:r>
              <a:rPr lang="en-US" sz="2000" b="1" dirty="0">
                <a:latin typeface="Courier New" pitchFamily="49" charset="0"/>
                <a:cs typeface="Courier New" pitchFamily="49" charset="0"/>
              </a:rPr>
              <a:t> private Singleton() { </a:t>
            </a:r>
          </a:p>
          <a:p>
            <a:r>
              <a:rPr lang="en-US" sz="2000" b="1" dirty="0">
                <a:latin typeface="Courier New" pitchFamily="49" charset="0"/>
                <a:cs typeface="Courier New" pitchFamily="49" charset="0"/>
              </a:rPr>
              <a:t>  // initialize data</a:t>
            </a:r>
          </a:p>
          <a:p>
            <a:r>
              <a:rPr lang="en-US" sz="2000" b="1" dirty="0">
                <a:latin typeface="Courier New" pitchFamily="49" charset="0"/>
                <a:cs typeface="Courier New" pitchFamily="49" charset="0"/>
              </a:rPr>
              <a:t> } </a:t>
            </a:r>
          </a:p>
          <a:p>
            <a:endParaRPr lang="en-US" sz="2000" b="1" dirty="0">
              <a:latin typeface="Courier New" pitchFamily="49" charset="0"/>
              <a:cs typeface="Courier New" pitchFamily="49" charset="0"/>
            </a:endParaRPr>
          </a:p>
          <a:p>
            <a:r>
              <a:rPr lang="en-US" sz="2000" b="1" dirty="0">
                <a:latin typeface="Courier New" pitchFamily="49" charset="0"/>
                <a:cs typeface="Courier New" pitchFamily="49" charset="0"/>
              </a:rPr>
              <a:t> // Lazy initialization </a:t>
            </a:r>
          </a:p>
          <a:p>
            <a:r>
              <a:rPr lang="en-US" sz="2000" b="1" dirty="0">
                <a:latin typeface="Courier New" pitchFamily="49" charset="0"/>
                <a:cs typeface="Courier New" pitchFamily="49" charset="0"/>
              </a:rPr>
              <a:t> public static synchronized Singleton </a:t>
            </a:r>
            <a:r>
              <a:rPr lang="en-US" sz="2000" b="1" dirty="0" err="1">
                <a:latin typeface="Courier New" pitchFamily="49" charset="0"/>
                <a:cs typeface="Courier New" pitchFamily="49" charset="0"/>
              </a:rPr>
              <a:t>getInstance</a:t>
            </a:r>
            <a:r>
              <a:rPr lang="en-US" sz="2000" b="1" dirty="0">
                <a:latin typeface="Courier New" pitchFamily="49" charset="0"/>
                <a:cs typeface="Courier New" pitchFamily="49" charset="0"/>
              </a:rPr>
              <a:t>() { </a:t>
            </a:r>
          </a:p>
          <a:p>
            <a:r>
              <a:rPr lang="en-US" sz="2000" b="1" dirty="0">
                <a:latin typeface="Courier New" pitchFamily="49" charset="0"/>
                <a:cs typeface="Courier New" pitchFamily="49" charset="0"/>
              </a:rPr>
              <a:t>  if (</a:t>
            </a:r>
            <a:r>
              <a:rPr lang="en-US" sz="2000" b="1" dirty="0" err="1">
                <a:latin typeface="Courier New" pitchFamily="49" charset="0"/>
                <a:cs typeface="Courier New" pitchFamily="49" charset="0"/>
              </a:rPr>
              <a:t>uniqueinstance</a:t>
            </a:r>
            <a:r>
              <a:rPr lang="en-US" sz="2000" b="1" dirty="0">
                <a:latin typeface="Courier New" pitchFamily="49" charset="0"/>
                <a:cs typeface="Courier New" pitchFamily="49" charset="0"/>
              </a:rPr>
              <a:t> ==null) { </a:t>
            </a:r>
          </a:p>
          <a:p>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uniqueinstance</a:t>
            </a:r>
            <a:r>
              <a:rPr lang="en-US" sz="2000" b="1" dirty="0">
                <a:latin typeface="Courier New" pitchFamily="49" charset="0"/>
                <a:cs typeface="Courier New" pitchFamily="49" charset="0"/>
              </a:rPr>
              <a:t> = new Singleton(); </a:t>
            </a:r>
          </a:p>
          <a:p>
            <a:r>
              <a:rPr lang="en-US" sz="2000" b="1" dirty="0">
                <a:latin typeface="Courier New" pitchFamily="49" charset="0"/>
                <a:cs typeface="Courier New" pitchFamily="49" charset="0"/>
              </a:rPr>
              <a:t>  } </a:t>
            </a:r>
          </a:p>
          <a:p>
            <a:r>
              <a:rPr lang="en-US" sz="2000" b="1" dirty="0">
                <a:latin typeface="Courier New" pitchFamily="49" charset="0"/>
                <a:cs typeface="Courier New" pitchFamily="49" charset="0"/>
              </a:rPr>
              <a:t>  return </a:t>
            </a:r>
            <a:r>
              <a:rPr lang="en-US" sz="2000" b="1" dirty="0" err="1">
                <a:latin typeface="Courier New" pitchFamily="49" charset="0"/>
                <a:cs typeface="Courier New" pitchFamily="49" charset="0"/>
              </a:rPr>
              <a:t>uniqueinstance</a:t>
            </a:r>
            <a:r>
              <a:rPr lang="en-US" sz="2000" b="1" dirty="0">
                <a:latin typeface="Courier New" pitchFamily="49" charset="0"/>
                <a:cs typeface="Courier New" pitchFamily="49" charset="0"/>
              </a:rPr>
              <a:t> ; </a:t>
            </a:r>
          </a:p>
          <a:p>
            <a:r>
              <a:rPr lang="en-US" sz="2000" b="1" dirty="0">
                <a:latin typeface="Courier New" pitchFamily="49" charset="0"/>
                <a:cs typeface="Courier New" pitchFamily="49" charset="0"/>
              </a:rPr>
              <a:t> } </a:t>
            </a:r>
          </a:p>
          <a:p>
            <a:r>
              <a:rPr lang="en-US" sz="2000" b="1" dirty="0">
                <a:latin typeface="Courier New" pitchFamily="49" charset="0"/>
                <a:cs typeface="Courier New" pitchFamily="49" charset="0"/>
              </a:rPr>
              <a:t>  // rest of the code </a:t>
            </a:r>
          </a:p>
          <a:p>
            <a:r>
              <a:rPr lang="en-US" sz="2000" b="1" dirty="0">
                <a:latin typeface="Courier New" pitchFamily="49" charset="0"/>
                <a:cs typeface="Courier New" pitchFamily="49" charset="0"/>
              </a:rPr>
              <a:t>}</a:t>
            </a:r>
          </a:p>
          <a:p>
            <a:r>
              <a:rPr lang="en-US" sz="2000" dirty="0">
                <a:solidFill>
                  <a:srgbClr val="5F5F5F"/>
                </a:solidFill>
                <a:latin typeface="+mn-lt"/>
              </a:rPr>
              <a:t>Note that this implementation does not allow Singleton  to be </a:t>
            </a:r>
            <a:r>
              <a:rPr lang="en-US" sz="2000" dirty="0" err="1">
                <a:solidFill>
                  <a:srgbClr val="5F5F5F"/>
                </a:solidFill>
                <a:latin typeface="+mn-lt"/>
              </a:rPr>
              <a:t>subclassed</a:t>
            </a:r>
            <a:endParaRPr lang="en-US" sz="2000" dirty="0">
              <a:solidFill>
                <a:srgbClr val="5F5F5F"/>
              </a:solidFill>
              <a:latin typeface="+mn-lt"/>
            </a:endParaRPr>
          </a:p>
        </p:txBody>
      </p:sp>
    </p:spTree>
    <p:extLst>
      <p:ext uri="{BB962C8B-B14F-4D97-AF65-F5344CB8AC3E}">
        <p14:creationId xmlns:p14="http://schemas.microsoft.com/office/powerpoint/2010/main" val="1067349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pitfalls of Singleton</a:t>
            </a:r>
          </a:p>
        </p:txBody>
      </p:sp>
      <p:sp>
        <p:nvSpPr>
          <p:cNvPr id="3" name="Content Placeholder 2"/>
          <p:cNvSpPr>
            <a:spLocks noGrp="1"/>
          </p:cNvSpPr>
          <p:nvPr>
            <p:ph idx="1"/>
          </p:nvPr>
        </p:nvSpPr>
        <p:spPr/>
        <p:txBody>
          <a:bodyPr/>
          <a:lstStyle/>
          <a:p>
            <a:r>
              <a:rPr lang="en-US" dirty="0"/>
              <a:t>If the singleton is allowed to be</a:t>
            </a:r>
            <a:r>
              <a:rPr lang="en-US" b="1" dirty="0"/>
              <a:t> </a:t>
            </a:r>
            <a:r>
              <a:rPr lang="en-US" dirty="0"/>
              <a:t>Serialized, then at some point we will end up getting 2 or more instances  of singleton.</a:t>
            </a:r>
          </a:p>
          <a:p>
            <a:r>
              <a:rPr lang="en-US" dirty="0"/>
              <a:t>If you allow subclasses to be created then, subclasses if not coded properly may end up creating multiple instances of base class through conversion.</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63704C00-2116-4D69-B681-8A0200EF7D86}" type="slidenum">
              <a:rPr lang="en-US" smtClean="0"/>
              <a:pPr/>
              <a:t>18</a:t>
            </a:fld>
            <a:endParaRPr lang="en-US"/>
          </a:p>
        </p:txBody>
      </p:sp>
    </p:spTree>
    <p:extLst>
      <p:ext uri="{BB962C8B-B14F-4D97-AF65-F5344CB8AC3E}">
        <p14:creationId xmlns:p14="http://schemas.microsoft.com/office/powerpoint/2010/main" val="5305452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b="0" dirty="0"/>
            </a:br>
            <a:r>
              <a:rPr lang="en-IN" b="0" dirty="0"/>
              <a:t>Prototype Design Pattern</a:t>
            </a:r>
            <a:br>
              <a:rPr lang="en-IN" b="0" dirty="0"/>
            </a:br>
            <a:endParaRPr lang="en-IN" dirty="0"/>
          </a:p>
        </p:txBody>
      </p:sp>
      <p:sp>
        <p:nvSpPr>
          <p:cNvPr id="3" name="Content Placeholder 2"/>
          <p:cNvSpPr>
            <a:spLocks noGrp="1"/>
          </p:cNvSpPr>
          <p:nvPr>
            <p:ph idx="1"/>
          </p:nvPr>
        </p:nvSpPr>
        <p:spPr/>
        <p:txBody>
          <a:bodyPr/>
          <a:lstStyle/>
          <a:p>
            <a:r>
              <a:rPr lang="en-US" dirty="0"/>
              <a:t>Prototype Pattern says that </a:t>
            </a:r>
            <a:r>
              <a:rPr lang="en-US" b="1" dirty="0"/>
              <a:t>cloning of an existing object instead of creating new one and can also be customized as per the requirement</a:t>
            </a:r>
            <a:r>
              <a:rPr lang="en-US" dirty="0"/>
              <a:t>.</a:t>
            </a:r>
          </a:p>
          <a:p>
            <a:r>
              <a:rPr lang="en-US" dirty="0"/>
              <a:t>This pattern should be followed, if the cost of creating a new object is expensive and resource intensive.</a:t>
            </a:r>
          </a:p>
          <a:p>
            <a:endParaRPr lang="en-IN" dirty="0"/>
          </a:p>
        </p:txBody>
      </p:sp>
      <p:sp>
        <p:nvSpPr>
          <p:cNvPr id="4" name="Slide Number Placeholder 3"/>
          <p:cNvSpPr>
            <a:spLocks noGrp="1"/>
          </p:cNvSpPr>
          <p:nvPr>
            <p:ph type="sldNum" sz="quarter" idx="10"/>
          </p:nvPr>
        </p:nvSpPr>
        <p:spPr/>
        <p:txBody>
          <a:bodyPr/>
          <a:lstStyle/>
          <a:p>
            <a:fld id="{63704C00-2116-4D69-B681-8A0200EF7D86}" type="slidenum">
              <a:rPr lang="en-US" smtClean="0"/>
              <a:pPr/>
              <a:t>19</a:t>
            </a:fld>
            <a:endParaRPr lang="en-US"/>
          </a:p>
        </p:txBody>
      </p:sp>
    </p:spTree>
    <p:extLst>
      <p:ext uri="{BB962C8B-B14F-4D97-AF65-F5344CB8AC3E}">
        <p14:creationId xmlns:p14="http://schemas.microsoft.com/office/powerpoint/2010/main" val="3334448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z="4000" dirty="0"/>
              <a:t>Origins….</a:t>
            </a:r>
          </a:p>
        </p:txBody>
      </p:sp>
      <p:sp>
        <p:nvSpPr>
          <p:cNvPr id="4" name="Content Placeholder 3"/>
          <p:cNvSpPr>
            <a:spLocks noGrp="1"/>
          </p:cNvSpPr>
          <p:nvPr>
            <p:ph idx="1"/>
          </p:nvPr>
        </p:nvSpPr>
        <p:spPr/>
        <p:txBody>
          <a:bodyPr/>
          <a:lstStyle/>
          <a:p>
            <a:r>
              <a:rPr lang="en-US" dirty="0"/>
              <a:t>Christopher Alexander, an architect, studied ways to improve the process of designing buildings and urban areas</a:t>
            </a:r>
          </a:p>
          <a:p>
            <a:r>
              <a:rPr lang="en-US" dirty="0"/>
              <a:t>"Each pattern is a three part rule, which expresses a relation between a certain context, a problem, and a solution.“</a:t>
            </a:r>
          </a:p>
          <a:p>
            <a:pPr lvl="2"/>
            <a:r>
              <a:rPr lang="en-US" dirty="0" err="1"/>
              <a:t>Christoper</a:t>
            </a:r>
            <a:r>
              <a:rPr lang="en-US" dirty="0"/>
              <a:t> Alexander , The Timeless Way of Building</a:t>
            </a:r>
          </a:p>
          <a:p>
            <a:r>
              <a:rPr lang="en-US" dirty="0"/>
              <a:t>Reusing solutions that have worked leads to more productivity and offers other advantages of re-use such as flexibility, efficiency </a:t>
            </a:r>
            <a:r>
              <a:rPr lang="en-US" dirty="0" err="1"/>
              <a:t>etc</a:t>
            </a:r>
            <a:endParaRPr lang="en-US" dirty="0"/>
          </a:p>
          <a:p>
            <a:r>
              <a:rPr lang="en-US" dirty="0"/>
              <a:t>Object oriented systems that have been well designed have been seen to have recurring patterns of classes and objects</a:t>
            </a:r>
          </a:p>
          <a:p>
            <a:pPr marL="914400" lvl="2" indent="0">
              <a:buNone/>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b="0" dirty="0"/>
            </a:br>
            <a:r>
              <a:rPr lang="en-IN" b="0" dirty="0"/>
              <a:t>Prototype Design Pattern</a:t>
            </a:r>
            <a:br>
              <a:rPr lang="en-IN" b="0" dirty="0"/>
            </a:br>
            <a:endParaRPr lang="en-IN" dirty="0"/>
          </a:p>
        </p:txBody>
      </p:sp>
      <p:sp>
        <p:nvSpPr>
          <p:cNvPr id="3" name="Content Placeholder 2"/>
          <p:cNvSpPr>
            <a:spLocks noGrp="1"/>
          </p:cNvSpPr>
          <p:nvPr>
            <p:ph idx="1"/>
          </p:nvPr>
        </p:nvSpPr>
        <p:spPr/>
        <p:txBody>
          <a:bodyPr/>
          <a:lstStyle/>
          <a:p>
            <a:r>
              <a:rPr lang="en-US" dirty="0"/>
              <a:t>Advantage of Prototype Pattern</a:t>
            </a:r>
          </a:p>
          <a:p>
            <a:pPr lvl="1"/>
            <a:r>
              <a:rPr lang="en-US" dirty="0"/>
              <a:t>The main advantages of prototype pattern are as follows:</a:t>
            </a:r>
          </a:p>
          <a:p>
            <a:pPr lvl="1"/>
            <a:r>
              <a:rPr lang="en-US" dirty="0"/>
              <a:t>It reduces the need of sub-classing.</a:t>
            </a:r>
          </a:p>
          <a:p>
            <a:pPr lvl="1"/>
            <a:r>
              <a:rPr lang="en-US" dirty="0"/>
              <a:t>It hides complexities of creating objects.</a:t>
            </a:r>
          </a:p>
          <a:p>
            <a:pPr lvl="1"/>
            <a:r>
              <a:rPr lang="en-US" dirty="0"/>
              <a:t>The clients can get new objects without knowing which type of object it will be.</a:t>
            </a:r>
          </a:p>
          <a:p>
            <a:pPr lvl="1"/>
            <a:r>
              <a:rPr lang="en-US" dirty="0"/>
              <a:t>It lets you add or remove objects at runtime.</a:t>
            </a:r>
          </a:p>
        </p:txBody>
      </p:sp>
      <p:sp>
        <p:nvSpPr>
          <p:cNvPr id="4" name="Slide Number Placeholder 3"/>
          <p:cNvSpPr>
            <a:spLocks noGrp="1"/>
          </p:cNvSpPr>
          <p:nvPr>
            <p:ph type="sldNum" sz="quarter" idx="10"/>
          </p:nvPr>
        </p:nvSpPr>
        <p:spPr/>
        <p:txBody>
          <a:bodyPr/>
          <a:lstStyle/>
          <a:p>
            <a:fld id="{63704C00-2116-4D69-B681-8A0200EF7D86}" type="slidenum">
              <a:rPr lang="en-US" smtClean="0"/>
              <a:pPr/>
              <a:t>20</a:t>
            </a:fld>
            <a:endParaRPr lang="en-US"/>
          </a:p>
        </p:txBody>
      </p:sp>
    </p:spTree>
    <p:extLst>
      <p:ext uri="{BB962C8B-B14F-4D97-AF65-F5344CB8AC3E}">
        <p14:creationId xmlns:p14="http://schemas.microsoft.com/office/powerpoint/2010/main" val="42241389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b="0" dirty="0"/>
            </a:br>
            <a:r>
              <a:rPr lang="en-IN" b="0" dirty="0"/>
              <a:t>Prototype Design Pattern</a:t>
            </a:r>
            <a:br>
              <a:rPr lang="en-IN" b="0" dirty="0"/>
            </a:br>
            <a:endParaRPr lang="en-IN" dirty="0"/>
          </a:p>
        </p:txBody>
      </p:sp>
      <p:sp>
        <p:nvSpPr>
          <p:cNvPr id="3" name="Content Placeholder 2"/>
          <p:cNvSpPr>
            <a:spLocks noGrp="1"/>
          </p:cNvSpPr>
          <p:nvPr>
            <p:ph idx="1"/>
          </p:nvPr>
        </p:nvSpPr>
        <p:spPr/>
        <p:txBody>
          <a:bodyPr/>
          <a:lstStyle/>
          <a:p>
            <a:r>
              <a:rPr lang="en-US" dirty="0"/>
              <a:t>Usage of Prototype Pattern</a:t>
            </a:r>
          </a:p>
          <a:p>
            <a:pPr lvl="1"/>
            <a:r>
              <a:rPr lang="en-US" dirty="0"/>
              <a:t>When the classes are instantiated at runtime.</a:t>
            </a:r>
          </a:p>
          <a:p>
            <a:pPr lvl="1"/>
            <a:r>
              <a:rPr lang="en-US" dirty="0"/>
              <a:t>When the cost of creating an object is expensive or complicated.</a:t>
            </a:r>
          </a:p>
          <a:p>
            <a:pPr lvl="1"/>
            <a:r>
              <a:rPr lang="en-US" dirty="0"/>
              <a:t>When you want to keep the number of classes in an application minimum.</a:t>
            </a:r>
          </a:p>
          <a:p>
            <a:pPr lvl="1"/>
            <a:r>
              <a:rPr lang="en-US" dirty="0"/>
              <a:t>When the client application needs to be unaware of object creation and representation.</a:t>
            </a:r>
          </a:p>
        </p:txBody>
      </p:sp>
      <p:sp>
        <p:nvSpPr>
          <p:cNvPr id="4" name="Slide Number Placeholder 3"/>
          <p:cNvSpPr>
            <a:spLocks noGrp="1"/>
          </p:cNvSpPr>
          <p:nvPr>
            <p:ph type="sldNum" sz="quarter" idx="10"/>
          </p:nvPr>
        </p:nvSpPr>
        <p:spPr/>
        <p:txBody>
          <a:bodyPr/>
          <a:lstStyle/>
          <a:p>
            <a:fld id="{63704C00-2116-4D69-B681-8A0200EF7D86}" type="slidenum">
              <a:rPr lang="en-US" smtClean="0"/>
              <a:pPr/>
              <a:t>21</a:t>
            </a:fld>
            <a:endParaRPr lang="en-US"/>
          </a:p>
        </p:txBody>
      </p:sp>
    </p:spTree>
    <p:extLst>
      <p:ext uri="{BB962C8B-B14F-4D97-AF65-F5344CB8AC3E}">
        <p14:creationId xmlns:p14="http://schemas.microsoft.com/office/powerpoint/2010/main" val="32671951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b="0" dirty="0"/>
            </a:br>
            <a:r>
              <a:rPr lang="en-IN" b="0" dirty="0"/>
              <a:t>Prototype Design Pattern</a:t>
            </a:r>
            <a:br>
              <a:rPr lang="en-IN" b="0" dirty="0"/>
            </a:br>
            <a:endParaRPr lang="en-IN" dirty="0"/>
          </a:p>
        </p:txBody>
      </p:sp>
      <p:sp>
        <p:nvSpPr>
          <p:cNvPr id="4" name="Slide Number Placeholder 3"/>
          <p:cNvSpPr>
            <a:spLocks noGrp="1"/>
          </p:cNvSpPr>
          <p:nvPr>
            <p:ph type="sldNum" sz="quarter" idx="10"/>
          </p:nvPr>
        </p:nvSpPr>
        <p:spPr/>
        <p:txBody>
          <a:bodyPr/>
          <a:lstStyle/>
          <a:p>
            <a:fld id="{63704C00-2116-4D69-B681-8A0200EF7D86}" type="slidenum">
              <a:rPr lang="en-US" smtClean="0"/>
              <a:pPr/>
              <a:t>22</a:t>
            </a:fld>
            <a:endParaRPr lang="en-US"/>
          </a:p>
        </p:txBody>
      </p:sp>
      <p:sp>
        <p:nvSpPr>
          <p:cNvPr id="6" name="AutoShape 2" descr="Java Prototype Design Pattern - Prototype Design Pattern Real World exampl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4" descr="Java Prototype Design Pattern - Prototype Design Pattern Real World examp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p:cNvPicPr>
            <a:picLocks noChangeAspect="1"/>
          </p:cNvPicPr>
          <p:nvPr/>
        </p:nvPicPr>
        <p:blipFill rotWithShape="1">
          <a:blip r:embed="rId2"/>
          <a:srcRect l="15001" t="27778" r="39999" b="38148"/>
          <a:stretch/>
        </p:blipFill>
        <p:spPr>
          <a:xfrm>
            <a:off x="609900" y="2019300"/>
            <a:ext cx="7871791" cy="3352800"/>
          </a:xfrm>
          <a:prstGeom prst="rect">
            <a:avLst/>
          </a:prstGeom>
        </p:spPr>
      </p:pic>
    </p:spTree>
    <p:extLst>
      <p:ext uri="{BB962C8B-B14F-4D97-AF65-F5344CB8AC3E}">
        <p14:creationId xmlns:p14="http://schemas.microsoft.com/office/powerpoint/2010/main" val="32662595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b="0" dirty="0"/>
            </a:br>
            <a:r>
              <a:rPr lang="en-IN" b="0" dirty="0"/>
              <a:t>Prototype Design Pattern</a:t>
            </a:r>
            <a:br>
              <a:rPr lang="en-IN" b="0" dirty="0"/>
            </a:br>
            <a:endParaRPr lang="en-IN" dirty="0"/>
          </a:p>
        </p:txBody>
      </p:sp>
      <p:sp>
        <p:nvSpPr>
          <p:cNvPr id="4" name="Slide Number Placeholder 3"/>
          <p:cNvSpPr>
            <a:spLocks noGrp="1"/>
          </p:cNvSpPr>
          <p:nvPr>
            <p:ph type="sldNum" sz="quarter" idx="10"/>
          </p:nvPr>
        </p:nvSpPr>
        <p:spPr/>
        <p:txBody>
          <a:bodyPr/>
          <a:lstStyle/>
          <a:p>
            <a:fld id="{63704C00-2116-4D69-B681-8A0200EF7D86}" type="slidenum">
              <a:rPr lang="en-US" smtClean="0"/>
              <a:pPr/>
              <a:t>23</a:t>
            </a:fld>
            <a:endParaRPr lang="en-US"/>
          </a:p>
        </p:txBody>
      </p:sp>
      <p:sp>
        <p:nvSpPr>
          <p:cNvPr id="6" name="AutoShape 2" descr="Java Prototype Design Pattern - Prototype Design Pattern Real World exampl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4" descr="Java Prototype Design Pattern - Prototype Design Pattern Real World examp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0" name="Picture 2">
            <a:extLst>
              <a:ext uri="{FF2B5EF4-FFF2-40B4-BE49-F238E27FC236}">
                <a16:creationId xmlns:a16="http://schemas.microsoft.com/office/drawing/2014/main" id="{22283D8A-01FE-491D-AABA-CB04F62841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300162"/>
            <a:ext cx="8077200" cy="5190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32150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Factory Design Pattern</a:t>
            </a:r>
          </a:p>
        </p:txBody>
      </p:sp>
      <p:sp>
        <p:nvSpPr>
          <p:cNvPr id="3" name="Content Placeholder 2"/>
          <p:cNvSpPr>
            <a:spLocks noGrp="1"/>
          </p:cNvSpPr>
          <p:nvPr>
            <p:ph idx="1"/>
          </p:nvPr>
        </p:nvSpPr>
        <p:spPr/>
        <p:txBody>
          <a:bodyPr/>
          <a:lstStyle/>
          <a:p>
            <a:r>
              <a:rPr lang="en-US" dirty="0"/>
              <a:t>A Factory Pattern or Factory Method Pattern says that just </a:t>
            </a:r>
            <a:r>
              <a:rPr lang="en-US" b="1" dirty="0"/>
              <a:t>define an interface or abstract class for creating an object but let the subclasses decide which class to instantiate.</a:t>
            </a:r>
            <a:r>
              <a:rPr lang="en-US" dirty="0"/>
              <a:t> </a:t>
            </a:r>
          </a:p>
          <a:p>
            <a:r>
              <a:rPr lang="en-US" dirty="0"/>
              <a:t>In other words, subclasses are responsible to create the instance of the class.</a:t>
            </a:r>
          </a:p>
          <a:p>
            <a:r>
              <a:rPr lang="en-US" dirty="0"/>
              <a:t>The Factory Method Pattern is also known as </a:t>
            </a:r>
            <a:r>
              <a:rPr lang="en-US" b="1" dirty="0"/>
              <a:t>Virtual Constructor.</a:t>
            </a:r>
            <a:endParaRPr lang="en-US" dirty="0"/>
          </a:p>
          <a:p>
            <a:endParaRPr lang="en-IN" dirty="0"/>
          </a:p>
        </p:txBody>
      </p:sp>
      <p:sp>
        <p:nvSpPr>
          <p:cNvPr id="4" name="Slide Number Placeholder 3"/>
          <p:cNvSpPr>
            <a:spLocks noGrp="1"/>
          </p:cNvSpPr>
          <p:nvPr>
            <p:ph type="sldNum" sz="quarter" idx="10"/>
          </p:nvPr>
        </p:nvSpPr>
        <p:spPr/>
        <p:txBody>
          <a:bodyPr/>
          <a:lstStyle/>
          <a:p>
            <a:fld id="{63704C00-2116-4D69-B681-8A0200EF7D86}" type="slidenum">
              <a:rPr lang="en-US" smtClean="0"/>
              <a:pPr/>
              <a:t>24</a:t>
            </a:fld>
            <a:endParaRPr lang="en-US"/>
          </a:p>
        </p:txBody>
      </p:sp>
    </p:spTree>
    <p:extLst>
      <p:ext uri="{BB962C8B-B14F-4D97-AF65-F5344CB8AC3E}">
        <p14:creationId xmlns:p14="http://schemas.microsoft.com/office/powerpoint/2010/main" val="23341734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Factory Design Pattern</a:t>
            </a:r>
          </a:p>
        </p:txBody>
      </p:sp>
      <p:sp>
        <p:nvSpPr>
          <p:cNvPr id="3" name="Content Placeholder 2"/>
          <p:cNvSpPr>
            <a:spLocks noGrp="1"/>
          </p:cNvSpPr>
          <p:nvPr>
            <p:ph idx="1"/>
          </p:nvPr>
        </p:nvSpPr>
        <p:spPr/>
        <p:txBody>
          <a:bodyPr/>
          <a:lstStyle/>
          <a:p>
            <a:r>
              <a:rPr lang="en-US" dirty="0"/>
              <a:t>Advantage of Factory Design Pattern</a:t>
            </a:r>
          </a:p>
          <a:p>
            <a:pPr lvl="1"/>
            <a:r>
              <a:rPr lang="en-US" dirty="0"/>
              <a:t>Factory Method Pattern allows the sub-classes to choose the type of objects to create.</a:t>
            </a:r>
          </a:p>
          <a:p>
            <a:pPr lvl="1"/>
            <a:r>
              <a:rPr lang="en-US" dirty="0"/>
              <a:t>It promotes the </a:t>
            </a:r>
            <a:r>
              <a:rPr lang="en-US" b="1" dirty="0"/>
              <a:t>loose-coupling</a:t>
            </a:r>
            <a:r>
              <a:rPr lang="en-US" dirty="0"/>
              <a:t> by eliminating the need to bind application-specific classes into the code. That means the code interacts solely with the resultant interface or abstract class, so that it will work with any classes that implement that interface or that extends that abstract class.</a:t>
            </a:r>
          </a:p>
          <a:p>
            <a:endParaRPr lang="en-IN" dirty="0"/>
          </a:p>
        </p:txBody>
      </p:sp>
      <p:sp>
        <p:nvSpPr>
          <p:cNvPr id="4" name="Slide Number Placeholder 3"/>
          <p:cNvSpPr>
            <a:spLocks noGrp="1"/>
          </p:cNvSpPr>
          <p:nvPr>
            <p:ph type="sldNum" sz="quarter" idx="10"/>
          </p:nvPr>
        </p:nvSpPr>
        <p:spPr/>
        <p:txBody>
          <a:bodyPr/>
          <a:lstStyle/>
          <a:p>
            <a:fld id="{63704C00-2116-4D69-B681-8A0200EF7D86}" type="slidenum">
              <a:rPr lang="en-US" smtClean="0"/>
              <a:pPr/>
              <a:t>25</a:t>
            </a:fld>
            <a:endParaRPr lang="en-US"/>
          </a:p>
        </p:txBody>
      </p:sp>
    </p:spTree>
    <p:extLst>
      <p:ext uri="{BB962C8B-B14F-4D97-AF65-F5344CB8AC3E}">
        <p14:creationId xmlns:p14="http://schemas.microsoft.com/office/powerpoint/2010/main" val="32851022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Factory Design Pattern</a:t>
            </a:r>
          </a:p>
        </p:txBody>
      </p:sp>
      <p:sp>
        <p:nvSpPr>
          <p:cNvPr id="3" name="Content Placeholder 2"/>
          <p:cNvSpPr>
            <a:spLocks noGrp="1"/>
          </p:cNvSpPr>
          <p:nvPr>
            <p:ph idx="1"/>
          </p:nvPr>
        </p:nvSpPr>
        <p:spPr/>
        <p:txBody>
          <a:bodyPr/>
          <a:lstStyle/>
          <a:p>
            <a:r>
              <a:rPr lang="en-US" dirty="0"/>
              <a:t>Usage of Factory Design Pattern</a:t>
            </a:r>
          </a:p>
          <a:p>
            <a:pPr lvl="1"/>
            <a:r>
              <a:rPr lang="en-US" dirty="0"/>
              <a:t>When a class doesn't know what sub-classes will be required to create</a:t>
            </a:r>
          </a:p>
          <a:p>
            <a:pPr lvl="1"/>
            <a:r>
              <a:rPr lang="en-US" dirty="0"/>
              <a:t>When a class wants that its sub-classes specify the objects to be created.</a:t>
            </a:r>
          </a:p>
          <a:p>
            <a:pPr lvl="1"/>
            <a:r>
              <a:rPr lang="en-US" dirty="0"/>
              <a:t>When the parent classes choose the creation of objects to its sub-classes.</a:t>
            </a:r>
          </a:p>
        </p:txBody>
      </p:sp>
      <p:sp>
        <p:nvSpPr>
          <p:cNvPr id="4" name="Slide Number Placeholder 3"/>
          <p:cNvSpPr>
            <a:spLocks noGrp="1"/>
          </p:cNvSpPr>
          <p:nvPr>
            <p:ph type="sldNum" sz="quarter" idx="10"/>
          </p:nvPr>
        </p:nvSpPr>
        <p:spPr/>
        <p:txBody>
          <a:bodyPr/>
          <a:lstStyle/>
          <a:p>
            <a:fld id="{63704C00-2116-4D69-B681-8A0200EF7D86}" type="slidenum">
              <a:rPr lang="en-US" smtClean="0"/>
              <a:pPr/>
              <a:t>26</a:t>
            </a:fld>
            <a:endParaRPr lang="en-US"/>
          </a:p>
        </p:txBody>
      </p:sp>
    </p:spTree>
    <p:extLst>
      <p:ext uri="{BB962C8B-B14F-4D97-AF65-F5344CB8AC3E}">
        <p14:creationId xmlns:p14="http://schemas.microsoft.com/office/powerpoint/2010/main" val="14807111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Factory Design Pattern</a:t>
            </a:r>
          </a:p>
        </p:txBody>
      </p:sp>
      <p:sp>
        <p:nvSpPr>
          <p:cNvPr id="4" name="Slide Number Placeholder 3"/>
          <p:cNvSpPr>
            <a:spLocks noGrp="1"/>
          </p:cNvSpPr>
          <p:nvPr>
            <p:ph type="sldNum" sz="quarter" idx="10"/>
          </p:nvPr>
        </p:nvSpPr>
        <p:spPr/>
        <p:txBody>
          <a:bodyPr/>
          <a:lstStyle/>
          <a:p>
            <a:fld id="{63704C00-2116-4D69-B681-8A0200EF7D86}" type="slidenum">
              <a:rPr lang="en-US" smtClean="0"/>
              <a:pPr/>
              <a:t>27</a:t>
            </a:fld>
            <a:endParaRPr lang="en-US"/>
          </a:p>
        </p:txBody>
      </p:sp>
      <p:pic>
        <p:nvPicPr>
          <p:cNvPr id="3" name="Picture 2">
            <a:extLst>
              <a:ext uri="{FF2B5EF4-FFF2-40B4-BE49-F238E27FC236}">
                <a16:creationId xmlns:a16="http://schemas.microsoft.com/office/drawing/2014/main" id="{ABFA3949-54E3-4288-B066-CA4D896325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843087"/>
            <a:ext cx="6880841" cy="4610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08506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Factory Design Pattern</a:t>
            </a:r>
          </a:p>
        </p:txBody>
      </p:sp>
      <p:sp>
        <p:nvSpPr>
          <p:cNvPr id="4" name="Slide Number Placeholder 3"/>
          <p:cNvSpPr>
            <a:spLocks noGrp="1"/>
          </p:cNvSpPr>
          <p:nvPr>
            <p:ph type="sldNum" sz="quarter" idx="10"/>
          </p:nvPr>
        </p:nvSpPr>
        <p:spPr/>
        <p:txBody>
          <a:bodyPr/>
          <a:lstStyle/>
          <a:p>
            <a:fld id="{63704C00-2116-4D69-B681-8A0200EF7D86}" type="slidenum">
              <a:rPr lang="en-US" smtClean="0"/>
              <a:pPr/>
              <a:t>28</a:t>
            </a:fld>
            <a:endParaRPr lang="en-US"/>
          </a:p>
        </p:txBody>
      </p:sp>
      <p:pic>
        <p:nvPicPr>
          <p:cNvPr id="3074" name="Picture 2" descr="https://examples.javacodegeeks.com/wp-content/uploads/2018/12/factor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385887"/>
            <a:ext cx="7677150" cy="4619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67608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b="0" dirty="0"/>
            </a:br>
            <a:r>
              <a:rPr lang="en-IN" b="0" dirty="0"/>
              <a:t>Abstract Factory Pattern</a:t>
            </a:r>
            <a:br>
              <a:rPr lang="en-IN" b="0" dirty="0"/>
            </a:br>
            <a:endParaRPr lang="en-IN" dirty="0"/>
          </a:p>
        </p:txBody>
      </p:sp>
      <p:sp>
        <p:nvSpPr>
          <p:cNvPr id="3" name="Content Placeholder 2"/>
          <p:cNvSpPr>
            <a:spLocks noGrp="1"/>
          </p:cNvSpPr>
          <p:nvPr>
            <p:ph idx="1"/>
          </p:nvPr>
        </p:nvSpPr>
        <p:spPr/>
        <p:txBody>
          <a:bodyPr/>
          <a:lstStyle/>
          <a:p>
            <a:r>
              <a:rPr lang="en-US" dirty="0"/>
              <a:t>Abstract Factory Pattern says that just </a:t>
            </a:r>
            <a:r>
              <a:rPr lang="en-US" b="1" dirty="0"/>
              <a:t>define an interface or abstract class for creating families of related (or dependent) objects but without specifying their concrete sub-classes.</a:t>
            </a:r>
          </a:p>
          <a:p>
            <a:r>
              <a:rPr lang="en-US" dirty="0"/>
              <a:t>That means Abstract Factory lets a class returns a factory of classes. So, this is the reason that Abstract Factory Pattern is one level higher than the Factory Pattern.</a:t>
            </a:r>
          </a:p>
          <a:p>
            <a:r>
              <a:rPr lang="en-US" dirty="0"/>
              <a:t>An Abstract Factory Pattern is also known as </a:t>
            </a:r>
            <a:r>
              <a:rPr lang="en-US" b="1" dirty="0"/>
              <a:t>Kit.</a:t>
            </a:r>
            <a:endParaRPr lang="en-US" dirty="0"/>
          </a:p>
          <a:p>
            <a:endParaRPr lang="en-IN" dirty="0"/>
          </a:p>
        </p:txBody>
      </p:sp>
      <p:sp>
        <p:nvSpPr>
          <p:cNvPr id="4" name="Slide Number Placeholder 3"/>
          <p:cNvSpPr>
            <a:spLocks noGrp="1"/>
          </p:cNvSpPr>
          <p:nvPr>
            <p:ph type="sldNum" sz="quarter" idx="10"/>
          </p:nvPr>
        </p:nvSpPr>
        <p:spPr/>
        <p:txBody>
          <a:bodyPr/>
          <a:lstStyle/>
          <a:p>
            <a:fld id="{63704C00-2116-4D69-B681-8A0200EF7D86}" type="slidenum">
              <a:rPr lang="en-US" smtClean="0"/>
              <a:pPr/>
              <a:t>29</a:t>
            </a:fld>
            <a:endParaRPr lang="en-US"/>
          </a:p>
        </p:txBody>
      </p:sp>
    </p:spTree>
    <p:extLst>
      <p:ext uri="{BB962C8B-B14F-4D97-AF65-F5344CB8AC3E}">
        <p14:creationId xmlns:p14="http://schemas.microsoft.com/office/powerpoint/2010/main" val="3342779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 and Types of patterns</a:t>
            </a:r>
          </a:p>
        </p:txBody>
      </p:sp>
      <p:sp>
        <p:nvSpPr>
          <p:cNvPr id="3" name="Content Placeholder 2"/>
          <p:cNvSpPr>
            <a:spLocks noGrp="1"/>
          </p:cNvSpPr>
          <p:nvPr>
            <p:ph idx="1"/>
          </p:nvPr>
        </p:nvSpPr>
        <p:spPr>
          <a:xfrm>
            <a:off x="228600" y="1066800"/>
            <a:ext cx="8839200" cy="5638800"/>
          </a:xfrm>
        </p:spPr>
        <p:txBody>
          <a:bodyPr/>
          <a:lstStyle/>
          <a:p>
            <a:pPr>
              <a:lnSpc>
                <a:spcPct val="120000"/>
              </a:lnSpc>
            </a:pPr>
            <a:r>
              <a:rPr lang="en-US" dirty="0"/>
              <a:t>A pattern is a solution to a problem in a given context. As it becomes reliable it can be followed over and over.</a:t>
            </a:r>
          </a:p>
          <a:p>
            <a:pPr>
              <a:lnSpc>
                <a:spcPct val="120000"/>
              </a:lnSpc>
            </a:pPr>
            <a:r>
              <a:rPr lang="en-US" dirty="0"/>
              <a:t>Conceptual Pattern</a:t>
            </a:r>
          </a:p>
          <a:p>
            <a:pPr>
              <a:lnSpc>
                <a:spcPct val="120000"/>
              </a:lnSpc>
              <a:buNone/>
            </a:pPr>
            <a:r>
              <a:rPr lang="en-US" dirty="0"/>
              <a:t>	“A conceptual pattern</a:t>
            </a:r>
            <a:r>
              <a:rPr lang="en-US" sz="1600" dirty="0"/>
              <a:t> </a:t>
            </a:r>
            <a:r>
              <a:rPr lang="en-US" dirty="0"/>
              <a:t>is a pattern whose form is described by means of the terms and concepts from an application domain.”</a:t>
            </a:r>
          </a:p>
          <a:p>
            <a:pPr>
              <a:lnSpc>
                <a:spcPct val="120000"/>
              </a:lnSpc>
            </a:pPr>
            <a:r>
              <a:rPr lang="en-US" dirty="0"/>
              <a:t>Design Pattern</a:t>
            </a:r>
          </a:p>
          <a:p>
            <a:pPr>
              <a:lnSpc>
                <a:spcPct val="120000"/>
              </a:lnSpc>
              <a:buNone/>
            </a:pPr>
            <a:r>
              <a:rPr lang="en-US" dirty="0"/>
              <a:t>	“A design pattern is a pattern whose form is described by means of software design constructs, for example objects, classes inheritance, aggregation and use-relationship.”</a:t>
            </a:r>
          </a:p>
          <a:p>
            <a:pPr>
              <a:lnSpc>
                <a:spcPct val="120000"/>
              </a:lnSpc>
            </a:pPr>
            <a:r>
              <a:rPr lang="en-US" dirty="0"/>
              <a:t>Programming Pattern (Programming Idiom)</a:t>
            </a:r>
          </a:p>
          <a:p>
            <a:pPr>
              <a:lnSpc>
                <a:spcPct val="120000"/>
              </a:lnSpc>
              <a:buNone/>
            </a:pPr>
            <a:r>
              <a:rPr lang="en-US" sz="2000" dirty="0">
                <a:ea typeface="+mn-ea"/>
                <a:cs typeface="+mn-cs"/>
              </a:rPr>
              <a:t>	“A programming pattern is a pattern whose form is described by means of programming language constructs.”</a:t>
            </a:r>
            <a:r>
              <a:rPr lang="de-DE" sz="2000" dirty="0">
                <a:ea typeface="+mn-ea"/>
                <a:cs typeface="+mn-cs"/>
              </a:rPr>
              <a:t>	</a:t>
            </a:r>
            <a:r>
              <a:rPr lang="de-DE" dirty="0"/>
              <a:t>		</a:t>
            </a:r>
          </a:p>
          <a:p>
            <a:pPr lvl="1">
              <a:lnSpc>
                <a:spcPct val="120000"/>
              </a:lnSpc>
              <a:buNone/>
            </a:pPr>
            <a:r>
              <a:rPr lang="de-DE" dirty="0"/>
              <a:t>-- Dirk Riehle and Heinz Züllighoven </a:t>
            </a:r>
            <a:r>
              <a:rPr lang="en-US" dirty="0"/>
              <a:t>“Understanding and Using Patterns in Software Development”</a:t>
            </a:r>
          </a:p>
        </p:txBody>
      </p:sp>
      <p:sp>
        <p:nvSpPr>
          <p:cNvPr id="4" name="Slide Number Placeholder 3"/>
          <p:cNvSpPr>
            <a:spLocks noGrp="1"/>
          </p:cNvSpPr>
          <p:nvPr>
            <p:ph type="sldNum" sz="quarter" idx="10"/>
          </p:nvPr>
        </p:nvSpPr>
        <p:spPr/>
        <p:txBody>
          <a:bodyPr/>
          <a:lstStyle/>
          <a:p>
            <a:fld id="{63704C00-2116-4D69-B681-8A0200EF7D86}"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b="0" dirty="0"/>
            </a:br>
            <a:r>
              <a:rPr lang="en-IN" b="0" dirty="0"/>
              <a:t>Abstract Factory Pattern</a:t>
            </a:r>
            <a:br>
              <a:rPr lang="en-IN" b="0" dirty="0"/>
            </a:br>
            <a:endParaRPr lang="en-IN" dirty="0"/>
          </a:p>
        </p:txBody>
      </p:sp>
      <p:sp>
        <p:nvSpPr>
          <p:cNvPr id="4" name="Slide Number Placeholder 3"/>
          <p:cNvSpPr>
            <a:spLocks noGrp="1"/>
          </p:cNvSpPr>
          <p:nvPr>
            <p:ph type="sldNum" sz="quarter" idx="10"/>
          </p:nvPr>
        </p:nvSpPr>
        <p:spPr/>
        <p:txBody>
          <a:bodyPr/>
          <a:lstStyle/>
          <a:p>
            <a:fld id="{63704C00-2116-4D69-B681-8A0200EF7D86}" type="slidenum">
              <a:rPr lang="en-US" smtClean="0"/>
              <a:pPr/>
              <a:t>30</a:t>
            </a:fld>
            <a:endParaRPr lang="en-US"/>
          </a:p>
        </p:txBody>
      </p:sp>
      <p:pic>
        <p:nvPicPr>
          <p:cNvPr id="7170" name="Picture 2" descr="https://cdncontribute.geeksforgeeks.org/wp-content/uploads/AbstractFactoryPatter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981200"/>
            <a:ext cx="7581900" cy="3857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64097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b="0" dirty="0"/>
            </a:br>
            <a:r>
              <a:rPr lang="en-IN" b="0" dirty="0"/>
              <a:t>Abstract Factory Pattern</a:t>
            </a:r>
            <a:br>
              <a:rPr lang="en-IN" b="0" dirty="0"/>
            </a:br>
            <a:endParaRPr lang="en-IN" dirty="0"/>
          </a:p>
        </p:txBody>
      </p:sp>
      <p:sp>
        <p:nvSpPr>
          <p:cNvPr id="3" name="Content Placeholder 2"/>
          <p:cNvSpPr>
            <a:spLocks noGrp="1"/>
          </p:cNvSpPr>
          <p:nvPr>
            <p:ph idx="1"/>
          </p:nvPr>
        </p:nvSpPr>
        <p:spPr/>
        <p:txBody>
          <a:bodyPr/>
          <a:lstStyle/>
          <a:p>
            <a:r>
              <a:rPr lang="en-US" dirty="0"/>
              <a:t>Advantage of Abstract Factory Pattern</a:t>
            </a:r>
          </a:p>
          <a:p>
            <a:pPr lvl="1"/>
            <a:r>
              <a:rPr lang="en-US" dirty="0"/>
              <a:t>Abstract Factory Pattern isolates the client code from concrete (implementation) classes.</a:t>
            </a:r>
          </a:p>
          <a:p>
            <a:pPr lvl="1"/>
            <a:r>
              <a:rPr lang="en-US" dirty="0"/>
              <a:t>It eases the exchanging of object families.</a:t>
            </a:r>
          </a:p>
          <a:p>
            <a:pPr lvl="1"/>
            <a:r>
              <a:rPr lang="en-US" dirty="0"/>
              <a:t>It promotes consistency among objects.</a:t>
            </a:r>
          </a:p>
        </p:txBody>
      </p:sp>
      <p:sp>
        <p:nvSpPr>
          <p:cNvPr id="4" name="Slide Number Placeholder 3"/>
          <p:cNvSpPr>
            <a:spLocks noGrp="1"/>
          </p:cNvSpPr>
          <p:nvPr>
            <p:ph type="sldNum" sz="quarter" idx="10"/>
          </p:nvPr>
        </p:nvSpPr>
        <p:spPr/>
        <p:txBody>
          <a:bodyPr/>
          <a:lstStyle/>
          <a:p>
            <a:fld id="{63704C00-2116-4D69-B681-8A0200EF7D86}" type="slidenum">
              <a:rPr lang="en-US" smtClean="0"/>
              <a:pPr/>
              <a:t>31</a:t>
            </a:fld>
            <a:endParaRPr lang="en-US"/>
          </a:p>
        </p:txBody>
      </p:sp>
    </p:spTree>
    <p:extLst>
      <p:ext uri="{BB962C8B-B14F-4D97-AF65-F5344CB8AC3E}">
        <p14:creationId xmlns:p14="http://schemas.microsoft.com/office/powerpoint/2010/main" val="9823938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b="0" dirty="0"/>
            </a:br>
            <a:r>
              <a:rPr lang="en-IN" b="0" dirty="0"/>
              <a:t>Abstract Factory Pattern</a:t>
            </a:r>
            <a:br>
              <a:rPr lang="en-IN" b="0" dirty="0"/>
            </a:br>
            <a:endParaRPr lang="en-IN" dirty="0"/>
          </a:p>
        </p:txBody>
      </p:sp>
      <p:sp>
        <p:nvSpPr>
          <p:cNvPr id="3" name="Content Placeholder 2"/>
          <p:cNvSpPr>
            <a:spLocks noGrp="1"/>
          </p:cNvSpPr>
          <p:nvPr>
            <p:ph idx="1"/>
          </p:nvPr>
        </p:nvSpPr>
        <p:spPr/>
        <p:txBody>
          <a:bodyPr/>
          <a:lstStyle/>
          <a:p>
            <a:r>
              <a:rPr lang="en-US" dirty="0"/>
              <a:t>Usage of Abstract Factory Pattern</a:t>
            </a:r>
          </a:p>
          <a:p>
            <a:pPr lvl="1"/>
            <a:r>
              <a:rPr lang="en-US" dirty="0"/>
              <a:t>When the system needs to be independent of how its object are created, composed, and represented.</a:t>
            </a:r>
          </a:p>
          <a:p>
            <a:pPr lvl="1"/>
            <a:r>
              <a:rPr lang="en-US" dirty="0"/>
              <a:t>When the family of related objects has to be used together, then this constraint needs to be enforced.</a:t>
            </a:r>
          </a:p>
          <a:p>
            <a:pPr lvl="1"/>
            <a:r>
              <a:rPr lang="en-US" dirty="0"/>
              <a:t>When you want to provide a library of objects that does not show implementations and only reveals interfaces.</a:t>
            </a:r>
          </a:p>
          <a:p>
            <a:pPr lvl="1"/>
            <a:r>
              <a:rPr lang="en-US" dirty="0"/>
              <a:t>When the system needs to be configured with one of a multiple family of objects.</a:t>
            </a:r>
          </a:p>
        </p:txBody>
      </p:sp>
      <p:sp>
        <p:nvSpPr>
          <p:cNvPr id="4" name="Slide Number Placeholder 3"/>
          <p:cNvSpPr>
            <a:spLocks noGrp="1"/>
          </p:cNvSpPr>
          <p:nvPr>
            <p:ph type="sldNum" sz="quarter" idx="10"/>
          </p:nvPr>
        </p:nvSpPr>
        <p:spPr/>
        <p:txBody>
          <a:bodyPr/>
          <a:lstStyle/>
          <a:p>
            <a:fld id="{63704C00-2116-4D69-B681-8A0200EF7D86}" type="slidenum">
              <a:rPr lang="en-US" smtClean="0"/>
              <a:pPr/>
              <a:t>32</a:t>
            </a:fld>
            <a:endParaRPr lang="en-US"/>
          </a:p>
        </p:txBody>
      </p:sp>
    </p:spTree>
    <p:extLst>
      <p:ext uri="{BB962C8B-B14F-4D97-AF65-F5344CB8AC3E}">
        <p14:creationId xmlns:p14="http://schemas.microsoft.com/office/powerpoint/2010/main" val="20759999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b="0" dirty="0"/>
            </a:br>
            <a:r>
              <a:rPr lang="en-IN" b="0" dirty="0"/>
              <a:t>Builder Design Pattern</a:t>
            </a:r>
            <a:br>
              <a:rPr lang="en-IN" b="0" dirty="0"/>
            </a:br>
            <a:endParaRPr lang="en-IN" dirty="0"/>
          </a:p>
        </p:txBody>
      </p:sp>
      <p:sp>
        <p:nvSpPr>
          <p:cNvPr id="3" name="Content Placeholder 2"/>
          <p:cNvSpPr>
            <a:spLocks noGrp="1"/>
          </p:cNvSpPr>
          <p:nvPr>
            <p:ph idx="1"/>
          </p:nvPr>
        </p:nvSpPr>
        <p:spPr/>
        <p:txBody>
          <a:bodyPr/>
          <a:lstStyle/>
          <a:p>
            <a:r>
              <a:rPr lang="en-US" dirty="0"/>
              <a:t>Builder Pattern says that </a:t>
            </a:r>
            <a:r>
              <a:rPr lang="en-US" b="1" dirty="0"/>
              <a:t>"construct a complex object from simple objects using step-by-step approach"</a:t>
            </a:r>
            <a:endParaRPr lang="en-US" dirty="0"/>
          </a:p>
          <a:p>
            <a:r>
              <a:rPr lang="en-US" dirty="0"/>
              <a:t>It is mostly used when object can't be created in single step like in the de-serialization of a complex object.</a:t>
            </a:r>
          </a:p>
          <a:p>
            <a:r>
              <a:rPr lang="en-US" dirty="0"/>
              <a:t>The main advantages of Builder Pattern are as follows:</a:t>
            </a:r>
          </a:p>
          <a:p>
            <a:pPr lvl="1"/>
            <a:r>
              <a:rPr lang="en-US" dirty="0"/>
              <a:t>It provides clear separation between the construction and representation of an object.</a:t>
            </a:r>
          </a:p>
          <a:p>
            <a:pPr lvl="1"/>
            <a:r>
              <a:rPr lang="en-US" dirty="0"/>
              <a:t>It provides better control over construction process.</a:t>
            </a:r>
          </a:p>
          <a:p>
            <a:pPr lvl="1"/>
            <a:r>
              <a:rPr lang="en-US" dirty="0"/>
              <a:t>It supports to change the internal representation of objects.</a:t>
            </a:r>
          </a:p>
          <a:p>
            <a:endParaRPr lang="en-IN" dirty="0"/>
          </a:p>
        </p:txBody>
      </p:sp>
      <p:sp>
        <p:nvSpPr>
          <p:cNvPr id="4" name="Slide Number Placeholder 3"/>
          <p:cNvSpPr>
            <a:spLocks noGrp="1"/>
          </p:cNvSpPr>
          <p:nvPr>
            <p:ph type="sldNum" sz="quarter" idx="10"/>
          </p:nvPr>
        </p:nvSpPr>
        <p:spPr/>
        <p:txBody>
          <a:bodyPr/>
          <a:lstStyle/>
          <a:p>
            <a:fld id="{63704C00-2116-4D69-B681-8A0200EF7D86}" type="slidenum">
              <a:rPr lang="en-US" smtClean="0"/>
              <a:pPr/>
              <a:t>33</a:t>
            </a:fld>
            <a:endParaRPr lang="en-US"/>
          </a:p>
        </p:txBody>
      </p:sp>
    </p:spTree>
    <p:extLst>
      <p:ext uri="{BB962C8B-B14F-4D97-AF65-F5344CB8AC3E}">
        <p14:creationId xmlns:p14="http://schemas.microsoft.com/office/powerpoint/2010/main" val="34977167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b="0" dirty="0"/>
            </a:br>
            <a:r>
              <a:rPr lang="en-IN" b="0" dirty="0"/>
              <a:t>Builder Design Pattern</a:t>
            </a:r>
            <a:br>
              <a:rPr lang="en-IN" b="0" dirty="0"/>
            </a:br>
            <a:endParaRPr lang="en-IN" dirty="0"/>
          </a:p>
        </p:txBody>
      </p:sp>
      <p:sp>
        <p:nvSpPr>
          <p:cNvPr id="4" name="Slide Number Placeholder 3"/>
          <p:cNvSpPr>
            <a:spLocks noGrp="1"/>
          </p:cNvSpPr>
          <p:nvPr>
            <p:ph type="sldNum" sz="quarter" idx="10"/>
          </p:nvPr>
        </p:nvSpPr>
        <p:spPr/>
        <p:txBody>
          <a:bodyPr/>
          <a:lstStyle/>
          <a:p>
            <a:fld id="{63704C00-2116-4D69-B681-8A0200EF7D86}" type="slidenum">
              <a:rPr lang="en-US" smtClean="0"/>
              <a:pPr/>
              <a:t>34</a:t>
            </a:fld>
            <a:endParaRPr lang="en-US"/>
          </a:p>
        </p:txBody>
      </p:sp>
      <p:pic>
        <p:nvPicPr>
          <p:cNvPr id="2050" name="Picture 2" descr="https://cdncontribute.geeksforgeeks.org/wp-content/uploads/uml-of-builed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76400"/>
            <a:ext cx="8104026"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01116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b="0" dirty="0"/>
            </a:br>
            <a:r>
              <a:rPr lang="en-IN" b="0" dirty="0"/>
              <a:t>Builder Design Pattern</a:t>
            </a:r>
            <a:br>
              <a:rPr lang="en-IN" b="0" dirty="0"/>
            </a:br>
            <a:endParaRPr lang="en-IN" dirty="0"/>
          </a:p>
        </p:txBody>
      </p:sp>
      <p:sp>
        <p:nvSpPr>
          <p:cNvPr id="3" name="Content Placeholder 2"/>
          <p:cNvSpPr>
            <a:spLocks noGrp="1"/>
          </p:cNvSpPr>
          <p:nvPr>
            <p:ph idx="1"/>
          </p:nvPr>
        </p:nvSpPr>
        <p:spPr/>
        <p:txBody>
          <a:bodyPr/>
          <a:lstStyle/>
          <a:p>
            <a:r>
              <a:rPr lang="en-US" b="1" dirty="0"/>
              <a:t>Product – </a:t>
            </a:r>
            <a:r>
              <a:rPr lang="en-US" dirty="0"/>
              <a:t>The product class defines the type of the complex object that is to be generated by the builder pattern.</a:t>
            </a:r>
          </a:p>
          <a:p>
            <a:r>
              <a:rPr lang="en-US" b="1" dirty="0"/>
              <a:t>Builder – </a:t>
            </a:r>
            <a:r>
              <a:rPr lang="en-US" dirty="0"/>
              <a:t>This abstract base class defines all of the steps that must be taken in order to correctly create a product. </a:t>
            </a:r>
          </a:p>
          <a:p>
            <a:r>
              <a:rPr lang="en-US" dirty="0"/>
              <a:t>Each step is generally abstract as the actual functionality of the builder is carried out in the concrete subclasses. </a:t>
            </a:r>
          </a:p>
          <a:p>
            <a:r>
              <a:rPr lang="en-US" dirty="0"/>
              <a:t>The </a:t>
            </a:r>
            <a:r>
              <a:rPr lang="en-US" dirty="0" err="1"/>
              <a:t>GetProduct</a:t>
            </a:r>
            <a:r>
              <a:rPr lang="en-US" dirty="0"/>
              <a:t> method is used to return the final product. The builder class is often replaced with a simple interface.</a:t>
            </a:r>
          </a:p>
          <a:p>
            <a:endParaRPr lang="en-IN" dirty="0"/>
          </a:p>
        </p:txBody>
      </p:sp>
      <p:sp>
        <p:nvSpPr>
          <p:cNvPr id="4" name="Slide Number Placeholder 3"/>
          <p:cNvSpPr>
            <a:spLocks noGrp="1"/>
          </p:cNvSpPr>
          <p:nvPr>
            <p:ph type="sldNum" sz="quarter" idx="10"/>
          </p:nvPr>
        </p:nvSpPr>
        <p:spPr/>
        <p:txBody>
          <a:bodyPr/>
          <a:lstStyle/>
          <a:p>
            <a:fld id="{63704C00-2116-4D69-B681-8A0200EF7D86}" type="slidenum">
              <a:rPr lang="en-US" smtClean="0"/>
              <a:pPr/>
              <a:t>35</a:t>
            </a:fld>
            <a:endParaRPr lang="en-US"/>
          </a:p>
        </p:txBody>
      </p:sp>
    </p:spTree>
    <p:extLst>
      <p:ext uri="{BB962C8B-B14F-4D97-AF65-F5344CB8AC3E}">
        <p14:creationId xmlns:p14="http://schemas.microsoft.com/office/powerpoint/2010/main" val="17899677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b="0" dirty="0"/>
            </a:br>
            <a:r>
              <a:rPr lang="en-IN" b="0" dirty="0"/>
              <a:t>Builder Design Pattern</a:t>
            </a:r>
            <a:br>
              <a:rPr lang="en-IN" b="0" dirty="0"/>
            </a:br>
            <a:endParaRPr lang="en-IN" dirty="0"/>
          </a:p>
        </p:txBody>
      </p:sp>
      <p:sp>
        <p:nvSpPr>
          <p:cNvPr id="3" name="Content Placeholder 2"/>
          <p:cNvSpPr>
            <a:spLocks noGrp="1"/>
          </p:cNvSpPr>
          <p:nvPr>
            <p:ph idx="1"/>
          </p:nvPr>
        </p:nvSpPr>
        <p:spPr/>
        <p:txBody>
          <a:bodyPr/>
          <a:lstStyle/>
          <a:p>
            <a:r>
              <a:rPr lang="en-US" b="1" dirty="0" err="1"/>
              <a:t>ConcreteBuilder</a:t>
            </a:r>
            <a:r>
              <a:rPr lang="en-US" b="1" dirty="0"/>
              <a:t> – </a:t>
            </a:r>
            <a:r>
              <a:rPr lang="en-US" dirty="0"/>
              <a:t>There may be any number of concrete builder classes inheriting from Builder. These classes contain the functionality to create a particular complex product.</a:t>
            </a:r>
          </a:p>
          <a:p>
            <a:r>
              <a:rPr lang="en-US" b="1" dirty="0"/>
              <a:t>Director – </a:t>
            </a:r>
            <a:r>
              <a:rPr lang="en-US" dirty="0"/>
              <a:t>The director class controls the algorithm that generates the final product object. A director object is instantiated and its Construct method is called. The method includes a parameter to capture the specific concrete builder object that is to be used to generate the product. </a:t>
            </a:r>
            <a:endParaRPr lang="en-IN" dirty="0"/>
          </a:p>
        </p:txBody>
      </p:sp>
      <p:sp>
        <p:nvSpPr>
          <p:cNvPr id="4" name="Slide Number Placeholder 3"/>
          <p:cNvSpPr>
            <a:spLocks noGrp="1"/>
          </p:cNvSpPr>
          <p:nvPr>
            <p:ph type="sldNum" sz="quarter" idx="10"/>
          </p:nvPr>
        </p:nvSpPr>
        <p:spPr/>
        <p:txBody>
          <a:bodyPr/>
          <a:lstStyle/>
          <a:p>
            <a:fld id="{63704C00-2116-4D69-B681-8A0200EF7D86}" type="slidenum">
              <a:rPr lang="en-US" smtClean="0"/>
              <a:pPr/>
              <a:t>36</a:t>
            </a:fld>
            <a:endParaRPr lang="en-US"/>
          </a:p>
        </p:txBody>
      </p:sp>
    </p:spTree>
    <p:extLst>
      <p:ext uri="{BB962C8B-B14F-4D97-AF65-F5344CB8AC3E}">
        <p14:creationId xmlns:p14="http://schemas.microsoft.com/office/powerpoint/2010/main" val="2635220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b="0" dirty="0"/>
            </a:br>
            <a:r>
              <a:rPr lang="en-IN" b="0" dirty="0"/>
              <a:t>Builder Design Pattern</a:t>
            </a:r>
            <a:br>
              <a:rPr lang="en-IN" b="0" dirty="0"/>
            </a:br>
            <a:endParaRPr lang="en-IN" dirty="0"/>
          </a:p>
        </p:txBody>
      </p:sp>
      <p:sp>
        <p:nvSpPr>
          <p:cNvPr id="3" name="Content Placeholder 2"/>
          <p:cNvSpPr>
            <a:spLocks noGrp="1"/>
          </p:cNvSpPr>
          <p:nvPr>
            <p:ph idx="1"/>
          </p:nvPr>
        </p:nvSpPr>
        <p:spPr/>
        <p:txBody>
          <a:bodyPr/>
          <a:lstStyle/>
          <a:p>
            <a:r>
              <a:rPr lang="en-US" dirty="0"/>
              <a:t>The director then calls methods of the concrete builder in the correct order to generate the product object. On completion of the process, the </a:t>
            </a:r>
            <a:r>
              <a:rPr lang="en-US" dirty="0" err="1"/>
              <a:t>GetProduct</a:t>
            </a:r>
            <a:r>
              <a:rPr lang="en-US" dirty="0"/>
              <a:t> method of the builder object can be used to return the product.</a:t>
            </a:r>
          </a:p>
          <a:p>
            <a:r>
              <a:rPr lang="en-US" b="1" dirty="0"/>
              <a:t>Disadvantages of Builder Design Pattern</a:t>
            </a:r>
            <a:endParaRPr lang="en-US" dirty="0"/>
          </a:p>
          <a:p>
            <a:pPr lvl="1"/>
            <a:r>
              <a:rPr lang="en-US" dirty="0"/>
              <a:t>The number of lines of code increase at least to double in builder pattern, but the effort pays off in terms of design flexibility and much more readable code.</a:t>
            </a:r>
          </a:p>
          <a:p>
            <a:pPr lvl="1"/>
            <a:r>
              <a:rPr lang="en-US" dirty="0"/>
              <a:t>Requires creating a separate </a:t>
            </a:r>
            <a:r>
              <a:rPr lang="en-US" dirty="0" err="1"/>
              <a:t>ConcreteBuilder</a:t>
            </a:r>
            <a:r>
              <a:rPr lang="en-US" dirty="0"/>
              <a:t> for each different type of Product.</a:t>
            </a:r>
          </a:p>
          <a:p>
            <a:endParaRPr lang="en-US" dirty="0"/>
          </a:p>
        </p:txBody>
      </p:sp>
      <p:sp>
        <p:nvSpPr>
          <p:cNvPr id="4" name="Slide Number Placeholder 3"/>
          <p:cNvSpPr>
            <a:spLocks noGrp="1"/>
          </p:cNvSpPr>
          <p:nvPr>
            <p:ph type="sldNum" sz="quarter" idx="10"/>
          </p:nvPr>
        </p:nvSpPr>
        <p:spPr/>
        <p:txBody>
          <a:bodyPr/>
          <a:lstStyle/>
          <a:p>
            <a:fld id="{63704C00-2116-4D69-B681-8A0200EF7D86}" type="slidenum">
              <a:rPr lang="en-US" smtClean="0"/>
              <a:pPr/>
              <a:t>37</a:t>
            </a:fld>
            <a:endParaRPr lang="en-US"/>
          </a:p>
        </p:txBody>
      </p:sp>
    </p:spTree>
    <p:extLst>
      <p:ext uri="{BB962C8B-B14F-4D97-AF65-F5344CB8AC3E}">
        <p14:creationId xmlns:p14="http://schemas.microsoft.com/office/powerpoint/2010/main" val="41296412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a:t>Object Pool Pattern</a:t>
            </a:r>
            <a:br>
              <a:rPr lang="en-IN" b="0" dirty="0"/>
            </a:br>
            <a:endParaRPr lang="en-IN" dirty="0"/>
          </a:p>
        </p:txBody>
      </p:sp>
      <p:sp>
        <p:nvSpPr>
          <p:cNvPr id="3" name="Content Placeholder 2"/>
          <p:cNvSpPr>
            <a:spLocks noGrp="1"/>
          </p:cNvSpPr>
          <p:nvPr>
            <p:ph idx="1"/>
          </p:nvPr>
        </p:nvSpPr>
        <p:spPr>
          <a:xfrm>
            <a:off x="457200" y="1600200"/>
            <a:ext cx="8229600" cy="5105400"/>
          </a:xfrm>
        </p:spPr>
        <p:txBody>
          <a:bodyPr/>
          <a:lstStyle/>
          <a:p>
            <a:r>
              <a:rPr lang="en-US" dirty="0"/>
              <a:t>Mostly, performance is the key issue during the software development and the object creation, which may be a costly step.</a:t>
            </a:r>
          </a:p>
          <a:p>
            <a:r>
              <a:rPr lang="en-US" dirty="0"/>
              <a:t>Object Pool Pattern says that </a:t>
            </a:r>
            <a:r>
              <a:rPr lang="en-US" b="1" dirty="0"/>
              <a:t>" to reuse the object that are expensive to create".</a:t>
            </a:r>
            <a:endParaRPr lang="en-US" dirty="0"/>
          </a:p>
          <a:p>
            <a:r>
              <a:rPr lang="en-US" dirty="0"/>
              <a:t>Basically, an Object pool is a container which contains a specified amount of objects. When an object is taken from the pool, it is not available in the pool until it is put </a:t>
            </a:r>
            <a:r>
              <a:rPr lang="en-US" dirty="0" err="1"/>
              <a:t>back.</a:t>
            </a:r>
            <a:r>
              <a:rPr lang="en-US" b="1" dirty="0" err="1"/>
              <a:t>Objects</a:t>
            </a:r>
            <a:r>
              <a:rPr lang="en-US" b="1" dirty="0"/>
              <a:t> in the pool have a lifecycle: creation, validation and destroy.</a:t>
            </a:r>
            <a:endParaRPr lang="en-US" dirty="0"/>
          </a:p>
          <a:p>
            <a:r>
              <a:rPr lang="en-US" dirty="0"/>
              <a:t>A pool helps to manage available resources in a better way. There are many using examples: especially in application servers there are data source pools, thread pools etc.</a:t>
            </a:r>
          </a:p>
          <a:p>
            <a:endParaRPr lang="en-IN" dirty="0"/>
          </a:p>
        </p:txBody>
      </p:sp>
      <p:sp>
        <p:nvSpPr>
          <p:cNvPr id="4" name="Slide Number Placeholder 3"/>
          <p:cNvSpPr>
            <a:spLocks noGrp="1"/>
          </p:cNvSpPr>
          <p:nvPr>
            <p:ph type="sldNum" sz="quarter" idx="10"/>
          </p:nvPr>
        </p:nvSpPr>
        <p:spPr/>
        <p:txBody>
          <a:bodyPr/>
          <a:lstStyle/>
          <a:p>
            <a:fld id="{63704C00-2116-4D69-B681-8A0200EF7D86}" type="slidenum">
              <a:rPr lang="en-US" smtClean="0"/>
              <a:pPr/>
              <a:t>38</a:t>
            </a:fld>
            <a:endParaRPr lang="en-US"/>
          </a:p>
        </p:txBody>
      </p:sp>
    </p:spTree>
    <p:extLst>
      <p:ext uri="{BB962C8B-B14F-4D97-AF65-F5344CB8AC3E}">
        <p14:creationId xmlns:p14="http://schemas.microsoft.com/office/powerpoint/2010/main" val="23714565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a:t>Object Pool Pattern</a:t>
            </a:r>
            <a:br>
              <a:rPr lang="en-IN" b="0" dirty="0"/>
            </a:br>
            <a:endParaRPr lang="en-IN" dirty="0"/>
          </a:p>
        </p:txBody>
      </p:sp>
      <p:sp>
        <p:nvSpPr>
          <p:cNvPr id="3" name="Content Placeholder 2"/>
          <p:cNvSpPr>
            <a:spLocks noGrp="1"/>
          </p:cNvSpPr>
          <p:nvPr>
            <p:ph idx="1"/>
          </p:nvPr>
        </p:nvSpPr>
        <p:spPr>
          <a:xfrm>
            <a:off x="457200" y="1600200"/>
            <a:ext cx="8229600" cy="5105400"/>
          </a:xfrm>
        </p:spPr>
        <p:txBody>
          <a:bodyPr/>
          <a:lstStyle/>
          <a:p>
            <a:r>
              <a:rPr lang="en-US" dirty="0"/>
              <a:t>Advantage of Object Pool design pattern</a:t>
            </a:r>
          </a:p>
          <a:p>
            <a:r>
              <a:rPr lang="en-US" dirty="0"/>
              <a:t>It boosts the performance of the application significantly.</a:t>
            </a:r>
          </a:p>
          <a:p>
            <a:r>
              <a:rPr lang="en-US" dirty="0"/>
              <a:t>It is most effective in a situation where the rate of initializing a class instance is high.</a:t>
            </a:r>
          </a:p>
          <a:p>
            <a:r>
              <a:rPr lang="en-US" dirty="0"/>
              <a:t>It manages the connections and provides a way to reuse and share them.</a:t>
            </a:r>
          </a:p>
          <a:p>
            <a:r>
              <a:rPr lang="en-US" dirty="0"/>
              <a:t>It can also provide the limit for the maximum number of objects that can be created.</a:t>
            </a:r>
          </a:p>
          <a:p>
            <a:endParaRPr lang="en-IN" dirty="0"/>
          </a:p>
        </p:txBody>
      </p:sp>
      <p:sp>
        <p:nvSpPr>
          <p:cNvPr id="4" name="Slide Number Placeholder 3"/>
          <p:cNvSpPr>
            <a:spLocks noGrp="1"/>
          </p:cNvSpPr>
          <p:nvPr>
            <p:ph type="sldNum" sz="quarter" idx="10"/>
          </p:nvPr>
        </p:nvSpPr>
        <p:spPr/>
        <p:txBody>
          <a:bodyPr/>
          <a:lstStyle/>
          <a:p>
            <a:fld id="{63704C00-2116-4D69-B681-8A0200EF7D86}" type="slidenum">
              <a:rPr lang="en-US" smtClean="0"/>
              <a:pPr/>
              <a:t>39</a:t>
            </a:fld>
            <a:endParaRPr lang="en-US"/>
          </a:p>
        </p:txBody>
      </p:sp>
    </p:spTree>
    <p:extLst>
      <p:ext uri="{BB962C8B-B14F-4D97-AF65-F5344CB8AC3E}">
        <p14:creationId xmlns:p14="http://schemas.microsoft.com/office/powerpoint/2010/main" val="3598770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a:t>“</a:t>
            </a:r>
            <a:r>
              <a:rPr lang="en-US" dirty="0" err="1"/>
              <a:t>GoF</a:t>
            </a:r>
            <a:r>
              <a:rPr lang="en-US" dirty="0"/>
              <a:t>” Design Patterns</a:t>
            </a:r>
            <a:endParaRPr lang="en-IN" dirty="0"/>
          </a:p>
        </p:txBody>
      </p:sp>
      <p:sp>
        <p:nvSpPr>
          <p:cNvPr id="5123" name="Rectangle 3"/>
          <p:cNvSpPr>
            <a:spLocks noGrp="1" noChangeArrowheads="1"/>
          </p:cNvSpPr>
          <p:nvPr>
            <p:ph type="body" idx="1"/>
          </p:nvPr>
        </p:nvSpPr>
        <p:spPr/>
        <p:txBody>
          <a:bodyPr/>
          <a:lstStyle/>
          <a:p>
            <a:pPr eaLnBrk="1" hangingPunct="1">
              <a:buNone/>
            </a:pPr>
            <a:endParaRPr lang="en-IN" dirty="0"/>
          </a:p>
          <a:p>
            <a:pPr eaLnBrk="1" hangingPunct="1"/>
            <a:r>
              <a:rPr lang="en-US" dirty="0"/>
              <a:t>Design Patterns: Elements of Reusable Object-Oriented </a:t>
            </a:r>
            <a:r>
              <a:rPr lang="en-US" dirty="0" err="1"/>
              <a:t>Softwaare</a:t>
            </a:r>
            <a:r>
              <a:rPr lang="en-US" dirty="0"/>
              <a:t> Software by the “</a:t>
            </a:r>
            <a:r>
              <a:rPr lang="en-US" dirty="0" err="1"/>
              <a:t>Gof</a:t>
            </a:r>
            <a:r>
              <a:rPr lang="en-US" dirty="0"/>
              <a:t> (Gang of Four)” </a:t>
            </a:r>
          </a:p>
          <a:p>
            <a:pPr lvl="1"/>
            <a:r>
              <a:rPr lang="en-US" dirty="0"/>
              <a:t>Erich Gamma</a:t>
            </a:r>
          </a:p>
          <a:p>
            <a:pPr lvl="1"/>
            <a:r>
              <a:rPr lang="en-US" dirty="0"/>
              <a:t>Richard Helm</a:t>
            </a:r>
          </a:p>
          <a:p>
            <a:pPr lvl="1"/>
            <a:r>
              <a:rPr lang="en-US" dirty="0"/>
              <a:t>Ralph Johnson</a:t>
            </a:r>
          </a:p>
          <a:p>
            <a:pPr lvl="1"/>
            <a:r>
              <a:rPr lang="en-US" dirty="0"/>
              <a:t>John </a:t>
            </a:r>
            <a:r>
              <a:rPr lang="en-US" dirty="0" err="1"/>
              <a:t>Vlissides</a:t>
            </a:r>
            <a:endParaRPr lang="en-US" dirty="0"/>
          </a:p>
          <a:p>
            <a:pPr eaLnBrk="1" hangingPunct="1">
              <a:buNone/>
            </a:pPr>
            <a:endParaRPr lang="en-US" dirty="0"/>
          </a:p>
          <a:p>
            <a:pPr lvl="1" eaLnBrk="1" hangingPunct="1">
              <a:buFontTx/>
              <a:buNone/>
            </a:pPr>
            <a:endParaRPr lang="en-IN" sz="32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a:t>Object Pool Pattern</a:t>
            </a:r>
            <a:br>
              <a:rPr lang="en-IN" b="0" dirty="0"/>
            </a:br>
            <a:endParaRPr lang="en-IN" dirty="0"/>
          </a:p>
        </p:txBody>
      </p:sp>
      <p:sp>
        <p:nvSpPr>
          <p:cNvPr id="3" name="Content Placeholder 2"/>
          <p:cNvSpPr>
            <a:spLocks noGrp="1"/>
          </p:cNvSpPr>
          <p:nvPr>
            <p:ph idx="1"/>
          </p:nvPr>
        </p:nvSpPr>
        <p:spPr>
          <a:xfrm>
            <a:off x="457200" y="1600200"/>
            <a:ext cx="8229600" cy="5105400"/>
          </a:xfrm>
        </p:spPr>
        <p:txBody>
          <a:bodyPr/>
          <a:lstStyle/>
          <a:p>
            <a:r>
              <a:rPr lang="en-US" dirty="0"/>
              <a:t>Usage:</a:t>
            </a:r>
          </a:p>
          <a:p>
            <a:r>
              <a:rPr lang="en-US" dirty="0"/>
              <a:t>When an application requires objects which are expensive to create. </a:t>
            </a:r>
            <a:r>
              <a:rPr lang="en-US" dirty="0" err="1"/>
              <a:t>Eg</a:t>
            </a:r>
            <a:r>
              <a:rPr lang="en-US" dirty="0"/>
              <a:t>: there is a need of opening too many connections for the database then it takes too longer to create a new one and the database server will be overloaded.</a:t>
            </a:r>
          </a:p>
          <a:p>
            <a:r>
              <a:rPr lang="en-US" dirty="0"/>
              <a:t>When there are several clients who need the same resource at different times.</a:t>
            </a:r>
          </a:p>
          <a:p>
            <a:endParaRPr lang="en-IN" dirty="0"/>
          </a:p>
        </p:txBody>
      </p:sp>
      <p:sp>
        <p:nvSpPr>
          <p:cNvPr id="4" name="Slide Number Placeholder 3"/>
          <p:cNvSpPr>
            <a:spLocks noGrp="1"/>
          </p:cNvSpPr>
          <p:nvPr>
            <p:ph type="sldNum" sz="quarter" idx="10"/>
          </p:nvPr>
        </p:nvSpPr>
        <p:spPr/>
        <p:txBody>
          <a:bodyPr/>
          <a:lstStyle/>
          <a:p>
            <a:fld id="{63704C00-2116-4D69-B681-8A0200EF7D86}" type="slidenum">
              <a:rPr lang="en-US" smtClean="0"/>
              <a:pPr/>
              <a:t>40</a:t>
            </a:fld>
            <a:endParaRPr lang="en-US"/>
          </a:p>
        </p:txBody>
      </p:sp>
    </p:spTree>
    <p:extLst>
      <p:ext uri="{BB962C8B-B14F-4D97-AF65-F5344CB8AC3E}">
        <p14:creationId xmlns:p14="http://schemas.microsoft.com/office/powerpoint/2010/main" val="27991388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98465-62E1-45BA-805B-BD061D649CB9}"/>
              </a:ext>
            </a:extLst>
          </p:cNvPr>
          <p:cNvSpPr>
            <a:spLocks noGrp="1"/>
          </p:cNvSpPr>
          <p:nvPr>
            <p:ph type="title"/>
          </p:nvPr>
        </p:nvSpPr>
        <p:spPr/>
        <p:txBody>
          <a:bodyPr/>
          <a:lstStyle/>
          <a:p>
            <a:r>
              <a:rPr lang="en-IN" dirty="0"/>
              <a:t>Bridge Pattern</a:t>
            </a:r>
          </a:p>
        </p:txBody>
      </p:sp>
      <p:sp>
        <p:nvSpPr>
          <p:cNvPr id="3" name="Content Placeholder 2">
            <a:extLst>
              <a:ext uri="{FF2B5EF4-FFF2-40B4-BE49-F238E27FC236}">
                <a16:creationId xmlns:a16="http://schemas.microsoft.com/office/drawing/2014/main" id="{65D4BB9C-F4D7-4B2B-87C9-E94E5433B09E}"/>
              </a:ext>
            </a:extLst>
          </p:cNvPr>
          <p:cNvSpPr>
            <a:spLocks noGrp="1"/>
          </p:cNvSpPr>
          <p:nvPr>
            <p:ph idx="1"/>
          </p:nvPr>
        </p:nvSpPr>
        <p:spPr/>
        <p:txBody>
          <a:bodyPr/>
          <a:lstStyle/>
          <a:p>
            <a:r>
              <a:rPr lang="en-US" dirty="0"/>
              <a:t>The Bridge design pattern allows you to separate the abstraction from the </a:t>
            </a:r>
            <a:r>
              <a:rPr lang="en-US" dirty="0" err="1"/>
              <a:t>implementation.It</a:t>
            </a:r>
            <a:r>
              <a:rPr lang="en-US" dirty="0"/>
              <a:t> is a structural design pattern.</a:t>
            </a:r>
          </a:p>
          <a:p>
            <a:r>
              <a:rPr lang="en-US" dirty="0"/>
              <a:t>There are 2 parts in Bridge design pattern :</a:t>
            </a:r>
          </a:p>
          <a:p>
            <a:pPr lvl="1"/>
            <a:r>
              <a:rPr lang="en-US" dirty="0"/>
              <a:t>Abstraction</a:t>
            </a:r>
          </a:p>
          <a:p>
            <a:pPr lvl="1"/>
            <a:r>
              <a:rPr lang="en-US" dirty="0"/>
              <a:t>Implementation</a:t>
            </a:r>
            <a:endParaRPr lang="en-IN" dirty="0"/>
          </a:p>
        </p:txBody>
      </p:sp>
      <p:sp>
        <p:nvSpPr>
          <p:cNvPr id="4" name="Slide Number Placeholder 3">
            <a:extLst>
              <a:ext uri="{FF2B5EF4-FFF2-40B4-BE49-F238E27FC236}">
                <a16:creationId xmlns:a16="http://schemas.microsoft.com/office/drawing/2014/main" id="{08149621-6DBE-4837-83B0-9CA6DE80FA76}"/>
              </a:ext>
            </a:extLst>
          </p:cNvPr>
          <p:cNvSpPr>
            <a:spLocks noGrp="1"/>
          </p:cNvSpPr>
          <p:nvPr>
            <p:ph type="sldNum" sz="quarter" idx="10"/>
          </p:nvPr>
        </p:nvSpPr>
        <p:spPr/>
        <p:txBody>
          <a:bodyPr/>
          <a:lstStyle/>
          <a:p>
            <a:fld id="{63704C00-2116-4D69-B681-8A0200EF7D86}" type="slidenum">
              <a:rPr lang="en-US" smtClean="0"/>
              <a:pPr/>
              <a:t>41</a:t>
            </a:fld>
            <a:endParaRPr lang="en-US"/>
          </a:p>
        </p:txBody>
      </p:sp>
    </p:spTree>
    <p:extLst>
      <p:ext uri="{BB962C8B-B14F-4D97-AF65-F5344CB8AC3E}">
        <p14:creationId xmlns:p14="http://schemas.microsoft.com/office/powerpoint/2010/main" val="6772297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4C05ED1-BD55-438E-B5AA-798C4115655A}"/>
              </a:ext>
            </a:extLst>
          </p:cNvPr>
          <p:cNvSpPr>
            <a:spLocks noGrp="1"/>
          </p:cNvSpPr>
          <p:nvPr>
            <p:ph type="title"/>
          </p:nvPr>
        </p:nvSpPr>
        <p:spPr/>
        <p:txBody>
          <a:bodyPr/>
          <a:lstStyle/>
          <a:p>
            <a:endParaRPr lang="en-IN"/>
          </a:p>
        </p:txBody>
      </p:sp>
      <p:sp>
        <p:nvSpPr>
          <p:cNvPr id="6" name="Text Placeholder 5">
            <a:extLst>
              <a:ext uri="{FF2B5EF4-FFF2-40B4-BE49-F238E27FC236}">
                <a16:creationId xmlns:a16="http://schemas.microsoft.com/office/drawing/2014/main" id="{7BA6DFF1-3C22-4633-8FC7-013C737E3A7F}"/>
              </a:ext>
            </a:extLst>
          </p:cNvPr>
          <p:cNvSpPr>
            <a:spLocks noGrp="1"/>
          </p:cNvSpPr>
          <p:nvPr>
            <p:ph type="body" idx="1"/>
          </p:nvPr>
        </p:nvSpPr>
        <p:spPr/>
        <p:txBody>
          <a:bodyPr/>
          <a:lstStyle/>
          <a:p>
            <a:r>
              <a:rPr lang="en-IN" dirty="0"/>
              <a:t>Structural Pattern</a:t>
            </a:r>
          </a:p>
        </p:txBody>
      </p:sp>
      <p:sp>
        <p:nvSpPr>
          <p:cNvPr id="4" name="Slide Number Placeholder 3">
            <a:extLst>
              <a:ext uri="{FF2B5EF4-FFF2-40B4-BE49-F238E27FC236}">
                <a16:creationId xmlns:a16="http://schemas.microsoft.com/office/drawing/2014/main" id="{432DBDE2-4B17-43C7-B6C4-C634F3907812}"/>
              </a:ext>
            </a:extLst>
          </p:cNvPr>
          <p:cNvSpPr>
            <a:spLocks noGrp="1"/>
          </p:cNvSpPr>
          <p:nvPr>
            <p:ph type="sldNum" sz="quarter" idx="10"/>
          </p:nvPr>
        </p:nvSpPr>
        <p:spPr/>
        <p:txBody>
          <a:bodyPr/>
          <a:lstStyle/>
          <a:p>
            <a:fld id="{63704C00-2116-4D69-B681-8A0200EF7D86}" type="slidenum">
              <a:rPr lang="en-US" smtClean="0"/>
              <a:pPr/>
              <a:t>42</a:t>
            </a:fld>
            <a:endParaRPr lang="en-US"/>
          </a:p>
        </p:txBody>
      </p:sp>
    </p:spTree>
    <p:extLst>
      <p:ext uri="{BB962C8B-B14F-4D97-AF65-F5344CB8AC3E}">
        <p14:creationId xmlns:p14="http://schemas.microsoft.com/office/powerpoint/2010/main" val="4683848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98465-62E1-45BA-805B-BD061D649CB9}"/>
              </a:ext>
            </a:extLst>
          </p:cNvPr>
          <p:cNvSpPr>
            <a:spLocks noGrp="1"/>
          </p:cNvSpPr>
          <p:nvPr>
            <p:ph type="title"/>
          </p:nvPr>
        </p:nvSpPr>
        <p:spPr/>
        <p:txBody>
          <a:bodyPr/>
          <a:lstStyle/>
          <a:p>
            <a:r>
              <a:rPr lang="en-IN" dirty="0"/>
              <a:t>Bridge Pattern(Without Bridge)</a:t>
            </a:r>
          </a:p>
        </p:txBody>
      </p:sp>
      <p:sp>
        <p:nvSpPr>
          <p:cNvPr id="4" name="Slide Number Placeholder 3">
            <a:extLst>
              <a:ext uri="{FF2B5EF4-FFF2-40B4-BE49-F238E27FC236}">
                <a16:creationId xmlns:a16="http://schemas.microsoft.com/office/drawing/2014/main" id="{08149621-6DBE-4837-83B0-9CA6DE80FA76}"/>
              </a:ext>
            </a:extLst>
          </p:cNvPr>
          <p:cNvSpPr>
            <a:spLocks noGrp="1"/>
          </p:cNvSpPr>
          <p:nvPr>
            <p:ph type="sldNum" sz="quarter" idx="10"/>
          </p:nvPr>
        </p:nvSpPr>
        <p:spPr/>
        <p:txBody>
          <a:bodyPr/>
          <a:lstStyle/>
          <a:p>
            <a:fld id="{63704C00-2116-4D69-B681-8A0200EF7D86}" type="slidenum">
              <a:rPr lang="en-US" smtClean="0"/>
              <a:pPr/>
              <a:t>43</a:t>
            </a:fld>
            <a:endParaRPr lang="en-US"/>
          </a:p>
        </p:txBody>
      </p:sp>
      <p:pic>
        <p:nvPicPr>
          <p:cNvPr id="1026" name="Picture 2">
            <a:extLst>
              <a:ext uri="{FF2B5EF4-FFF2-40B4-BE49-F238E27FC236}">
                <a16:creationId xmlns:a16="http://schemas.microsoft.com/office/drawing/2014/main" id="{08FCAE4B-ECD9-410D-A630-0075F69942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318771"/>
            <a:ext cx="7686675" cy="468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02466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98465-62E1-45BA-805B-BD061D649CB9}"/>
              </a:ext>
            </a:extLst>
          </p:cNvPr>
          <p:cNvSpPr>
            <a:spLocks noGrp="1"/>
          </p:cNvSpPr>
          <p:nvPr>
            <p:ph type="title"/>
          </p:nvPr>
        </p:nvSpPr>
        <p:spPr/>
        <p:txBody>
          <a:bodyPr/>
          <a:lstStyle/>
          <a:p>
            <a:r>
              <a:rPr lang="en-IN" dirty="0"/>
              <a:t>Bridge Pattern(With Bridge)</a:t>
            </a:r>
          </a:p>
        </p:txBody>
      </p:sp>
      <p:sp>
        <p:nvSpPr>
          <p:cNvPr id="4" name="Slide Number Placeholder 3">
            <a:extLst>
              <a:ext uri="{FF2B5EF4-FFF2-40B4-BE49-F238E27FC236}">
                <a16:creationId xmlns:a16="http://schemas.microsoft.com/office/drawing/2014/main" id="{08149621-6DBE-4837-83B0-9CA6DE80FA76}"/>
              </a:ext>
            </a:extLst>
          </p:cNvPr>
          <p:cNvSpPr>
            <a:spLocks noGrp="1"/>
          </p:cNvSpPr>
          <p:nvPr>
            <p:ph type="sldNum" sz="quarter" idx="10"/>
          </p:nvPr>
        </p:nvSpPr>
        <p:spPr/>
        <p:txBody>
          <a:bodyPr/>
          <a:lstStyle/>
          <a:p>
            <a:fld id="{63704C00-2116-4D69-B681-8A0200EF7D86}" type="slidenum">
              <a:rPr lang="en-US" smtClean="0"/>
              <a:pPr/>
              <a:t>44</a:t>
            </a:fld>
            <a:endParaRPr lang="en-US"/>
          </a:p>
        </p:txBody>
      </p:sp>
      <p:pic>
        <p:nvPicPr>
          <p:cNvPr id="2050" name="Picture 2">
            <a:extLst>
              <a:ext uri="{FF2B5EF4-FFF2-40B4-BE49-F238E27FC236}">
                <a16:creationId xmlns:a16="http://schemas.microsoft.com/office/drawing/2014/main" id="{9954B23E-317B-4A94-AE59-A30A8DCBB9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851" y="1600200"/>
            <a:ext cx="8590298"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63881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98465-62E1-45BA-805B-BD061D649CB9}"/>
              </a:ext>
            </a:extLst>
          </p:cNvPr>
          <p:cNvSpPr>
            <a:spLocks noGrp="1"/>
          </p:cNvSpPr>
          <p:nvPr>
            <p:ph type="title"/>
          </p:nvPr>
        </p:nvSpPr>
        <p:spPr/>
        <p:txBody>
          <a:bodyPr/>
          <a:lstStyle/>
          <a:p>
            <a:r>
              <a:rPr lang="en-IN" dirty="0"/>
              <a:t>Bridge Pattern(With Bridge)</a:t>
            </a:r>
          </a:p>
        </p:txBody>
      </p:sp>
      <p:sp>
        <p:nvSpPr>
          <p:cNvPr id="4" name="Slide Number Placeholder 3">
            <a:extLst>
              <a:ext uri="{FF2B5EF4-FFF2-40B4-BE49-F238E27FC236}">
                <a16:creationId xmlns:a16="http://schemas.microsoft.com/office/drawing/2014/main" id="{08149621-6DBE-4837-83B0-9CA6DE80FA76}"/>
              </a:ext>
            </a:extLst>
          </p:cNvPr>
          <p:cNvSpPr>
            <a:spLocks noGrp="1"/>
          </p:cNvSpPr>
          <p:nvPr>
            <p:ph type="sldNum" sz="quarter" idx="10"/>
          </p:nvPr>
        </p:nvSpPr>
        <p:spPr/>
        <p:txBody>
          <a:bodyPr/>
          <a:lstStyle/>
          <a:p>
            <a:fld id="{63704C00-2116-4D69-B681-8A0200EF7D86}" type="slidenum">
              <a:rPr lang="en-US" smtClean="0"/>
              <a:pPr/>
              <a:t>45</a:t>
            </a:fld>
            <a:endParaRPr lang="en-US"/>
          </a:p>
        </p:txBody>
      </p:sp>
      <p:pic>
        <p:nvPicPr>
          <p:cNvPr id="3074" name="Picture 2" descr="Class diagram for Bridge design pattern in java">
            <a:extLst>
              <a:ext uri="{FF2B5EF4-FFF2-40B4-BE49-F238E27FC236}">
                <a16:creationId xmlns:a16="http://schemas.microsoft.com/office/drawing/2014/main" id="{DF06DD12-F3E7-4309-890F-27CE6D7497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8201593"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22978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1A34E-B678-45E5-88E5-51EE247B11E7}"/>
              </a:ext>
            </a:extLst>
          </p:cNvPr>
          <p:cNvSpPr>
            <a:spLocks noGrp="1"/>
          </p:cNvSpPr>
          <p:nvPr>
            <p:ph type="title"/>
          </p:nvPr>
        </p:nvSpPr>
        <p:spPr/>
        <p:txBody>
          <a:bodyPr/>
          <a:lstStyle/>
          <a:p>
            <a:r>
              <a:rPr lang="en-IN" dirty="0"/>
              <a:t>Bridge Pattern</a:t>
            </a:r>
          </a:p>
        </p:txBody>
      </p:sp>
      <p:sp>
        <p:nvSpPr>
          <p:cNvPr id="3" name="Content Placeholder 2">
            <a:extLst>
              <a:ext uri="{FF2B5EF4-FFF2-40B4-BE49-F238E27FC236}">
                <a16:creationId xmlns:a16="http://schemas.microsoft.com/office/drawing/2014/main" id="{D63E36E9-9511-4A96-AEA9-79EF72B7559E}"/>
              </a:ext>
            </a:extLst>
          </p:cNvPr>
          <p:cNvSpPr>
            <a:spLocks noGrp="1"/>
          </p:cNvSpPr>
          <p:nvPr>
            <p:ph idx="1"/>
          </p:nvPr>
        </p:nvSpPr>
        <p:spPr/>
        <p:txBody>
          <a:bodyPr/>
          <a:lstStyle/>
          <a:p>
            <a:r>
              <a:rPr lang="en-US" dirty="0"/>
              <a:t>Bridge pattern decouple an abstraction from its implementation so that the two can vary independently.</a:t>
            </a:r>
          </a:p>
          <a:p>
            <a:r>
              <a:rPr lang="en-US" dirty="0"/>
              <a:t>It is used mainly for implementing platform independence feature.</a:t>
            </a:r>
          </a:p>
          <a:p>
            <a:r>
              <a:rPr lang="en-US" dirty="0"/>
              <a:t>It adds one more method level redirection to achieve the objective.</a:t>
            </a:r>
          </a:p>
          <a:p>
            <a:r>
              <a:rPr lang="en-US" dirty="0"/>
              <a:t>Publish abstraction interface in a separate inheritance hierarchy, and put the implementation in its own inheritance hierarchy.</a:t>
            </a:r>
          </a:p>
          <a:p>
            <a:r>
              <a:rPr lang="en-US" dirty="0"/>
              <a:t>Use bridge pattern to run-time binding of the implementation.</a:t>
            </a:r>
          </a:p>
          <a:p>
            <a:r>
              <a:rPr lang="en-US" dirty="0"/>
              <a:t>Use bridge pattern to map orthogonal class hierarchies</a:t>
            </a:r>
          </a:p>
          <a:p>
            <a:r>
              <a:rPr lang="en-US" dirty="0"/>
              <a:t>Bridge is designed up-front to let the abstraction and the implementation vary independently.</a:t>
            </a:r>
            <a:endParaRPr lang="en-IN" dirty="0"/>
          </a:p>
        </p:txBody>
      </p:sp>
      <p:sp>
        <p:nvSpPr>
          <p:cNvPr id="4" name="Slide Number Placeholder 3">
            <a:extLst>
              <a:ext uri="{FF2B5EF4-FFF2-40B4-BE49-F238E27FC236}">
                <a16:creationId xmlns:a16="http://schemas.microsoft.com/office/drawing/2014/main" id="{0FB730F6-D61A-434C-BD4A-5F35A74D46BB}"/>
              </a:ext>
            </a:extLst>
          </p:cNvPr>
          <p:cNvSpPr>
            <a:spLocks noGrp="1"/>
          </p:cNvSpPr>
          <p:nvPr>
            <p:ph type="sldNum" sz="quarter" idx="10"/>
          </p:nvPr>
        </p:nvSpPr>
        <p:spPr/>
        <p:txBody>
          <a:bodyPr/>
          <a:lstStyle/>
          <a:p>
            <a:fld id="{63704C00-2116-4D69-B681-8A0200EF7D86}" type="slidenum">
              <a:rPr lang="en-US" smtClean="0"/>
              <a:pPr/>
              <a:t>46</a:t>
            </a:fld>
            <a:endParaRPr lang="en-US"/>
          </a:p>
        </p:txBody>
      </p:sp>
    </p:spTree>
    <p:extLst>
      <p:ext uri="{BB962C8B-B14F-4D97-AF65-F5344CB8AC3E}">
        <p14:creationId xmlns:p14="http://schemas.microsoft.com/office/powerpoint/2010/main" val="15702146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04887-CE68-45AA-95F2-7A5A20B78EB3}"/>
              </a:ext>
            </a:extLst>
          </p:cNvPr>
          <p:cNvSpPr>
            <a:spLocks noGrp="1"/>
          </p:cNvSpPr>
          <p:nvPr>
            <p:ph type="title"/>
          </p:nvPr>
        </p:nvSpPr>
        <p:spPr/>
        <p:txBody>
          <a:bodyPr/>
          <a:lstStyle/>
          <a:p>
            <a:r>
              <a:rPr lang="en-IN" dirty="0"/>
              <a:t>Adapter Pattern</a:t>
            </a:r>
          </a:p>
        </p:txBody>
      </p:sp>
      <p:sp>
        <p:nvSpPr>
          <p:cNvPr id="3" name="Content Placeholder 2">
            <a:extLst>
              <a:ext uri="{FF2B5EF4-FFF2-40B4-BE49-F238E27FC236}">
                <a16:creationId xmlns:a16="http://schemas.microsoft.com/office/drawing/2014/main" id="{01614484-202A-4F5B-B20A-01070BF4301E}"/>
              </a:ext>
            </a:extLst>
          </p:cNvPr>
          <p:cNvSpPr>
            <a:spLocks noGrp="1"/>
          </p:cNvSpPr>
          <p:nvPr>
            <p:ph idx="1"/>
          </p:nvPr>
        </p:nvSpPr>
        <p:spPr/>
        <p:txBody>
          <a:bodyPr/>
          <a:lstStyle/>
          <a:p>
            <a:r>
              <a:rPr lang="en-US" dirty="0"/>
              <a:t>Adapter design pattern in java is a structural design pattern. </a:t>
            </a:r>
          </a:p>
          <a:p>
            <a:r>
              <a:rPr lang="en-US" dirty="0"/>
              <a:t>It provides solution for helping incompatible things to communicate with each other. </a:t>
            </a:r>
          </a:p>
          <a:p>
            <a:r>
              <a:rPr lang="en-US" dirty="0"/>
              <a:t>It works as an inter-mediator who takes output from one client and gives it to other after converting in the expected format. </a:t>
            </a:r>
          </a:p>
          <a:p>
            <a:r>
              <a:rPr lang="en-US" dirty="0"/>
              <a:t>Adapter pattern is also known as wrapper.</a:t>
            </a:r>
            <a:endParaRPr lang="en-IN" dirty="0"/>
          </a:p>
        </p:txBody>
      </p:sp>
      <p:sp>
        <p:nvSpPr>
          <p:cNvPr id="4" name="Slide Number Placeholder 3">
            <a:extLst>
              <a:ext uri="{FF2B5EF4-FFF2-40B4-BE49-F238E27FC236}">
                <a16:creationId xmlns:a16="http://schemas.microsoft.com/office/drawing/2014/main" id="{38E5EF18-D878-46A8-8F4E-84192627F03B}"/>
              </a:ext>
            </a:extLst>
          </p:cNvPr>
          <p:cNvSpPr>
            <a:spLocks noGrp="1"/>
          </p:cNvSpPr>
          <p:nvPr>
            <p:ph type="sldNum" sz="quarter" idx="10"/>
          </p:nvPr>
        </p:nvSpPr>
        <p:spPr/>
        <p:txBody>
          <a:bodyPr/>
          <a:lstStyle/>
          <a:p>
            <a:fld id="{63704C00-2116-4D69-B681-8A0200EF7D86}" type="slidenum">
              <a:rPr lang="en-US" smtClean="0"/>
              <a:pPr/>
              <a:t>47</a:t>
            </a:fld>
            <a:endParaRPr lang="en-US"/>
          </a:p>
        </p:txBody>
      </p:sp>
    </p:spTree>
    <p:extLst>
      <p:ext uri="{BB962C8B-B14F-4D97-AF65-F5344CB8AC3E}">
        <p14:creationId xmlns:p14="http://schemas.microsoft.com/office/powerpoint/2010/main" val="26267042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04887-CE68-45AA-95F2-7A5A20B78EB3}"/>
              </a:ext>
            </a:extLst>
          </p:cNvPr>
          <p:cNvSpPr>
            <a:spLocks noGrp="1"/>
          </p:cNvSpPr>
          <p:nvPr>
            <p:ph type="title"/>
          </p:nvPr>
        </p:nvSpPr>
        <p:spPr/>
        <p:txBody>
          <a:bodyPr/>
          <a:lstStyle/>
          <a:p>
            <a:r>
              <a:rPr lang="en-IN" dirty="0"/>
              <a:t>Adapter Pattern</a:t>
            </a:r>
          </a:p>
        </p:txBody>
      </p:sp>
      <p:sp>
        <p:nvSpPr>
          <p:cNvPr id="4" name="Slide Number Placeholder 3">
            <a:extLst>
              <a:ext uri="{FF2B5EF4-FFF2-40B4-BE49-F238E27FC236}">
                <a16:creationId xmlns:a16="http://schemas.microsoft.com/office/drawing/2014/main" id="{38E5EF18-D878-46A8-8F4E-84192627F03B}"/>
              </a:ext>
            </a:extLst>
          </p:cNvPr>
          <p:cNvSpPr>
            <a:spLocks noGrp="1"/>
          </p:cNvSpPr>
          <p:nvPr>
            <p:ph type="sldNum" sz="quarter" idx="10"/>
          </p:nvPr>
        </p:nvSpPr>
        <p:spPr/>
        <p:txBody>
          <a:bodyPr/>
          <a:lstStyle/>
          <a:p>
            <a:fld id="{63704C00-2116-4D69-B681-8A0200EF7D86}" type="slidenum">
              <a:rPr lang="en-US" smtClean="0"/>
              <a:pPr/>
              <a:t>48</a:t>
            </a:fld>
            <a:endParaRPr lang="en-US"/>
          </a:p>
        </p:txBody>
      </p:sp>
      <p:pic>
        <p:nvPicPr>
          <p:cNvPr id="4098" name="Picture 2" descr="Real time example of Adapter design pattern">
            <a:extLst>
              <a:ext uri="{FF2B5EF4-FFF2-40B4-BE49-F238E27FC236}">
                <a16:creationId xmlns:a16="http://schemas.microsoft.com/office/drawing/2014/main" id="{D8EAA7B5-9C13-4507-B221-E343380E7E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541" y="1711652"/>
            <a:ext cx="7954790" cy="4591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89197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04887-CE68-45AA-95F2-7A5A20B78EB3}"/>
              </a:ext>
            </a:extLst>
          </p:cNvPr>
          <p:cNvSpPr>
            <a:spLocks noGrp="1"/>
          </p:cNvSpPr>
          <p:nvPr>
            <p:ph type="title"/>
          </p:nvPr>
        </p:nvSpPr>
        <p:spPr/>
        <p:txBody>
          <a:bodyPr/>
          <a:lstStyle/>
          <a:p>
            <a:r>
              <a:rPr lang="en-IN" dirty="0"/>
              <a:t>Adapter Pattern</a:t>
            </a:r>
          </a:p>
        </p:txBody>
      </p:sp>
      <p:sp>
        <p:nvSpPr>
          <p:cNvPr id="4" name="Slide Number Placeholder 3">
            <a:extLst>
              <a:ext uri="{FF2B5EF4-FFF2-40B4-BE49-F238E27FC236}">
                <a16:creationId xmlns:a16="http://schemas.microsoft.com/office/drawing/2014/main" id="{38E5EF18-D878-46A8-8F4E-84192627F03B}"/>
              </a:ext>
            </a:extLst>
          </p:cNvPr>
          <p:cNvSpPr>
            <a:spLocks noGrp="1"/>
          </p:cNvSpPr>
          <p:nvPr>
            <p:ph type="sldNum" sz="quarter" idx="10"/>
          </p:nvPr>
        </p:nvSpPr>
        <p:spPr/>
        <p:txBody>
          <a:bodyPr/>
          <a:lstStyle/>
          <a:p>
            <a:fld id="{63704C00-2116-4D69-B681-8A0200EF7D86}" type="slidenum">
              <a:rPr lang="en-US" smtClean="0"/>
              <a:pPr/>
              <a:t>49</a:t>
            </a:fld>
            <a:endParaRPr lang="en-US"/>
          </a:p>
        </p:txBody>
      </p:sp>
      <p:pic>
        <p:nvPicPr>
          <p:cNvPr id="5122" name="Picture 2" descr="The Adapter Pattern">
            <a:extLst>
              <a:ext uri="{FF2B5EF4-FFF2-40B4-BE49-F238E27FC236}">
                <a16:creationId xmlns:a16="http://schemas.microsoft.com/office/drawing/2014/main" id="{715D6898-760F-4A9E-A342-11FE5310B9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19200"/>
            <a:ext cx="8229600" cy="5221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4731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Advantages</a:t>
            </a:r>
          </a:p>
        </p:txBody>
      </p:sp>
      <p:sp>
        <p:nvSpPr>
          <p:cNvPr id="3" name="Content Placeholder 2"/>
          <p:cNvSpPr>
            <a:spLocks noGrp="1"/>
          </p:cNvSpPr>
          <p:nvPr>
            <p:ph idx="1"/>
          </p:nvPr>
        </p:nvSpPr>
        <p:spPr>
          <a:xfrm>
            <a:off x="457200" y="1219200"/>
            <a:ext cx="8229600" cy="5029200"/>
          </a:xfrm>
        </p:spPr>
        <p:txBody>
          <a:bodyPr/>
          <a:lstStyle/>
          <a:p>
            <a:r>
              <a:rPr lang="en-US" dirty="0"/>
              <a:t>They are reusable in multiple projects.</a:t>
            </a:r>
          </a:p>
          <a:p>
            <a:r>
              <a:rPr lang="en-US" dirty="0"/>
              <a:t>They provide the solutions that help to define the system architecture.</a:t>
            </a:r>
          </a:p>
          <a:p>
            <a:r>
              <a:rPr lang="en-US" dirty="0"/>
              <a:t>They capture the software engineering experiences.</a:t>
            </a:r>
          </a:p>
          <a:p>
            <a:r>
              <a:rPr lang="en-US" dirty="0"/>
              <a:t>They provide transparency to the design of an application.</a:t>
            </a:r>
          </a:p>
          <a:p>
            <a:r>
              <a:rPr lang="en-US" dirty="0"/>
              <a:t>They are well-proved and testified solutions since they have been built upon the knowledge and experience of expert software developers.</a:t>
            </a:r>
          </a:p>
          <a:p>
            <a:r>
              <a:rPr lang="en-US" dirty="0"/>
              <a:t>Design patterns don’t guarantee an absolute solution to a problem. They provide clarity to the system architecture and the possibility of building a better system.</a:t>
            </a:r>
          </a:p>
          <a:p>
            <a:endParaRPr lang="en-IN" dirty="0"/>
          </a:p>
        </p:txBody>
      </p:sp>
      <p:sp>
        <p:nvSpPr>
          <p:cNvPr id="4" name="Slide Number Placeholder 3"/>
          <p:cNvSpPr>
            <a:spLocks noGrp="1"/>
          </p:cNvSpPr>
          <p:nvPr>
            <p:ph type="sldNum" sz="quarter" idx="10"/>
          </p:nvPr>
        </p:nvSpPr>
        <p:spPr/>
        <p:txBody>
          <a:bodyPr/>
          <a:lstStyle/>
          <a:p>
            <a:fld id="{63704C00-2116-4D69-B681-8A0200EF7D86}" type="slidenum">
              <a:rPr lang="en-US" smtClean="0"/>
              <a:pPr/>
              <a:t>5</a:t>
            </a:fld>
            <a:endParaRPr lang="en-US"/>
          </a:p>
        </p:txBody>
      </p:sp>
    </p:spTree>
    <p:extLst>
      <p:ext uri="{BB962C8B-B14F-4D97-AF65-F5344CB8AC3E}">
        <p14:creationId xmlns:p14="http://schemas.microsoft.com/office/powerpoint/2010/main" val="40442844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2FC76-919C-40CF-A0A3-63F6A7B6C461}"/>
              </a:ext>
            </a:extLst>
          </p:cNvPr>
          <p:cNvSpPr>
            <a:spLocks noGrp="1"/>
          </p:cNvSpPr>
          <p:nvPr>
            <p:ph type="title"/>
          </p:nvPr>
        </p:nvSpPr>
        <p:spPr/>
        <p:txBody>
          <a:bodyPr/>
          <a:lstStyle/>
          <a:p>
            <a:r>
              <a:rPr lang="en-IN" dirty="0"/>
              <a:t>Composite Design Pattern</a:t>
            </a:r>
          </a:p>
        </p:txBody>
      </p:sp>
      <p:sp>
        <p:nvSpPr>
          <p:cNvPr id="3" name="Content Placeholder 2">
            <a:extLst>
              <a:ext uri="{FF2B5EF4-FFF2-40B4-BE49-F238E27FC236}">
                <a16:creationId xmlns:a16="http://schemas.microsoft.com/office/drawing/2014/main" id="{566B4E73-8F3C-4717-98E6-232F3CCFB2F1}"/>
              </a:ext>
            </a:extLst>
          </p:cNvPr>
          <p:cNvSpPr>
            <a:spLocks noGrp="1"/>
          </p:cNvSpPr>
          <p:nvPr>
            <p:ph idx="1"/>
          </p:nvPr>
        </p:nvSpPr>
        <p:spPr/>
        <p:txBody>
          <a:bodyPr/>
          <a:lstStyle/>
          <a:p>
            <a:r>
              <a:rPr lang="en-US" dirty="0"/>
              <a:t>From the name, “Composite” means the combination or made from different parts. So this pattern provides solution to operate group of objects and single object in similar way.</a:t>
            </a:r>
          </a:p>
          <a:p>
            <a:r>
              <a:rPr lang="en-US" dirty="0"/>
              <a:t>The two most important uses of the composite design pattern are,</a:t>
            </a:r>
          </a:p>
          <a:p>
            <a:r>
              <a:rPr lang="en-US" dirty="0"/>
              <a:t>Objects can be represented in a tree structure hierarchy</a:t>
            </a:r>
          </a:p>
          <a:p>
            <a:r>
              <a:rPr lang="en-US" dirty="0"/>
              <a:t>Composite and individual objects are treated uniformly</a:t>
            </a:r>
            <a:endParaRPr lang="en-IN" dirty="0"/>
          </a:p>
        </p:txBody>
      </p:sp>
      <p:sp>
        <p:nvSpPr>
          <p:cNvPr id="4" name="Slide Number Placeholder 3">
            <a:extLst>
              <a:ext uri="{FF2B5EF4-FFF2-40B4-BE49-F238E27FC236}">
                <a16:creationId xmlns:a16="http://schemas.microsoft.com/office/drawing/2014/main" id="{6C3E9FB3-4F71-4C4F-94A6-8007AABFE614}"/>
              </a:ext>
            </a:extLst>
          </p:cNvPr>
          <p:cNvSpPr>
            <a:spLocks noGrp="1"/>
          </p:cNvSpPr>
          <p:nvPr>
            <p:ph type="sldNum" sz="quarter" idx="10"/>
          </p:nvPr>
        </p:nvSpPr>
        <p:spPr/>
        <p:txBody>
          <a:bodyPr/>
          <a:lstStyle/>
          <a:p>
            <a:fld id="{63704C00-2116-4D69-B681-8A0200EF7D86}" type="slidenum">
              <a:rPr lang="en-US" smtClean="0"/>
              <a:pPr/>
              <a:t>50</a:t>
            </a:fld>
            <a:endParaRPr lang="en-US"/>
          </a:p>
        </p:txBody>
      </p:sp>
    </p:spTree>
    <p:extLst>
      <p:ext uri="{BB962C8B-B14F-4D97-AF65-F5344CB8AC3E}">
        <p14:creationId xmlns:p14="http://schemas.microsoft.com/office/powerpoint/2010/main" val="18989663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A22E5-ADB3-4BBF-83A9-0B043A118D2E}"/>
              </a:ext>
            </a:extLst>
          </p:cNvPr>
          <p:cNvSpPr>
            <a:spLocks noGrp="1"/>
          </p:cNvSpPr>
          <p:nvPr>
            <p:ph type="title"/>
          </p:nvPr>
        </p:nvSpPr>
        <p:spPr/>
        <p:txBody>
          <a:bodyPr/>
          <a:lstStyle/>
          <a:p>
            <a:r>
              <a:rPr lang="en-IN" dirty="0"/>
              <a:t>Composite Design Pattern</a:t>
            </a:r>
          </a:p>
        </p:txBody>
      </p:sp>
      <p:sp>
        <p:nvSpPr>
          <p:cNvPr id="4" name="Slide Number Placeholder 3">
            <a:extLst>
              <a:ext uri="{FF2B5EF4-FFF2-40B4-BE49-F238E27FC236}">
                <a16:creationId xmlns:a16="http://schemas.microsoft.com/office/drawing/2014/main" id="{E444B900-7E17-4D3A-BC10-D74425C97E18}"/>
              </a:ext>
            </a:extLst>
          </p:cNvPr>
          <p:cNvSpPr>
            <a:spLocks noGrp="1"/>
          </p:cNvSpPr>
          <p:nvPr>
            <p:ph type="sldNum" sz="quarter" idx="10"/>
          </p:nvPr>
        </p:nvSpPr>
        <p:spPr/>
        <p:txBody>
          <a:bodyPr/>
          <a:lstStyle/>
          <a:p>
            <a:fld id="{63704C00-2116-4D69-B681-8A0200EF7D86}" type="slidenum">
              <a:rPr lang="en-US" smtClean="0"/>
              <a:pPr/>
              <a:t>51</a:t>
            </a:fld>
            <a:endParaRPr lang="en-US"/>
          </a:p>
        </p:txBody>
      </p:sp>
      <p:pic>
        <p:nvPicPr>
          <p:cNvPr id="5122" name="Picture 2" descr="Composite design pattern java Class Diagram">
            <a:extLst>
              <a:ext uri="{FF2B5EF4-FFF2-40B4-BE49-F238E27FC236}">
                <a16:creationId xmlns:a16="http://schemas.microsoft.com/office/drawing/2014/main" id="{C9BBF1E7-08FC-441F-8768-F0728C3653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752599"/>
            <a:ext cx="5867400" cy="4822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79752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dirty="0"/>
              <a:t>Façade Pattern</a:t>
            </a:r>
            <a:endParaRPr lang="en-IN" dirty="0"/>
          </a:p>
        </p:txBody>
      </p:sp>
      <p:sp>
        <p:nvSpPr>
          <p:cNvPr id="9219" name="Rectangle 3"/>
          <p:cNvSpPr>
            <a:spLocks noGrp="1" noChangeArrowheads="1"/>
          </p:cNvSpPr>
          <p:nvPr>
            <p:ph type="body" idx="1"/>
          </p:nvPr>
        </p:nvSpPr>
        <p:spPr>
          <a:xfrm>
            <a:off x="457200" y="1600200"/>
            <a:ext cx="8218488" cy="4708525"/>
          </a:xfrm>
        </p:spPr>
        <p:txBody>
          <a:bodyPr/>
          <a:lstStyle/>
          <a:p>
            <a:r>
              <a:rPr lang="en-US" dirty="0">
                <a:solidFill>
                  <a:schemeClr val="tx1"/>
                </a:solidFill>
              </a:rPr>
              <a:t>“Provide a unified interface to a set of interfaces in a subsystem. Façade defines a higher-level interface that makes the subsystem easier to use.”</a:t>
            </a:r>
          </a:p>
          <a:p>
            <a:pPr lvl="1"/>
            <a:r>
              <a:rPr lang="en-US" dirty="0"/>
              <a:t>Design Patterns: Elements of Reusable Object-Oriented </a:t>
            </a:r>
            <a:r>
              <a:rPr lang="en-US" dirty="0" err="1"/>
              <a:t>Softwaare</a:t>
            </a:r>
            <a:r>
              <a:rPr lang="en-US" dirty="0"/>
              <a:t> Software by the “</a:t>
            </a:r>
            <a:r>
              <a:rPr lang="en-US" dirty="0" err="1"/>
              <a:t>Gof</a:t>
            </a:r>
            <a:r>
              <a:rPr lang="en-US" dirty="0"/>
              <a:t> (Gang of Four)” </a:t>
            </a:r>
          </a:p>
          <a:p>
            <a:endParaRPr lang="en-US" dirty="0">
              <a:solidFill>
                <a:schemeClr val="tx1"/>
              </a:solidFill>
            </a:endParaRPr>
          </a:p>
          <a:p>
            <a:r>
              <a:rPr lang="en-US" dirty="0"/>
              <a:t>In other words, façade pattern creates a simplified view of complex sub-system system to the other sub-systems by providing an interface through which the other subsystem interact.</a:t>
            </a:r>
          </a:p>
          <a:p>
            <a:r>
              <a:rPr lang="en-US" dirty="0"/>
              <a:t>It helps to layer and decouple subsystems.</a:t>
            </a:r>
            <a:endParaRPr lang="en-IN" dirty="0"/>
          </a:p>
          <a:p>
            <a:endParaRPr lang="en-US" dirty="0"/>
          </a:p>
          <a:p>
            <a:endParaRPr lang="en-US" dirty="0">
              <a:solidFill>
                <a:schemeClr val="tx1"/>
              </a:solidFill>
            </a:endParaRPr>
          </a:p>
          <a:p>
            <a:pPr eaLnBrk="1" hangingPunct="1"/>
            <a:endParaRPr lang="en-US" dirty="0">
              <a:solidFill>
                <a:schemeClr val="tx1"/>
              </a:solidFill>
            </a:endParaRPr>
          </a:p>
        </p:txBody>
      </p:sp>
    </p:spTree>
    <p:extLst>
      <p:ext uri="{BB962C8B-B14F-4D97-AF65-F5344CB8AC3E}">
        <p14:creationId xmlns:p14="http://schemas.microsoft.com/office/powerpoint/2010/main" val="15227018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dirty="0"/>
              <a:t>Facade Pattern: usage</a:t>
            </a:r>
            <a:endParaRPr lang="en-IN" dirty="0"/>
          </a:p>
        </p:txBody>
      </p:sp>
      <p:sp>
        <p:nvSpPr>
          <p:cNvPr id="9219" name="Rectangle 3"/>
          <p:cNvSpPr>
            <a:spLocks noGrp="1" noChangeArrowheads="1"/>
          </p:cNvSpPr>
          <p:nvPr>
            <p:ph type="body" idx="1"/>
          </p:nvPr>
        </p:nvSpPr>
        <p:spPr>
          <a:xfrm>
            <a:off x="228600" y="1066800"/>
            <a:ext cx="8763000" cy="5562600"/>
          </a:xfrm>
        </p:spPr>
        <p:txBody>
          <a:bodyPr/>
          <a:lstStyle/>
          <a:p>
            <a:pPr eaLnBrk="1" hangingPunct="1"/>
            <a:r>
              <a:rPr lang="en-US" dirty="0"/>
              <a:t>Situation where a simple interface need to be provided to a complex subsystem like say Employee Management subsystem can provide an interface through which Payroll subsystem can access Employee details.</a:t>
            </a:r>
          </a:p>
          <a:p>
            <a:r>
              <a:rPr lang="en-US" dirty="0"/>
              <a:t>Another commonly used pattern which is a derivation of Façade pattern is Session Façade </a:t>
            </a:r>
          </a:p>
          <a:p>
            <a:r>
              <a:rPr lang="en-US" dirty="0"/>
              <a:t>Session Facade defines a higher-level business logic that in turn calls the lower-level business logic implemented in the business components.</a:t>
            </a:r>
          </a:p>
          <a:p>
            <a:r>
              <a:rPr lang="en-US" dirty="0"/>
              <a:t>Clients interact with Session Façade only and this decouples lower-level business components from one another, making designs more flexible and comprehensible</a:t>
            </a:r>
          </a:p>
          <a:p>
            <a:r>
              <a:rPr lang="en-US" dirty="0"/>
              <a:t>In JEE, a Session Facade is implemented as a session enterprise bean.</a:t>
            </a:r>
          </a:p>
          <a:p>
            <a:pPr eaLnBrk="1" hangingPunct="1"/>
            <a:endParaRPr lang="en-US" dirty="0">
              <a:solidFill>
                <a:schemeClr val="tx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t>Structure</a:t>
            </a:r>
            <a:endParaRPr lang="en-IN"/>
          </a:p>
        </p:txBody>
      </p:sp>
      <p:sp>
        <p:nvSpPr>
          <p:cNvPr id="17411" name="Rectangle 4"/>
          <p:cNvSpPr>
            <a:spLocks noChangeArrowheads="1"/>
          </p:cNvSpPr>
          <p:nvPr/>
        </p:nvSpPr>
        <p:spPr bwMode="auto">
          <a:xfrm>
            <a:off x="3835400" y="1687513"/>
            <a:ext cx="1600200" cy="457200"/>
          </a:xfrm>
          <a:prstGeom prst="rect">
            <a:avLst/>
          </a:prstGeom>
          <a:noFill/>
          <a:ln w="9525">
            <a:solidFill>
              <a:schemeClr val="tx1"/>
            </a:solidFill>
            <a:miter lim="800000"/>
            <a:headEnd/>
            <a:tailEnd/>
          </a:ln>
        </p:spPr>
        <p:txBody>
          <a:bodyPr wrap="none" anchor="ctr"/>
          <a:lstStyle/>
          <a:p>
            <a:pPr algn="ctr"/>
            <a:r>
              <a:rPr lang="en-US" sz="2400"/>
              <a:t>Facade</a:t>
            </a:r>
          </a:p>
        </p:txBody>
      </p:sp>
      <p:sp>
        <p:nvSpPr>
          <p:cNvPr id="17412" name="Line 5"/>
          <p:cNvSpPr>
            <a:spLocks noChangeShapeType="1"/>
          </p:cNvSpPr>
          <p:nvPr/>
        </p:nvSpPr>
        <p:spPr bwMode="auto">
          <a:xfrm>
            <a:off x="254000" y="1916113"/>
            <a:ext cx="3581400" cy="0"/>
          </a:xfrm>
          <a:prstGeom prst="line">
            <a:avLst/>
          </a:prstGeom>
          <a:noFill/>
          <a:ln w="9525">
            <a:solidFill>
              <a:schemeClr val="tx1"/>
            </a:solidFill>
            <a:round/>
            <a:headEnd/>
            <a:tailEnd/>
          </a:ln>
        </p:spPr>
        <p:txBody>
          <a:bodyPr/>
          <a:lstStyle/>
          <a:p>
            <a:endParaRPr lang="en-US"/>
          </a:p>
        </p:txBody>
      </p:sp>
      <p:sp>
        <p:nvSpPr>
          <p:cNvPr id="17413" name="Line 6"/>
          <p:cNvSpPr>
            <a:spLocks noChangeShapeType="1"/>
          </p:cNvSpPr>
          <p:nvPr/>
        </p:nvSpPr>
        <p:spPr bwMode="auto">
          <a:xfrm>
            <a:off x="5435600" y="1916113"/>
            <a:ext cx="3505200" cy="0"/>
          </a:xfrm>
          <a:prstGeom prst="line">
            <a:avLst/>
          </a:prstGeom>
          <a:noFill/>
          <a:ln w="9525">
            <a:solidFill>
              <a:schemeClr val="tx1"/>
            </a:solidFill>
            <a:round/>
            <a:headEnd/>
            <a:tailEnd/>
          </a:ln>
        </p:spPr>
        <p:txBody>
          <a:bodyPr/>
          <a:lstStyle/>
          <a:p>
            <a:endParaRPr lang="en-US"/>
          </a:p>
        </p:txBody>
      </p:sp>
      <p:sp>
        <p:nvSpPr>
          <p:cNvPr id="17414" name="Rectangle 7"/>
          <p:cNvSpPr>
            <a:spLocks noChangeArrowheads="1"/>
          </p:cNvSpPr>
          <p:nvPr/>
        </p:nvSpPr>
        <p:spPr bwMode="auto">
          <a:xfrm>
            <a:off x="558800" y="3287713"/>
            <a:ext cx="1524000" cy="381000"/>
          </a:xfrm>
          <a:prstGeom prst="rect">
            <a:avLst/>
          </a:prstGeom>
          <a:noFill/>
          <a:ln w="9525">
            <a:solidFill>
              <a:schemeClr val="tx1"/>
            </a:solidFill>
            <a:miter lim="800000"/>
            <a:headEnd/>
            <a:tailEnd/>
          </a:ln>
        </p:spPr>
        <p:txBody>
          <a:bodyPr wrap="none" anchor="ctr"/>
          <a:lstStyle/>
          <a:p>
            <a:endParaRPr lang="en-US"/>
          </a:p>
        </p:txBody>
      </p:sp>
      <p:sp>
        <p:nvSpPr>
          <p:cNvPr id="17415" name="Rectangle 8"/>
          <p:cNvSpPr>
            <a:spLocks noChangeArrowheads="1"/>
          </p:cNvSpPr>
          <p:nvPr/>
        </p:nvSpPr>
        <p:spPr bwMode="auto">
          <a:xfrm>
            <a:off x="2616200" y="3287713"/>
            <a:ext cx="1524000" cy="381000"/>
          </a:xfrm>
          <a:prstGeom prst="rect">
            <a:avLst/>
          </a:prstGeom>
          <a:noFill/>
          <a:ln w="9525">
            <a:solidFill>
              <a:schemeClr val="tx1"/>
            </a:solidFill>
            <a:miter lim="800000"/>
            <a:headEnd/>
            <a:tailEnd/>
          </a:ln>
        </p:spPr>
        <p:txBody>
          <a:bodyPr wrap="none" anchor="ctr"/>
          <a:lstStyle/>
          <a:p>
            <a:endParaRPr lang="en-US"/>
          </a:p>
        </p:txBody>
      </p:sp>
      <p:sp>
        <p:nvSpPr>
          <p:cNvPr id="17416" name="Rectangle 9"/>
          <p:cNvSpPr>
            <a:spLocks noChangeArrowheads="1"/>
          </p:cNvSpPr>
          <p:nvPr/>
        </p:nvSpPr>
        <p:spPr bwMode="auto">
          <a:xfrm>
            <a:off x="6197600" y="3287713"/>
            <a:ext cx="1828800" cy="381000"/>
          </a:xfrm>
          <a:prstGeom prst="rect">
            <a:avLst/>
          </a:prstGeom>
          <a:noFill/>
          <a:ln w="9525">
            <a:solidFill>
              <a:schemeClr val="tx1"/>
            </a:solidFill>
            <a:miter lim="800000"/>
            <a:headEnd/>
            <a:tailEnd/>
          </a:ln>
        </p:spPr>
        <p:txBody>
          <a:bodyPr wrap="none" anchor="ctr"/>
          <a:lstStyle/>
          <a:p>
            <a:endParaRPr lang="en-US"/>
          </a:p>
        </p:txBody>
      </p:sp>
      <p:sp>
        <p:nvSpPr>
          <p:cNvPr id="17417" name="Rectangle 10"/>
          <p:cNvSpPr>
            <a:spLocks noChangeArrowheads="1"/>
          </p:cNvSpPr>
          <p:nvPr/>
        </p:nvSpPr>
        <p:spPr bwMode="auto">
          <a:xfrm>
            <a:off x="3225800" y="3973513"/>
            <a:ext cx="1524000" cy="381000"/>
          </a:xfrm>
          <a:prstGeom prst="rect">
            <a:avLst/>
          </a:prstGeom>
          <a:noFill/>
          <a:ln w="9525">
            <a:solidFill>
              <a:schemeClr val="tx1"/>
            </a:solidFill>
            <a:miter lim="800000"/>
            <a:headEnd/>
            <a:tailEnd/>
          </a:ln>
        </p:spPr>
        <p:txBody>
          <a:bodyPr wrap="none" anchor="ctr"/>
          <a:lstStyle/>
          <a:p>
            <a:endParaRPr lang="en-US"/>
          </a:p>
        </p:txBody>
      </p:sp>
      <p:sp>
        <p:nvSpPr>
          <p:cNvPr id="17418" name="Line 11"/>
          <p:cNvSpPr>
            <a:spLocks noChangeShapeType="1"/>
          </p:cNvSpPr>
          <p:nvPr/>
        </p:nvSpPr>
        <p:spPr bwMode="auto">
          <a:xfrm>
            <a:off x="2082800" y="3440113"/>
            <a:ext cx="304800" cy="0"/>
          </a:xfrm>
          <a:prstGeom prst="line">
            <a:avLst/>
          </a:prstGeom>
          <a:noFill/>
          <a:ln w="9525">
            <a:solidFill>
              <a:schemeClr val="tx1"/>
            </a:solidFill>
            <a:round/>
            <a:headEnd/>
            <a:tailEnd/>
          </a:ln>
        </p:spPr>
        <p:txBody>
          <a:bodyPr/>
          <a:lstStyle/>
          <a:p>
            <a:endParaRPr lang="en-US"/>
          </a:p>
        </p:txBody>
      </p:sp>
      <p:sp>
        <p:nvSpPr>
          <p:cNvPr id="17419" name="Line 12"/>
          <p:cNvSpPr>
            <a:spLocks noChangeShapeType="1"/>
          </p:cNvSpPr>
          <p:nvPr/>
        </p:nvSpPr>
        <p:spPr bwMode="auto">
          <a:xfrm>
            <a:off x="2387600" y="3440113"/>
            <a:ext cx="0" cy="685800"/>
          </a:xfrm>
          <a:prstGeom prst="line">
            <a:avLst/>
          </a:prstGeom>
          <a:noFill/>
          <a:ln w="9525">
            <a:solidFill>
              <a:schemeClr val="tx1"/>
            </a:solidFill>
            <a:round/>
            <a:headEnd/>
            <a:tailEnd/>
          </a:ln>
        </p:spPr>
        <p:txBody>
          <a:bodyPr/>
          <a:lstStyle/>
          <a:p>
            <a:endParaRPr lang="en-US"/>
          </a:p>
        </p:txBody>
      </p:sp>
      <p:sp>
        <p:nvSpPr>
          <p:cNvPr id="17420" name="Line 13"/>
          <p:cNvSpPr>
            <a:spLocks noChangeShapeType="1"/>
          </p:cNvSpPr>
          <p:nvPr/>
        </p:nvSpPr>
        <p:spPr bwMode="auto">
          <a:xfrm>
            <a:off x="2387600" y="4125913"/>
            <a:ext cx="838200" cy="0"/>
          </a:xfrm>
          <a:prstGeom prst="line">
            <a:avLst/>
          </a:prstGeom>
          <a:noFill/>
          <a:ln w="9525">
            <a:solidFill>
              <a:schemeClr val="tx1"/>
            </a:solidFill>
            <a:round/>
            <a:headEnd/>
            <a:tailEnd/>
          </a:ln>
        </p:spPr>
        <p:txBody>
          <a:bodyPr/>
          <a:lstStyle/>
          <a:p>
            <a:endParaRPr lang="en-US"/>
          </a:p>
        </p:txBody>
      </p:sp>
      <p:sp>
        <p:nvSpPr>
          <p:cNvPr id="17421" name="Line 14"/>
          <p:cNvSpPr>
            <a:spLocks noChangeShapeType="1"/>
          </p:cNvSpPr>
          <p:nvPr/>
        </p:nvSpPr>
        <p:spPr bwMode="auto">
          <a:xfrm flipH="1">
            <a:off x="3454400" y="2144713"/>
            <a:ext cx="685800" cy="1143000"/>
          </a:xfrm>
          <a:prstGeom prst="line">
            <a:avLst/>
          </a:prstGeom>
          <a:noFill/>
          <a:ln w="9525">
            <a:solidFill>
              <a:schemeClr val="tx1"/>
            </a:solidFill>
            <a:round/>
            <a:headEnd/>
            <a:tailEnd type="arrow" w="lg" len="lg"/>
          </a:ln>
        </p:spPr>
        <p:txBody>
          <a:bodyPr/>
          <a:lstStyle/>
          <a:p>
            <a:endParaRPr lang="en-US"/>
          </a:p>
        </p:txBody>
      </p:sp>
      <p:sp>
        <p:nvSpPr>
          <p:cNvPr id="17422" name="Line 15"/>
          <p:cNvSpPr>
            <a:spLocks noChangeShapeType="1"/>
          </p:cNvSpPr>
          <p:nvPr/>
        </p:nvSpPr>
        <p:spPr bwMode="auto">
          <a:xfrm flipH="1">
            <a:off x="4368800" y="2144713"/>
            <a:ext cx="381000" cy="1828800"/>
          </a:xfrm>
          <a:prstGeom prst="line">
            <a:avLst/>
          </a:prstGeom>
          <a:noFill/>
          <a:ln w="9525">
            <a:solidFill>
              <a:schemeClr val="tx1"/>
            </a:solidFill>
            <a:round/>
            <a:headEnd/>
            <a:tailEnd type="arrow" w="lg" len="lg"/>
          </a:ln>
        </p:spPr>
        <p:txBody>
          <a:bodyPr/>
          <a:lstStyle/>
          <a:p>
            <a:endParaRPr lang="en-US"/>
          </a:p>
        </p:txBody>
      </p:sp>
      <p:sp>
        <p:nvSpPr>
          <p:cNvPr id="17423" name="AutoShape 16"/>
          <p:cNvSpPr>
            <a:spLocks noChangeArrowheads="1"/>
          </p:cNvSpPr>
          <p:nvPr/>
        </p:nvSpPr>
        <p:spPr bwMode="auto">
          <a:xfrm>
            <a:off x="6807200" y="3668713"/>
            <a:ext cx="457200" cy="228600"/>
          </a:xfrm>
          <a:prstGeom prst="triangle">
            <a:avLst>
              <a:gd name="adj" fmla="val 50000"/>
            </a:avLst>
          </a:prstGeom>
          <a:noFill/>
          <a:ln w="9525">
            <a:solidFill>
              <a:schemeClr val="tx1"/>
            </a:solidFill>
            <a:miter lim="800000"/>
            <a:headEnd/>
            <a:tailEnd/>
          </a:ln>
        </p:spPr>
        <p:txBody>
          <a:bodyPr wrap="none" anchor="ctr"/>
          <a:lstStyle/>
          <a:p>
            <a:endParaRPr lang="en-US"/>
          </a:p>
        </p:txBody>
      </p:sp>
      <p:sp>
        <p:nvSpPr>
          <p:cNvPr id="17424" name="Line 17"/>
          <p:cNvSpPr>
            <a:spLocks noChangeShapeType="1"/>
          </p:cNvSpPr>
          <p:nvPr/>
        </p:nvSpPr>
        <p:spPr bwMode="auto">
          <a:xfrm>
            <a:off x="7035800" y="3897313"/>
            <a:ext cx="0" cy="533400"/>
          </a:xfrm>
          <a:prstGeom prst="line">
            <a:avLst/>
          </a:prstGeom>
          <a:noFill/>
          <a:ln w="9525">
            <a:solidFill>
              <a:schemeClr val="tx1"/>
            </a:solidFill>
            <a:round/>
            <a:headEnd/>
            <a:tailEnd/>
          </a:ln>
        </p:spPr>
        <p:txBody>
          <a:bodyPr/>
          <a:lstStyle/>
          <a:p>
            <a:endParaRPr lang="en-US"/>
          </a:p>
        </p:txBody>
      </p:sp>
      <p:sp>
        <p:nvSpPr>
          <p:cNvPr id="17425" name="Line 18"/>
          <p:cNvSpPr>
            <a:spLocks noChangeShapeType="1"/>
          </p:cNvSpPr>
          <p:nvPr/>
        </p:nvSpPr>
        <p:spPr bwMode="auto">
          <a:xfrm>
            <a:off x="6045200" y="4430713"/>
            <a:ext cx="2057400" cy="0"/>
          </a:xfrm>
          <a:prstGeom prst="line">
            <a:avLst/>
          </a:prstGeom>
          <a:noFill/>
          <a:ln w="9525">
            <a:solidFill>
              <a:schemeClr val="tx1"/>
            </a:solidFill>
            <a:round/>
            <a:headEnd/>
            <a:tailEnd/>
          </a:ln>
        </p:spPr>
        <p:txBody>
          <a:bodyPr/>
          <a:lstStyle/>
          <a:p>
            <a:endParaRPr lang="en-US"/>
          </a:p>
        </p:txBody>
      </p:sp>
      <p:sp>
        <p:nvSpPr>
          <p:cNvPr id="17426" name="Rectangle 19"/>
          <p:cNvSpPr>
            <a:spLocks noChangeArrowheads="1"/>
          </p:cNvSpPr>
          <p:nvPr/>
        </p:nvSpPr>
        <p:spPr bwMode="auto">
          <a:xfrm>
            <a:off x="5359400" y="4964113"/>
            <a:ext cx="1371600" cy="381000"/>
          </a:xfrm>
          <a:prstGeom prst="rect">
            <a:avLst/>
          </a:prstGeom>
          <a:noFill/>
          <a:ln w="9525">
            <a:solidFill>
              <a:schemeClr val="tx1"/>
            </a:solidFill>
            <a:miter lim="800000"/>
            <a:headEnd/>
            <a:tailEnd/>
          </a:ln>
        </p:spPr>
        <p:txBody>
          <a:bodyPr wrap="none" anchor="ctr"/>
          <a:lstStyle/>
          <a:p>
            <a:endParaRPr lang="en-US"/>
          </a:p>
        </p:txBody>
      </p:sp>
      <p:sp>
        <p:nvSpPr>
          <p:cNvPr id="17427" name="Rectangle 20"/>
          <p:cNvSpPr>
            <a:spLocks noChangeArrowheads="1"/>
          </p:cNvSpPr>
          <p:nvPr/>
        </p:nvSpPr>
        <p:spPr bwMode="auto">
          <a:xfrm>
            <a:off x="7340600" y="4964113"/>
            <a:ext cx="1371600" cy="381000"/>
          </a:xfrm>
          <a:prstGeom prst="rect">
            <a:avLst/>
          </a:prstGeom>
          <a:noFill/>
          <a:ln w="9525">
            <a:solidFill>
              <a:schemeClr val="tx1"/>
            </a:solidFill>
            <a:miter lim="800000"/>
            <a:headEnd/>
            <a:tailEnd/>
          </a:ln>
        </p:spPr>
        <p:txBody>
          <a:bodyPr wrap="none" anchor="ctr"/>
          <a:lstStyle/>
          <a:p>
            <a:endParaRPr lang="en-US"/>
          </a:p>
        </p:txBody>
      </p:sp>
      <p:sp>
        <p:nvSpPr>
          <p:cNvPr id="17428" name="Line 21"/>
          <p:cNvSpPr>
            <a:spLocks noChangeShapeType="1"/>
          </p:cNvSpPr>
          <p:nvPr/>
        </p:nvSpPr>
        <p:spPr bwMode="auto">
          <a:xfrm flipV="1">
            <a:off x="6045200" y="4430713"/>
            <a:ext cx="0" cy="533400"/>
          </a:xfrm>
          <a:prstGeom prst="line">
            <a:avLst/>
          </a:prstGeom>
          <a:noFill/>
          <a:ln w="9525">
            <a:solidFill>
              <a:schemeClr val="tx1"/>
            </a:solidFill>
            <a:round/>
            <a:headEnd/>
            <a:tailEnd/>
          </a:ln>
        </p:spPr>
        <p:txBody>
          <a:bodyPr/>
          <a:lstStyle/>
          <a:p>
            <a:endParaRPr lang="en-US"/>
          </a:p>
        </p:txBody>
      </p:sp>
      <p:sp>
        <p:nvSpPr>
          <p:cNvPr id="17429" name="Line 22"/>
          <p:cNvSpPr>
            <a:spLocks noChangeShapeType="1"/>
          </p:cNvSpPr>
          <p:nvPr/>
        </p:nvSpPr>
        <p:spPr bwMode="auto">
          <a:xfrm>
            <a:off x="8102600" y="4430713"/>
            <a:ext cx="0" cy="533400"/>
          </a:xfrm>
          <a:prstGeom prst="line">
            <a:avLst/>
          </a:prstGeom>
          <a:noFill/>
          <a:ln w="9525">
            <a:solidFill>
              <a:schemeClr val="tx1"/>
            </a:solidFill>
            <a:round/>
            <a:headEnd/>
            <a:tailEnd/>
          </a:ln>
        </p:spPr>
        <p:txBody>
          <a:bodyPr/>
          <a:lstStyle/>
          <a:p>
            <a:endParaRPr lang="en-US"/>
          </a:p>
        </p:txBody>
      </p:sp>
      <p:sp>
        <p:nvSpPr>
          <p:cNvPr id="17430" name="Line 23"/>
          <p:cNvSpPr>
            <a:spLocks noChangeShapeType="1"/>
          </p:cNvSpPr>
          <p:nvPr/>
        </p:nvSpPr>
        <p:spPr bwMode="auto">
          <a:xfrm>
            <a:off x="5054600" y="2144713"/>
            <a:ext cx="685800" cy="2819400"/>
          </a:xfrm>
          <a:prstGeom prst="line">
            <a:avLst/>
          </a:prstGeom>
          <a:noFill/>
          <a:ln w="9525">
            <a:solidFill>
              <a:schemeClr val="tx1"/>
            </a:solidFill>
            <a:round/>
            <a:headEnd/>
            <a:tailEnd type="arrow" w="lg" len="lg"/>
          </a:ln>
        </p:spPr>
        <p:txBody>
          <a:bodyPr/>
          <a:lstStyle/>
          <a:p>
            <a:endParaRPr lang="en-US"/>
          </a:p>
        </p:txBody>
      </p:sp>
      <p:sp>
        <p:nvSpPr>
          <p:cNvPr id="17431" name="Rectangle 24"/>
          <p:cNvSpPr>
            <a:spLocks noChangeArrowheads="1"/>
          </p:cNvSpPr>
          <p:nvPr/>
        </p:nvSpPr>
        <p:spPr bwMode="auto">
          <a:xfrm>
            <a:off x="482600" y="5040313"/>
            <a:ext cx="1600200" cy="381000"/>
          </a:xfrm>
          <a:prstGeom prst="rect">
            <a:avLst/>
          </a:prstGeom>
          <a:noFill/>
          <a:ln w="9525">
            <a:solidFill>
              <a:schemeClr val="tx1"/>
            </a:solidFill>
            <a:miter lim="800000"/>
            <a:headEnd/>
            <a:tailEnd/>
          </a:ln>
        </p:spPr>
        <p:txBody>
          <a:bodyPr wrap="none" anchor="ctr"/>
          <a:lstStyle/>
          <a:p>
            <a:endParaRPr lang="en-US"/>
          </a:p>
        </p:txBody>
      </p:sp>
      <p:sp>
        <p:nvSpPr>
          <p:cNvPr id="17432" name="Line 25"/>
          <p:cNvSpPr>
            <a:spLocks noChangeShapeType="1"/>
          </p:cNvSpPr>
          <p:nvPr/>
        </p:nvSpPr>
        <p:spPr bwMode="auto">
          <a:xfrm flipH="1">
            <a:off x="2082800" y="5268913"/>
            <a:ext cx="2895600" cy="0"/>
          </a:xfrm>
          <a:prstGeom prst="line">
            <a:avLst/>
          </a:prstGeom>
          <a:noFill/>
          <a:ln w="9525">
            <a:solidFill>
              <a:schemeClr val="tx1"/>
            </a:solidFill>
            <a:round/>
            <a:headEnd/>
            <a:tailEnd type="arrow" w="lg" len="lg"/>
          </a:ln>
        </p:spPr>
        <p:txBody>
          <a:bodyPr/>
          <a:lstStyle/>
          <a:p>
            <a:endParaRPr lang="en-US"/>
          </a:p>
        </p:txBody>
      </p:sp>
      <p:sp>
        <p:nvSpPr>
          <p:cNvPr id="17433" name="Line 26"/>
          <p:cNvSpPr>
            <a:spLocks noChangeShapeType="1"/>
          </p:cNvSpPr>
          <p:nvPr/>
        </p:nvSpPr>
        <p:spPr bwMode="auto">
          <a:xfrm>
            <a:off x="4978400" y="2144713"/>
            <a:ext cx="0" cy="3124200"/>
          </a:xfrm>
          <a:prstGeom prst="line">
            <a:avLst/>
          </a:prstGeom>
          <a:noFill/>
          <a:ln w="9525">
            <a:solidFill>
              <a:schemeClr val="tx1"/>
            </a:solidFill>
            <a:round/>
            <a:headEnd/>
            <a:tailEnd/>
          </a:ln>
        </p:spPr>
        <p:txBody>
          <a:bodyPr/>
          <a:lstStyle/>
          <a:p>
            <a:endParaRPr lang="en-US"/>
          </a:p>
        </p:txBody>
      </p:sp>
      <p:sp>
        <p:nvSpPr>
          <p:cNvPr id="17434" name="Line 27"/>
          <p:cNvSpPr>
            <a:spLocks noChangeShapeType="1"/>
          </p:cNvSpPr>
          <p:nvPr/>
        </p:nvSpPr>
        <p:spPr bwMode="auto">
          <a:xfrm>
            <a:off x="254000" y="1916113"/>
            <a:ext cx="0" cy="4191000"/>
          </a:xfrm>
          <a:prstGeom prst="line">
            <a:avLst/>
          </a:prstGeom>
          <a:noFill/>
          <a:ln w="9525">
            <a:solidFill>
              <a:schemeClr val="tx1"/>
            </a:solidFill>
            <a:round/>
            <a:headEnd/>
            <a:tailEnd/>
          </a:ln>
        </p:spPr>
        <p:txBody>
          <a:bodyPr/>
          <a:lstStyle/>
          <a:p>
            <a:endParaRPr lang="en-US"/>
          </a:p>
        </p:txBody>
      </p:sp>
      <p:sp>
        <p:nvSpPr>
          <p:cNvPr id="17435" name="Line 28"/>
          <p:cNvSpPr>
            <a:spLocks noChangeShapeType="1"/>
          </p:cNvSpPr>
          <p:nvPr/>
        </p:nvSpPr>
        <p:spPr bwMode="auto">
          <a:xfrm>
            <a:off x="254000" y="6107113"/>
            <a:ext cx="8686800" cy="0"/>
          </a:xfrm>
          <a:prstGeom prst="line">
            <a:avLst/>
          </a:prstGeom>
          <a:noFill/>
          <a:ln w="9525">
            <a:solidFill>
              <a:schemeClr val="tx1"/>
            </a:solidFill>
            <a:round/>
            <a:headEnd/>
            <a:tailEnd/>
          </a:ln>
        </p:spPr>
        <p:txBody>
          <a:bodyPr/>
          <a:lstStyle/>
          <a:p>
            <a:endParaRPr lang="en-US"/>
          </a:p>
        </p:txBody>
      </p:sp>
      <p:sp>
        <p:nvSpPr>
          <p:cNvPr id="17436" name="Line 29"/>
          <p:cNvSpPr>
            <a:spLocks noChangeShapeType="1"/>
          </p:cNvSpPr>
          <p:nvPr/>
        </p:nvSpPr>
        <p:spPr bwMode="auto">
          <a:xfrm>
            <a:off x="8940800" y="1916113"/>
            <a:ext cx="0" cy="4191000"/>
          </a:xfrm>
          <a:prstGeom prst="line">
            <a:avLst/>
          </a:prstGeom>
          <a:noFill/>
          <a:ln w="9525">
            <a:solidFill>
              <a:schemeClr val="tx1"/>
            </a:solidFill>
            <a:round/>
            <a:headEnd/>
            <a:tailEnd/>
          </a:ln>
        </p:spPr>
        <p:txBody>
          <a:bodyPr/>
          <a:lstStyle/>
          <a:p>
            <a:endParaRPr lang="en-US"/>
          </a:p>
        </p:txBody>
      </p:sp>
      <p:sp>
        <p:nvSpPr>
          <p:cNvPr id="17437" name="Line 30"/>
          <p:cNvSpPr>
            <a:spLocks noChangeShapeType="1"/>
          </p:cNvSpPr>
          <p:nvPr/>
        </p:nvSpPr>
        <p:spPr bwMode="auto">
          <a:xfrm flipV="1">
            <a:off x="1320800" y="3973513"/>
            <a:ext cx="0" cy="1066800"/>
          </a:xfrm>
          <a:prstGeom prst="line">
            <a:avLst/>
          </a:prstGeom>
          <a:noFill/>
          <a:ln w="9525">
            <a:solidFill>
              <a:schemeClr val="tx1"/>
            </a:solidFill>
            <a:round/>
            <a:headEnd/>
            <a:tailEnd/>
          </a:ln>
        </p:spPr>
        <p:txBody>
          <a:bodyPr/>
          <a:lstStyle/>
          <a:p>
            <a:endParaRPr lang="en-US"/>
          </a:p>
        </p:txBody>
      </p:sp>
      <p:sp>
        <p:nvSpPr>
          <p:cNvPr id="17438" name="AutoShape 31"/>
          <p:cNvSpPr>
            <a:spLocks noChangeArrowheads="1"/>
          </p:cNvSpPr>
          <p:nvPr/>
        </p:nvSpPr>
        <p:spPr bwMode="auto">
          <a:xfrm>
            <a:off x="1168400" y="3668713"/>
            <a:ext cx="304800" cy="304800"/>
          </a:xfrm>
          <a:prstGeom prst="triangle">
            <a:avLst>
              <a:gd name="adj" fmla="val 50000"/>
            </a:avLst>
          </a:prstGeom>
          <a:noFill/>
          <a:ln w="9525">
            <a:solidFill>
              <a:schemeClr val="tx1"/>
            </a:solidFill>
            <a:miter lim="800000"/>
            <a:headEnd/>
            <a:tailEnd/>
          </a:ln>
        </p:spPr>
        <p:txBody>
          <a:bodyPr wrap="none" anchor="ctr"/>
          <a:lstStyle/>
          <a:p>
            <a:endParaRPr lang="en-US"/>
          </a:p>
        </p:txBody>
      </p:sp>
      <p:sp>
        <p:nvSpPr>
          <p:cNvPr id="17439" name="Rectangle 32"/>
          <p:cNvSpPr>
            <a:spLocks noChangeArrowheads="1"/>
          </p:cNvSpPr>
          <p:nvPr/>
        </p:nvSpPr>
        <p:spPr bwMode="auto">
          <a:xfrm>
            <a:off x="558800" y="1992313"/>
            <a:ext cx="1588" cy="1587"/>
          </a:xfrm>
          <a:prstGeom prst="rect">
            <a:avLst/>
          </a:prstGeom>
          <a:noFill/>
          <a:ln w="9525">
            <a:solidFill>
              <a:schemeClr val="tx1"/>
            </a:solidFill>
            <a:miter lim="800000"/>
            <a:headEnd/>
            <a:tailEnd/>
          </a:ln>
        </p:spPr>
        <p:txBody>
          <a:bodyPr wrap="none" anchor="ctr"/>
          <a:lstStyle/>
          <a:p>
            <a:pPr algn="ctr"/>
            <a:r>
              <a:rPr lang="en-US" sz="1600"/>
              <a:t>                           </a:t>
            </a:r>
          </a:p>
          <a:p>
            <a:pPr algn="ctr"/>
            <a:endParaRPr lang="en-US" sz="2400"/>
          </a:p>
        </p:txBody>
      </p:sp>
      <p:sp>
        <p:nvSpPr>
          <p:cNvPr id="17440" name="Rectangle 33"/>
          <p:cNvSpPr>
            <a:spLocks noChangeArrowheads="1"/>
          </p:cNvSpPr>
          <p:nvPr/>
        </p:nvSpPr>
        <p:spPr bwMode="auto">
          <a:xfrm>
            <a:off x="684213" y="2060575"/>
            <a:ext cx="2836862" cy="457200"/>
          </a:xfrm>
          <a:prstGeom prst="rect">
            <a:avLst/>
          </a:prstGeom>
          <a:noFill/>
          <a:ln w="9525">
            <a:noFill/>
            <a:miter lim="800000"/>
            <a:headEnd/>
            <a:tailEnd/>
          </a:ln>
        </p:spPr>
        <p:txBody>
          <a:bodyPr wrap="none">
            <a:spAutoFit/>
          </a:bodyPr>
          <a:lstStyle/>
          <a:p>
            <a:r>
              <a:rPr lang="en-US"/>
              <a:t> </a:t>
            </a:r>
            <a:r>
              <a:rPr lang="en-US" sz="2400"/>
              <a:t>Subsystem</a:t>
            </a:r>
            <a:r>
              <a:rPr lang="en-US"/>
              <a:t> </a:t>
            </a:r>
            <a:r>
              <a:rPr lang="en-US" sz="2400"/>
              <a:t>classes</a:t>
            </a:r>
            <a:endParaRPr lang="en-IN" sz="24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t>Structure</a:t>
            </a:r>
            <a:endParaRPr lang="en-IN"/>
          </a:p>
        </p:txBody>
      </p:sp>
      <p:pic>
        <p:nvPicPr>
          <p:cNvPr id="4098" name="Picture 2" descr="The Facade Pattern">
            <a:extLst>
              <a:ext uri="{FF2B5EF4-FFF2-40B4-BE49-F238E27FC236}">
                <a16:creationId xmlns:a16="http://schemas.microsoft.com/office/drawing/2014/main" id="{12CECE9B-7164-4C50-9508-9EAB6CE30F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143000"/>
            <a:ext cx="8305800" cy="5722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95298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skeleton </a:t>
            </a:r>
          </a:p>
        </p:txBody>
      </p:sp>
      <p:sp>
        <p:nvSpPr>
          <p:cNvPr id="3" name="Content Placeholder 2"/>
          <p:cNvSpPr>
            <a:spLocks noGrp="1"/>
          </p:cNvSpPr>
          <p:nvPr>
            <p:ph idx="1"/>
          </p:nvPr>
        </p:nvSpPr>
        <p:spPr>
          <a:xfrm>
            <a:off x="228600" y="3352800"/>
            <a:ext cx="7162800" cy="3281801"/>
          </a:xfrm>
          <a:ln>
            <a:solidFill>
              <a:schemeClr val="tx1"/>
            </a:solidFill>
          </a:ln>
        </p:spPr>
        <p:txBody>
          <a:bodyPr/>
          <a:lstStyle/>
          <a:p>
            <a:pPr marL="0" indent="0">
              <a:lnSpc>
                <a:spcPct val="100000"/>
              </a:lnSpc>
              <a:buNone/>
            </a:pPr>
            <a:r>
              <a:rPr lang="en-US" b="1" dirty="0">
                <a:latin typeface="Courier New" pitchFamily="49" charset="0"/>
                <a:cs typeface="Courier New" pitchFamily="49" charset="0"/>
              </a:rPr>
              <a:t>interface Employee { public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getEmpID</a:t>
            </a:r>
            <a:r>
              <a:rPr lang="en-US" b="1" dirty="0">
                <a:latin typeface="Courier New" pitchFamily="49" charset="0"/>
                <a:cs typeface="Courier New" pitchFamily="49" charset="0"/>
              </a:rPr>
              <a:t>();}</a:t>
            </a:r>
          </a:p>
          <a:p>
            <a:pPr marL="0" indent="0">
              <a:lnSpc>
                <a:spcPct val="100000"/>
              </a:lnSpc>
              <a:buNone/>
            </a:pPr>
            <a:r>
              <a:rPr lang="en-US" b="1" dirty="0">
                <a:latin typeface="Courier New" pitchFamily="49" charset="0"/>
                <a:cs typeface="Courier New" pitchFamily="49" charset="0"/>
              </a:rPr>
              <a:t>class </a:t>
            </a:r>
            <a:r>
              <a:rPr lang="en-US" b="1" dirty="0" err="1">
                <a:latin typeface="Courier New" pitchFamily="49" charset="0"/>
                <a:cs typeface="Courier New" pitchFamily="49" charset="0"/>
              </a:rPr>
              <a:t>IndiaEmployees</a:t>
            </a:r>
            <a:r>
              <a:rPr lang="en-US" b="1" dirty="0">
                <a:latin typeface="Courier New" pitchFamily="49" charset="0"/>
                <a:cs typeface="Courier New" pitchFamily="49" charset="0"/>
              </a:rPr>
              <a:t> implements Employee {</a:t>
            </a:r>
          </a:p>
          <a:p>
            <a:pPr marL="0" indent="0">
              <a:lnSpc>
                <a:spcPct val="100000"/>
              </a:lnSpc>
              <a:buNone/>
            </a:pPr>
            <a:r>
              <a:rPr lang="en-US" b="1" dirty="0">
                <a:latin typeface="Courier New" pitchFamily="49" charset="0"/>
                <a:cs typeface="Courier New" pitchFamily="49" charset="0"/>
              </a:rPr>
              <a:t>public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getEmpID</a:t>
            </a:r>
            <a:r>
              <a:rPr lang="en-US" b="1" dirty="0">
                <a:latin typeface="Courier New" pitchFamily="49" charset="0"/>
                <a:cs typeface="Courier New" pitchFamily="49" charset="0"/>
              </a:rPr>
              <a:t>(){ ….}</a:t>
            </a:r>
          </a:p>
          <a:p>
            <a:pPr marL="0" indent="0">
              <a:lnSpc>
                <a:spcPct val="100000"/>
              </a:lnSpc>
              <a:buNone/>
            </a:pPr>
            <a:r>
              <a:rPr lang="en-US" b="1" dirty="0">
                <a:latin typeface="Courier New" pitchFamily="49" charset="0"/>
                <a:cs typeface="Courier New" pitchFamily="49" charset="0"/>
              </a:rPr>
              <a:t>//other methods</a:t>
            </a:r>
          </a:p>
          <a:p>
            <a:pPr marL="0" indent="0">
              <a:lnSpc>
                <a:spcPct val="100000"/>
              </a:lnSpc>
              <a:buNone/>
            </a:pPr>
            <a:r>
              <a:rPr lang="en-US" b="1" dirty="0">
                <a:latin typeface="Courier New" pitchFamily="49" charset="0"/>
                <a:cs typeface="Courier New" pitchFamily="49" charset="0"/>
              </a:rPr>
              <a:t>}</a:t>
            </a:r>
          </a:p>
          <a:p>
            <a:pPr marL="0" indent="0">
              <a:lnSpc>
                <a:spcPct val="100000"/>
              </a:lnSpc>
              <a:buNone/>
            </a:pPr>
            <a:r>
              <a:rPr lang="en-US" b="1" dirty="0">
                <a:latin typeface="Courier New" pitchFamily="49" charset="0"/>
                <a:cs typeface="Courier New" pitchFamily="49" charset="0"/>
              </a:rPr>
              <a:t>class </a:t>
            </a:r>
            <a:r>
              <a:rPr lang="en-US" b="1" dirty="0" err="1">
                <a:latin typeface="Courier New" pitchFamily="49" charset="0"/>
                <a:cs typeface="Courier New" pitchFamily="49" charset="0"/>
              </a:rPr>
              <a:t>ChinaEmployees</a:t>
            </a:r>
            <a:r>
              <a:rPr lang="en-US" b="1" dirty="0">
                <a:latin typeface="Courier New" pitchFamily="49" charset="0"/>
                <a:cs typeface="Courier New" pitchFamily="49" charset="0"/>
              </a:rPr>
              <a:t> implements Employee {</a:t>
            </a:r>
          </a:p>
          <a:p>
            <a:pPr marL="0" indent="0">
              <a:lnSpc>
                <a:spcPct val="100000"/>
              </a:lnSpc>
              <a:buNone/>
            </a:pPr>
            <a:r>
              <a:rPr lang="en-US" b="1" dirty="0">
                <a:latin typeface="Courier New" pitchFamily="49" charset="0"/>
                <a:cs typeface="Courier New" pitchFamily="49" charset="0"/>
              </a:rPr>
              <a:t>public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getEmpID</a:t>
            </a:r>
            <a:r>
              <a:rPr lang="en-US" b="1" dirty="0">
                <a:latin typeface="Courier New" pitchFamily="49" charset="0"/>
                <a:cs typeface="Courier New" pitchFamily="49" charset="0"/>
              </a:rPr>
              <a:t>(){ ….}</a:t>
            </a:r>
          </a:p>
          <a:p>
            <a:pPr marL="0" indent="0">
              <a:lnSpc>
                <a:spcPct val="100000"/>
              </a:lnSpc>
              <a:buNone/>
            </a:pPr>
            <a:r>
              <a:rPr lang="en-US" b="1" dirty="0">
                <a:latin typeface="Courier New" pitchFamily="49" charset="0"/>
                <a:cs typeface="Courier New" pitchFamily="49" charset="0"/>
              </a:rPr>
              <a:t>//other methods</a:t>
            </a:r>
          </a:p>
          <a:p>
            <a:pPr marL="0" indent="0">
              <a:lnSpc>
                <a:spcPct val="100000"/>
              </a:lnSpc>
              <a:buNone/>
            </a:pPr>
            <a:r>
              <a:rPr lang="en-US" b="1" dirty="0">
                <a:latin typeface="Courier New" pitchFamily="49" charset="0"/>
                <a:cs typeface="Courier New" pitchFamily="49" charset="0"/>
              </a:rPr>
              <a:t>}</a:t>
            </a:r>
            <a:endParaRPr lang="en-US" dirty="0"/>
          </a:p>
        </p:txBody>
      </p:sp>
      <p:sp>
        <p:nvSpPr>
          <p:cNvPr id="4" name="Slide Number Placeholder 3"/>
          <p:cNvSpPr>
            <a:spLocks noGrp="1"/>
          </p:cNvSpPr>
          <p:nvPr>
            <p:ph type="sldNum" sz="quarter" idx="10"/>
          </p:nvPr>
        </p:nvSpPr>
        <p:spPr/>
        <p:txBody>
          <a:bodyPr/>
          <a:lstStyle/>
          <a:p>
            <a:fld id="{63704C00-2116-4D69-B681-8A0200EF7D86}" type="slidenum">
              <a:rPr lang="en-US" smtClean="0"/>
              <a:pPr/>
              <a:t>56</a:t>
            </a:fld>
            <a:endParaRPr lang="en-US"/>
          </a:p>
        </p:txBody>
      </p:sp>
      <p:sp>
        <p:nvSpPr>
          <p:cNvPr id="5" name="Rectangle 4"/>
          <p:cNvSpPr/>
          <p:nvPr/>
        </p:nvSpPr>
        <p:spPr>
          <a:xfrm>
            <a:off x="228600" y="1066800"/>
            <a:ext cx="4953000" cy="1477328"/>
          </a:xfrm>
          <a:prstGeom prst="rect">
            <a:avLst/>
          </a:prstGeom>
          <a:ln>
            <a:solidFill>
              <a:schemeClr val="tx1"/>
            </a:solidFill>
          </a:ln>
        </p:spPr>
        <p:txBody>
          <a:bodyPr wrap="square">
            <a:spAutoFit/>
          </a:bodyPr>
          <a:lstStyle/>
          <a:p>
            <a:pPr marL="0" indent="0">
              <a:buNone/>
            </a:pPr>
            <a:r>
              <a:rPr lang="en-US" b="1" dirty="0">
                <a:latin typeface="Courier New" pitchFamily="49" charset="0"/>
                <a:cs typeface="Courier New" pitchFamily="49" charset="0"/>
              </a:rPr>
              <a:t>class Payroll{</a:t>
            </a:r>
          </a:p>
          <a:p>
            <a:pPr marL="0" indent="0">
              <a:buNone/>
            </a:pPr>
            <a:r>
              <a:rPr lang="en-US" b="1" dirty="0">
                <a:latin typeface="Courier New" pitchFamily="49" charset="0"/>
                <a:cs typeface="Courier New" pitchFamily="49" charset="0"/>
              </a:rPr>
              <a:t>public void </a:t>
            </a:r>
            <a:r>
              <a:rPr lang="en-US" b="1" dirty="0" err="1">
                <a:latin typeface="Courier New" pitchFamily="49" charset="0"/>
                <a:cs typeface="Courier New" pitchFamily="49" charset="0"/>
              </a:rPr>
              <a:t>calculatePay</a:t>
            </a:r>
            <a:r>
              <a:rPr lang="en-US" b="1" dirty="0">
                <a:latin typeface="Courier New" pitchFamily="49" charset="0"/>
                <a:cs typeface="Courier New" pitchFamily="49" charset="0"/>
              </a:rPr>
              <a:t>(){</a:t>
            </a:r>
          </a:p>
          <a:p>
            <a:r>
              <a:rPr lang="en-US" b="1" dirty="0">
                <a:latin typeface="Courier New" pitchFamily="49" charset="0"/>
                <a:cs typeface="Courier New" pitchFamily="49" charset="0"/>
              </a:rPr>
              <a:t>Employee e=</a:t>
            </a:r>
            <a:r>
              <a:rPr lang="en-US" b="1" dirty="0" err="1">
                <a:latin typeface="Courier New" pitchFamily="49" charset="0"/>
                <a:cs typeface="Courier New" pitchFamily="49" charset="0"/>
              </a:rPr>
              <a:t>getEmployee</a:t>
            </a:r>
            <a:r>
              <a:rPr lang="en-US" b="1" dirty="0">
                <a:latin typeface="Courier New" pitchFamily="49" charset="0"/>
                <a:cs typeface="Courier New" pitchFamily="49" charset="0"/>
              </a:rPr>
              <a:t>();</a:t>
            </a:r>
          </a:p>
          <a:p>
            <a:pPr marL="0" indent="0">
              <a:buNone/>
            </a:pPr>
            <a:r>
              <a:rPr lang="en-US" b="1" dirty="0">
                <a:latin typeface="Courier New" pitchFamily="49" charset="0"/>
                <a:cs typeface="Courier New" pitchFamily="49" charset="0"/>
              </a:rPr>
              <a:t>…</a:t>
            </a:r>
          </a:p>
          <a:p>
            <a:pPr marL="0" indent="0">
              <a:buNone/>
            </a:pPr>
            <a:r>
              <a:rPr lang="en-US" b="1" dirty="0" err="1">
                <a:latin typeface="Courier New" pitchFamily="49" charset="0"/>
                <a:cs typeface="Courier New" pitchFamily="49" charset="0"/>
              </a:rPr>
              <a:t>int</a:t>
            </a:r>
            <a:r>
              <a:rPr lang="en-US" b="1" dirty="0">
                <a:latin typeface="Courier New" pitchFamily="49" charset="0"/>
                <a:cs typeface="Courier New" pitchFamily="49" charset="0"/>
              </a:rPr>
              <a:t> i=</a:t>
            </a:r>
            <a:r>
              <a:rPr lang="en-US" b="1" dirty="0" err="1">
                <a:latin typeface="Courier New" pitchFamily="49" charset="0"/>
                <a:cs typeface="Courier New" pitchFamily="49" charset="0"/>
              </a:rPr>
              <a:t>e.getEmpID</a:t>
            </a:r>
            <a:r>
              <a:rPr lang="en-US" b="1" dirty="0">
                <a:latin typeface="Courier New" pitchFamily="49" charset="0"/>
                <a:cs typeface="Courier New" pitchFamily="49" charset="0"/>
              </a:rPr>
              <a:t>(); }</a:t>
            </a:r>
          </a:p>
        </p:txBody>
      </p:sp>
      <p:cxnSp>
        <p:nvCxnSpPr>
          <p:cNvPr id="7" name="Straight Arrow Connector 6"/>
          <p:cNvCxnSpPr/>
          <p:nvPr/>
        </p:nvCxnSpPr>
        <p:spPr>
          <a:xfrm>
            <a:off x="1981200" y="2544128"/>
            <a:ext cx="533400" cy="808672"/>
          </a:xfrm>
          <a:prstGeom prst="straightConnector1">
            <a:avLst/>
          </a:prstGeom>
          <a:ln>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28600" y="3733800"/>
            <a:ext cx="716280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30208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dirty="0"/>
              <a:t>Observer Pattern</a:t>
            </a:r>
            <a:endParaRPr lang="en-IN" dirty="0"/>
          </a:p>
        </p:txBody>
      </p:sp>
      <p:sp>
        <p:nvSpPr>
          <p:cNvPr id="9219" name="Rectangle 3"/>
          <p:cNvSpPr>
            <a:spLocks noGrp="1" noChangeArrowheads="1"/>
          </p:cNvSpPr>
          <p:nvPr>
            <p:ph type="body" idx="1"/>
          </p:nvPr>
        </p:nvSpPr>
        <p:spPr>
          <a:xfrm>
            <a:off x="457200" y="1600200"/>
            <a:ext cx="8218488" cy="4708525"/>
          </a:xfrm>
        </p:spPr>
        <p:txBody>
          <a:bodyPr/>
          <a:lstStyle/>
          <a:p>
            <a:r>
              <a:rPr lang="en-US" dirty="0">
                <a:solidFill>
                  <a:schemeClr val="tx1"/>
                </a:solidFill>
              </a:rPr>
              <a:t>Define a one-to-many dependency between objects so that when one object changes state, all its dependents are notified and updated automatically.”</a:t>
            </a:r>
          </a:p>
          <a:p>
            <a:pPr lvl="1"/>
            <a:r>
              <a:rPr lang="en-US" dirty="0"/>
              <a:t>Design Patterns: Elements of Reusable Object-Oriented </a:t>
            </a:r>
            <a:r>
              <a:rPr lang="en-US" dirty="0" err="1"/>
              <a:t>Softwaare</a:t>
            </a:r>
            <a:r>
              <a:rPr lang="en-US" dirty="0"/>
              <a:t> Software by the “</a:t>
            </a:r>
            <a:r>
              <a:rPr lang="en-US" dirty="0" err="1"/>
              <a:t>Gof</a:t>
            </a:r>
            <a:r>
              <a:rPr lang="en-US" dirty="0"/>
              <a:t> (Gang of Four)” </a:t>
            </a:r>
          </a:p>
          <a:p>
            <a:endParaRPr lang="en-US" dirty="0">
              <a:solidFill>
                <a:schemeClr val="tx1"/>
              </a:solidFill>
            </a:endParaRPr>
          </a:p>
          <a:p>
            <a:r>
              <a:rPr lang="en-US" dirty="0"/>
              <a:t>Idea is for an object to notify the interested objects about the change(s) that happen in it.</a:t>
            </a:r>
          </a:p>
          <a:p>
            <a:r>
              <a:rPr lang="en-US" dirty="0"/>
              <a:t>Also known as Dependents / Publish-Subscribe</a:t>
            </a:r>
          </a:p>
          <a:p>
            <a:pPr eaLnBrk="1" hangingPunct="1"/>
            <a:endParaRPr lang="en-US" dirty="0">
              <a:solidFill>
                <a:schemeClr val="tx1"/>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dirty="0"/>
              <a:t>Observer Pattern: usage</a:t>
            </a:r>
            <a:endParaRPr lang="en-IN" dirty="0"/>
          </a:p>
        </p:txBody>
      </p:sp>
      <p:sp>
        <p:nvSpPr>
          <p:cNvPr id="23555" name="Rectangle 3"/>
          <p:cNvSpPr>
            <a:spLocks noGrp="1" noChangeArrowheads="1"/>
          </p:cNvSpPr>
          <p:nvPr>
            <p:ph type="body" idx="1"/>
          </p:nvPr>
        </p:nvSpPr>
        <p:spPr>
          <a:xfrm>
            <a:off x="381000" y="1066800"/>
            <a:ext cx="8382000" cy="5105400"/>
          </a:xfrm>
        </p:spPr>
        <p:txBody>
          <a:bodyPr/>
          <a:lstStyle/>
          <a:p>
            <a:pPr eaLnBrk="1" hangingPunct="1"/>
            <a:r>
              <a:rPr lang="en-US" dirty="0"/>
              <a:t>When a change to one object requires changing others and we don’t know how many objects need to be changed.</a:t>
            </a:r>
          </a:p>
          <a:p>
            <a:pPr eaLnBrk="1" hangingPunct="1"/>
            <a:r>
              <a:rPr lang="en-US" dirty="0"/>
              <a:t>When an object should be able to notify other objects without making assumptions about who these objects are. In other words, we don’t want these objects tightly coupled.</a:t>
            </a:r>
          </a:p>
          <a:p>
            <a:pPr eaLnBrk="1" hangingPunct="1"/>
            <a:r>
              <a:rPr lang="en-US" dirty="0"/>
              <a:t>The JSE has many examples that implement this pattern</a:t>
            </a:r>
          </a:p>
          <a:p>
            <a:pPr lvl="1"/>
            <a:r>
              <a:rPr lang="en-US" sz="2000" dirty="0"/>
              <a:t>Inter-thread communication using </a:t>
            </a:r>
            <a:r>
              <a:rPr lang="en-US" sz="2000" dirty="0">
                <a:ea typeface="+mn-ea"/>
                <a:cs typeface="+mn-cs"/>
              </a:rPr>
              <a:t>wait(), notify() methods of Object class </a:t>
            </a:r>
          </a:p>
          <a:p>
            <a:pPr lvl="1"/>
            <a:r>
              <a:rPr lang="en-US" sz="2000" dirty="0">
                <a:ea typeface="+mn-ea"/>
                <a:cs typeface="+mn-cs"/>
              </a:rPr>
              <a:t>AWT Event handling mechanism</a:t>
            </a:r>
          </a:p>
          <a:p>
            <a:pPr lvl="1"/>
            <a:r>
              <a:rPr lang="en-US" sz="2000" dirty="0">
                <a:ea typeface="+mn-ea"/>
                <a:cs typeface="+mn-cs"/>
              </a:rPr>
              <a:t>SAX Parser</a:t>
            </a:r>
            <a:endParaRPr lang="en-IN" sz="2000" dirty="0">
              <a:ea typeface="+mn-ea"/>
              <a:cs typeface="+mn-cs"/>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dirty="0"/>
              <a:t>Structure</a:t>
            </a:r>
            <a:endParaRPr lang="en-IN" dirty="0"/>
          </a:p>
        </p:txBody>
      </p:sp>
      <p:sp>
        <p:nvSpPr>
          <p:cNvPr id="22531" name="Rectangle 4"/>
          <p:cNvSpPr>
            <a:spLocks noChangeArrowheads="1"/>
          </p:cNvSpPr>
          <p:nvPr/>
        </p:nvSpPr>
        <p:spPr bwMode="auto">
          <a:xfrm>
            <a:off x="152400" y="1066800"/>
            <a:ext cx="2057400" cy="1676400"/>
          </a:xfrm>
          <a:prstGeom prst="rect">
            <a:avLst/>
          </a:prstGeom>
          <a:noFill/>
          <a:ln w="9525">
            <a:solidFill>
              <a:schemeClr val="tx1"/>
            </a:solidFill>
            <a:miter lim="800000"/>
            <a:headEnd/>
            <a:tailEnd/>
          </a:ln>
        </p:spPr>
        <p:txBody>
          <a:bodyPr wrap="none"/>
          <a:lstStyle/>
          <a:p>
            <a:pPr algn="ctr" eaLnBrk="0" hangingPunct="0"/>
            <a:r>
              <a:rPr lang="en-US" sz="1600" b="1" dirty="0"/>
              <a:t>		Observable</a:t>
            </a:r>
            <a:r>
              <a:rPr lang="en-US" sz="1600" dirty="0"/>
              <a:t>             </a:t>
            </a:r>
          </a:p>
          <a:p>
            <a:pPr algn="ctr" eaLnBrk="0" hangingPunct="0"/>
            <a:endParaRPr lang="en-US" sz="1600" dirty="0"/>
          </a:p>
          <a:p>
            <a:pPr algn="ctr" eaLnBrk="0" hangingPunct="0"/>
            <a:r>
              <a:rPr lang="en-US" sz="1600" dirty="0"/>
              <a:t>register(Observer)   </a:t>
            </a:r>
          </a:p>
          <a:p>
            <a:pPr algn="ctr" eaLnBrk="0" hangingPunct="0"/>
            <a:r>
              <a:rPr lang="en-US" sz="1600" dirty="0"/>
              <a:t>unregister(Observer)  </a:t>
            </a:r>
          </a:p>
        </p:txBody>
      </p:sp>
      <p:sp>
        <p:nvSpPr>
          <p:cNvPr id="22532" name="Rectangle 5"/>
          <p:cNvSpPr>
            <a:spLocks noChangeArrowheads="1"/>
          </p:cNvSpPr>
          <p:nvPr/>
        </p:nvSpPr>
        <p:spPr bwMode="auto">
          <a:xfrm>
            <a:off x="228600" y="4267200"/>
            <a:ext cx="2057400" cy="1676400"/>
          </a:xfrm>
          <a:prstGeom prst="rect">
            <a:avLst/>
          </a:prstGeom>
          <a:noFill/>
          <a:ln w="9525">
            <a:solidFill>
              <a:schemeClr val="tx1"/>
            </a:solidFill>
            <a:miter lim="800000"/>
            <a:headEnd/>
            <a:tailEnd/>
          </a:ln>
        </p:spPr>
        <p:txBody>
          <a:bodyPr wrap="none"/>
          <a:lstStyle/>
          <a:p>
            <a:pPr algn="ctr" eaLnBrk="0" hangingPunct="0"/>
            <a:r>
              <a:rPr lang="en-US" sz="1600" b="1" dirty="0" err="1"/>
              <a:t>ConcreteObservable</a:t>
            </a:r>
            <a:r>
              <a:rPr lang="en-US" sz="1600" dirty="0"/>
              <a:t> </a:t>
            </a:r>
          </a:p>
          <a:p>
            <a:pPr algn="ctr" eaLnBrk="0" hangingPunct="0"/>
            <a:endParaRPr lang="en-US" sz="1600" dirty="0"/>
          </a:p>
          <a:p>
            <a:pPr algn="ctr" eaLnBrk="0" hangingPunct="0"/>
            <a:r>
              <a:rPr lang="en-US" sz="1600" dirty="0" err="1"/>
              <a:t>getState</a:t>
            </a:r>
            <a:r>
              <a:rPr lang="en-US" sz="1600" dirty="0"/>
              <a:t>()             </a:t>
            </a:r>
          </a:p>
          <a:p>
            <a:pPr algn="ctr" eaLnBrk="0" hangingPunct="0"/>
            <a:r>
              <a:rPr lang="en-US" sz="1600" dirty="0" err="1"/>
              <a:t>setState</a:t>
            </a:r>
            <a:r>
              <a:rPr lang="en-US" sz="1600" dirty="0"/>
              <a:t>()             </a:t>
            </a:r>
          </a:p>
          <a:p>
            <a:pPr algn="ctr" eaLnBrk="0" hangingPunct="0"/>
            <a:endParaRPr lang="en-US" sz="1600" dirty="0"/>
          </a:p>
          <a:p>
            <a:pPr algn="ctr" eaLnBrk="0" hangingPunct="0"/>
            <a:r>
              <a:rPr lang="en-US" sz="1600" dirty="0"/>
              <a:t>state</a:t>
            </a:r>
            <a:r>
              <a:rPr lang="en-US" dirty="0"/>
              <a:t>        </a:t>
            </a:r>
          </a:p>
        </p:txBody>
      </p:sp>
      <p:sp>
        <p:nvSpPr>
          <p:cNvPr id="22533" name="Rectangle 6"/>
          <p:cNvSpPr>
            <a:spLocks noChangeArrowheads="1"/>
          </p:cNvSpPr>
          <p:nvPr/>
        </p:nvSpPr>
        <p:spPr bwMode="auto">
          <a:xfrm>
            <a:off x="2743200" y="2362200"/>
            <a:ext cx="2133600" cy="914400"/>
          </a:xfrm>
          <a:prstGeom prst="rect">
            <a:avLst/>
          </a:prstGeom>
          <a:noFill/>
          <a:ln w="9525">
            <a:solidFill>
              <a:schemeClr val="tx1"/>
            </a:solidFill>
            <a:miter lim="800000"/>
            <a:headEnd/>
            <a:tailEnd/>
          </a:ln>
        </p:spPr>
        <p:txBody>
          <a:bodyPr wrap="none"/>
          <a:lstStyle/>
          <a:p>
            <a:pPr algn="ctr" eaLnBrk="0" hangingPunct="0"/>
            <a:r>
              <a:rPr lang="en-US" sz="1600" dirty="0"/>
              <a:t>for all o in observers{</a:t>
            </a:r>
          </a:p>
          <a:p>
            <a:pPr algn="ctr" eaLnBrk="0" hangingPunct="0"/>
            <a:r>
              <a:rPr lang="en-US" sz="1600" dirty="0" err="1"/>
              <a:t>o.notify</a:t>
            </a:r>
            <a:r>
              <a:rPr lang="en-US" sz="1600" dirty="0"/>
              <a:t>()     </a:t>
            </a:r>
          </a:p>
          <a:p>
            <a:pPr algn="ctr" eaLnBrk="0" hangingPunct="0"/>
            <a:r>
              <a:rPr lang="en-US" sz="1600" dirty="0"/>
              <a:t>}</a:t>
            </a:r>
            <a:r>
              <a:rPr lang="en-US" dirty="0"/>
              <a:t>                             </a:t>
            </a:r>
          </a:p>
        </p:txBody>
      </p:sp>
      <p:sp>
        <p:nvSpPr>
          <p:cNvPr id="22534" name="Rectangle 7"/>
          <p:cNvSpPr>
            <a:spLocks noChangeArrowheads="1"/>
          </p:cNvSpPr>
          <p:nvPr/>
        </p:nvSpPr>
        <p:spPr bwMode="auto">
          <a:xfrm>
            <a:off x="2514600" y="4800600"/>
            <a:ext cx="1981200" cy="533400"/>
          </a:xfrm>
          <a:prstGeom prst="rect">
            <a:avLst/>
          </a:prstGeom>
          <a:noFill/>
          <a:ln w="9525">
            <a:solidFill>
              <a:schemeClr val="tx1"/>
            </a:solidFill>
            <a:miter lim="800000"/>
            <a:headEnd/>
            <a:tailEnd/>
          </a:ln>
        </p:spPr>
        <p:txBody>
          <a:bodyPr wrap="none" anchor="ctr"/>
          <a:lstStyle/>
          <a:p>
            <a:pPr algn="ctr" eaLnBrk="0" hangingPunct="0"/>
            <a:r>
              <a:rPr lang="en-US" sz="1600" dirty="0"/>
              <a:t>return state</a:t>
            </a:r>
          </a:p>
        </p:txBody>
      </p:sp>
      <p:sp>
        <p:nvSpPr>
          <p:cNvPr id="22535" name="Rectangle 8"/>
          <p:cNvSpPr>
            <a:spLocks noChangeArrowheads="1"/>
          </p:cNvSpPr>
          <p:nvPr/>
        </p:nvSpPr>
        <p:spPr bwMode="auto">
          <a:xfrm>
            <a:off x="5867400" y="1143000"/>
            <a:ext cx="1371600" cy="914400"/>
          </a:xfrm>
          <a:prstGeom prst="rect">
            <a:avLst/>
          </a:prstGeom>
          <a:noFill/>
          <a:ln w="9525">
            <a:solidFill>
              <a:schemeClr val="tx1"/>
            </a:solidFill>
            <a:miter lim="800000"/>
            <a:headEnd/>
            <a:tailEnd/>
          </a:ln>
        </p:spPr>
        <p:txBody>
          <a:bodyPr wrap="none"/>
          <a:lstStyle/>
          <a:p>
            <a:pPr algn="ctr" eaLnBrk="0" hangingPunct="0"/>
            <a:r>
              <a:rPr lang="en-US" sz="1600" b="1" dirty="0"/>
              <a:t>Observer</a:t>
            </a:r>
            <a:r>
              <a:rPr lang="en-US" sz="1600" dirty="0"/>
              <a:t>     </a:t>
            </a:r>
          </a:p>
          <a:p>
            <a:pPr algn="ctr" eaLnBrk="0" hangingPunct="0"/>
            <a:endParaRPr lang="en-US" sz="1600" dirty="0"/>
          </a:p>
          <a:p>
            <a:pPr algn="ctr" eaLnBrk="0" hangingPunct="0"/>
            <a:r>
              <a:rPr lang="en-US" sz="1600" dirty="0"/>
              <a:t>notify()</a:t>
            </a:r>
            <a:r>
              <a:rPr lang="en-US" dirty="0"/>
              <a:t>     </a:t>
            </a:r>
          </a:p>
        </p:txBody>
      </p:sp>
      <p:sp>
        <p:nvSpPr>
          <p:cNvPr id="22536" name="Rectangle 9"/>
          <p:cNvSpPr>
            <a:spLocks noChangeArrowheads="1"/>
          </p:cNvSpPr>
          <p:nvPr/>
        </p:nvSpPr>
        <p:spPr bwMode="auto">
          <a:xfrm>
            <a:off x="4953000" y="3810000"/>
            <a:ext cx="1905000" cy="1447800"/>
          </a:xfrm>
          <a:prstGeom prst="rect">
            <a:avLst/>
          </a:prstGeom>
          <a:noFill/>
          <a:ln w="9525">
            <a:solidFill>
              <a:schemeClr val="tx1"/>
            </a:solidFill>
            <a:miter lim="800000"/>
            <a:headEnd/>
            <a:tailEnd/>
          </a:ln>
        </p:spPr>
        <p:txBody>
          <a:bodyPr wrap="none"/>
          <a:lstStyle/>
          <a:p>
            <a:pPr algn="ctr" eaLnBrk="0" hangingPunct="0"/>
            <a:r>
              <a:rPr lang="en-US" sz="1600" b="1" dirty="0" err="1"/>
              <a:t>ConcreteObserver</a:t>
            </a:r>
            <a:endParaRPr lang="en-US" sz="1600" b="1" dirty="0"/>
          </a:p>
          <a:p>
            <a:pPr algn="ctr" eaLnBrk="0" hangingPunct="0"/>
            <a:endParaRPr lang="en-US" sz="1600" dirty="0"/>
          </a:p>
          <a:p>
            <a:pPr algn="ctr" eaLnBrk="0" hangingPunct="0"/>
            <a:r>
              <a:rPr lang="en-US" sz="1600" dirty="0"/>
              <a:t>notify()                </a:t>
            </a:r>
          </a:p>
          <a:p>
            <a:pPr algn="ctr" eaLnBrk="0" hangingPunct="0"/>
            <a:endParaRPr lang="en-US" sz="1600" dirty="0"/>
          </a:p>
          <a:p>
            <a:pPr algn="ctr" eaLnBrk="0" hangingPunct="0"/>
            <a:r>
              <a:rPr lang="en-US" sz="1600" dirty="0"/>
              <a:t>state        </a:t>
            </a:r>
          </a:p>
          <a:p>
            <a:pPr algn="ctr" eaLnBrk="0" hangingPunct="0"/>
            <a:endParaRPr lang="en-US" dirty="0"/>
          </a:p>
        </p:txBody>
      </p:sp>
      <p:sp>
        <p:nvSpPr>
          <p:cNvPr id="22537" name="Rectangle 10"/>
          <p:cNvSpPr>
            <a:spLocks noChangeArrowheads="1"/>
          </p:cNvSpPr>
          <p:nvPr/>
        </p:nvSpPr>
        <p:spPr bwMode="auto">
          <a:xfrm>
            <a:off x="7162800" y="4038600"/>
            <a:ext cx="1828800" cy="685800"/>
          </a:xfrm>
          <a:prstGeom prst="rect">
            <a:avLst/>
          </a:prstGeom>
          <a:noFill/>
          <a:ln w="9525">
            <a:solidFill>
              <a:schemeClr val="tx1"/>
            </a:solidFill>
            <a:miter lim="800000"/>
            <a:headEnd/>
            <a:tailEnd/>
          </a:ln>
        </p:spPr>
        <p:txBody>
          <a:bodyPr wrap="none" anchor="ctr"/>
          <a:lstStyle/>
          <a:p>
            <a:pPr algn="ctr" eaLnBrk="0" hangingPunct="0"/>
            <a:r>
              <a:rPr lang="en-US" sz="1600" dirty="0"/>
              <a:t> </a:t>
            </a:r>
            <a:r>
              <a:rPr lang="en-US" sz="1600" dirty="0" err="1"/>
              <a:t>observerState</a:t>
            </a:r>
            <a:r>
              <a:rPr lang="en-US" sz="1600" dirty="0"/>
              <a:t>=       </a:t>
            </a:r>
          </a:p>
          <a:p>
            <a:pPr algn="ctr" eaLnBrk="0" hangingPunct="0"/>
            <a:r>
              <a:rPr lang="en-US" sz="1600" dirty="0"/>
              <a:t> </a:t>
            </a:r>
            <a:r>
              <a:rPr lang="en-US" sz="1600" dirty="0" err="1"/>
              <a:t>subject.getstate</a:t>
            </a:r>
            <a:r>
              <a:rPr lang="en-US" dirty="0"/>
              <a:t>()</a:t>
            </a:r>
          </a:p>
        </p:txBody>
      </p:sp>
      <p:sp>
        <p:nvSpPr>
          <p:cNvPr id="22538" name="Line 11"/>
          <p:cNvSpPr>
            <a:spLocks noChangeShapeType="1"/>
          </p:cNvSpPr>
          <p:nvPr/>
        </p:nvSpPr>
        <p:spPr bwMode="auto">
          <a:xfrm>
            <a:off x="2209800" y="1447800"/>
            <a:ext cx="3505200" cy="0"/>
          </a:xfrm>
          <a:prstGeom prst="line">
            <a:avLst/>
          </a:prstGeom>
          <a:noFill/>
          <a:ln w="9525">
            <a:solidFill>
              <a:schemeClr val="tx1"/>
            </a:solidFill>
            <a:round/>
            <a:headEnd/>
            <a:tailEnd type="arrow" w="lg" len="lg"/>
          </a:ln>
        </p:spPr>
        <p:txBody>
          <a:bodyPr/>
          <a:lstStyle/>
          <a:p>
            <a:endParaRPr lang="en-US"/>
          </a:p>
        </p:txBody>
      </p:sp>
      <p:sp>
        <p:nvSpPr>
          <p:cNvPr id="22539" name="Oval 12"/>
          <p:cNvSpPr>
            <a:spLocks noChangeArrowheads="1"/>
          </p:cNvSpPr>
          <p:nvPr/>
        </p:nvSpPr>
        <p:spPr bwMode="auto">
          <a:xfrm>
            <a:off x="5715000" y="1371600"/>
            <a:ext cx="152400" cy="152400"/>
          </a:xfrm>
          <a:prstGeom prst="ellipse">
            <a:avLst/>
          </a:prstGeom>
          <a:solidFill>
            <a:schemeClr val="tx1"/>
          </a:solidFill>
          <a:ln w="9525">
            <a:solidFill>
              <a:schemeClr val="tx1"/>
            </a:solidFill>
            <a:round/>
            <a:headEnd/>
            <a:tailEnd/>
          </a:ln>
        </p:spPr>
        <p:txBody>
          <a:bodyPr wrap="none" anchor="ctr"/>
          <a:lstStyle/>
          <a:p>
            <a:endParaRPr lang="en-US"/>
          </a:p>
        </p:txBody>
      </p:sp>
      <p:sp>
        <p:nvSpPr>
          <p:cNvPr id="22540" name="Line 13"/>
          <p:cNvSpPr>
            <a:spLocks noChangeShapeType="1"/>
          </p:cNvSpPr>
          <p:nvPr/>
        </p:nvSpPr>
        <p:spPr bwMode="auto">
          <a:xfrm>
            <a:off x="5867400" y="1524000"/>
            <a:ext cx="1371600" cy="0"/>
          </a:xfrm>
          <a:prstGeom prst="line">
            <a:avLst/>
          </a:prstGeom>
          <a:noFill/>
          <a:ln w="9525">
            <a:solidFill>
              <a:schemeClr val="tx1"/>
            </a:solidFill>
            <a:round/>
            <a:headEnd/>
            <a:tailEnd/>
          </a:ln>
        </p:spPr>
        <p:txBody>
          <a:bodyPr/>
          <a:lstStyle/>
          <a:p>
            <a:endParaRPr lang="en-US"/>
          </a:p>
        </p:txBody>
      </p:sp>
      <p:sp>
        <p:nvSpPr>
          <p:cNvPr id="22541" name="Line 14"/>
          <p:cNvSpPr>
            <a:spLocks noChangeShapeType="1"/>
          </p:cNvSpPr>
          <p:nvPr/>
        </p:nvSpPr>
        <p:spPr bwMode="auto">
          <a:xfrm>
            <a:off x="228600" y="1524000"/>
            <a:ext cx="2019300" cy="0"/>
          </a:xfrm>
          <a:prstGeom prst="line">
            <a:avLst/>
          </a:prstGeom>
          <a:noFill/>
          <a:ln w="9525">
            <a:solidFill>
              <a:schemeClr val="tx1"/>
            </a:solidFill>
            <a:round/>
            <a:headEnd/>
            <a:tailEnd/>
          </a:ln>
        </p:spPr>
        <p:txBody>
          <a:bodyPr/>
          <a:lstStyle/>
          <a:p>
            <a:endParaRPr lang="en-US"/>
          </a:p>
        </p:txBody>
      </p:sp>
      <p:sp>
        <p:nvSpPr>
          <p:cNvPr id="22542" name="Line 15"/>
          <p:cNvSpPr>
            <a:spLocks noChangeShapeType="1"/>
          </p:cNvSpPr>
          <p:nvPr/>
        </p:nvSpPr>
        <p:spPr bwMode="auto">
          <a:xfrm>
            <a:off x="1752600" y="2438400"/>
            <a:ext cx="990600" cy="0"/>
          </a:xfrm>
          <a:prstGeom prst="line">
            <a:avLst/>
          </a:prstGeom>
          <a:noFill/>
          <a:ln w="9525">
            <a:solidFill>
              <a:schemeClr val="tx1"/>
            </a:solidFill>
            <a:prstDash val="dash"/>
            <a:round/>
            <a:headEnd/>
            <a:tailEnd/>
          </a:ln>
        </p:spPr>
        <p:txBody>
          <a:bodyPr/>
          <a:lstStyle/>
          <a:p>
            <a:endParaRPr lang="en-US"/>
          </a:p>
        </p:txBody>
      </p:sp>
      <p:sp>
        <p:nvSpPr>
          <p:cNvPr id="22543" name="Oval 16"/>
          <p:cNvSpPr>
            <a:spLocks noChangeArrowheads="1"/>
          </p:cNvSpPr>
          <p:nvPr/>
        </p:nvSpPr>
        <p:spPr bwMode="auto">
          <a:xfrm>
            <a:off x="1600200" y="2362200"/>
            <a:ext cx="152400" cy="152400"/>
          </a:xfrm>
          <a:prstGeom prst="ellipse">
            <a:avLst/>
          </a:prstGeom>
          <a:noFill/>
          <a:ln w="9525">
            <a:solidFill>
              <a:schemeClr val="tx1"/>
            </a:solidFill>
            <a:round/>
            <a:headEnd/>
            <a:tailEnd/>
          </a:ln>
        </p:spPr>
        <p:txBody>
          <a:bodyPr wrap="none" anchor="ctr"/>
          <a:lstStyle/>
          <a:p>
            <a:endParaRPr lang="en-US"/>
          </a:p>
        </p:txBody>
      </p:sp>
      <p:sp>
        <p:nvSpPr>
          <p:cNvPr id="22544" name="Line 17"/>
          <p:cNvSpPr>
            <a:spLocks noChangeShapeType="1"/>
          </p:cNvSpPr>
          <p:nvPr/>
        </p:nvSpPr>
        <p:spPr bwMode="auto">
          <a:xfrm>
            <a:off x="1219200" y="2971800"/>
            <a:ext cx="0" cy="1295400"/>
          </a:xfrm>
          <a:prstGeom prst="line">
            <a:avLst/>
          </a:prstGeom>
          <a:noFill/>
          <a:ln w="9525">
            <a:solidFill>
              <a:schemeClr val="tx1"/>
            </a:solidFill>
            <a:round/>
            <a:headEnd/>
            <a:tailEnd/>
          </a:ln>
        </p:spPr>
        <p:txBody>
          <a:bodyPr/>
          <a:lstStyle/>
          <a:p>
            <a:endParaRPr lang="en-US"/>
          </a:p>
        </p:txBody>
      </p:sp>
      <p:sp>
        <p:nvSpPr>
          <p:cNvPr id="22545" name="AutoShape 18"/>
          <p:cNvSpPr>
            <a:spLocks noChangeArrowheads="1"/>
          </p:cNvSpPr>
          <p:nvPr/>
        </p:nvSpPr>
        <p:spPr bwMode="auto">
          <a:xfrm>
            <a:off x="1066800" y="2743200"/>
            <a:ext cx="304800" cy="228600"/>
          </a:xfrm>
          <a:prstGeom prst="triangle">
            <a:avLst>
              <a:gd name="adj" fmla="val 50000"/>
            </a:avLst>
          </a:prstGeom>
          <a:noFill/>
          <a:ln w="9525">
            <a:solidFill>
              <a:schemeClr val="tx1"/>
            </a:solidFill>
            <a:miter lim="800000"/>
            <a:headEnd/>
            <a:tailEnd/>
          </a:ln>
        </p:spPr>
        <p:txBody>
          <a:bodyPr wrap="none" anchor="ctr"/>
          <a:lstStyle/>
          <a:p>
            <a:endParaRPr lang="en-US"/>
          </a:p>
        </p:txBody>
      </p:sp>
      <p:sp>
        <p:nvSpPr>
          <p:cNvPr id="22546" name="Line 19"/>
          <p:cNvSpPr>
            <a:spLocks noChangeShapeType="1"/>
          </p:cNvSpPr>
          <p:nvPr/>
        </p:nvSpPr>
        <p:spPr bwMode="auto">
          <a:xfrm flipH="1">
            <a:off x="1828800" y="4876800"/>
            <a:ext cx="685800" cy="0"/>
          </a:xfrm>
          <a:prstGeom prst="line">
            <a:avLst/>
          </a:prstGeom>
          <a:noFill/>
          <a:ln w="9525">
            <a:solidFill>
              <a:schemeClr val="tx1"/>
            </a:solidFill>
            <a:prstDash val="dash"/>
            <a:round/>
            <a:headEnd/>
            <a:tailEnd/>
          </a:ln>
        </p:spPr>
        <p:txBody>
          <a:bodyPr/>
          <a:lstStyle/>
          <a:p>
            <a:endParaRPr lang="en-US"/>
          </a:p>
        </p:txBody>
      </p:sp>
      <p:sp>
        <p:nvSpPr>
          <p:cNvPr id="22547" name="Oval 20"/>
          <p:cNvSpPr>
            <a:spLocks noChangeArrowheads="1"/>
          </p:cNvSpPr>
          <p:nvPr/>
        </p:nvSpPr>
        <p:spPr bwMode="auto">
          <a:xfrm>
            <a:off x="1676400" y="4800600"/>
            <a:ext cx="152400" cy="152400"/>
          </a:xfrm>
          <a:prstGeom prst="ellipse">
            <a:avLst/>
          </a:prstGeom>
          <a:noFill/>
          <a:ln w="9525">
            <a:solidFill>
              <a:schemeClr val="tx1"/>
            </a:solidFill>
            <a:round/>
            <a:headEnd/>
            <a:tailEnd/>
          </a:ln>
        </p:spPr>
        <p:txBody>
          <a:bodyPr wrap="none" anchor="ctr"/>
          <a:lstStyle/>
          <a:p>
            <a:endParaRPr lang="en-US"/>
          </a:p>
        </p:txBody>
      </p:sp>
      <p:sp>
        <p:nvSpPr>
          <p:cNvPr id="22548" name="Line 21"/>
          <p:cNvSpPr>
            <a:spLocks noChangeShapeType="1"/>
          </p:cNvSpPr>
          <p:nvPr/>
        </p:nvSpPr>
        <p:spPr bwMode="auto">
          <a:xfrm>
            <a:off x="228600" y="4648200"/>
            <a:ext cx="2057400" cy="0"/>
          </a:xfrm>
          <a:prstGeom prst="line">
            <a:avLst/>
          </a:prstGeom>
          <a:noFill/>
          <a:ln w="9525">
            <a:solidFill>
              <a:schemeClr val="tx1"/>
            </a:solidFill>
            <a:round/>
            <a:headEnd/>
            <a:tailEnd/>
          </a:ln>
        </p:spPr>
        <p:txBody>
          <a:bodyPr/>
          <a:lstStyle/>
          <a:p>
            <a:endParaRPr lang="en-US"/>
          </a:p>
        </p:txBody>
      </p:sp>
      <p:sp>
        <p:nvSpPr>
          <p:cNvPr id="22549" name="Line 22"/>
          <p:cNvSpPr>
            <a:spLocks noChangeShapeType="1"/>
          </p:cNvSpPr>
          <p:nvPr/>
        </p:nvSpPr>
        <p:spPr bwMode="auto">
          <a:xfrm>
            <a:off x="228600" y="5486400"/>
            <a:ext cx="2057400" cy="0"/>
          </a:xfrm>
          <a:prstGeom prst="line">
            <a:avLst/>
          </a:prstGeom>
          <a:noFill/>
          <a:ln w="9525">
            <a:solidFill>
              <a:schemeClr val="tx1"/>
            </a:solidFill>
            <a:round/>
            <a:headEnd/>
            <a:tailEnd/>
          </a:ln>
        </p:spPr>
        <p:txBody>
          <a:bodyPr/>
          <a:lstStyle/>
          <a:p>
            <a:endParaRPr lang="en-US"/>
          </a:p>
        </p:txBody>
      </p:sp>
      <p:sp>
        <p:nvSpPr>
          <p:cNvPr id="22550" name="Line 23"/>
          <p:cNvSpPr>
            <a:spLocks noChangeShapeType="1"/>
          </p:cNvSpPr>
          <p:nvPr/>
        </p:nvSpPr>
        <p:spPr bwMode="auto">
          <a:xfrm flipH="1">
            <a:off x="2286000" y="4419600"/>
            <a:ext cx="2667000" cy="0"/>
          </a:xfrm>
          <a:prstGeom prst="line">
            <a:avLst/>
          </a:prstGeom>
          <a:noFill/>
          <a:ln w="9525">
            <a:solidFill>
              <a:schemeClr val="tx1"/>
            </a:solidFill>
            <a:round/>
            <a:headEnd/>
            <a:tailEnd type="arrow" w="lg" len="lg"/>
          </a:ln>
        </p:spPr>
        <p:txBody>
          <a:bodyPr/>
          <a:lstStyle/>
          <a:p>
            <a:endParaRPr lang="en-US"/>
          </a:p>
        </p:txBody>
      </p:sp>
      <p:sp>
        <p:nvSpPr>
          <p:cNvPr id="22551" name="Line 24"/>
          <p:cNvSpPr>
            <a:spLocks noChangeShapeType="1"/>
          </p:cNvSpPr>
          <p:nvPr/>
        </p:nvSpPr>
        <p:spPr bwMode="auto">
          <a:xfrm>
            <a:off x="4953000" y="4267200"/>
            <a:ext cx="1905000" cy="0"/>
          </a:xfrm>
          <a:prstGeom prst="line">
            <a:avLst/>
          </a:prstGeom>
          <a:noFill/>
          <a:ln w="9525">
            <a:solidFill>
              <a:schemeClr val="tx1"/>
            </a:solidFill>
            <a:round/>
            <a:headEnd/>
            <a:tailEnd/>
          </a:ln>
        </p:spPr>
        <p:txBody>
          <a:bodyPr/>
          <a:lstStyle/>
          <a:p>
            <a:endParaRPr lang="en-US"/>
          </a:p>
        </p:txBody>
      </p:sp>
      <p:sp>
        <p:nvSpPr>
          <p:cNvPr id="22552" name="Line 25"/>
          <p:cNvSpPr>
            <a:spLocks noChangeShapeType="1"/>
          </p:cNvSpPr>
          <p:nvPr/>
        </p:nvSpPr>
        <p:spPr bwMode="auto">
          <a:xfrm>
            <a:off x="4953000" y="4724400"/>
            <a:ext cx="1905000" cy="0"/>
          </a:xfrm>
          <a:prstGeom prst="line">
            <a:avLst/>
          </a:prstGeom>
          <a:noFill/>
          <a:ln w="9525">
            <a:solidFill>
              <a:schemeClr val="tx1"/>
            </a:solidFill>
            <a:round/>
            <a:headEnd/>
            <a:tailEnd/>
          </a:ln>
        </p:spPr>
        <p:txBody>
          <a:bodyPr/>
          <a:lstStyle/>
          <a:p>
            <a:endParaRPr lang="en-US"/>
          </a:p>
        </p:txBody>
      </p:sp>
      <p:sp>
        <p:nvSpPr>
          <p:cNvPr id="22553" name="Line 26"/>
          <p:cNvSpPr>
            <a:spLocks noChangeShapeType="1"/>
          </p:cNvSpPr>
          <p:nvPr/>
        </p:nvSpPr>
        <p:spPr bwMode="auto">
          <a:xfrm flipH="1">
            <a:off x="6400800" y="4419600"/>
            <a:ext cx="762000" cy="0"/>
          </a:xfrm>
          <a:prstGeom prst="line">
            <a:avLst/>
          </a:prstGeom>
          <a:noFill/>
          <a:ln w="9525">
            <a:solidFill>
              <a:schemeClr val="tx1"/>
            </a:solidFill>
            <a:prstDash val="dash"/>
            <a:round/>
            <a:headEnd/>
            <a:tailEnd/>
          </a:ln>
        </p:spPr>
        <p:txBody>
          <a:bodyPr/>
          <a:lstStyle/>
          <a:p>
            <a:endParaRPr lang="en-US"/>
          </a:p>
        </p:txBody>
      </p:sp>
      <p:sp>
        <p:nvSpPr>
          <p:cNvPr id="22554" name="Oval 27"/>
          <p:cNvSpPr>
            <a:spLocks noChangeArrowheads="1"/>
          </p:cNvSpPr>
          <p:nvPr/>
        </p:nvSpPr>
        <p:spPr bwMode="auto">
          <a:xfrm>
            <a:off x="6248400" y="4343400"/>
            <a:ext cx="152400" cy="152400"/>
          </a:xfrm>
          <a:prstGeom prst="ellipse">
            <a:avLst/>
          </a:prstGeom>
          <a:noFill/>
          <a:ln w="9525">
            <a:solidFill>
              <a:schemeClr val="tx1"/>
            </a:solidFill>
            <a:round/>
            <a:headEnd/>
            <a:tailEnd/>
          </a:ln>
        </p:spPr>
        <p:txBody>
          <a:bodyPr wrap="none" anchor="ctr"/>
          <a:lstStyle/>
          <a:p>
            <a:endParaRPr lang="en-US"/>
          </a:p>
        </p:txBody>
      </p:sp>
      <p:sp>
        <p:nvSpPr>
          <p:cNvPr id="22555" name="AutoShape 28"/>
          <p:cNvSpPr>
            <a:spLocks noChangeArrowheads="1"/>
          </p:cNvSpPr>
          <p:nvPr/>
        </p:nvSpPr>
        <p:spPr bwMode="auto">
          <a:xfrm>
            <a:off x="6096000" y="2057400"/>
            <a:ext cx="381000" cy="304800"/>
          </a:xfrm>
          <a:prstGeom prst="triangle">
            <a:avLst>
              <a:gd name="adj" fmla="val 50000"/>
            </a:avLst>
          </a:prstGeom>
          <a:noFill/>
          <a:ln w="9525">
            <a:solidFill>
              <a:schemeClr val="tx1"/>
            </a:solidFill>
            <a:miter lim="800000"/>
            <a:headEnd/>
            <a:tailEnd/>
          </a:ln>
        </p:spPr>
        <p:txBody>
          <a:bodyPr wrap="none" anchor="ctr"/>
          <a:lstStyle/>
          <a:p>
            <a:endParaRPr lang="en-US"/>
          </a:p>
        </p:txBody>
      </p:sp>
      <p:sp>
        <p:nvSpPr>
          <p:cNvPr id="22556" name="Line 29"/>
          <p:cNvSpPr>
            <a:spLocks noChangeShapeType="1"/>
          </p:cNvSpPr>
          <p:nvPr/>
        </p:nvSpPr>
        <p:spPr bwMode="auto">
          <a:xfrm>
            <a:off x="6324600" y="2362200"/>
            <a:ext cx="0" cy="1447800"/>
          </a:xfrm>
          <a:prstGeom prst="line">
            <a:avLst/>
          </a:prstGeom>
          <a:noFill/>
          <a:ln w="9525">
            <a:solidFill>
              <a:schemeClr val="tx1"/>
            </a:solidFill>
            <a:round/>
            <a:headEnd/>
            <a:tailEnd/>
          </a:ln>
        </p:spPr>
        <p:txBody>
          <a:bodyPr/>
          <a:lstStyle/>
          <a:p>
            <a:endParaRPr lang="en-US"/>
          </a:p>
        </p:txBody>
      </p:sp>
      <p:sp>
        <p:nvSpPr>
          <p:cNvPr id="22557" name="Rectangle 30"/>
          <p:cNvSpPr>
            <a:spLocks noChangeArrowheads="1"/>
          </p:cNvSpPr>
          <p:nvPr/>
        </p:nvSpPr>
        <p:spPr bwMode="auto">
          <a:xfrm>
            <a:off x="3733800" y="3886200"/>
            <a:ext cx="1588" cy="1588"/>
          </a:xfrm>
          <a:prstGeom prst="rect">
            <a:avLst/>
          </a:prstGeom>
          <a:noFill/>
          <a:ln w="9525">
            <a:solidFill>
              <a:schemeClr val="tx1"/>
            </a:solidFill>
            <a:miter lim="800000"/>
            <a:headEnd/>
            <a:tailEnd/>
          </a:ln>
        </p:spPr>
        <p:txBody>
          <a:bodyPr wrap="none" anchor="ctr"/>
          <a:lstStyle/>
          <a:p>
            <a:pPr algn="ctr" eaLnBrk="0" hangingPunct="0"/>
            <a:endParaRPr lang="en-US" sz="1600"/>
          </a:p>
          <a:p>
            <a:pPr algn="ctr" eaLnBrk="0" hangingPunct="0"/>
            <a:endParaRPr lang="en-US" sz="1600"/>
          </a:p>
          <a:p>
            <a:pPr algn="ctr" eaLnBrk="0" hangingPunct="0"/>
            <a:endParaRPr lang="en-US" sz="1600"/>
          </a:p>
          <a:p>
            <a:pPr algn="ctr" eaLnBrk="0" hangingPunct="0"/>
            <a:r>
              <a:rPr lang="en-US" sz="1600"/>
              <a:t>                              subject</a:t>
            </a:r>
          </a:p>
        </p:txBody>
      </p:sp>
      <p:sp>
        <p:nvSpPr>
          <p:cNvPr id="22558" name="Rectangle 31"/>
          <p:cNvSpPr>
            <a:spLocks noChangeArrowheads="1"/>
          </p:cNvSpPr>
          <p:nvPr/>
        </p:nvSpPr>
        <p:spPr bwMode="auto">
          <a:xfrm>
            <a:off x="2438400" y="1066800"/>
            <a:ext cx="1588" cy="1588"/>
          </a:xfrm>
          <a:prstGeom prst="rect">
            <a:avLst/>
          </a:prstGeom>
          <a:noFill/>
          <a:ln w="9525">
            <a:solidFill>
              <a:schemeClr val="tx1"/>
            </a:solidFill>
            <a:miter lim="800000"/>
            <a:headEnd/>
            <a:tailEnd/>
          </a:ln>
        </p:spPr>
        <p:txBody>
          <a:bodyPr wrap="none" anchor="ctr"/>
          <a:lstStyle/>
          <a:p>
            <a:pPr algn="ctr" eaLnBrk="0" hangingPunct="0"/>
            <a:endParaRPr lang="en-US" sz="1600"/>
          </a:p>
          <a:p>
            <a:pPr algn="ctr" eaLnBrk="0" hangingPunct="0"/>
            <a:endParaRPr lang="en-US" sz="1600"/>
          </a:p>
          <a:p>
            <a:pPr algn="ctr" eaLnBrk="0" hangingPunct="0"/>
            <a:r>
              <a:rPr lang="en-US" sz="1600"/>
              <a:t>          observers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b="0" dirty="0"/>
            </a:br>
            <a:r>
              <a:rPr lang="en-US" b="0" dirty="0"/>
              <a:t>When should we use the design patterns?</a:t>
            </a:r>
            <a:br>
              <a:rPr lang="en-US" b="0" dirty="0"/>
            </a:br>
            <a:endParaRPr lang="en-IN" dirty="0"/>
          </a:p>
        </p:txBody>
      </p:sp>
      <p:sp>
        <p:nvSpPr>
          <p:cNvPr id="3" name="Content Placeholder 2"/>
          <p:cNvSpPr>
            <a:spLocks noGrp="1"/>
          </p:cNvSpPr>
          <p:nvPr>
            <p:ph idx="1"/>
          </p:nvPr>
        </p:nvSpPr>
        <p:spPr/>
        <p:txBody>
          <a:bodyPr/>
          <a:lstStyle/>
          <a:p>
            <a:r>
              <a:rPr lang="en-US" dirty="0"/>
              <a:t>We must use the design patterns </a:t>
            </a:r>
            <a:r>
              <a:rPr lang="en-US" b="1" dirty="0"/>
              <a:t>during the analysis and requirement phase of SDLC</a:t>
            </a:r>
            <a:r>
              <a:rPr lang="en-US" dirty="0"/>
              <a:t>(Software Development Life Cycle).</a:t>
            </a:r>
          </a:p>
          <a:p>
            <a:r>
              <a:rPr lang="en-US" dirty="0"/>
              <a:t>Design patterns ease the analysis and requirement phase of SDLC by providing information based on prior hands-on experiences.</a:t>
            </a:r>
          </a:p>
          <a:p>
            <a:r>
              <a:rPr lang="en-US" dirty="0"/>
              <a:t>Categorization of design patterns:</a:t>
            </a:r>
          </a:p>
          <a:p>
            <a:r>
              <a:rPr lang="en-US" dirty="0"/>
              <a:t>Basically, design patterns are categorized into two parts:</a:t>
            </a:r>
          </a:p>
          <a:p>
            <a:pPr lvl="1"/>
            <a:r>
              <a:rPr lang="en-US" dirty="0"/>
              <a:t>Core Java (or JSE) Design Patterns.</a:t>
            </a:r>
          </a:p>
          <a:p>
            <a:pPr lvl="1"/>
            <a:r>
              <a:rPr lang="en-US" dirty="0"/>
              <a:t>JEE Design Patterns.</a:t>
            </a:r>
          </a:p>
          <a:p>
            <a:endParaRPr lang="en-IN" dirty="0"/>
          </a:p>
        </p:txBody>
      </p:sp>
      <p:sp>
        <p:nvSpPr>
          <p:cNvPr id="4" name="Slide Number Placeholder 3"/>
          <p:cNvSpPr>
            <a:spLocks noGrp="1"/>
          </p:cNvSpPr>
          <p:nvPr>
            <p:ph type="sldNum" sz="quarter" idx="10"/>
          </p:nvPr>
        </p:nvSpPr>
        <p:spPr/>
        <p:txBody>
          <a:bodyPr/>
          <a:lstStyle/>
          <a:p>
            <a:fld id="{63704C00-2116-4D69-B681-8A0200EF7D86}" type="slidenum">
              <a:rPr lang="en-US" smtClean="0"/>
              <a:pPr/>
              <a:t>6</a:t>
            </a:fld>
            <a:endParaRPr lang="en-US"/>
          </a:p>
        </p:txBody>
      </p:sp>
    </p:spTree>
    <p:extLst>
      <p:ext uri="{BB962C8B-B14F-4D97-AF65-F5344CB8AC3E}">
        <p14:creationId xmlns:p14="http://schemas.microsoft.com/office/powerpoint/2010/main" val="243158198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Explanation</a:t>
            </a:r>
          </a:p>
        </p:txBody>
      </p:sp>
      <p:sp>
        <p:nvSpPr>
          <p:cNvPr id="3" name="Content Placeholder 2"/>
          <p:cNvSpPr>
            <a:spLocks noGrp="1"/>
          </p:cNvSpPr>
          <p:nvPr>
            <p:ph idx="1"/>
          </p:nvPr>
        </p:nvSpPr>
        <p:spPr>
          <a:xfrm>
            <a:off x="381000" y="1295400"/>
            <a:ext cx="8229600" cy="4525963"/>
          </a:xfrm>
        </p:spPr>
        <p:txBody>
          <a:bodyPr/>
          <a:lstStyle/>
          <a:p>
            <a:r>
              <a:rPr lang="en-US" dirty="0"/>
              <a:t>The Observer  is the object interested in changes that happen in Observable  object.</a:t>
            </a:r>
          </a:p>
          <a:p>
            <a:r>
              <a:rPr lang="en-US" dirty="0"/>
              <a:t>The Observer  must call register method of Observable to register itself. Observable object must maintain a list of Observer  objects.</a:t>
            </a:r>
          </a:p>
          <a:p>
            <a:r>
              <a:rPr lang="en-US" dirty="0"/>
              <a:t>When change happens in Observer , it calls the notify() method of the Observer .</a:t>
            </a:r>
          </a:p>
          <a:p>
            <a:r>
              <a:rPr lang="en-US" dirty="0"/>
              <a:t>Observer then implements the required changes with respect to the change that happened in the Observable .</a:t>
            </a:r>
          </a:p>
        </p:txBody>
      </p:sp>
      <p:sp>
        <p:nvSpPr>
          <p:cNvPr id="4" name="Slide Number Placeholder 3"/>
          <p:cNvSpPr>
            <a:spLocks noGrp="1"/>
          </p:cNvSpPr>
          <p:nvPr>
            <p:ph type="sldNum" sz="quarter" idx="10"/>
          </p:nvPr>
        </p:nvSpPr>
        <p:spPr/>
        <p:txBody>
          <a:bodyPr/>
          <a:lstStyle/>
          <a:p>
            <a:fld id="{63704C00-2116-4D69-B681-8A0200EF7D86}" type="slidenum">
              <a:rPr lang="en-US" smtClean="0"/>
              <a:pPr/>
              <a:t>60</a:t>
            </a:fld>
            <a:endParaRPr lang="en-US"/>
          </a:p>
        </p:txBody>
      </p:sp>
    </p:spTree>
    <p:extLst>
      <p:ext uri="{BB962C8B-B14F-4D97-AF65-F5344CB8AC3E}">
        <p14:creationId xmlns:p14="http://schemas.microsoft.com/office/powerpoint/2010/main" val="149846815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Revisiting </a:t>
            </a:r>
            <a:r>
              <a:rPr lang="en-US" dirty="0" err="1"/>
              <a:t>SaxParser</a:t>
            </a:r>
            <a:endParaRPr lang="en-US" dirty="0"/>
          </a:p>
        </p:txBody>
      </p:sp>
      <p:sp>
        <p:nvSpPr>
          <p:cNvPr id="4" name="Slide Number Placeholder 3"/>
          <p:cNvSpPr>
            <a:spLocks noGrp="1"/>
          </p:cNvSpPr>
          <p:nvPr>
            <p:ph type="sldNum" sz="quarter" idx="10"/>
          </p:nvPr>
        </p:nvSpPr>
        <p:spPr/>
        <p:txBody>
          <a:bodyPr/>
          <a:lstStyle/>
          <a:p>
            <a:fld id="{63704C00-2116-4D69-B681-8A0200EF7D86}" type="slidenum">
              <a:rPr lang="en-US" smtClean="0"/>
              <a:pPr/>
              <a:t>61</a:t>
            </a:fld>
            <a:endParaRPr lang="en-US"/>
          </a:p>
        </p:txBody>
      </p:sp>
      <p:sp>
        <p:nvSpPr>
          <p:cNvPr id="5" name="Rectangle 4"/>
          <p:cNvSpPr/>
          <p:nvPr/>
        </p:nvSpPr>
        <p:spPr>
          <a:xfrm>
            <a:off x="55418" y="1143000"/>
            <a:ext cx="9088582" cy="5632311"/>
          </a:xfrm>
          <a:prstGeom prst="rect">
            <a:avLst/>
          </a:prstGeom>
        </p:spPr>
        <p:txBody>
          <a:bodyPr wrap="square">
            <a:spAutoFit/>
          </a:bodyPr>
          <a:lstStyle/>
          <a:p>
            <a:r>
              <a:rPr lang="en-US" sz="2000" b="1" dirty="0">
                <a:latin typeface="Courier New" pitchFamily="49" charset="0"/>
                <a:cs typeface="Courier New" pitchFamily="49" charset="0"/>
              </a:rPr>
              <a:t>import java.io.*;</a:t>
            </a:r>
          </a:p>
          <a:p>
            <a:r>
              <a:rPr lang="en-US" sz="2000" b="1" dirty="0">
                <a:latin typeface="Courier New" pitchFamily="49" charset="0"/>
                <a:cs typeface="Courier New" pitchFamily="49" charset="0"/>
              </a:rPr>
              <a:t>import </a:t>
            </a:r>
            <a:r>
              <a:rPr lang="en-US" sz="2000" b="1" dirty="0" err="1">
                <a:latin typeface="Courier New" pitchFamily="49" charset="0"/>
                <a:cs typeface="Courier New" pitchFamily="49" charset="0"/>
              </a:rPr>
              <a:t>org.xml.sax.Attributes</a:t>
            </a:r>
            <a:r>
              <a:rPr lang="en-US" sz="2000" b="1" dirty="0">
                <a:latin typeface="Courier New" pitchFamily="49" charset="0"/>
                <a:cs typeface="Courier New" pitchFamily="49" charset="0"/>
              </a:rPr>
              <a:t>;</a:t>
            </a:r>
          </a:p>
          <a:p>
            <a:r>
              <a:rPr lang="en-US" sz="2000" b="1" dirty="0">
                <a:latin typeface="Courier New" pitchFamily="49" charset="0"/>
                <a:cs typeface="Courier New" pitchFamily="49" charset="0"/>
              </a:rPr>
              <a:t>import </a:t>
            </a:r>
            <a:r>
              <a:rPr lang="en-US" sz="2000" b="1" dirty="0" err="1">
                <a:latin typeface="Courier New" pitchFamily="49" charset="0"/>
                <a:cs typeface="Courier New" pitchFamily="49" charset="0"/>
              </a:rPr>
              <a:t>javax.xml.parsers.SAXParser</a:t>
            </a:r>
            <a:r>
              <a:rPr lang="en-US" sz="2000" b="1" dirty="0">
                <a:latin typeface="Courier New" pitchFamily="49" charset="0"/>
                <a:cs typeface="Courier New" pitchFamily="49" charset="0"/>
              </a:rPr>
              <a:t>;</a:t>
            </a:r>
          </a:p>
          <a:p>
            <a:r>
              <a:rPr lang="en-US" sz="2000" b="1" dirty="0">
                <a:latin typeface="Courier New" pitchFamily="49" charset="0"/>
                <a:cs typeface="Courier New" pitchFamily="49" charset="0"/>
              </a:rPr>
              <a:t>import </a:t>
            </a:r>
            <a:r>
              <a:rPr lang="en-US" sz="2000" b="1" dirty="0" err="1">
                <a:latin typeface="Courier New" pitchFamily="49" charset="0"/>
                <a:cs typeface="Courier New" pitchFamily="49" charset="0"/>
              </a:rPr>
              <a:t>org.xml.sax.helpers.DefaultHandler</a:t>
            </a:r>
            <a:r>
              <a:rPr lang="en-US" sz="2000" b="1" dirty="0">
                <a:latin typeface="Courier New" pitchFamily="49" charset="0"/>
                <a:cs typeface="Courier New" pitchFamily="49" charset="0"/>
              </a:rPr>
              <a:t>;</a:t>
            </a:r>
          </a:p>
          <a:p>
            <a:r>
              <a:rPr lang="en-US" sz="2000" b="1" dirty="0">
                <a:latin typeface="Courier New" pitchFamily="49" charset="0"/>
                <a:cs typeface="Courier New" pitchFamily="49" charset="0"/>
              </a:rPr>
              <a:t>import </a:t>
            </a:r>
            <a:r>
              <a:rPr lang="en-US" sz="2000" b="1" dirty="0" err="1">
                <a:latin typeface="Courier New" pitchFamily="49" charset="0"/>
                <a:cs typeface="Courier New" pitchFamily="49" charset="0"/>
              </a:rPr>
              <a:t>javax.xml.parsers.SAXParserFactory</a:t>
            </a:r>
            <a:r>
              <a:rPr lang="en-US" sz="2000" b="1" dirty="0">
                <a:latin typeface="Courier New" pitchFamily="49" charset="0"/>
                <a:cs typeface="Courier New" pitchFamily="49" charset="0"/>
              </a:rPr>
              <a:t>;</a:t>
            </a:r>
          </a:p>
          <a:p>
            <a:endParaRPr lang="en-US" sz="2000" b="1" dirty="0">
              <a:latin typeface="Courier New" pitchFamily="49" charset="0"/>
              <a:cs typeface="Courier New" pitchFamily="49" charset="0"/>
            </a:endParaRPr>
          </a:p>
          <a:p>
            <a:r>
              <a:rPr lang="en-US" sz="2000" b="1" dirty="0">
                <a:latin typeface="Courier New" pitchFamily="49" charset="0"/>
                <a:cs typeface="Courier New" pitchFamily="49" charset="0"/>
              </a:rPr>
              <a:t>public class </a:t>
            </a:r>
            <a:r>
              <a:rPr lang="en-US" sz="2000" b="1" dirty="0" err="1">
                <a:latin typeface="Courier New" pitchFamily="49" charset="0"/>
                <a:cs typeface="Courier New" pitchFamily="49" charset="0"/>
              </a:rPr>
              <a:t>CountSax</a:t>
            </a:r>
            <a:r>
              <a:rPr lang="en-US" sz="2000" b="1" dirty="0">
                <a:latin typeface="Courier New" pitchFamily="49" charset="0"/>
                <a:cs typeface="Courier New" pitchFamily="49" charset="0"/>
              </a:rPr>
              <a:t> extends </a:t>
            </a:r>
            <a:r>
              <a:rPr lang="en-US" sz="2000" b="1" dirty="0" err="1">
                <a:latin typeface="Courier New" pitchFamily="49" charset="0"/>
                <a:cs typeface="Courier New" pitchFamily="49" charset="0"/>
              </a:rPr>
              <a:t>DefaultHandler</a:t>
            </a:r>
            <a:r>
              <a:rPr lang="en-US" sz="2000" b="1" dirty="0">
                <a:latin typeface="Courier New" pitchFamily="49" charset="0"/>
                <a:cs typeface="Courier New" pitchFamily="49" charset="0"/>
              </a:rPr>
              <a:t>{</a:t>
            </a:r>
          </a:p>
          <a:p>
            <a:r>
              <a:rPr lang="en-US" sz="2000" b="1" dirty="0">
                <a:latin typeface="Courier New" pitchFamily="49" charset="0"/>
                <a:cs typeface="Courier New" pitchFamily="49" charset="0"/>
              </a:rPr>
              <a:t>public static void main(String s[]) throws Exception{</a:t>
            </a:r>
          </a:p>
          <a:p>
            <a:endParaRPr lang="en-US" sz="2000" b="1" dirty="0">
              <a:latin typeface="Courier New" pitchFamily="49" charset="0"/>
              <a:cs typeface="Courier New" pitchFamily="49" charset="0"/>
            </a:endParaRPr>
          </a:p>
          <a:p>
            <a:r>
              <a:rPr lang="en-US" sz="2000" b="1" dirty="0" err="1">
                <a:latin typeface="Courier New" pitchFamily="49" charset="0"/>
                <a:cs typeface="Courier New" pitchFamily="49" charset="0"/>
              </a:rPr>
              <a:t>SAXParserFactory</a:t>
            </a:r>
            <a:r>
              <a:rPr lang="en-US" sz="2000" b="1" dirty="0">
                <a:latin typeface="Courier New" pitchFamily="49" charset="0"/>
                <a:cs typeface="Courier New" pitchFamily="49" charset="0"/>
              </a:rPr>
              <a:t> factory=</a:t>
            </a:r>
            <a:r>
              <a:rPr lang="en-US" sz="2000" b="1" dirty="0" err="1">
                <a:latin typeface="Courier New" pitchFamily="49" charset="0"/>
                <a:cs typeface="Courier New" pitchFamily="49" charset="0"/>
              </a:rPr>
              <a:t>SAXParserFactory.newInstance</a:t>
            </a:r>
            <a:r>
              <a:rPr lang="en-US" sz="2000" b="1" dirty="0">
                <a:latin typeface="Courier New" pitchFamily="49" charset="0"/>
                <a:cs typeface="Courier New" pitchFamily="49" charset="0"/>
              </a:rPr>
              <a:t>();</a:t>
            </a:r>
          </a:p>
          <a:p>
            <a:endParaRPr lang="en-US" sz="2000" b="1" dirty="0">
              <a:latin typeface="Courier New" pitchFamily="49" charset="0"/>
              <a:cs typeface="Courier New" pitchFamily="49" charset="0"/>
            </a:endParaRPr>
          </a:p>
          <a:p>
            <a:r>
              <a:rPr lang="en-US" sz="2000" b="1" dirty="0" err="1">
                <a:latin typeface="Courier New" pitchFamily="49" charset="0"/>
                <a:cs typeface="Courier New" pitchFamily="49" charset="0"/>
              </a:rPr>
              <a:t>SAXParser</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saxParser</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factory.newSAXParser</a:t>
            </a:r>
            <a:r>
              <a:rPr lang="en-US" sz="2000" b="1" dirty="0">
                <a:latin typeface="Courier New" pitchFamily="49" charset="0"/>
                <a:cs typeface="Courier New" pitchFamily="49" charset="0"/>
              </a:rPr>
              <a:t>();</a:t>
            </a:r>
          </a:p>
          <a:p>
            <a:r>
              <a:rPr lang="en-US" sz="2000" b="1" dirty="0">
                <a:latin typeface="Courier New" pitchFamily="49" charset="0"/>
                <a:cs typeface="Courier New" pitchFamily="49" charset="0"/>
              </a:rPr>
              <a:t>File f= new File(“persons.xml”);</a:t>
            </a:r>
          </a:p>
          <a:p>
            <a:r>
              <a:rPr lang="en-US" sz="2000" b="1" dirty="0">
                <a:latin typeface="Courier New" pitchFamily="49" charset="0"/>
                <a:cs typeface="Courier New" pitchFamily="49" charset="0"/>
              </a:rPr>
              <a:t>if(</a:t>
            </a:r>
            <a:r>
              <a:rPr lang="en-US" sz="2000" b="1" dirty="0" err="1">
                <a:latin typeface="Courier New" pitchFamily="49" charset="0"/>
                <a:cs typeface="Courier New" pitchFamily="49" charset="0"/>
              </a:rPr>
              <a:t>f.exists</a:t>
            </a:r>
            <a:r>
              <a:rPr lang="en-US" sz="2000" b="1" dirty="0">
                <a:latin typeface="Courier New" pitchFamily="49" charset="0"/>
                <a:cs typeface="Courier New" pitchFamily="49" charset="0"/>
              </a:rPr>
              <a:t>())</a:t>
            </a:r>
          </a:p>
          <a:p>
            <a:endParaRPr lang="en-US" sz="2000" b="1" dirty="0">
              <a:latin typeface="Courier New" pitchFamily="49" charset="0"/>
              <a:cs typeface="Courier New" pitchFamily="49" charset="0"/>
            </a:endParaRPr>
          </a:p>
          <a:p>
            <a:r>
              <a:rPr lang="en-US" sz="2000" b="1" dirty="0" err="1">
                <a:latin typeface="Courier New" pitchFamily="49" charset="0"/>
                <a:cs typeface="Courier New" pitchFamily="49" charset="0"/>
              </a:rPr>
              <a:t>saxParser.parse</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f,new</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CountSax</a:t>
            </a:r>
            <a:r>
              <a:rPr lang="en-US" sz="2000" b="1" dirty="0">
                <a:latin typeface="Courier New" pitchFamily="49" charset="0"/>
                <a:cs typeface="Courier New" pitchFamily="49" charset="0"/>
              </a:rPr>
              <a:t>());</a:t>
            </a:r>
          </a:p>
          <a:p>
            <a:r>
              <a:rPr lang="en-US" sz="2000" b="1" dirty="0">
                <a:latin typeface="Courier New" pitchFamily="49" charset="0"/>
                <a:cs typeface="Courier New" pitchFamily="49" charset="0"/>
              </a:rPr>
              <a:t>else</a:t>
            </a:r>
          </a:p>
          <a:p>
            <a:r>
              <a:rPr lang="en-US" sz="2000" b="1" dirty="0" err="1">
                <a:latin typeface="Courier New" pitchFamily="49" charset="0"/>
                <a:cs typeface="Courier New" pitchFamily="49" charset="0"/>
              </a:rPr>
              <a:t>System.out.println</a:t>
            </a:r>
            <a:r>
              <a:rPr lang="en-US" sz="2000" b="1" dirty="0">
                <a:latin typeface="Courier New" pitchFamily="49" charset="0"/>
                <a:cs typeface="Courier New" pitchFamily="49" charset="0"/>
              </a:rPr>
              <a:t>("unknown file");}</a:t>
            </a:r>
          </a:p>
        </p:txBody>
      </p:sp>
      <p:sp>
        <p:nvSpPr>
          <p:cNvPr id="6" name="TextBox 5"/>
          <p:cNvSpPr txBox="1"/>
          <p:nvPr/>
        </p:nvSpPr>
        <p:spPr>
          <a:xfrm>
            <a:off x="6781800" y="2590800"/>
            <a:ext cx="1133644" cy="369332"/>
          </a:xfrm>
          <a:prstGeom prst="rect">
            <a:avLst/>
          </a:prstGeom>
          <a:noFill/>
        </p:spPr>
        <p:txBody>
          <a:bodyPr wrap="none" rtlCol="0">
            <a:spAutoFit/>
          </a:bodyPr>
          <a:lstStyle/>
          <a:p>
            <a:r>
              <a:rPr lang="en-US" dirty="0">
                <a:solidFill>
                  <a:srgbClr val="002060"/>
                </a:solidFill>
              </a:rPr>
              <a:t>Observer</a:t>
            </a:r>
          </a:p>
        </p:txBody>
      </p:sp>
      <p:cxnSp>
        <p:nvCxnSpPr>
          <p:cNvPr id="8" name="Straight Arrow Connector 7"/>
          <p:cNvCxnSpPr/>
          <p:nvPr/>
        </p:nvCxnSpPr>
        <p:spPr>
          <a:xfrm flipV="1">
            <a:off x="6096000" y="2775466"/>
            <a:ext cx="685800" cy="348734"/>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362200" y="4191000"/>
            <a:ext cx="1364476" cy="369332"/>
          </a:xfrm>
          <a:prstGeom prst="rect">
            <a:avLst/>
          </a:prstGeom>
          <a:noFill/>
        </p:spPr>
        <p:txBody>
          <a:bodyPr wrap="none" rtlCol="0">
            <a:spAutoFit/>
          </a:bodyPr>
          <a:lstStyle/>
          <a:p>
            <a:r>
              <a:rPr lang="en-US" dirty="0">
                <a:solidFill>
                  <a:srgbClr val="002060"/>
                </a:solidFill>
              </a:rPr>
              <a:t>Observable</a:t>
            </a:r>
          </a:p>
        </p:txBody>
      </p:sp>
      <p:cxnSp>
        <p:nvCxnSpPr>
          <p:cNvPr id="12" name="Straight Arrow Connector 11"/>
          <p:cNvCxnSpPr>
            <a:endCxn id="10" idx="1"/>
          </p:cNvCxnSpPr>
          <p:nvPr/>
        </p:nvCxnSpPr>
        <p:spPr>
          <a:xfrm flipV="1">
            <a:off x="914400" y="4375666"/>
            <a:ext cx="1447800" cy="184666"/>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814302" y="5334000"/>
            <a:ext cx="954107" cy="369332"/>
          </a:xfrm>
          <a:prstGeom prst="rect">
            <a:avLst/>
          </a:prstGeom>
          <a:noFill/>
        </p:spPr>
        <p:txBody>
          <a:bodyPr wrap="none" rtlCol="0">
            <a:spAutoFit/>
          </a:bodyPr>
          <a:lstStyle/>
          <a:p>
            <a:r>
              <a:rPr lang="en-US" dirty="0">
                <a:solidFill>
                  <a:srgbClr val="002060"/>
                </a:solidFill>
              </a:rPr>
              <a:t>register</a:t>
            </a:r>
          </a:p>
        </p:txBody>
      </p:sp>
      <p:cxnSp>
        <p:nvCxnSpPr>
          <p:cNvPr id="16" name="Straight Arrow Connector 15"/>
          <p:cNvCxnSpPr/>
          <p:nvPr/>
        </p:nvCxnSpPr>
        <p:spPr>
          <a:xfrm flipH="1">
            <a:off x="3357102" y="5567065"/>
            <a:ext cx="457200" cy="272534"/>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85945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3704C00-2116-4D69-B681-8A0200EF7D86}" type="slidenum">
              <a:rPr lang="en-US" smtClean="0"/>
              <a:pPr/>
              <a:t>62</a:t>
            </a:fld>
            <a:endParaRPr lang="en-US"/>
          </a:p>
        </p:txBody>
      </p:sp>
      <p:sp>
        <p:nvSpPr>
          <p:cNvPr id="5" name="Rectangle 4"/>
          <p:cNvSpPr/>
          <p:nvPr/>
        </p:nvSpPr>
        <p:spPr>
          <a:xfrm>
            <a:off x="228600" y="685800"/>
            <a:ext cx="8686800" cy="4370427"/>
          </a:xfrm>
          <a:prstGeom prst="rect">
            <a:avLst/>
          </a:prstGeom>
        </p:spPr>
        <p:txBody>
          <a:bodyPr wrap="square">
            <a:spAutoFit/>
          </a:bodyPr>
          <a:lstStyle/>
          <a:p>
            <a:endParaRPr lang="en-US" b="1" dirty="0">
              <a:latin typeface="Courier New" pitchFamily="49" charset="0"/>
              <a:cs typeface="Courier New" pitchFamily="49" charset="0"/>
            </a:endParaRPr>
          </a:p>
          <a:p>
            <a:r>
              <a:rPr lang="en-US" sz="2000" b="1" dirty="0">
                <a:latin typeface="Courier New" pitchFamily="49" charset="0"/>
                <a:cs typeface="Courier New" pitchFamily="49" charset="0"/>
              </a:rPr>
              <a:t>static private </a:t>
            </a:r>
            <a:r>
              <a:rPr lang="en-US" sz="2000" b="1" dirty="0" err="1">
                <a:latin typeface="Courier New" pitchFamily="49" charset="0"/>
                <a:cs typeface="Courier New" pitchFamily="49" charset="0"/>
              </a:rPr>
              <a:t>int</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ele</a:t>
            </a:r>
            <a:r>
              <a:rPr lang="en-US" sz="2000" b="1" dirty="0">
                <a:latin typeface="Courier New" pitchFamily="49" charset="0"/>
                <a:cs typeface="Courier New" pitchFamily="49" charset="0"/>
              </a:rPr>
              <a:t>=0;</a:t>
            </a:r>
          </a:p>
          <a:p>
            <a:endParaRPr lang="en-US" sz="2000" b="1" dirty="0">
              <a:latin typeface="Courier New" pitchFamily="49" charset="0"/>
              <a:cs typeface="Courier New" pitchFamily="49" charset="0"/>
            </a:endParaRPr>
          </a:p>
          <a:p>
            <a:r>
              <a:rPr lang="en-US" sz="2000" b="1" dirty="0">
                <a:latin typeface="Courier New" pitchFamily="49" charset="0"/>
                <a:cs typeface="Courier New" pitchFamily="49" charset="0"/>
              </a:rPr>
              <a:t>public void </a:t>
            </a:r>
            <a:r>
              <a:rPr lang="en-US" sz="2000" b="1" dirty="0" err="1">
                <a:latin typeface="Courier New" pitchFamily="49" charset="0"/>
                <a:cs typeface="Courier New" pitchFamily="49" charset="0"/>
              </a:rPr>
              <a:t>startDocument</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ele</a:t>
            </a:r>
            <a:r>
              <a:rPr lang="en-US" sz="2000" b="1" dirty="0">
                <a:latin typeface="Courier New" pitchFamily="49" charset="0"/>
                <a:cs typeface="Courier New" pitchFamily="49" charset="0"/>
              </a:rPr>
              <a:t>=0;}</a:t>
            </a:r>
          </a:p>
          <a:p>
            <a:endParaRPr lang="en-US" sz="2000" b="1" dirty="0">
              <a:latin typeface="Courier New" pitchFamily="49" charset="0"/>
              <a:cs typeface="Courier New" pitchFamily="49" charset="0"/>
            </a:endParaRPr>
          </a:p>
          <a:p>
            <a:r>
              <a:rPr lang="en-US" sz="2000" b="1" dirty="0">
                <a:latin typeface="Courier New" pitchFamily="49" charset="0"/>
                <a:cs typeface="Courier New" pitchFamily="49" charset="0"/>
              </a:rPr>
              <a:t>public void </a:t>
            </a:r>
          </a:p>
          <a:p>
            <a:r>
              <a:rPr lang="en-US" sz="2000" b="1" dirty="0" err="1">
                <a:latin typeface="Courier New" pitchFamily="49" charset="0"/>
                <a:cs typeface="Courier New" pitchFamily="49" charset="0"/>
              </a:rPr>
              <a:t>startElement</a:t>
            </a:r>
            <a:r>
              <a:rPr lang="en-US" sz="2000" b="1" dirty="0">
                <a:latin typeface="Courier New" pitchFamily="49" charset="0"/>
                <a:cs typeface="Courier New" pitchFamily="49" charset="0"/>
              </a:rPr>
              <a:t>(String </a:t>
            </a:r>
            <a:r>
              <a:rPr lang="en-US" sz="2000" b="1" dirty="0" err="1">
                <a:latin typeface="Courier New" pitchFamily="49" charset="0"/>
                <a:cs typeface="Courier New" pitchFamily="49" charset="0"/>
              </a:rPr>
              <a:t>uri</a:t>
            </a:r>
            <a:r>
              <a:rPr lang="en-US" sz="2000" b="1" dirty="0">
                <a:latin typeface="Courier New" pitchFamily="49" charset="0"/>
                <a:cs typeface="Courier New" pitchFamily="49" charset="0"/>
              </a:rPr>
              <a:t>, String </a:t>
            </a:r>
            <a:r>
              <a:rPr lang="en-US" sz="2000" b="1" dirty="0" err="1">
                <a:latin typeface="Courier New" pitchFamily="49" charset="0"/>
                <a:cs typeface="Courier New" pitchFamily="49" charset="0"/>
              </a:rPr>
              <a:t>localName</a:t>
            </a:r>
            <a:r>
              <a:rPr lang="en-US" sz="2000" b="1" dirty="0">
                <a:latin typeface="Courier New" pitchFamily="49" charset="0"/>
                <a:cs typeface="Courier New" pitchFamily="49" charset="0"/>
              </a:rPr>
              <a:t>, String </a:t>
            </a:r>
            <a:r>
              <a:rPr lang="en-US" sz="2000" b="1" dirty="0" err="1">
                <a:latin typeface="Courier New" pitchFamily="49" charset="0"/>
                <a:cs typeface="Courier New" pitchFamily="49" charset="0"/>
              </a:rPr>
              <a:t>qName</a:t>
            </a:r>
            <a:r>
              <a:rPr lang="en-US" sz="2000" b="1" dirty="0">
                <a:latin typeface="Courier New" pitchFamily="49" charset="0"/>
                <a:cs typeface="Courier New" pitchFamily="49" charset="0"/>
              </a:rPr>
              <a:t>, Attributes </a:t>
            </a:r>
            <a:r>
              <a:rPr lang="en-US" sz="2000" b="1" dirty="0" err="1">
                <a:latin typeface="Courier New" pitchFamily="49" charset="0"/>
                <a:cs typeface="Courier New" pitchFamily="49" charset="0"/>
              </a:rPr>
              <a:t>attrs</a:t>
            </a:r>
            <a:r>
              <a:rPr lang="en-US" sz="2000" b="1" dirty="0">
                <a:latin typeface="Courier New" pitchFamily="49" charset="0"/>
                <a:cs typeface="Courier New" pitchFamily="49" charset="0"/>
              </a:rPr>
              <a:t>)</a:t>
            </a:r>
          </a:p>
          <a:p>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ele</a:t>
            </a:r>
            <a:r>
              <a:rPr lang="en-US" sz="2000" b="1" dirty="0">
                <a:latin typeface="Courier New" pitchFamily="49" charset="0"/>
                <a:cs typeface="Courier New" pitchFamily="49" charset="0"/>
              </a:rPr>
              <a:t>++;}</a:t>
            </a:r>
          </a:p>
          <a:p>
            <a:endParaRPr lang="en-US" sz="2000" b="1" dirty="0">
              <a:latin typeface="Courier New" pitchFamily="49" charset="0"/>
              <a:cs typeface="Courier New" pitchFamily="49" charset="0"/>
            </a:endParaRPr>
          </a:p>
          <a:p>
            <a:r>
              <a:rPr lang="en-US" sz="2000" b="1" dirty="0">
                <a:latin typeface="Courier New" pitchFamily="49" charset="0"/>
                <a:cs typeface="Courier New" pitchFamily="49" charset="0"/>
              </a:rPr>
              <a:t>public void </a:t>
            </a:r>
            <a:r>
              <a:rPr lang="en-US" sz="2000" b="1" dirty="0" err="1">
                <a:latin typeface="Courier New" pitchFamily="49" charset="0"/>
                <a:cs typeface="Courier New" pitchFamily="49" charset="0"/>
              </a:rPr>
              <a:t>endDocument</a:t>
            </a:r>
            <a:r>
              <a:rPr lang="en-US" sz="2000" b="1" dirty="0">
                <a:latin typeface="Courier New" pitchFamily="49" charset="0"/>
                <a:cs typeface="Courier New" pitchFamily="49" charset="0"/>
              </a:rPr>
              <a:t>(){</a:t>
            </a:r>
          </a:p>
          <a:p>
            <a:r>
              <a:rPr lang="en-US" sz="2000" b="1" dirty="0" err="1">
                <a:latin typeface="Courier New" pitchFamily="49" charset="0"/>
                <a:cs typeface="Courier New" pitchFamily="49" charset="0"/>
              </a:rPr>
              <a:t>System.out.println</a:t>
            </a:r>
            <a:r>
              <a:rPr lang="en-US" sz="2000" b="1" dirty="0">
                <a:latin typeface="Courier New" pitchFamily="49" charset="0"/>
                <a:cs typeface="Courier New" pitchFamily="49" charset="0"/>
              </a:rPr>
              <a:t>("Number of elements :" +</a:t>
            </a:r>
            <a:r>
              <a:rPr lang="en-US" sz="2000" b="1" dirty="0" err="1">
                <a:latin typeface="Courier New" pitchFamily="49" charset="0"/>
                <a:cs typeface="Courier New" pitchFamily="49" charset="0"/>
              </a:rPr>
              <a:t>ele</a:t>
            </a:r>
            <a:r>
              <a:rPr lang="en-US" sz="2000" b="1" dirty="0">
                <a:latin typeface="Courier New" pitchFamily="49" charset="0"/>
                <a:cs typeface="Courier New" pitchFamily="49" charset="0"/>
              </a:rPr>
              <a:t>);</a:t>
            </a:r>
          </a:p>
          <a:p>
            <a:r>
              <a:rPr lang="en-US" sz="2000" b="1" dirty="0">
                <a:latin typeface="Courier New" pitchFamily="49" charset="0"/>
                <a:cs typeface="Courier New" pitchFamily="49" charset="0"/>
              </a:rPr>
              <a:t>}</a:t>
            </a:r>
          </a:p>
          <a:p>
            <a:r>
              <a:rPr lang="en-US" sz="2000" b="1" dirty="0">
                <a:latin typeface="Courier New" pitchFamily="49" charset="0"/>
                <a:cs typeface="Courier New" pitchFamily="49" charset="0"/>
              </a:rPr>
              <a:t>}</a:t>
            </a:r>
          </a:p>
        </p:txBody>
      </p:sp>
      <p:sp>
        <p:nvSpPr>
          <p:cNvPr id="6" name="TextBox 5"/>
          <p:cNvSpPr txBox="1"/>
          <p:nvPr/>
        </p:nvSpPr>
        <p:spPr>
          <a:xfrm>
            <a:off x="8001000" y="3108912"/>
            <a:ext cx="1143000" cy="1200329"/>
          </a:xfrm>
          <a:prstGeom prst="rect">
            <a:avLst/>
          </a:prstGeom>
          <a:noFill/>
        </p:spPr>
        <p:txBody>
          <a:bodyPr wrap="square" rtlCol="0">
            <a:spAutoFit/>
          </a:bodyPr>
          <a:lstStyle/>
          <a:p>
            <a:r>
              <a:rPr lang="en-US" dirty="0">
                <a:solidFill>
                  <a:srgbClr val="002060"/>
                </a:solidFill>
              </a:rPr>
              <a:t>Many notify() type methods</a:t>
            </a:r>
          </a:p>
        </p:txBody>
      </p:sp>
      <p:sp>
        <p:nvSpPr>
          <p:cNvPr id="7" name="Right Brace 6"/>
          <p:cNvSpPr/>
          <p:nvPr/>
        </p:nvSpPr>
        <p:spPr>
          <a:xfrm>
            <a:off x="7467600" y="1600200"/>
            <a:ext cx="533400" cy="3037415"/>
          </a:xfrm>
          <a:prstGeom prst="rightBrace">
            <a:avLst/>
          </a:prstGeom>
          <a:ln>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62902195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Tell me what</a:t>
            </a:r>
          </a:p>
        </p:txBody>
      </p:sp>
      <p:sp>
        <p:nvSpPr>
          <p:cNvPr id="3" name="Content Placeholder 2"/>
          <p:cNvSpPr>
            <a:spLocks noGrp="1"/>
          </p:cNvSpPr>
          <p:nvPr>
            <p:ph idx="1"/>
          </p:nvPr>
        </p:nvSpPr>
        <p:spPr>
          <a:xfrm>
            <a:off x="457200" y="1371600"/>
            <a:ext cx="8229600" cy="533400"/>
          </a:xfrm>
        </p:spPr>
        <p:txBody>
          <a:bodyPr/>
          <a:lstStyle/>
          <a:p>
            <a:r>
              <a:rPr lang="en-US" dirty="0"/>
              <a:t>Which type of design pattern does MVC belong to?</a:t>
            </a:r>
          </a:p>
        </p:txBody>
      </p:sp>
      <p:sp>
        <p:nvSpPr>
          <p:cNvPr id="4" name="Slide Number Placeholder 3"/>
          <p:cNvSpPr>
            <a:spLocks noGrp="1"/>
          </p:cNvSpPr>
          <p:nvPr>
            <p:ph type="sldNum" sz="quarter" idx="10"/>
          </p:nvPr>
        </p:nvSpPr>
        <p:spPr/>
        <p:txBody>
          <a:bodyPr/>
          <a:lstStyle/>
          <a:p>
            <a:fld id="{63704C00-2116-4D69-B681-8A0200EF7D86}" type="slidenum">
              <a:rPr lang="en-US" smtClean="0"/>
              <a:pPr/>
              <a:t>63</a:t>
            </a:fld>
            <a:endParaRPr lang="en-US"/>
          </a:p>
        </p:txBody>
      </p:sp>
      <p:sp>
        <p:nvSpPr>
          <p:cNvPr id="5" name="Content Placeholder 2"/>
          <p:cNvSpPr txBox="1">
            <a:spLocks/>
          </p:cNvSpPr>
          <p:nvPr/>
        </p:nvSpPr>
        <p:spPr bwMode="auto">
          <a:xfrm>
            <a:off x="457200" y="2286000"/>
            <a:ext cx="8229600" cy="2209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40000"/>
              </a:lnSpc>
              <a:spcBef>
                <a:spcPct val="20000"/>
              </a:spcBef>
              <a:spcAft>
                <a:spcPct val="0"/>
              </a:spcAft>
              <a:buClr>
                <a:schemeClr val="accent2"/>
              </a:buClr>
              <a:buFont typeface="Wingdings" pitchFamily="2" charset="2"/>
              <a:buChar char="§"/>
              <a:defRPr sz="2000">
                <a:solidFill>
                  <a:srgbClr val="5F5F5F"/>
                </a:solidFill>
                <a:latin typeface="+mn-lt"/>
                <a:ea typeface="+mn-ea"/>
                <a:cs typeface="+mn-cs"/>
              </a:defRPr>
            </a:lvl1pPr>
            <a:lvl2pPr marL="742950" indent="-285750" algn="l" rtl="0" eaLnBrk="1" fontAlgn="base" hangingPunct="1">
              <a:lnSpc>
                <a:spcPct val="140000"/>
              </a:lnSpc>
              <a:spcBef>
                <a:spcPct val="20000"/>
              </a:spcBef>
              <a:spcAft>
                <a:spcPct val="0"/>
              </a:spcAft>
              <a:buClr>
                <a:schemeClr val="accent2"/>
              </a:buClr>
              <a:buFont typeface="Wingdings" pitchFamily="2" charset="2"/>
              <a:buChar char="§"/>
              <a:defRPr>
                <a:solidFill>
                  <a:srgbClr val="5F5F5F"/>
                </a:solidFill>
                <a:latin typeface="+mn-lt"/>
              </a:defRPr>
            </a:lvl2pPr>
            <a:lvl3pPr marL="1143000" indent="-228600" algn="l" rtl="0" eaLnBrk="1" fontAlgn="base" hangingPunct="1">
              <a:lnSpc>
                <a:spcPct val="140000"/>
              </a:lnSpc>
              <a:spcBef>
                <a:spcPct val="20000"/>
              </a:spcBef>
              <a:spcAft>
                <a:spcPct val="0"/>
              </a:spcAft>
              <a:buClr>
                <a:schemeClr val="accent2"/>
              </a:buClr>
              <a:buFont typeface="Wingdings" pitchFamily="2" charset="2"/>
              <a:buChar char="§"/>
              <a:defRPr sz="1600">
                <a:solidFill>
                  <a:srgbClr val="5F5F5F"/>
                </a:solidFill>
                <a:latin typeface="+mn-lt"/>
              </a:defRPr>
            </a:lvl3pPr>
            <a:lvl4pPr marL="1600200" indent="-228600" algn="l" rtl="0" eaLnBrk="1" fontAlgn="base" hangingPunct="1">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4pPr>
            <a:lvl5pPr marL="2057400" indent="-228600" algn="l" rtl="0" eaLnBrk="1" fontAlgn="base" hangingPunct="1">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5pPr>
            <a:lvl6pPr marL="2514600" indent="-228600" algn="l" rtl="0" eaLnBrk="1" fontAlgn="base" hangingPunct="1">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6pPr>
            <a:lvl7pPr marL="2971800" indent="-228600" algn="l" rtl="0" eaLnBrk="1" fontAlgn="base" hangingPunct="1">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7pPr>
            <a:lvl8pPr marL="3429000" indent="-228600" algn="l" rtl="0" eaLnBrk="1" fontAlgn="base" hangingPunct="1">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8pPr>
            <a:lvl9pPr marL="3886200" indent="-228600" algn="l" rtl="0" eaLnBrk="1" fontAlgn="base" hangingPunct="1">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9pPr>
          </a:lstStyle>
          <a:p>
            <a:r>
              <a:rPr lang="en-US" dirty="0"/>
              <a:t>MVC does not fall into any of the 3 patterns.</a:t>
            </a:r>
          </a:p>
          <a:p>
            <a:r>
              <a:rPr lang="en-US" dirty="0"/>
              <a:t>Initially these 3 design patterns were introduced by </a:t>
            </a:r>
            <a:r>
              <a:rPr lang="en-US" dirty="0" err="1"/>
              <a:t>GoF</a:t>
            </a:r>
            <a:r>
              <a:rPr lang="en-US" dirty="0"/>
              <a:t>. </a:t>
            </a:r>
          </a:p>
          <a:p>
            <a:r>
              <a:rPr lang="en-US" dirty="0"/>
              <a:t>Later in another classification, architectural pattern also came up.</a:t>
            </a:r>
          </a:p>
          <a:p>
            <a:r>
              <a:rPr lang="en-US" dirty="0"/>
              <a:t>MVC is </a:t>
            </a:r>
            <a:r>
              <a:rPr lang="en-US"/>
              <a:t>an architectural pattern .</a:t>
            </a:r>
            <a:endParaRPr lang="en-US" dirty="0"/>
          </a:p>
        </p:txBody>
      </p:sp>
    </p:spTree>
    <p:extLst>
      <p:ext uri="{BB962C8B-B14F-4D97-AF65-F5344CB8AC3E}">
        <p14:creationId xmlns:p14="http://schemas.microsoft.com/office/powerpoint/2010/main" val="248702207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pattern </a:t>
            </a:r>
          </a:p>
        </p:txBody>
      </p:sp>
      <p:sp>
        <p:nvSpPr>
          <p:cNvPr id="3" name="Content Placeholder 2"/>
          <p:cNvSpPr>
            <a:spLocks noGrp="1"/>
          </p:cNvSpPr>
          <p:nvPr>
            <p:ph idx="1"/>
          </p:nvPr>
        </p:nvSpPr>
        <p:spPr>
          <a:xfrm>
            <a:off x="457200" y="1600201"/>
            <a:ext cx="8229600" cy="1905000"/>
          </a:xfrm>
        </p:spPr>
        <p:txBody>
          <a:bodyPr/>
          <a:lstStyle/>
          <a:p>
            <a:r>
              <a:rPr lang="en-US" dirty="0"/>
              <a:t>An </a:t>
            </a:r>
            <a:r>
              <a:rPr lang="en-US" b="1" dirty="0"/>
              <a:t>architectural pattern</a:t>
            </a:r>
            <a:r>
              <a:rPr lang="en-US" dirty="0"/>
              <a:t> is a general, reusable solution to a commonly occurring problem in software architecture within a given context. Architectural patterns are similar to software design pattern but have a broader scope.</a:t>
            </a:r>
          </a:p>
        </p:txBody>
      </p:sp>
      <p:sp>
        <p:nvSpPr>
          <p:cNvPr id="4" name="Slide Number Placeholder 3"/>
          <p:cNvSpPr>
            <a:spLocks noGrp="1"/>
          </p:cNvSpPr>
          <p:nvPr>
            <p:ph type="sldNum" sz="quarter" idx="10"/>
          </p:nvPr>
        </p:nvSpPr>
        <p:spPr/>
        <p:txBody>
          <a:bodyPr/>
          <a:lstStyle/>
          <a:p>
            <a:fld id="{63704C00-2116-4D69-B681-8A0200EF7D86}" type="slidenum">
              <a:rPr lang="en-US" smtClean="0"/>
              <a:pPr/>
              <a:t>64</a:t>
            </a:fld>
            <a:endParaRPr lang="en-US"/>
          </a:p>
        </p:txBody>
      </p:sp>
      <p:sp>
        <p:nvSpPr>
          <p:cNvPr id="5" name="Rectangle 4"/>
          <p:cNvSpPr/>
          <p:nvPr/>
        </p:nvSpPr>
        <p:spPr>
          <a:xfrm>
            <a:off x="838200" y="3598039"/>
            <a:ext cx="7543800" cy="2862322"/>
          </a:xfrm>
          <a:prstGeom prst="rect">
            <a:avLst/>
          </a:prstGeom>
        </p:spPr>
        <p:txBody>
          <a:bodyPr wrap="square" numCol="3">
            <a:spAutoFit/>
          </a:bodyPr>
          <a:lstStyle/>
          <a:p>
            <a:pPr>
              <a:lnSpc>
                <a:spcPct val="250000"/>
              </a:lnSpc>
              <a:buFont typeface="+mj-lt"/>
              <a:buAutoNum type="arabicPeriod"/>
            </a:pPr>
            <a:r>
              <a:rPr lang="en-IN" b="1" dirty="0">
                <a:latin typeface="medium-content-serif-font"/>
              </a:rPr>
              <a:t>Layered pattern</a:t>
            </a:r>
            <a:endParaRPr lang="en-IN" dirty="0">
              <a:latin typeface="medium-content-serif-font"/>
            </a:endParaRPr>
          </a:p>
          <a:p>
            <a:pPr>
              <a:lnSpc>
                <a:spcPct val="250000"/>
              </a:lnSpc>
              <a:buFont typeface="+mj-lt"/>
              <a:buAutoNum type="arabicPeriod"/>
            </a:pPr>
            <a:r>
              <a:rPr lang="en-IN" b="1" dirty="0">
                <a:latin typeface="medium-content-serif-font"/>
              </a:rPr>
              <a:t>Client-server pattern</a:t>
            </a:r>
            <a:endParaRPr lang="en-IN" dirty="0">
              <a:latin typeface="medium-content-serif-font"/>
            </a:endParaRPr>
          </a:p>
          <a:p>
            <a:pPr>
              <a:lnSpc>
                <a:spcPct val="250000"/>
              </a:lnSpc>
              <a:buFont typeface="+mj-lt"/>
              <a:buAutoNum type="arabicPeriod"/>
            </a:pPr>
            <a:r>
              <a:rPr lang="en-IN" b="1" dirty="0">
                <a:latin typeface="medium-content-serif-font"/>
              </a:rPr>
              <a:t>Master-slave pattern</a:t>
            </a:r>
            <a:endParaRPr lang="en-IN" dirty="0">
              <a:latin typeface="medium-content-serif-font"/>
            </a:endParaRPr>
          </a:p>
          <a:p>
            <a:pPr>
              <a:lnSpc>
                <a:spcPct val="250000"/>
              </a:lnSpc>
              <a:buFont typeface="+mj-lt"/>
              <a:buAutoNum type="arabicPeriod"/>
            </a:pPr>
            <a:r>
              <a:rPr lang="en-IN" b="1" dirty="0">
                <a:latin typeface="medium-content-serif-font"/>
              </a:rPr>
              <a:t>Pipe-filter pattern</a:t>
            </a:r>
            <a:endParaRPr lang="en-IN" dirty="0">
              <a:latin typeface="medium-content-serif-font"/>
            </a:endParaRPr>
          </a:p>
          <a:p>
            <a:pPr>
              <a:lnSpc>
                <a:spcPct val="250000"/>
              </a:lnSpc>
              <a:buFont typeface="+mj-lt"/>
              <a:buAutoNum type="arabicPeriod"/>
            </a:pPr>
            <a:r>
              <a:rPr lang="en-IN" b="1" dirty="0">
                <a:latin typeface="medium-content-serif-font"/>
              </a:rPr>
              <a:t>Broker pattern</a:t>
            </a:r>
            <a:endParaRPr lang="en-IN" dirty="0">
              <a:latin typeface="medium-content-serif-font"/>
            </a:endParaRPr>
          </a:p>
          <a:p>
            <a:pPr>
              <a:lnSpc>
                <a:spcPct val="250000"/>
              </a:lnSpc>
              <a:buFont typeface="+mj-lt"/>
              <a:buAutoNum type="arabicPeriod"/>
            </a:pPr>
            <a:r>
              <a:rPr lang="en-IN" b="1" dirty="0">
                <a:latin typeface="medium-content-serif-font"/>
              </a:rPr>
              <a:t>Peer-to-peer pattern</a:t>
            </a:r>
            <a:endParaRPr lang="en-IN" dirty="0">
              <a:latin typeface="medium-content-serif-font"/>
            </a:endParaRPr>
          </a:p>
          <a:p>
            <a:pPr>
              <a:lnSpc>
                <a:spcPct val="250000"/>
              </a:lnSpc>
              <a:buFont typeface="+mj-lt"/>
              <a:buAutoNum type="arabicPeriod"/>
            </a:pPr>
            <a:r>
              <a:rPr lang="en-IN" b="1" dirty="0">
                <a:latin typeface="medium-content-serif-font"/>
              </a:rPr>
              <a:t>Event-bus pattern</a:t>
            </a:r>
            <a:endParaRPr lang="en-IN" dirty="0">
              <a:latin typeface="medium-content-serif-font"/>
            </a:endParaRPr>
          </a:p>
          <a:p>
            <a:pPr>
              <a:lnSpc>
                <a:spcPct val="250000"/>
              </a:lnSpc>
              <a:buFont typeface="+mj-lt"/>
              <a:buAutoNum type="arabicPeriod"/>
            </a:pPr>
            <a:r>
              <a:rPr lang="en-IN" b="1" dirty="0">
                <a:latin typeface="medium-content-serif-font"/>
              </a:rPr>
              <a:t>Model-view-controller pattern</a:t>
            </a:r>
            <a:endParaRPr lang="en-IN" dirty="0">
              <a:latin typeface="medium-content-serif-font"/>
            </a:endParaRPr>
          </a:p>
          <a:p>
            <a:pPr>
              <a:lnSpc>
                <a:spcPct val="250000"/>
              </a:lnSpc>
              <a:buFont typeface="+mj-lt"/>
              <a:buAutoNum type="arabicPeriod"/>
            </a:pPr>
            <a:r>
              <a:rPr lang="en-IN" b="1" dirty="0">
                <a:latin typeface="medium-content-serif-font"/>
              </a:rPr>
              <a:t>Blackboard pattern</a:t>
            </a:r>
            <a:endParaRPr lang="en-IN" dirty="0">
              <a:latin typeface="medium-content-serif-font"/>
            </a:endParaRPr>
          </a:p>
          <a:p>
            <a:pPr>
              <a:lnSpc>
                <a:spcPct val="250000"/>
              </a:lnSpc>
              <a:buFont typeface="+mj-lt"/>
              <a:buAutoNum type="arabicPeriod"/>
            </a:pPr>
            <a:r>
              <a:rPr lang="en-IN" b="1" dirty="0">
                <a:latin typeface="medium-content-serif-font"/>
              </a:rPr>
              <a:t>Interpreter pattern</a:t>
            </a:r>
            <a:endParaRPr lang="en-IN" b="0" i="0" dirty="0">
              <a:effectLst/>
              <a:latin typeface="medium-content-serif-font"/>
            </a:endParaRPr>
          </a:p>
        </p:txBody>
      </p:sp>
    </p:spTree>
    <p:extLst>
      <p:ext uri="{BB962C8B-B14F-4D97-AF65-F5344CB8AC3E}">
        <p14:creationId xmlns:p14="http://schemas.microsoft.com/office/powerpoint/2010/main" val="59267065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Layered Design Pattern</a:t>
            </a:r>
          </a:p>
        </p:txBody>
      </p:sp>
      <p:sp>
        <p:nvSpPr>
          <p:cNvPr id="3" name="Content Placeholder 2"/>
          <p:cNvSpPr>
            <a:spLocks noGrp="1"/>
          </p:cNvSpPr>
          <p:nvPr>
            <p:ph idx="1"/>
          </p:nvPr>
        </p:nvSpPr>
        <p:spPr/>
        <p:txBody>
          <a:bodyPr/>
          <a:lstStyle/>
          <a:p>
            <a:r>
              <a:rPr lang="en-US" dirty="0"/>
              <a:t>Presentation layer (also known as UI layer)</a:t>
            </a:r>
          </a:p>
          <a:p>
            <a:r>
              <a:rPr lang="en-US" dirty="0"/>
              <a:t>Application layer (also known as service layer)</a:t>
            </a:r>
          </a:p>
          <a:p>
            <a:r>
              <a:rPr lang="en-US" dirty="0"/>
              <a:t>Business logic layer (also known as domain layer)</a:t>
            </a:r>
          </a:p>
          <a:p>
            <a:r>
              <a:rPr lang="en-US" dirty="0"/>
              <a:t>Data access layer (also known as persistence layer)</a:t>
            </a:r>
          </a:p>
          <a:p>
            <a:endParaRPr lang="en-US" dirty="0"/>
          </a:p>
          <a:p>
            <a:endParaRPr lang="en-IN" dirty="0"/>
          </a:p>
        </p:txBody>
      </p:sp>
      <p:sp>
        <p:nvSpPr>
          <p:cNvPr id="4" name="Slide Number Placeholder 3"/>
          <p:cNvSpPr>
            <a:spLocks noGrp="1"/>
          </p:cNvSpPr>
          <p:nvPr>
            <p:ph type="sldNum" sz="quarter" idx="10"/>
          </p:nvPr>
        </p:nvSpPr>
        <p:spPr/>
        <p:txBody>
          <a:bodyPr/>
          <a:lstStyle/>
          <a:p>
            <a:fld id="{63704C00-2116-4D69-B681-8A0200EF7D86}" type="slidenum">
              <a:rPr lang="en-US" smtClean="0"/>
              <a:pPr/>
              <a:t>65</a:t>
            </a:fld>
            <a:endParaRPr lang="en-US"/>
          </a:p>
        </p:txBody>
      </p:sp>
    </p:spTree>
    <p:extLst>
      <p:ext uri="{BB962C8B-B14F-4D97-AF65-F5344CB8AC3E}">
        <p14:creationId xmlns:p14="http://schemas.microsoft.com/office/powerpoint/2010/main" val="15227249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Client-server pattern</a:t>
            </a:r>
            <a:br>
              <a:rPr lang="en-IN" dirty="0"/>
            </a:br>
            <a:endParaRPr lang="en-IN" dirty="0"/>
          </a:p>
        </p:txBody>
      </p:sp>
      <p:sp>
        <p:nvSpPr>
          <p:cNvPr id="3" name="Content Placeholder 2"/>
          <p:cNvSpPr>
            <a:spLocks noGrp="1"/>
          </p:cNvSpPr>
          <p:nvPr>
            <p:ph idx="1"/>
          </p:nvPr>
        </p:nvSpPr>
        <p:spPr>
          <a:xfrm>
            <a:off x="457200" y="1600201"/>
            <a:ext cx="8229600" cy="2743200"/>
          </a:xfrm>
        </p:spPr>
        <p:txBody>
          <a:bodyPr/>
          <a:lstStyle/>
          <a:p>
            <a:r>
              <a:rPr lang="en-US" dirty="0"/>
              <a:t>This pattern consists of two parties; a server and multiple clients. The server component will provide services to multiple client components.</a:t>
            </a:r>
          </a:p>
          <a:p>
            <a:r>
              <a:rPr lang="en-US" dirty="0"/>
              <a:t> Clients request services from the server and the server provides relevant services to those clients. Furthermore, the server continues to listen to client requests.</a:t>
            </a:r>
            <a:endParaRPr lang="en-IN" dirty="0"/>
          </a:p>
        </p:txBody>
      </p:sp>
      <p:sp>
        <p:nvSpPr>
          <p:cNvPr id="4" name="Slide Number Placeholder 3"/>
          <p:cNvSpPr>
            <a:spLocks noGrp="1"/>
          </p:cNvSpPr>
          <p:nvPr>
            <p:ph type="sldNum" sz="quarter" idx="10"/>
          </p:nvPr>
        </p:nvSpPr>
        <p:spPr/>
        <p:txBody>
          <a:bodyPr/>
          <a:lstStyle/>
          <a:p>
            <a:fld id="{63704C00-2116-4D69-B681-8A0200EF7D86}" type="slidenum">
              <a:rPr lang="en-US" smtClean="0"/>
              <a:pPr/>
              <a:t>66</a:t>
            </a:fld>
            <a:endParaRPr lang="en-US"/>
          </a:p>
        </p:txBody>
      </p:sp>
      <p:pic>
        <p:nvPicPr>
          <p:cNvPr id="1026" name="Picture 2" descr="https://miro.medium.com/max/355/1*4xX_WQQuD2u0PMK5bcWFk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3825816"/>
            <a:ext cx="2705100" cy="304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263055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Master-slave pattern</a:t>
            </a:r>
            <a:br>
              <a:rPr lang="en-IN" dirty="0"/>
            </a:br>
            <a:endParaRPr lang="en-IN" dirty="0"/>
          </a:p>
        </p:txBody>
      </p:sp>
      <p:sp>
        <p:nvSpPr>
          <p:cNvPr id="3" name="Content Placeholder 2"/>
          <p:cNvSpPr>
            <a:spLocks noGrp="1"/>
          </p:cNvSpPr>
          <p:nvPr>
            <p:ph idx="1"/>
          </p:nvPr>
        </p:nvSpPr>
        <p:spPr>
          <a:xfrm>
            <a:off x="457200" y="1600200"/>
            <a:ext cx="8229600" cy="4952999"/>
          </a:xfrm>
        </p:spPr>
        <p:txBody>
          <a:bodyPr/>
          <a:lstStyle/>
          <a:p>
            <a:r>
              <a:rPr lang="en-US" dirty="0"/>
              <a:t>This pattern consists of two parties; </a:t>
            </a:r>
            <a:r>
              <a:rPr lang="en-US" b="1" dirty="0"/>
              <a:t>master</a:t>
            </a:r>
            <a:r>
              <a:rPr lang="en-US" dirty="0"/>
              <a:t> and </a:t>
            </a:r>
            <a:r>
              <a:rPr lang="en-US" b="1" dirty="0"/>
              <a:t>slaves</a:t>
            </a:r>
            <a:r>
              <a:rPr lang="en-US" dirty="0"/>
              <a:t>. </a:t>
            </a:r>
          </a:p>
          <a:p>
            <a:r>
              <a:rPr lang="en-US" dirty="0"/>
              <a:t>The master component distributes the work among identical slave components, and computes a final result from the results which the slaves return.</a:t>
            </a:r>
          </a:p>
          <a:p>
            <a:endParaRPr lang="en-US" dirty="0"/>
          </a:p>
          <a:p>
            <a:r>
              <a:rPr lang="en-US" b="1" dirty="0"/>
              <a:t>Usage</a:t>
            </a:r>
          </a:p>
          <a:p>
            <a:r>
              <a:rPr lang="en-US" dirty="0"/>
              <a:t>In database replication, the master database is regarded as the authoritative source, and the slave databases are synchronized to it.</a:t>
            </a:r>
          </a:p>
          <a:p>
            <a:r>
              <a:rPr lang="en-US" dirty="0"/>
              <a:t>Peripherals connected to a bus in a computer system (master and slave drives).</a:t>
            </a:r>
          </a:p>
          <a:p>
            <a:endParaRPr lang="en-IN" dirty="0"/>
          </a:p>
        </p:txBody>
      </p:sp>
      <p:sp>
        <p:nvSpPr>
          <p:cNvPr id="4" name="Slide Number Placeholder 3"/>
          <p:cNvSpPr>
            <a:spLocks noGrp="1"/>
          </p:cNvSpPr>
          <p:nvPr>
            <p:ph type="sldNum" sz="quarter" idx="10"/>
          </p:nvPr>
        </p:nvSpPr>
        <p:spPr/>
        <p:txBody>
          <a:bodyPr/>
          <a:lstStyle/>
          <a:p>
            <a:fld id="{63704C00-2116-4D69-B681-8A0200EF7D86}" type="slidenum">
              <a:rPr lang="en-US" smtClean="0"/>
              <a:pPr/>
              <a:t>67</a:t>
            </a:fld>
            <a:endParaRPr lang="en-US"/>
          </a:p>
        </p:txBody>
      </p:sp>
    </p:spTree>
    <p:extLst>
      <p:ext uri="{BB962C8B-B14F-4D97-AF65-F5344CB8AC3E}">
        <p14:creationId xmlns:p14="http://schemas.microsoft.com/office/powerpoint/2010/main" val="420764528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Pipe-filter pattern</a:t>
            </a:r>
            <a:br>
              <a:rPr lang="en-IN" dirty="0"/>
            </a:br>
            <a:endParaRPr lang="en-IN" dirty="0"/>
          </a:p>
        </p:txBody>
      </p:sp>
      <p:sp>
        <p:nvSpPr>
          <p:cNvPr id="3" name="Content Placeholder 2"/>
          <p:cNvSpPr>
            <a:spLocks noGrp="1"/>
          </p:cNvSpPr>
          <p:nvPr>
            <p:ph idx="1"/>
          </p:nvPr>
        </p:nvSpPr>
        <p:spPr/>
        <p:txBody>
          <a:bodyPr/>
          <a:lstStyle/>
          <a:p>
            <a:r>
              <a:rPr lang="en-US" dirty="0"/>
              <a:t>This pattern can be used to structure systems which produce and process a stream of data. </a:t>
            </a:r>
          </a:p>
          <a:p>
            <a:r>
              <a:rPr lang="en-US" dirty="0"/>
              <a:t>Each processing step is enclosed within a filter component. Data to be processed is passed through pipes. </a:t>
            </a:r>
          </a:p>
          <a:p>
            <a:r>
              <a:rPr lang="en-US" dirty="0"/>
              <a:t>These pipes can be used for buffering or for synchronization purposes.</a:t>
            </a:r>
          </a:p>
          <a:p>
            <a:r>
              <a:rPr lang="en-US" dirty="0"/>
              <a:t>Usage</a:t>
            </a:r>
          </a:p>
          <a:p>
            <a:r>
              <a:rPr lang="en-US" dirty="0"/>
              <a:t>Compilers. The consecutive filters perform lexical analysis, parsing, semantic analysis, and code generation.</a:t>
            </a:r>
          </a:p>
          <a:p>
            <a:r>
              <a:rPr lang="en-US" dirty="0"/>
              <a:t>Workflows in bioinformatics.</a:t>
            </a:r>
            <a:endParaRPr lang="en-IN" dirty="0"/>
          </a:p>
        </p:txBody>
      </p:sp>
      <p:sp>
        <p:nvSpPr>
          <p:cNvPr id="4" name="Slide Number Placeholder 3"/>
          <p:cNvSpPr>
            <a:spLocks noGrp="1"/>
          </p:cNvSpPr>
          <p:nvPr>
            <p:ph type="sldNum" sz="quarter" idx="10"/>
          </p:nvPr>
        </p:nvSpPr>
        <p:spPr/>
        <p:txBody>
          <a:bodyPr/>
          <a:lstStyle/>
          <a:p>
            <a:fld id="{63704C00-2116-4D69-B681-8A0200EF7D86}" type="slidenum">
              <a:rPr lang="en-US" smtClean="0"/>
              <a:pPr/>
              <a:t>68</a:t>
            </a:fld>
            <a:endParaRPr lang="en-US"/>
          </a:p>
        </p:txBody>
      </p:sp>
    </p:spTree>
    <p:extLst>
      <p:ext uri="{BB962C8B-B14F-4D97-AF65-F5344CB8AC3E}">
        <p14:creationId xmlns:p14="http://schemas.microsoft.com/office/powerpoint/2010/main" val="233767388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Broker pattern</a:t>
            </a:r>
            <a:br>
              <a:rPr lang="en-IN" dirty="0"/>
            </a:br>
            <a:endParaRPr lang="en-IN" dirty="0"/>
          </a:p>
        </p:txBody>
      </p:sp>
      <p:sp>
        <p:nvSpPr>
          <p:cNvPr id="3" name="Content Placeholder 2"/>
          <p:cNvSpPr>
            <a:spLocks noGrp="1"/>
          </p:cNvSpPr>
          <p:nvPr>
            <p:ph idx="1"/>
          </p:nvPr>
        </p:nvSpPr>
        <p:spPr>
          <a:xfrm>
            <a:off x="457200" y="1143000"/>
            <a:ext cx="8229600" cy="5257800"/>
          </a:xfrm>
        </p:spPr>
        <p:txBody>
          <a:bodyPr/>
          <a:lstStyle/>
          <a:p>
            <a:r>
              <a:rPr lang="en-US" dirty="0"/>
              <a:t>This pattern is used to structure distributed systems with decoupled components. These components can interact with each other by remote service invocations. </a:t>
            </a:r>
          </a:p>
          <a:p>
            <a:r>
              <a:rPr lang="en-US" dirty="0"/>
              <a:t>A </a:t>
            </a:r>
            <a:r>
              <a:rPr lang="en-US" b="1" dirty="0"/>
              <a:t>broker </a:t>
            </a:r>
            <a:r>
              <a:rPr lang="en-US" dirty="0"/>
              <a:t>component is responsible for the coordination of communication among </a:t>
            </a:r>
            <a:r>
              <a:rPr lang="en-US" b="1" dirty="0"/>
              <a:t>components</a:t>
            </a:r>
            <a:r>
              <a:rPr lang="en-US" dirty="0"/>
              <a:t>.</a:t>
            </a:r>
          </a:p>
          <a:p>
            <a:r>
              <a:rPr lang="en-US" dirty="0"/>
              <a:t>Servers publish their capabilities (services and characteristics) to a broker. Clients request a service from the broker, and the broker then redirects the client to a suitable service from its registry.</a:t>
            </a:r>
          </a:p>
          <a:p>
            <a:r>
              <a:rPr lang="en-US" dirty="0"/>
              <a:t>Usage</a:t>
            </a:r>
          </a:p>
          <a:p>
            <a:r>
              <a:rPr lang="en-US" dirty="0"/>
              <a:t>Message broker software such as Apache </a:t>
            </a:r>
            <a:r>
              <a:rPr lang="en-US" dirty="0" err="1"/>
              <a:t>ActiveMQ</a:t>
            </a:r>
            <a:r>
              <a:rPr lang="en-US" dirty="0"/>
              <a:t>, Apache Kafka, </a:t>
            </a:r>
            <a:r>
              <a:rPr lang="en-US" dirty="0" err="1"/>
              <a:t>RabbitMQ</a:t>
            </a:r>
            <a:r>
              <a:rPr lang="en-US" dirty="0"/>
              <a:t> and </a:t>
            </a:r>
            <a:r>
              <a:rPr lang="en-US" dirty="0" err="1"/>
              <a:t>JBoss</a:t>
            </a:r>
            <a:r>
              <a:rPr lang="en-US" dirty="0"/>
              <a:t> Messaging.</a:t>
            </a:r>
          </a:p>
          <a:p>
            <a:endParaRPr lang="en-US" dirty="0"/>
          </a:p>
          <a:p>
            <a:endParaRPr lang="en-IN" dirty="0"/>
          </a:p>
        </p:txBody>
      </p:sp>
      <p:sp>
        <p:nvSpPr>
          <p:cNvPr id="4" name="Slide Number Placeholder 3"/>
          <p:cNvSpPr>
            <a:spLocks noGrp="1"/>
          </p:cNvSpPr>
          <p:nvPr>
            <p:ph type="sldNum" sz="quarter" idx="10"/>
          </p:nvPr>
        </p:nvSpPr>
        <p:spPr/>
        <p:txBody>
          <a:bodyPr/>
          <a:lstStyle/>
          <a:p>
            <a:fld id="{63704C00-2116-4D69-B681-8A0200EF7D86}" type="slidenum">
              <a:rPr lang="en-US" smtClean="0"/>
              <a:pPr/>
              <a:t>69</a:t>
            </a:fld>
            <a:endParaRPr lang="en-US"/>
          </a:p>
        </p:txBody>
      </p:sp>
    </p:spTree>
    <p:extLst>
      <p:ext uri="{BB962C8B-B14F-4D97-AF65-F5344CB8AC3E}">
        <p14:creationId xmlns:p14="http://schemas.microsoft.com/office/powerpoint/2010/main" val="355961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68313" y="0"/>
            <a:ext cx="8229600" cy="762000"/>
          </a:xfrm>
        </p:spPr>
        <p:txBody>
          <a:bodyPr/>
          <a:lstStyle/>
          <a:p>
            <a:r>
              <a:rPr lang="en-IN" b="0" dirty="0"/>
              <a:t>Core Java Design Patterns</a:t>
            </a:r>
          </a:p>
        </p:txBody>
      </p:sp>
      <p:sp>
        <p:nvSpPr>
          <p:cNvPr id="6147" name="Rectangle 3"/>
          <p:cNvSpPr>
            <a:spLocks noGrp="1" noChangeArrowheads="1"/>
          </p:cNvSpPr>
          <p:nvPr>
            <p:ph type="body" idx="1"/>
          </p:nvPr>
        </p:nvSpPr>
        <p:spPr>
          <a:xfrm>
            <a:off x="381000" y="1143000"/>
            <a:ext cx="8458200" cy="5256213"/>
          </a:xfrm>
        </p:spPr>
        <p:txBody>
          <a:bodyPr/>
          <a:lstStyle/>
          <a:p>
            <a:pPr eaLnBrk="1" hangingPunct="1"/>
            <a:r>
              <a:rPr lang="en-US" dirty="0"/>
              <a:t>Creational Patterns</a:t>
            </a:r>
          </a:p>
          <a:p>
            <a:pPr lvl="1" eaLnBrk="1" hangingPunct="1"/>
            <a:r>
              <a:rPr lang="en-US" sz="2000" dirty="0"/>
              <a:t>Patterns relating to the creation of objects</a:t>
            </a:r>
          </a:p>
          <a:p>
            <a:pPr lvl="1" eaLnBrk="1" hangingPunct="1"/>
            <a:r>
              <a:rPr lang="en-US" sz="2000" dirty="0"/>
              <a:t>Example: Singleton</a:t>
            </a:r>
          </a:p>
          <a:p>
            <a:pPr marL="457200" lvl="1" indent="0" eaLnBrk="1" hangingPunct="1">
              <a:buNone/>
            </a:pPr>
            <a:endParaRPr lang="en-US" sz="2000" dirty="0"/>
          </a:p>
          <a:p>
            <a:pPr eaLnBrk="1" hangingPunct="1"/>
            <a:r>
              <a:rPr lang="en-US" dirty="0"/>
              <a:t>Structural Patterns</a:t>
            </a:r>
          </a:p>
          <a:p>
            <a:pPr lvl="1" eaLnBrk="1" hangingPunct="1"/>
            <a:r>
              <a:rPr lang="en-US" sz="2000" dirty="0"/>
              <a:t>Patterns relating to the structural relationship between objects</a:t>
            </a:r>
          </a:p>
          <a:p>
            <a:pPr lvl="1" eaLnBrk="1" hangingPunct="1"/>
            <a:r>
              <a:rPr lang="en-US" sz="2000" dirty="0"/>
              <a:t>Example: Façade</a:t>
            </a:r>
          </a:p>
          <a:p>
            <a:pPr lvl="1" eaLnBrk="1" hangingPunct="1">
              <a:buNone/>
            </a:pPr>
            <a:endParaRPr lang="en-US" sz="2000" dirty="0"/>
          </a:p>
          <a:p>
            <a:pPr eaLnBrk="1" hangingPunct="1"/>
            <a:r>
              <a:rPr lang="en-US" dirty="0"/>
              <a:t>Behavioral Patterns</a:t>
            </a:r>
          </a:p>
          <a:p>
            <a:pPr lvl="1" eaLnBrk="1" hangingPunct="1"/>
            <a:r>
              <a:rPr lang="en-US" sz="2000" dirty="0"/>
              <a:t>Patterns relating to communication between objects</a:t>
            </a:r>
          </a:p>
          <a:p>
            <a:pPr lvl="1" eaLnBrk="1" hangingPunct="1"/>
            <a:r>
              <a:rPr lang="en-US" sz="2000" dirty="0"/>
              <a:t>Example: Observer</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Peer-to-peer pattern</a:t>
            </a:r>
            <a:br>
              <a:rPr lang="en-IN" dirty="0"/>
            </a:br>
            <a:endParaRPr lang="en-IN" dirty="0"/>
          </a:p>
        </p:txBody>
      </p:sp>
      <p:sp>
        <p:nvSpPr>
          <p:cNvPr id="3" name="Content Placeholder 2"/>
          <p:cNvSpPr>
            <a:spLocks noGrp="1"/>
          </p:cNvSpPr>
          <p:nvPr>
            <p:ph idx="1"/>
          </p:nvPr>
        </p:nvSpPr>
        <p:spPr/>
        <p:txBody>
          <a:bodyPr/>
          <a:lstStyle/>
          <a:p>
            <a:r>
              <a:rPr lang="en-US" dirty="0"/>
              <a:t>In this pattern, individual components are known as </a:t>
            </a:r>
            <a:r>
              <a:rPr lang="en-US" b="1" dirty="0"/>
              <a:t>peers</a:t>
            </a:r>
            <a:r>
              <a:rPr lang="en-US" dirty="0"/>
              <a:t>. Peers may function both as a </a:t>
            </a:r>
            <a:r>
              <a:rPr lang="en-US" b="1" dirty="0"/>
              <a:t>client</a:t>
            </a:r>
            <a:r>
              <a:rPr lang="en-US" dirty="0"/>
              <a:t>, requesting services from other peers, and as a </a:t>
            </a:r>
            <a:r>
              <a:rPr lang="en-US" b="1" dirty="0"/>
              <a:t>server</a:t>
            </a:r>
            <a:r>
              <a:rPr lang="en-US" dirty="0"/>
              <a:t>, providing services to other peers. A peer may act as a client or as a server or as both, and it can change its role dynamically with time.</a:t>
            </a:r>
          </a:p>
          <a:p>
            <a:r>
              <a:rPr lang="en-US" b="1" dirty="0"/>
              <a:t>Usage</a:t>
            </a:r>
          </a:p>
          <a:p>
            <a:r>
              <a:rPr lang="en-US" dirty="0"/>
              <a:t>File-sharing networks such as </a:t>
            </a:r>
            <a:r>
              <a:rPr lang="en-US" b="1" dirty="0"/>
              <a:t>Gnutella </a:t>
            </a:r>
            <a:r>
              <a:rPr lang="en-US" dirty="0"/>
              <a:t>and </a:t>
            </a:r>
            <a:r>
              <a:rPr lang="en-US" b="1" dirty="0"/>
              <a:t>G2</a:t>
            </a:r>
            <a:r>
              <a:rPr lang="en-US" dirty="0"/>
              <a:t>)</a:t>
            </a:r>
          </a:p>
          <a:p>
            <a:r>
              <a:rPr lang="en-US" dirty="0"/>
              <a:t>Multimedia protocols such as </a:t>
            </a:r>
            <a:r>
              <a:rPr lang="en-US" b="1" dirty="0"/>
              <a:t>P2PTV </a:t>
            </a:r>
            <a:r>
              <a:rPr lang="en-US" dirty="0"/>
              <a:t>and </a:t>
            </a:r>
            <a:r>
              <a:rPr lang="en-US" b="1" dirty="0"/>
              <a:t>PDTP</a:t>
            </a:r>
            <a:r>
              <a:rPr lang="en-US" dirty="0"/>
              <a:t>.</a:t>
            </a:r>
          </a:p>
          <a:p>
            <a:endParaRPr lang="en-IN" dirty="0"/>
          </a:p>
        </p:txBody>
      </p:sp>
      <p:sp>
        <p:nvSpPr>
          <p:cNvPr id="4" name="Slide Number Placeholder 3"/>
          <p:cNvSpPr>
            <a:spLocks noGrp="1"/>
          </p:cNvSpPr>
          <p:nvPr>
            <p:ph type="sldNum" sz="quarter" idx="10"/>
          </p:nvPr>
        </p:nvSpPr>
        <p:spPr/>
        <p:txBody>
          <a:bodyPr/>
          <a:lstStyle/>
          <a:p>
            <a:fld id="{63704C00-2116-4D69-B681-8A0200EF7D86}" type="slidenum">
              <a:rPr lang="en-US" smtClean="0"/>
              <a:pPr/>
              <a:t>70</a:t>
            </a:fld>
            <a:endParaRPr lang="en-US"/>
          </a:p>
        </p:txBody>
      </p:sp>
    </p:spTree>
    <p:extLst>
      <p:ext uri="{BB962C8B-B14F-4D97-AF65-F5344CB8AC3E}">
        <p14:creationId xmlns:p14="http://schemas.microsoft.com/office/powerpoint/2010/main" val="415791313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Event-bus pattern</a:t>
            </a:r>
            <a:br>
              <a:rPr lang="en-IN" dirty="0"/>
            </a:br>
            <a:endParaRPr lang="en-IN" dirty="0"/>
          </a:p>
        </p:txBody>
      </p:sp>
      <p:sp>
        <p:nvSpPr>
          <p:cNvPr id="3" name="Content Placeholder 2"/>
          <p:cNvSpPr>
            <a:spLocks noGrp="1"/>
          </p:cNvSpPr>
          <p:nvPr>
            <p:ph idx="1"/>
          </p:nvPr>
        </p:nvSpPr>
        <p:spPr/>
        <p:txBody>
          <a:bodyPr/>
          <a:lstStyle/>
          <a:p>
            <a:r>
              <a:rPr lang="en-US" dirty="0"/>
              <a:t>This pattern primarily deals with events and has 4 major components; </a:t>
            </a:r>
            <a:r>
              <a:rPr lang="en-US" b="1" dirty="0"/>
              <a:t>event source</a:t>
            </a:r>
            <a:r>
              <a:rPr lang="en-US" dirty="0"/>
              <a:t>, </a:t>
            </a:r>
            <a:r>
              <a:rPr lang="en-US" b="1" dirty="0"/>
              <a:t>event listener</a:t>
            </a:r>
            <a:r>
              <a:rPr lang="en-US" dirty="0"/>
              <a:t>, </a:t>
            </a:r>
            <a:r>
              <a:rPr lang="en-US" b="1" dirty="0"/>
              <a:t>channel </a:t>
            </a:r>
            <a:r>
              <a:rPr lang="en-US" dirty="0"/>
              <a:t>and </a:t>
            </a:r>
            <a:r>
              <a:rPr lang="en-US" b="1" dirty="0"/>
              <a:t>event bus</a:t>
            </a:r>
            <a:r>
              <a:rPr lang="en-US" dirty="0"/>
              <a:t>. Sources publish messages to particular channels on an event bus. Listeners subscribe to particular channels. Listeners are notified of messages that are published to a channel to which they have subscribed before.</a:t>
            </a:r>
          </a:p>
          <a:p>
            <a:r>
              <a:rPr lang="en-US" b="1" dirty="0"/>
              <a:t>Usage</a:t>
            </a:r>
          </a:p>
          <a:p>
            <a:r>
              <a:rPr lang="en-US" dirty="0"/>
              <a:t>Android development</a:t>
            </a:r>
          </a:p>
          <a:p>
            <a:r>
              <a:rPr lang="en-US" dirty="0"/>
              <a:t>Notification services</a:t>
            </a:r>
          </a:p>
          <a:p>
            <a:endParaRPr lang="en-IN" dirty="0"/>
          </a:p>
        </p:txBody>
      </p:sp>
      <p:sp>
        <p:nvSpPr>
          <p:cNvPr id="4" name="Slide Number Placeholder 3"/>
          <p:cNvSpPr>
            <a:spLocks noGrp="1"/>
          </p:cNvSpPr>
          <p:nvPr>
            <p:ph type="sldNum" sz="quarter" idx="10"/>
          </p:nvPr>
        </p:nvSpPr>
        <p:spPr/>
        <p:txBody>
          <a:bodyPr/>
          <a:lstStyle/>
          <a:p>
            <a:fld id="{63704C00-2116-4D69-B681-8A0200EF7D86}" type="slidenum">
              <a:rPr lang="en-US" smtClean="0"/>
              <a:pPr/>
              <a:t>71</a:t>
            </a:fld>
            <a:endParaRPr lang="en-US"/>
          </a:p>
        </p:txBody>
      </p:sp>
    </p:spTree>
    <p:extLst>
      <p:ext uri="{BB962C8B-B14F-4D97-AF65-F5344CB8AC3E}">
        <p14:creationId xmlns:p14="http://schemas.microsoft.com/office/powerpoint/2010/main" val="46684303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Model-view-controller pattern</a:t>
            </a:r>
            <a:br>
              <a:rPr lang="en-IN" dirty="0"/>
            </a:br>
            <a:endParaRPr lang="en-IN" dirty="0"/>
          </a:p>
        </p:txBody>
      </p:sp>
      <p:sp>
        <p:nvSpPr>
          <p:cNvPr id="3" name="Content Placeholder 2"/>
          <p:cNvSpPr>
            <a:spLocks noGrp="1"/>
          </p:cNvSpPr>
          <p:nvPr>
            <p:ph idx="1"/>
          </p:nvPr>
        </p:nvSpPr>
        <p:spPr/>
        <p:txBody>
          <a:bodyPr/>
          <a:lstStyle/>
          <a:p>
            <a:r>
              <a:rPr lang="en-US" dirty="0"/>
              <a:t>This pattern, also known as MVC pattern, divides an interactive application in to 3 parts as,</a:t>
            </a:r>
          </a:p>
          <a:p>
            <a:r>
              <a:rPr lang="en-US" b="1" dirty="0"/>
              <a:t>model</a:t>
            </a:r>
            <a:r>
              <a:rPr lang="en-US" dirty="0"/>
              <a:t> — contains the core functionality and data</a:t>
            </a:r>
          </a:p>
          <a:p>
            <a:r>
              <a:rPr lang="en-US" b="1" dirty="0"/>
              <a:t>view</a:t>
            </a:r>
            <a:r>
              <a:rPr lang="en-US" dirty="0"/>
              <a:t> — displays the information to the user (more than one view may be defined)</a:t>
            </a:r>
          </a:p>
          <a:p>
            <a:r>
              <a:rPr lang="en-US" b="1" dirty="0"/>
              <a:t>controller</a:t>
            </a:r>
            <a:r>
              <a:rPr lang="en-US" dirty="0"/>
              <a:t> — handles the input from the user</a:t>
            </a:r>
          </a:p>
          <a:p>
            <a:endParaRPr lang="en-IN" dirty="0"/>
          </a:p>
        </p:txBody>
      </p:sp>
      <p:sp>
        <p:nvSpPr>
          <p:cNvPr id="4" name="Slide Number Placeholder 3"/>
          <p:cNvSpPr>
            <a:spLocks noGrp="1"/>
          </p:cNvSpPr>
          <p:nvPr>
            <p:ph type="sldNum" sz="quarter" idx="10"/>
          </p:nvPr>
        </p:nvSpPr>
        <p:spPr/>
        <p:txBody>
          <a:bodyPr/>
          <a:lstStyle/>
          <a:p>
            <a:fld id="{63704C00-2116-4D69-B681-8A0200EF7D86}" type="slidenum">
              <a:rPr lang="en-US" smtClean="0"/>
              <a:pPr/>
              <a:t>72</a:t>
            </a:fld>
            <a:endParaRPr lang="en-US"/>
          </a:p>
        </p:txBody>
      </p:sp>
    </p:spTree>
    <p:extLst>
      <p:ext uri="{BB962C8B-B14F-4D97-AF65-F5344CB8AC3E}">
        <p14:creationId xmlns:p14="http://schemas.microsoft.com/office/powerpoint/2010/main" val="28921103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Model-view-controller pattern</a:t>
            </a:r>
            <a:br>
              <a:rPr lang="en-IN" dirty="0"/>
            </a:br>
            <a:endParaRPr lang="en-IN" dirty="0"/>
          </a:p>
        </p:txBody>
      </p:sp>
      <p:sp>
        <p:nvSpPr>
          <p:cNvPr id="4" name="Slide Number Placeholder 3"/>
          <p:cNvSpPr>
            <a:spLocks noGrp="1"/>
          </p:cNvSpPr>
          <p:nvPr>
            <p:ph type="sldNum" sz="quarter" idx="10"/>
          </p:nvPr>
        </p:nvSpPr>
        <p:spPr/>
        <p:txBody>
          <a:bodyPr/>
          <a:lstStyle/>
          <a:p>
            <a:fld id="{63704C00-2116-4D69-B681-8A0200EF7D86}" type="slidenum">
              <a:rPr lang="en-US" smtClean="0"/>
              <a:pPr/>
              <a:t>73</a:t>
            </a:fld>
            <a:endParaRPr lang="en-US"/>
          </a:p>
        </p:txBody>
      </p:sp>
      <p:pic>
        <p:nvPicPr>
          <p:cNvPr id="3074" name="Picture 2" descr="https://miro.medium.com/max/989/1*OP0CS6O5Sb66jpc-H-IuR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268" y="2209800"/>
            <a:ext cx="7534275" cy="3276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33825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Blackboard pattern</a:t>
            </a:r>
            <a:br>
              <a:rPr lang="en-IN" dirty="0"/>
            </a:br>
            <a:endParaRPr lang="en-IN" dirty="0"/>
          </a:p>
        </p:txBody>
      </p:sp>
      <p:sp>
        <p:nvSpPr>
          <p:cNvPr id="3" name="Content Placeholder 2"/>
          <p:cNvSpPr>
            <a:spLocks noGrp="1"/>
          </p:cNvSpPr>
          <p:nvPr>
            <p:ph idx="1"/>
          </p:nvPr>
        </p:nvSpPr>
        <p:spPr/>
        <p:txBody>
          <a:bodyPr/>
          <a:lstStyle/>
          <a:p>
            <a:r>
              <a:rPr lang="en-US" dirty="0"/>
              <a:t>This pattern is useful for problems for which no deterministic solution strategies are known. The blackboard pattern consists of 3 main components.</a:t>
            </a:r>
          </a:p>
          <a:p>
            <a:r>
              <a:rPr lang="en-US" b="1" dirty="0"/>
              <a:t>blackboard </a:t>
            </a:r>
            <a:r>
              <a:rPr lang="en-US" dirty="0"/>
              <a:t>— a structured global memory containing objects from the solution space</a:t>
            </a:r>
          </a:p>
          <a:p>
            <a:r>
              <a:rPr lang="en-US" b="1" dirty="0"/>
              <a:t>knowledge source</a:t>
            </a:r>
            <a:r>
              <a:rPr lang="en-US" dirty="0"/>
              <a:t> — specialized modules with their own representation</a:t>
            </a:r>
          </a:p>
          <a:p>
            <a:r>
              <a:rPr lang="en-US" b="1" dirty="0"/>
              <a:t>control component</a:t>
            </a:r>
            <a:r>
              <a:rPr lang="en-US" dirty="0"/>
              <a:t> — selects, configures and executes modules.</a:t>
            </a:r>
          </a:p>
          <a:p>
            <a:endParaRPr lang="en-IN" dirty="0"/>
          </a:p>
        </p:txBody>
      </p:sp>
      <p:sp>
        <p:nvSpPr>
          <p:cNvPr id="4" name="Slide Number Placeholder 3"/>
          <p:cNvSpPr>
            <a:spLocks noGrp="1"/>
          </p:cNvSpPr>
          <p:nvPr>
            <p:ph type="sldNum" sz="quarter" idx="10"/>
          </p:nvPr>
        </p:nvSpPr>
        <p:spPr/>
        <p:txBody>
          <a:bodyPr/>
          <a:lstStyle/>
          <a:p>
            <a:fld id="{63704C00-2116-4D69-B681-8A0200EF7D86}" type="slidenum">
              <a:rPr lang="en-US" smtClean="0"/>
              <a:pPr/>
              <a:t>74</a:t>
            </a:fld>
            <a:endParaRPr lang="en-US"/>
          </a:p>
        </p:txBody>
      </p:sp>
    </p:spTree>
    <p:extLst>
      <p:ext uri="{BB962C8B-B14F-4D97-AF65-F5344CB8AC3E}">
        <p14:creationId xmlns:p14="http://schemas.microsoft.com/office/powerpoint/2010/main" val="376887798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Blackboard pattern</a:t>
            </a:r>
            <a:br>
              <a:rPr lang="en-IN" dirty="0"/>
            </a:br>
            <a:endParaRPr lang="en-IN" dirty="0"/>
          </a:p>
        </p:txBody>
      </p:sp>
      <p:sp>
        <p:nvSpPr>
          <p:cNvPr id="3" name="Content Placeholder 2"/>
          <p:cNvSpPr>
            <a:spLocks noGrp="1"/>
          </p:cNvSpPr>
          <p:nvPr>
            <p:ph idx="1"/>
          </p:nvPr>
        </p:nvSpPr>
        <p:spPr/>
        <p:txBody>
          <a:bodyPr/>
          <a:lstStyle/>
          <a:p>
            <a:r>
              <a:rPr lang="en-US" dirty="0"/>
              <a:t>All the components have access to the blackboard. Components may produce new data objects that are added to the blackboard. Components look for particular kinds of data on the blackboard, and may find these by pattern matching with the existing knowledge source.</a:t>
            </a:r>
          </a:p>
          <a:p>
            <a:r>
              <a:rPr lang="en-US" b="1" dirty="0"/>
              <a:t>Usage</a:t>
            </a:r>
          </a:p>
          <a:p>
            <a:r>
              <a:rPr lang="en-US" dirty="0"/>
              <a:t>Speech recognition</a:t>
            </a:r>
          </a:p>
          <a:p>
            <a:r>
              <a:rPr lang="en-US" dirty="0"/>
              <a:t>Vehicle identification and tracking</a:t>
            </a:r>
          </a:p>
          <a:p>
            <a:r>
              <a:rPr lang="en-US" dirty="0"/>
              <a:t>Protein structure identification</a:t>
            </a:r>
          </a:p>
          <a:p>
            <a:r>
              <a:rPr lang="en-US" dirty="0"/>
              <a:t>Sonar signals interpretation.</a:t>
            </a:r>
          </a:p>
        </p:txBody>
      </p:sp>
      <p:sp>
        <p:nvSpPr>
          <p:cNvPr id="4" name="Slide Number Placeholder 3"/>
          <p:cNvSpPr>
            <a:spLocks noGrp="1"/>
          </p:cNvSpPr>
          <p:nvPr>
            <p:ph type="sldNum" sz="quarter" idx="10"/>
          </p:nvPr>
        </p:nvSpPr>
        <p:spPr/>
        <p:txBody>
          <a:bodyPr/>
          <a:lstStyle/>
          <a:p>
            <a:fld id="{63704C00-2116-4D69-B681-8A0200EF7D86}" type="slidenum">
              <a:rPr lang="en-US" smtClean="0"/>
              <a:pPr/>
              <a:t>75</a:t>
            </a:fld>
            <a:endParaRPr lang="en-US"/>
          </a:p>
        </p:txBody>
      </p:sp>
    </p:spTree>
    <p:extLst>
      <p:ext uri="{BB962C8B-B14F-4D97-AF65-F5344CB8AC3E}">
        <p14:creationId xmlns:p14="http://schemas.microsoft.com/office/powerpoint/2010/main" val="84113672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Interpreter pattern</a:t>
            </a:r>
            <a:br>
              <a:rPr lang="en-IN" dirty="0"/>
            </a:br>
            <a:endParaRPr lang="en-IN" dirty="0"/>
          </a:p>
        </p:txBody>
      </p:sp>
      <p:sp>
        <p:nvSpPr>
          <p:cNvPr id="3" name="Content Placeholder 2"/>
          <p:cNvSpPr>
            <a:spLocks noGrp="1"/>
          </p:cNvSpPr>
          <p:nvPr>
            <p:ph idx="1"/>
          </p:nvPr>
        </p:nvSpPr>
        <p:spPr/>
        <p:txBody>
          <a:bodyPr/>
          <a:lstStyle/>
          <a:p>
            <a:r>
              <a:rPr lang="en-US" dirty="0"/>
              <a:t>This pattern is used for designing a component that interprets programs written in a dedicated language. It mainly specifies how to evaluate lines of programs, known as sentences or expressions written in a particular language. The basic idea is to have a class for each symbol of the language.</a:t>
            </a:r>
          </a:p>
          <a:p>
            <a:r>
              <a:rPr lang="en-US" b="1" dirty="0"/>
              <a:t>Usage</a:t>
            </a:r>
          </a:p>
          <a:p>
            <a:r>
              <a:rPr lang="en-US" dirty="0"/>
              <a:t>Database query languages such as SQL.</a:t>
            </a:r>
          </a:p>
          <a:p>
            <a:r>
              <a:rPr lang="en-US" dirty="0"/>
              <a:t>Languages used to describe communication protocols.</a:t>
            </a:r>
          </a:p>
          <a:p>
            <a:endParaRPr lang="en-IN" dirty="0"/>
          </a:p>
        </p:txBody>
      </p:sp>
      <p:sp>
        <p:nvSpPr>
          <p:cNvPr id="4" name="Slide Number Placeholder 3"/>
          <p:cNvSpPr>
            <a:spLocks noGrp="1"/>
          </p:cNvSpPr>
          <p:nvPr>
            <p:ph type="sldNum" sz="quarter" idx="10"/>
          </p:nvPr>
        </p:nvSpPr>
        <p:spPr/>
        <p:txBody>
          <a:bodyPr/>
          <a:lstStyle/>
          <a:p>
            <a:fld id="{63704C00-2116-4D69-B681-8A0200EF7D86}" type="slidenum">
              <a:rPr lang="en-US" smtClean="0"/>
              <a:pPr/>
              <a:t>76</a:t>
            </a:fld>
            <a:endParaRPr lang="en-US"/>
          </a:p>
        </p:txBody>
      </p:sp>
    </p:spTree>
    <p:extLst>
      <p:ext uri="{BB962C8B-B14F-4D97-AF65-F5344CB8AC3E}">
        <p14:creationId xmlns:p14="http://schemas.microsoft.com/office/powerpoint/2010/main" val="316734602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Interpreter pattern</a:t>
            </a:r>
            <a:br>
              <a:rPr lang="en-IN" dirty="0"/>
            </a:br>
            <a:endParaRPr lang="en-IN" dirty="0"/>
          </a:p>
        </p:txBody>
      </p:sp>
      <p:sp>
        <p:nvSpPr>
          <p:cNvPr id="4" name="Slide Number Placeholder 3"/>
          <p:cNvSpPr>
            <a:spLocks noGrp="1"/>
          </p:cNvSpPr>
          <p:nvPr>
            <p:ph type="sldNum" sz="quarter" idx="10"/>
          </p:nvPr>
        </p:nvSpPr>
        <p:spPr/>
        <p:txBody>
          <a:bodyPr/>
          <a:lstStyle/>
          <a:p>
            <a:fld id="{63704C00-2116-4D69-B681-8A0200EF7D86}" type="slidenum">
              <a:rPr lang="en-US" smtClean="0"/>
              <a:pPr/>
              <a:t>77</a:t>
            </a:fld>
            <a:endParaRPr lang="en-US"/>
          </a:p>
        </p:txBody>
      </p:sp>
      <p:pic>
        <p:nvPicPr>
          <p:cNvPr id="4098" name="Picture 2" descr="https://miro.medium.com/max/825/1*DrC3T5R4SsdcQY6aXLCRZ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828800"/>
            <a:ext cx="6286500" cy="4448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587601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3704C00-2116-4D69-B681-8A0200EF7D86}" type="slidenum">
              <a:rPr lang="en-US" smtClean="0"/>
              <a:pPr/>
              <a:t>78</a:t>
            </a:fld>
            <a:endParaRPr lang="en-US"/>
          </a:p>
        </p:txBody>
      </p:sp>
      <p:pic>
        <p:nvPicPr>
          <p:cNvPr id="5" name="Picture 2" descr="https://miro.medium.com/max/3600/1*Z9dKeyf6yi0nFMaUZF1P3Q.png"/>
          <p:cNvPicPr>
            <a:picLocks noChangeAspect="1" noChangeArrowheads="1"/>
          </p:cNvPicPr>
          <p:nvPr/>
        </p:nvPicPr>
        <p:blipFill rotWithShape="1">
          <a:blip r:embed="rId2">
            <a:extLst>
              <a:ext uri="{28A0092B-C50C-407E-A947-70E740481C1C}">
                <a14:useLocalDpi xmlns:a14="http://schemas.microsoft.com/office/drawing/2010/main" val="0"/>
              </a:ext>
            </a:extLst>
          </a:blip>
          <a:srcRect b="43770"/>
          <a:stretch/>
        </p:blipFill>
        <p:spPr bwMode="auto">
          <a:xfrm>
            <a:off x="0" y="1371600"/>
            <a:ext cx="9067800" cy="47244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57200" y="228600"/>
            <a:ext cx="5645905" cy="461665"/>
          </a:xfrm>
          <a:prstGeom prst="rect">
            <a:avLst/>
          </a:prstGeom>
        </p:spPr>
        <p:txBody>
          <a:bodyPr wrap="none">
            <a:spAutoFit/>
          </a:bodyPr>
          <a:lstStyle/>
          <a:p>
            <a:r>
              <a:rPr lang="en-IN" sz="2400" b="1" dirty="0">
                <a:solidFill>
                  <a:schemeClr val="bg1"/>
                </a:solidFill>
                <a:latin typeface="medium-content-sans-serif-font"/>
              </a:rPr>
              <a:t>Comparison of Architectural Patterns</a:t>
            </a:r>
            <a:endParaRPr lang="en-IN" sz="2400" b="1" i="0" dirty="0">
              <a:solidFill>
                <a:schemeClr val="bg1"/>
              </a:solidFill>
              <a:effectLst/>
              <a:latin typeface="medium-content-sans-serif-font"/>
            </a:endParaRPr>
          </a:p>
        </p:txBody>
      </p:sp>
    </p:spTree>
    <p:extLst>
      <p:ext uri="{BB962C8B-B14F-4D97-AF65-F5344CB8AC3E}">
        <p14:creationId xmlns:p14="http://schemas.microsoft.com/office/powerpoint/2010/main" val="129719108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A9A00507-E79A-49BB-A33C-53EEE58E91E5}" type="slidenum">
              <a:rPr lang="en-US" smtClean="0"/>
              <a:pPr/>
              <a:t>79</a:t>
            </a:fld>
            <a:endParaRPr lang="en-US"/>
          </a:p>
        </p:txBody>
      </p:sp>
      <p:pic>
        <p:nvPicPr>
          <p:cNvPr id="3" name="Picture 2" descr="https://miro.medium.com/max/3600/1*Z9dKeyf6yi0nFMaUZF1P3Q.png"/>
          <p:cNvPicPr>
            <a:picLocks noChangeAspect="1" noChangeArrowheads="1"/>
          </p:cNvPicPr>
          <p:nvPr/>
        </p:nvPicPr>
        <p:blipFill rotWithShape="1">
          <a:blip r:embed="rId2">
            <a:extLst>
              <a:ext uri="{28A0092B-C50C-407E-A947-70E740481C1C}">
                <a14:useLocalDpi xmlns:a14="http://schemas.microsoft.com/office/drawing/2010/main" val="0"/>
              </a:ext>
            </a:extLst>
          </a:blip>
          <a:srcRect t="56527"/>
          <a:stretch/>
        </p:blipFill>
        <p:spPr bwMode="auto">
          <a:xfrm>
            <a:off x="76200" y="2057400"/>
            <a:ext cx="8991600" cy="4191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57200" y="228600"/>
            <a:ext cx="5645905" cy="461665"/>
          </a:xfrm>
          <a:prstGeom prst="rect">
            <a:avLst/>
          </a:prstGeom>
        </p:spPr>
        <p:txBody>
          <a:bodyPr wrap="none">
            <a:spAutoFit/>
          </a:bodyPr>
          <a:lstStyle/>
          <a:p>
            <a:r>
              <a:rPr lang="en-IN" sz="2400" b="1" dirty="0">
                <a:solidFill>
                  <a:schemeClr val="bg1"/>
                </a:solidFill>
                <a:latin typeface="medium-content-sans-serif-font"/>
              </a:rPr>
              <a:t>Comparison of Architectural Patterns</a:t>
            </a:r>
            <a:endParaRPr lang="en-IN" sz="2400" b="1" i="0" dirty="0">
              <a:solidFill>
                <a:schemeClr val="bg1"/>
              </a:solidFill>
              <a:effectLst/>
              <a:latin typeface="medium-content-sans-serif-font"/>
            </a:endParaRPr>
          </a:p>
        </p:txBody>
      </p:sp>
    </p:spTree>
    <p:extLst>
      <p:ext uri="{BB962C8B-B14F-4D97-AF65-F5344CB8AC3E}">
        <p14:creationId xmlns:p14="http://schemas.microsoft.com/office/powerpoint/2010/main" val="2979388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68313" y="0"/>
            <a:ext cx="8229600" cy="762000"/>
          </a:xfrm>
        </p:spPr>
        <p:txBody>
          <a:bodyPr/>
          <a:lstStyle/>
          <a:p>
            <a:pPr eaLnBrk="1" hangingPunct="1"/>
            <a:r>
              <a:rPr lang="en-US" dirty="0"/>
              <a:t>Classification</a:t>
            </a:r>
          </a:p>
        </p:txBody>
      </p:sp>
      <p:sp>
        <p:nvSpPr>
          <p:cNvPr id="6147" name="Rectangle 3"/>
          <p:cNvSpPr>
            <a:spLocks noGrp="1" noChangeArrowheads="1"/>
          </p:cNvSpPr>
          <p:nvPr>
            <p:ph type="body" idx="1"/>
          </p:nvPr>
        </p:nvSpPr>
        <p:spPr>
          <a:xfrm>
            <a:off x="381000" y="1143000"/>
            <a:ext cx="8458200" cy="5256213"/>
          </a:xfrm>
        </p:spPr>
        <p:txBody>
          <a:bodyPr/>
          <a:lstStyle/>
          <a:p>
            <a:pPr eaLnBrk="1" hangingPunct="1"/>
            <a:r>
              <a:rPr lang="en-US" dirty="0"/>
              <a:t>Creational Patterns</a:t>
            </a:r>
          </a:p>
          <a:p>
            <a:pPr lvl="1"/>
            <a:r>
              <a:rPr lang="en-US" dirty="0"/>
              <a:t>Factory Pattern</a:t>
            </a:r>
          </a:p>
          <a:p>
            <a:pPr lvl="1"/>
            <a:r>
              <a:rPr lang="en-US" dirty="0"/>
              <a:t>Abstract Factory Pattern</a:t>
            </a:r>
          </a:p>
          <a:p>
            <a:pPr lvl="1"/>
            <a:r>
              <a:rPr lang="en-US" dirty="0"/>
              <a:t>Singleton Pattern</a:t>
            </a:r>
          </a:p>
          <a:p>
            <a:pPr lvl="1"/>
            <a:r>
              <a:rPr lang="en-US" dirty="0"/>
              <a:t>Prototype Pattern</a:t>
            </a:r>
          </a:p>
          <a:p>
            <a:pPr lvl="1"/>
            <a:r>
              <a:rPr lang="en-US" dirty="0"/>
              <a:t>Builder Pattern</a:t>
            </a:r>
          </a:p>
          <a:p>
            <a:pPr lvl="1"/>
            <a:endParaRPr lang="en-US" dirty="0"/>
          </a:p>
        </p:txBody>
      </p:sp>
    </p:spTree>
    <p:extLst>
      <p:ext uri="{BB962C8B-B14F-4D97-AF65-F5344CB8AC3E}">
        <p14:creationId xmlns:p14="http://schemas.microsoft.com/office/powerpoint/2010/main" val="2027533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68313" y="0"/>
            <a:ext cx="8229600" cy="762000"/>
          </a:xfrm>
        </p:spPr>
        <p:txBody>
          <a:bodyPr/>
          <a:lstStyle/>
          <a:p>
            <a:pPr eaLnBrk="1" hangingPunct="1"/>
            <a:r>
              <a:rPr lang="en-US" dirty="0"/>
              <a:t>Classification</a:t>
            </a:r>
          </a:p>
        </p:txBody>
      </p:sp>
      <p:sp>
        <p:nvSpPr>
          <p:cNvPr id="6147" name="Rectangle 3"/>
          <p:cNvSpPr>
            <a:spLocks noGrp="1" noChangeArrowheads="1"/>
          </p:cNvSpPr>
          <p:nvPr>
            <p:ph type="body" idx="1"/>
          </p:nvPr>
        </p:nvSpPr>
        <p:spPr>
          <a:xfrm>
            <a:off x="381000" y="1143000"/>
            <a:ext cx="8458200" cy="5256213"/>
          </a:xfrm>
        </p:spPr>
        <p:txBody>
          <a:bodyPr/>
          <a:lstStyle/>
          <a:p>
            <a:r>
              <a:rPr lang="en-US" dirty="0"/>
              <a:t>Structural Design Pattern</a:t>
            </a:r>
          </a:p>
          <a:p>
            <a:pPr lvl="1"/>
            <a:r>
              <a:rPr lang="en-US" dirty="0"/>
              <a:t>Adapter Pattern</a:t>
            </a:r>
          </a:p>
          <a:p>
            <a:pPr lvl="1"/>
            <a:r>
              <a:rPr lang="en-US" dirty="0"/>
              <a:t>Bridge Pattern</a:t>
            </a:r>
          </a:p>
          <a:p>
            <a:pPr lvl="1"/>
            <a:r>
              <a:rPr lang="en-US" dirty="0"/>
              <a:t>Composite Pattern</a:t>
            </a:r>
          </a:p>
          <a:p>
            <a:pPr lvl="1"/>
            <a:r>
              <a:rPr lang="en-US" dirty="0"/>
              <a:t>Decorator Pattern</a:t>
            </a:r>
          </a:p>
          <a:p>
            <a:pPr lvl="1"/>
            <a:r>
              <a:rPr lang="en-US" dirty="0"/>
              <a:t>Facade Pattern</a:t>
            </a:r>
          </a:p>
          <a:p>
            <a:pPr lvl="1"/>
            <a:r>
              <a:rPr lang="en-US" dirty="0"/>
              <a:t>Flyweight Pattern</a:t>
            </a:r>
          </a:p>
          <a:p>
            <a:pPr lvl="1"/>
            <a:r>
              <a:rPr lang="en-US" dirty="0"/>
              <a:t>Proxy Pattern</a:t>
            </a:r>
          </a:p>
          <a:p>
            <a:pPr marL="457200" lvl="1" indent="0">
              <a:buNone/>
            </a:pPr>
            <a:endParaRPr lang="en-US" dirty="0"/>
          </a:p>
        </p:txBody>
      </p:sp>
    </p:spTree>
    <p:extLst>
      <p:ext uri="{BB962C8B-B14F-4D97-AF65-F5344CB8AC3E}">
        <p14:creationId xmlns:p14="http://schemas.microsoft.com/office/powerpoint/2010/main" val="2202043699"/>
      </p:ext>
    </p:extLst>
  </p:cSld>
  <p:clrMapOvr>
    <a:masterClrMapping/>
  </p:clrMapOvr>
</p:sld>
</file>

<file path=ppt/theme/theme1.xml><?xml version="1.0" encoding="utf-8"?>
<a:theme xmlns:a="http://schemas.openxmlformats.org/drawingml/2006/main" name="PresentationTemplat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F98DF4C291A14C85D2BA6B16E94436" ma:contentTypeVersion="0" ma:contentTypeDescription="Create a new document." ma:contentTypeScope="" ma:versionID="9b00935dd70500517aee944b9acf93e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6AA8F89D-DBA6-4F0B-A112-BE531D8C72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410DEF78-E707-41BF-AD39-17956A04ECE0}">
  <ds:schemaRefs>
    <ds:schemaRef ds:uri="http://schemas.microsoft.com/sharepoint/v3/contenttype/forms"/>
  </ds:schemaRefs>
</ds:datastoreItem>
</file>

<file path=customXml/itemProps3.xml><?xml version="1.0" encoding="utf-8"?>
<ds:datastoreItem xmlns:ds="http://schemas.openxmlformats.org/officeDocument/2006/customXml" ds:itemID="{EFE78D87-97F6-46B6-BFDC-006A21327FBB}">
  <ds:schemaRefs>
    <ds:schemaRef ds:uri="http://schemas.microsoft.com/office/2006/documentManagement/types"/>
    <ds:schemaRef ds:uri="http://schemas.microsoft.com/office/2006/metadata/properties"/>
    <ds:schemaRef ds:uri="http://purl.org/dc/dcmitype/"/>
    <ds:schemaRef ds:uri="http://purl.org/dc/elements/1.1/"/>
    <ds:schemaRef ds:uri="http://schemas.microsoft.com/office/infopath/2007/PartnerControls"/>
    <ds:schemaRef ds:uri="http://schemas.openxmlformats.org/package/2006/metadata/core-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PresentationTemplate</Template>
  <TotalTime>1239</TotalTime>
  <Words>4017</Words>
  <Application>Microsoft Office PowerPoint</Application>
  <PresentationFormat>On-screen Show (4:3)</PresentationFormat>
  <Paragraphs>509</Paragraphs>
  <Slides>79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79</vt:i4>
      </vt:variant>
    </vt:vector>
  </HeadingPairs>
  <TitlesOfParts>
    <vt:vector size="85" baseType="lpstr">
      <vt:lpstr>Arial</vt:lpstr>
      <vt:lpstr>Courier New</vt:lpstr>
      <vt:lpstr>medium-content-sans-serif-font</vt:lpstr>
      <vt:lpstr>medium-content-serif-font</vt:lpstr>
      <vt:lpstr>Wingdings</vt:lpstr>
      <vt:lpstr>PresentationTemplate</vt:lpstr>
      <vt:lpstr>Design Patterns</vt:lpstr>
      <vt:lpstr>Origins….</vt:lpstr>
      <vt:lpstr>Pattern and Types of patterns</vt:lpstr>
      <vt:lpstr>“GoF” Design Patterns</vt:lpstr>
      <vt:lpstr>Advantages</vt:lpstr>
      <vt:lpstr> When should we use the design patterns? </vt:lpstr>
      <vt:lpstr>Core Java Design Patterns</vt:lpstr>
      <vt:lpstr>Classification</vt:lpstr>
      <vt:lpstr>Classification</vt:lpstr>
      <vt:lpstr>Classification</vt:lpstr>
      <vt:lpstr>Singleton Pattern</vt:lpstr>
      <vt:lpstr>Singleton Pattern: usage</vt:lpstr>
      <vt:lpstr>Tell me why?</vt:lpstr>
      <vt:lpstr>Tell me why?</vt:lpstr>
      <vt:lpstr>Singleton</vt:lpstr>
      <vt:lpstr>Structure</vt:lpstr>
      <vt:lpstr>Code skeleton </vt:lpstr>
      <vt:lpstr>Some pitfalls of Singleton</vt:lpstr>
      <vt:lpstr> Prototype Design Pattern </vt:lpstr>
      <vt:lpstr> Prototype Design Pattern </vt:lpstr>
      <vt:lpstr> Prototype Design Pattern </vt:lpstr>
      <vt:lpstr> Prototype Design Pattern </vt:lpstr>
      <vt:lpstr> Prototype Design Pattern </vt:lpstr>
      <vt:lpstr>Factory Design Pattern</vt:lpstr>
      <vt:lpstr>Factory Design Pattern</vt:lpstr>
      <vt:lpstr>Factory Design Pattern</vt:lpstr>
      <vt:lpstr>Factory Design Pattern</vt:lpstr>
      <vt:lpstr>Factory Design Pattern</vt:lpstr>
      <vt:lpstr> Abstract Factory Pattern </vt:lpstr>
      <vt:lpstr> Abstract Factory Pattern </vt:lpstr>
      <vt:lpstr> Abstract Factory Pattern </vt:lpstr>
      <vt:lpstr> Abstract Factory Pattern </vt:lpstr>
      <vt:lpstr> Builder Design Pattern </vt:lpstr>
      <vt:lpstr> Builder Design Pattern </vt:lpstr>
      <vt:lpstr> Builder Design Pattern </vt:lpstr>
      <vt:lpstr> Builder Design Pattern </vt:lpstr>
      <vt:lpstr> Builder Design Pattern </vt:lpstr>
      <vt:lpstr>Object Pool Pattern </vt:lpstr>
      <vt:lpstr>Object Pool Pattern </vt:lpstr>
      <vt:lpstr>Object Pool Pattern </vt:lpstr>
      <vt:lpstr>Bridge Pattern</vt:lpstr>
      <vt:lpstr>PowerPoint Presentation</vt:lpstr>
      <vt:lpstr>Bridge Pattern(Without Bridge)</vt:lpstr>
      <vt:lpstr>Bridge Pattern(With Bridge)</vt:lpstr>
      <vt:lpstr>Bridge Pattern(With Bridge)</vt:lpstr>
      <vt:lpstr>Bridge Pattern</vt:lpstr>
      <vt:lpstr>Adapter Pattern</vt:lpstr>
      <vt:lpstr>Adapter Pattern</vt:lpstr>
      <vt:lpstr>Adapter Pattern</vt:lpstr>
      <vt:lpstr>Composite Design Pattern</vt:lpstr>
      <vt:lpstr>Composite Design Pattern</vt:lpstr>
      <vt:lpstr>Façade Pattern</vt:lpstr>
      <vt:lpstr>Facade Pattern: usage</vt:lpstr>
      <vt:lpstr>Structure</vt:lpstr>
      <vt:lpstr>Structure</vt:lpstr>
      <vt:lpstr>Code skeleton </vt:lpstr>
      <vt:lpstr>Observer Pattern</vt:lpstr>
      <vt:lpstr>Observer Pattern: usage</vt:lpstr>
      <vt:lpstr>Structure</vt:lpstr>
      <vt:lpstr>Explanation</vt:lpstr>
      <vt:lpstr>Revisiting SaxParser</vt:lpstr>
      <vt:lpstr>PowerPoint Presentation</vt:lpstr>
      <vt:lpstr>Tell me what</vt:lpstr>
      <vt:lpstr>Architectural pattern </vt:lpstr>
      <vt:lpstr>Layered Design Pattern</vt:lpstr>
      <vt:lpstr>Client-server pattern </vt:lpstr>
      <vt:lpstr> Master-slave pattern </vt:lpstr>
      <vt:lpstr> Pipe-filter pattern </vt:lpstr>
      <vt:lpstr>Broker pattern </vt:lpstr>
      <vt:lpstr>Peer-to-peer pattern </vt:lpstr>
      <vt:lpstr>Event-bus pattern </vt:lpstr>
      <vt:lpstr>Model-view-controller pattern </vt:lpstr>
      <vt:lpstr>Model-view-controller pattern </vt:lpstr>
      <vt:lpstr>Blackboard pattern </vt:lpstr>
      <vt:lpstr>Blackboard pattern </vt:lpstr>
      <vt:lpstr>Interpreter pattern </vt:lpstr>
      <vt:lpstr>Interpreter pattern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GoF Patterns Creational Patterns</dc:title>
  <dc:creator>krishnan_v</dc:creator>
  <cp:lastModifiedBy>Parameswari Ettiappan</cp:lastModifiedBy>
  <cp:revision>226</cp:revision>
  <dcterms:created xsi:type="dcterms:W3CDTF">2011-03-21T04:23:53Z</dcterms:created>
  <dcterms:modified xsi:type="dcterms:W3CDTF">2021-06-18T14:48:15Z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0x010100EBF98DF4C291A14C85D2BA6B16E94436</vt:lpwstr>
  </property>
</Properties>
</file>