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9" r:id="rId5"/>
    <p:sldId id="277" r:id="rId6"/>
    <p:sldId id="279" r:id="rId7"/>
    <p:sldId id="280" r:id="rId8"/>
    <p:sldId id="281" r:id="rId9"/>
    <p:sldId id="282" r:id="rId10"/>
    <p:sldId id="283" r:id="rId11"/>
    <p:sldId id="312" r:id="rId12"/>
    <p:sldId id="284" r:id="rId13"/>
    <p:sldId id="287" r:id="rId14"/>
    <p:sldId id="306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313" r:id="rId23"/>
    <p:sldId id="316" r:id="rId24"/>
    <p:sldId id="314" r:id="rId25"/>
    <p:sldId id="315" r:id="rId26"/>
    <p:sldId id="296" r:id="rId27"/>
    <p:sldId id="298" r:id="rId28"/>
    <p:sldId id="307" r:id="rId29"/>
    <p:sldId id="308" r:id="rId30"/>
    <p:sldId id="309" r:id="rId31"/>
    <p:sldId id="310" r:id="rId32"/>
    <p:sldId id="311" r:id="rId33"/>
    <p:sldId id="304" r:id="rId3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69696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1577" autoAdjust="0"/>
  </p:normalViewPr>
  <p:slideViewPr>
    <p:cSldViewPr>
      <p:cViewPr>
        <p:scale>
          <a:sx n="66" d="100"/>
          <a:sy n="66" d="100"/>
        </p:scale>
        <p:origin x="-17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A37093-3DA7-4BB3-BC83-2026C6472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F239391-EB34-41E4-BAC3-A799D4704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574FD-C64F-4A2C-B98C-471BFC46FB26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Sometimes people refer to an application server as web server which is acceptable now a days.</a:t>
            </a:r>
            <a:endParaRPr lang="en-IN"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A721C-7D4C-46FE-B2D9-BA34F82DC812}" type="slidenum">
              <a:rPr lang="en-US"/>
              <a:pPr/>
              <a:t>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Sometimes people refer to an application server as web server which is acceptable now a days.</a:t>
            </a:r>
            <a:endParaRPr lang="en-IN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9391-EB34-41E4-BAC3-A799D47047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ACC99-77F2-424F-8B1E-3D67E5C0A8C1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38B3F-4BA5-497E-97FF-87179AA41F1F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smtClean="0">
              <a:latin typeface="Arial" charset="0"/>
            </a:endParaRPr>
          </a:p>
          <a:p>
            <a:pPr marL="228600" indent="-22860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C172-BBC6-42C0-8801-D04750F51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3AB02-9369-4DA3-809F-48B5436BE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C6B77B-7E16-4D75-ACB7-64DC7CC8C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DD9F-A80A-4362-922E-E1B966190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10ADD-0CAE-4F3E-8255-97880487A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4B52-733C-4E9E-B774-EDF1AFE1C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FBFEF-C4EC-4ED1-A2EE-AE6970943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FF50B-629C-4658-BE90-B0E66FE9F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B54F7-FC60-413F-AC1D-BE76F6E0A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7A-7482-492D-A4E4-519CC3CDF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03759-92B8-44FA-A072-4E25AAB18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4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5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CCE712C-0863-41F8-9877-77292B737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6400800" cy="17526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  <a:latin typeface="Tahoma" pitchFamily="34" charset="0"/>
              </a:rPr>
              <a:t>Introduction to JEE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209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209800" y="3124200"/>
            <a:ext cx="1332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Request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953000" y="3733800"/>
            <a:ext cx="1572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Response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143000" y="4724400"/>
            <a:ext cx="973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Client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324600" y="4953000"/>
            <a:ext cx="1865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Web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latin typeface="+mj-lt"/>
              </a:rPr>
              <a:t>Server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57200" y="0"/>
            <a:ext cx="49349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HTTP and Statelessness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2133600" y="4191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352800" y="2057400"/>
            <a:ext cx="396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opening connection to the requested URL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438400" y="4876800"/>
            <a:ext cx="350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closing connection to the requested URL</a:t>
            </a:r>
          </a:p>
        </p:txBody>
      </p:sp>
      <p:cxnSp>
        <p:nvCxnSpPr>
          <p:cNvPr id="16401" name="AutoShape 17"/>
          <p:cNvCxnSpPr>
            <a:cxnSpLocks noChangeShapeType="1"/>
          </p:cNvCxnSpPr>
          <p:nvPr/>
        </p:nvCxnSpPr>
        <p:spPr bwMode="auto">
          <a:xfrm rot="5400000">
            <a:off x="2552700" y="2476500"/>
            <a:ext cx="762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00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402" name="AutoShape 18"/>
          <p:cNvCxnSpPr>
            <a:cxnSpLocks noChangeShapeType="1"/>
            <a:stCxn id="16400" idx="0"/>
            <a:endCxn id="16393" idx="1"/>
          </p:cNvCxnSpPr>
          <p:nvPr/>
        </p:nvCxnSpPr>
        <p:spPr bwMode="auto">
          <a:xfrm rot="5400000" flipH="1" flipV="1">
            <a:off x="4115917" y="4039717"/>
            <a:ext cx="912167" cy="762000"/>
          </a:xfrm>
          <a:prstGeom prst="curvedConnector2">
            <a:avLst/>
          </a:prstGeom>
          <a:noFill/>
          <a:ln w="9525">
            <a:solidFill>
              <a:srgbClr val="CC0066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10937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93837"/>
            <a:ext cx="8534400" cy="4525963"/>
          </a:xfrm>
        </p:spPr>
        <p:txBody>
          <a:bodyPr/>
          <a:lstStyle/>
          <a:p>
            <a:r>
              <a:rPr lang="en-US" dirty="0" smtClean="0"/>
              <a:t>GET 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OPTIONS 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PUT 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TRACE </a:t>
            </a:r>
          </a:p>
          <a:p>
            <a:r>
              <a:rPr lang="en-US" dirty="0" smtClean="0"/>
              <a:t>CONNECT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B54F7-FC60-413F-AC1D-BE76F6E0A1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23622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focus!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743200" y="1861066"/>
            <a:ext cx="762000" cy="1201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The GET request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Used for accessing static resources such as HTML pages or images. </a:t>
            </a:r>
          </a:p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Example: requesting for a page </a:t>
            </a:r>
            <a:r>
              <a:rPr lang="en-US" dirty="0" smtClean="0">
                <a:latin typeface="+mj-lt"/>
                <a:hlinkClick r:id="rId2"/>
              </a:rPr>
              <a:t>www.yahoo.com</a:t>
            </a:r>
            <a:endParaRPr lang="en-US" dirty="0" smtClean="0">
              <a:latin typeface="+mj-lt"/>
            </a:endParaRPr>
          </a:p>
          <a:p>
            <a:pPr>
              <a:buClr>
                <a:srgbClr val="3333CC"/>
              </a:buClr>
            </a:pPr>
            <a:r>
              <a:rPr lang="en-US" dirty="0" smtClean="0">
                <a:latin typeface="+mj-lt"/>
              </a:rPr>
              <a:t>Can also be used to retrieve information that is formed</a:t>
            </a:r>
            <a:r>
              <a:rPr lang="en-US" dirty="0" smtClean="0">
                <a:solidFill>
                  <a:srgbClr val="A427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dynamically ( example: page generated by the application in a response to a specific user query). </a:t>
            </a:r>
          </a:p>
          <a:p>
            <a:pPr>
              <a:buClr>
                <a:srgbClr val="3333CC"/>
              </a:buClr>
            </a:pPr>
            <a:r>
              <a:rPr lang="en-US" dirty="0" smtClean="0">
                <a:latin typeface="+mj-lt"/>
              </a:rPr>
              <a:t>Form tag assumes GET method when method attribute is not specified.</a:t>
            </a:r>
          </a:p>
          <a:p>
            <a:pPr>
              <a:buClr>
                <a:srgbClr val="3333CC"/>
              </a:buClr>
            </a:pPr>
            <a:r>
              <a:rPr lang="en-US" dirty="0" smtClean="0">
                <a:latin typeface="+mj-lt"/>
              </a:rPr>
              <a:t>Example: </a:t>
            </a:r>
            <a:r>
              <a:rPr lang="en-US" b="1" dirty="0" smtClean="0">
                <a:latin typeface="+mj-lt"/>
              </a:rPr>
              <a:t>www.mySite.com/index.do?city=Bangalore</a:t>
            </a:r>
          </a:p>
          <a:p>
            <a:pPr>
              <a:buClr>
                <a:srgbClr val="3333CC"/>
              </a:buClr>
            </a:pPr>
            <a:r>
              <a:rPr lang="en-US" dirty="0" smtClean="0">
                <a:latin typeface="+mj-lt"/>
              </a:rPr>
              <a:t>The convention has been established that the GET (and HEAD methods) SHOULD NOT have the significance of taking an action other than retrieval.</a:t>
            </a:r>
            <a:r>
              <a:rPr lang="en-US" dirty="0" smtClean="0"/>
              <a:t> These methods ought to be considered "safe". 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GET Packet</a:t>
            </a:r>
            <a:endParaRPr lang="en-I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1"/>
            <a:ext cx="8686800" cy="4038600"/>
          </a:xfr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GET 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mywebdir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index.do?city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=Bangalore HTTP/1.1</a:t>
            </a:r>
          </a:p>
          <a:p>
            <a:pPr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Host:www.mySite.com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User-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Agent:Mozilla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/5.0…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Accept: text/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xml,application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/xml, text/html, image/gif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Accept-Language: en-us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Accept-Encoding: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gzip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deflate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Keep-Alive: 300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Connection: keep-alive</a:t>
            </a:r>
            <a:endParaRPr lang="en-IN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629400" y="4800600"/>
            <a:ext cx="2052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Header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0" y="5410200"/>
            <a:ext cx="1795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Body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410200"/>
            <a:ext cx="8686800" cy="369332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endParaRPr lang="en-IN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610600" cy="4462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&lt;html&gt;</a:t>
            </a:r>
          </a:p>
          <a:p>
            <a:r>
              <a:rPr lang="en-US" sz="2000" b="1" dirty="0">
                <a:latin typeface="Courier New" pitchFamily="49" charset="0"/>
              </a:rPr>
              <a:t>&lt;head&gt;</a:t>
            </a:r>
          </a:p>
          <a:p>
            <a:r>
              <a:rPr lang="en-US" sz="2000" b="1" dirty="0">
                <a:latin typeface="Courier New" pitchFamily="49" charset="0"/>
              </a:rPr>
              <a:t>&lt;title&gt;Book list&lt;/title&gt;</a:t>
            </a:r>
          </a:p>
          <a:p>
            <a:r>
              <a:rPr lang="en-US" sz="2000" b="1" dirty="0">
                <a:latin typeface="Courier New" pitchFamily="49" charset="0"/>
              </a:rPr>
              <a:t>&lt;/head&gt;</a:t>
            </a:r>
          </a:p>
          <a:p>
            <a:r>
              <a:rPr lang="en-US" sz="2000" b="1" dirty="0">
                <a:latin typeface="Courier New" pitchFamily="49" charset="0"/>
              </a:rPr>
              <a:t>&lt;body&gt;</a:t>
            </a:r>
          </a:p>
          <a:p>
            <a:r>
              <a:rPr lang="en-US" sz="2000" b="1" dirty="0">
                <a:latin typeface="Courier New" pitchFamily="49" charset="0"/>
              </a:rPr>
              <a:t>&lt;h1&gt;Locate Books&lt;/h1&gt;</a:t>
            </a:r>
          </a:p>
          <a:p>
            <a:r>
              <a:rPr lang="en-US" sz="2000" b="1" dirty="0">
                <a:latin typeface="Courier New" pitchFamily="49" charset="0"/>
              </a:rPr>
              <a:t>&lt;form name=“</a:t>
            </a:r>
            <a:r>
              <a:rPr lang="en-US" sz="2000" b="1" dirty="0" err="1">
                <a:latin typeface="Courier New" pitchFamily="49" charset="0"/>
              </a:rPr>
              <a:t>findBook</a:t>
            </a:r>
            <a:r>
              <a:rPr lang="en-US" sz="2000" b="1" dirty="0">
                <a:latin typeface="Courier New" pitchFamily="49" charset="0"/>
              </a:rPr>
              <a:t>" method=“get" action="</a:t>
            </a:r>
            <a:r>
              <a:rPr lang="en-US" sz="2000" b="1" dirty="0" err="1">
                <a:latin typeface="Courier New" pitchFamily="49" charset="0"/>
              </a:rPr>
              <a:t>FindBook</a:t>
            </a:r>
            <a:r>
              <a:rPr lang="en-US" sz="2000" b="1" dirty="0">
                <a:latin typeface="Courier New" pitchFamily="49" charset="0"/>
              </a:rPr>
              <a:t>"&gt;</a:t>
            </a:r>
          </a:p>
          <a:p>
            <a:r>
              <a:rPr lang="en-US" sz="2000" b="1" dirty="0">
                <a:latin typeface="Courier New" pitchFamily="49" charset="0"/>
              </a:rPr>
              <a:t>  Title: </a:t>
            </a:r>
          </a:p>
          <a:p>
            <a:r>
              <a:rPr lang="en-US" sz="2000" b="1" dirty="0">
                <a:latin typeface="Courier New" pitchFamily="49" charset="0"/>
              </a:rPr>
              <a:t>  &lt;input name="title" type="text"&gt;&lt;</a:t>
            </a:r>
            <a:r>
              <a:rPr lang="en-US" sz="2000" b="1" dirty="0" err="1">
                <a:latin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</a:rPr>
              <a:t>&gt;&lt;</a:t>
            </a:r>
            <a:r>
              <a:rPr lang="en-US" sz="2000" b="1" dirty="0" err="1">
                <a:latin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r>
              <a:rPr lang="en-US" sz="2000" b="1" dirty="0">
                <a:latin typeface="Courier New" pitchFamily="49" charset="0"/>
              </a:rPr>
              <a:t>  &lt;input type="submit" name="Submit" value="Submit"&gt;</a:t>
            </a:r>
          </a:p>
          <a:p>
            <a:r>
              <a:rPr lang="en-US" sz="2000" b="1" dirty="0">
                <a:latin typeface="Courier New" pitchFamily="49" charset="0"/>
              </a:rPr>
              <a:t>&lt;/form&gt;</a:t>
            </a:r>
          </a:p>
          <a:p>
            <a:r>
              <a:rPr lang="en-US" sz="2000" b="1" dirty="0">
                <a:latin typeface="Courier New" pitchFamily="49" charset="0"/>
              </a:rPr>
              <a:t>&lt;/body&gt;</a:t>
            </a:r>
          </a:p>
          <a:p>
            <a:r>
              <a:rPr lang="en-US" sz="2000" b="1" dirty="0">
                <a:latin typeface="Courier New" pitchFamily="49" charset="0"/>
              </a:rPr>
              <a:t>&lt;/html&gt;</a:t>
            </a:r>
          </a:p>
          <a:p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2400" y="5562600"/>
            <a:ext cx="58450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Request goes to the application as:</a:t>
            </a:r>
          </a:p>
          <a:p>
            <a:r>
              <a:rPr lang="en-US" sz="2000" dirty="0">
                <a:latin typeface="+mj-lt"/>
              </a:rPr>
              <a:t>http://myWeb/FindBook?title=“Mastering%20EJB</a:t>
            </a:r>
            <a:r>
              <a:rPr lang="en-US" sz="2000" dirty="0">
                <a:latin typeface="Verdana" pitchFamily="34" charset="0"/>
              </a:rPr>
              <a:t>”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800600" y="510540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Query String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5410200" y="5486400"/>
            <a:ext cx="0" cy="45720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895600" y="5943600"/>
            <a:ext cx="3124200" cy="304800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28600" y="6248400"/>
            <a:ext cx="579120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33400" y="6457890"/>
            <a:ext cx="434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URL: Uniform Resource Locator</a:t>
            </a:r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219200"/>
            <a:ext cx="23622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3200400"/>
            <a:ext cx="1828800" cy="381000"/>
          </a:xfrm>
          <a:prstGeom prst="rect">
            <a:avLst/>
          </a:prstGeom>
          <a:noFill/>
          <a:ln w="9525">
            <a:solidFill>
              <a:srgbClr val="A427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5410200" y="2819400"/>
            <a:ext cx="76200" cy="30480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953000" y="25146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 Request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791200"/>
          </a:xfrm>
        </p:spPr>
        <p:txBody>
          <a:bodyPr/>
          <a:lstStyle/>
          <a:p>
            <a:r>
              <a:rPr lang="en-US" dirty="0"/>
              <a:t>This method is used to send large amount of data to the server.</a:t>
            </a:r>
          </a:p>
          <a:p>
            <a:r>
              <a:rPr lang="en-US" dirty="0"/>
              <a:t>It is commonly used for accessing dynamic resources.</a:t>
            </a:r>
          </a:p>
          <a:p>
            <a:r>
              <a:rPr lang="en-US" dirty="0"/>
              <a:t>Data is sent within the body of the </a:t>
            </a:r>
            <a:r>
              <a:rPr lang="en-US" dirty="0" smtClean="0"/>
              <a:t>request.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data such as password is transmitted, the post method is preferred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According to W3C, POST is designed to allow a uniform method to cover the following functions: 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-Annotation of existing resources; -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Posting a message to a bulletin board, newsgroup, mailing list, or similar group of articles; -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Providing a block of data, such as the result of submitting a form, to a data-handling process; -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Extending a database through an append operation.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POST Packet</a:t>
            </a:r>
            <a:endParaRPr lang="en-I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038600"/>
          </a:xfr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POST 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mywebdir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index.do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HTTP/1.1</a:t>
            </a:r>
          </a:p>
          <a:p>
            <a:pPr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Host:www.mySite.com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User-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Agent:Mozilla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/5.0…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Accept: text/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xml,application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/xml, text/html, image/gif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Accept-Language: en-us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Accept-Encoding: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gzip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deflate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Keep-Alive: 300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Connection: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keep-alive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629400" y="4800600"/>
            <a:ext cx="2052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Header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795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Body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257800"/>
            <a:ext cx="8458200" cy="369332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city=</a:t>
            </a:r>
            <a:r>
              <a:rPr lang="en-US" b="1" dirty="0" err="1" smtClean="0">
                <a:latin typeface="Courier New" pitchFamily="49" charset="0"/>
              </a:rPr>
              <a:t>Bangalore&amp;state</a:t>
            </a:r>
            <a:r>
              <a:rPr lang="en-US" b="1" dirty="0" smtClean="0">
                <a:latin typeface="Courier New" pitchFamily="49" charset="0"/>
              </a:rPr>
              <a:t>=Karnataka</a:t>
            </a:r>
            <a:endParaRPr lang="en-IN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response packet</a:t>
            </a:r>
            <a:endParaRPr lang="en-I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286000"/>
          </a:xfr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HTTP/1.1 </a:t>
            </a:r>
            <a:r>
              <a:rPr lang="en-US" b="1" dirty="0">
                <a:solidFill>
                  <a:srgbClr val="A42700"/>
                </a:solidFill>
                <a:latin typeface="Courier New" pitchFamily="49" charset="0"/>
              </a:rPr>
              <a:t>200 OK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Set-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Cookie:JSESSIONID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=7277272818;Path=/xyz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Content-Type: text/html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Content-Length:230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Date: Sun, 1 Apr 2007 13:45:30 GMT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Server: Apache Server/1.1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Connection:close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248400" y="3886199"/>
            <a:ext cx="2252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C0066"/>
                </a:solidFill>
              </a:rPr>
              <a:t>Response Header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400800" y="4724399"/>
            <a:ext cx="1996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Response Body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429000" y="1219200"/>
            <a:ext cx="548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Status code which indicates successful  request acceptance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419599"/>
            <a:ext cx="8305800" cy="84023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&lt;/html&gt;</a:t>
            </a:r>
            <a:endParaRPr lang="en-IN" b="1" dirty="0">
              <a:latin typeface="Courier New" pitchFamily="49" charset="0"/>
            </a:endParaRPr>
          </a:p>
        </p:txBody>
      </p:sp>
      <p:cxnSp>
        <p:nvCxnSpPr>
          <p:cNvPr id="10" name="Straight Arrow Connector 9"/>
          <p:cNvCxnSpPr>
            <a:endCxn id="44039" idx="1"/>
          </p:cNvCxnSpPr>
          <p:nvPr/>
        </p:nvCxnSpPr>
        <p:spPr>
          <a:xfrm flipV="1">
            <a:off x="2133600" y="1573143"/>
            <a:ext cx="1295400" cy="33185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Status codes</a:t>
            </a:r>
            <a:endParaRPr lang="en-IN"/>
          </a:p>
        </p:txBody>
      </p:sp>
      <p:graphicFrame>
        <p:nvGraphicFramePr>
          <p:cNvPr id="45140" name="Group 8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45356"/>
        </p:xfrm>
        <a:graphic>
          <a:graphicData uri="http://schemas.openxmlformats.org/drawingml/2006/table">
            <a:tbl>
              <a:tblPr/>
              <a:tblGrid>
                <a:gridCol w="1219200"/>
                <a:gridCol w="2057400"/>
                <a:gridCol w="4953000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 Code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1XX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Information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received, continuing to process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2XX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Success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was successfully received and accepted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3XX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Redirection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Further action must be in order to complete the request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4XX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 Error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cannot be fulfilled because of error in client side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5XX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Server Error</a:t>
                      </a: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cannot be fulfilled because of error in server side</a:t>
                      </a:r>
                      <a:endParaRPr kumimoji="0" lang="en-I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2089150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Status 2xx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30200" y="3627438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Client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239000" y="3657600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Server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5800" y="186055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73200" y="2089150"/>
            <a:ext cx="336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GET Request for </a:t>
            </a:r>
            <a:r>
              <a:rPr lang="en-US" dirty="0" smtClean="0">
                <a:latin typeface="Verdana" pitchFamily="34" charset="0"/>
              </a:rPr>
              <a:t>a resource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320800" y="24701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371600" y="3155950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75438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057400" y="2851150"/>
            <a:ext cx="220457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Response packet</a:t>
            </a:r>
          </a:p>
          <a:p>
            <a:r>
              <a:rPr lang="en-US" dirty="0">
                <a:latin typeface="Verdana" pitchFamily="34" charset="0"/>
              </a:rPr>
              <a:t>HTTP/1.1 </a:t>
            </a:r>
            <a:r>
              <a:rPr lang="en-US" dirty="0">
                <a:solidFill>
                  <a:srgbClr val="CC0000"/>
                </a:solidFill>
                <a:latin typeface="Verdana" pitchFamily="34" charset="0"/>
              </a:rPr>
              <a:t>200</a:t>
            </a:r>
            <a:r>
              <a:rPr lang="en-US" dirty="0">
                <a:latin typeface="Verdana" pitchFamily="34" charset="0"/>
              </a:rPr>
              <a:t> OK</a:t>
            </a:r>
          </a:p>
          <a:p>
            <a:r>
              <a:rPr lang="en-US" dirty="0">
                <a:latin typeface="Verdana" pitchFamily="34" charset="0"/>
              </a:rPr>
              <a:t>…</a:t>
            </a:r>
          </a:p>
          <a:p>
            <a:endParaRPr lang="en-US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&lt;html&gt;</a:t>
            </a:r>
          </a:p>
          <a:p>
            <a:r>
              <a:rPr lang="en-US" dirty="0">
                <a:latin typeface="Verdana" pitchFamily="34" charset="0"/>
              </a:rPr>
              <a:t>…&lt;/html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657600" y="3460750"/>
            <a:ext cx="22860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232525" y="4114800"/>
            <a:ext cx="29114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2xx indicating the requested resource is available.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200400" y="422275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057400" y="37655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267200" y="3200400"/>
            <a:ext cx="986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Verdana" pitchFamily="34" charset="0"/>
              </a:rPr>
              <a:t>header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4267200" y="39624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Verdana" pitchFamily="34" charset="0"/>
              </a:rPr>
              <a:t>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enterprise application?</a:t>
            </a:r>
            <a:endParaRPr lang="en-IN" b="1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r>
              <a:rPr lang="en-US" dirty="0"/>
              <a:t>Software that performs business functions such as accounting, customer information management, sales and so on</a:t>
            </a:r>
          </a:p>
          <a:p>
            <a:r>
              <a:rPr lang="en-US" dirty="0"/>
              <a:t>Aims to improve the </a:t>
            </a:r>
            <a:r>
              <a:rPr lang="en-US" dirty="0" smtClean="0"/>
              <a:t>organization's </a:t>
            </a:r>
            <a:r>
              <a:rPr lang="en-US" dirty="0"/>
              <a:t>performance </a:t>
            </a:r>
            <a:endParaRPr lang="en-US" dirty="0" smtClean="0"/>
          </a:p>
          <a:p>
            <a:r>
              <a:rPr lang="en-US" dirty="0" smtClean="0"/>
              <a:t>Software application for the enterprises of today…and tomorrow…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ea typeface="+mn-ea"/>
                <a:cs typeface="+mn-cs"/>
              </a:rPr>
              <a:t>Need for rapid </a:t>
            </a:r>
            <a:r>
              <a:rPr lang="en-IN" sz="2000" dirty="0" smtClean="0">
                <a:ea typeface="+mn-ea"/>
                <a:cs typeface="+mn-cs"/>
              </a:rPr>
              <a:t>scalability </a:t>
            </a:r>
            <a:r>
              <a:rPr lang="en-US" sz="2000" dirty="0" smtClean="0">
                <a:ea typeface="+mn-ea"/>
                <a:cs typeface="+mn-cs"/>
              </a:rPr>
              <a:t>(both in terms of volume and geographical spread)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ea typeface="+mn-ea"/>
                <a:cs typeface="+mn-cs"/>
              </a:rPr>
              <a:t>Need to accommodate multiple types of device access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ea typeface="+mn-ea"/>
                <a:cs typeface="+mn-cs"/>
              </a:rPr>
              <a:t>Need to integrate with diverse software applications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ea typeface="+mn-ea"/>
                <a:cs typeface="+mn-cs"/>
              </a:rPr>
              <a:t>Need to be very change-friendly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ea typeface="+mn-ea"/>
                <a:cs typeface="+mn-cs"/>
              </a:rPr>
              <a:t>High degree of security reliability and performance </a:t>
            </a:r>
            <a:endParaRPr lang="en-IN" sz="2000" dirty="0" smtClean="0">
              <a:ea typeface="+mn-ea"/>
              <a:cs typeface="+mn-cs"/>
            </a:endParaRPr>
          </a:p>
          <a:p>
            <a:pPr>
              <a:buClr>
                <a:schemeClr val="hlink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" y="4237038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Client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010400" y="2057400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Server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47015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2698750"/>
            <a:ext cx="2815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Request for </a:t>
            </a:r>
            <a:r>
              <a:rPr lang="en-US" dirty="0" smtClean="0">
                <a:latin typeface="Verdana" pitchFamily="34" charset="0"/>
              </a:rPr>
              <a:t>a resource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066800" y="30797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1117600" y="3765550"/>
            <a:ext cx="604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803400" y="3460750"/>
            <a:ext cx="4122539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Response packet</a:t>
            </a:r>
          </a:p>
          <a:p>
            <a:r>
              <a:rPr lang="en-US" dirty="0">
                <a:latin typeface="Verdana" pitchFamily="34" charset="0"/>
              </a:rPr>
              <a:t>HTTP/1.1 </a:t>
            </a:r>
            <a:r>
              <a:rPr lang="en-US" dirty="0">
                <a:solidFill>
                  <a:srgbClr val="CC0000"/>
                </a:solidFill>
                <a:latin typeface="Verdana" pitchFamily="34" charset="0"/>
              </a:rPr>
              <a:t>307 Temporary Redirect</a:t>
            </a:r>
            <a:endParaRPr lang="en-US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…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429000" y="1828800"/>
            <a:ext cx="3216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3xx indicating the redirect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803400" y="4375150"/>
            <a:ext cx="414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7924800" y="533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914400" y="3810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447800" y="5029200"/>
            <a:ext cx="2815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Request for </a:t>
            </a:r>
            <a:r>
              <a:rPr lang="en-US" dirty="0" smtClean="0">
                <a:latin typeface="Verdana" pitchFamily="34" charset="0"/>
              </a:rPr>
              <a:t>a resource</a:t>
            </a:r>
            <a:endParaRPr lang="en-US" dirty="0">
              <a:latin typeface="Verdana" pitchFamily="34" charset="0"/>
            </a:endParaRPr>
          </a:p>
        </p:txBody>
      </p:sp>
      <p:pic>
        <p:nvPicPr>
          <p:cNvPr id="2459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20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562600" y="6019800"/>
            <a:ext cx="151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Verdana" pitchFamily="34" charset="0"/>
              </a:rPr>
              <a:t>PondServer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9144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09600" y="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Status 3xx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05200" y="2362200"/>
            <a:ext cx="1447800" cy="1524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2089150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76962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Status 4xx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0200" y="3627438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Client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391400" y="3810000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Server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5800" y="186055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73200" y="2089150"/>
            <a:ext cx="336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GET Request for </a:t>
            </a:r>
            <a:r>
              <a:rPr lang="en-US" dirty="0" smtClean="0">
                <a:latin typeface="Verdana" pitchFamily="34" charset="0"/>
              </a:rPr>
              <a:t>a resource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320800" y="24701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1371600" y="3155950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7543800" y="2286000"/>
            <a:ext cx="533400" cy="4572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057400" y="2851150"/>
            <a:ext cx="3269741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Response packet</a:t>
            </a:r>
          </a:p>
          <a:p>
            <a:r>
              <a:rPr lang="en-US">
                <a:latin typeface="Verdana" pitchFamily="34" charset="0"/>
              </a:rPr>
              <a:t>HTTP/1.1 </a:t>
            </a:r>
            <a:r>
              <a:rPr lang="en-US">
                <a:solidFill>
                  <a:srgbClr val="CC0000"/>
                </a:solidFill>
                <a:latin typeface="Verdana" pitchFamily="34" charset="0"/>
              </a:rPr>
              <a:t>404</a:t>
            </a:r>
            <a:r>
              <a:rPr lang="en-US">
                <a:latin typeface="Verdana" pitchFamily="34" charset="0"/>
              </a:rPr>
              <a:t> NOT FOUND</a:t>
            </a:r>
          </a:p>
          <a:p>
            <a:r>
              <a:rPr lang="en-US">
                <a:latin typeface="Verdana" pitchFamily="34" charset="0"/>
              </a:rPr>
              <a:t>…</a:t>
            </a:r>
          </a:p>
          <a:p>
            <a:endParaRPr lang="en-US">
              <a:latin typeface="Verdana" pitchFamily="34" charset="0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657600" y="3460750"/>
            <a:ext cx="1981200" cy="1187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029200" y="4648200"/>
            <a:ext cx="32162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4xx indicating the requested resource is not available</a:t>
            </a:r>
            <a:r>
              <a:rPr lang="en-US" sz="2400" dirty="0">
                <a:solidFill>
                  <a:schemeClr val="accent2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057400" y="37655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638800" y="3276600"/>
            <a:ext cx="986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header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819400" y="40386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body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200" y="2089150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3400" y="-76200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Status 5xx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30200" y="4208999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Client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59600" y="4270911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Server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00" y="2442111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73200" y="2670711"/>
            <a:ext cx="35180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POST Request for </a:t>
            </a:r>
            <a:r>
              <a:rPr lang="en-US" dirty="0" smtClean="0">
                <a:latin typeface="Verdana" pitchFamily="34" charset="0"/>
              </a:rPr>
              <a:t>a resource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320800" y="3051711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1371600" y="3737511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696200" y="2867561"/>
            <a:ext cx="381000" cy="332839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57400" y="3432711"/>
            <a:ext cx="428643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Response packet</a:t>
            </a:r>
          </a:p>
          <a:p>
            <a:r>
              <a:rPr lang="en-US">
                <a:latin typeface="Verdana" pitchFamily="34" charset="0"/>
              </a:rPr>
              <a:t>HTTP/1.1 </a:t>
            </a:r>
            <a:r>
              <a:rPr lang="en-US">
                <a:solidFill>
                  <a:srgbClr val="CC0000"/>
                </a:solidFill>
                <a:latin typeface="Verdana" pitchFamily="34" charset="0"/>
              </a:rPr>
              <a:t>500</a:t>
            </a:r>
            <a:r>
              <a:rPr lang="en-US">
                <a:latin typeface="Verdana" pitchFamily="34" charset="0"/>
              </a:rPr>
              <a:t> Internal Server Error</a:t>
            </a:r>
          </a:p>
          <a:p>
            <a:r>
              <a:rPr lang="en-US">
                <a:latin typeface="Verdana" pitchFamily="34" charset="0"/>
              </a:rPr>
              <a:t>…</a:t>
            </a:r>
          </a:p>
          <a:p>
            <a:endParaRPr lang="en-US">
              <a:latin typeface="Verdana" pitchFamily="34" charset="0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505200" y="4086761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362200" y="5153561"/>
            <a:ext cx="396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5xx server error. In this case the request is made for the method not defined in the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servlet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.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057400" y="4347111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4648200" y="1495961"/>
            <a:ext cx="3352800" cy="1143000"/>
          </a:xfrm>
          <a:prstGeom prst="cloudCallout">
            <a:avLst>
              <a:gd name="adj1" fmla="val 45748"/>
              <a:gd name="adj2" fmla="val 802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Http Method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</a:rPr>
              <a:t>defined!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2670711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Platform, Enterprise Edition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dirty="0" smtClean="0"/>
              <a:t>Java Platform, Enterprise Edition (Java EE) 6 is the industry standard for enterprise Java computing. </a:t>
            </a:r>
          </a:p>
          <a:p>
            <a:pPr>
              <a:buClr>
                <a:srgbClr val="3333CC"/>
              </a:buClr>
            </a:pPr>
            <a:r>
              <a:rPr lang="en-US" dirty="0" smtClean="0"/>
              <a:t>It is a </a:t>
            </a:r>
            <a:r>
              <a:rPr lang="en-US" dirty="0"/>
              <a:t>powerful collection of technologies that sit on top of </a:t>
            </a:r>
            <a:r>
              <a:rPr lang="en-US" dirty="0" smtClean="0"/>
              <a:t>Java </a:t>
            </a:r>
            <a:r>
              <a:rPr lang="en-US" dirty="0"/>
              <a:t>Standard Edition (</a:t>
            </a:r>
            <a:r>
              <a:rPr lang="en-US" dirty="0" smtClean="0"/>
              <a:t>JSE</a:t>
            </a:r>
            <a:r>
              <a:rPr lang="en-US" dirty="0"/>
              <a:t>) environment.</a:t>
            </a:r>
          </a:p>
          <a:p>
            <a:pPr>
              <a:buClr>
                <a:srgbClr val="3333CC"/>
              </a:buClr>
            </a:pPr>
            <a:r>
              <a:rPr lang="en-US" dirty="0"/>
              <a:t>It provides cross-platform compatibility for both application and application server. </a:t>
            </a:r>
          </a:p>
          <a:p>
            <a:pPr>
              <a:buClr>
                <a:srgbClr val="3333CC"/>
              </a:buClr>
            </a:pPr>
            <a:r>
              <a:rPr lang="en-US" dirty="0"/>
              <a:t>The  JEE architecture is managed by Sun  Microsystems with the help and support of many active industry partners.</a:t>
            </a:r>
          </a:p>
          <a:p>
            <a:pPr>
              <a:buClr>
                <a:srgbClr val="3333CC"/>
              </a:buClr>
            </a:pPr>
            <a:r>
              <a:rPr lang="en-US" dirty="0"/>
              <a:t>JEE technology is used to build used to build enterprise </a:t>
            </a:r>
            <a:r>
              <a:rPr lang="en-US" dirty="0" smtClean="0"/>
              <a:t>application in Java.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Java EE 6 Technologies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1200150"/>
            <a:ext cx="59626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533400" y="2895600"/>
            <a:ext cx="52578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600" y="2971800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We will do this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905000"/>
            <a:ext cx="3276600" cy="457200"/>
          </a:xfrm>
          <a:prstGeom prst="rect">
            <a:avLst/>
          </a:prstGeom>
          <a:solidFill>
            <a:srgbClr val="0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914400"/>
            <a:ext cx="64484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7DD9F-A80A-4362-922E-E1B96619053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" y="1371600"/>
            <a:ext cx="22098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" y="2286000"/>
            <a:ext cx="5410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81800" y="2057400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We will do these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914400"/>
            <a:ext cx="3657600" cy="457200"/>
          </a:xfrm>
          <a:prstGeom prst="rect">
            <a:avLst/>
          </a:prstGeom>
          <a:solidFill>
            <a:srgbClr val="0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3886200"/>
            <a:ext cx="4114800" cy="457200"/>
          </a:xfrm>
          <a:prstGeom prst="rect">
            <a:avLst/>
          </a:prstGeom>
          <a:solidFill>
            <a:srgbClr val="0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B54F7-FC60-413F-AC1D-BE76F6E0A1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552682" cy="287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B54F7-FC60-413F-AC1D-BE76F6E0A1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5532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0" y="4267200"/>
            <a:ext cx="1904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Can you identify the technologies we already covered in this list?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2743200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We will do these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1000" y="2819400"/>
            <a:ext cx="4343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143000"/>
            <a:ext cx="4800600" cy="457200"/>
          </a:xfrm>
          <a:prstGeom prst="rect">
            <a:avLst/>
          </a:prstGeom>
          <a:solidFill>
            <a:srgbClr val="0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733800"/>
            <a:ext cx="3733800" cy="457200"/>
          </a:xfrm>
          <a:prstGeom prst="rect">
            <a:avLst/>
          </a:prstGeom>
          <a:solidFill>
            <a:srgbClr val="0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" y="2438400"/>
            <a:ext cx="868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B54F7-FC60-413F-AC1D-BE76F6E0A1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964539" cy="8851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JSE application</a:t>
            </a:r>
            <a:endParaRPr 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339969"/>
            <a:ext cx="533400" cy="392503"/>
          </a:xfrm>
          <a:prstGeom prst="rect">
            <a:avLst/>
          </a:prstGeom>
          <a:ln w="31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48200" y="2667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JSP 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67600" y="1371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Client Tier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733800" y="2514600"/>
            <a:ext cx="914400" cy="6858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0" y="1524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client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Web Tier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3429000"/>
            <a:ext cx="8686800" cy="91440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505200"/>
            <a:ext cx="6715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810000"/>
            <a:ext cx="55098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810000" y="3733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EJBs 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Business Tier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4800600"/>
            <a:ext cx="868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1676400" y="4953000"/>
            <a:ext cx="457200" cy="609600"/>
          </a:xfrm>
          <a:prstGeom prst="flowChartMagneticDisk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ultidocument 24"/>
          <p:cNvSpPr/>
          <p:nvPr/>
        </p:nvSpPr>
        <p:spPr>
          <a:xfrm>
            <a:off x="3810000" y="4953000"/>
            <a:ext cx="685800" cy="609600"/>
          </a:xfrm>
          <a:prstGeom prst="flowChartMultidocumen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" y="4953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Databases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5105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XML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EISTier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2286000"/>
            <a:ext cx="8991600" cy="2209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9812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JEE Server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77200" y="2971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77200" y="4038600"/>
            <a:ext cx="0" cy="926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77200" y="1740932"/>
            <a:ext cx="0" cy="926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72200" y="5943600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Multi-tiered Applications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Container 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sz="2000" dirty="0" smtClean="0"/>
              <a:t>Allows easy configuration of secure features for a web component or enterprise bean so that they are accessed only by authorized users.</a:t>
            </a:r>
          </a:p>
          <a:p>
            <a:r>
              <a:rPr lang="en-US" dirty="0" smtClean="0"/>
              <a:t>Transaction</a:t>
            </a:r>
          </a:p>
          <a:p>
            <a:pPr lvl="1"/>
            <a:r>
              <a:rPr lang="en-US" sz="2000" dirty="0" smtClean="0"/>
              <a:t>Transaction model lets allows to configure features for a group of methods which form a single transaction.</a:t>
            </a:r>
          </a:p>
          <a:p>
            <a:r>
              <a:rPr lang="en-US" dirty="0" smtClean="0"/>
              <a:t>JNDI lookup services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 common way to look up to application components and other services</a:t>
            </a:r>
          </a:p>
          <a:p>
            <a:r>
              <a:rPr lang="en-US" dirty="0" smtClean="0"/>
              <a:t>Remote connectivity model 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Allows clients to communicate to remote enterprise beans as if it were in the same virtual machine.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FF50B-629C-4658-BE90-B0E66FE9F30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Enterprise application n-tier architecture</a:t>
            </a:r>
            <a:endParaRPr lang="en-IN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Presentation logic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3400" y="3652838"/>
            <a:ext cx="2438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Business Logic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04800" y="5486400"/>
            <a:ext cx="762000" cy="8382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1981200" y="5486400"/>
            <a:ext cx="1143000" cy="822325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981200" y="5638800"/>
            <a:ext cx="955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XML </a:t>
            </a:r>
          </a:p>
          <a:p>
            <a:r>
              <a:rPr lang="en-US" sz="1400">
                <a:latin typeface="Times New Roman" pitchFamily="18" charset="0"/>
              </a:rPr>
              <a:t>documents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886200" y="54864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0386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0386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572000" y="57150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0386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572000" y="60198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181600" y="62484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181600" y="64770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47244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4724400" y="662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6781800" y="670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85800" y="5181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858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47244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04800" y="16764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762000" y="9906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Browser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105400" y="1895475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Application Client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943600" y="2819400"/>
            <a:ext cx="1066800" cy="1371600"/>
            <a:chOff x="1632" y="1248"/>
            <a:chExt cx="2682" cy="2286"/>
          </a:xfrm>
        </p:grpSpPr>
        <p:sp>
          <p:nvSpPr>
            <p:cNvPr id="2972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9724" name="AutoShape 28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9725" name="AutoShape 29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638800" y="26670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52400" y="2514600"/>
            <a:ext cx="807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5638800" y="27432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Services</a:t>
            </a: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1371600" y="1447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64008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2895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6918325" y="1260475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firewall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381000" y="5791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web applications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dirty="0"/>
              <a:t>Java web applications are made up of </a:t>
            </a:r>
            <a:r>
              <a:rPr lang="en-US" dirty="0" err="1"/>
              <a:t>JavaServer</a:t>
            </a:r>
            <a:r>
              <a:rPr lang="en-US" dirty="0"/>
              <a:t> Pages (JSPs), </a:t>
            </a:r>
            <a:r>
              <a:rPr lang="en-US" dirty="0" err="1"/>
              <a:t>Servlets</a:t>
            </a:r>
            <a:r>
              <a:rPr lang="en-US" dirty="0"/>
              <a:t> and static resources such as HTML pages, images etc</a:t>
            </a:r>
          </a:p>
          <a:p>
            <a:pPr>
              <a:buClr>
                <a:srgbClr val="3333CC"/>
              </a:buClr>
            </a:pPr>
            <a:r>
              <a:rPr lang="en-US" dirty="0"/>
              <a:t>The Web container is used to host these web </a:t>
            </a:r>
            <a:r>
              <a:rPr lang="en-US" dirty="0" smtClean="0"/>
              <a:t>components.</a:t>
            </a:r>
          </a:p>
          <a:p>
            <a:pPr>
              <a:buClr>
                <a:srgbClr val="3333CC"/>
              </a:buClr>
            </a:pPr>
            <a:endParaRPr lang="en-US" dirty="0" smtClean="0"/>
          </a:p>
          <a:p>
            <a:pPr>
              <a:buClr>
                <a:srgbClr val="3333CC"/>
              </a:buClr>
            </a:pPr>
            <a:r>
              <a:rPr lang="en-US" dirty="0" smtClean="0"/>
              <a:t>We will start with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>
              <a:buClr>
                <a:srgbClr val="3333CC"/>
              </a:buCl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 dirty="0"/>
              <a:t>What is a web application?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3886200"/>
          </a:xfrm>
        </p:spPr>
        <p:txBody>
          <a:bodyPr/>
          <a:lstStyle/>
          <a:p>
            <a:r>
              <a:rPr lang="en-US" dirty="0"/>
              <a:t>Client accesses applications using a browser.</a:t>
            </a:r>
          </a:p>
          <a:p>
            <a:r>
              <a:rPr lang="en-US" dirty="0"/>
              <a:t>Client typically requests for a static or dynamic resource/page from a server connected to the internet. This server is a web server.</a:t>
            </a:r>
          </a:p>
          <a:p>
            <a:r>
              <a:rPr lang="en-US" dirty="0"/>
              <a:t>The client typically gets back HTML page as response that can view in the browser. Further interaction with the server can happen using the HTML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resource/page</a:t>
            </a:r>
            <a:endParaRPr lang="en-I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209800"/>
          </a:xfrm>
        </p:spPr>
        <p:txBody>
          <a:bodyPr/>
          <a:lstStyle/>
          <a:p>
            <a:r>
              <a:rPr lang="en-US" dirty="0"/>
              <a:t>Static pages/resources are the files that are pre-created in a particular path in the web server.</a:t>
            </a:r>
          </a:p>
          <a:p>
            <a:r>
              <a:rPr lang="en-US" dirty="0"/>
              <a:t>Dynamic pages are created by the application on the fly.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Web server</a:t>
            </a:r>
            <a:endParaRPr lang="en-I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2209800"/>
          </a:xfrm>
        </p:spPr>
        <p:txBody>
          <a:bodyPr/>
          <a:lstStyle/>
          <a:p>
            <a:r>
              <a:rPr lang="en-US" dirty="0"/>
              <a:t>Request for a static resources is met by the web server.</a:t>
            </a:r>
          </a:p>
          <a:p>
            <a:r>
              <a:rPr lang="en-US" dirty="0"/>
              <a:t>The web server understands HTTP protocol. </a:t>
            </a:r>
          </a:p>
          <a:p>
            <a:r>
              <a:rPr lang="en-US" dirty="0"/>
              <a:t>Example: Apache web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r>
              <a:rPr lang="en-US" dirty="0"/>
              <a:t>Application server</a:t>
            </a:r>
            <a:endParaRPr lang="en-I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5638800"/>
          </a:xfrm>
        </p:spPr>
        <p:txBody>
          <a:bodyPr/>
          <a:lstStyle/>
          <a:p>
            <a:r>
              <a:rPr lang="en-US" dirty="0" smtClean="0"/>
              <a:t>Application server is an environment where applications can reside and run.</a:t>
            </a:r>
          </a:p>
          <a:p>
            <a:r>
              <a:rPr lang="en-US" dirty="0" smtClean="0"/>
              <a:t>The definition extended to support web applications as well.</a:t>
            </a:r>
          </a:p>
          <a:p>
            <a:r>
              <a:rPr lang="en-US" dirty="0" smtClean="0"/>
              <a:t>A web server which can run web application is an application server. In other words, web server is embedded in application server. For instance , Apache web server is embedded in most of the popular application server’s of today like Tomcat, </a:t>
            </a:r>
            <a:r>
              <a:rPr lang="en-US" dirty="0" err="1" smtClean="0"/>
              <a:t>Jboss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JEE (Java Platform, Enterprise Edition ) application servers support Java based applications and provides API and supporting services.</a:t>
            </a:r>
          </a:p>
          <a:p>
            <a:r>
              <a:rPr lang="en-US" dirty="0" smtClean="0"/>
              <a:t>Request </a:t>
            </a:r>
            <a:r>
              <a:rPr lang="en-US" dirty="0"/>
              <a:t>for a dynamic resource is met by application server.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Application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Tomcat Web Server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Jboss</a:t>
            </a:r>
            <a:r>
              <a:rPr lang="en-US" dirty="0" smtClean="0"/>
              <a:t>  Application server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from IBM</a:t>
            </a:r>
          </a:p>
          <a:p>
            <a:r>
              <a:rPr lang="en-US" dirty="0" smtClean="0"/>
              <a:t> Oracle </a:t>
            </a:r>
            <a:r>
              <a:rPr lang="en-US" dirty="0" err="1" smtClean="0"/>
              <a:t>WebLogic</a:t>
            </a:r>
            <a:r>
              <a:rPr lang="en-US" dirty="0" smtClean="0"/>
              <a:t> Server.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be using Apache Tomcat Web Server 7.0 for our sessions.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7DD9F-A80A-4362-922E-E1B96619053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334000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dirty="0" smtClean="0"/>
              <a:t>HTTP is an </a:t>
            </a:r>
            <a:r>
              <a:rPr lang="en-US" dirty="0"/>
              <a:t>application level protocol ( generally implemented over TCP/IP) used to transfer information between the web clients and web applications.</a:t>
            </a:r>
          </a:p>
          <a:p>
            <a:pPr>
              <a:buClr>
                <a:srgbClr val="3333CC"/>
              </a:buClr>
            </a:pPr>
            <a:r>
              <a:rPr lang="en-US" dirty="0"/>
              <a:t>It provides a set of rules that computers use to communicate over the internet</a:t>
            </a:r>
            <a:r>
              <a:rPr lang="en-US" dirty="0" smtClean="0"/>
              <a:t>.</a:t>
            </a:r>
          </a:p>
          <a:p>
            <a:pPr>
              <a:buClr>
                <a:srgbClr val="3333CC"/>
              </a:buClr>
            </a:pPr>
            <a:r>
              <a:rPr lang="en-US" dirty="0" smtClean="0"/>
              <a:t>Communication is done by sending packets.</a:t>
            </a:r>
          </a:p>
          <a:p>
            <a:pPr>
              <a:buClr>
                <a:srgbClr val="3333CC"/>
              </a:buClr>
            </a:pPr>
            <a:r>
              <a:rPr lang="en-US" dirty="0" smtClean="0"/>
              <a:t>The packet structure should be is defined by the protocol.</a:t>
            </a:r>
          </a:p>
          <a:p>
            <a:pPr>
              <a:buClr>
                <a:srgbClr val="3333CC"/>
              </a:buClr>
            </a:pPr>
            <a:r>
              <a:rPr lang="en-US" dirty="0" smtClean="0"/>
              <a:t>Packets are request and response packet.</a:t>
            </a:r>
          </a:p>
          <a:p>
            <a:pPr>
              <a:buClr>
                <a:srgbClr val="3333CC"/>
              </a:buClr>
            </a:pPr>
            <a:r>
              <a:rPr lang="en-US" dirty="0" smtClean="0"/>
              <a:t>HTTP 1.1 is stateless implies that after one cycle of request-response the connection between the client and the web server is lost.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4D0CEED-4BDA-435D-90DE-EE6497935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2A0E11-6424-45D0-BD1F-F24E1E49B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ADD91C-BE93-4782-BFB5-03458D915EAA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1429</Words>
  <Application>Microsoft Office PowerPoint</Application>
  <PresentationFormat>On-screen Show (4:3)</PresentationFormat>
  <Paragraphs>254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Slide 1</vt:lpstr>
      <vt:lpstr>What is an enterprise application?</vt:lpstr>
      <vt:lpstr>Enterprise application n-tier architecture</vt:lpstr>
      <vt:lpstr>What is a web application?</vt:lpstr>
      <vt:lpstr>Static and Dynamic resource/page</vt:lpstr>
      <vt:lpstr>Web server</vt:lpstr>
      <vt:lpstr>Application server</vt:lpstr>
      <vt:lpstr>JEE Application server </vt:lpstr>
      <vt:lpstr>HTTP Protocol</vt:lpstr>
      <vt:lpstr>Slide 10</vt:lpstr>
      <vt:lpstr>HTTP Methods</vt:lpstr>
      <vt:lpstr>The GET request method</vt:lpstr>
      <vt:lpstr>A sample GET Packet</vt:lpstr>
      <vt:lpstr>Slide 14</vt:lpstr>
      <vt:lpstr>The POST Request</vt:lpstr>
      <vt:lpstr>A sample POST Packet</vt:lpstr>
      <vt:lpstr>A sample response packet</vt:lpstr>
      <vt:lpstr>Status codes</vt:lpstr>
      <vt:lpstr>Status 2xx</vt:lpstr>
      <vt:lpstr>Slide 20</vt:lpstr>
      <vt:lpstr>Slide 21</vt:lpstr>
      <vt:lpstr>Slide 22</vt:lpstr>
      <vt:lpstr>Java Platform, Enterprise Edition</vt:lpstr>
      <vt:lpstr>Java EE 6 Technologies</vt:lpstr>
      <vt:lpstr>Slide 25</vt:lpstr>
      <vt:lpstr>Slide 26</vt:lpstr>
      <vt:lpstr>Slide 27</vt:lpstr>
      <vt:lpstr>JEE Architecture</vt:lpstr>
      <vt:lpstr>JEE Container Services</vt:lpstr>
      <vt:lpstr>Java web applications</vt:lpstr>
    </vt:vector>
  </TitlesOfParts>
  <Company>fcb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deepa.krishnan</cp:lastModifiedBy>
  <cp:revision>129</cp:revision>
  <dcterms:created xsi:type="dcterms:W3CDTF">2005-08-31T12:40:43Z</dcterms:created>
  <dcterms:modified xsi:type="dcterms:W3CDTF">2012-02-13T04:36:05Z</dcterms:modified>
</cp:coreProperties>
</file>