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35"/>
  </p:notesMasterIdLst>
  <p:handoutMasterIdLst>
    <p:handoutMasterId r:id="rId36"/>
  </p:handoutMasterIdLst>
  <p:sldIdLst>
    <p:sldId id="270" r:id="rId5"/>
    <p:sldId id="298" r:id="rId6"/>
    <p:sldId id="299" r:id="rId7"/>
    <p:sldId id="350" r:id="rId8"/>
    <p:sldId id="351" r:id="rId9"/>
    <p:sldId id="352" r:id="rId10"/>
    <p:sldId id="353" r:id="rId11"/>
    <p:sldId id="354" r:id="rId12"/>
    <p:sldId id="301" r:id="rId13"/>
    <p:sldId id="344" r:id="rId14"/>
    <p:sldId id="338" r:id="rId15"/>
    <p:sldId id="337" r:id="rId16"/>
    <p:sldId id="302" r:id="rId17"/>
    <p:sldId id="303" r:id="rId18"/>
    <p:sldId id="349" r:id="rId19"/>
    <p:sldId id="306" r:id="rId20"/>
    <p:sldId id="340" r:id="rId21"/>
    <p:sldId id="307" r:id="rId22"/>
    <p:sldId id="310" r:id="rId23"/>
    <p:sldId id="311" r:id="rId24"/>
    <p:sldId id="312" r:id="rId25"/>
    <p:sldId id="314" r:id="rId26"/>
    <p:sldId id="315" r:id="rId27"/>
    <p:sldId id="341" r:id="rId28"/>
    <p:sldId id="342" r:id="rId29"/>
    <p:sldId id="343" r:id="rId30"/>
    <p:sldId id="347" r:id="rId31"/>
    <p:sldId id="348" r:id="rId32"/>
    <p:sldId id="345" r:id="rId33"/>
    <p:sldId id="346" r:id="rId34"/>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5F5F"/>
    <a:srgbClr val="96969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9627" autoAdjust="0"/>
    <p:restoredTop sz="93190" autoAdjust="0"/>
  </p:normalViewPr>
  <p:slideViewPr>
    <p:cSldViewPr>
      <p:cViewPr>
        <p:scale>
          <a:sx n="66" d="100"/>
          <a:sy n="66" d="100"/>
        </p:scale>
        <p:origin x="-2142" y="-14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46"/>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12291" name="Rectangle 3"/>
          <p:cNvSpPr>
            <a:spLocks noGrp="1" noChangeArrowheads="1"/>
          </p:cNvSpPr>
          <p:nvPr>
            <p:ph type="dt" sz="quarter"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p>
        </p:txBody>
      </p:sp>
      <p:sp>
        <p:nvSpPr>
          <p:cNvPr id="12292" name="Rectangle 4"/>
          <p:cNvSpPr>
            <a:spLocks noGrp="1" noChangeArrowheads="1"/>
          </p:cNvSpPr>
          <p:nvPr>
            <p:ph type="ftr" sz="quarter" idx="2"/>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12293" name="Rectangle 5"/>
          <p:cNvSpPr>
            <a:spLocks noGrp="1" noChangeArrowheads="1"/>
          </p:cNvSpPr>
          <p:nvPr>
            <p:ph type="sldNum" sz="quarter" idx="3"/>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0DBB2B5B-6D70-42DC-A73C-69EBBC08E866}"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9219" name="Rectangle 3"/>
          <p:cNvSpPr>
            <a:spLocks noGrp="1" noChangeArrowheads="1"/>
          </p:cNvSpPr>
          <p:nvPr>
            <p:ph type="dt"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p>
        </p:txBody>
      </p:sp>
      <p:sp>
        <p:nvSpPr>
          <p:cNvPr id="28676"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685800" y="4416425"/>
            <a:ext cx="5486400" cy="4183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222" name="Rectangle 6"/>
          <p:cNvSpPr>
            <a:spLocks noGrp="1" noChangeArrowheads="1"/>
          </p:cNvSpPr>
          <p:nvPr>
            <p:ph type="ftr" sz="quarter" idx="4"/>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9223" name="Rectangle 7"/>
          <p:cNvSpPr>
            <a:spLocks noGrp="1" noChangeArrowheads="1"/>
          </p:cNvSpPr>
          <p:nvPr>
            <p:ph type="sldNum" sz="quarter" idx="5"/>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EB14B74B-C739-4809-A4EA-176B54FBE7B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6ED01E67-EF2D-4B08-A6C7-554050A4401F}" type="slidenum">
              <a:rPr lang="en-US" smtClean="0">
                <a:latin typeface="Arial" charset="0"/>
              </a:rPr>
              <a:pPr/>
              <a:t>13</a:t>
            </a:fld>
            <a:endParaRPr lang="en-US" smtClean="0">
              <a:latin typeface="Arial"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3C092D16-FD3A-44DC-BA76-8C5D90DF6D07}" type="slidenum">
              <a:rPr lang="en-US" smtClean="0">
                <a:latin typeface="Arial" charset="0"/>
              </a:rPr>
              <a:pPr/>
              <a:t>14</a:t>
            </a:fld>
            <a:endParaRPr lang="en-US" smtClean="0">
              <a:latin typeface="Arial"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endParaRPr lang="en-U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9" descr="all three"/>
          <p:cNvPicPr>
            <a:picLocks noChangeAspect="1" noChangeArrowheads="1"/>
          </p:cNvPicPr>
          <p:nvPr userDrawn="1"/>
        </p:nvPicPr>
        <p:blipFill>
          <a:blip r:embed="rId2" cstate="print"/>
          <a:srcRect t="47652" b="18791"/>
          <a:stretch>
            <a:fillRect/>
          </a:stretch>
        </p:blipFill>
        <p:spPr bwMode="auto">
          <a:xfrm>
            <a:off x="0" y="0"/>
            <a:ext cx="9144000" cy="3810000"/>
          </a:xfrm>
          <a:prstGeom prst="rect">
            <a:avLst/>
          </a:prstGeom>
          <a:noFill/>
          <a:ln w="9525">
            <a:noFill/>
            <a:miter lim="800000"/>
            <a:headEnd/>
            <a:tailEnd/>
          </a:ln>
        </p:spPr>
      </p:pic>
      <p:pic>
        <p:nvPicPr>
          <p:cNvPr id="5" name="Picture 7" descr="HCL Logo"/>
          <p:cNvPicPr>
            <a:picLocks noChangeAspect="1" noChangeArrowheads="1"/>
          </p:cNvPicPr>
          <p:nvPr userDrawn="1"/>
        </p:nvPicPr>
        <p:blipFill>
          <a:blip r:embed="rId3" cstate="print"/>
          <a:srcRect t="25212" b="28896"/>
          <a:stretch>
            <a:fillRect/>
          </a:stretch>
        </p:blipFill>
        <p:spPr bwMode="auto">
          <a:xfrm>
            <a:off x="6950075" y="6400800"/>
            <a:ext cx="2193925" cy="355600"/>
          </a:xfrm>
          <a:prstGeom prst="rect">
            <a:avLst/>
          </a:prstGeom>
          <a:noFill/>
          <a:ln w="9525">
            <a:noFill/>
            <a:miter lim="800000"/>
            <a:headEnd/>
            <a:tailEnd/>
          </a:ln>
        </p:spPr>
      </p:pic>
      <p:sp>
        <p:nvSpPr>
          <p:cNvPr id="3074" name="Rectangle 2"/>
          <p:cNvSpPr>
            <a:spLocks noGrp="1" noChangeArrowheads="1"/>
          </p:cNvSpPr>
          <p:nvPr>
            <p:ph type="ctrTitle"/>
          </p:nvPr>
        </p:nvSpPr>
        <p:spPr>
          <a:xfrm>
            <a:off x="533400" y="815975"/>
            <a:ext cx="7772400" cy="1470025"/>
          </a:xfrm>
        </p:spPr>
        <p:txBody>
          <a:bodyPr/>
          <a:lstStyle>
            <a:lvl1pPr>
              <a:lnSpc>
                <a:spcPct val="125000"/>
              </a:lnSpc>
              <a:defRPr sz="3600"/>
            </a:lvl1pPr>
          </a:lstStyle>
          <a:p>
            <a:r>
              <a:rPr lang="en-US"/>
              <a:t>Click to edit Master title style</a:t>
            </a:r>
          </a:p>
        </p:txBody>
      </p:sp>
      <p:sp>
        <p:nvSpPr>
          <p:cNvPr id="3075" name="Rectangle 3"/>
          <p:cNvSpPr>
            <a:spLocks noGrp="1" noChangeArrowheads="1"/>
          </p:cNvSpPr>
          <p:nvPr>
            <p:ph type="subTitle" idx="1"/>
          </p:nvPr>
        </p:nvSpPr>
        <p:spPr>
          <a:xfrm>
            <a:off x="609600" y="3810000"/>
            <a:ext cx="6400800" cy="1752600"/>
          </a:xfrm>
        </p:spPr>
        <p:txBody>
          <a:bodyPr/>
          <a:lstStyle>
            <a:lvl1pPr marL="0" indent="0">
              <a:buFont typeface="Wingdings" pitchFamily="2" charset="2"/>
              <a:buNone/>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pPr>
              <a:defRPr/>
            </a:pPr>
            <a:fld id="{EF624327-1AC0-489E-83D6-F7AFB9D6B0C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0"/>
            <a:ext cx="2057400" cy="61261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0"/>
            <a:ext cx="6019800" cy="6126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pPr>
              <a:defRPr/>
            </a:pPr>
            <a:fld id="{882B7663-C0EA-4AD3-8984-AE072AB0662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pPr>
              <a:defRPr/>
            </a:pPr>
            <a:fld id="{1AFE6787-EC38-4BB7-9A19-EE876B40228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sldNum" sz="quarter" idx="10"/>
          </p:nvPr>
        </p:nvSpPr>
        <p:spPr>
          <a:ln/>
        </p:spPr>
        <p:txBody>
          <a:bodyPr/>
          <a:lstStyle>
            <a:lvl1pPr>
              <a:defRPr/>
            </a:lvl1pPr>
          </a:lstStyle>
          <a:p>
            <a:pPr>
              <a:defRPr/>
            </a:pPr>
            <a:fld id="{702824D0-BBD2-4709-928D-39B0712EAF9E}"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sldNum" sz="quarter" idx="10"/>
          </p:nvPr>
        </p:nvSpPr>
        <p:spPr>
          <a:ln/>
        </p:spPr>
        <p:txBody>
          <a:bodyPr/>
          <a:lstStyle>
            <a:lvl1pPr>
              <a:defRPr/>
            </a:lvl1pPr>
          </a:lstStyle>
          <a:p>
            <a:pPr>
              <a:defRPr/>
            </a:pPr>
            <a:fld id="{C23A2DDF-4DE5-4C60-8958-11ED67C07824}"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sldNum" sz="quarter" idx="10"/>
          </p:nvPr>
        </p:nvSpPr>
        <p:spPr>
          <a:ln/>
        </p:spPr>
        <p:txBody>
          <a:bodyPr/>
          <a:lstStyle>
            <a:lvl1pPr>
              <a:defRPr/>
            </a:lvl1pPr>
          </a:lstStyle>
          <a:p>
            <a:pPr>
              <a:defRPr/>
            </a:pPr>
            <a:fld id="{1D7D8257-2CB0-4A80-A6B9-FBA9D106AB15}"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sldNum" sz="quarter" idx="10"/>
          </p:nvPr>
        </p:nvSpPr>
        <p:spPr>
          <a:ln/>
        </p:spPr>
        <p:txBody>
          <a:bodyPr/>
          <a:lstStyle>
            <a:lvl1pPr>
              <a:defRPr/>
            </a:lvl1pPr>
          </a:lstStyle>
          <a:p>
            <a:pPr>
              <a:defRPr/>
            </a:pPr>
            <a:fld id="{6980543D-A918-476D-BC2B-D3BEE64F446B}"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sldNum" sz="quarter" idx="10"/>
          </p:nvPr>
        </p:nvSpPr>
        <p:spPr>
          <a:ln/>
        </p:spPr>
        <p:txBody>
          <a:bodyPr/>
          <a:lstStyle>
            <a:lvl1pPr>
              <a:defRPr/>
            </a:lvl1pPr>
          </a:lstStyle>
          <a:p>
            <a:pPr>
              <a:defRPr/>
            </a:pPr>
            <a:fld id="{5028818D-C029-494A-9FF1-5AECACC2ED5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pPr>
              <a:defRPr/>
            </a:pPr>
            <a:fld id="{973ACAB2-B2ED-4A66-B14C-13CEED78669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pPr>
              <a:defRPr/>
            </a:pPr>
            <a:fld id="{BC547675-06BA-4BFC-AA63-FE0E95BDA65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27" name="Picture 10" descr="all three"/>
          <p:cNvPicPr>
            <a:picLocks noChangeAspect="1" noChangeArrowheads="1"/>
          </p:cNvPicPr>
          <p:nvPr userDrawn="1"/>
        </p:nvPicPr>
        <p:blipFill>
          <a:blip r:embed="rId13" cstate="print"/>
          <a:srcRect t="71950" b="17998"/>
          <a:stretch>
            <a:fillRect/>
          </a:stretch>
        </p:blipFill>
        <p:spPr bwMode="auto">
          <a:xfrm>
            <a:off x="0" y="0"/>
            <a:ext cx="9144000" cy="1143000"/>
          </a:xfrm>
          <a:prstGeom prst="rect">
            <a:avLst/>
          </a:prstGeom>
          <a:noFill/>
          <a:ln w="9525">
            <a:noFill/>
            <a:miter lim="800000"/>
            <a:headEnd/>
            <a:tailEnd/>
          </a:ln>
        </p:spPr>
      </p:pic>
      <p:pic>
        <p:nvPicPr>
          <p:cNvPr id="1028" name="Picture 7" descr="HCL Logo"/>
          <p:cNvPicPr>
            <a:picLocks noChangeAspect="1" noChangeArrowheads="1"/>
          </p:cNvPicPr>
          <p:nvPr userDrawn="1"/>
        </p:nvPicPr>
        <p:blipFill>
          <a:blip r:embed="rId14" cstate="print"/>
          <a:srcRect t="25212" b="28896"/>
          <a:stretch>
            <a:fillRect/>
          </a:stretch>
        </p:blipFill>
        <p:spPr bwMode="auto">
          <a:xfrm>
            <a:off x="6950075" y="6400800"/>
            <a:ext cx="2193925" cy="355600"/>
          </a:xfrm>
          <a:prstGeom prst="rect">
            <a:avLst/>
          </a:prstGeom>
          <a:noFill/>
          <a:ln w="9525">
            <a:noFill/>
            <a:miter lim="800000"/>
            <a:headEnd/>
            <a:tailEnd/>
          </a:ln>
        </p:spPr>
      </p:pic>
      <p:sp>
        <p:nvSpPr>
          <p:cNvPr id="1029" name="Rectangle 2"/>
          <p:cNvSpPr>
            <a:spLocks noGrp="1" noChangeArrowheads="1"/>
          </p:cNvSpPr>
          <p:nvPr>
            <p:ph type="title"/>
          </p:nvPr>
        </p:nvSpPr>
        <p:spPr bwMode="auto">
          <a:xfrm>
            <a:off x="457200" y="0"/>
            <a:ext cx="82296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5" name="Rectangle 11"/>
          <p:cNvSpPr>
            <a:spLocks noGrp="1" noChangeArrowheads="1"/>
          </p:cNvSpPr>
          <p:nvPr>
            <p:ph type="sldNum" sz="quarter" idx="4"/>
          </p:nvPr>
        </p:nvSpPr>
        <p:spPr bwMode="auto">
          <a:xfrm>
            <a:off x="3505200" y="6553200"/>
            <a:ext cx="2133600" cy="238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900" i="1">
                <a:solidFill>
                  <a:schemeClr val="bg2"/>
                </a:solidFill>
                <a:latin typeface="Arial" pitchFamily="34" charset="0"/>
              </a:defRPr>
            </a:lvl1pPr>
          </a:lstStyle>
          <a:p>
            <a:pPr>
              <a:defRPr/>
            </a:pPr>
            <a:fld id="{90B62891-5015-4E44-88A0-898F161C443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96"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hf hdr="0" ftr="0" dt="0"/>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Arial" pitchFamily="34" charset="0"/>
        </a:defRPr>
      </a:lvl2pPr>
      <a:lvl3pPr algn="l" rtl="0" eaLnBrk="0" fontAlgn="base" hangingPunct="0">
        <a:spcBef>
          <a:spcPct val="0"/>
        </a:spcBef>
        <a:spcAft>
          <a:spcPct val="0"/>
        </a:spcAft>
        <a:defRPr sz="3200" b="1">
          <a:solidFill>
            <a:schemeClr val="bg1"/>
          </a:solidFill>
          <a:latin typeface="Arial" pitchFamily="34" charset="0"/>
        </a:defRPr>
      </a:lvl3pPr>
      <a:lvl4pPr algn="l" rtl="0" eaLnBrk="0" fontAlgn="base" hangingPunct="0">
        <a:spcBef>
          <a:spcPct val="0"/>
        </a:spcBef>
        <a:spcAft>
          <a:spcPct val="0"/>
        </a:spcAft>
        <a:defRPr sz="3200" b="1">
          <a:solidFill>
            <a:schemeClr val="bg1"/>
          </a:solidFill>
          <a:latin typeface="Arial" pitchFamily="34" charset="0"/>
        </a:defRPr>
      </a:lvl4pPr>
      <a:lvl5pPr algn="l" rtl="0" eaLnBrk="0" fontAlgn="base" hangingPunct="0">
        <a:spcBef>
          <a:spcPct val="0"/>
        </a:spcBef>
        <a:spcAft>
          <a:spcPct val="0"/>
        </a:spcAft>
        <a:defRPr sz="3200" b="1">
          <a:solidFill>
            <a:schemeClr val="bg1"/>
          </a:solidFill>
          <a:latin typeface="Arial" pitchFamily="34" charset="0"/>
        </a:defRPr>
      </a:lvl5pPr>
      <a:lvl6pPr marL="457200" algn="l" rtl="0" fontAlgn="base">
        <a:spcBef>
          <a:spcPct val="0"/>
        </a:spcBef>
        <a:spcAft>
          <a:spcPct val="0"/>
        </a:spcAft>
        <a:defRPr sz="3200" b="1">
          <a:solidFill>
            <a:schemeClr val="bg1"/>
          </a:solidFill>
          <a:latin typeface="Arial" pitchFamily="34" charset="0"/>
        </a:defRPr>
      </a:lvl6pPr>
      <a:lvl7pPr marL="914400" algn="l" rtl="0" fontAlgn="base">
        <a:spcBef>
          <a:spcPct val="0"/>
        </a:spcBef>
        <a:spcAft>
          <a:spcPct val="0"/>
        </a:spcAft>
        <a:defRPr sz="3200" b="1">
          <a:solidFill>
            <a:schemeClr val="bg1"/>
          </a:solidFill>
          <a:latin typeface="Arial" pitchFamily="34" charset="0"/>
        </a:defRPr>
      </a:lvl7pPr>
      <a:lvl8pPr marL="1371600" algn="l" rtl="0" fontAlgn="base">
        <a:spcBef>
          <a:spcPct val="0"/>
        </a:spcBef>
        <a:spcAft>
          <a:spcPct val="0"/>
        </a:spcAft>
        <a:defRPr sz="3200" b="1">
          <a:solidFill>
            <a:schemeClr val="bg1"/>
          </a:solidFill>
          <a:latin typeface="Arial" pitchFamily="34" charset="0"/>
        </a:defRPr>
      </a:lvl8pPr>
      <a:lvl9pPr marL="1828800" algn="l" rtl="0" fontAlgn="base">
        <a:spcBef>
          <a:spcPct val="0"/>
        </a:spcBef>
        <a:spcAft>
          <a:spcPct val="0"/>
        </a:spcAft>
        <a:defRPr sz="3200" b="1">
          <a:solidFill>
            <a:schemeClr val="bg1"/>
          </a:solidFill>
          <a:latin typeface="Arial" pitchFamily="34" charset="0"/>
        </a:defRPr>
      </a:lvl9pPr>
    </p:titleStyle>
    <p:bodyStyle>
      <a:lvl1pPr marL="342900" indent="-342900" algn="l" rtl="0" eaLnBrk="0" fontAlgn="base" hangingPunct="0">
        <a:lnSpc>
          <a:spcPct val="140000"/>
        </a:lnSpc>
        <a:spcBef>
          <a:spcPct val="20000"/>
        </a:spcBef>
        <a:spcAft>
          <a:spcPct val="0"/>
        </a:spcAft>
        <a:buClr>
          <a:schemeClr val="accent2"/>
        </a:buClr>
        <a:buFont typeface="Wingdings" pitchFamily="2" charset="2"/>
        <a:buChar char="§"/>
        <a:defRPr sz="2000">
          <a:solidFill>
            <a:srgbClr val="5F5F5F"/>
          </a:solidFill>
          <a:latin typeface="+mn-lt"/>
          <a:ea typeface="+mn-ea"/>
          <a:cs typeface="+mn-cs"/>
        </a:defRPr>
      </a:lvl1pPr>
      <a:lvl2pPr marL="742950" indent="-285750" algn="l" rtl="0" eaLnBrk="0" fontAlgn="base" hangingPunct="0">
        <a:lnSpc>
          <a:spcPct val="140000"/>
        </a:lnSpc>
        <a:spcBef>
          <a:spcPct val="20000"/>
        </a:spcBef>
        <a:spcAft>
          <a:spcPct val="0"/>
        </a:spcAft>
        <a:buClr>
          <a:schemeClr val="accent2"/>
        </a:buClr>
        <a:buFont typeface="Wingdings" pitchFamily="2" charset="2"/>
        <a:buChar char="§"/>
        <a:defRPr sz="2800">
          <a:solidFill>
            <a:srgbClr val="5F5F5F"/>
          </a:solidFill>
          <a:latin typeface="+mn-lt"/>
        </a:defRPr>
      </a:lvl2pPr>
      <a:lvl3pPr marL="1143000" indent="-228600" algn="l" rtl="0" eaLnBrk="0" fontAlgn="base" hangingPunct="0">
        <a:lnSpc>
          <a:spcPct val="140000"/>
        </a:lnSpc>
        <a:spcBef>
          <a:spcPct val="20000"/>
        </a:spcBef>
        <a:spcAft>
          <a:spcPct val="0"/>
        </a:spcAft>
        <a:buClr>
          <a:schemeClr val="accent2"/>
        </a:buClr>
        <a:buFont typeface="Wingdings" pitchFamily="2" charset="2"/>
        <a:buChar char="§"/>
        <a:defRPr sz="1600">
          <a:solidFill>
            <a:srgbClr val="5F5F5F"/>
          </a:solidFill>
          <a:latin typeface="+mn-lt"/>
        </a:defRPr>
      </a:lvl3pPr>
      <a:lvl4pPr marL="16002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4pPr>
      <a:lvl5pPr marL="20574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5pPr>
      <a:lvl6pPr marL="25146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6pPr>
      <a:lvl7pPr marL="29718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7pPr>
      <a:lvl8pPr marL="34290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8pPr>
      <a:lvl9pPr marL="38862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type="subTitle" idx="1"/>
          </p:nvPr>
        </p:nvSpPr>
        <p:spPr>
          <a:xfrm>
            <a:off x="152400" y="1600200"/>
            <a:ext cx="8458200" cy="1752600"/>
          </a:xfrm>
        </p:spPr>
        <p:txBody>
          <a:bodyPr/>
          <a:lstStyle/>
          <a:p>
            <a:r>
              <a:rPr lang="en-US" sz="4400" smtClean="0">
                <a:solidFill>
                  <a:schemeClr val="bg1"/>
                </a:solidFill>
                <a:latin typeface="Tahoma" pitchFamily="34" charset="0"/>
              </a:rPr>
              <a:t>Communication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smtClean="0"/>
              <a:t>Different</a:t>
            </a:r>
            <a:r>
              <a:rPr lang="en-US" smtClean="0">
                <a:latin typeface="Courier New" pitchFamily="49" charset="0"/>
              </a:rPr>
              <a:t> getRequestDispatcher()</a:t>
            </a:r>
            <a:endParaRPr lang="en-US" smtClean="0"/>
          </a:p>
        </p:txBody>
      </p:sp>
      <p:sp>
        <p:nvSpPr>
          <p:cNvPr id="7171" name="Content Placeholder 2"/>
          <p:cNvSpPr>
            <a:spLocks noGrp="1"/>
          </p:cNvSpPr>
          <p:nvPr>
            <p:ph idx="1"/>
          </p:nvPr>
        </p:nvSpPr>
        <p:spPr/>
        <p:txBody>
          <a:bodyPr/>
          <a:lstStyle/>
          <a:p>
            <a:r>
              <a:rPr lang="en-US" b="1" smtClean="0">
                <a:latin typeface="Courier New" pitchFamily="49" charset="0"/>
              </a:rPr>
              <a:t>RequestDispatcher getRequestDispatcher(java.lang.String path)</a:t>
            </a:r>
          </a:p>
          <a:p>
            <a:r>
              <a:rPr lang="en-US" smtClean="0"/>
              <a:t>The path must be relative to the root of the application when this method when used using </a:t>
            </a:r>
            <a:r>
              <a:rPr lang="en-US" b="1" smtClean="0">
                <a:latin typeface="Courier New" pitchFamily="49" charset="0"/>
              </a:rPr>
              <a:t>ServletContext</a:t>
            </a:r>
            <a:r>
              <a:rPr lang="en-US" smtClean="0"/>
              <a:t> .</a:t>
            </a:r>
          </a:p>
          <a:p>
            <a:r>
              <a:rPr lang="en-US" smtClean="0"/>
              <a:t>Relative path with respect to the servlet can be used with when this method when used using </a:t>
            </a:r>
            <a:r>
              <a:rPr lang="en-US" b="1" smtClean="0">
                <a:latin typeface="Courier New" pitchFamily="49" charset="0"/>
              </a:rPr>
              <a:t>Servlet</a:t>
            </a:r>
            <a:r>
              <a:rPr lang="en-US" smtClean="0"/>
              <a:t> </a:t>
            </a:r>
            <a:r>
              <a:rPr lang="en-US" b="1" smtClean="0">
                <a:latin typeface="Courier New" pitchFamily="49" charset="0"/>
              </a:rPr>
              <a:t>Request</a:t>
            </a:r>
            <a:r>
              <a:rPr lang="en-US" smtClean="0"/>
              <a:t> .</a:t>
            </a:r>
          </a:p>
          <a:p>
            <a:endParaRPr lang="en-US" smtClean="0"/>
          </a:p>
        </p:txBody>
      </p:sp>
      <p:sp>
        <p:nvSpPr>
          <p:cNvPr id="7172" name="Slide Number Placeholder 3"/>
          <p:cNvSpPr>
            <a:spLocks noGrp="1"/>
          </p:cNvSpPr>
          <p:nvPr>
            <p:ph type="sldNum" sz="quarter" idx="10"/>
          </p:nvPr>
        </p:nvSpPr>
        <p:spPr>
          <a:noFill/>
        </p:spPr>
        <p:txBody>
          <a:bodyPr/>
          <a:lstStyle/>
          <a:p>
            <a:fld id="{13A1E05F-47D0-4115-AEB2-438955B082E9}" type="slidenum">
              <a:rPr lang="en-US" smtClean="0">
                <a:latin typeface="Arial" charset="0"/>
              </a:rPr>
              <a:pPr/>
              <a:t>10</a:t>
            </a:fld>
            <a:endParaRPr lang="en-US" smtClean="0">
              <a:latin typeface="Arial"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smtClean="0"/>
              <a:t>Tell me what</a:t>
            </a:r>
          </a:p>
        </p:txBody>
      </p:sp>
      <p:sp>
        <p:nvSpPr>
          <p:cNvPr id="8195" name="Content Placeholder 2"/>
          <p:cNvSpPr>
            <a:spLocks noGrp="1"/>
          </p:cNvSpPr>
          <p:nvPr>
            <p:ph idx="1"/>
          </p:nvPr>
        </p:nvSpPr>
        <p:spPr>
          <a:xfrm>
            <a:off x="228600" y="1066800"/>
            <a:ext cx="8534400" cy="1447800"/>
          </a:xfrm>
        </p:spPr>
        <p:txBody>
          <a:bodyPr/>
          <a:lstStyle/>
          <a:p>
            <a:pPr>
              <a:lnSpc>
                <a:spcPct val="100000"/>
              </a:lnSpc>
            </a:pPr>
            <a:r>
              <a:rPr lang="en-US" b="1" smtClean="0">
                <a:latin typeface="Courier New" pitchFamily="49" charset="0"/>
              </a:rPr>
              <a:t>RequestDispatcher getNamedDispatcher(java.lang.String name)</a:t>
            </a:r>
          </a:p>
          <a:p>
            <a:pPr>
              <a:lnSpc>
                <a:spcPct val="100000"/>
              </a:lnSpc>
              <a:buFont typeface="Wingdings" pitchFamily="2" charset="2"/>
              <a:buNone/>
            </a:pPr>
            <a:r>
              <a:rPr lang="en-US" smtClean="0"/>
              <a:t>	This method uses servlet name to get </a:t>
            </a:r>
            <a:r>
              <a:rPr lang="en-US" b="1" smtClean="0">
                <a:latin typeface="Courier New" pitchFamily="49" charset="0"/>
              </a:rPr>
              <a:t>RequestDispatcher ? </a:t>
            </a:r>
            <a:r>
              <a:rPr lang="en-US" smtClean="0"/>
              <a:t>What is servlet name?  Is the servlet name  same as servlet class name?</a:t>
            </a:r>
          </a:p>
        </p:txBody>
      </p:sp>
      <p:sp>
        <p:nvSpPr>
          <p:cNvPr id="8196" name="Slide Number Placeholder 3"/>
          <p:cNvSpPr>
            <a:spLocks noGrp="1"/>
          </p:cNvSpPr>
          <p:nvPr>
            <p:ph type="sldNum" sz="quarter" idx="10"/>
          </p:nvPr>
        </p:nvSpPr>
        <p:spPr>
          <a:noFill/>
        </p:spPr>
        <p:txBody>
          <a:bodyPr/>
          <a:lstStyle/>
          <a:p>
            <a:fld id="{3404CAEA-0EB7-4214-BA1A-7E022EF6F573}" type="slidenum">
              <a:rPr lang="en-US" smtClean="0">
                <a:latin typeface="Arial" charset="0"/>
              </a:rPr>
              <a:pPr/>
              <a:t>11</a:t>
            </a:fld>
            <a:endParaRPr lang="en-US" smtClean="0">
              <a:latin typeface="Arial" charset="0"/>
            </a:endParaRPr>
          </a:p>
        </p:txBody>
      </p:sp>
      <p:sp>
        <p:nvSpPr>
          <p:cNvPr id="5" name="Content Placeholder 2"/>
          <p:cNvSpPr txBox="1">
            <a:spLocks/>
          </p:cNvSpPr>
          <p:nvPr/>
        </p:nvSpPr>
        <p:spPr bwMode="auto">
          <a:xfrm>
            <a:off x="152400" y="2667000"/>
            <a:ext cx="8915400" cy="4038600"/>
          </a:xfrm>
          <a:prstGeom prst="rect">
            <a:avLst/>
          </a:prstGeom>
          <a:noFill/>
          <a:ln w="9525">
            <a:noFill/>
            <a:miter lim="800000"/>
            <a:headEnd/>
            <a:tailEnd/>
          </a:ln>
        </p:spPr>
        <p:txBody>
          <a:bodyPr/>
          <a:lstStyle/>
          <a:p>
            <a:pPr marL="342900" indent="-342900" eaLnBrk="0" hangingPunct="0">
              <a:spcBef>
                <a:spcPct val="20000"/>
              </a:spcBef>
              <a:buClr>
                <a:schemeClr val="accent2"/>
              </a:buClr>
              <a:buFont typeface="Wingdings" pitchFamily="2" charset="2"/>
              <a:buChar char="§"/>
              <a:defRPr/>
            </a:pPr>
            <a:r>
              <a:rPr lang="en-US" sz="2000" dirty="0">
                <a:solidFill>
                  <a:srgbClr val="5F5F5F"/>
                </a:solidFill>
                <a:latin typeface="+mn-lt"/>
              </a:rPr>
              <a:t>Servlet name is not same as servlet class name. This name is usually used for configuration information by the server and is provided to decouple the class name from name that can be used for configuration.</a:t>
            </a:r>
          </a:p>
          <a:p>
            <a:pPr marL="342900" indent="-342900" eaLnBrk="0" hangingPunct="0">
              <a:spcBef>
                <a:spcPct val="20000"/>
              </a:spcBef>
              <a:buClr>
                <a:schemeClr val="accent2"/>
              </a:buClr>
              <a:buFont typeface="Wingdings" pitchFamily="2" charset="2"/>
              <a:buChar char="§"/>
              <a:defRPr/>
            </a:pPr>
            <a:r>
              <a:rPr lang="en-US" sz="2000" dirty="0">
                <a:solidFill>
                  <a:srgbClr val="5F5F5F"/>
                </a:solidFill>
                <a:latin typeface="+mn-lt"/>
              </a:rPr>
              <a:t>Servlet name can be provided in two ways :</a:t>
            </a:r>
          </a:p>
          <a:p>
            <a:pPr marL="800100" lvl="1" indent="-342900" eaLnBrk="0" hangingPunct="0">
              <a:spcBef>
                <a:spcPct val="20000"/>
              </a:spcBef>
              <a:buClr>
                <a:schemeClr val="accent2"/>
              </a:buClr>
              <a:buFont typeface="Wingdings" pitchFamily="2" charset="2"/>
              <a:buChar char="§"/>
              <a:defRPr/>
            </a:pPr>
            <a:r>
              <a:rPr lang="en-US" sz="2000" dirty="0">
                <a:solidFill>
                  <a:srgbClr val="5F5F5F"/>
                </a:solidFill>
                <a:latin typeface="+mn-lt"/>
              </a:rPr>
              <a:t>Through annotation: </a:t>
            </a:r>
          </a:p>
          <a:p>
            <a:pPr marL="1257300" lvl="2" indent="-342900" eaLnBrk="0" hangingPunct="0">
              <a:spcBef>
                <a:spcPct val="20000"/>
              </a:spcBef>
              <a:buClr>
                <a:schemeClr val="accent2"/>
              </a:buClr>
              <a:buFont typeface="Wingdings" pitchFamily="2" charset="2"/>
              <a:buChar char="§"/>
              <a:defRPr/>
            </a:pPr>
            <a:r>
              <a:rPr lang="en-US" sz="2000" b="1" dirty="0">
                <a:solidFill>
                  <a:srgbClr val="5F5F5F"/>
                </a:solidFill>
                <a:latin typeface="Courier New" pitchFamily="49" charset="0"/>
              </a:rPr>
              <a:t>@</a:t>
            </a:r>
            <a:r>
              <a:rPr lang="en-US" sz="2000" b="1" dirty="0" err="1">
                <a:solidFill>
                  <a:srgbClr val="5F5F5F"/>
                </a:solidFill>
                <a:latin typeface="Courier New" pitchFamily="49" charset="0"/>
              </a:rPr>
              <a:t>WebServlet</a:t>
            </a:r>
            <a:r>
              <a:rPr lang="en-US" sz="2000" b="1" dirty="0">
                <a:solidFill>
                  <a:srgbClr val="5F5F5F"/>
                </a:solidFill>
                <a:latin typeface="Courier New" pitchFamily="49" charset="0"/>
              </a:rPr>
              <a:t>(</a:t>
            </a:r>
            <a:r>
              <a:rPr lang="en-US" sz="2000" b="1" dirty="0">
                <a:solidFill>
                  <a:srgbClr val="C00000"/>
                </a:solidFill>
                <a:latin typeface="Courier New" pitchFamily="49" charset="0"/>
              </a:rPr>
              <a:t>name="</a:t>
            </a:r>
            <a:r>
              <a:rPr lang="en-US" sz="2000" b="1" dirty="0" err="1">
                <a:solidFill>
                  <a:srgbClr val="C00000"/>
                </a:solidFill>
                <a:latin typeface="Courier New" pitchFamily="49" charset="0"/>
              </a:rPr>
              <a:t>MySer"</a:t>
            </a:r>
            <a:r>
              <a:rPr lang="en-US" sz="2000" b="1" dirty="0" err="1">
                <a:solidFill>
                  <a:srgbClr val="5F5F5F"/>
                </a:solidFill>
                <a:latin typeface="Courier New" pitchFamily="49" charset="0"/>
              </a:rPr>
              <a:t>,urlPatterns</a:t>
            </a:r>
            <a:r>
              <a:rPr lang="en-US" sz="2000" b="1" dirty="0">
                <a:solidFill>
                  <a:srgbClr val="5F5F5F"/>
                </a:solidFill>
                <a:latin typeface="Courier New" pitchFamily="49" charset="0"/>
              </a:rPr>
              <a:t>= {"/my"})</a:t>
            </a:r>
          </a:p>
          <a:p>
            <a:pPr marL="800100" lvl="1" indent="-342900" eaLnBrk="0" hangingPunct="0">
              <a:spcBef>
                <a:spcPct val="20000"/>
              </a:spcBef>
              <a:buClr>
                <a:schemeClr val="accent2"/>
              </a:buClr>
              <a:buFont typeface="Wingdings" pitchFamily="2" charset="2"/>
              <a:buChar char="§"/>
              <a:defRPr/>
            </a:pPr>
            <a:r>
              <a:rPr lang="en-US" sz="2000" dirty="0">
                <a:solidFill>
                  <a:srgbClr val="5F5F5F"/>
                </a:solidFill>
                <a:latin typeface="+mn-lt"/>
              </a:rPr>
              <a:t>Though</a:t>
            </a:r>
            <a:r>
              <a:rPr lang="en-US" sz="2000" b="1" dirty="0">
                <a:solidFill>
                  <a:srgbClr val="5F5F5F"/>
                </a:solidFill>
                <a:latin typeface="Courier New" pitchFamily="49" charset="0"/>
              </a:rPr>
              <a:t> web.xml:</a:t>
            </a:r>
          </a:p>
          <a:p>
            <a:pPr marL="1257300" lvl="2" indent="-342900" eaLnBrk="0" hangingPunct="0">
              <a:spcBef>
                <a:spcPts val="100"/>
              </a:spcBef>
              <a:buClr>
                <a:schemeClr val="accent2"/>
              </a:buClr>
              <a:defRPr/>
            </a:pPr>
            <a:r>
              <a:rPr lang="en-US" sz="2000" b="1" dirty="0">
                <a:solidFill>
                  <a:srgbClr val="5F5F5F"/>
                </a:solidFill>
                <a:latin typeface="Courier New" pitchFamily="49" charset="0"/>
              </a:rPr>
              <a:t>&lt;web-app&gt;</a:t>
            </a:r>
          </a:p>
          <a:p>
            <a:pPr marL="1257300" lvl="2" indent="-342900" eaLnBrk="0" hangingPunct="0">
              <a:spcBef>
                <a:spcPts val="100"/>
              </a:spcBef>
              <a:buClr>
                <a:schemeClr val="accent2"/>
              </a:buClr>
              <a:defRPr/>
            </a:pPr>
            <a:r>
              <a:rPr lang="en-US" sz="2000" b="1" dirty="0">
                <a:solidFill>
                  <a:srgbClr val="5F5F5F"/>
                </a:solidFill>
                <a:latin typeface="Courier New" pitchFamily="49" charset="0"/>
              </a:rPr>
              <a:t> &lt;servlet&gt;</a:t>
            </a:r>
          </a:p>
          <a:p>
            <a:pPr marL="1257300" lvl="2" indent="-342900" eaLnBrk="0" hangingPunct="0">
              <a:spcBef>
                <a:spcPts val="100"/>
              </a:spcBef>
              <a:buClr>
                <a:schemeClr val="accent2"/>
              </a:buClr>
              <a:defRPr/>
            </a:pPr>
            <a:r>
              <a:rPr lang="en-US" sz="2000" b="1" dirty="0">
                <a:solidFill>
                  <a:srgbClr val="5F5F5F"/>
                </a:solidFill>
                <a:latin typeface="Courier New" pitchFamily="49" charset="0"/>
              </a:rPr>
              <a:t>    </a:t>
            </a:r>
            <a:r>
              <a:rPr lang="en-US" sz="2000" b="1" dirty="0">
                <a:solidFill>
                  <a:srgbClr val="C00000"/>
                </a:solidFill>
                <a:latin typeface="Courier New" pitchFamily="49" charset="0"/>
              </a:rPr>
              <a:t>&lt;</a:t>
            </a:r>
            <a:r>
              <a:rPr lang="en-US" sz="2000" b="1" dirty="0" err="1">
                <a:solidFill>
                  <a:srgbClr val="C00000"/>
                </a:solidFill>
                <a:latin typeface="Courier New" pitchFamily="49" charset="0"/>
              </a:rPr>
              <a:t>servlet</a:t>
            </a:r>
            <a:r>
              <a:rPr lang="en-US" sz="2000" b="1" dirty="0">
                <a:solidFill>
                  <a:srgbClr val="C00000"/>
                </a:solidFill>
                <a:latin typeface="Courier New" pitchFamily="49" charset="0"/>
              </a:rPr>
              <a:t>-name&gt;Register&lt;/</a:t>
            </a:r>
            <a:r>
              <a:rPr lang="en-US" sz="2000" b="1" dirty="0" err="1">
                <a:solidFill>
                  <a:srgbClr val="C00000"/>
                </a:solidFill>
                <a:latin typeface="Courier New" pitchFamily="49" charset="0"/>
              </a:rPr>
              <a:t>servlet</a:t>
            </a:r>
            <a:r>
              <a:rPr lang="en-US" sz="2000" b="1" dirty="0">
                <a:solidFill>
                  <a:srgbClr val="C00000"/>
                </a:solidFill>
                <a:latin typeface="Courier New" pitchFamily="49" charset="0"/>
              </a:rPr>
              <a:t>-name&gt;</a:t>
            </a:r>
          </a:p>
          <a:p>
            <a:pPr marL="1257300" lvl="2" indent="-342900" eaLnBrk="0" hangingPunct="0">
              <a:spcBef>
                <a:spcPts val="100"/>
              </a:spcBef>
              <a:buClr>
                <a:schemeClr val="accent2"/>
              </a:buClr>
              <a:defRPr/>
            </a:pPr>
            <a:r>
              <a:rPr lang="en-US" sz="2000" b="1" dirty="0">
                <a:solidFill>
                  <a:srgbClr val="5F5F5F"/>
                </a:solidFill>
                <a:latin typeface="Courier New" pitchFamily="49" charset="0"/>
              </a:rPr>
              <a:t>    &lt;</a:t>
            </a:r>
            <a:r>
              <a:rPr lang="en-US" sz="2000" b="1" dirty="0" err="1">
                <a:solidFill>
                  <a:srgbClr val="5F5F5F"/>
                </a:solidFill>
                <a:latin typeface="Courier New" pitchFamily="49" charset="0"/>
              </a:rPr>
              <a:t>servlet</a:t>
            </a:r>
            <a:r>
              <a:rPr lang="en-US" sz="2000" b="1" dirty="0">
                <a:solidFill>
                  <a:srgbClr val="5F5F5F"/>
                </a:solidFill>
                <a:latin typeface="Courier New" pitchFamily="49" charset="0"/>
              </a:rPr>
              <a:t>-class&gt;Register&lt;/</a:t>
            </a:r>
            <a:r>
              <a:rPr lang="en-US" sz="2000" b="1" dirty="0" err="1">
                <a:solidFill>
                  <a:srgbClr val="5F5F5F"/>
                </a:solidFill>
                <a:latin typeface="Courier New" pitchFamily="49" charset="0"/>
              </a:rPr>
              <a:t>servlet</a:t>
            </a:r>
            <a:r>
              <a:rPr lang="en-US" sz="2000" b="1" dirty="0">
                <a:solidFill>
                  <a:srgbClr val="5F5F5F"/>
                </a:solidFill>
                <a:latin typeface="Courier New" pitchFamily="49" charset="0"/>
              </a:rPr>
              <a:t>-class&gt;</a:t>
            </a:r>
          </a:p>
          <a:p>
            <a:pPr marL="1257300" lvl="2" indent="-342900" eaLnBrk="0" hangingPunct="0">
              <a:spcBef>
                <a:spcPts val="100"/>
              </a:spcBef>
              <a:buClr>
                <a:schemeClr val="accent2"/>
              </a:buClr>
              <a:defRPr/>
            </a:pPr>
            <a:r>
              <a:rPr lang="en-US" sz="2000" b="1" dirty="0">
                <a:solidFill>
                  <a:srgbClr val="5F5F5F"/>
                </a:solidFill>
                <a:latin typeface="Courier New" pitchFamily="49" charset="0"/>
              </a:rPr>
              <a:t> &lt;/servlet&gt;		…&lt;/web-app&gt;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smtClean="0">
                <a:latin typeface="Courier New" pitchFamily="49" charset="0"/>
              </a:rPr>
              <a:t>javax.servlet.RequestDispatcher</a:t>
            </a:r>
            <a:endParaRPr lang="en-US" smtClean="0"/>
          </a:p>
        </p:txBody>
      </p:sp>
      <p:sp>
        <p:nvSpPr>
          <p:cNvPr id="3" name="Content Placeholder 2"/>
          <p:cNvSpPr>
            <a:spLocks noGrp="1"/>
          </p:cNvSpPr>
          <p:nvPr>
            <p:ph idx="1"/>
          </p:nvPr>
        </p:nvSpPr>
        <p:spPr>
          <a:xfrm>
            <a:off x="152400" y="990600"/>
            <a:ext cx="8915400" cy="5486400"/>
          </a:xfrm>
        </p:spPr>
        <p:txBody>
          <a:bodyPr/>
          <a:lstStyle/>
          <a:p>
            <a:pPr>
              <a:lnSpc>
                <a:spcPct val="130000"/>
              </a:lnSpc>
              <a:buClr>
                <a:schemeClr val="accent6"/>
              </a:buClr>
              <a:defRPr/>
            </a:pPr>
            <a:r>
              <a:rPr lang="en-US" dirty="0" smtClean="0"/>
              <a:t>This interface receives requests from the client and sends them to any resource (such as a servlet, HTML file, or JSP file) on the server.</a:t>
            </a:r>
          </a:p>
          <a:p>
            <a:pPr>
              <a:lnSpc>
                <a:spcPct val="130000"/>
              </a:lnSpc>
              <a:buClr>
                <a:schemeClr val="accent6"/>
              </a:buClr>
              <a:defRPr/>
            </a:pPr>
            <a:r>
              <a:rPr lang="en-US" dirty="0" smtClean="0"/>
              <a:t>There are two ways in which the communicate can happen based on where the control is finally going to be. </a:t>
            </a:r>
          </a:p>
          <a:p>
            <a:pPr>
              <a:lnSpc>
                <a:spcPct val="130000"/>
              </a:lnSpc>
              <a:buClr>
                <a:schemeClr val="accent6"/>
              </a:buClr>
              <a:defRPr/>
            </a:pPr>
            <a:r>
              <a:rPr lang="en-US" dirty="0" smtClean="0"/>
              <a:t>These are the only 2 methods that this interface declares. Note that the 2 request and response objects are also passed.</a:t>
            </a:r>
          </a:p>
          <a:p>
            <a:pPr lvl="1">
              <a:buClr>
                <a:schemeClr val="accent6"/>
              </a:buClr>
              <a:defRPr/>
            </a:pPr>
            <a:r>
              <a:rPr lang="en-US" sz="2000" dirty="0" smtClean="0"/>
              <a:t>forward:</a:t>
            </a:r>
          </a:p>
          <a:p>
            <a:pPr lvl="2">
              <a:buClr>
                <a:schemeClr val="accent6"/>
              </a:buClr>
              <a:defRPr/>
            </a:pPr>
            <a:r>
              <a:rPr lang="en-US" sz="2000" dirty="0" smtClean="0"/>
              <a:t>controls goes to the forwarded servlet</a:t>
            </a:r>
          </a:p>
          <a:p>
            <a:pPr lvl="2">
              <a:lnSpc>
                <a:spcPct val="80000"/>
              </a:lnSpc>
              <a:buClr>
                <a:schemeClr val="accent6"/>
              </a:buClr>
              <a:defRPr/>
            </a:pPr>
            <a:r>
              <a:rPr lang="en-US" sz="2000" b="1" dirty="0" smtClean="0">
                <a:latin typeface="Courier New" pitchFamily="49" charset="0"/>
              </a:rPr>
              <a:t>void forward(</a:t>
            </a:r>
            <a:r>
              <a:rPr lang="en-US" sz="2000" b="1" dirty="0" err="1" smtClean="0">
                <a:latin typeface="Courier New" pitchFamily="49" charset="0"/>
              </a:rPr>
              <a:t>ServletRequest</a:t>
            </a:r>
            <a:r>
              <a:rPr lang="en-US" sz="2000" b="1" dirty="0" smtClean="0">
                <a:latin typeface="Courier New" pitchFamily="49" charset="0"/>
              </a:rPr>
              <a:t> request, </a:t>
            </a:r>
            <a:r>
              <a:rPr lang="en-US" sz="2000" b="1" dirty="0" err="1" smtClean="0">
                <a:latin typeface="Courier New" pitchFamily="49" charset="0"/>
              </a:rPr>
              <a:t>ServletResponse</a:t>
            </a:r>
            <a:r>
              <a:rPr lang="en-US" sz="2000" b="1" dirty="0" smtClean="0">
                <a:latin typeface="Courier New" pitchFamily="49" charset="0"/>
              </a:rPr>
              <a:t> response)</a:t>
            </a:r>
            <a:endParaRPr lang="en-US" sz="2000" dirty="0" smtClean="0"/>
          </a:p>
          <a:p>
            <a:pPr lvl="1">
              <a:buClr>
                <a:schemeClr val="accent6"/>
              </a:buClr>
              <a:defRPr/>
            </a:pPr>
            <a:r>
              <a:rPr lang="en-US" sz="2000" dirty="0" smtClean="0"/>
              <a:t>include:</a:t>
            </a:r>
          </a:p>
          <a:p>
            <a:pPr lvl="2">
              <a:buClr>
                <a:schemeClr val="accent6"/>
              </a:buClr>
              <a:defRPr/>
            </a:pPr>
            <a:r>
              <a:rPr lang="en-US" sz="2000" dirty="0" smtClean="0"/>
              <a:t>control comes back to the original servlet</a:t>
            </a:r>
          </a:p>
          <a:p>
            <a:pPr lvl="2">
              <a:lnSpc>
                <a:spcPct val="100000"/>
              </a:lnSpc>
              <a:buClr>
                <a:schemeClr val="accent6"/>
              </a:buClr>
              <a:defRPr/>
            </a:pPr>
            <a:r>
              <a:rPr lang="en-US" sz="2000" b="1" dirty="0" smtClean="0">
                <a:latin typeface="Courier New" pitchFamily="49" charset="0"/>
              </a:rPr>
              <a:t>void include(</a:t>
            </a:r>
            <a:r>
              <a:rPr lang="en-US" sz="2000" b="1" dirty="0" err="1" smtClean="0">
                <a:latin typeface="Courier New" pitchFamily="49" charset="0"/>
              </a:rPr>
              <a:t>ServletRequest</a:t>
            </a:r>
            <a:r>
              <a:rPr lang="en-US" sz="2000" b="1" dirty="0" smtClean="0">
                <a:latin typeface="Courier New" pitchFamily="49" charset="0"/>
              </a:rPr>
              <a:t> request, </a:t>
            </a:r>
            <a:r>
              <a:rPr lang="en-US" sz="2000" b="1" dirty="0" err="1" smtClean="0">
                <a:latin typeface="Courier New" pitchFamily="49" charset="0"/>
              </a:rPr>
              <a:t>ServletResponse</a:t>
            </a:r>
            <a:r>
              <a:rPr lang="en-US" sz="2000" b="1" dirty="0" smtClean="0">
                <a:latin typeface="Courier New" pitchFamily="49" charset="0"/>
              </a:rPr>
              <a:t> response)</a:t>
            </a:r>
            <a:endParaRPr lang="en-US" dirty="0"/>
          </a:p>
        </p:txBody>
      </p:sp>
      <p:sp>
        <p:nvSpPr>
          <p:cNvPr id="9220" name="Slide Number Placeholder 3"/>
          <p:cNvSpPr>
            <a:spLocks noGrp="1"/>
          </p:cNvSpPr>
          <p:nvPr>
            <p:ph type="sldNum" sz="quarter" idx="10"/>
          </p:nvPr>
        </p:nvSpPr>
        <p:spPr>
          <a:noFill/>
        </p:spPr>
        <p:txBody>
          <a:bodyPr/>
          <a:lstStyle/>
          <a:p>
            <a:fld id="{2659CCBF-5B1E-4811-A6F5-7D00C84CE74F}" type="slidenum">
              <a:rPr lang="en-US" smtClean="0">
                <a:latin typeface="Arial" charset="0"/>
              </a:rPr>
              <a:pPr/>
              <a:t>12</a:t>
            </a:fld>
            <a:endParaRPr lang="en-US" smtClean="0">
              <a:latin typeface="Arial"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381000" y="-152400"/>
            <a:ext cx="7772400" cy="1143000"/>
          </a:xfrm>
        </p:spPr>
        <p:txBody>
          <a:bodyPr/>
          <a:lstStyle/>
          <a:p>
            <a:r>
              <a:rPr lang="en-US" smtClean="0"/>
              <a:t>forward</a:t>
            </a:r>
          </a:p>
        </p:txBody>
      </p:sp>
      <p:pic>
        <p:nvPicPr>
          <p:cNvPr id="7171" name="Picture 3"/>
          <p:cNvPicPr>
            <a:picLocks noChangeAspect="1" noChangeArrowheads="1"/>
          </p:cNvPicPr>
          <p:nvPr/>
        </p:nvPicPr>
        <p:blipFill>
          <a:blip r:embed="rId3" cstate="print"/>
          <a:srcRect/>
          <a:stretch>
            <a:fillRect/>
          </a:stretch>
        </p:blipFill>
        <p:spPr bwMode="auto">
          <a:xfrm>
            <a:off x="76200" y="1828800"/>
            <a:ext cx="1093788" cy="1295400"/>
          </a:xfrm>
          <a:prstGeom prst="rect">
            <a:avLst/>
          </a:prstGeom>
          <a:noFill/>
          <a:ln w="9525">
            <a:noFill/>
            <a:miter lim="800000"/>
            <a:headEnd/>
            <a:tailEnd/>
          </a:ln>
          <a:effectLst>
            <a:reflection blurRad="6350" stA="52000" endA="300" endPos="35000" dir="5400000" sy="-100000" algn="bl" rotWithShape="0"/>
          </a:effectLst>
        </p:spPr>
      </p:pic>
      <p:sp>
        <p:nvSpPr>
          <p:cNvPr id="7172" name="Rectangle 4"/>
          <p:cNvSpPr>
            <a:spLocks noChangeArrowheads="1"/>
          </p:cNvSpPr>
          <p:nvPr/>
        </p:nvSpPr>
        <p:spPr bwMode="auto">
          <a:xfrm>
            <a:off x="5029200" y="1676400"/>
            <a:ext cx="3657600" cy="3581400"/>
          </a:xfrm>
          <a:prstGeom prst="rect">
            <a:avLst/>
          </a:prstGeom>
          <a:solidFill>
            <a:schemeClr val="accent1"/>
          </a:solidFill>
          <a:ln w="9525">
            <a:noFill/>
            <a:miter lim="800000"/>
            <a:headEnd/>
            <a:tailEnd/>
          </a:ln>
          <a:effectLst>
            <a:outerShdw blurRad="76200" dir="13500000" sy="23000" kx="1200000" algn="br" rotWithShape="0">
              <a:prstClr val="black">
                <a:alpha val="20000"/>
              </a:prstClr>
            </a:outerShdw>
          </a:effectLst>
          <a:scene3d>
            <a:camera prst="orthographicFront">
              <a:rot lat="0" lon="0" rev="0"/>
            </a:camera>
            <a:lightRig rig="brightRoom" dir="t">
              <a:rot lat="0" lon="0" rev="600000"/>
            </a:lightRig>
          </a:scene3d>
          <a:sp3d prstMaterial="metal">
            <a:bevelT w="38100" h="57150" prst="angle"/>
          </a:sp3d>
        </p:spPr>
        <p:txBody>
          <a:bodyPr wrap="none" anchor="ctr"/>
          <a:lstStyle/>
          <a:p>
            <a:pPr algn="ctr">
              <a:defRPr/>
            </a:pPr>
            <a:endParaRPr lang="en-IN" sz="2000">
              <a:latin typeface="Times New Roman" pitchFamily="18" charset="0"/>
            </a:endParaRPr>
          </a:p>
        </p:txBody>
      </p:sp>
      <p:sp>
        <p:nvSpPr>
          <p:cNvPr id="10245" name="Line 5"/>
          <p:cNvSpPr>
            <a:spLocks noChangeShapeType="1"/>
          </p:cNvSpPr>
          <p:nvPr/>
        </p:nvSpPr>
        <p:spPr bwMode="auto">
          <a:xfrm>
            <a:off x="990600" y="2209800"/>
            <a:ext cx="4724400" cy="0"/>
          </a:xfrm>
          <a:prstGeom prst="line">
            <a:avLst/>
          </a:prstGeom>
          <a:noFill/>
          <a:ln w="9525">
            <a:solidFill>
              <a:schemeClr val="tx1"/>
            </a:solidFill>
            <a:round/>
            <a:headEnd/>
            <a:tailEnd type="triangle" w="med" len="med"/>
          </a:ln>
        </p:spPr>
        <p:txBody>
          <a:bodyPr/>
          <a:lstStyle/>
          <a:p>
            <a:endParaRPr lang="en-GB"/>
          </a:p>
        </p:txBody>
      </p:sp>
      <p:sp>
        <p:nvSpPr>
          <p:cNvPr id="10246" name="Text Box 6"/>
          <p:cNvSpPr txBox="1">
            <a:spLocks noChangeArrowheads="1"/>
          </p:cNvSpPr>
          <p:nvPr/>
        </p:nvSpPr>
        <p:spPr bwMode="auto">
          <a:xfrm>
            <a:off x="1219200" y="1752600"/>
            <a:ext cx="3221038" cy="400050"/>
          </a:xfrm>
          <a:prstGeom prst="rect">
            <a:avLst/>
          </a:prstGeom>
          <a:noFill/>
          <a:ln w="9525">
            <a:noFill/>
            <a:miter lim="800000"/>
            <a:headEnd/>
            <a:tailEnd/>
          </a:ln>
        </p:spPr>
        <p:txBody>
          <a:bodyPr wrap="none">
            <a:spAutoFit/>
          </a:bodyPr>
          <a:lstStyle/>
          <a:p>
            <a:r>
              <a:rPr lang="en-US" sz="2000">
                <a:latin typeface="Tahoma" pitchFamily="34" charset="0"/>
              </a:rPr>
              <a:t>GET Request for servlet S1</a:t>
            </a:r>
          </a:p>
        </p:txBody>
      </p:sp>
      <p:sp>
        <p:nvSpPr>
          <p:cNvPr id="10247" name="Oval 7"/>
          <p:cNvSpPr>
            <a:spLocks noChangeArrowheads="1"/>
          </p:cNvSpPr>
          <p:nvPr/>
        </p:nvSpPr>
        <p:spPr bwMode="auto">
          <a:xfrm>
            <a:off x="5715000" y="1905000"/>
            <a:ext cx="685800" cy="685800"/>
          </a:xfrm>
          <a:prstGeom prst="ellipse">
            <a:avLst/>
          </a:prstGeom>
          <a:solidFill>
            <a:schemeClr val="accent1"/>
          </a:solidFill>
          <a:ln w="9525">
            <a:solidFill>
              <a:schemeClr val="tx1"/>
            </a:solidFill>
            <a:round/>
            <a:headEnd/>
            <a:tailEnd/>
          </a:ln>
        </p:spPr>
        <p:txBody>
          <a:bodyPr wrap="none" anchor="ctr"/>
          <a:lstStyle/>
          <a:p>
            <a:pPr algn="ctr"/>
            <a:r>
              <a:rPr lang="en-US" sz="2000">
                <a:latin typeface="Times New Roman" pitchFamily="18" charset="0"/>
              </a:rPr>
              <a:t>S1</a:t>
            </a:r>
          </a:p>
        </p:txBody>
      </p:sp>
      <p:sp>
        <p:nvSpPr>
          <p:cNvPr id="10248" name="Line 8"/>
          <p:cNvSpPr>
            <a:spLocks noChangeShapeType="1"/>
          </p:cNvSpPr>
          <p:nvPr/>
        </p:nvSpPr>
        <p:spPr bwMode="auto">
          <a:xfrm>
            <a:off x="6248400" y="2514600"/>
            <a:ext cx="838200" cy="685800"/>
          </a:xfrm>
          <a:prstGeom prst="line">
            <a:avLst/>
          </a:prstGeom>
          <a:noFill/>
          <a:ln w="9525">
            <a:solidFill>
              <a:schemeClr val="tx1"/>
            </a:solidFill>
            <a:round/>
            <a:headEnd/>
            <a:tailEnd type="triangle" w="med" len="med"/>
          </a:ln>
        </p:spPr>
        <p:txBody>
          <a:bodyPr/>
          <a:lstStyle/>
          <a:p>
            <a:endParaRPr lang="en-GB"/>
          </a:p>
        </p:txBody>
      </p:sp>
      <p:sp>
        <p:nvSpPr>
          <p:cNvPr id="10249" name="Oval 9"/>
          <p:cNvSpPr>
            <a:spLocks noChangeArrowheads="1"/>
          </p:cNvSpPr>
          <p:nvPr/>
        </p:nvSpPr>
        <p:spPr bwMode="auto">
          <a:xfrm>
            <a:off x="7010400" y="3048000"/>
            <a:ext cx="685800" cy="685800"/>
          </a:xfrm>
          <a:prstGeom prst="ellipse">
            <a:avLst/>
          </a:prstGeom>
          <a:solidFill>
            <a:schemeClr val="accent1"/>
          </a:solidFill>
          <a:ln w="9525">
            <a:solidFill>
              <a:schemeClr val="tx1"/>
            </a:solidFill>
            <a:round/>
            <a:headEnd/>
            <a:tailEnd/>
          </a:ln>
        </p:spPr>
        <p:txBody>
          <a:bodyPr wrap="none" anchor="ctr"/>
          <a:lstStyle/>
          <a:p>
            <a:pPr algn="ctr"/>
            <a:r>
              <a:rPr lang="en-US" sz="2000">
                <a:latin typeface="Times New Roman" pitchFamily="18" charset="0"/>
              </a:rPr>
              <a:t>S2</a:t>
            </a:r>
          </a:p>
        </p:txBody>
      </p:sp>
      <p:sp>
        <p:nvSpPr>
          <p:cNvPr id="10250" name="Text Box 10"/>
          <p:cNvSpPr txBox="1">
            <a:spLocks noChangeArrowheads="1"/>
          </p:cNvSpPr>
          <p:nvPr/>
        </p:nvSpPr>
        <p:spPr bwMode="auto">
          <a:xfrm>
            <a:off x="6705600" y="2354263"/>
            <a:ext cx="1052513" cy="400050"/>
          </a:xfrm>
          <a:prstGeom prst="rect">
            <a:avLst/>
          </a:prstGeom>
          <a:noFill/>
          <a:ln w="9525">
            <a:noFill/>
            <a:miter lim="800000"/>
            <a:headEnd/>
            <a:tailEnd/>
          </a:ln>
        </p:spPr>
        <p:txBody>
          <a:bodyPr wrap="none">
            <a:spAutoFit/>
          </a:bodyPr>
          <a:lstStyle/>
          <a:p>
            <a:r>
              <a:rPr lang="en-US" sz="2000">
                <a:solidFill>
                  <a:srgbClr val="C00000"/>
                </a:solidFill>
                <a:latin typeface="Tahoma" pitchFamily="34" charset="0"/>
              </a:rPr>
              <a:t>forward</a:t>
            </a:r>
          </a:p>
        </p:txBody>
      </p:sp>
      <p:sp>
        <p:nvSpPr>
          <p:cNvPr id="10251" name="Freeform 11"/>
          <p:cNvSpPr>
            <a:spLocks/>
          </p:cNvSpPr>
          <p:nvPr/>
        </p:nvSpPr>
        <p:spPr bwMode="auto">
          <a:xfrm>
            <a:off x="1066800" y="2870200"/>
            <a:ext cx="6578600" cy="1854200"/>
          </a:xfrm>
          <a:custGeom>
            <a:avLst/>
            <a:gdLst>
              <a:gd name="T0" fmla="*/ 2147483647 w 4192"/>
              <a:gd name="T1" fmla="*/ 2147483647 h 1072"/>
              <a:gd name="T2" fmla="*/ 2147483647 w 4192"/>
              <a:gd name="T3" fmla="*/ 2147483647 h 1072"/>
              <a:gd name="T4" fmla="*/ 2147483647 w 4192"/>
              <a:gd name="T5" fmla="*/ 2147483647 h 1072"/>
              <a:gd name="T6" fmla="*/ 2147483647 w 4192"/>
              <a:gd name="T7" fmla="*/ 2147483647 h 1072"/>
              <a:gd name="T8" fmla="*/ 0 w 4192"/>
              <a:gd name="T9" fmla="*/ 0 h 1072"/>
              <a:gd name="T10" fmla="*/ 0 60000 65536"/>
              <a:gd name="T11" fmla="*/ 0 60000 65536"/>
              <a:gd name="T12" fmla="*/ 0 60000 65536"/>
              <a:gd name="T13" fmla="*/ 0 60000 65536"/>
              <a:gd name="T14" fmla="*/ 0 60000 65536"/>
              <a:gd name="T15" fmla="*/ 0 w 4192"/>
              <a:gd name="T16" fmla="*/ 0 h 1072"/>
              <a:gd name="T17" fmla="*/ 4192 w 4192"/>
              <a:gd name="T18" fmla="*/ 1072 h 1072"/>
            </a:gdLst>
            <a:ahLst/>
            <a:cxnLst>
              <a:cxn ang="T10">
                <a:pos x="T0" y="T1"/>
              </a:cxn>
              <a:cxn ang="T11">
                <a:pos x="T2" y="T3"/>
              </a:cxn>
              <a:cxn ang="T12">
                <a:pos x="T4" y="T5"/>
              </a:cxn>
              <a:cxn ang="T13">
                <a:pos x="T6" y="T7"/>
              </a:cxn>
              <a:cxn ang="T14">
                <a:pos x="T8" y="T9"/>
              </a:cxn>
            </a:cxnLst>
            <a:rect l="T15" t="T16" r="T17" b="T18"/>
            <a:pathLst>
              <a:path w="4192" h="1072">
                <a:moveTo>
                  <a:pt x="3984" y="480"/>
                </a:moveTo>
                <a:cubicBezTo>
                  <a:pt x="4088" y="672"/>
                  <a:pt x="4192" y="864"/>
                  <a:pt x="3936" y="960"/>
                </a:cubicBezTo>
                <a:cubicBezTo>
                  <a:pt x="3680" y="1056"/>
                  <a:pt x="2848" y="1072"/>
                  <a:pt x="2448" y="1056"/>
                </a:cubicBezTo>
                <a:cubicBezTo>
                  <a:pt x="2048" y="1040"/>
                  <a:pt x="1944" y="1040"/>
                  <a:pt x="1536" y="864"/>
                </a:cubicBezTo>
                <a:cubicBezTo>
                  <a:pt x="1128" y="688"/>
                  <a:pt x="564" y="344"/>
                  <a:pt x="0" y="0"/>
                </a:cubicBezTo>
              </a:path>
            </a:pathLst>
          </a:custGeom>
          <a:noFill/>
          <a:ln w="9525">
            <a:solidFill>
              <a:schemeClr val="tx1"/>
            </a:solidFill>
            <a:round/>
            <a:headEnd/>
            <a:tailEnd type="triangle" w="med" len="med"/>
          </a:ln>
        </p:spPr>
        <p:txBody>
          <a:bodyPr/>
          <a:lstStyle/>
          <a:p>
            <a:endParaRPr lang="en-GB"/>
          </a:p>
        </p:txBody>
      </p:sp>
      <p:sp>
        <p:nvSpPr>
          <p:cNvPr id="10252" name="Text Box 12"/>
          <p:cNvSpPr txBox="1">
            <a:spLocks noChangeArrowheads="1"/>
          </p:cNvSpPr>
          <p:nvPr/>
        </p:nvSpPr>
        <p:spPr bwMode="auto">
          <a:xfrm>
            <a:off x="838200" y="5943600"/>
            <a:ext cx="6056313" cy="400050"/>
          </a:xfrm>
          <a:prstGeom prst="rect">
            <a:avLst/>
          </a:prstGeom>
          <a:noFill/>
          <a:ln w="9525">
            <a:noFill/>
            <a:miter lim="800000"/>
            <a:headEnd/>
            <a:tailEnd/>
          </a:ln>
        </p:spPr>
        <p:txBody>
          <a:bodyPr wrap="none">
            <a:spAutoFit/>
          </a:bodyPr>
          <a:lstStyle/>
          <a:p>
            <a:r>
              <a:rPr lang="en-US" sz="2000">
                <a:latin typeface="Tahoma" pitchFamily="34" charset="0"/>
              </a:rPr>
              <a:t>Control finally is in S2. Response is generated by S2</a:t>
            </a:r>
          </a:p>
        </p:txBody>
      </p:sp>
      <p:sp>
        <p:nvSpPr>
          <p:cNvPr id="10253" name="Oval 13"/>
          <p:cNvSpPr>
            <a:spLocks noChangeArrowheads="1"/>
          </p:cNvSpPr>
          <p:nvPr/>
        </p:nvSpPr>
        <p:spPr bwMode="auto">
          <a:xfrm>
            <a:off x="7924800" y="2514600"/>
            <a:ext cx="152400" cy="152400"/>
          </a:xfrm>
          <a:prstGeom prst="ellipse">
            <a:avLst/>
          </a:prstGeom>
          <a:solidFill>
            <a:srgbClr val="339966"/>
          </a:solidFill>
          <a:ln w="9525">
            <a:solidFill>
              <a:schemeClr val="tx1"/>
            </a:solidFill>
            <a:round/>
            <a:headEnd/>
            <a:tailEnd/>
          </a:ln>
        </p:spPr>
        <p:txBody>
          <a:bodyPr wrap="none" anchor="ctr"/>
          <a:lstStyle/>
          <a:p>
            <a:endParaRPr lang="en-US" sz="2000"/>
          </a:p>
        </p:txBody>
      </p:sp>
      <p:sp>
        <p:nvSpPr>
          <p:cNvPr id="10254" name="Oval 14"/>
          <p:cNvSpPr>
            <a:spLocks noChangeArrowheads="1"/>
          </p:cNvSpPr>
          <p:nvPr/>
        </p:nvSpPr>
        <p:spPr bwMode="auto">
          <a:xfrm>
            <a:off x="8229600" y="2514600"/>
            <a:ext cx="152400" cy="152400"/>
          </a:xfrm>
          <a:prstGeom prst="ellipse">
            <a:avLst/>
          </a:prstGeom>
          <a:solidFill>
            <a:srgbClr val="FFCC00"/>
          </a:solidFill>
          <a:ln w="9525">
            <a:solidFill>
              <a:schemeClr val="tx1"/>
            </a:solidFill>
            <a:round/>
            <a:headEnd/>
            <a:tailEnd/>
          </a:ln>
        </p:spPr>
        <p:txBody>
          <a:bodyPr wrap="none" anchor="ctr"/>
          <a:lstStyle/>
          <a:p>
            <a:endParaRPr lang="en-US" sz="2000"/>
          </a:p>
        </p:txBody>
      </p:sp>
      <p:sp>
        <p:nvSpPr>
          <p:cNvPr id="10255" name="Freeform 15"/>
          <p:cNvSpPr>
            <a:spLocks/>
          </p:cNvSpPr>
          <p:nvPr/>
        </p:nvSpPr>
        <p:spPr bwMode="auto">
          <a:xfrm>
            <a:off x="7315200" y="1524000"/>
            <a:ext cx="696913" cy="1063625"/>
          </a:xfrm>
          <a:custGeom>
            <a:avLst/>
            <a:gdLst>
              <a:gd name="T0" fmla="*/ 2147483647 w 254"/>
              <a:gd name="T1" fmla="*/ 2147483647 h 869"/>
              <a:gd name="T2" fmla="*/ 2147483647 w 254"/>
              <a:gd name="T3" fmla="*/ 2147483647 h 869"/>
              <a:gd name="T4" fmla="*/ 2147483647 w 254"/>
              <a:gd name="T5" fmla="*/ 2147483647 h 869"/>
              <a:gd name="T6" fmla="*/ 2147483647 w 254"/>
              <a:gd name="T7" fmla="*/ 2147483647 h 869"/>
              <a:gd name="T8" fmla="*/ 0 w 254"/>
              <a:gd name="T9" fmla="*/ 0 h 869"/>
              <a:gd name="T10" fmla="*/ 0 60000 65536"/>
              <a:gd name="T11" fmla="*/ 0 60000 65536"/>
              <a:gd name="T12" fmla="*/ 0 60000 65536"/>
              <a:gd name="T13" fmla="*/ 0 60000 65536"/>
              <a:gd name="T14" fmla="*/ 0 60000 65536"/>
              <a:gd name="T15" fmla="*/ 0 w 254"/>
              <a:gd name="T16" fmla="*/ 0 h 869"/>
              <a:gd name="T17" fmla="*/ 254 w 254"/>
              <a:gd name="T18" fmla="*/ 869 h 869"/>
            </a:gdLst>
            <a:ahLst/>
            <a:cxnLst>
              <a:cxn ang="T10">
                <a:pos x="T0" y="T1"/>
              </a:cxn>
              <a:cxn ang="T11">
                <a:pos x="T2" y="T3"/>
              </a:cxn>
              <a:cxn ang="T12">
                <a:pos x="T4" y="T5"/>
              </a:cxn>
              <a:cxn ang="T13">
                <a:pos x="T6" y="T7"/>
              </a:cxn>
              <a:cxn ang="T14">
                <a:pos x="T8" y="T9"/>
              </a:cxn>
            </a:cxnLst>
            <a:rect l="T15" t="T16" r="T17" b="T18"/>
            <a:pathLst>
              <a:path w="254" h="869">
                <a:moveTo>
                  <a:pt x="254" y="869"/>
                </a:moveTo>
                <a:cubicBezTo>
                  <a:pt x="244" y="837"/>
                  <a:pt x="236" y="804"/>
                  <a:pt x="225" y="772"/>
                </a:cubicBezTo>
                <a:cubicBezTo>
                  <a:pt x="216" y="662"/>
                  <a:pt x="214" y="559"/>
                  <a:pt x="147" y="469"/>
                </a:cubicBezTo>
                <a:cubicBezTo>
                  <a:pt x="116" y="380"/>
                  <a:pt x="99" y="288"/>
                  <a:pt x="79" y="196"/>
                </a:cubicBezTo>
                <a:cubicBezTo>
                  <a:pt x="64" y="128"/>
                  <a:pt x="50" y="50"/>
                  <a:pt x="0" y="0"/>
                </a:cubicBezTo>
              </a:path>
            </a:pathLst>
          </a:custGeom>
          <a:noFill/>
          <a:ln w="9525">
            <a:solidFill>
              <a:schemeClr val="accent2"/>
            </a:solidFill>
            <a:round/>
            <a:headEnd/>
            <a:tailEnd type="triangle" w="med" len="med"/>
          </a:ln>
        </p:spPr>
        <p:txBody>
          <a:bodyPr/>
          <a:lstStyle/>
          <a:p>
            <a:endParaRPr lang="en-GB"/>
          </a:p>
        </p:txBody>
      </p:sp>
      <p:sp>
        <p:nvSpPr>
          <p:cNvPr id="10256" name="Text Box 16"/>
          <p:cNvSpPr txBox="1">
            <a:spLocks noChangeArrowheads="1"/>
          </p:cNvSpPr>
          <p:nvPr/>
        </p:nvSpPr>
        <p:spPr bwMode="auto">
          <a:xfrm>
            <a:off x="6629400" y="1143000"/>
            <a:ext cx="1030288" cy="400050"/>
          </a:xfrm>
          <a:prstGeom prst="rect">
            <a:avLst/>
          </a:prstGeom>
          <a:noFill/>
          <a:ln w="9525">
            <a:noFill/>
            <a:miter lim="800000"/>
            <a:headEnd/>
            <a:tailEnd/>
          </a:ln>
        </p:spPr>
        <p:txBody>
          <a:bodyPr wrap="none">
            <a:spAutoFit/>
          </a:bodyPr>
          <a:lstStyle/>
          <a:p>
            <a:r>
              <a:rPr lang="en-US" sz="2000">
                <a:solidFill>
                  <a:schemeClr val="accent2"/>
                </a:solidFill>
                <a:latin typeface="Tahoma" pitchFamily="34" charset="0"/>
              </a:rPr>
              <a:t>request</a:t>
            </a:r>
          </a:p>
        </p:txBody>
      </p:sp>
      <p:sp>
        <p:nvSpPr>
          <p:cNvPr id="10257" name="Freeform 17"/>
          <p:cNvSpPr>
            <a:spLocks/>
          </p:cNvSpPr>
          <p:nvPr/>
        </p:nvSpPr>
        <p:spPr bwMode="auto">
          <a:xfrm flipH="1">
            <a:off x="8337550" y="1524000"/>
            <a:ext cx="120650" cy="1063625"/>
          </a:xfrm>
          <a:custGeom>
            <a:avLst/>
            <a:gdLst>
              <a:gd name="T0" fmla="*/ 2147483647 w 29"/>
              <a:gd name="T1" fmla="*/ 2147483647 h 654"/>
              <a:gd name="T2" fmla="*/ 0 w 29"/>
              <a:gd name="T3" fmla="*/ 2147483647 h 654"/>
              <a:gd name="T4" fmla="*/ 2147483647 w 29"/>
              <a:gd name="T5" fmla="*/ 0 h 654"/>
              <a:gd name="T6" fmla="*/ 0 60000 65536"/>
              <a:gd name="T7" fmla="*/ 0 60000 65536"/>
              <a:gd name="T8" fmla="*/ 0 60000 65536"/>
              <a:gd name="T9" fmla="*/ 0 w 29"/>
              <a:gd name="T10" fmla="*/ 0 h 654"/>
              <a:gd name="T11" fmla="*/ 29 w 29"/>
              <a:gd name="T12" fmla="*/ 654 h 654"/>
            </a:gdLst>
            <a:ahLst/>
            <a:cxnLst>
              <a:cxn ang="T6">
                <a:pos x="T0" y="T1"/>
              </a:cxn>
              <a:cxn ang="T7">
                <a:pos x="T2" y="T3"/>
              </a:cxn>
              <a:cxn ang="T8">
                <a:pos x="T4" y="T5"/>
              </a:cxn>
            </a:cxnLst>
            <a:rect l="T9" t="T10" r="T11" b="T12"/>
            <a:pathLst>
              <a:path w="29" h="654">
                <a:moveTo>
                  <a:pt x="29" y="654"/>
                </a:moveTo>
                <a:cubicBezTo>
                  <a:pt x="23" y="348"/>
                  <a:pt x="25" y="297"/>
                  <a:pt x="0" y="78"/>
                </a:cubicBezTo>
                <a:cubicBezTo>
                  <a:pt x="10" y="7"/>
                  <a:pt x="10" y="33"/>
                  <a:pt x="10" y="0"/>
                </a:cubicBezTo>
              </a:path>
            </a:pathLst>
          </a:custGeom>
          <a:noFill/>
          <a:ln w="9525">
            <a:solidFill>
              <a:schemeClr val="accent2"/>
            </a:solidFill>
            <a:round/>
            <a:headEnd/>
            <a:tailEnd type="triangle" w="med" len="med"/>
          </a:ln>
        </p:spPr>
        <p:txBody>
          <a:bodyPr/>
          <a:lstStyle/>
          <a:p>
            <a:endParaRPr lang="en-GB"/>
          </a:p>
        </p:txBody>
      </p:sp>
      <p:sp>
        <p:nvSpPr>
          <p:cNvPr id="10258" name="Text Box 18"/>
          <p:cNvSpPr txBox="1">
            <a:spLocks noChangeArrowheads="1"/>
          </p:cNvSpPr>
          <p:nvPr/>
        </p:nvSpPr>
        <p:spPr bwMode="auto">
          <a:xfrm>
            <a:off x="7772400" y="1135063"/>
            <a:ext cx="1196975" cy="400050"/>
          </a:xfrm>
          <a:prstGeom prst="rect">
            <a:avLst/>
          </a:prstGeom>
          <a:noFill/>
          <a:ln w="9525">
            <a:noFill/>
            <a:miter lim="800000"/>
            <a:headEnd/>
            <a:tailEnd/>
          </a:ln>
        </p:spPr>
        <p:txBody>
          <a:bodyPr wrap="none">
            <a:spAutoFit/>
          </a:bodyPr>
          <a:lstStyle/>
          <a:p>
            <a:r>
              <a:rPr lang="en-US" sz="2000">
                <a:solidFill>
                  <a:schemeClr val="accent2"/>
                </a:solidFill>
                <a:latin typeface="Tahoma" pitchFamily="34" charset="0"/>
              </a:rPr>
              <a:t>response</a:t>
            </a:r>
          </a:p>
        </p:txBody>
      </p:sp>
      <p:sp>
        <p:nvSpPr>
          <p:cNvPr id="10259" name="Oval 19"/>
          <p:cNvSpPr>
            <a:spLocks noChangeArrowheads="1"/>
          </p:cNvSpPr>
          <p:nvPr/>
        </p:nvSpPr>
        <p:spPr bwMode="auto">
          <a:xfrm>
            <a:off x="7162800" y="4038600"/>
            <a:ext cx="152400" cy="152400"/>
          </a:xfrm>
          <a:prstGeom prst="ellipse">
            <a:avLst/>
          </a:prstGeom>
          <a:solidFill>
            <a:srgbClr val="FFCC00"/>
          </a:solidFill>
          <a:ln w="9525">
            <a:solidFill>
              <a:schemeClr val="tx1"/>
            </a:solidFill>
            <a:round/>
            <a:headEnd/>
            <a:tailEnd/>
          </a:ln>
        </p:spPr>
        <p:txBody>
          <a:bodyPr wrap="none" anchor="ctr"/>
          <a:lstStyle/>
          <a:p>
            <a:endParaRPr lang="en-US" sz="2000"/>
          </a:p>
        </p:txBody>
      </p:sp>
      <p:sp>
        <p:nvSpPr>
          <p:cNvPr id="7188" name="Text Box 20"/>
          <p:cNvSpPr txBox="1">
            <a:spLocks noChangeArrowheads="1"/>
          </p:cNvSpPr>
          <p:nvPr/>
        </p:nvSpPr>
        <p:spPr bwMode="auto">
          <a:xfrm>
            <a:off x="457200" y="4343400"/>
            <a:ext cx="4916488" cy="1016000"/>
          </a:xfrm>
          <a:prstGeom prst="rect">
            <a:avLst/>
          </a:prstGeom>
          <a:noFill/>
          <a:ln w="9525">
            <a:noFill/>
            <a:miter lim="800000"/>
            <a:headEnd/>
            <a:tailEnd/>
          </a:ln>
        </p:spPr>
        <p:txBody>
          <a:bodyPr>
            <a:spAutoFit/>
          </a:bodyPr>
          <a:lstStyle/>
          <a:p>
            <a:pPr>
              <a:defRPr/>
            </a:pPr>
            <a:r>
              <a:rPr lang="en-US" sz="2000" dirty="0">
                <a:solidFill>
                  <a:schemeClr val="accent2"/>
                </a:solidFill>
                <a:latin typeface="+mj-lt"/>
              </a:rPr>
              <a:t>Calls </a:t>
            </a:r>
            <a:r>
              <a:rPr lang="en-US" sz="2000" dirty="0" err="1">
                <a:solidFill>
                  <a:schemeClr val="accent2"/>
                </a:solidFill>
                <a:latin typeface="+mj-lt"/>
              </a:rPr>
              <a:t>doGet</a:t>
            </a:r>
            <a:r>
              <a:rPr lang="en-US" sz="2000" dirty="0">
                <a:solidFill>
                  <a:schemeClr val="accent2"/>
                </a:solidFill>
                <a:latin typeface="+mj-lt"/>
              </a:rPr>
              <a:t>() method of S2.</a:t>
            </a:r>
          </a:p>
          <a:p>
            <a:pPr>
              <a:defRPr/>
            </a:pPr>
            <a:r>
              <a:rPr lang="en-US" sz="2000" dirty="0">
                <a:solidFill>
                  <a:schemeClr val="accent2"/>
                </a:solidFill>
                <a:latin typeface="+mj-lt"/>
              </a:rPr>
              <a:t>If  the request was for POST, then </a:t>
            </a:r>
          </a:p>
          <a:p>
            <a:pPr>
              <a:defRPr/>
            </a:pPr>
            <a:r>
              <a:rPr lang="en-US" sz="2000" dirty="0" err="1">
                <a:solidFill>
                  <a:schemeClr val="accent2"/>
                </a:solidFill>
                <a:latin typeface="+mj-lt"/>
              </a:rPr>
              <a:t>doPost</a:t>
            </a:r>
            <a:r>
              <a:rPr lang="en-US" sz="2000" dirty="0">
                <a:solidFill>
                  <a:schemeClr val="accent2"/>
                </a:solidFill>
                <a:latin typeface="+mj-lt"/>
              </a:rPr>
              <a:t>() of S2 gets called.</a:t>
            </a:r>
          </a:p>
        </p:txBody>
      </p:sp>
      <p:sp>
        <p:nvSpPr>
          <p:cNvPr id="10261" name="Freeform 21"/>
          <p:cNvSpPr>
            <a:spLocks/>
          </p:cNvSpPr>
          <p:nvPr/>
        </p:nvSpPr>
        <p:spPr bwMode="auto">
          <a:xfrm>
            <a:off x="2514600" y="2773363"/>
            <a:ext cx="4027488" cy="1722437"/>
          </a:xfrm>
          <a:custGeom>
            <a:avLst/>
            <a:gdLst>
              <a:gd name="T0" fmla="*/ 0 w 2537"/>
              <a:gd name="T1" fmla="*/ 2147483647 h 1085"/>
              <a:gd name="T2" fmla="*/ 2147483647 w 2537"/>
              <a:gd name="T3" fmla="*/ 2147483647 h 1085"/>
              <a:gd name="T4" fmla="*/ 2147483647 w 2537"/>
              <a:gd name="T5" fmla="*/ 2147483647 h 1085"/>
              <a:gd name="T6" fmla="*/ 2147483647 w 2537"/>
              <a:gd name="T7" fmla="*/ 2147483647 h 1085"/>
              <a:gd name="T8" fmla="*/ 2147483647 w 2537"/>
              <a:gd name="T9" fmla="*/ 2147483647 h 1085"/>
              <a:gd name="T10" fmla="*/ 2147483647 w 2537"/>
              <a:gd name="T11" fmla="*/ 2147483647 h 1085"/>
              <a:gd name="T12" fmla="*/ 2147483647 w 2537"/>
              <a:gd name="T13" fmla="*/ 2147483647 h 1085"/>
              <a:gd name="T14" fmla="*/ 2147483647 w 2537"/>
              <a:gd name="T15" fmla="*/ 2147483647 h 1085"/>
              <a:gd name="T16" fmla="*/ 2147483647 w 2537"/>
              <a:gd name="T17" fmla="*/ 2147483647 h 1085"/>
              <a:gd name="T18" fmla="*/ 2147483647 w 2537"/>
              <a:gd name="T19" fmla="*/ 2147483647 h 1085"/>
              <a:gd name="T20" fmla="*/ 2147483647 w 2537"/>
              <a:gd name="T21" fmla="*/ 2147483647 h 1085"/>
              <a:gd name="T22" fmla="*/ 2147483647 w 2537"/>
              <a:gd name="T23" fmla="*/ 2147483647 h 1085"/>
              <a:gd name="T24" fmla="*/ 2147483647 w 2537"/>
              <a:gd name="T25" fmla="*/ 2147483647 h 1085"/>
              <a:gd name="T26" fmla="*/ 2147483647 w 2537"/>
              <a:gd name="T27" fmla="*/ 2147483647 h 1085"/>
              <a:gd name="T28" fmla="*/ 2147483647 w 2537"/>
              <a:gd name="T29" fmla="*/ 2147483647 h 10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537"/>
              <a:gd name="T46" fmla="*/ 0 h 1085"/>
              <a:gd name="T47" fmla="*/ 2537 w 2537"/>
              <a:gd name="T48" fmla="*/ 1085 h 10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537" h="1085">
                <a:moveTo>
                  <a:pt x="0" y="1085"/>
                </a:moveTo>
                <a:cubicBezTo>
                  <a:pt x="12" y="964"/>
                  <a:pt x="35" y="860"/>
                  <a:pt x="108" y="762"/>
                </a:cubicBezTo>
                <a:cubicBezTo>
                  <a:pt x="134" y="686"/>
                  <a:pt x="188" y="624"/>
                  <a:pt x="244" y="567"/>
                </a:cubicBezTo>
                <a:cubicBezTo>
                  <a:pt x="298" y="512"/>
                  <a:pt x="344" y="455"/>
                  <a:pt x="420" y="431"/>
                </a:cubicBezTo>
                <a:cubicBezTo>
                  <a:pt x="493" y="383"/>
                  <a:pt x="456" y="397"/>
                  <a:pt x="528" y="382"/>
                </a:cubicBezTo>
                <a:cubicBezTo>
                  <a:pt x="603" y="343"/>
                  <a:pt x="678" y="333"/>
                  <a:pt x="762" y="323"/>
                </a:cubicBezTo>
                <a:cubicBezTo>
                  <a:pt x="1016" y="258"/>
                  <a:pt x="1360" y="289"/>
                  <a:pt x="1601" y="284"/>
                </a:cubicBezTo>
                <a:cubicBezTo>
                  <a:pt x="1675" y="275"/>
                  <a:pt x="1748" y="269"/>
                  <a:pt x="1816" y="235"/>
                </a:cubicBezTo>
                <a:cubicBezTo>
                  <a:pt x="1827" y="230"/>
                  <a:pt x="1835" y="220"/>
                  <a:pt x="1846" y="216"/>
                </a:cubicBezTo>
                <a:cubicBezTo>
                  <a:pt x="1871" y="207"/>
                  <a:pt x="1924" y="196"/>
                  <a:pt x="1924" y="196"/>
                </a:cubicBezTo>
                <a:cubicBezTo>
                  <a:pt x="1959" y="173"/>
                  <a:pt x="2001" y="150"/>
                  <a:pt x="2041" y="138"/>
                </a:cubicBezTo>
                <a:cubicBezTo>
                  <a:pt x="2071" y="117"/>
                  <a:pt x="2096" y="113"/>
                  <a:pt x="2129" y="99"/>
                </a:cubicBezTo>
                <a:cubicBezTo>
                  <a:pt x="2182" y="77"/>
                  <a:pt x="2246" y="39"/>
                  <a:pt x="2304" y="30"/>
                </a:cubicBezTo>
                <a:cubicBezTo>
                  <a:pt x="2333" y="26"/>
                  <a:pt x="2363" y="25"/>
                  <a:pt x="2392" y="21"/>
                </a:cubicBezTo>
                <a:cubicBezTo>
                  <a:pt x="2537" y="0"/>
                  <a:pt x="2467" y="1"/>
                  <a:pt x="2519" y="1"/>
                </a:cubicBezTo>
              </a:path>
            </a:pathLst>
          </a:custGeom>
          <a:noFill/>
          <a:ln w="9525">
            <a:solidFill>
              <a:schemeClr val="accent2"/>
            </a:solidFill>
            <a:round/>
            <a:headEnd/>
            <a:tailEnd type="triangle" w="lg" len="lg"/>
          </a:ln>
        </p:spPr>
        <p:txBody>
          <a:bodyPr/>
          <a:lstStyle/>
          <a:p>
            <a:endParaRPr lang="en-GB"/>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4"/>
          <p:cNvSpPr>
            <a:spLocks noChangeArrowheads="1"/>
          </p:cNvSpPr>
          <p:nvPr/>
        </p:nvSpPr>
        <p:spPr bwMode="auto">
          <a:xfrm>
            <a:off x="5029200" y="1676400"/>
            <a:ext cx="3657600" cy="3581400"/>
          </a:xfrm>
          <a:prstGeom prst="rect">
            <a:avLst/>
          </a:prstGeom>
          <a:solidFill>
            <a:schemeClr val="accent1"/>
          </a:solidFill>
          <a:ln w="9525">
            <a:noFill/>
            <a:miter lim="800000"/>
            <a:headEnd/>
            <a:tailEnd/>
          </a:ln>
          <a:effectLst>
            <a:outerShdw blurRad="76200" dir="13500000" sy="23000" kx="1200000" algn="br" rotWithShape="0">
              <a:prstClr val="black">
                <a:alpha val="20000"/>
              </a:prstClr>
            </a:outerShdw>
          </a:effectLst>
          <a:scene3d>
            <a:camera prst="orthographicFront">
              <a:rot lat="0" lon="0" rev="0"/>
            </a:camera>
            <a:lightRig rig="brightRoom" dir="t">
              <a:rot lat="0" lon="0" rev="600000"/>
            </a:lightRig>
          </a:scene3d>
          <a:sp3d prstMaterial="metal">
            <a:bevelT w="38100" h="57150" prst="angle"/>
          </a:sp3d>
        </p:spPr>
        <p:txBody>
          <a:bodyPr wrap="none" anchor="ctr"/>
          <a:lstStyle/>
          <a:p>
            <a:pPr algn="ctr">
              <a:defRPr/>
            </a:pPr>
            <a:endParaRPr lang="en-IN" sz="2000">
              <a:latin typeface="+mj-lt"/>
            </a:endParaRPr>
          </a:p>
        </p:txBody>
      </p:sp>
      <p:sp>
        <p:nvSpPr>
          <p:cNvPr id="8194" name="Rectangle 2"/>
          <p:cNvSpPr>
            <a:spLocks noChangeArrowheads="1"/>
          </p:cNvSpPr>
          <p:nvPr/>
        </p:nvSpPr>
        <p:spPr bwMode="auto">
          <a:xfrm>
            <a:off x="228600" y="-152400"/>
            <a:ext cx="7772400" cy="1143000"/>
          </a:xfrm>
          <a:prstGeom prst="rect">
            <a:avLst/>
          </a:prstGeom>
          <a:noFill/>
          <a:ln w="9525">
            <a:noFill/>
            <a:miter lim="800000"/>
            <a:headEnd/>
            <a:tailEnd/>
          </a:ln>
        </p:spPr>
        <p:txBody>
          <a:bodyPr anchor="ctr"/>
          <a:lstStyle/>
          <a:p>
            <a:pPr>
              <a:defRPr/>
            </a:pPr>
            <a:r>
              <a:rPr lang="en-US" sz="3200" b="1" dirty="0">
                <a:solidFill>
                  <a:schemeClr val="bg1"/>
                </a:solidFill>
                <a:latin typeface="+mj-lt"/>
                <a:ea typeface="+mj-ea"/>
                <a:cs typeface="+mj-cs"/>
              </a:rPr>
              <a:t>include</a:t>
            </a:r>
          </a:p>
        </p:txBody>
      </p:sp>
      <p:pic>
        <p:nvPicPr>
          <p:cNvPr id="11268" name="Picture 3"/>
          <p:cNvPicPr>
            <a:picLocks noChangeAspect="1" noChangeArrowheads="1"/>
          </p:cNvPicPr>
          <p:nvPr/>
        </p:nvPicPr>
        <p:blipFill>
          <a:blip r:embed="rId3" cstate="print"/>
          <a:srcRect/>
          <a:stretch>
            <a:fillRect/>
          </a:stretch>
        </p:blipFill>
        <p:spPr bwMode="auto">
          <a:xfrm>
            <a:off x="76200" y="1828800"/>
            <a:ext cx="1093788" cy="1295400"/>
          </a:xfrm>
          <a:prstGeom prst="rect">
            <a:avLst/>
          </a:prstGeom>
          <a:noFill/>
          <a:ln w="9525">
            <a:noFill/>
            <a:miter lim="800000"/>
            <a:headEnd/>
            <a:tailEnd/>
          </a:ln>
        </p:spPr>
      </p:pic>
      <p:sp>
        <p:nvSpPr>
          <p:cNvPr id="8197" name="Line 5"/>
          <p:cNvSpPr>
            <a:spLocks noChangeShapeType="1"/>
          </p:cNvSpPr>
          <p:nvPr/>
        </p:nvSpPr>
        <p:spPr bwMode="auto">
          <a:xfrm>
            <a:off x="990600" y="2209800"/>
            <a:ext cx="4724400" cy="0"/>
          </a:xfrm>
          <a:prstGeom prst="line">
            <a:avLst/>
          </a:prstGeom>
          <a:noFill/>
          <a:ln w="9525">
            <a:solidFill>
              <a:schemeClr val="tx1"/>
            </a:solidFill>
            <a:round/>
            <a:headEnd/>
            <a:tailEnd type="triangle" w="med" len="med"/>
          </a:ln>
        </p:spPr>
        <p:txBody>
          <a:bodyPr/>
          <a:lstStyle/>
          <a:p>
            <a:pPr>
              <a:defRPr/>
            </a:pPr>
            <a:endParaRPr lang="en-US" sz="2000">
              <a:latin typeface="+mj-lt"/>
            </a:endParaRPr>
          </a:p>
        </p:txBody>
      </p:sp>
      <p:sp>
        <p:nvSpPr>
          <p:cNvPr id="8198" name="Text Box 6"/>
          <p:cNvSpPr txBox="1">
            <a:spLocks noChangeArrowheads="1"/>
          </p:cNvSpPr>
          <p:nvPr/>
        </p:nvSpPr>
        <p:spPr bwMode="auto">
          <a:xfrm>
            <a:off x="1143000" y="1592263"/>
            <a:ext cx="3311525" cy="400050"/>
          </a:xfrm>
          <a:prstGeom prst="rect">
            <a:avLst/>
          </a:prstGeom>
          <a:noFill/>
          <a:ln w="9525">
            <a:noFill/>
            <a:miter lim="800000"/>
            <a:headEnd/>
            <a:tailEnd/>
          </a:ln>
        </p:spPr>
        <p:txBody>
          <a:bodyPr wrap="none">
            <a:spAutoFit/>
          </a:bodyPr>
          <a:lstStyle/>
          <a:p>
            <a:pPr>
              <a:defRPr/>
            </a:pPr>
            <a:r>
              <a:rPr lang="en-US" sz="2000" dirty="0">
                <a:latin typeface="+mj-lt"/>
              </a:rPr>
              <a:t>GET Request for servlet S1</a:t>
            </a:r>
          </a:p>
        </p:txBody>
      </p:sp>
      <p:sp>
        <p:nvSpPr>
          <p:cNvPr id="8199" name="Oval 7"/>
          <p:cNvSpPr>
            <a:spLocks noChangeArrowheads="1"/>
          </p:cNvSpPr>
          <p:nvPr/>
        </p:nvSpPr>
        <p:spPr bwMode="auto">
          <a:xfrm>
            <a:off x="5715000" y="1905000"/>
            <a:ext cx="685800" cy="685800"/>
          </a:xfrm>
          <a:prstGeom prst="ellipse">
            <a:avLst/>
          </a:prstGeom>
          <a:solidFill>
            <a:schemeClr val="accent1"/>
          </a:solidFill>
          <a:ln w="9525">
            <a:solidFill>
              <a:schemeClr val="tx1"/>
            </a:solidFill>
            <a:round/>
            <a:headEnd/>
            <a:tailEnd/>
          </a:ln>
        </p:spPr>
        <p:txBody>
          <a:bodyPr wrap="none" anchor="ctr"/>
          <a:lstStyle/>
          <a:p>
            <a:pPr algn="ctr">
              <a:defRPr/>
            </a:pPr>
            <a:r>
              <a:rPr lang="en-US" sz="2000">
                <a:latin typeface="+mj-lt"/>
              </a:rPr>
              <a:t>S1</a:t>
            </a:r>
          </a:p>
        </p:txBody>
      </p:sp>
      <p:sp>
        <p:nvSpPr>
          <p:cNvPr id="8200" name="Line 8"/>
          <p:cNvSpPr>
            <a:spLocks noChangeShapeType="1"/>
          </p:cNvSpPr>
          <p:nvPr/>
        </p:nvSpPr>
        <p:spPr bwMode="auto">
          <a:xfrm>
            <a:off x="6248400" y="2514600"/>
            <a:ext cx="838200" cy="685800"/>
          </a:xfrm>
          <a:prstGeom prst="line">
            <a:avLst/>
          </a:prstGeom>
          <a:noFill/>
          <a:ln w="9525">
            <a:solidFill>
              <a:schemeClr val="tx1"/>
            </a:solidFill>
            <a:round/>
            <a:headEnd/>
            <a:tailEnd type="triangle" w="med" len="med"/>
          </a:ln>
        </p:spPr>
        <p:txBody>
          <a:bodyPr/>
          <a:lstStyle/>
          <a:p>
            <a:pPr>
              <a:defRPr/>
            </a:pPr>
            <a:endParaRPr lang="en-US" sz="2000">
              <a:latin typeface="+mj-lt"/>
            </a:endParaRPr>
          </a:p>
        </p:txBody>
      </p:sp>
      <p:sp>
        <p:nvSpPr>
          <p:cNvPr id="8201" name="Oval 9"/>
          <p:cNvSpPr>
            <a:spLocks noChangeArrowheads="1"/>
          </p:cNvSpPr>
          <p:nvPr/>
        </p:nvSpPr>
        <p:spPr bwMode="auto">
          <a:xfrm>
            <a:off x="7010400" y="3048000"/>
            <a:ext cx="685800" cy="685800"/>
          </a:xfrm>
          <a:prstGeom prst="ellipse">
            <a:avLst/>
          </a:prstGeom>
          <a:solidFill>
            <a:schemeClr val="accent1"/>
          </a:solidFill>
          <a:ln w="9525">
            <a:solidFill>
              <a:schemeClr val="tx1"/>
            </a:solidFill>
            <a:round/>
            <a:headEnd/>
            <a:tailEnd/>
          </a:ln>
        </p:spPr>
        <p:txBody>
          <a:bodyPr wrap="none" anchor="ctr"/>
          <a:lstStyle/>
          <a:p>
            <a:pPr algn="ctr">
              <a:defRPr/>
            </a:pPr>
            <a:r>
              <a:rPr lang="en-US" sz="2000">
                <a:latin typeface="+mj-lt"/>
              </a:rPr>
              <a:t>S2</a:t>
            </a:r>
          </a:p>
        </p:txBody>
      </p:sp>
      <p:sp>
        <p:nvSpPr>
          <p:cNvPr id="11274" name="Text Box 10"/>
          <p:cNvSpPr txBox="1">
            <a:spLocks noChangeArrowheads="1"/>
          </p:cNvSpPr>
          <p:nvPr/>
        </p:nvSpPr>
        <p:spPr bwMode="auto">
          <a:xfrm>
            <a:off x="6705600" y="2354263"/>
            <a:ext cx="998538" cy="400050"/>
          </a:xfrm>
          <a:prstGeom prst="rect">
            <a:avLst/>
          </a:prstGeom>
          <a:noFill/>
          <a:ln w="9525">
            <a:noFill/>
            <a:miter lim="800000"/>
            <a:headEnd/>
            <a:tailEnd/>
          </a:ln>
        </p:spPr>
        <p:txBody>
          <a:bodyPr wrap="none">
            <a:spAutoFit/>
          </a:bodyPr>
          <a:lstStyle/>
          <a:p>
            <a:r>
              <a:rPr lang="en-US" sz="2000">
                <a:solidFill>
                  <a:srgbClr val="C00000"/>
                </a:solidFill>
                <a:latin typeface="Tahoma" pitchFamily="34" charset="0"/>
              </a:rPr>
              <a:t>include</a:t>
            </a:r>
          </a:p>
        </p:txBody>
      </p:sp>
      <p:sp>
        <p:nvSpPr>
          <p:cNvPr id="8203" name="Text Box 11"/>
          <p:cNvSpPr txBox="1">
            <a:spLocks noChangeArrowheads="1"/>
          </p:cNvSpPr>
          <p:nvPr/>
        </p:nvSpPr>
        <p:spPr bwMode="auto">
          <a:xfrm>
            <a:off x="838200" y="5715000"/>
            <a:ext cx="6156325" cy="400050"/>
          </a:xfrm>
          <a:prstGeom prst="rect">
            <a:avLst/>
          </a:prstGeom>
          <a:noFill/>
          <a:ln w="9525">
            <a:noFill/>
            <a:miter lim="800000"/>
            <a:headEnd/>
            <a:tailEnd/>
          </a:ln>
        </p:spPr>
        <p:txBody>
          <a:bodyPr wrap="none">
            <a:spAutoFit/>
          </a:bodyPr>
          <a:lstStyle/>
          <a:p>
            <a:pPr>
              <a:defRPr/>
            </a:pPr>
            <a:r>
              <a:rPr lang="en-US" sz="2000" dirty="0">
                <a:latin typeface="+mj-lt"/>
              </a:rPr>
              <a:t>Control finally is in S1. Response is generated by S1</a:t>
            </a:r>
          </a:p>
        </p:txBody>
      </p:sp>
      <p:sp>
        <p:nvSpPr>
          <p:cNvPr id="8204" name="Freeform 12"/>
          <p:cNvSpPr>
            <a:spLocks/>
          </p:cNvSpPr>
          <p:nvPr/>
        </p:nvSpPr>
        <p:spPr bwMode="auto">
          <a:xfrm>
            <a:off x="5943600" y="2590800"/>
            <a:ext cx="1219200" cy="1638300"/>
          </a:xfrm>
          <a:custGeom>
            <a:avLst/>
            <a:gdLst>
              <a:gd name="T0" fmla="*/ 2147483647 w 720"/>
              <a:gd name="T1" fmla="*/ 2147483647 h 1080"/>
              <a:gd name="T2" fmla="*/ 2147483647 w 720"/>
              <a:gd name="T3" fmla="*/ 2147483647 h 1080"/>
              <a:gd name="T4" fmla="*/ 0 w 720"/>
              <a:gd name="T5" fmla="*/ 0 h 1080"/>
              <a:gd name="T6" fmla="*/ 0 60000 65536"/>
              <a:gd name="T7" fmla="*/ 0 60000 65536"/>
              <a:gd name="T8" fmla="*/ 0 60000 65536"/>
              <a:gd name="T9" fmla="*/ 0 w 720"/>
              <a:gd name="T10" fmla="*/ 0 h 1080"/>
              <a:gd name="T11" fmla="*/ 720 w 720"/>
              <a:gd name="T12" fmla="*/ 1080 h 1080"/>
            </a:gdLst>
            <a:ahLst/>
            <a:cxnLst>
              <a:cxn ang="T6">
                <a:pos x="T0" y="T1"/>
              </a:cxn>
              <a:cxn ang="T7">
                <a:pos x="T2" y="T3"/>
              </a:cxn>
              <a:cxn ang="T8">
                <a:pos x="T4" y="T5"/>
              </a:cxn>
            </a:cxnLst>
            <a:rect l="T9" t="T10" r="T11" b="T12"/>
            <a:pathLst>
              <a:path w="720" h="1080">
                <a:moveTo>
                  <a:pt x="720" y="720"/>
                </a:moveTo>
                <a:cubicBezTo>
                  <a:pt x="492" y="900"/>
                  <a:pt x="264" y="1080"/>
                  <a:pt x="144" y="960"/>
                </a:cubicBezTo>
                <a:cubicBezTo>
                  <a:pt x="24" y="840"/>
                  <a:pt x="24" y="152"/>
                  <a:pt x="0" y="0"/>
                </a:cubicBezTo>
              </a:path>
            </a:pathLst>
          </a:custGeom>
          <a:noFill/>
          <a:ln w="9525">
            <a:solidFill>
              <a:schemeClr val="tx1"/>
            </a:solidFill>
            <a:round/>
            <a:headEnd/>
            <a:tailEnd type="triangle" w="med" len="med"/>
          </a:ln>
        </p:spPr>
        <p:txBody>
          <a:bodyPr/>
          <a:lstStyle/>
          <a:p>
            <a:pPr>
              <a:defRPr/>
            </a:pPr>
            <a:endParaRPr lang="en-US" sz="2000">
              <a:latin typeface="+mj-lt"/>
            </a:endParaRPr>
          </a:p>
        </p:txBody>
      </p:sp>
      <p:sp>
        <p:nvSpPr>
          <p:cNvPr id="8205" name="Line 13"/>
          <p:cNvSpPr>
            <a:spLocks noChangeShapeType="1"/>
          </p:cNvSpPr>
          <p:nvPr/>
        </p:nvSpPr>
        <p:spPr bwMode="auto">
          <a:xfrm flipH="1">
            <a:off x="990600" y="2438400"/>
            <a:ext cx="4724400" cy="0"/>
          </a:xfrm>
          <a:prstGeom prst="line">
            <a:avLst/>
          </a:prstGeom>
          <a:noFill/>
          <a:ln w="9525">
            <a:solidFill>
              <a:schemeClr val="tx1"/>
            </a:solidFill>
            <a:round/>
            <a:headEnd/>
            <a:tailEnd type="triangle" w="med" len="med"/>
          </a:ln>
        </p:spPr>
        <p:txBody>
          <a:bodyPr/>
          <a:lstStyle/>
          <a:p>
            <a:pPr>
              <a:defRPr/>
            </a:pPr>
            <a:endParaRPr lang="en-US" sz="2000">
              <a:latin typeface="+mj-lt"/>
            </a:endParaRPr>
          </a:p>
        </p:txBody>
      </p:sp>
      <p:sp>
        <p:nvSpPr>
          <p:cNvPr id="8206" name="Oval 14"/>
          <p:cNvSpPr>
            <a:spLocks noChangeArrowheads="1"/>
          </p:cNvSpPr>
          <p:nvPr/>
        </p:nvSpPr>
        <p:spPr bwMode="auto">
          <a:xfrm>
            <a:off x="7924800" y="2514600"/>
            <a:ext cx="152400" cy="152400"/>
          </a:xfrm>
          <a:prstGeom prst="ellipse">
            <a:avLst/>
          </a:prstGeom>
          <a:solidFill>
            <a:srgbClr val="008000"/>
          </a:solidFill>
          <a:ln w="9525">
            <a:solidFill>
              <a:schemeClr val="tx1"/>
            </a:solidFill>
            <a:round/>
            <a:headEnd/>
            <a:tailEnd/>
          </a:ln>
        </p:spPr>
        <p:txBody>
          <a:bodyPr wrap="none" anchor="ctr"/>
          <a:lstStyle/>
          <a:p>
            <a:pPr>
              <a:defRPr/>
            </a:pPr>
            <a:endParaRPr lang="en-US" sz="2000">
              <a:latin typeface="+mj-lt"/>
            </a:endParaRPr>
          </a:p>
        </p:txBody>
      </p:sp>
      <p:sp>
        <p:nvSpPr>
          <p:cNvPr id="8207" name="Oval 15"/>
          <p:cNvSpPr>
            <a:spLocks noChangeArrowheads="1"/>
          </p:cNvSpPr>
          <p:nvPr/>
        </p:nvSpPr>
        <p:spPr bwMode="auto">
          <a:xfrm>
            <a:off x="8229600" y="2514600"/>
            <a:ext cx="152400" cy="152400"/>
          </a:xfrm>
          <a:prstGeom prst="ellipse">
            <a:avLst/>
          </a:prstGeom>
          <a:solidFill>
            <a:srgbClr val="FFCC00"/>
          </a:solidFill>
          <a:ln w="9525">
            <a:solidFill>
              <a:schemeClr val="tx1"/>
            </a:solidFill>
            <a:round/>
            <a:headEnd/>
            <a:tailEnd/>
          </a:ln>
        </p:spPr>
        <p:txBody>
          <a:bodyPr wrap="none" anchor="ctr"/>
          <a:lstStyle/>
          <a:p>
            <a:pPr>
              <a:defRPr/>
            </a:pPr>
            <a:endParaRPr lang="en-US" sz="2000">
              <a:latin typeface="+mj-lt"/>
            </a:endParaRPr>
          </a:p>
        </p:txBody>
      </p:sp>
      <p:sp>
        <p:nvSpPr>
          <p:cNvPr id="8208" name="Freeform 16"/>
          <p:cNvSpPr>
            <a:spLocks/>
          </p:cNvSpPr>
          <p:nvPr/>
        </p:nvSpPr>
        <p:spPr bwMode="auto">
          <a:xfrm>
            <a:off x="7239000" y="1447800"/>
            <a:ext cx="773113" cy="1139825"/>
          </a:xfrm>
          <a:custGeom>
            <a:avLst/>
            <a:gdLst>
              <a:gd name="T0" fmla="*/ 2147483647 w 254"/>
              <a:gd name="T1" fmla="*/ 2147483647 h 869"/>
              <a:gd name="T2" fmla="*/ 2147483647 w 254"/>
              <a:gd name="T3" fmla="*/ 2147483647 h 869"/>
              <a:gd name="T4" fmla="*/ 2147483647 w 254"/>
              <a:gd name="T5" fmla="*/ 2147483647 h 869"/>
              <a:gd name="T6" fmla="*/ 2147483647 w 254"/>
              <a:gd name="T7" fmla="*/ 2147483647 h 869"/>
              <a:gd name="T8" fmla="*/ 0 w 254"/>
              <a:gd name="T9" fmla="*/ 0 h 869"/>
              <a:gd name="T10" fmla="*/ 0 60000 65536"/>
              <a:gd name="T11" fmla="*/ 0 60000 65536"/>
              <a:gd name="T12" fmla="*/ 0 60000 65536"/>
              <a:gd name="T13" fmla="*/ 0 60000 65536"/>
              <a:gd name="T14" fmla="*/ 0 60000 65536"/>
              <a:gd name="T15" fmla="*/ 0 w 254"/>
              <a:gd name="T16" fmla="*/ 0 h 869"/>
              <a:gd name="T17" fmla="*/ 254 w 254"/>
              <a:gd name="T18" fmla="*/ 869 h 869"/>
            </a:gdLst>
            <a:ahLst/>
            <a:cxnLst>
              <a:cxn ang="T10">
                <a:pos x="T0" y="T1"/>
              </a:cxn>
              <a:cxn ang="T11">
                <a:pos x="T2" y="T3"/>
              </a:cxn>
              <a:cxn ang="T12">
                <a:pos x="T4" y="T5"/>
              </a:cxn>
              <a:cxn ang="T13">
                <a:pos x="T6" y="T7"/>
              </a:cxn>
              <a:cxn ang="T14">
                <a:pos x="T8" y="T9"/>
              </a:cxn>
            </a:cxnLst>
            <a:rect l="T15" t="T16" r="T17" b="T18"/>
            <a:pathLst>
              <a:path w="254" h="869">
                <a:moveTo>
                  <a:pt x="254" y="869"/>
                </a:moveTo>
                <a:cubicBezTo>
                  <a:pt x="244" y="837"/>
                  <a:pt x="236" y="804"/>
                  <a:pt x="225" y="772"/>
                </a:cubicBezTo>
                <a:cubicBezTo>
                  <a:pt x="216" y="662"/>
                  <a:pt x="214" y="559"/>
                  <a:pt x="147" y="469"/>
                </a:cubicBezTo>
                <a:cubicBezTo>
                  <a:pt x="116" y="380"/>
                  <a:pt x="99" y="288"/>
                  <a:pt x="79" y="196"/>
                </a:cubicBezTo>
                <a:cubicBezTo>
                  <a:pt x="64" y="128"/>
                  <a:pt x="50" y="50"/>
                  <a:pt x="0" y="0"/>
                </a:cubicBezTo>
              </a:path>
            </a:pathLst>
          </a:custGeom>
          <a:noFill/>
          <a:ln w="9525">
            <a:solidFill>
              <a:schemeClr val="accent2"/>
            </a:solidFill>
            <a:round/>
            <a:headEnd/>
            <a:tailEnd type="triangle" w="med" len="med"/>
          </a:ln>
        </p:spPr>
        <p:txBody>
          <a:bodyPr/>
          <a:lstStyle/>
          <a:p>
            <a:pPr>
              <a:defRPr/>
            </a:pPr>
            <a:endParaRPr lang="en-US" sz="2000">
              <a:latin typeface="+mj-lt"/>
            </a:endParaRPr>
          </a:p>
        </p:txBody>
      </p:sp>
      <p:sp>
        <p:nvSpPr>
          <p:cNvPr id="8209" name="Text Box 17"/>
          <p:cNvSpPr txBox="1">
            <a:spLocks noChangeArrowheads="1"/>
          </p:cNvSpPr>
          <p:nvPr/>
        </p:nvSpPr>
        <p:spPr bwMode="auto">
          <a:xfrm>
            <a:off x="6477000" y="1143000"/>
            <a:ext cx="1030288" cy="400050"/>
          </a:xfrm>
          <a:prstGeom prst="rect">
            <a:avLst/>
          </a:prstGeom>
          <a:noFill/>
          <a:ln w="9525">
            <a:noFill/>
            <a:miter lim="800000"/>
            <a:headEnd/>
            <a:tailEnd/>
          </a:ln>
        </p:spPr>
        <p:txBody>
          <a:bodyPr wrap="none">
            <a:spAutoFit/>
          </a:bodyPr>
          <a:lstStyle/>
          <a:p>
            <a:pPr>
              <a:defRPr/>
            </a:pPr>
            <a:r>
              <a:rPr lang="en-US" sz="2000" dirty="0">
                <a:solidFill>
                  <a:schemeClr val="accent2"/>
                </a:solidFill>
                <a:latin typeface="+mj-lt"/>
              </a:rPr>
              <a:t>request</a:t>
            </a:r>
          </a:p>
        </p:txBody>
      </p:sp>
      <p:sp>
        <p:nvSpPr>
          <p:cNvPr id="8210" name="Freeform 18"/>
          <p:cNvSpPr>
            <a:spLocks/>
          </p:cNvSpPr>
          <p:nvPr/>
        </p:nvSpPr>
        <p:spPr bwMode="auto">
          <a:xfrm>
            <a:off x="8291513" y="1549400"/>
            <a:ext cx="46037" cy="1038225"/>
          </a:xfrm>
          <a:custGeom>
            <a:avLst/>
            <a:gdLst>
              <a:gd name="T0" fmla="*/ 2147483647 w 29"/>
              <a:gd name="T1" fmla="*/ 2147483647 h 654"/>
              <a:gd name="T2" fmla="*/ 0 w 29"/>
              <a:gd name="T3" fmla="*/ 2147483647 h 654"/>
              <a:gd name="T4" fmla="*/ 2147483647 w 29"/>
              <a:gd name="T5" fmla="*/ 0 h 654"/>
              <a:gd name="T6" fmla="*/ 0 60000 65536"/>
              <a:gd name="T7" fmla="*/ 0 60000 65536"/>
              <a:gd name="T8" fmla="*/ 0 60000 65536"/>
              <a:gd name="T9" fmla="*/ 0 w 29"/>
              <a:gd name="T10" fmla="*/ 0 h 654"/>
              <a:gd name="T11" fmla="*/ 29 w 29"/>
              <a:gd name="T12" fmla="*/ 654 h 654"/>
            </a:gdLst>
            <a:ahLst/>
            <a:cxnLst>
              <a:cxn ang="T6">
                <a:pos x="T0" y="T1"/>
              </a:cxn>
              <a:cxn ang="T7">
                <a:pos x="T2" y="T3"/>
              </a:cxn>
              <a:cxn ang="T8">
                <a:pos x="T4" y="T5"/>
              </a:cxn>
            </a:cxnLst>
            <a:rect l="T9" t="T10" r="T11" b="T12"/>
            <a:pathLst>
              <a:path w="29" h="654">
                <a:moveTo>
                  <a:pt x="29" y="654"/>
                </a:moveTo>
                <a:cubicBezTo>
                  <a:pt x="23" y="348"/>
                  <a:pt x="25" y="297"/>
                  <a:pt x="0" y="78"/>
                </a:cubicBezTo>
                <a:cubicBezTo>
                  <a:pt x="10" y="7"/>
                  <a:pt x="10" y="33"/>
                  <a:pt x="10" y="0"/>
                </a:cubicBezTo>
              </a:path>
            </a:pathLst>
          </a:custGeom>
          <a:noFill/>
          <a:ln w="9525">
            <a:solidFill>
              <a:schemeClr val="accent2"/>
            </a:solidFill>
            <a:round/>
            <a:headEnd/>
            <a:tailEnd type="triangle" w="med" len="med"/>
          </a:ln>
        </p:spPr>
        <p:txBody>
          <a:bodyPr/>
          <a:lstStyle/>
          <a:p>
            <a:pPr>
              <a:defRPr/>
            </a:pPr>
            <a:endParaRPr lang="en-US" sz="2000">
              <a:latin typeface="+mj-lt"/>
            </a:endParaRPr>
          </a:p>
        </p:txBody>
      </p:sp>
      <p:sp>
        <p:nvSpPr>
          <p:cNvPr id="8211" name="Text Box 19"/>
          <p:cNvSpPr txBox="1">
            <a:spLocks noChangeArrowheads="1"/>
          </p:cNvSpPr>
          <p:nvPr/>
        </p:nvSpPr>
        <p:spPr bwMode="auto">
          <a:xfrm>
            <a:off x="7848600" y="1135063"/>
            <a:ext cx="1239838" cy="400050"/>
          </a:xfrm>
          <a:prstGeom prst="rect">
            <a:avLst/>
          </a:prstGeom>
          <a:noFill/>
          <a:ln w="9525">
            <a:noFill/>
            <a:miter lim="800000"/>
            <a:headEnd/>
            <a:tailEnd/>
          </a:ln>
        </p:spPr>
        <p:txBody>
          <a:bodyPr wrap="none">
            <a:spAutoFit/>
          </a:bodyPr>
          <a:lstStyle/>
          <a:p>
            <a:pPr>
              <a:defRPr/>
            </a:pPr>
            <a:r>
              <a:rPr lang="en-US" sz="2000">
                <a:solidFill>
                  <a:schemeClr val="accent2"/>
                </a:solidFill>
                <a:latin typeface="+mj-lt"/>
              </a:rPr>
              <a:t>response</a:t>
            </a:r>
          </a:p>
        </p:txBody>
      </p:sp>
      <p:sp>
        <p:nvSpPr>
          <p:cNvPr id="8212" name="Oval 20"/>
          <p:cNvSpPr>
            <a:spLocks noChangeArrowheads="1"/>
          </p:cNvSpPr>
          <p:nvPr/>
        </p:nvSpPr>
        <p:spPr bwMode="auto">
          <a:xfrm>
            <a:off x="5181600" y="2514600"/>
            <a:ext cx="152400" cy="152400"/>
          </a:xfrm>
          <a:prstGeom prst="ellipse">
            <a:avLst/>
          </a:prstGeom>
          <a:solidFill>
            <a:srgbClr val="FFCC00"/>
          </a:solidFill>
          <a:ln w="9525">
            <a:solidFill>
              <a:schemeClr val="tx1"/>
            </a:solidFill>
            <a:round/>
            <a:headEnd/>
            <a:tailEnd/>
          </a:ln>
        </p:spPr>
        <p:txBody>
          <a:bodyPr wrap="none" anchor="ctr"/>
          <a:lstStyle/>
          <a:p>
            <a:pPr>
              <a:defRPr/>
            </a:pPr>
            <a:endParaRPr lang="en-US" sz="2000">
              <a:latin typeface="+mj-lt"/>
            </a:endParaRPr>
          </a:p>
        </p:txBody>
      </p:sp>
      <p:sp>
        <p:nvSpPr>
          <p:cNvPr id="8213" name="Text Box 21"/>
          <p:cNvSpPr txBox="1">
            <a:spLocks noChangeArrowheads="1"/>
          </p:cNvSpPr>
          <p:nvPr/>
        </p:nvSpPr>
        <p:spPr bwMode="auto">
          <a:xfrm>
            <a:off x="152400" y="3657600"/>
            <a:ext cx="4124325" cy="1323975"/>
          </a:xfrm>
          <a:prstGeom prst="rect">
            <a:avLst/>
          </a:prstGeom>
          <a:noFill/>
          <a:ln w="9525">
            <a:noFill/>
            <a:miter lim="800000"/>
            <a:headEnd/>
            <a:tailEnd/>
          </a:ln>
        </p:spPr>
        <p:txBody>
          <a:bodyPr wrap="none">
            <a:spAutoFit/>
          </a:bodyPr>
          <a:lstStyle/>
          <a:p>
            <a:pPr>
              <a:defRPr/>
            </a:pPr>
            <a:r>
              <a:rPr lang="en-US" sz="2000" dirty="0">
                <a:solidFill>
                  <a:schemeClr val="accent2"/>
                </a:solidFill>
                <a:latin typeface="+mj-lt"/>
              </a:rPr>
              <a:t>Calls </a:t>
            </a:r>
            <a:r>
              <a:rPr lang="en-US" sz="2000" dirty="0" err="1">
                <a:solidFill>
                  <a:schemeClr val="accent2"/>
                </a:solidFill>
                <a:latin typeface="+mj-lt"/>
              </a:rPr>
              <a:t>doGet</a:t>
            </a:r>
            <a:r>
              <a:rPr lang="en-US" sz="2000" dirty="0">
                <a:solidFill>
                  <a:schemeClr val="accent2"/>
                </a:solidFill>
                <a:latin typeface="+mj-lt"/>
              </a:rPr>
              <a:t>() method of S2.</a:t>
            </a:r>
          </a:p>
          <a:p>
            <a:pPr>
              <a:defRPr/>
            </a:pPr>
            <a:r>
              <a:rPr lang="en-US" sz="2000" dirty="0">
                <a:solidFill>
                  <a:schemeClr val="accent2"/>
                </a:solidFill>
                <a:latin typeface="+mj-lt"/>
              </a:rPr>
              <a:t>If  the request was for POST, then </a:t>
            </a:r>
          </a:p>
          <a:p>
            <a:pPr>
              <a:defRPr/>
            </a:pPr>
            <a:r>
              <a:rPr lang="en-US" sz="2000" dirty="0" err="1">
                <a:solidFill>
                  <a:schemeClr val="accent2"/>
                </a:solidFill>
                <a:latin typeface="+mj-lt"/>
              </a:rPr>
              <a:t>doPost</a:t>
            </a:r>
            <a:r>
              <a:rPr lang="en-US" sz="2000" dirty="0">
                <a:solidFill>
                  <a:schemeClr val="accent2"/>
                </a:solidFill>
                <a:latin typeface="+mj-lt"/>
              </a:rPr>
              <a:t>() of S2 gets called.</a:t>
            </a:r>
          </a:p>
          <a:p>
            <a:pPr>
              <a:defRPr/>
            </a:pPr>
            <a:endParaRPr lang="en-US" sz="2000" i="1" dirty="0">
              <a:solidFill>
                <a:schemeClr val="accent2"/>
              </a:solidFill>
              <a:latin typeface="+mj-lt"/>
            </a:endParaRPr>
          </a:p>
        </p:txBody>
      </p:sp>
      <p:sp>
        <p:nvSpPr>
          <p:cNvPr id="8214" name="Freeform 22"/>
          <p:cNvSpPr>
            <a:spLocks/>
          </p:cNvSpPr>
          <p:nvPr/>
        </p:nvSpPr>
        <p:spPr bwMode="auto">
          <a:xfrm>
            <a:off x="3429000" y="2819400"/>
            <a:ext cx="3100388" cy="914400"/>
          </a:xfrm>
          <a:custGeom>
            <a:avLst/>
            <a:gdLst>
              <a:gd name="T0" fmla="*/ 0 w 1953"/>
              <a:gd name="T1" fmla="*/ 2147483647 h 576"/>
              <a:gd name="T2" fmla="*/ 2147483647 w 1953"/>
              <a:gd name="T3" fmla="*/ 2147483647 h 576"/>
              <a:gd name="T4" fmla="*/ 2147483647 w 1953"/>
              <a:gd name="T5" fmla="*/ 2147483647 h 576"/>
              <a:gd name="T6" fmla="*/ 2147483647 w 1953"/>
              <a:gd name="T7" fmla="*/ 2147483647 h 576"/>
              <a:gd name="T8" fmla="*/ 2147483647 w 1953"/>
              <a:gd name="T9" fmla="*/ 2147483647 h 576"/>
              <a:gd name="T10" fmla="*/ 2147483647 w 1953"/>
              <a:gd name="T11" fmla="*/ 2147483647 h 576"/>
              <a:gd name="T12" fmla="*/ 2147483647 w 1953"/>
              <a:gd name="T13" fmla="*/ 2147483647 h 576"/>
              <a:gd name="T14" fmla="*/ 2147483647 w 1953"/>
              <a:gd name="T15" fmla="*/ 2147483647 h 576"/>
              <a:gd name="T16" fmla="*/ 2147483647 w 1953"/>
              <a:gd name="T17" fmla="*/ 2147483647 h 576"/>
              <a:gd name="T18" fmla="*/ 2147483647 w 1953"/>
              <a:gd name="T19" fmla="*/ 2147483647 h 576"/>
              <a:gd name="T20" fmla="*/ 2147483647 w 1953"/>
              <a:gd name="T21" fmla="*/ 0 h 5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53"/>
              <a:gd name="T34" fmla="*/ 0 h 576"/>
              <a:gd name="T35" fmla="*/ 1953 w 1953"/>
              <a:gd name="T36" fmla="*/ 576 h 5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53" h="576">
                <a:moveTo>
                  <a:pt x="0" y="576"/>
                </a:moveTo>
                <a:cubicBezTo>
                  <a:pt x="112" y="510"/>
                  <a:pt x="61" y="526"/>
                  <a:pt x="146" y="508"/>
                </a:cubicBezTo>
                <a:cubicBezTo>
                  <a:pt x="197" y="474"/>
                  <a:pt x="218" y="463"/>
                  <a:pt x="273" y="449"/>
                </a:cubicBezTo>
                <a:cubicBezTo>
                  <a:pt x="386" y="377"/>
                  <a:pt x="525" y="358"/>
                  <a:pt x="654" y="332"/>
                </a:cubicBezTo>
                <a:cubicBezTo>
                  <a:pt x="758" y="311"/>
                  <a:pt x="863" y="288"/>
                  <a:pt x="967" y="264"/>
                </a:cubicBezTo>
                <a:cubicBezTo>
                  <a:pt x="1000" y="256"/>
                  <a:pt x="1040" y="236"/>
                  <a:pt x="1074" y="235"/>
                </a:cubicBezTo>
                <a:cubicBezTo>
                  <a:pt x="1243" y="229"/>
                  <a:pt x="1413" y="228"/>
                  <a:pt x="1582" y="225"/>
                </a:cubicBezTo>
                <a:cubicBezTo>
                  <a:pt x="1668" y="214"/>
                  <a:pt x="1751" y="192"/>
                  <a:pt x="1816" y="127"/>
                </a:cubicBezTo>
                <a:cubicBezTo>
                  <a:pt x="1847" y="96"/>
                  <a:pt x="1862" y="63"/>
                  <a:pt x="1904" y="49"/>
                </a:cubicBezTo>
                <a:cubicBezTo>
                  <a:pt x="1910" y="39"/>
                  <a:pt x="1915" y="28"/>
                  <a:pt x="1923" y="20"/>
                </a:cubicBezTo>
                <a:cubicBezTo>
                  <a:pt x="1931" y="12"/>
                  <a:pt x="1953" y="0"/>
                  <a:pt x="1953" y="0"/>
                </a:cubicBezTo>
              </a:path>
            </a:pathLst>
          </a:custGeom>
          <a:noFill/>
          <a:ln w="9525">
            <a:solidFill>
              <a:schemeClr val="accent2"/>
            </a:solidFill>
            <a:round/>
            <a:headEnd/>
            <a:tailEnd type="triangle" w="lg" len="lg"/>
          </a:ln>
        </p:spPr>
        <p:txBody>
          <a:bodyPr/>
          <a:lstStyle/>
          <a:p>
            <a:pPr>
              <a:defRPr/>
            </a:pPr>
            <a:endParaRPr lang="en-US" sz="2000">
              <a:latin typeface="+mj-l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2"/>
          <p:cNvSpPr>
            <a:spLocks noGrp="1"/>
          </p:cNvSpPr>
          <p:nvPr>
            <p:ph type="title"/>
          </p:nvPr>
        </p:nvSpPr>
        <p:spPr/>
        <p:txBody>
          <a:bodyPr/>
          <a:lstStyle/>
          <a:p>
            <a:r>
              <a:rPr lang="en-US" smtClean="0"/>
              <a:t>Test your understanding</a:t>
            </a:r>
          </a:p>
        </p:txBody>
      </p:sp>
      <p:sp>
        <p:nvSpPr>
          <p:cNvPr id="12291" name="Content Placeholder 3"/>
          <p:cNvSpPr>
            <a:spLocks noGrp="1"/>
          </p:cNvSpPr>
          <p:nvPr>
            <p:ph idx="1"/>
          </p:nvPr>
        </p:nvSpPr>
        <p:spPr/>
        <p:txBody>
          <a:bodyPr/>
          <a:lstStyle/>
          <a:p>
            <a:r>
              <a:rPr lang="en-US" smtClean="0"/>
              <a:t>Servlets are java classes. A java class method can call another java class method. Then why do you need to </a:t>
            </a:r>
            <a:r>
              <a:rPr lang="en-US" b="1" smtClean="0">
                <a:latin typeface="Courier New" pitchFamily="49" charset="0"/>
              </a:rPr>
              <a:t>RequestDispatcher</a:t>
            </a:r>
            <a:r>
              <a:rPr lang="en-US" smtClean="0">
                <a:latin typeface="Courier New" pitchFamily="49" charset="0"/>
              </a:rPr>
              <a:t>? </a:t>
            </a:r>
            <a:endParaRPr lang="en-US" smtClean="0"/>
          </a:p>
        </p:txBody>
      </p:sp>
      <p:sp>
        <p:nvSpPr>
          <p:cNvPr id="12292" name="Slide Number Placeholder 1"/>
          <p:cNvSpPr>
            <a:spLocks noGrp="1"/>
          </p:cNvSpPr>
          <p:nvPr>
            <p:ph type="sldNum" sz="quarter" idx="10"/>
          </p:nvPr>
        </p:nvSpPr>
        <p:spPr>
          <a:noFill/>
        </p:spPr>
        <p:txBody>
          <a:bodyPr/>
          <a:lstStyle/>
          <a:p>
            <a:fld id="{A7A987F6-8B23-4381-9DE9-3B448EA49E1F}" type="slidenum">
              <a:rPr lang="en-US" smtClean="0">
                <a:latin typeface="Arial" charset="0"/>
              </a:rPr>
              <a:pPr/>
              <a:t>15</a:t>
            </a:fld>
            <a:endParaRPr lang="en-US" smtClean="0">
              <a:latin typeface="Arial"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04800" y="0"/>
            <a:ext cx="7772400" cy="838200"/>
          </a:xfrm>
        </p:spPr>
        <p:txBody>
          <a:bodyPr/>
          <a:lstStyle/>
          <a:p>
            <a:r>
              <a:rPr lang="en-US" smtClean="0"/>
              <a:t>Request Attributes</a:t>
            </a:r>
          </a:p>
        </p:txBody>
      </p:sp>
      <p:sp>
        <p:nvSpPr>
          <p:cNvPr id="11267" name="Rectangle 3"/>
          <p:cNvSpPr>
            <a:spLocks noGrp="1" noChangeArrowheads="1"/>
          </p:cNvSpPr>
          <p:nvPr>
            <p:ph type="body" idx="1"/>
          </p:nvPr>
        </p:nvSpPr>
        <p:spPr>
          <a:xfrm>
            <a:off x="304800" y="1219200"/>
            <a:ext cx="8686800" cy="4724400"/>
          </a:xfrm>
        </p:spPr>
        <p:txBody>
          <a:bodyPr/>
          <a:lstStyle/>
          <a:p>
            <a:pPr>
              <a:buClr>
                <a:schemeClr val="accent6"/>
              </a:buClr>
              <a:defRPr/>
            </a:pPr>
            <a:r>
              <a:rPr lang="en-US" dirty="0" smtClean="0"/>
              <a:t>Request and Response objects are shared between the servlets when they communicate. Needless to say that form parameters etc. will be accessible by both the servlets.</a:t>
            </a:r>
          </a:p>
          <a:p>
            <a:pPr>
              <a:buClr>
                <a:schemeClr val="accent6"/>
              </a:buClr>
              <a:defRPr/>
            </a:pPr>
            <a:r>
              <a:rPr lang="en-US" dirty="0" smtClean="0"/>
              <a:t>In addition to this, request object can be used to send additional data to the a servlet or a JSP while forwarding (or including).</a:t>
            </a:r>
          </a:p>
          <a:p>
            <a:pPr>
              <a:buClr>
                <a:schemeClr val="accent6"/>
              </a:buClr>
              <a:defRPr/>
            </a:pPr>
            <a:r>
              <a:rPr lang="en-US" b="1" dirty="0" err="1" smtClean="0">
                <a:solidFill>
                  <a:srgbClr val="000000"/>
                </a:solidFill>
                <a:latin typeface="Courier New" pitchFamily="49" charset="0"/>
              </a:rPr>
              <a:t>HttpSessionRequest</a:t>
            </a:r>
            <a:r>
              <a:rPr lang="en-US" dirty="0" smtClean="0"/>
              <a:t>  methods that allow this:</a:t>
            </a:r>
          </a:p>
          <a:p>
            <a:pPr lvl="1">
              <a:buClr>
                <a:schemeClr val="accent6"/>
              </a:buClr>
              <a:defRPr/>
            </a:pPr>
            <a:r>
              <a:rPr lang="en-US" sz="2000" b="1" dirty="0" smtClean="0">
                <a:solidFill>
                  <a:srgbClr val="000000"/>
                </a:solidFill>
                <a:latin typeface="Courier New" pitchFamily="49" charset="0"/>
              </a:rPr>
              <a:t>Object </a:t>
            </a:r>
            <a:r>
              <a:rPr lang="en-US" sz="2000" b="1" dirty="0" err="1" smtClean="0">
                <a:solidFill>
                  <a:srgbClr val="000000"/>
                </a:solidFill>
                <a:latin typeface="Courier New" pitchFamily="49" charset="0"/>
              </a:rPr>
              <a:t>getAttribute</a:t>
            </a:r>
            <a:r>
              <a:rPr lang="en-US" sz="2000" b="1" dirty="0" smtClean="0">
                <a:solidFill>
                  <a:srgbClr val="000000"/>
                </a:solidFill>
                <a:latin typeface="Courier New" pitchFamily="49" charset="0"/>
              </a:rPr>
              <a:t>(String name)</a:t>
            </a:r>
          </a:p>
          <a:p>
            <a:pPr lvl="1">
              <a:buClr>
                <a:schemeClr val="accent6"/>
              </a:buClr>
              <a:defRPr/>
            </a:pPr>
            <a:r>
              <a:rPr lang="en-US" sz="2000" b="1" dirty="0" smtClean="0">
                <a:solidFill>
                  <a:srgbClr val="000000"/>
                </a:solidFill>
                <a:latin typeface="Courier New" pitchFamily="49" charset="0"/>
              </a:rPr>
              <a:t>void </a:t>
            </a:r>
            <a:r>
              <a:rPr lang="en-US" sz="2000" b="1" dirty="0" err="1" smtClean="0">
                <a:solidFill>
                  <a:srgbClr val="000000"/>
                </a:solidFill>
                <a:latin typeface="Courier New" pitchFamily="49" charset="0"/>
              </a:rPr>
              <a:t>setAttribute</a:t>
            </a:r>
            <a:r>
              <a:rPr lang="en-US" sz="2000" b="1" dirty="0" smtClean="0">
                <a:solidFill>
                  <a:srgbClr val="000000"/>
                </a:solidFill>
                <a:latin typeface="Courier New" pitchFamily="49" charset="0"/>
              </a:rPr>
              <a:t>(String name , Object </a:t>
            </a:r>
            <a:r>
              <a:rPr lang="en-US" sz="2000" b="1" dirty="0" err="1" smtClean="0">
                <a:solidFill>
                  <a:srgbClr val="000000"/>
                </a:solidFill>
                <a:latin typeface="Courier New" pitchFamily="49" charset="0"/>
              </a:rPr>
              <a:t>obj</a:t>
            </a:r>
            <a:r>
              <a:rPr lang="en-US" sz="2000" b="1" dirty="0" smtClean="0">
                <a:solidFill>
                  <a:srgbClr val="000000"/>
                </a:solidFill>
                <a:latin typeface="Courier New" pitchFamily="49" charset="0"/>
              </a:rPr>
              <a:t>)</a:t>
            </a:r>
          </a:p>
          <a:p>
            <a:pPr lvl="1">
              <a:buClr>
                <a:schemeClr val="accent6"/>
              </a:buClr>
              <a:defRPr/>
            </a:pPr>
            <a:r>
              <a:rPr lang="en-US" sz="2000" b="1" dirty="0" smtClean="0">
                <a:solidFill>
                  <a:srgbClr val="000000"/>
                </a:solidFill>
                <a:latin typeface="Courier New" pitchFamily="49" charset="0"/>
              </a:rPr>
              <a:t>void </a:t>
            </a:r>
            <a:r>
              <a:rPr lang="en-US" sz="2000" b="1" dirty="0" err="1" smtClean="0">
                <a:solidFill>
                  <a:srgbClr val="000000"/>
                </a:solidFill>
                <a:latin typeface="Courier New" pitchFamily="49" charset="0"/>
              </a:rPr>
              <a:t>removeAttribute</a:t>
            </a:r>
            <a:r>
              <a:rPr lang="en-US" sz="2000" b="1" dirty="0" smtClean="0">
                <a:solidFill>
                  <a:srgbClr val="000000"/>
                </a:solidFill>
                <a:latin typeface="Courier New" pitchFamily="49" charset="0"/>
              </a:rPr>
              <a:t>(String name</a:t>
            </a:r>
            <a:r>
              <a:rPr lang="en-US" sz="2000" dirty="0" smtClean="0">
                <a:solidFill>
                  <a:srgbClr val="000000"/>
                </a:solidFill>
                <a:latin typeface="Courier New" pitchFamily="49" charset="0"/>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mtClean="0"/>
              <a:t>Example: using forward and include</a:t>
            </a:r>
          </a:p>
        </p:txBody>
      </p:sp>
      <p:sp>
        <p:nvSpPr>
          <p:cNvPr id="3" name="Content Placeholder 2"/>
          <p:cNvSpPr>
            <a:spLocks noGrp="1"/>
          </p:cNvSpPr>
          <p:nvPr>
            <p:ph idx="1"/>
          </p:nvPr>
        </p:nvSpPr>
        <p:spPr/>
        <p:txBody>
          <a:bodyPr/>
          <a:lstStyle/>
          <a:p>
            <a:pPr>
              <a:defRPr/>
            </a:pPr>
            <a:r>
              <a:rPr lang="en-US" dirty="0" smtClean="0"/>
              <a:t>Scenario:</a:t>
            </a:r>
          </a:p>
          <a:p>
            <a:pPr marL="914400" lvl="1" indent="-457200">
              <a:buFont typeface="+mj-lt"/>
              <a:buAutoNum type="arabicPeriod"/>
              <a:defRPr/>
            </a:pPr>
            <a:r>
              <a:rPr lang="en-US" sz="2000" dirty="0" smtClean="0">
                <a:ea typeface="+mn-ea"/>
                <a:cs typeface="+mn-cs"/>
              </a:rPr>
              <a:t>A HTML form is displayed where user enters some data.</a:t>
            </a:r>
          </a:p>
          <a:p>
            <a:pPr marL="914400" lvl="1" indent="-457200">
              <a:buFont typeface="+mj-lt"/>
              <a:buAutoNum type="arabicPeriod"/>
              <a:defRPr/>
            </a:pPr>
            <a:r>
              <a:rPr lang="en-US" sz="2000" dirty="0" smtClean="0">
                <a:ea typeface="+mn-ea"/>
                <a:cs typeface="+mn-cs"/>
              </a:rPr>
              <a:t>On submitting this form, a servlet is invoked that checks for the validity of data. </a:t>
            </a:r>
          </a:p>
          <a:p>
            <a:pPr marL="914400" lvl="1" indent="-457200">
              <a:buFont typeface="+mj-lt"/>
              <a:buAutoNum type="arabicPeriod"/>
              <a:defRPr/>
            </a:pPr>
            <a:r>
              <a:rPr lang="en-US" sz="2000" dirty="0" smtClean="0">
                <a:ea typeface="+mn-ea"/>
                <a:cs typeface="+mn-cs"/>
              </a:rPr>
              <a:t>If the data is invalid, the same form is displayed with an error message </a:t>
            </a:r>
            <a:r>
              <a:rPr lang="en-US" sz="2000" dirty="0" smtClean="0">
                <a:ea typeface="+mn-ea"/>
                <a:cs typeface="+mn-cs"/>
                <a:sym typeface="Wingdings" pitchFamily="2" charset="2"/>
              </a:rPr>
              <a:t> using include</a:t>
            </a:r>
            <a:endParaRPr lang="en-US" sz="2000" dirty="0" smtClean="0">
              <a:ea typeface="+mn-ea"/>
              <a:cs typeface="+mn-cs"/>
            </a:endParaRPr>
          </a:p>
          <a:p>
            <a:pPr marL="914400" lvl="1" indent="-457200">
              <a:buFont typeface="+mj-lt"/>
              <a:buAutoNum type="arabicPeriod"/>
              <a:defRPr/>
            </a:pPr>
            <a:r>
              <a:rPr lang="en-US" sz="2000" dirty="0" smtClean="0">
                <a:ea typeface="+mn-ea"/>
                <a:cs typeface="+mn-cs"/>
              </a:rPr>
              <a:t>Otherwise another servlet is invoked that displays a friendly message</a:t>
            </a:r>
            <a:r>
              <a:rPr lang="en-US" sz="2000" dirty="0" smtClean="0">
                <a:ea typeface="+mn-ea"/>
                <a:cs typeface="+mn-cs"/>
                <a:sym typeface="Wingdings" pitchFamily="2" charset="2"/>
              </a:rPr>
              <a:t> using forward</a:t>
            </a:r>
            <a:endParaRPr lang="en-US" sz="2000" dirty="0" smtClean="0">
              <a:ea typeface="+mn-ea"/>
              <a:cs typeface="+mn-cs"/>
            </a:endParaRPr>
          </a:p>
          <a:p>
            <a:pPr>
              <a:defRPr/>
            </a:pPr>
            <a:endParaRPr lang="en-US" dirty="0"/>
          </a:p>
        </p:txBody>
      </p:sp>
      <p:sp>
        <p:nvSpPr>
          <p:cNvPr id="14340" name="Slide Number Placeholder 3"/>
          <p:cNvSpPr>
            <a:spLocks noGrp="1"/>
          </p:cNvSpPr>
          <p:nvPr>
            <p:ph type="sldNum" sz="quarter" idx="10"/>
          </p:nvPr>
        </p:nvSpPr>
        <p:spPr>
          <a:noFill/>
        </p:spPr>
        <p:txBody>
          <a:bodyPr/>
          <a:lstStyle/>
          <a:p>
            <a:fld id="{018A8C4E-227E-4CCD-B9E2-7414C6BE0984}" type="slidenum">
              <a:rPr lang="en-US" smtClean="0">
                <a:latin typeface="Arial" charset="0"/>
              </a:rPr>
              <a:pPr/>
              <a:t>17</a:t>
            </a:fld>
            <a:endParaRPr lang="en-US" smtClean="0">
              <a:latin typeface="Arial"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3400" y="0"/>
            <a:ext cx="7772400" cy="914400"/>
          </a:xfrm>
        </p:spPr>
        <p:txBody>
          <a:bodyPr/>
          <a:lstStyle/>
          <a:p>
            <a:r>
              <a:rPr lang="en-US" smtClean="0"/>
              <a:t>1. HTML form </a:t>
            </a:r>
          </a:p>
        </p:txBody>
      </p:sp>
      <p:sp>
        <p:nvSpPr>
          <p:cNvPr id="15363" name="Rectangle 3"/>
          <p:cNvSpPr>
            <a:spLocks noGrp="1" noChangeArrowheads="1"/>
          </p:cNvSpPr>
          <p:nvPr>
            <p:ph type="body" idx="1"/>
          </p:nvPr>
        </p:nvSpPr>
        <p:spPr>
          <a:xfrm>
            <a:off x="533400" y="1524000"/>
            <a:ext cx="7772400" cy="4800600"/>
          </a:xfrm>
          <a:noFill/>
        </p:spPr>
        <p:txBody>
          <a:bodyPr/>
          <a:lstStyle/>
          <a:p>
            <a:pPr>
              <a:buFontTx/>
              <a:buNone/>
            </a:pPr>
            <a:r>
              <a:rPr lang="en-US" b="1" smtClean="0">
                <a:latin typeface="Courier New" pitchFamily="49" charset="0"/>
              </a:rPr>
              <a:t>&lt;html&gt;&lt;head&gt;&lt;title&gt;Register&lt;/title&gt;&lt;/head&gt;</a:t>
            </a:r>
          </a:p>
          <a:p>
            <a:pPr>
              <a:buFontTx/>
              <a:buNone/>
            </a:pPr>
            <a:r>
              <a:rPr lang="en-US" b="1" smtClean="0">
                <a:latin typeface="Courier New" pitchFamily="49" charset="0"/>
              </a:rPr>
              <a:t>&lt;body&gt;</a:t>
            </a:r>
          </a:p>
          <a:p>
            <a:pPr>
              <a:buFontTx/>
              <a:buNone/>
            </a:pPr>
            <a:r>
              <a:rPr lang="en-US" b="1" smtClean="0">
                <a:latin typeface="Courier New" pitchFamily="49" charset="0"/>
              </a:rPr>
              <a:t>&lt;h2&gt;Register&lt;/h2&gt;</a:t>
            </a:r>
          </a:p>
          <a:p>
            <a:pPr>
              <a:buFontTx/>
              <a:buNone/>
            </a:pPr>
            <a:r>
              <a:rPr lang="en-US" b="1" smtClean="0">
                <a:latin typeface="Courier New" pitchFamily="49" charset="0"/>
              </a:rPr>
              <a:t>&lt;table border=1&gt;&lt;tr&gt;&lt;td&gt;</a:t>
            </a:r>
          </a:p>
          <a:p>
            <a:pPr>
              <a:buFontTx/>
              <a:buNone/>
            </a:pPr>
            <a:r>
              <a:rPr lang="en-US" b="1" smtClean="0">
                <a:latin typeface="Courier New" pitchFamily="49" charset="0"/>
              </a:rPr>
              <a:t>&lt;form method=post action=“Register"&gt;</a:t>
            </a:r>
          </a:p>
          <a:p>
            <a:pPr>
              <a:buFontTx/>
              <a:buNone/>
            </a:pPr>
            <a:r>
              <a:rPr lang="en-US" b="1" smtClean="0">
                <a:latin typeface="Courier New" pitchFamily="49" charset="0"/>
              </a:rPr>
              <a:t>First Name:&lt;input type=text name=“fname”&gt;</a:t>
            </a:r>
          </a:p>
          <a:p>
            <a:pPr>
              <a:buFontTx/>
              <a:buNone/>
            </a:pPr>
            <a:r>
              <a:rPr lang="en-US" b="1" smtClean="0">
                <a:latin typeface="Courier New" pitchFamily="49" charset="0"/>
              </a:rPr>
              <a:t>Last Name:&lt;input type=text name=“lname”&gt;</a:t>
            </a:r>
          </a:p>
          <a:p>
            <a:pPr>
              <a:buFont typeface="Wingdings" pitchFamily="2" charset="2"/>
              <a:buNone/>
            </a:pPr>
            <a:r>
              <a:rPr lang="en-US" b="1" smtClean="0">
                <a:latin typeface="Courier New" pitchFamily="49" charset="0"/>
              </a:rPr>
              <a:t>&lt;input type=submit&gt;&lt;/form&gt;&lt;/td&gt;&lt;/tr&gt; &lt;/table&gt;</a:t>
            </a:r>
          </a:p>
          <a:p>
            <a:pPr>
              <a:buFontTx/>
              <a:buNone/>
            </a:pPr>
            <a:r>
              <a:rPr lang="en-US" b="1" smtClean="0">
                <a:latin typeface="Courier New" pitchFamily="49" charset="0"/>
              </a:rPr>
              <a:t>&lt;/body&gt;</a:t>
            </a:r>
          </a:p>
          <a:p>
            <a:pPr>
              <a:buFontTx/>
              <a:buNone/>
            </a:pPr>
            <a:r>
              <a:rPr lang="en-US" b="1" smtClean="0">
                <a:latin typeface="Courier New" pitchFamily="49" charset="0"/>
              </a:rPr>
              <a:t>&lt;/html&gt;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04800" y="0"/>
            <a:ext cx="7772400" cy="838200"/>
          </a:xfrm>
        </p:spPr>
        <p:txBody>
          <a:bodyPr/>
          <a:lstStyle/>
          <a:p>
            <a:r>
              <a:rPr lang="en-US" smtClean="0"/>
              <a:t>2. Register Servlet</a:t>
            </a:r>
          </a:p>
        </p:txBody>
      </p:sp>
      <p:sp>
        <p:nvSpPr>
          <p:cNvPr id="16387" name="Rectangle 3"/>
          <p:cNvSpPr>
            <a:spLocks noGrp="1" noChangeArrowheads="1"/>
          </p:cNvSpPr>
          <p:nvPr>
            <p:ph type="body" idx="1"/>
          </p:nvPr>
        </p:nvSpPr>
        <p:spPr>
          <a:xfrm>
            <a:off x="304800" y="1143000"/>
            <a:ext cx="8382000" cy="4800600"/>
          </a:xfrm>
        </p:spPr>
        <p:txBody>
          <a:bodyPr/>
          <a:lstStyle/>
          <a:p>
            <a:pPr>
              <a:lnSpc>
                <a:spcPct val="80000"/>
              </a:lnSpc>
              <a:buFontTx/>
              <a:buNone/>
            </a:pPr>
            <a:r>
              <a:rPr lang="en-US" b="1" smtClean="0">
                <a:latin typeface="Courier New" pitchFamily="49" charset="0"/>
              </a:rPr>
              <a:t>// assume imports</a:t>
            </a:r>
          </a:p>
          <a:p>
            <a:pPr>
              <a:lnSpc>
                <a:spcPct val="80000"/>
              </a:lnSpc>
              <a:buFontTx/>
              <a:buNone/>
            </a:pPr>
            <a:r>
              <a:rPr lang="en-US" b="1" smtClean="0">
                <a:latin typeface="Courier New" pitchFamily="49" charset="0"/>
              </a:rPr>
              <a:t>public class Register extends HttpServlet {</a:t>
            </a:r>
          </a:p>
          <a:p>
            <a:pPr>
              <a:lnSpc>
                <a:spcPct val="80000"/>
              </a:lnSpc>
              <a:buFontTx/>
              <a:buNone/>
            </a:pPr>
            <a:r>
              <a:rPr lang="en-US" b="1" smtClean="0">
                <a:latin typeface="Courier New" pitchFamily="49" charset="0"/>
              </a:rPr>
              <a:t>@WebServlet("/Register")</a:t>
            </a:r>
          </a:p>
          <a:p>
            <a:pPr>
              <a:lnSpc>
                <a:spcPct val="80000"/>
              </a:lnSpc>
              <a:buFontTx/>
              <a:buNone/>
            </a:pPr>
            <a:r>
              <a:rPr lang="en-US" b="1" smtClean="0">
                <a:latin typeface="Courier New" pitchFamily="49" charset="0"/>
              </a:rPr>
              <a:t>..</a:t>
            </a:r>
          </a:p>
          <a:p>
            <a:pPr>
              <a:buFont typeface="Wingdings" pitchFamily="2" charset="2"/>
              <a:buNone/>
            </a:pPr>
            <a:r>
              <a:rPr lang="en-US" b="1" smtClean="0">
                <a:latin typeface="Courier New" pitchFamily="49" charset="0"/>
              </a:rPr>
              <a:t>protected void doPost(HttpServletRequest request, HttpServletResponse response) throws ServletException, IOException {</a:t>
            </a:r>
          </a:p>
          <a:p>
            <a:pPr>
              <a:buFont typeface="Wingdings" pitchFamily="2" charset="2"/>
              <a:buNone/>
            </a:pPr>
            <a:r>
              <a:rPr lang="en-US" b="1" smtClean="0">
                <a:latin typeface="Courier New" pitchFamily="49" charset="0"/>
              </a:rPr>
              <a:t>	String fname=request.getParameter(“fname");</a:t>
            </a:r>
          </a:p>
          <a:p>
            <a:pPr>
              <a:buFont typeface="Wingdings" pitchFamily="2" charset="2"/>
              <a:buNone/>
            </a:pPr>
            <a:r>
              <a:rPr lang="en-US" b="1" smtClean="0">
                <a:latin typeface="Courier New" pitchFamily="49" charset="0"/>
              </a:rPr>
              <a:t>	String lname=request.getParameter(“lname");	</a:t>
            </a:r>
          </a:p>
          <a:p>
            <a:pPr>
              <a:buFont typeface="Wingdings" pitchFamily="2" charset="2"/>
              <a:buNone/>
            </a:pPr>
            <a:r>
              <a:rPr lang="en-US" b="1" smtClean="0">
                <a:latin typeface="Courier New" pitchFamily="49" charset="0"/>
              </a:rPr>
              <a:t>	if( (fname!=null &amp;&amp; fname.trim().length()!=0) &amp;&amp; (lname!=null &amp;&amp; lname.trim().length()!=0))</a:t>
            </a:r>
          </a:p>
          <a:p>
            <a:pPr>
              <a:buFont typeface="Wingdings" pitchFamily="2" charset="2"/>
              <a:buNone/>
            </a:pPr>
            <a:r>
              <a:rPr lang="en-US" b="1" smtClean="0">
                <a:latin typeface="Courier New" pitchFamily="49" charset="0"/>
              </a:rPr>
              <a:t>	</a:t>
            </a:r>
            <a:r>
              <a:rPr lang="en-US" b="1" smtClean="0">
                <a:solidFill>
                  <a:srgbClr val="C00000"/>
                </a:solidFill>
                <a:latin typeface="Courier New" pitchFamily="49" charset="0"/>
              </a:rPr>
              <a:t>request.getRequestDispatcher(“Success").forward(request,response);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0"/>
            <a:ext cx="8382000" cy="838200"/>
          </a:xfrm>
        </p:spPr>
        <p:txBody>
          <a:bodyPr/>
          <a:lstStyle/>
          <a:p>
            <a:r>
              <a:rPr lang="en-US" dirty="0" smtClean="0"/>
              <a:t>Redirect: Servlet- browser communication</a:t>
            </a:r>
          </a:p>
        </p:txBody>
      </p:sp>
      <p:sp>
        <p:nvSpPr>
          <p:cNvPr id="4099" name="Rectangle 3"/>
          <p:cNvSpPr>
            <a:spLocks noGrp="1" noChangeArrowheads="1"/>
          </p:cNvSpPr>
          <p:nvPr>
            <p:ph type="body" idx="1"/>
          </p:nvPr>
        </p:nvSpPr>
        <p:spPr>
          <a:xfrm>
            <a:off x="304800" y="1143000"/>
            <a:ext cx="8610600" cy="5334000"/>
          </a:xfrm>
        </p:spPr>
        <p:txBody>
          <a:bodyPr/>
          <a:lstStyle/>
          <a:p>
            <a:pPr>
              <a:buClr>
                <a:schemeClr val="accent6"/>
              </a:buClr>
            </a:pPr>
            <a:r>
              <a:rPr lang="en-US" dirty="0" smtClean="0"/>
              <a:t>Sometime the resource requested may be moved to another server either temporarily or permanently. In such case, we may want to send back a message to browser to redirect the page to </a:t>
            </a:r>
            <a:r>
              <a:rPr lang="en-US" dirty="0" smtClean="0"/>
              <a:t>another </a:t>
            </a:r>
            <a:r>
              <a:rPr lang="en-US" dirty="0" smtClean="0"/>
              <a:t>location.</a:t>
            </a:r>
          </a:p>
          <a:p>
            <a:pPr>
              <a:buClr>
                <a:schemeClr val="accent6"/>
              </a:buClr>
            </a:pPr>
            <a:r>
              <a:rPr lang="en-US" b="1" dirty="0" err="1" smtClean="0">
                <a:latin typeface="Courier New" pitchFamily="49" charset="0"/>
              </a:rPr>
              <a:t>HttpServletResponse</a:t>
            </a:r>
            <a:r>
              <a:rPr lang="en-US" b="1" dirty="0" smtClean="0">
                <a:latin typeface="Courier New" pitchFamily="49" charset="0"/>
              </a:rPr>
              <a:t> </a:t>
            </a:r>
            <a:r>
              <a:rPr lang="en-US" dirty="0" smtClean="0"/>
              <a:t>method</a:t>
            </a:r>
          </a:p>
          <a:p>
            <a:pPr>
              <a:buClr>
                <a:schemeClr val="accent6"/>
              </a:buClr>
              <a:buFont typeface="Wingdings" pitchFamily="2" charset="2"/>
              <a:buNone/>
            </a:pPr>
            <a:r>
              <a:rPr lang="en-US" dirty="0" smtClean="0"/>
              <a:t>	 </a:t>
            </a:r>
            <a:r>
              <a:rPr lang="en-US" b="1" dirty="0" smtClean="0">
                <a:latin typeface="Courier New" pitchFamily="49" charset="0"/>
              </a:rPr>
              <a:t>void</a:t>
            </a:r>
            <a:r>
              <a:rPr lang="en-US" dirty="0" smtClean="0"/>
              <a:t>  </a:t>
            </a:r>
            <a:r>
              <a:rPr lang="en-US" b="1" dirty="0" err="1" smtClean="0">
                <a:latin typeface="Courier New" pitchFamily="49" charset="0"/>
              </a:rPr>
              <a:t>sendRedirect</a:t>
            </a:r>
            <a:r>
              <a:rPr lang="en-US" b="1" dirty="0" smtClean="0">
                <a:latin typeface="Courier New" pitchFamily="49" charset="0"/>
              </a:rPr>
              <a:t>(</a:t>
            </a:r>
            <a:r>
              <a:rPr lang="en-US" b="1" dirty="0" err="1" smtClean="0">
                <a:latin typeface="Courier New" pitchFamily="49" charset="0"/>
              </a:rPr>
              <a:t>java.lang.String</a:t>
            </a:r>
            <a:r>
              <a:rPr lang="en-US" b="1" dirty="0" smtClean="0">
                <a:latin typeface="Courier New" pitchFamily="49" charset="0"/>
              </a:rPr>
              <a:t> location) throws </a:t>
            </a:r>
            <a:r>
              <a:rPr lang="en-US" b="1" dirty="0" err="1" smtClean="0">
                <a:latin typeface="Courier New" pitchFamily="49" charset="0"/>
              </a:rPr>
              <a:t>java.io.IOException</a:t>
            </a:r>
            <a:endParaRPr lang="en-US" b="1" dirty="0" smtClean="0">
              <a:latin typeface="Courier New" pitchFamily="49" charset="0"/>
            </a:endParaRPr>
          </a:p>
          <a:p>
            <a:pPr>
              <a:buClr>
                <a:schemeClr val="accent6"/>
              </a:buClr>
              <a:buFont typeface="Wingdings" pitchFamily="2" charset="2"/>
              <a:buNone/>
            </a:pPr>
            <a:r>
              <a:rPr lang="en-US" dirty="0" smtClean="0"/>
              <a:t>	This method sends a temporary redirect response to client with status code 3xx. Location specifies the URL page to which the redirection is going to be.</a:t>
            </a:r>
          </a:p>
          <a:p>
            <a:pPr>
              <a:buClr>
                <a:schemeClr val="accent6"/>
              </a:buClr>
            </a:pPr>
            <a:r>
              <a:rPr lang="en-US" dirty="0" smtClean="0"/>
              <a:t>Usage: </a:t>
            </a:r>
            <a:r>
              <a:rPr lang="en-US" b="1" dirty="0" err="1" smtClean="0">
                <a:latin typeface="Courier New" pitchFamily="49" charset="0"/>
              </a:rPr>
              <a:t>response.sendRedirect</a:t>
            </a:r>
            <a:r>
              <a:rPr lang="en-US" b="1" dirty="0" smtClean="0">
                <a:latin typeface="Courier New" pitchFamily="49" charset="0"/>
              </a:rPr>
              <a:t>(“http://localhost:8080/direct/s?name=‘Potter’”)</a:t>
            </a:r>
            <a:endParaRPr lang="en-US"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381000" y="911225"/>
            <a:ext cx="8382000" cy="701675"/>
          </a:xfrm>
          <a:prstGeom prst="rect">
            <a:avLst/>
          </a:prstGeom>
          <a:noFill/>
          <a:ln w="9525">
            <a:noFill/>
            <a:miter lim="800000"/>
            <a:headEnd/>
            <a:tailEnd/>
          </a:ln>
        </p:spPr>
        <p:txBody>
          <a:bodyPr>
            <a:spAutoFit/>
          </a:bodyPr>
          <a:lstStyle/>
          <a:p>
            <a:endParaRPr lang="en-US" sz="2400" b="1">
              <a:solidFill>
                <a:srgbClr val="003399"/>
              </a:solidFill>
              <a:latin typeface="Courier New" pitchFamily="49" charset="0"/>
            </a:endParaRPr>
          </a:p>
          <a:p>
            <a:pPr>
              <a:lnSpc>
                <a:spcPct val="80000"/>
              </a:lnSpc>
              <a:spcBef>
                <a:spcPct val="50000"/>
              </a:spcBef>
              <a:buClr>
                <a:srgbClr val="3366FF"/>
              </a:buClr>
              <a:buFont typeface="Wingdings" pitchFamily="2" charset="2"/>
              <a:buNone/>
            </a:pPr>
            <a:endParaRPr lang="en-US" sz="1200" b="1">
              <a:solidFill>
                <a:srgbClr val="000000"/>
              </a:solidFill>
              <a:latin typeface="Courier New" pitchFamily="49" charset="0"/>
            </a:endParaRPr>
          </a:p>
        </p:txBody>
      </p:sp>
      <p:sp>
        <p:nvSpPr>
          <p:cNvPr id="3" name="Rectangle 2"/>
          <p:cNvSpPr/>
          <p:nvPr/>
        </p:nvSpPr>
        <p:spPr>
          <a:xfrm>
            <a:off x="152400" y="1295400"/>
            <a:ext cx="8610600" cy="3846513"/>
          </a:xfrm>
          <a:prstGeom prst="rect">
            <a:avLst/>
          </a:prstGeom>
        </p:spPr>
        <p:txBody>
          <a:bodyPr>
            <a:spAutoFit/>
          </a:bodyPr>
          <a:lstStyle/>
          <a:p>
            <a:pPr>
              <a:lnSpc>
                <a:spcPct val="140000"/>
              </a:lnSpc>
              <a:defRPr/>
            </a:pPr>
            <a:r>
              <a:rPr lang="en-US" sz="2000" b="1" dirty="0">
                <a:solidFill>
                  <a:srgbClr val="5F5F5F"/>
                </a:solidFill>
                <a:latin typeface="Courier New" pitchFamily="49" charset="0"/>
              </a:rPr>
              <a:t>else{</a:t>
            </a:r>
          </a:p>
          <a:p>
            <a:pPr>
              <a:lnSpc>
                <a:spcPct val="140000"/>
              </a:lnSpc>
              <a:defRPr/>
            </a:pPr>
            <a:r>
              <a:rPr lang="en-US" sz="2000" b="1" dirty="0" err="1">
                <a:solidFill>
                  <a:srgbClr val="7030A0"/>
                </a:solidFill>
                <a:latin typeface="Courier New" pitchFamily="49" charset="0"/>
              </a:rPr>
              <a:t>request.setAttribute</a:t>
            </a:r>
            <a:r>
              <a:rPr lang="en-US" sz="2000" b="1" dirty="0">
                <a:solidFill>
                  <a:srgbClr val="7030A0"/>
                </a:solidFill>
                <a:latin typeface="Courier New" pitchFamily="49" charset="0"/>
              </a:rPr>
              <a:t>("</a:t>
            </a:r>
            <a:r>
              <a:rPr lang="en-US" sz="2000" b="1" dirty="0" err="1">
                <a:solidFill>
                  <a:srgbClr val="7030A0"/>
                </a:solidFill>
                <a:latin typeface="Courier New" pitchFamily="49" charset="0"/>
              </a:rPr>
              <a:t>error",“first</a:t>
            </a:r>
            <a:r>
              <a:rPr lang="en-US" sz="2000" b="1" dirty="0">
                <a:solidFill>
                  <a:srgbClr val="7030A0"/>
                </a:solidFill>
                <a:latin typeface="Courier New" pitchFamily="49" charset="0"/>
              </a:rPr>
              <a:t> name or last name not entered");</a:t>
            </a:r>
          </a:p>
          <a:p>
            <a:pPr>
              <a:lnSpc>
                <a:spcPct val="140000"/>
              </a:lnSpc>
              <a:defRPr/>
            </a:pPr>
            <a:r>
              <a:rPr lang="en-US" sz="2000" b="1" dirty="0" err="1">
                <a:solidFill>
                  <a:schemeClr val="accent1">
                    <a:lumMod val="50000"/>
                  </a:schemeClr>
                </a:solidFill>
                <a:latin typeface="Courier New" pitchFamily="49" charset="0"/>
              </a:rPr>
              <a:t>getServletContext</a:t>
            </a:r>
            <a:r>
              <a:rPr lang="en-US" sz="2000" b="1" dirty="0">
                <a:solidFill>
                  <a:schemeClr val="accent1">
                    <a:lumMod val="50000"/>
                  </a:schemeClr>
                </a:solidFill>
                <a:latin typeface="Courier New" pitchFamily="49" charset="0"/>
              </a:rPr>
              <a:t>().</a:t>
            </a:r>
            <a:r>
              <a:rPr lang="en-US" sz="2000" b="1" dirty="0" err="1">
                <a:solidFill>
                  <a:schemeClr val="accent1">
                    <a:lumMod val="50000"/>
                  </a:schemeClr>
                </a:solidFill>
                <a:latin typeface="Courier New" pitchFamily="49" charset="0"/>
              </a:rPr>
              <a:t>getNamedDispatcher</a:t>
            </a:r>
            <a:r>
              <a:rPr lang="en-US" sz="2000" b="1" dirty="0">
                <a:solidFill>
                  <a:schemeClr val="accent1">
                    <a:lumMod val="50000"/>
                  </a:schemeClr>
                </a:solidFill>
                <a:latin typeface="Courier New" pitchFamily="49" charset="0"/>
              </a:rPr>
              <a:t>("error").include(</a:t>
            </a:r>
            <a:r>
              <a:rPr lang="en-US" sz="2000" b="1" dirty="0" err="1">
                <a:solidFill>
                  <a:schemeClr val="accent1">
                    <a:lumMod val="50000"/>
                  </a:schemeClr>
                </a:solidFill>
                <a:latin typeface="Courier New" pitchFamily="49" charset="0"/>
              </a:rPr>
              <a:t>request,response</a:t>
            </a:r>
            <a:r>
              <a:rPr lang="en-US" sz="2000" b="1" dirty="0">
                <a:solidFill>
                  <a:schemeClr val="accent1">
                    <a:lumMod val="50000"/>
                  </a:schemeClr>
                </a:solidFill>
                <a:latin typeface="Courier New" pitchFamily="49" charset="0"/>
              </a:rPr>
              <a:t>);</a:t>
            </a:r>
          </a:p>
          <a:p>
            <a:pPr>
              <a:lnSpc>
                <a:spcPct val="140000"/>
              </a:lnSpc>
              <a:defRPr/>
            </a:pPr>
            <a:r>
              <a:rPr lang="en-US" sz="2000" b="1" dirty="0" err="1">
                <a:solidFill>
                  <a:srgbClr val="002060"/>
                </a:solidFill>
                <a:latin typeface="Courier New" pitchFamily="49" charset="0"/>
              </a:rPr>
              <a:t>request.getRequestDispatcher</a:t>
            </a:r>
            <a:r>
              <a:rPr lang="en-US" sz="2000" b="1" dirty="0">
                <a:solidFill>
                  <a:srgbClr val="002060"/>
                </a:solidFill>
                <a:latin typeface="Courier New" pitchFamily="49" charset="0"/>
              </a:rPr>
              <a:t>("index.html").include(</a:t>
            </a:r>
            <a:r>
              <a:rPr lang="en-US" sz="2000" b="1" dirty="0" err="1">
                <a:solidFill>
                  <a:srgbClr val="002060"/>
                </a:solidFill>
                <a:latin typeface="Courier New" pitchFamily="49" charset="0"/>
              </a:rPr>
              <a:t>request,response</a:t>
            </a:r>
            <a:r>
              <a:rPr lang="en-US" sz="2000" b="1" dirty="0">
                <a:solidFill>
                  <a:srgbClr val="002060"/>
                </a:solidFill>
                <a:latin typeface="Courier New" pitchFamily="49" charset="0"/>
              </a:rPr>
              <a:t>);</a:t>
            </a:r>
          </a:p>
          <a:p>
            <a:pPr>
              <a:lnSpc>
                <a:spcPct val="140000"/>
              </a:lnSpc>
              <a:defRPr/>
            </a:pPr>
            <a:r>
              <a:rPr lang="en-US" sz="2000" b="1" dirty="0">
                <a:solidFill>
                  <a:srgbClr val="5F5F5F"/>
                </a:solidFill>
                <a:latin typeface="Courier New" pitchFamily="49" charset="0"/>
              </a:rPr>
              <a:t>}</a:t>
            </a:r>
          </a:p>
          <a:p>
            <a:pPr>
              <a:defRPr/>
            </a:pPr>
            <a:r>
              <a:rPr lang="en-US" sz="2000" b="1" dirty="0">
                <a:solidFill>
                  <a:srgbClr val="5F5F5F"/>
                </a:solidFill>
                <a:latin typeface="Courier New" pitchFamily="49" charset="0"/>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533400" y="0"/>
            <a:ext cx="7772400" cy="990600"/>
          </a:xfrm>
        </p:spPr>
        <p:txBody>
          <a:bodyPr/>
          <a:lstStyle/>
          <a:p>
            <a:r>
              <a:rPr lang="en-US" smtClean="0"/>
              <a:t>3. Success Servlet</a:t>
            </a:r>
          </a:p>
        </p:txBody>
      </p:sp>
      <p:sp>
        <p:nvSpPr>
          <p:cNvPr id="18435" name="Rectangle 3"/>
          <p:cNvSpPr>
            <a:spLocks noChangeArrowheads="1"/>
          </p:cNvSpPr>
          <p:nvPr/>
        </p:nvSpPr>
        <p:spPr bwMode="auto">
          <a:xfrm>
            <a:off x="76200" y="1230313"/>
            <a:ext cx="8686800" cy="5246687"/>
          </a:xfrm>
          <a:prstGeom prst="rect">
            <a:avLst/>
          </a:prstGeom>
          <a:noFill/>
          <a:ln w="9525">
            <a:noFill/>
            <a:miter lim="800000"/>
            <a:headEnd/>
            <a:tailEnd/>
          </a:ln>
        </p:spPr>
        <p:txBody>
          <a:bodyPr>
            <a:spAutoFit/>
          </a:bodyPr>
          <a:lstStyle/>
          <a:p>
            <a:pPr>
              <a:lnSpc>
                <a:spcPct val="120000"/>
              </a:lnSpc>
              <a:spcBef>
                <a:spcPct val="50000"/>
              </a:spcBef>
            </a:pPr>
            <a:r>
              <a:rPr lang="en-US" sz="2000" b="1">
                <a:solidFill>
                  <a:srgbClr val="5F5F5F"/>
                </a:solidFill>
                <a:latin typeface="Courier New" pitchFamily="49" charset="0"/>
              </a:rPr>
              <a:t>//assume imports</a:t>
            </a:r>
          </a:p>
          <a:p>
            <a:pPr>
              <a:lnSpc>
                <a:spcPct val="120000"/>
              </a:lnSpc>
            </a:pPr>
            <a:r>
              <a:rPr lang="en-US" sz="2000" b="1">
                <a:solidFill>
                  <a:srgbClr val="5F5F5F"/>
                </a:solidFill>
                <a:latin typeface="Courier New" pitchFamily="49" charset="0"/>
              </a:rPr>
              <a:t>@WebServlet("/Success")</a:t>
            </a:r>
          </a:p>
          <a:p>
            <a:pPr>
              <a:lnSpc>
                <a:spcPct val="120000"/>
              </a:lnSpc>
            </a:pPr>
            <a:r>
              <a:rPr lang="en-US" sz="2000" b="1">
                <a:solidFill>
                  <a:srgbClr val="5F5F5F"/>
                </a:solidFill>
                <a:latin typeface="Courier New" pitchFamily="49" charset="0"/>
              </a:rPr>
              <a:t>public class Success extends HttpServlet {</a:t>
            </a:r>
          </a:p>
          <a:p>
            <a:pPr>
              <a:lnSpc>
                <a:spcPct val="120000"/>
              </a:lnSpc>
            </a:pPr>
            <a:r>
              <a:rPr lang="en-US" sz="2000" b="1">
                <a:solidFill>
                  <a:srgbClr val="5F5F5F"/>
                </a:solidFill>
                <a:latin typeface="Courier New" pitchFamily="49" charset="0"/>
              </a:rPr>
              <a:t>  protected void doPost(HttpServletRequest request,       </a:t>
            </a:r>
          </a:p>
          <a:p>
            <a:pPr>
              <a:lnSpc>
                <a:spcPct val="120000"/>
              </a:lnSpc>
            </a:pPr>
            <a:r>
              <a:rPr lang="en-US" sz="2000" b="1">
                <a:solidFill>
                  <a:srgbClr val="5F5F5F"/>
                </a:solidFill>
                <a:latin typeface="Courier New" pitchFamily="49" charset="0"/>
              </a:rPr>
              <a:t>  HttpServletResponse response) throws     </a:t>
            </a:r>
          </a:p>
          <a:p>
            <a:pPr>
              <a:lnSpc>
                <a:spcPct val="120000"/>
              </a:lnSpc>
            </a:pPr>
            <a:r>
              <a:rPr lang="en-US" sz="2000" b="1">
                <a:solidFill>
                  <a:srgbClr val="5F5F5F"/>
                </a:solidFill>
                <a:latin typeface="Courier New" pitchFamily="49" charset="0"/>
              </a:rPr>
              <a:t>     ServletException, IOException {</a:t>
            </a:r>
          </a:p>
          <a:p>
            <a:pPr>
              <a:lnSpc>
                <a:spcPct val="120000"/>
              </a:lnSpc>
            </a:pPr>
            <a:r>
              <a:rPr lang="en-US" sz="2000" b="1">
                <a:solidFill>
                  <a:srgbClr val="5F5F5F"/>
                </a:solidFill>
                <a:latin typeface="Courier New" pitchFamily="49" charset="0"/>
              </a:rPr>
              <a:t>    response.setContentType("text/html");</a:t>
            </a:r>
          </a:p>
          <a:p>
            <a:pPr>
              <a:lnSpc>
                <a:spcPct val="120000"/>
              </a:lnSpc>
            </a:pPr>
            <a:r>
              <a:rPr lang="en-US" sz="2000" b="1">
                <a:solidFill>
                  <a:srgbClr val="5F5F5F"/>
                </a:solidFill>
                <a:latin typeface="Courier New" pitchFamily="49" charset="0"/>
              </a:rPr>
              <a:t>    PrintWriter out = response.getWriter();</a:t>
            </a:r>
          </a:p>
          <a:p>
            <a:pPr>
              <a:lnSpc>
                <a:spcPct val="120000"/>
              </a:lnSpc>
            </a:pPr>
            <a:r>
              <a:rPr lang="en-US" sz="2000" b="1">
                <a:solidFill>
                  <a:srgbClr val="5F5F5F"/>
                </a:solidFill>
                <a:latin typeface="Courier New" pitchFamily="49" charset="0"/>
              </a:rPr>
              <a:t>    out.println("&lt;html&gt;&lt;head&gt;&lt;title&gt;Success&lt;/title&gt;");</a:t>
            </a:r>
          </a:p>
          <a:p>
            <a:pPr>
              <a:lnSpc>
                <a:spcPct val="120000"/>
              </a:lnSpc>
            </a:pPr>
            <a:r>
              <a:rPr lang="en-US" sz="2000" b="1">
                <a:solidFill>
                  <a:srgbClr val="5F5F5F"/>
                </a:solidFill>
                <a:latin typeface="Courier New" pitchFamily="49" charset="0"/>
              </a:rPr>
              <a:t>    out.println("&lt;head&gt;&lt;body&gt;");</a:t>
            </a:r>
          </a:p>
          <a:p>
            <a:pPr>
              <a:lnSpc>
                <a:spcPct val="120000"/>
              </a:lnSpc>
            </a:pPr>
            <a:r>
              <a:rPr lang="en-US" sz="2000" b="1">
                <a:solidFill>
                  <a:srgbClr val="5F5F5F"/>
                </a:solidFill>
                <a:latin typeface="Courier New" pitchFamily="49" charset="0"/>
              </a:rPr>
              <a:t>    out.println("Thanks &lt;I&gt; 	"+request.getParameter("fname")+"&lt;/I&gt;" );</a:t>
            </a:r>
          </a:p>
          <a:p>
            <a:pPr>
              <a:lnSpc>
                <a:spcPct val="120000"/>
              </a:lnSpc>
            </a:pPr>
            <a:r>
              <a:rPr lang="en-US" sz="2000" b="1">
                <a:solidFill>
                  <a:srgbClr val="5F5F5F"/>
                </a:solidFill>
                <a:latin typeface="Courier New" pitchFamily="49" charset="0"/>
              </a:rPr>
              <a:t>    out.println("&lt;/body&gt;&lt;/html&gt;");}</a:t>
            </a:r>
          </a:p>
          <a:p>
            <a:pPr>
              <a:lnSpc>
                <a:spcPct val="120000"/>
              </a:lnSpc>
            </a:pPr>
            <a:r>
              <a:rPr lang="en-US" sz="2000" b="1">
                <a:solidFill>
                  <a:srgbClr val="5F5F5F"/>
                </a:solidFill>
                <a:latin typeface="Courier New" pitchFamily="49" charset="0"/>
              </a:rPr>
              <a:t>…}</a:t>
            </a:r>
            <a:endParaRPr lang="en-US" sz="2400" b="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81000" y="0"/>
            <a:ext cx="7772400" cy="838200"/>
          </a:xfrm>
        </p:spPr>
        <p:txBody>
          <a:bodyPr/>
          <a:lstStyle/>
          <a:p>
            <a:r>
              <a:rPr lang="en-US" smtClean="0"/>
              <a:t>4. Error Servlet</a:t>
            </a:r>
          </a:p>
        </p:txBody>
      </p:sp>
      <p:sp>
        <p:nvSpPr>
          <p:cNvPr id="19459" name="Rectangle 3"/>
          <p:cNvSpPr>
            <a:spLocks noChangeArrowheads="1"/>
          </p:cNvSpPr>
          <p:nvPr/>
        </p:nvSpPr>
        <p:spPr bwMode="auto">
          <a:xfrm>
            <a:off x="152400" y="1073150"/>
            <a:ext cx="8534400" cy="5632450"/>
          </a:xfrm>
          <a:prstGeom prst="rect">
            <a:avLst/>
          </a:prstGeom>
          <a:noFill/>
          <a:ln w="9525">
            <a:noFill/>
            <a:miter lim="800000"/>
            <a:headEnd/>
            <a:tailEnd/>
          </a:ln>
        </p:spPr>
        <p:txBody>
          <a:bodyPr>
            <a:spAutoFit/>
          </a:bodyPr>
          <a:lstStyle/>
          <a:p>
            <a:r>
              <a:rPr lang="en-US" sz="2000" b="1">
                <a:solidFill>
                  <a:srgbClr val="5F5F5F"/>
                </a:solidFill>
                <a:latin typeface="Courier New" pitchFamily="49" charset="0"/>
              </a:rPr>
              <a:t>//assume imports</a:t>
            </a:r>
          </a:p>
          <a:p>
            <a:r>
              <a:rPr lang="en-US" sz="2000" b="1">
                <a:solidFill>
                  <a:srgbClr val="5F5F5F"/>
                </a:solidFill>
                <a:latin typeface="Courier New" pitchFamily="49" charset="0"/>
              </a:rPr>
              <a:t>@WebServlet(</a:t>
            </a:r>
            <a:r>
              <a:rPr lang="en-US" sz="2000" b="1">
                <a:solidFill>
                  <a:srgbClr val="C00000"/>
                </a:solidFill>
                <a:latin typeface="Courier New" pitchFamily="49" charset="0"/>
              </a:rPr>
              <a:t>name = "error"</a:t>
            </a:r>
            <a:r>
              <a:rPr lang="en-US" sz="2000" b="1">
                <a:solidFill>
                  <a:srgbClr val="5F5F5F"/>
                </a:solidFill>
                <a:latin typeface="Courier New" pitchFamily="49" charset="0"/>
              </a:rPr>
              <a:t>,  urlPatterns ="/Error")   </a:t>
            </a:r>
          </a:p>
          <a:p>
            <a:r>
              <a:rPr lang="en-US" sz="2000" b="1">
                <a:solidFill>
                  <a:srgbClr val="5F5F5F"/>
                </a:solidFill>
                <a:latin typeface="Courier New" pitchFamily="49" charset="0"/>
              </a:rPr>
              <a:t>public class Error extends HttpServlet {</a:t>
            </a:r>
          </a:p>
          <a:p>
            <a:r>
              <a:rPr lang="en-US" sz="2000" b="1">
                <a:solidFill>
                  <a:srgbClr val="5F5F5F"/>
                </a:solidFill>
                <a:latin typeface="Courier New" pitchFamily="49" charset="0"/>
              </a:rPr>
              <a:t>…</a:t>
            </a:r>
          </a:p>
          <a:p>
            <a:r>
              <a:rPr lang="en-US" sz="2000" b="1">
                <a:solidFill>
                  <a:srgbClr val="5F5F5F"/>
                </a:solidFill>
                <a:latin typeface="Courier New" pitchFamily="49" charset="0"/>
              </a:rPr>
              <a:t>protected void doPost(HttpServletRequest request, HttpServletResponse response) throws ServletException, IOException {</a:t>
            </a:r>
          </a:p>
          <a:p>
            <a:r>
              <a:rPr lang="en-US" sz="2000" b="1">
                <a:solidFill>
                  <a:srgbClr val="5F5F5F"/>
                </a:solidFill>
                <a:latin typeface="Courier New" pitchFamily="49" charset="0"/>
              </a:rPr>
              <a:t>PrintWriter out = response.getWriter();</a:t>
            </a:r>
          </a:p>
          <a:p>
            <a:r>
              <a:rPr lang="en-US" sz="2000" b="1">
                <a:solidFill>
                  <a:srgbClr val="5F5F5F"/>
                </a:solidFill>
                <a:latin typeface="Courier New" pitchFamily="49" charset="0"/>
              </a:rPr>
              <a:t>response.setContentType("text/html");</a:t>
            </a:r>
          </a:p>
          <a:p>
            <a:r>
              <a:rPr lang="en-US" sz="2000" b="1">
                <a:solidFill>
                  <a:srgbClr val="5F5F5F"/>
                </a:solidFill>
                <a:latin typeface="Courier New" pitchFamily="49" charset="0"/>
              </a:rPr>
              <a:t>out.println("&lt;html&gt;&lt;head&gt;&lt;title&gt;login &lt;/title&gt;");</a:t>
            </a:r>
          </a:p>
          <a:p>
            <a:r>
              <a:rPr lang="en-US" sz="2000" b="1">
                <a:solidFill>
                  <a:srgbClr val="5F5F5F"/>
                </a:solidFill>
                <a:latin typeface="Courier New" pitchFamily="49" charset="0"/>
              </a:rPr>
              <a:t>out.println("&lt;head&gt;&lt;body&gt;&lt;font color=red&gt;&lt;b&gt;");</a:t>
            </a:r>
          </a:p>
          <a:p>
            <a:endParaRPr lang="en-US" sz="2000" b="1">
              <a:solidFill>
                <a:srgbClr val="5F5F5F"/>
              </a:solidFill>
              <a:latin typeface="Courier New" pitchFamily="49" charset="0"/>
            </a:endParaRPr>
          </a:p>
          <a:p>
            <a:r>
              <a:rPr lang="en-US" sz="2000" b="1">
                <a:solidFill>
                  <a:srgbClr val="C00000"/>
                </a:solidFill>
                <a:latin typeface="Courier New" pitchFamily="49" charset="0"/>
              </a:rPr>
              <a:t>String err=(String)request.getAttribute("error");</a:t>
            </a:r>
          </a:p>
          <a:p>
            <a:r>
              <a:rPr lang="en-US" sz="2000" b="1">
                <a:solidFill>
                  <a:srgbClr val="C00000"/>
                </a:solidFill>
                <a:latin typeface="Courier New" pitchFamily="49" charset="0"/>
              </a:rPr>
              <a:t>if(err!=null)</a:t>
            </a:r>
          </a:p>
          <a:p>
            <a:r>
              <a:rPr lang="en-US" sz="2000" b="1">
                <a:solidFill>
                  <a:srgbClr val="5F5F5F"/>
                </a:solidFill>
                <a:latin typeface="Courier New" pitchFamily="49" charset="0"/>
              </a:rPr>
              <a:t>out.println(err);</a:t>
            </a:r>
          </a:p>
          <a:p>
            <a:r>
              <a:rPr lang="en-US" sz="2000" b="1">
                <a:solidFill>
                  <a:srgbClr val="5F5F5F"/>
                </a:solidFill>
                <a:latin typeface="Courier New" pitchFamily="49" charset="0"/>
              </a:rPr>
              <a:t>out.println("&lt;/font&gt;&lt;b&gt;&lt;br&gt;&lt;/body&gt;&lt;/html&gt;");</a:t>
            </a:r>
          </a:p>
          <a:p>
            <a:r>
              <a:rPr lang="en-US" sz="2000" b="1">
                <a:solidFill>
                  <a:srgbClr val="5F5F5F"/>
                </a:solidFill>
                <a:latin typeface="Courier New" pitchFamily="49" charset="0"/>
              </a:rPr>
              <a:t>}</a:t>
            </a:r>
          </a:p>
          <a:p>
            <a:r>
              <a:rPr lang="en-US" sz="2000" b="1">
                <a:solidFill>
                  <a:srgbClr val="5F5F5F"/>
                </a:solidFill>
                <a:latin typeface="Courier New" pitchFamily="49" charset="0"/>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228600" y="990600"/>
            <a:ext cx="8305800" cy="2862263"/>
          </a:xfrm>
          <a:prstGeom prst="rect">
            <a:avLst/>
          </a:prstGeom>
          <a:noFill/>
          <a:ln w="9525">
            <a:noFill/>
            <a:miter lim="800000"/>
            <a:headEnd/>
            <a:tailEnd/>
          </a:ln>
        </p:spPr>
        <p:txBody>
          <a:bodyPr>
            <a:spAutoFit/>
          </a:bodyPr>
          <a:lstStyle/>
          <a:p>
            <a:r>
              <a:rPr lang="en-US" sz="2000" b="1">
                <a:solidFill>
                  <a:srgbClr val="A42700"/>
                </a:solidFill>
                <a:latin typeface="Courier New" pitchFamily="49" charset="0"/>
              </a:rPr>
              <a:t>String err=(String)request.getAttribute("error");</a:t>
            </a:r>
          </a:p>
          <a:p>
            <a:r>
              <a:rPr lang="en-US" sz="2000" b="1">
                <a:solidFill>
                  <a:srgbClr val="000000"/>
                </a:solidFill>
                <a:latin typeface="Courier New" pitchFamily="49" charset="0"/>
              </a:rPr>
              <a:t>	</a:t>
            </a:r>
            <a:r>
              <a:rPr lang="en-US" sz="2000" b="1">
                <a:solidFill>
                  <a:srgbClr val="A42700"/>
                </a:solidFill>
                <a:latin typeface="Courier New" pitchFamily="49" charset="0"/>
              </a:rPr>
              <a:t>String login=request.getParameter("login");</a:t>
            </a:r>
          </a:p>
          <a:p>
            <a:r>
              <a:rPr lang="en-US" sz="2000" b="1">
                <a:solidFill>
                  <a:srgbClr val="000000"/>
                </a:solidFill>
                <a:latin typeface="Courier New" pitchFamily="49" charset="0"/>
              </a:rPr>
              <a:t>	if(err!=null)</a:t>
            </a:r>
          </a:p>
          <a:p>
            <a:r>
              <a:rPr lang="en-US" sz="2000" b="1">
                <a:solidFill>
                  <a:srgbClr val="000000"/>
                </a:solidFill>
                <a:latin typeface="Courier New" pitchFamily="49" charset="0"/>
              </a:rPr>
              <a:t>	out.println(err);</a:t>
            </a:r>
          </a:p>
          <a:p>
            <a:r>
              <a:rPr lang="en-US" sz="2000" b="1">
                <a:solidFill>
                  <a:srgbClr val="000000"/>
                </a:solidFill>
                <a:latin typeface="Courier New" pitchFamily="49" charset="0"/>
              </a:rPr>
              <a:t>	out.println("&lt;/font&gt;&lt;b&gt;&lt;br&gt;&lt;/body&gt;&lt;/html&gt;");</a:t>
            </a:r>
          </a:p>
          <a:p>
            <a:r>
              <a:rPr lang="en-US" sz="2000" b="1">
                <a:solidFill>
                  <a:srgbClr val="000000"/>
                </a:solidFill>
                <a:latin typeface="Courier New" pitchFamily="49" charset="0"/>
              </a:rPr>
              <a:t>}catch(Exception e){out.println(e.toString());</a:t>
            </a:r>
          </a:p>
          <a:p>
            <a:r>
              <a:rPr lang="en-US" sz="2000" b="1">
                <a:solidFill>
                  <a:srgbClr val="000000"/>
                </a:solidFill>
                <a:latin typeface="Courier New" pitchFamily="49" charset="0"/>
              </a:rPr>
              <a:t>}</a:t>
            </a:r>
          </a:p>
          <a:p>
            <a:r>
              <a:rPr lang="en-US" sz="2000" b="1">
                <a:solidFill>
                  <a:srgbClr val="000000"/>
                </a:solidFill>
                <a:latin typeface="Courier New" pitchFamily="49" charset="0"/>
              </a:rPr>
              <a:t>}</a:t>
            </a:r>
          </a:p>
          <a:p>
            <a:r>
              <a:rPr lang="en-US" sz="2000" b="1">
                <a:solidFill>
                  <a:srgbClr val="000000"/>
                </a:solidFill>
                <a:latin typeface="Courier New" pitchFamily="49" charset="0"/>
              </a:rP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2"/>
          <p:cNvSpPr>
            <a:spLocks noGrp="1"/>
          </p:cNvSpPr>
          <p:nvPr>
            <p:ph type="title"/>
          </p:nvPr>
        </p:nvSpPr>
        <p:spPr/>
        <p:txBody>
          <a:bodyPr/>
          <a:lstStyle/>
          <a:p>
            <a:r>
              <a:rPr lang="en-US" smtClean="0"/>
              <a:t>Executing: scenario 1</a:t>
            </a:r>
          </a:p>
        </p:txBody>
      </p:sp>
      <p:sp>
        <p:nvSpPr>
          <p:cNvPr id="21507" name="Slide Number Placeholder 1"/>
          <p:cNvSpPr>
            <a:spLocks noGrp="1"/>
          </p:cNvSpPr>
          <p:nvPr>
            <p:ph type="sldNum" sz="quarter" idx="10"/>
          </p:nvPr>
        </p:nvSpPr>
        <p:spPr>
          <a:noFill/>
        </p:spPr>
        <p:txBody>
          <a:bodyPr/>
          <a:lstStyle/>
          <a:p>
            <a:fld id="{9520BEAE-A037-413B-BFDA-66120BFA510A}" type="slidenum">
              <a:rPr lang="en-US" smtClean="0">
                <a:latin typeface="Arial" charset="0"/>
              </a:rPr>
              <a:pPr/>
              <a:t>24</a:t>
            </a:fld>
            <a:endParaRPr lang="en-US" smtClean="0">
              <a:latin typeface="Arial" charset="0"/>
            </a:endParaRPr>
          </a:p>
        </p:txBody>
      </p:sp>
      <p:pic>
        <p:nvPicPr>
          <p:cNvPr id="21508" name="Picture 3"/>
          <p:cNvPicPr>
            <a:picLocks noChangeAspect="1" noChangeArrowheads="1"/>
          </p:cNvPicPr>
          <p:nvPr/>
        </p:nvPicPr>
        <p:blipFill>
          <a:blip r:embed="rId2" cstate="print"/>
          <a:srcRect/>
          <a:stretch>
            <a:fillRect/>
          </a:stretch>
        </p:blipFill>
        <p:spPr bwMode="auto">
          <a:xfrm>
            <a:off x="533400" y="1295400"/>
            <a:ext cx="6750050" cy="1905000"/>
          </a:xfrm>
          <a:prstGeom prst="rect">
            <a:avLst/>
          </a:prstGeom>
          <a:noFill/>
          <a:ln w="9525">
            <a:noFill/>
            <a:miter lim="800000"/>
            <a:headEnd/>
            <a:tailEnd/>
          </a:ln>
        </p:spPr>
      </p:pic>
      <p:pic>
        <p:nvPicPr>
          <p:cNvPr id="21509" name="Picture 4"/>
          <p:cNvPicPr>
            <a:picLocks noChangeAspect="1" noChangeArrowheads="1"/>
          </p:cNvPicPr>
          <p:nvPr/>
        </p:nvPicPr>
        <p:blipFill>
          <a:blip r:embed="rId3" cstate="print"/>
          <a:srcRect/>
          <a:stretch>
            <a:fillRect/>
          </a:stretch>
        </p:blipFill>
        <p:spPr bwMode="auto">
          <a:xfrm>
            <a:off x="990600" y="3886200"/>
            <a:ext cx="4876800" cy="144145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smtClean="0"/>
              <a:t>Executing: scenario 2</a:t>
            </a:r>
          </a:p>
        </p:txBody>
      </p:sp>
      <p:sp>
        <p:nvSpPr>
          <p:cNvPr id="22531" name="Slide Number Placeholder 2"/>
          <p:cNvSpPr>
            <a:spLocks noGrp="1"/>
          </p:cNvSpPr>
          <p:nvPr>
            <p:ph type="sldNum" sz="quarter" idx="10"/>
          </p:nvPr>
        </p:nvSpPr>
        <p:spPr>
          <a:noFill/>
        </p:spPr>
        <p:txBody>
          <a:bodyPr/>
          <a:lstStyle/>
          <a:p>
            <a:fld id="{6D7A3740-9A11-4DB5-A70C-82F616C525C6}" type="slidenum">
              <a:rPr lang="en-US" smtClean="0">
                <a:latin typeface="Arial" charset="0"/>
              </a:rPr>
              <a:pPr/>
              <a:t>25</a:t>
            </a:fld>
            <a:endParaRPr lang="en-US" smtClean="0">
              <a:latin typeface="Arial" charset="0"/>
            </a:endParaRPr>
          </a:p>
        </p:txBody>
      </p:sp>
      <p:pic>
        <p:nvPicPr>
          <p:cNvPr id="22532" name="Picture 2"/>
          <p:cNvPicPr>
            <a:picLocks noChangeAspect="1" noChangeArrowheads="1"/>
          </p:cNvPicPr>
          <p:nvPr/>
        </p:nvPicPr>
        <p:blipFill>
          <a:blip r:embed="rId2" cstate="print"/>
          <a:srcRect/>
          <a:stretch>
            <a:fillRect/>
          </a:stretch>
        </p:blipFill>
        <p:spPr bwMode="auto">
          <a:xfrm>
            <a:off x="381000" y="1371600"/>
            <a:ext cx="7662863" cy="2133600"/>
          </a:xfrm>
          <a:prstGeom prst="rect">
            <a:avLst/>
          </a:prstGeom>
          <a:noFill/>
          <a:ln w="9525">
            <a:noFill/>
            <a:miter lim="800000"/>
            <a:headEnd/>
            <a:tailEnd/>
          </a:ln>
        </p:spPr>
      </p:pic>
      <p:pic>
        <p:nvPicPr>
          <p:cNvPr id="22533" name="Picture 3"/>
          <p:cNvPicPr>
            <a:picLocks noChangeAspect="1" noChangeArrowheads="1"/>
          </p:cNvPicPr>
          <p:nvPr/>
        </p:nvPicPr>
        <p:blipFill>
          <a:blip r:embed="rId3" cstate="print"/>
          <a:srcRect/>
          <a:stretch>
            <a:fillRect/>
          </a:stretch>
        </p:blipFill>
        <p:spPr bwMode="auto">
          <a:xfrm>
            <a:off x="1066800" y="3810000"/>
            <a:ext cx="6629400" cy="2439988"/>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mtClean="0"/>
              <a:t>Tell me how</a:t>
            </a:r>
          </a:p>
        </p:txBody>
      </p:sp>
      <p:sp>
        <p:nvSpPr>
          <p:cNvPr id="23555" name="Content Placeholder 3"/>
          <p:cNvSpPr>
            <a:spLocks noGrp="1"/>
          </p:cNvSpPr>
          <p:nvPr>
            <p:ph idx="1"/>
          </p:nvPr>
        </p:nvSpPr>
        <p:spPr>
          <a:xfrm>
            <a:off x="457200" y="1524000"/>
            <a:ext cx="8229600" cy="838200"/>
          </a:xfrm>
        </p:spPr>
        <p:txBody>
          <a:bodyPr/>
          <a:lstStyle/>
          <a:p>
            <a:r>
              <a:rPr lang="en-US" smtClean="0"/>
              <a:t>It would be nice if the form page retains the data already entered? How can we achieve this?</a:t>
            </a:r>
          </a:p>
        </p:txBody>
      </p:sp>
      <p:sp>
        <p:nvSpPr>
          <p:cNvPr id="23556" name="Slide Number Placeholder 2"/>
          <p:cNvSpPr>
            <a:spLocks noGrp="1"/>
          </p:cNvSpPr>
          <p:nvPr>
            <p:ph type="sldNum" sz="quarter" idx="10"/>
          </p:nvPr>
        </p:nvSpPr>
        <p:spPr>
          <a:noFill/>
        </p:spPr>
        <p:txBody>
          <a:bodyPr/>
          <a:lstStyle/>
          <a:p>
            <a:fld id="{A5FE36E2-A8D7-4282-A167-C47F57663D5F}" type="slidenum">
              <a:rPr lang="en-US" smtClean="0">
                <a:latin typeface="Arial" charset="0"/>
              </a:rPr>
              <a:pPr/>
              <a:t>26</a:t>
            </a:fld>
            <a:endParaRPr lang="en-US" smtClean="0">
              <a:latin typeface="Arial" charset="0"/>
            </a:endParaRPr>
          </a:p>
        </p:txBody>
      </p:sp>
      <p:sp>
        <p:nvSpPr>
          <p:cNvPr id="5" name="Content Placeholder 3"/>
          <p:cNvSpPr txBox="1">
            <a:spLocks/>
          </p:cNvSpPr>
          <p:nvPr/>
        </p:nvSpPr>
        <p:spPr bwMode="auto">
          <a:xfrm>
            <a:off x="533400" y="2819400"/>
            <a:ext cx="8229600" cy="838200"/>
          </a:xfrm>
          <a:prstGeom prst="rect">
            <a:avLst/>
          </a:prstGeom>
          <a:noFill/>
          <a:ln w="9525">
            <a:noFill/>
            <a:miter lim="800000"/>
            <a:headEnd/>
            <a:tailEnd/>
          </a:ln>
        </p:spPr>
        <p:txBody>
          <a:bodyPr/>
          <a:lstStyle/>
          <a:p>
            <a:pPr marL="342900" indent="-342900" eaLnBrk="0" hangingPunct="0">
              <a:lnSpc>
                <a:spcPct val="140000"/>
              </a:lnSpc>
              <a:spcBef>
                <a:spcPct val="20000"/>
              </a:spcBef>
              <a:buClr>
                <a:schemeClr val="accent2"/>
              </a:buClr>
              <a:buFont typeface="Wingdings" pitchFamily="2" charset="2"/>
              <a:buChar char="§"/>
              <a:defRPr/>
            </a:pPr>
            <a:r>
              <a:rPr lang="en-US" sz="2000" kern="0" dirty="0">
                <a:solidFill>
                  <a:srgbClr val="5F5F5F"/>
                </a:solidFill>
                <a:latin typeface="+mn-lt"/>
              </a:rPr>
              <a:t>This can be easily done using by using a JSP page instead of HTML page.</a:t>
            </a:r>
          </a:p>
          <a:p>
            <a:pPr marL="342900" indent="-342900" eaLnBrk="0" hangingPunct="0">
              <a:lnSpc>
                <a:spcPct val="140000"/>
              </a:lnSpc>
              <a:spcBef>
                <a:spcPct val="20000"/>
              </a:spcBef>
              <a:buClr>
                <a:schemeClr val="accent2"/>
              </a:buClr>
              <a:buFont typeface="Wingdings" pitchFamily="2" charset="2"/>
              <a:buChar char="§"/>
              <a:defRPr/>
            </a:pPr>
            <a:r>
              <a:rPr lang="en-US" sz="2000" kern="0" dirty="0">
                <a:solidFill>
                  <a:srgbClr val="5F5F5F"/>
                </a:solidFill>
                <a:latin typeface="+mn-lt"/>
              </a:rPr>
              <a:t>We will do this in JSP session.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smtClean="0"/>
              <a:t>More on </a:t>
            </a:r>
            <a:r>
              <a:rPr lang="en-US" smtClean="0">
                <a:latin typeface="Courier New" pitchFamily="49" charset="0"/>
                <a:cs typeface="Courier New" pitchFamily="49" charset="0"/>
              </a:rPr>
              <a:t>include</a:t>
            </a:r>
            <a:r>
              <a:rPr lang="en-US" smtClean="0"/>
              <a:t> method</a:t>
            </a:r>
          </a:p>
        </p:txBody>
      </p:sp>
      <p:sp>
        <p:nvSpPr>
          <p:cNvPr id="3" name="Content Placeholder 2"/>
          <p:cNvSpPr>
            <a:spLocks noGrp="1"/>
          </p:cNvSpPr>
          <p:nvPr>
            <p:ph idx="1"/>
          </p:nvPr>
        </p:nvSpPr>
        <p:spPr>
          <a:xfrm>
            <a:off x="152400" y="990600"/>
            <a:ext cx="8763000" cy="5562600"/>
          </a:xfrm>
        </p:spPr>
        <p:txBody>
          <a:bodyPr/>
          <a:lstStyle/>
          <a:p>
            <a:pPr>
              <a:defRPr/>
            </a:pPr>
            <a:r>
              <a:rPr lang="en-US" dirty="0" smtClean="0"/>
              <a:t>The </a:t>
            </a:r>
            <a:r>
              <a:rPr lang="en-US" b="1" kern="1200" dirty="0" smtClean="0">
                <a:latin typeface="Courier New" pitchFamily="49" charset="0"/>
              </a:rPr>
              <a:t>include() </a:t>
            </a:r>
            <a:r>
              <a:rPr lang="en-US" dirty="0" smtClean="0"/>
              <a:t>may be called at any time.</a:t>
            </a:r>
          </a:p>
          <a:p>
            <a:pPr>
              <a:defRPr/>
            </a:pPr>
            <a:r>
              <a:rPr lang="en-US" dirty="0" smtClean="0"/>
              <a:t>Though the request object passed to the included/target servlet can be used just in the same way as the original servlet, there are some restrictions on the usage of response object.</a:t>
            </a:r>
          </a:p>
          <a:p>
            <a:pPr>
              <a:defRPr/>
            </a:pPr>
            <a:r>
              <a:rPr lang="en-US" dirty="0" smtClean="0"/>
              <a:t>The included/target servlet  can only write information to the </a:t>
            </a:r>
            <a:r>
              <a:rPr lang="en-US" dirty="0" err="1" smtClean="0"/>
              <a:t>ServletOutputStream</a:t>
            </a:r>
            <a:r>
              <a:rPr lang="en-US" dirty="0" smtClean="0"/>
              <a:t> or Writer of the response object and commit a response by writing content.</a:t>
            </a:r>
          </a:p>
          <a:p>
            <a:pPr>
              <a:defRPr/>
            </a:pPr>
            <a:r>
              <a:rPr lang="en-US" dirty="0" smtClean="0"/>
              <a:t>It cannot set headers or call any method that affects the headers of the response (except for setting session parameters, which we will see later).</a:t>
            </a:r>
          </a:p>
          <a:p>
            <a:pPr>
              <a:defRPr/>
            </a:pPr>
            <a:r>
              <a:rPr lang="en-US" dirty="0" smtClean="0"/>
              <a:t>Any attempt to set headers will be ignored.</a:t>
            </a:r>
          </a:p>
          <a:p>
            <a:pPr>
              <a:defRPr/>
            </a:pPr>
            <a:r>
              <a:rPr lang="en-US" dirty="0" smtClean="0"/>
              <a:t>If the response is committed, then setting session parameters will throw </a:t>
            </a:r>
            <a:r>
              <a:rPr lang="en-US" b="1" kern="1200" dirty="0" err="1" smtClean="0">
                <a:latin typeface="Courier New" pitchFamily="49" charset="0"/>
              </a:rPr>
              <a:t>IllegalStateException</a:t>
            </a:r>
            <a:r>
              <a:rPr lang="en-US" b="1" kern="1200" dirty="0" smtClean="0">
                <a:latin typeface="Courier New" pitchFamily="49" charset="0"/>
              </a:rPr>
              <a:t>.</a:t>
            </a:r>
          </a:p>
        </p:txBody>
      </p:sp>
      <p:sp>
        <p:nvSpPr>
          <p:cNvPr id="24580" name="Slide Number Placeholder 3"/>
          <p:cNvSpPr>
            <a:spLocks noGrp="1"/>
          </p:cNvSpPr>
          <p:nvPr>
            <p:ph type="sldNum" sz="quarter" idx="10"/>
          </p:nvPr>
        </p:nvSpPr>
        <p:spPr>
          <a:noFill/>
        </p:spPr>
        <p:txBody>
          <a:bodyPr/>
          <a:lstStyle/>
          <a:p>
            <a:fld id="{E4DC9EFA-754A-4EA5-84EC-E62544ACD818}" type="slidenum">
              <a:rPr lang="en-US" smtClean="0">
                <a:latin typeface="Arial" charset="0"/>
              </a:rPr>
              <a:pPr/>
              <a:t>27</a:t>
            </a:fld>
            <a:endParaRPr lang="en-US" smtClean="0">
              <a:latin typeface="Arial"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smtClean="0"/>
              <a:t>More on </a:t>
            </a:r>
            <a:r>
              <a:rPr lang="en-US" smtClean="0">
                <a:latin typeface="Courier New" pitchFamily="49" charset="0"/>
                <a:cs typeface="Courier New" pitchFamily="49" charset="0"/>
              </a:rPr>
              <a:t>forward </a:t>
            </a:r>
            <a:r>
              <a:rPr lang="en-US" smtClean="0"/>
              <a:t>method</a:t>
            </a:r>
          </a:p>
        </p:txBody>
      </p:sp>
      <p:sp>
        <p:nvSpPr>
          <p:cNvPr id="3" name="Content Placeholder 2"/>
          <p:cNvSpPr>
            <a:spLocks noGrp="1"/>
          </p:cNvSpPr>
          <p:nvPr>
            <p:ph idx="1"/>
          </p:nvPr>
        </p:nvSpPr>
        <p:spPr>
          <a:xfrm>
            <a:off x="152400" y="1066800"/>
            <a:ext cx="8763000" cy="5105400"/>
          </a:xfrm>
        </p:spPr>
        <p:txBody>
          <a:bodyPr/>
          <a:lstStyle/>
          <a:p>
            <a:pPr>
              <a:defRPr/>
            </a:pPr>
            <a:r>
              <a:rPr lang="en-US" dirty="0" smtClean="0"/>
              <a:t>The </a:t>
            </a:r>
            <a:r>
              <a:rPr lang="en-US" b="1" kern="1200" dirty="0" smtClean="0">
                <a:latin typeface="Courier New" pitchFamily="49" charset="0"/>
              </a:rPr>
              <a:t>forward()</a:t>
            </a:r>
            <a:r>
              <a:rPr lang="en-US" dirty="0" smtClean="0"/>
              <a:t> can be called by any servlet only when no output has been committed to the client. </a:t>
            </a:r>
          </a:p>
          <a:p>
            <a:pPr>
              <a:defRPr/>
            </a:pPr>
            <a:r>
              <a:rPr lang="en-US" dirty="0" smtClean="0"/>
              <a:t>If the response has been committed, an </a:t>
            </a:r>
            <a:r>
              <a:rPr lang="en-US" b="1" kern="1200" dirty="0" err="1" smtClean="0">
                <a:latin typeface="Courier New" pitchFamily="49" charset="0"/>
              </a:rPr>
              <a:t>IllegalStateException</a:t>
            </a:r>
            <a:r>
              <a:rPr lang="en-US" dirty="0" smtClean="0"/>
              <a:t> is thrown.</a:t>
            </a:r>
          </a:p>
          <a:p>
            <a:pPr>
              <a:defRPr/>
            </a:pPr>
            <a:r>
              <a:rPr lang="en-US" dirty="0" smtClean="0"/>
              <a:t>If output data exists in the response buffer that has not been committed then the  content must be flushed using </a:t>
            </a:r>
            <a:r>
              <a:rPr lang="en-US" b="1" kern="1200" dirty="0" err="1" smtClean="0">
                <a:latin typeface="Courier New" pitchFamily="49" charset="0"/>
              </a:rPr>
              <a:t>flushBuffer</a:t>
            </a:r>
            <a:r>
              <a:rPr lang="en-US" b="1" kern="1200" dirty="0" smtClean="0">
                <a:latin typeface="Courier New" pitchFamily="49" charset="0"/>
              </a:rPr>
              <a:t>() </a:t>
            </a:r>
            <a:r>
              <a:rPr lang="en-US" dirty="0" smtClean="0"/>
              <a:t>of </a:t>
            </a:r>
            <a:r>
              <a:rPr lang="en-US" b="1" kern="1200" dirty="0" err="1" smtClean="0">
                <a:latin typeface="Courier New" pitchFamily="49" charset="0"/>
              </a:rPr>
              <a:t>ServletResponse</a:t>
            </a:r>
            <a:r>
              <a:rPr lang="en-US" dirty="0" smtClean="0"/>
              <a:t> before the target servlet  is called.</a:t>
            </a:r>
          </a:p>
          <a:p>
            <a:pPr>
              <a:defRPr/>
            </a:pPr>
            <a:r>
              <a:rPr lang="en-US" dirty="0" smtClean="0"/>
              <a:t>The path elements of the request object has target </a:t>
            </a:r>
            <a:r>
              <a:rPr lang="en-US" dirty="0" err="1" smtClean="0"/>
              <a:t>servelt’s</a:t>
            </a:r>
            <a:r>
              <a:rPr lang="en-US" dirty="0" smtClean="0"/>
              <a:t> path incase the </a:t>
            </a:r>
            <a:r>
              <a:rPr lang="en-US" b="1" kern="1200" dirty="0" err="1" smtClean="0">
                <a:latin typeface="Courier New" pitchFamily="49" charset="0"/>
              </a:rPr>
              <a:t>RequestDispatcher</a:t>
            </a:r>
            <a:r>
              <a:rPr lang="en-US" dirty="0" smtClean="0"/>
              <a:t> is obtained using URL.</a:t>
            </a:r>
          </a:p>
          <a:p>
            <a:pPr>
              <a:defRPr/>
            </a:pPr>
            <a:r>
              <a:rPr lang="en-US" dirty="0" smtClean="0"/>
              <a:t>In case </a:t>
            </a:r>
            <a:r>
              <a:rPr lang="en-US" b="1" kern="1200" dirty="0" err="1" smtClean="0">
                <a:latin typeface="Courier New" pitchFamily="49" charset="0"/>
              </a:rPr>
              <a:t>RequestDispatcher</a:t>
            </a:r>
            <a:r>
              <a:rPr lang="en-US" dirty="0" smtClean="0"/>
              <a:t> is obtained using </a:t>
            </a:r>
            <a:r>
              <a:rPr lang="en-US" b="1" kern="1200" dirty="0" err="1" smtClean="0">
                <a:latin typeface="Courier New" pitchFamily="49" charset="0"/>
              </a:rPr>
              <a:t>getNamedDispatcher</a:t>
            </a:r>
            <a:r>
              <a:rPr lang="en-US" dirty="0" smtClean="0"/>
              <a:t>, then path elements of the request object has path of original request.</a:t>
            </a:r>
          </a:p>
        </p:txBody>
      </p:sp>
      <p:sp>
        <p:nvSpPr>
          <p:cNvPr id="25604" name="Slide Number Placeholder 3"/>
          <p:cNvSpPr>
            <a:spLocks noGrp="1"/>
          </p:cNvSpPr>
          <p:nvPr>
            <p:ph type="sldNum" sz="quarter" idx="10"/>
          </p:nvPr>
        </p:nvSpPr>
        <p:spPr>
          <a:noFill/>
        </p:spPr>
        <p:txBody>
          <a:bodyPr/>
          <a:lstStyle/>
          <a:p>
            <a:fld id="{0EBA26C8-CF17-4E41-8600-839B128A18DD}" type="slidenum">
              <a:rPr lang="en-US" smtClean="0">
                <a:latin typeface="Arial" charset="0"/>
              </a:rPr>
              <a:pPr/>
              <a:t>28</a:t>
            </a:fld>
            <a:endParaRPr lang="en-US" smtClean="0">
              <a:latin typeface="Arial"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smtClean="0"/>
              <a:t>Query Strings</a:t>
            </a:r>
          </a:p>
        </p:txBody>
      </p:sp>
      <p:sp>
        <p:nvSpPr>
          <p:cNvPr id="26627" name="Content Placeholder 2"/>
          <p:cNvSpPr>
            <a:spLocks noGrp="1"/>
          </p:cNvSpPr>
          <p:nvPr>
            <p:ph idx="1"/>
          </p:nvPr>
        </p:nvSpPr>
        <p:spPr/>
        <p:txBody>
          <a:bodyPr/>
          <a:lstStyle/>
          <a:p>
            <a:r>
              <a:rPr lang="en-US" smtClean="0"/>
              <a:t>Query Strings can also be specified with the path that is </a:t>
            </a:r>
            <a:r>
              <a:rPr lang="en-US" b="1" smtClean="0">
                <a:latin typeface="Courier New" pitchFamily="49" charset="0"/>
              </a:rPr>
              <a:t>getRequestDispatcher(java.lang.String path).</a:t>
            </a:r>
          </a:p>
          <a:p>
            <a:r>
              <a:rPr lang="en-US" b="1" smtClean="0">
                <a:latin typeface="Courier New" pitchFamily="49" charset="0"/>
              </a:rPr>
              <a:t>String path = “/error?code=5”;</a:t>
            </a:r>
          </a:p>
          <a:p>
            <a:pPr>
              <a:buFont typeface="Wingdings" pitchFamily="2" charset="2"/>
              <a:buNone/>
            </a:pPr>
            <a:r>
              <a:rPr lang="en-US" b="1" smtClean="0">
                <a:latin typeface="Courier New" pitchFamily="49" charset="0"/>
              </a:rPr>
              <a:t>	RequestDispatcher rd = getServletContext().getRequestDispatcher(path);</a:t>
            </a:r>
          </a:p>
          <a:p>
            <a:pPr>
              <a:buFont typeface="Wingdings" pitchFamily="2" charset="2"/>
              <a:buNone/>
            </a:pPr>
            <a:r>
              <a:rPr lang="en-US" b="1" smtClean="0">
                <a:latin typeface="Courier New" pitchFamily="49" charset="0"/>
              </a:rPr>
              <a:t>	rd.include(request, response);</a:t>
            </a:r>
          </a:p>
          <a:p>
            <a:r>
              <a:rPr lang="en-US" smtClean="0"/>
              <a:t>This parameter can be obtained using</a:t>
            </a:r>
          </a:p>
          <a:p>
            <a:pPr>
              <a:buFont typeface="Wingdings" pitchFamily="2" charset="2"/>
              <a:buNone/>
            </a:pPr>
            <a:r>
              <a:rPr lang="en-US" b="1" smtClean="0">
                <a:solidFill>
                  <a:srgbClr val="A42700"/>
                </a:solidFill>
                <a:latin typeface="Courier New" pitchFamily="49" charset="0"/>
              </a:rPr>
              <a:t>	</a:t>
            </a:r>
            <a:r>
              <a:rPr lang="en-US" b="1" smtClean="0">
                <a:latin typeface="Courier New" pitchFamily="49" charset="0"/>
              </a:rPr>
              <a:t>request.getParameter(“error”);</a:t>
            </a:r>
          </a:p>
          <a:p>
            <a:pPr>
              <a:buFont typeface="Wingdings" pitchFamily="2" charset="2"/>
              <a:buNone/>
            </a:pPr>
            <a:endParaRPr lang="en-US" b="1" smtClean="0">
              <a:latin typeface="Courier New" pitchFamily="49" charset="0"/>
            </a:endParaRPr>
          </a:p>
        </p:txBody>
      </p:sp>
      <p:sp>
        <p:nvSpPr>
          <p:cNvPr id="26628" name="Slide Number Placeholder 3"/>
          <p:cNvSpPr>
            <a:spLocks noGrp="1"/>
          </p:cNvSpPr>
          <p:nvPr>
            <p:ph type="sldNum" sz="quarter" idx="10"/>
          </p:nvPr>
        </p:nvSpPr>
        <p:spPr>
          <a:noFill/>
        </p:spPr>
        <p:txBody>
          <a:bodyPr/>
          <a:lstStyle/>
          <a:p>
            <a:fld id="{D9725C3B-E1A7-408C-B5CA-9B700B28E2A4}" type="slidenum">
              <a:rPr lang="en-US" smtClean="0">
                <a:latin typeface="Arial" charset="0"/>
              </a:rPr>
              <a:pPr/>
              <a:t>29</a:t>
            </a:fld>
            <a:endParaRPr lang="en-US" smtClean="0">
              <a:latin typeface="Arial"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18"/>
          <p:cNvPicPr>
            <a:picLocks noChangeAspect="1" noChangeArrowheads="1"/>
          </p:cNvPicPr>
          <p:nvPr/>
        </p:nvPicPr>
        <p:blipFill>
          <a:blip r:embed="rId2" cstate="print"/>
          <a:srcRect/>
          <a:stretch>
            <a:fillRect/>
          </a:stretch>
        </p:blipFill>
        <p:spPr bwMode="auto">
          <a:xfrm>
            <a:off x="5562600" y="4724400"/>
            <a:ext cx="1574800" cy="1828800"/>
          </a:xfrm>
          <a:prstGeom prst="rect">
            <a:avLst/>
          </a:prstGeom>
          <a:noFill/>
          <a:ln w="9525">
            <a:noFill/>
            <a:miter lim="800000"/>
            <a:headEnd/>
            <a:tailEnd/>
          </a:ln>
        </p:spPr>
      </p:pic>
      <p:pic>
        <p:nvPicPr>
          <p:cNvPr id="2" name="Picture 2"/>
          <p:cNvPicPr>
            <a:picLocks noChangeAspect="1" noChangeArrowheads="1"/>
          </p:cNvPicPr>
          <p:nvPr/>
        </p:nvPicPr>
        <p:blipFill>
          <a:blip r:embed="rId3" cstate="print"/>
          <a:srcRect/>
          <a:stretch>
            <a:fillRect/>
          </a:stretch>
        </p:blipFill>
        <p:spPr bwMode="auto">
          <a:xfrm>
            <a:off x="76200" y="2698750"/>
            <a:ext cx="1093788" cy="1295400"/>
          </a:xfrm>
          <a:prstGeom prst="rect">
            <a:avLst/>
          </a:prstGeom>
          <a:noFill/>
          <a:ln w="9525">
            <a:noFill/>
            <a:miter lim="800000"/>
            <a:headEnd/>
            <a:tailEnd/>
          </a:ln>
          <a:effectLst>
            <a:reflection blurRad="6350" stA="52000" endA="300" endPos="35000" dir="5400000" sy="-100000" algn="bl" rotWithShape="0"/>
          </a:effectLst>
        </p:spPr>
      </p:pic>
      <p:sp>
        <p:nvSpPr>
          <p:cNvPr id="5124" name="Text Box 3"/>
          <p:cNvSpPr txBox="1">
            <a:spLocks noChangeArrowheads="1"/>
          </p:cNvSpPr>
          <p:nvPr/>
        </p:nvSpPr>
        <p:spPr bwMode="auto">
          <a:xfrm>
            <a:off x="76200" y="4237038"/>
            <a:ext cx="849313" cy="369887"/>
          </a:xfrm>
          <a:prstGeom prst="rect">
            <a:avLst/>
          </a:prstGeom>
          <a:noFill/>
          <a:ln w="9525">
            <a:noFill/>
            <a:miter lim="800000"/>
            <a:headEnd/>
            <a:tailEnd/>
          </a:ln>
        </p:spPr>
        <p:txBody>
          <a:bodyPr wrap="none">
            <a:spAutoFit/>
          </a:bodyPr>
          <a:lstStyle/>
          <a:p>
            <a:r>
              <a:rPr lang="en-US">
                <a:latin typeface="Verdana" pitchFamily="34" charset="0"/>
              </a:rPr>
              <a:t>Client</a:t>
            </a:r>
          </a:p>
        </p:txBody>
      </p:sp>
      <p:sp>
        <p:nvSpPr>
          <p:cNvPr id="5125" name="Text Box 6"/>
          <p:cNvSpPr txBox="1">
            <a:spLocks noChangeArrowheads="1"/>
          </p:cNvSpPr>
          <p:nvPr/>
        </p:nvSpPr>
        <p:spPr bwMode="auto">
          <a:xfrm>
            <a:off x="1219200" y="2698750"/>
            <a:ext cx="2771775" cy="369888"/>
          </a:xfrm>
          <a:prstGeom prst="rect">
            <a:avLst/>
          </a:prstGeom>
          <a:noFill/>
          <a:ln w="9525">
            <a:noFill/>
            <a:miter lim="800000"/>
            <a:headEnd/>
            <a:tailEnd/>
          </a:ln>
        </p:spPr>
        <p:txBody>
          <a:bodyPr wrap="none">
            <a:spAutoFit/>
          </a:bodyPr>
          <a:lstStyle/>
          <a:p>
            <a:r>
              <a:rPr lang="en-US">
                <a:latin typeface="Verdana" pitchFamily="34" charset="0"/>
              </a:rPr>
              <a:t>Request for servlet S1</a:t>
            </a:r>
          </a:p>
        </p:txBody>
      </p:sp>
      <p:pic>
        <p:nvPicPr>
          <p:cNvPr id="5126" name="Picture 5"/>
          <p:cNvPicPr>
            <a:picLocks noChangeAspect="1" noChangeArrowheads="1"/>
          </p:cNvPicPr>
          <p:nvPr/>
        </p:nvPicPr>
        <p:blipFill>
          <a:blip r:embed="rId2" cstate="print"/>
          <a:srcRect/>
          <a:stretch>
            <a:fillRect/>
          </a:stretch>
        </p:blipFill>
        <p:spPr bwMode="auto">
          <a:xfrm>
            <a:off x="6781800" y="2743200"/>
            <a:ext cx="1574800" cy="1828800"/>
          </a:xfrm>
          <a:prstGeom prst="rect">
            <a:avLst/>
          </a:prstGeom>
          <a:noFill/>
          <a:ln w="9525">
            <a:noFill/>
            <a:miter lim="800000"/>
            <a:headEnd/>
            <a:tailEnd/>
          </a:ln>
        </p:spPr>
      </p:pic>
      <p:sp>
        <p:nvSpPr>
          <p:cNvPr id="5127" name="Line 7"/>
          <p:cNvSpPr>
            <a:spLocks noChangeShapeType="1"/>
          </p:cNvSpPr>
          <p:nvPr/>
        </p:nvSpPr>
        <p:spPr bwMode="auto">
          <a:xfrm>
            <a:off x="1066800" y="3079750"/>
            <a:ext cx="6096000" cy="0"/>
          </a:xfrm>
          <a:prstGeom prst="line">
            <a:avLst/>
          </a:prstGeom>
          <a:noFill/>
          <a:ln w="9525">
            <a:solidFill>
              <a:schemeClr val="tx1"/>
            </a:solidFill>
            <a:round/>
            <a:headEnd/>
            <a:tailEnd type="triangle" w="med" len="med"/>
          </a:ln>
        </p:spPr>
        <p:txBody>
          <a:bodyPr/>
          <a:lstStyle/>
          <a:p>
            <a:endParaRPr lang="en-GB"/>
          </a:p>
        </p:txBody>
      </p:sp>
      <p:sp>
        <p:nvSpPr>
          <p:cNvPr id="5128" name="Line 8"/>
          <p:cNvSpPr>
            <a:spLocks noChangeShapeType="1"/>
          </p:cNvSpPr>
          <p:nvPr/>
        </p:nvSpPr>
        <p:spPr bwMode="auto">
          <a:xfrm flipH="1">
            <a:off x="1117600" y="3765550"/>
            <a:ext cx="6045200" cy="0"/>
          </a:xfrm>
          <a:prstGeom prst="line">
            <a:avLst/>
          </a:prstGeom>
          <a:noFill/>
          <a:ln w="9525">
            <a:solidFill>
              <a:schemeClr val="tx1"/>
            </a:solidFill>
            <a:round/>
            <a:headEnd/>
            <a:tailEnd type="triangle" w="med" len="med"/>
          </a:ln>
        </p:spPr>
        <p:txBody>
          <a:bodyPr/>
          <a:lstStyle/>
          <a:p>
            <a:endParaRPr lang="en-GB"/>
          </a:p>
        </p:txBody>
      </p:sp>
      <p:sp>
        <p:nvSpPr>
          <p:cNvPr id="5129" name="Text Box 9"/>
          <p:cNvSpPr txBox="1">
            <a:spLocks noChangeArrowheads="1"/>
          </p:cNvSpPr>
          <p:nvPr/>
        </p:nvSpPr>
        <p:spPr bwMode="auto">
          <a:xfrm>
            <a:off x="1803400" y="3460750"/>
            <a:ext cx="2132443" cy="1200329"/>
          </a:xfrm>
          <a:prstGeom prst="rect">
            <a:avLst/>
          </a:prstGeom>
          <a:noFill/>
          <a:ln w="9525">
            <a:solidFill>
              <a:schemeClr val="tx1"/>
            </a:solidFill>
            <a:miter lim="800000"/>
            <a:headEnd/>
            <a:tailEnd/>
          </a:ln>
        </p:spPr>
        <p:txBody>
          <a:bodyPr wrap="none">
            <a:spAutoFit/>
          </a:bodyPr>
          <a:lstStyle/>
          <a:p>
            <a:r>
              <a:rPr lang="en-US" dirty="0">
                <a:latin typeface="Verdana" pitchFamily="34" charset="0"/>
              </a:rPr>
              <a:t>Response packet</a:t>
            </a:r>
          </a:p>
          <a:p>
            <a:r>
              <a:rPr lang="en-US" dirty="0">
                <a:latin typeface="Verdana" pitchFamily="34" charset="0"/>
              </a:rPr>
              <a:t>HTTP/1.1 </a:t>
            </a:r>
            <a:r>
              <a:rPr lang="en-US" dirty="0" smtClean="0">
                <a:solidFill>
                  <a:srgbClr val="CC0000"/>
                </a:solidFill>
                <a:latin typeface="Verdana" pitchFamily="34" charset="0"/>
              </a:rPr>
              <a:t>302</a:t>
            </a:r>
            <a:endParaRPr lang="en-US" dirty="0">
              <a:latin typeface="Verdana" pitchFamily="34" charset="0"/>
            </a:endParaRPr>
          </a:p>
          <a:p>
            <a:r>
              <a:rPr lang="en-US" dirty="0">
                <a:latin typeface="Verdana" pitchFamily="34" charset="0"/>
              </a:rPr>
              <a:t>…</a:t>
            </a:r>
          </a:p>
          <a:p>
            <a:endParaRPr lang="en-US" dirty="0">
              <a:latin typeface="Verdana" pitchFamily="34" charset="0"/>
            </a:endParaRPr>
          </a:p>
        </p:txBody>
      </p:sp>
      <p:sp>
        <p:nvSpPr>
          <p:cNvPr id="5130" name="Text Box 10"/>
          <p:cNvSpPr txBox="1">
            <a:spLocks noChangeArrowheads="1"/>
          </p:cNvSpPr>
          <p:nvPr/>
        </p:nvSpPr>
        <p:spPr bwMode="auto">
          <a:xfrm>
            <a:off x="381000" y="5562600"/>
            <a:ext cx="4953000" cy="646331"/>
          </a:xfrm>
          <a:prstGeom prst="rect">
            <a:avLst/>
          </a:prstGeom>
          <a:noFill/>
          <a:ln w="9525">
            <a:noFill/>
            <a:miter lim="800000"/>
            <a:headEnd/>
            <a:tailEnd/>
          </a:ln>
        </p:spPr>
        <p:txBody>
          <a:bodyPr wrap="square">
            <a:spAutoFit/>
          </a:bodyPr>
          <a:lstStyle/>
          <a:p>
            <a:r>
              <a:rPr lang="en-US" dirty="0" smtClean="0">
                <a:solidFill>
                  <a:schemeClr val="accent6"/>
                </a:solidFill>
              </a:rPr>
              <a:t>Status code (302) indicating that the resource reside temporarily under a different URI</a:t>
            </a:r>
            <a:endParaRPr lang="en-GB" dirty="0">
              <a:solidFill>
                <a:schemeClr val="accent6"/>
              </a:solidFill>
            </a:endParaRPr>
          </a:p>
        </p:txBody>
      </p:sp>
      <p:sp>
        <p:nvSpPr>
          <p:cNvPr id="5131" name="Line 11"/>
          <p:cNvSpPr>
            <a:spLocks noChangeShapeType="1"/>
          </p:cNvSpPr>
          <p:nvPr/>
        </p:nvSpPr>
        <p:spPr bwMode="auto">
          <a:xfrm>
            <a:off x="1803400" y="4375150"/>
            <a:ext cx="4140200" cy="0"/>
          </a:xfrm>
          <a:prstGeom prst="line">
            <a:avLst/>
          </a:prstGeom>
          <a:noFill/>
          <a:ln w="9525">
            <a:solidFill>
              <a:schemeClr val="tx1"/>
            </a:solidFill>
            <a:round/>
            <a:headEnd/>
            <a:tailEnd/>
          </a:ln>
        </p:spPr>
        <p:txBody>
          <a:bodyPr/>
          <a:lstStyle/>
          <a:p>
            <a:endParaRPr lang="en-GB"/>
          </a:p>
        </p:txBody>
      </p:sp>
      <p:sp>
        <p:nvSpPr>
          <p:cNvPr id="5132" name="AutoShape 12"/>
          <p:cNvSpPr>
            <a:spLocks noChangeArrowheads="1"/>
          </p:cNvSpPr>
          <p:nvPr/>
        </p:nvSpPr>
        <p:spPr bwMode="auto">
          <a:xfrm>
            <a:off x="1905000" y="1066800"/>
            <a:ext cx="7239000" cy="1524000"/>
          </a:xfrm>
          <a:prstGeom prst="flowChartDocument">
            <a:avLst/>
          </a:prstGeom>
          <a:solidFill>
            <a:schemeClr val="accent1"/>
          </a:solidFill>
          <a:ln w="9525">
            <a:solidFill>
              <a:schemeClr val="tx1"/>
            </a:solidFill>
            <a:miter lim="800000"/>
            <a:headEnd/>
            <a:tailEnd/>
          </a:ln>
        </p:spPr>
        <p:txBody>
          <a:bodyPr wrap="none" anchor="ctr"/>
          <a:lstStyle/>
          <a:p>
            <a:pPr>
              <a:lnSpc>
                <a:spcPct val="90000"/>
              </a:lnSpc>
              <a:buClr>
                <a:srgbClr val="3366FF"/>
              </a:buClr>
              <a:buFont typeface="Wingdings" pitchFamily="2" charset="2"/>
              <a:buNone/>
            </a:pPr>
            <a:r>
              <a:rPr lang="en-US" sz="2000" b="1" dirty="0">
                <a:solidFill>
                  <a:srgbClr val="000000"/>
                </a:solidFill>
                <a:latin typeface="Courier New" pitchFamily="49" charset="0"/>
              </a:rPr>
              <a:t>public void </a:t>
            </a:r>
            <a:r>
              <a:rPr lang="en-US" sz="2000" b="1" dirty="0" err="1">
                <a:solidFill>
                  <a:srgbClr val="000000"/>
                </a:solidFill>
                <a:latin typeface="Courier New" pitchFamily="49" charset="0"/>
              </a:rPr>
              <a:t>doGet</a:t>
            </a:r>
            <a:r>
              <a:rPr lang="en-US" sz="2000" b="1" dirty="0">
                <a:solidFill>
                  <a:srgbClr val="000000"/>
                </a:solidFill>
                <a:latin typeface="Courier New" pitchFamily="49" charset="0"/>
              </a:rPr>
              <a:t>(){</a:t>
            </a:r>
          </a:p>
          <a:p>
            <a:pPr>
              <a:lnSpc>
                <a:spcPct val="90000"/>
              </a:lnSpc>
              <a:buClr>
                <a:srgbClr val="3366FF"/>
              </a:buClr>
              <a:buFont typeface="Wingdings" pitchFamily="2" charset="2"/>
              <a:buNone/>
            </a:pPr>
            <a:r>
              <a:rPr lang="en-US" sz="2000" b="1" dirty="0" err="1">
                <a:solidFill>
                  <a:srgbClr val="000000"/>
                </a:solidFill>
                <a:latin typeface="Courier New" pitchFamily="49" charset="0"/>
              </a:rPr>
              <a:t>response.sendRedirect</a:t>
            </a:r>
            <a:r>
              <a:rPr lang="en-US" sz="2000" b="1" dirty="0">
                <a:solidFill>
                  <a:srgbClr val="000000"/>
                </a:solidFill>
                <a:latin typeface="Courier New" pitchFamily="49" charset="0"/>
              </a:rPr>
              <a:t>(“http://pondser/app2);</a:t>
            </a:r>
          </a:p>
          <a:p>
            <a:pPr>
              <a:lnSpc>
                <a:spcPct val="90000"/>
              </a:lnSpc>
              <a:buClr>
                <a:srgbClr val="3366FF"/>
              </a:buClr>
              <a:buFont typeface="Wingdings" pitchFamily="2" charset="2"/>
              <a:buNone/>
            </a:pPr>
            <a:r>
              <a:rPr lang="en-US" sz="2000" b="1" dirty="0">
                <a:solidFill>
                  <a:srgbClr val="000000"/>
                </a:solidFill>
                <a:latin typeface="Courier New" pitchFamily="49" charset="0"/>
              </a:rPr>
              <a:t>…</a:t>
            </a:r>
          </a:p>
          <a:p>
            <a:pPr>
              <a:lnSpc>
                <a:spcPct val="90000"/>
              </a:lnSpc>
              <a:buClr>
                <a:srgbClr val="3366FF"/>
              </a:buClr>
              <a:buFont typeface="Wingdings" pitchFamily="2" charset="2"/>
              <a:buNone/>
            </a:pPr>
            <a:r>
              <a:rPr lang="en-US" sz="2000" b="1" dirty="0">
                <a:solidFill>
                  <a:srgbClr val="000000"/>
                </a:solidFill>
                <a:latin typeface="Courier New" pitchFamily="49" charset="0"/>
              </a:rPr>
              <a:t>}</a:t>
            </a:r>
            <a:endParaRPr lang="en-US" sz="2000" dirty="0">
              <a:latin typeface="Courier New" pitchFamily="49" charset="0"/>
            </a:endParaRPr>
          </a:p>
        </p:txBody>
      </p:sp>
      <p:sp>
        <p:nvSpPr>
          <p:cNvPr id="5133" name="Oval 13"/>
          <p:cNvSpPr>
            <a:spLocks noChangeArrowheads="1"/>
          </p:cNvSpPr>
          <p:nvPr/>
        </p:nvSpPr>
        <p:spPr bwMode="auto">
          <a:xfrm>
            <a:off x="7442200" y="2971800"/>
            <a:ext cx="457200" cy="457200"/>
          </a:xfrm>
          <a:prstGeom prst="ellipse">
            <a:avLst/>
          </a:prstGeom>
          <a:solidFill>
            <a:schemeClr val="accent1"/>
          </a:solidFill>
          <a:ln w="9525">
            <a:solidFill>
              <a:schemeClr val="tx1"/>
            </a:solidFill>
            <a:round/>
            <a:headEnd/>
            <a:tailEnd/>
          </a:ln>
        </p:spPr>
        <p:txBody>
          <a:bodyPr wrap="none" anchor="ctr"/>
          <a:lstStyle/>
          <a:p>
            <a:pPr algn="ctr"/>
            <a:r>
              <a:rPr lang="en-US" sz="2400">
                <a:latin typeface="Times New Roman" pitchFamily="18" charset="0"/>
              </a:rPr>
              <a:t>S1</a:t>
            </a:r>
          </a:p>
        </p:txBody>
      </p:sp>
      <p:sp>
        <p:nvSpPr>
          <p:cNvPr id="5134" name="Line 14"/>
          <p:cNvSpPr>
            <a:spLocks noChangeShapeType="1"/>
          </p:cNvSpPr>
          <p:nvPr/>
        </p:nvSpPr>
        <p:spPr bwMode="auto">
          <a:xfrm flipV="1">
            <a:off x="7696200" y="2209800"/>
            <a:ext cx="0" cy="762000"/>
          </a:xfrm>
          <a:prstGeom prst="line">
            <a:avLst/>
          </a:prstGeom>
          <a:noFill/>
          <a:ln w="9525">
            <a:solidFill>
              <a:schemeClr val="tx1"/>
            </a:solidFill>
            <a:round/>
            <a:headEnd/>
            <a:tailEnd type="triangle" w="med" len="med"/>
          </a:ln>
        </p:spPr>
        <p:txBody>
          <a:bodyPr/>
          <a:lstStyle/>
          <a:p>
            <a:endParaRPr lang="en-GB"/>
          </a:p>
        </p:txBody>
      </p:sp>
      <p:sp>
        <p:nvSpPr>
          <p:cNvPr id="5135" name="Line 16"/>
          <p:cNvSpPr>
            <a:spLocks noChangeShapeType="1"/>
          </p:cNvSpPr>
          <p:nvPr/>
        </p:nvSpPr>
        <p:spPr bwMode="auto">
          <a:xfrm>
            <a:off x="914400" y="3810000"/>
            <a:ext cx="0" cy="1600200"/>
          </a:xfrm>
          <a:prstGeom prst="line">
            <a:avLst/>
          </a:prstGeom>
          <a:noFill/>
          <a:ln w="9525">
            <a:solidFill>
              <a:schemeClr val="tx1"/>
            </a:solidFill>
            <a:round/>
            <a:headEnd/>
            <a:tailEnd/>
          </a:ln>
        </p:spPr>
        <p:txBody>
          <a:bodyPr/>
          <a:lstStyle/>
          <a:p>
            <a:endParaRPr lang="en-GB"/>
          </a:p>
        </p:txBody>
      </p:sp>
      <p:sp>
        <p:nvSpPr>
          <p:cNvPr id="5136" name="Rectangle 17"/>
          <p:cNvSpPr>
            <a:spLocks noChangeArrowheads="1"/>
          </p:cNvSpPr>
          <p:nvPr/>
        </p:nvSpPr>
        <p:spPr bwMode="auto">
          <a:xfrm>
            <a:off x="1447800" y="5029200"/>
            <a:ext cx="3992563" cy="369888"/>
          </a:xfrm>
          <a:prstGeom prst="rect">
            <a:avLst/>
          </a:prstGeom>
          <a:noFill/>
          <a:ln w="9525">
            <a:noFill/>
            <a:miter lim="800000"/>
            <a:headEnd/>
            <a:tailEnd/>
          </a:ln>
        </p:spPr>
        <p:txBody>
          <a:bodyPr wrap="none">
            <a:spAutoFit/>
          </a:bodyPr>
          <a:lstStyle/>
          <a:p>
            <a:r>
              <a:rPr lang="en-US">
                <a:latin typeface="Verdana" pitchFamily="34" charset="0"/>
              </a:rPr>
              <a:t>Request for http://pondser/app2</a:t>
            </a:r>
          </a:p>
        </p:txBody>
      </p:sp>
      <p:sp>
        <p:nvSpPr>
          <p:cNvPr id="5137" name="Text Box 19"/>
          <p:cNvSpPr txBox="1">
            <a:spLocks noChangeArrowheads="1"/>
          </p:cNvSpPr>
          <p:nvPr/>
        </p:nvSpPr>
        <p:spPr bwMode="auto">
          <a:xfrm>
            <a:off x="6858000" y="5334000"/>
            <a:ext cx="1511300" cy="369888"/>
          </a:xfrm>
          <a:prstGeom prst="rect">
            <a:avLst/>
          </a:prstGeom>
          <a:noFill/>
          <a:ln w="9525">
            <a:noFill/>
            <a:miter lim="800000"/>
            <a:headEnd/>
            <a:tailEnd/>
          </a:ln>
        </p:spPr>
        <p:txBody>
          <a:bodyPr wrap="none">
            <a:spAutoFit/>
          </a:bodyPr>
          <a:lstStyle/>
          <a:p>
            <a:r>
              <a:rPr lang="en-US">
                <a:latin typeface="Verdana" pitchFamily="34" charset="0"/>
              </a:rPr>
              <a:t>PondServer</a:t>
            </a:r>
          </a:p>
        </p:txBody>
      </p:sp>
      <p:sp>
        <p:nvSpPr>
          <p:cNvPr id="5138" name="Line 20"/>
          <p:cNvSpPr>
            <a:spLocks noChangeShapeType="1"/>
          </p:cNvSpPr>
          <p:nvPr/>
        </p:nvSpPr>
        <p:spPr bwMode="auto">
          <a:xfrm>
            <a:off x="914400" y="5410200"/>
            <a:ext cx="4953000" cy="0"/>
          </a:xfrm>
          <a:prstGeom prst="line">
            <a:avLst/>
          </a:prstGeom>
          <a:noFill/>
          <a:ln w="9525">
            <a:solidFill>
              <a:schemeClr val="tx1"/>
            </a:solidFill>
            <a:round/>
            <a:headEnd/>
            <a:tailEnd type="triangle" w="med" len="med"/>
          </a:ln>
        </p:spPr>
        <p:txBody>
          <a:bodyPr/>
          <a:lstStyle/>
          <a:p>
            <a:endParaRPr lang="en-GB"/>
          </a:p>
        </p:txBody>
      </p:sp>
      <p:sp>
        <p:nvSpPr>
          <p:cNvPr id="5139" name="Title 20"/>
          <p:cNvSpPr>
            <a:spLocks noGrp="1"/>
          </p:cNvSpPr>
          <p:nvPr>
            <p:ph type="title"/>
          </p:nvPr>
        </p:nvSpPr>
        <p:spPr/>
        <p:txBody>
          <a:bodyPr/>
          <a:lstStyle/>
          <a:p>
            <a:r>
              <a:rPr lang="en-US" smtClean="0"/>
              <a:t>Status 3xx</a:t>
            </a:r>
          </a:p>
        </p:txBody>
      </p:sp>
      <p:cxnSp>
        <p:nvCxnSpPr>
          <p:cNvPr id="23" name="Straight Arrow Connector 22"/>
          <p:cNvCxnSpPr>
            <a:endCxn id="5130" idx="0"/>
          </p:cNvCxnSpPr>
          <p:nvPr/>
        </p:nvCxnSpPr>
        <p:spPr>
          <a:xfrm flipH="1">
            <a:off x="2857500" y="4038600"/>
            <a:ext cx="342900" cy="1524000"/>
          </a:xfrm>
          <a:prstGeom prst="straightConnector1">
            <a:avLst/>
          </a:prstGeom>
          <a:ln>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5141" name="Text Box 4"/>
          <p:cNvSpPr txBox="1">
            <a:spLocks noChangeArrowheads="1"/>
          </p:cNvSpPr>
          <p:nvPr/>
        </p:nvSpPr>
        <p:spPr bwMode="auto">
          <a:xfrm>
            <a:off x="8196263" y="3505200"/>
            <a:ext cx="947737" cy="369888"/>
          </a:xfrm>
          <a:prstGeom prst="rect">
            <a:avLst/>
          </a:prstGeom>
          <a:noFill/>
          <a:ln w="9525">
            <a:noFill/>
            <a:miter lim="800000"/>
            <a:headEnd/>
            <a:tailEnd/>
          </a:ln>
        </p:spPr>
        <p:txBody>
          <a:bodyPr wrap="none">
            <a:spAutoFit/>
          </a:bodyPr>
          <a:lstStyle/>
          <a:p>
            <a:r>
              <a:rPr lang="en-US">
                <a:latin typeface="Verdana" pitchFamily="34" charset="0"/>
              </a:rPr>
              <a:t>Server</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mtClean="0"/>
              <a:t>Tell me what</a:t>
            </a:r>
          </a:p>
        </p:txBody>
      </p:sp>
      <p:sp>
        <p:nvSpPr>
          <p:cNvPr id="27651" name="Content Placeholder 2"/>
          <p:cNvSpPr>
            <a:spLocks noGrp="1"/>
          </p:cNvSpPr>
          <p:nvPr>
            <p:ph idx="1"/>
          </p:nvPr>
        </p:nvSpPr>
        <p:spPr>
          <a:xfrm>
            <a:off x="457200" y="1371600"/>
            <a:ext cx="8229600" cy="1676400"/>
          </a:xfrm>
        </p:spPr>
        <p:txBody>
          <a:bodyPr/>
          <a:lstStyle/>
          <a:p>
            <a:r>
              <a:rPr lang="en-US" smtClean="0"/>
              <a:t>What if there is clash between names of form parameter and query strings? That is if in the previous example </a:t>
            </a:r>
          </a:p>
          <a:p>
            <a:pPr>
              <a:buFont typeface="Wingdings" pitchFamily="2" charset="2"/>
              <a:buNone/>
            </a:pPr>
            <a:r>
              <a:rPr lang="en-US" b="1" smtClean="0">
                <a:latin typeface="Courier New" pitchFamily="49" charset="0"/>
              </a:rPr>
              <a:t>	String path = “/error?code=5&amp;fname=bob”;</a:t>
            </a:r>
          </a:p>
          <a:p>
            <a:pPr>
              <a:buFont typeface="Wingdings" pitchFamily="2" charset="2"/>
              <a:buNone/>
            </a:pPr>
            <a:endParaRPr lang="en-US" smtClean="0"/>
          </a:p>
        </p:txBody>
      </p:sp>
      <p:sp>
        <p:nvSpPr>
          <p:cNvPr id="27652" name="Slide Number Placeholder 3"/>
          <p:cNvSpPr>
            <a:spLocks noGrp="1"/>
          </p:cNvSpPr>
          <p:nvPr>
            <p:ph type="sldNum" sz="quarter" idx="10"/>
          </p:nvPr>
        </p:nvSpPr>
        <p:spPr>
          <a:noFill/>
        </p:spPr>
        <p:txBody>
          <a:bodyPr/>
          <a:lstStyle/>
          <a:p>
            <a:fld id="{23DB38E6-80F8-4C63-BD4D-2057207AE9B9}" type="slidenum">
              <a:rPr lang="en-US" smtClean="0">
                <a:latin typeface="Arial" charset="0"/>
              </a:rPr>
              <a:pPr/>
              <a:t>30</a:t>
            </a:fld>
            <a:endParaRPr lang="en-US" smtClean="0">
              <a:latin typeface="Arial" charset="0"/>
            </a:endParaRPr>
          </a:p>
        </p:txBody>
      </p:sp>
      <p:sp>
        <p:nvSpPr>
          <p:cNvPr id="6" name="Content Placeholder 2"/>
          <p:cNvSpPr txBox="1">
            <a:spLocks/>
          </p:cNvSpPr>
          <p:nvPr/>
        </p:nvSpPr>
        <p:spPr bwMode="auto">
          <a:xfrm>
            <a:off x="457200" y="3276600"/>
            <a:ext cx="8229600" cy="3124200"/>
          </a:xfrm>
          <a:prstGeom prst="rect">
            <a:avLst/>
          </a:prstGeom>
          <a:noFill/>
          <a:ln w="9525">
            <a:noFill/>
            <a:miter lim="800000"/>
            <a:headEnd/>
            <a:tailEnd/>
          </a:ln>
        </p:spPr>
        <p:txBody>
          <a:bodyPr/>
          <a:lstStyle/>
          <a:p>
            <a:pPr marL="342900" indent="-342900" eaLnBrk="0" hangingPunct="0">
              <a:lnSpc>
                <a:spcPct val="140000"/>
              </a:lnSpc>
              <a:spcBef>
                <a:spcPct val="20000"/>
              </a:spcBef>
              <a:buClr>
                <a:schemeClr val="accent2"/>
              </a:buClr>
              <a:buFont typeface="Wingdings" pitchFamily="2" charset="2"/>
              <a:buChar char="§"/>
              <a:defRPr/>
            </a:pPr>
            <a:r>
              <a:rPr lang="en-US" sz="2000" kern="0" dirty="0">
                <a:solidFill>
                  <a:srgbClr val="5F5F5F"/>
                </a:solidFill>
                <a:latin typeface="+mn-lt"/>
              </a:rPr>
              <a:t>Parameters specified in the query string used to create the </a:t>
            </a:r>
            <a:r>
              <a:rPr lang="en-US" sz="2000" kern="0" dirty="0" err="1">
                <a:solidFill>
                  <a:srgbClr val="5F5F5F"/>
                </a:solidFill>
                <a:latin typeface="+mn-lt"/>
              </a:rPr>
              <a:t>RequestDispatcher</a:t>
            </a:r>
            <a:r>
              <a:rPr lang="en-US" sz="2000" kern="0" dirty="0">
                <a:solidFill>
                  <a:srgbClr val="5F5F5F"/>
                </a:solidFill>
                <a:latin typeface="+mn-lt"/>
              </a:rPr>
              <a:t> take precedence over other parameters of the same name passed to the included servlet.</a:t>
            </a:r>
          </a:p>
          <a:p>
            <a:pPr marL="342900" indent="-342900" eaLnBrk="0" hangingPunct="0">
              <a:lnSpc>
                <a:spcPct val="140000"/>
              </a:lnSpc>
              <a:spcBef>
                <a:spcPct val="20000"/>
              </a:spcBef>
              <a:buClr>
                <a:schemeClr val="accent2"/>
              </a:buClr>
              <a:buFont typeface="Wingdings" pitchFamily="2" charset="2"/>
              <a:buChar char="§"/>
              <a:defRPr/>
            </a:pPr>
            <a:r>
              <a:rPr lang="en-US" sz="2000" kern="0" dirty="0">
                <a:solidFill>
                  <a:srgbClr val="5F5F5F"/>
                </a:solidFill>
                <a:latin typeface="+mn-lt"/>
              </a:rPr>
              <a:t>Also the scope of the parameters associated with a </a:t>
            </a:r>
            <a:r>
              <a:rPr lang="en-US" sz="2000" kern="0" dirty="0" err="1">
                <a:solidFill>
                  <a:srgbClr val="5F5F5F"/>
                </a:solidFill>
                <a:latin typeface="+mn-lt"/>
              </a:rPr>
              <a:t>RequestDispatcher</a:t>
            </a:r>
            <a:r>
              <a:rPr lang="en-US" sz="2000" kern="0" dirty="0">
                <a:solidFill>
                  <a:srgbClr val="5F5F5F"/>
                </a:solidFill>
                <a:latin typeface="+mn-lt"/>
              </a:rPr>
              <a:t> are only for the duration of the include or forward call.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More on </a:t>
            </a:r>
            <a:r>
              <a:rPr lang="en-US" dirty="0" err="1" smtClean="0">
                <a:latin typeface="Courier New" pitchFamily="49" charset="0"/>
              </a:rPr>
              <a:t>sendRedirect</a:t>
            </a:r>
            <a:endParaRPr lang="en-GB" dirty="0"/>
          </a:p>
        </p:txBody>
      </p:sp>
      <p:sp>
        <p:nvSpPr>
          <p:cNvPr id="5" name="Content Placeholder 4"/>
          <p:cNvSpPr>
            <a:spLocks noGrp="1"/>
          </p:cNvSpPr>
          <p:nvPr>
            <p:ph idx="1"/>
          </p:nvPr>
        </p:nvSpPr>
        <p:spPr>
          <a:xfrm>
            <a:off x="457200" y="1371600"/>
            <a:ext cx="8229600" cy="4525963"/>
          </a:xfrm>
        </p:spPr>
        <p:txBody>
          <a:bodyPr/>
          <a:lstStyle/>
          <a:p>
            <a:r>
              <a:rPr lang="en-US" dirty="0" smtClean="0"/>
              <a:t>If the response has already been committed, </a:t>
            </a:r>
            <a:r>
              <a:rPr lang="en-US" b="1" dirty="0" err="1" smtClean="0">
                <a:latin typeface="Courier New" pitchFamily="49" charset="0"/>
              </a:rPr>
              <a:t>sendRedirect</a:t>
            </a:r>
            <a:r>
              <a:rPr lang="en-US" b="1" dirty="0" smtClean="0">
                <a:latin typeface="Courier New" pitchFamily="49" charset="0"/>
              </a:rPr>
              <a:t>() </a:t>
            </a:r>
            <a:r>
              <a:rPr lang="en-US" dirty="0" smtClean="0"/>
              <a:t>method throws an </a:t>
            </a:r>
            <a:r>
              <a:rPr lang="en-US" b="1" dirty="0" err="1" smtClean="0">
                <a:latin typeface="Courier New" pitchFamily="49" charset="0"/>
              </a:rPr>
              <a:t>IllegalStateException</a:t>
            </a:r>
            <a:endParaRPr lang="en-US" b="1" dirty="0" smtClean="0">
              <a:latin typeface="Courier New" pitchFamily="49" charset="0"/>
            </a:endParaRPr>
          </a:p>
          <a:p>
            <a:r>
              <a:rPr lang="en-US" dirty="0" smtClean="0"/>
              <a:t>The URL can be relative . The servlet container converts the relative URL to an absolute URL before sending the response to the client.</a:t>
            </a:r>
          </a:p>
          <a:p>
            <a:endParaRPr lang="en-GB" b="1" dirty="0" smtClean="0">
              <a:latin typeface="Courier New" pitchFamily="49" charset="0"/>
            </a:endParaRPr>
          </a:p>
        </p:txBody>
      </p:sp>
      <p:sp>
        <p:nvSpPr>
          <p:cNvPr id="3" name="Slide Number Placeholder 2"/>
          <p:cNvSpPr>
            <a:spLocks noGrp="1"/>
          </p:cNvSpPr>
          <p:nvPr>
            <p:ph type="sldNum" sz="quarter" idx="10"/>
          </p:nvPr>
        </p:nvSpPr>
        <p:spPr/>
        <p:txBody>
          <a:bodyPr/>
          <a:lstStyle/>
          <a:p>
            <a:pPr>
              <a:defRPr/>
            </a:pPr>
            <a:fld id="{6980543D-A918-476D-BC2B-D3BEE64F446B}" type="slidenum">
              <a:rPr lang="en-US" smtClean="0"/>
              <a:pPr>
                <a:defRPr/>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838200"/>
          </a:xfrm>
        </p:spPr>
        <p:txBody>
          <a:bodyPr/>
          <a:lstStyle/>
          <a:p>
            <a:r>
              <a:rPr lang="en-US" dirty="0" smtClean="0"/>
              <a:t>Sending  Error: </a:t>
            </a:r>
            <a:r>
              <a:rPr lang="en-US" dirty="0" smtClean="0"/>
              <a:t>Servlet- browser communication</a:t>
            </a:r>
            <a:endParaRPr lang="en-GB" dirty="0"/>
          </a:p>
        </p:txBody>
      </p:sp>
      <p:sp>
        <p:nvSpPr>
          <p:cNvPr id="3" name="Content Placeholder 2"/>
          <p:cNvSpPr>
            <a:spLocks noGrp="1"/>
          </p:cNvSpPr>
          <p:nvPr>
            <p:ph idx="1"/>
          </p:nvPr>
        </p:nvSpPr>
        <p:spPr>
          <a:xfrm>
            <a:off x="0" y="1066800"/>
            <a:ext cx="9067800" cy="5410200"/>
          </a:xfrm>
        </p:spPr>
        <p:txBody>
          <a:bodyPr/>
          <a:lstStyle/>
          <a:p>
            <a:pPr>
              <a:lnSpc>
                <a:spcPct val="120000"/>
              </a:lnSpc>
            </a:pPr>
            <a:r>
              <a:rPr lang="en-GB" b="1" dirty="0" smtClean="0">
                <a:latin typeface="Courier New" pitchFamily="49" charset="0"/>
              </a:rPr>
              <a:t>HttpServletResponse  </a:t>
            </a:r>
            <a:r>
              <a:rPr lang="en-GB" dirty="0" smtClean="0"/>
              <a:t>method</a:t>
            </a:r>
          </a:p>
          <a:p>
            <a:pPr lvl="1">
              <a:lnSpc>
                <a:spcPct val="120000"/>
              </a:lnSpc>
            </a:pPr>
            <a:r>
              <a:rPr lang="en-GB" sz="2000" b="1" dirty="0" smtClean="0">
                <a:latin typeface="Courier New" pitchFamily="49" charset="0"/>
                <a:ea typeface="+mn-ea"/>
                <a:cs typeface="+mn-cs"/>
              </a:rPr>
              <a:t>void </a:t>
            </a:r>
            <a:r>
              <a:rPr lang="en-GB" sz="2000" b="1" dirty="0" err="1" smtClean="0">
                <a:latin typeface="Courier New" pitchFamily="49" charset="0"/>
                <a:ea typeface="+mn-ea"/>
                <a:cs typeface="+mn-cs"/>
              </a:rPr>
              <a:t>sendError</a:t>
            </a:r>
            <a:r>
              <a:rPr lang="en-GB" sz="2000" b="1" dirty="0" smtClean="0">
                <a:latin typeface="Courier New" pitchFamily="49" charset="0"/>
                <a:ea typeface="+mn-ea"/>
                <a:cs typeface="+mn-cs"/>
              </a:rPr>
              <a:t>(</a:t>
            </a:r>
            <a:r>
              <a:rPr lang="en-GB" sz="2000" b="1" dirty="0" err="1" smtClean="0">
                <a:latin typeface="Courier New" pitchFamily="49" charset="0"/>
                <a:ea typeface="+mn-ea"/>
                <a:cs typeface="+mn-cs"/>
              </a:rPr>
              <a:t>int</a:t>
            </a:r>
            <a:r>
              <a:rPr lang="en-GB" sz="2000" b="1" dirty="0" smtClean="0">
                <a:latin typeface="Courier New" pitchFamily="49" charset="0"/>
                <a:ea typeface="+mn-ea"/>
                <a:cs typeface="+mn-cs"/>
              </a:rPr>
              <a:t> </a:t>
            </a:r>
            <a:r>
              <a:rPr lang="en-GB" sz="2000" b="1" dirty="0" err="1" smtClean="0">
                <a:latin typeface="Courier New" pitchFamily="49" charset="0"/>
                <a:ea typeface="+mn-ea"/>
                <a:cs typeface="+mn-cs"/>
              </a:rPr>
              <a:t>sc,String</a:t>
            </a:r>
            <a:r>
              <a:rPr lang="en-GB" sz="2000" b="1" dirty="0" smtClean="0">
                <a:latin typeface="Courier New" pitchFamily="49" charset="0"/>
                <a:ea typeface="+mn-ea"/>
                <a:cs typeface="+mn-cs"/>
              </a:rPr>
              <a:t> </a:t>
            </a:r>
            <a:r>
              <a:rPr lang="en-GB" sz="2000" b="1" dirty="0" err="1" smtClean="0">
                <a:latin typeface="Courier New" pitchFamily="49" charset="0"/>
                <a:ea typeface="+mn-ea"/>
                <a:cs typeface="+mn-cs"/>
              </a:rPr>
              <a:t>msg</a:t>
            </a:r>
            <a:r>
              <a:rPr lang="en-GB" sz="2000" b="1" dirty="0" smtClean="0">
                <a:latin typeface="Courier New" pitchFamily="49" charset="0"/>
                <a:ea typeface="+mn-ea"/>
                <a:cs typeface="+mn-cs"/>
              </a:rPr>
              <a:t>) </a:t>
            </a:r>
            <a:r>
              <a:rPr lang="en-GB" sz="2000" b="1" dirty="0" smtClean="0">
                <a:latin typeface="Courier New" pitchFamily="49" charset="0"/>
                <a:ea typeface="+mn-ea"/>
                <a:cs typeface="+mn-cs"/>
              </a:rPr>
              <a:t>throws </a:t>
            </a:r>
            <a:r>
              <a:rPr lang="en-GB" sz="2000" b="1" dirty="0" err="1" smtClean="0">
                <a:latin typeface="Courier New" pitchFamily="49" charset="0"/>
                <a:ea typeface="+mn-ea"/>
                <a:cs typeface="+mn-cs"/>
              </a:rPr>
              <a:t>IOException</a:t>
            </a:r>
            <a:endParaRPr lang="en-GB" sz="2000" b="1" dirty="0" smtClean="0">
              <a:latin typeface="Courier New" pitchFamily="49" charset="0"/>
              <a:ea typeface="+mn-ea"/>
              <a:cs typeface="+mn-cs"/>
            </a:endParaRPr>
          </a:p>
          <a:p>
            <a:pPr lvl="1">
              <a:lnSpc>
                <a:spcPct val="120000"/>
              </a:lnSpc>
            </a:pPr>
            <a:r>
              <a:rPr lang="en-US" sz="2000" b="1" dirty="0" smtClean="0">
                <a:latin typeface="Courier New" pitchFamily="49" charset="0"/>
                <a:ea typeface="+mn-ea"/>
                <a:cs typeface="+mn-cs"/>
              </a:rPr>
              <a:t>void </a:t>
            </a:r>
            <a:r>
              <a:rPr lang="en-US" sz="2000" b="1" dirty="0" err="1" smtClean="0">
                <a:latin typeface="Courier New" pitchFamily="49" charset="0"/>
                <a:ea typeface="+mn-ea"/>
                <a:cs typeface="+mn-cs"/>
              </a:rPr>
              <a:t>sendError</a:t>
            </a:r>
            <a:r>
              <a:rPr lang="en-US" sz="2000" b="1" dirty="0" smtClean="0">
                <a:latin typeface="Courier New" pitchFamily="49" charset="0"/>
                <a:ea typeface="+mn-ea"/>
                <a:cs typeface="+mn-cs"/>
              </a:rPr>
              <a:t>(</a:t>
            </a:r>
            <a:r>
              <a:rPr lang="en-US" sz="2000" b="1" dirty="0" err="1" smtClean="0">
                <a:latin typeface="Courier New" pitchFamily="49" charset="0"/>
                <a:ea typeface="+mn-ea"/>
                <a:cs typeface="+mn-cs"/>
              </a:rPr>
              <a:t>int</a:t>
            </a:r>
            <a:r>
              <a:rPr lang="en-US" sz="2000" b="1" dirty="0" smtClean="0">
                <a:latin typeface="Courier New" pitchFamily="49" charset="0"/>
                <a:ea typeface="+mn-ea"/>
                <a:cs typeface="+mn-cs"/>
              </a:rPr>
              <a:t> sc) throws </a:t>
            </a:r>
            <a:r>
              <a:rPr lang="en-US" sz="2000" b="1" dirty="0" err="1" smtClean="0">
                <a:latin typeface="Courier New" pitchFamily="49" charset="0"/>
                <a:ea typeface="+mn-ea"/>
                <a:cs typeface="+mn-cs"/>
              </a:rPr>
              <a:t>IOException</a:t>
            </a:r>
            <a:endParaRPr lang="en-US" sz="2000" b="1" dirty="0" smtClean="0">
              <a:latin typeface="Courier New" pitchFamily="49" charset="0"/>
              <a:ea typeface="+mn-ea"/>
              <a:cs typeface="+mn-cs"/>
            </a:endParaRPr>
          </a:p>
          <a:p>
            <a:pPr lvl="1">
              <a:lnSpc>
                <a:spcPct val="120000"/>
              </a:lnSpc>
              <a:buNone/>
            </a:pPr>
            <a:r>
              <a:rPr lang="en-US" sz="2000" dirty="0" smtClean="0"/>
              <a:t>is used to send an </a:t>
            </a:r>
            <a:r>
              <a:rPr lang="en-US" sz="2000" dirty="0" smtClean="0"/>
              <a:t>error response to the client using the specified status code </a:t>
            </a:r>
            <a:r>
              <a:rPr lang="en-US" sz="2000" dirty="0" smtClean="0"/>
              <a:t> represented by </a:t>
            </a:r>
            <a:r>
              <a:rPr lang="en-US" sz="2000" dirty="0" err="1" smtClean="0"/>
              <a:t>int</a:t>
            </a:r>
            <a:r>
              <a:rPr lang="en-US" sz="2000" dirty="0" smtClean="0"/>
              <a:t> sc and </a:t>
            </a:r>
            <a:r>
              <a:rPr lang="en-US" sz="2000" dirty="0" err="1" smtClean="0"/>
              <a:t>and</a:t>
            </a:r>
            <a:r>
              <a:rPr lang="en-US" sz="2000" dirty="0" smtClean="0"/>
              <a:t> </a:t>
            </a:r>
            <a:r>
              <a:rPr lang="en-US" sz="2000" dirty="0" smtClean="0"/>
              <a:t>clearing the </a:t>
            </a:r>
            <a:r>
              <a:rPr lang="en-US" sz="2000" dirty="0" smtClean="0"/>
              <a:t>buffer</a:t>
            </a:r>
          </a:p>
          <a:p>
            <a:pPr>
              <a:lnSpc>
                <a:spcPct val="120000"/>
              </a:lnSpc>
            </a:pPr>
            <a:r>
              <a:rPr lang="en-US" dirty="0" smtClean="0"/>
              <a:t>For sc static constant defined in this class that represents the HTTP response Status </a:t>
            </a:r>
            <a:r>
              <a:rPr lang="en-US" dirty="0" smtClean="0"/>
              <a:t>code </a:t>
            </a:r>
            <a:r>
              <a:rPr lang="en-US" dirty="0" smtClean="0"/>
              <a:t>is used.</a:t>
            </a:r>
          </a:p>
          <a:p>
            <a:pPr>
              <a:lnSpc>
                <a:spcPct val="120000"/>
              </a:lnSpc>
            </a:pPr>
            <a:r>
              <a:rPr lang="en-US" dirty="0" smtClean="0"/>
              <a:t>The first method allows sending </a:t>
            </a:r>
            <a:r>
              <a:rPr lang="en-GB" dirty="0" smtClean="0"/>
              <a:t>a descriptive </a:t>
            </a:r>
            <a:r>
              <a:rPr lang="en-GB" dirty="0" smtClean="0"/>
              <a:t>message </a:t>
            </a:r>
            <a:r>
              <a:rPr lang="en-GB" dirty="0" smtClean="0"/>
              <a:t> as well.</a:t>
            </a:r>
          </a:p>
          <a:p>
            <a:pPr>
              <a:lnSpc>
                <a:spcPct val="120000"/>
              </a:lnSpc>
            </a:pPr>
            <a:r>
              <a:rPr lang="en-US" dirty="0" smtClean="0"/>
              <a:t>Example: </a:t>
            </a:r>
            <a:r>
              <a:rPr lang="en-US" b="1" dirty="0" err="1" smtClean="0">
                <a:latin typeface="Courier New" pitchFamily="49" charset="0"/>
              </a:rPr>
              <a:t>response.sendError</a:t>
            </a:r>
            <a:r>
              <a:rPr lang="en-US" b="1" dirty="0" smtClean="0">
                <a:latin typeface="Courier New" pitchFamily="49" charset="0"/>
              </a:rPr>
              <a:t>(</a:t>
            </a:r>
            <a:r>
              <a:rPr lang="en-US" b="1" dirty="0" err="1" smtClean="0">
                <a:latin typeface="Courier New" pitchFamily="49" charset="0"/>
              </a:rPr>
              <a:t>response.SC_NOT_FOUND</a:t>
            </a:r>
            <a:r>
              <a:rPr lang="en-US" b="1" dirty="0" smtClean="0">
                <a:latin typeface="Courier New" pitchFamily="49" charset="0"/>
              </a:rPr>
              <a:t>, "No recognized search engine specified."); </a:t>
            </a:r>
            <a:endParaRPr lang="en-US" b="1" dirty="0" smtClean="0">
              <a:latin typeface="Courier New" pitchFamily="49" charset="0"/>
            </a:endParaRPr>
          </a:p>
          <a:p>
            <a:pPr>
              <a:lnSpc>
                <a:spcPct val="120000"/>
              </a:lnSpc>
            </a:pPr>
            <a:r>
              <a:rPr lang="en-US" dirty="0" smtClean="0"/>
              <a:t>The advantage of </a:t>
            </a:r>
            <a:r>
              <a:rPr lang="en-US" b="1" dirty="0" err="1" smtClean="0">
                <a:latin typeface="Courier New" pitchFamily="49" charset="0"/>
              </a:rPr>
              <a:t>sendError</a:t>
            </a:r>
            <a:r>
              <a:rPr lang="en-US" dirty="0" smtClean="0"/>
              <a:t> over </a:t>
            </a:r>
            <a:r>
              <a:rPr lang="en-US" b="1" dirty="0" err="1" smtClean="0">
                <a:latin typeface="Courier New" pitchFamily="49" charset="0"/>
              </a:rPr>
              <a:t>setStatus</a:t>
            </a:r>
            <a:r>
              <a:rPr lang="en-US" dirty="0" smtClean="0"/>
              <a:t> is that, with </a:t>
            </a:r>
            <a:r>
              <a:rPr lang="en-US" b="1" dirty="0" err="1" smtClean="0">
                <a:latin typeface="Courier New" pitchFamily="49" charset="0"/>
              </a:rPr>
              <a:t>sendError</a:t>
            </a:r>
            <a:r>
              <a:rPr lang="en-US" dirty="0" smtClean="0"/>
              <a:t>, the server automatically generates an error page showing the error message.</a:t>
            </a:r>
            <a:endParaRPr lang="en-GB" b="1" dirty="0" smtClean="0">
              <a:latin typeface="Courier New" pitchFamily="49" charset="0"/>
            </a:endParaRPr>
          </a:p>
        </p:txBody>
      </p:sp>
      <p:sp>
        <p:nvSpPr>
          <p:cNvPr id="4" name="Slide Number Placeholder 3"/>
          <p:cNvSpPr>
            <a:spLocks noGrp="1"/>
          </p:cNvSpPr>
          <p:nvPr>
            <p:ph type="sldNum" sz="quarter" idx="10"/>
          </p:nvPr>
        </p:nvSpPr>
        <p:spPr/>
        <p:txBody>
          <a:bodyPr/>
          <a:lstStyle/>
          <a:p>
            <a:pPr>
              <a:defRPr/>
            </a:pPr>
            <a:fld id="{1AFE6787-EC38-4BB7-9A19-EE876B402282}" type="slidenum">
              <a:rPr lang="en-US" smtClean="0"/>
              <a:pPr>
                <a:defRPr/>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sendRedirect</a:t>
            </a:r>
            <a:r>
              <a:rPr lang="en-US" dirty="0" smtClean="0"/>
              <a:t>() and </a:t>
            </a:r>
            <a:r>
              <a:rPr lang="en-US" dirty="0" err="1" smtClean="0"/>
              <a:t>sendError</a:t>
            </a:r>
            <a:r>
              <a:rPr lang="en-US" dirty="0" smtClean="0"/>
              <a:t>()</a:t>
            </a:r>
            <a:endParaRPr lang="en-GB" dirty="0"/>
          </a:p>
        </p:txBody>
      </p:sp>
      <p:sp>
        <p:nvSpPr>
          <p:cNvPr id="3" name="Content Placeholder 2"/>
          <p:cNvSpPr>
            <a:spLocks noGrp="1"/>
          </p:cNvSpPr>
          <p:nvPr>
            <p:ph idx="1"/>
          </p:nvPr>
        </p:nvSpPr>
        <p:spPr>
          <a:xfrm>
            <a:off x="381000" y="1066800"/>
            <a:ext cx="8229600" cy="1295400"/>
          </a:xfrm>
        </p:spPr>
        <p:txBody>
          <a:bodyPr/>
          <a:lstStyle/>
          <a:p>
            <a:pPr>
              <a:lnSpc>
                <a:spcPct val="100000"/>
              </a:lnSpc>
            </a:pPr>
            <a:r>
              <a:rPr lang="en-US" dirty="0" smtClean="0"/>
              <a:t>HTML  page displays  email options  of which one is unknown</a:t>
            </a:r>
          </a:p>
          <a:p>
            <a:pPr>
              <a:lnSpc>
                <a:spcPct val="100000"/>
              </a:lnSpc>
            </a:pPr>
            <a:r>
              <a:rPr lang="en-US" dirty="0" smtClean="0"/>
              <a:t>If unknown option is an 404 error page is displayed.</a:t>
            </a:r>
            <a:endParaRPr lang="en-GB" dirty="0"/>
          </a:p>
        </p:txBody>
      </p:sp>
      <p:sp>
        <p:nvSpPr>
          <p:cNvPr id="4" name="Slide Number Placeholder 3"/>
          <p:cNvSpPr>
            <a:spLocks noGrp="1"/>
          </p:cNvSpPr>
          <p:nvPr>
            <p:ph type="sldNum" sz="quarter" idx="10"/>
          </p:nvPr>
        </p:nvSpPr>
        <p:spPr/>
        <p:txBody>
          <a:bodyPr/>
          <a:lstStyle/>
          <a:p>
            <a:pPr>
              <a:defRPr/>
            </a:pPr>
            <a:fld id="{1AFE6787-EC38-4BB7-9A19-EE876B402282}" type="slidenum">
              <a:rPr lang="en-US" smtClean="0"/>
              <a:pPr>
                <a:defRPr/>
              </a:pPr>
              <a:t>6</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457200" y="1905000"/>
            <a:ext cx="2971800" cy="274320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3657600" y="1905000"/>
            <a:ext cx="4738659" cy="2362200"/>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3962400" y="4648200"/>
            <a:ext cx="4516382" cy="1819275"/>
          </a:xfrm>
          <a:prstGeom prst="rect">
            <a:avLst/>
          </a:prstGeom>
          <a:noFill/>
          <a:ln w="9525">
            <a:noFill/>
            <a:miter lim="800000"/>
            <a:headEnd/>
            <a:tailEnd/>
          </a:ln>
        </p:spPr>
      </p:pic>
      <p:pic>
        <p:nvPicPr>
          <p:cNvPr id="1029" name="Picture 5"/>
          <p:cNvPicPr>
            <a:picLocks noChangeAspect="1" noChangeArrowheads="1"/>
          </p:cNvPicPr>
          <p:nvPr/>
        </p:nvPicPr>
        <p:blipFill>
          <a:blip r:embed="rId5" cstate="print"/>
          <a:srcRect/>
          <a:stretch>
            <a:fillRect/>
          </a:stretch>
        </p:blipFill>
        <p:spPr bwMode="auto">
          <a:xfrm>
            <a:off x="914400" y="4387818"/>
            <a:ext cx="2209800" cy="2165382"/>
          </a:xfrm>
          <a:prstGeom prst="rect">
            <a:avLst/>
          </a:prstGeom>
          <a:noFill/>
          <a:ln w="9525">
            <a:noFill/>
            <a:miter lim="800000"/>
            <a:headEnd/>
            <a:tailEnd/>
          </a:ln>
        </p:spPr>
      </p:pic>
      <p:sp>
        <p:nvSpPr>
          <p:cNvPr id="9" name="Notched Right Arrow 8"/>
          <p:cNvSpPr/>
          <p:nvPr/>
        </p:nvSpPr>
        <p:spPr>
          <a:xfrm>
            <a:off x="2590800" y="2971800"/>
            <a:ext cx="990600" cy="53340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Notched Right Arrow 9"/>
          <p:cNvSpPr/>
          <p:nvPr/>
        </p:nvSpPr>
        <p:spPr>
          <a:xfrm>
            <a:off x="2667000" y="5105400"/>
            <a:ext cx="990600" cy="53340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1AFE6787-EC38-4BB7-9A19-EE876B402282}" type="slidenum">
              <a:rPr lang="en-US" smtClean="0"/>
              <a:pPr>
                <a:defRPr/>
              </a:pPr>
              <a:t>7</a:t>
            </a:fld>
            <a:endParaRPr lang="en-US"/>
          </a:p>
        </p:txBody>
      </p:sp>
      <p:sp>
        <p:nvSpPr>
          <p:cNvPr id="5" name="Rectangle 4"/>
          <p:cNvSpPr/>
          <p:nvPr/>
        </p:nvSpPr>
        <p:spPr>
          <a:xfrm>
            <a:off x="685800" y="457200"/>
            <a:ext cx="7772400" cy="5940088"/>
          </a:xfrm>
          <a:prstGeom prst="rect">
            <a:avLst/>
          </a:prstGeom>
        </p:spPr>
        <p:txBody>
          <a:bodyPr wrap="square">
            <a:spAutoFit/>
          </a:bodyPr>
          <a:lstStyle/>
          <a:p>
            <a:r>
              <a:rPr lang="en-GB" sz="2000" b="1" dirty="0" smtClean="0">
                <a:latin typeface="Courier New" pitchFamily="49" charset="0"/>
              </a:rPr>
              <a:t>&lt;html&gt;&lt;head&gt;</a:t>
            </a:r>
          </a:p>
          <a:p>
            <a:r>
              <a:rPr lang="en-GB" sz="2000" b="1" dirty="0" smtClean="0">
                <a:latin typeface="Courier New" pitchFamily="49" charset="0"/>
              </a:rPr>
              <a:t>&lt;title&gt;Mail&lt;/title&gt;</a:t>
            </a:r>
          </a:p>
          <a:p>
            <a:r>
              <a:rPr lang="en-GB" sz="2000" b="1" dirty="0" smtClean="0">
                <a:latin typeface="Courier New" pitchFamily="49" charset="0"/>
              </a:rPr>
              <a:t>&lt;/head&gt;&lt;body&gt;</a:t>
            </a:r>
          </a:p>
          <a:p>
            <a:r>
              <a:rPr lang="en-GB" sz="2000" b="1" dirty="0" smtClean="0">
                <a:latin typeface="Courier New" pitchFamily="49" charset="0"/>
              </a:rPr>
              <a:t>&lt;h1&gt;Mail options&lt;/h1&gt;</a:t>
            </a:r>
          </a:p>
          <a:p>
            <a:r>
              <a:rPr lang="en-GB" sz="2000" b="1" dirty="0" smtClean="0">
                <a:latin typeface="Courier New" pitchFamily="49" charset="0"/>
              </a:rPr>
              <a:t>&lt;form action="</a:t>
            </a:r>
            <a:r>
              <a:rPr lang="en-GB" sz="2000" b="1" dirty="0" err="1" smtClean="0">
                <a:latin typeface="Courier New" pitchFamily="49" charset="0"/>
              </a:rPr>
              <a:t>GoMailServlet</a:t>
            </a:r>
            <a:r>
              <a:rPr lang="en-GB" sz="2000" b="1" dirty="0" smtClean="0">
                <a:latin typeface="Courier New" pitchFamily="49" charset="0"/>
              </a:rPr>
              <a:t>"&gt;</a:t>
            </a:r>
          </a:p>
          <a:p>
            <a:r>
              <a:rPr lang="en-GB" sz="2000" b="1" dirty="0" smtClean="0">
                <a:latin typeface="Courier New" pitchFamily="49" charset="0"/>
              </a:rPr>
              <a:t>&lt;</a:t>
            </a:r>
            <a:r>
              <a:rPr lang="en-GB" sz="2000" b="1" dirty="0" err="1" smtClean="0">
                <a:latin typeface="Courier New" pitchFamily="49" charset="0"/>
              </a:rPr>
              <a:t>ol</a:t>
            </a:r>
            <a:r>
              <a:rPr lang="en-GB" sz="2000" b="1" dirty="0" smtClean="0">
                <a:latin typeface="Courier New" pitchFamily="49" charset="0"/>
              </a:rPr>
              <a:t>&gt;</a:t>
            </a:r>
          </a:p>
          <a:p>
            <a:r>
              <a:rPr lang="en-US" sz="2000" b="1" dirty="0" smtClean="0">
                <a:latin typeface="Courier New" pitchFamily="49" charset="0"/>
              </a:rPr>
              <a:t>&lt;</a:t>
            </a:r>
            <a:r>
              <a:rPr lang="en-US" sz="2000" b="1" dirty="0" err="1" smtClean="0">
                <a:latin typeface="Courier New" pitchFamily="49" charset="0"/>
              </a:rPr>
              <a:t>li</a:t>
            </a:r>
            <a:r>
              <a:rPr lang="en-US" sz="2000" b="1" dirty="0" smtClean="0">
                <a:latin typeface="Courier New" pitchFamily="49" charset="0"/>
              </a:rPr>
              <a:t>&gt;&lt;input type="radio" name="mail" value="http://www.gmail.com"&gt;gMail</a:t>
            </a:r>
          </a:p>
          <a:p>
            <a:r>
              <a:rPr lang="en-US" sz="2000" b="1" dirty="0" smtClean="0">
                <a:latin typeface="Courier New" pitchFamily="49" charset="0"/>
              </a:rPr>
              <a:t>&lt;</a:t>
            </a:r>
            <a:r>
              <a:rPr lang="en-US" sz="2000" b="1" dirty="0" err="1" smtClean="0">
                <a:latin typeface="Courier New" pitchFamily="49" charset="0"/>
              </a:rPr>
              <a:t>li</a:t>
            </a:r>
            <a:r>
              <a:rPr lang="en-US" sz="2000" b="1" dirty="0" smtClean="0">
                <a:latin typeface="Courier New" pitchFamily="49" charset="0"/>
              </a:rPr>
              <a:t>&gt;&lt;input type="radio" name="mail" value="http://www.rediffmail.com"&gt;RediffMail</a:t>
            </a:r>
          </a:p>
          <a:p>
            <a:r>
              <a:rPr lang="en-GB" sz="2000" b="1" dirty="0" smtClean="0">
                <a:latin typeface="Courier New" pitchFamily="49" charset="0"/>
              </a:rPr>
              <a:t>&lt;</a:t>
            </a:r>
            <a:r>
              <a:rPr lang="en-GB" sz="2000" b="1" dirty="0" err="1" smtClean="0">
                <a:latin typeface="Courier New" pitchFamily="49" charset="0"/>
              </a:rPr>
              <a:t>li</a:t>
            </a:r>
            <a:r>
              <a:rPr lang="en-GB" sz="2000" b="1" dirty="0" smtClean="0">
                <a:latin typeface="Courier New" pitchFamily="49" charset="0"/>
              </a:rPr>
              <a:t>&gt;&lt;input type="radio" name="mail" value="http://www.yahoo.com"&gt;Yahoo Mail</a:t>
            </a:r>
          </a:p>
          <a:p>
            <a:r>
              <a:rPr lang="en-GB" sz="2000" b="1" dirty="0" smtClean="0">
                <a:latin typeface="Courier New" pitchFamily="49" charset="0"/>
              </a:rPr>
              <a:t>&lt;</a:t>
            </a:r>
            <a:r>
              <a:rPr lang="en-GB" sz="2000" b="1" dirty="0" err="1" smtClean="0">
                <a:latin typeface="Courier New" pitchFamily="49" charset="0"/>
              </a:rPr>
              <a:t>li</a:t>
            </a:r>
            <a:r>
              <a:rPr lang="en-GB" sz="2000" b="1" dirty="0" smtClean="0">
                <a:latin typeface="Courier New" pitchFamily="49" charset="0"/>
              </a:rPr>
              <a:t>&gt;&lt;input type="radio" name="mail" value="http://www.hotmail.com"&gt;Hot Mail</a:t>
            </a:r>
          </a:p>
          <a:p>
            <a:r>
              <a:rPr lang="en-US" sz="2000" b="1" dirty="0" smtClean="0">
                <a:latin typeface="Courier New" pitchFamily="49" charset="0"/>
              </a:rPr>
              <a:t>&lt;</a:t>
            </a:r>
            <a:r>
              <a:rPr lang="en-US" sz="2000" b="1" dirty="0" err="1" smtClean="0">
                <a:latin typeface="Courier New" pitchFamily="49" charset="0"/>
              </a:rPr>
              <a:t>li</a:t>
            </a:r>
            <a:r>
              <a:rPr lang="en-US" sz="2000" b="1" dirty="0" smtClean="0">
                <a:latin typeface="Courier New" pitchFamily="49" charset="0"/>
              </a:rPr>
              <a:t>&gt;&lt;input type="radio" name="mail" value="unknown"&gt;Unknown</a:t>
            </a:r>
          </a:p>
          <a:p>
            <a:r>
              <a:rPr lang="en-GB" sz="2000" b="1" dirty="0" smtClean="0">
                <a:latin typeface="Courier New" pitchFamily="49" charset="0"/>
              </a:rPr>
              <a:t>&lt;/</a:t>
            </a:r>
            <a:r>
              <a:rPr lang="en-GB" sz="2000" b="1" dirty="0" err="1" smtClean="0">
                <a:latin typeface="Courier New" pitchFamily="49" charset="0"/>
              </a:rPr>
              <a:t>ol</a:t>
            </a:r>
            <a:r>
              <a:rPr lang="en-GB" sz="2000" b="1" dirty="0" smtClean="0">
                <a:latin typeface="Courier New" pitchFamily="49" charset="0"/>
              </a:rPr>
              <a:t>&gt;</a:t>
            </a:r>
          </a:p>
          <a:p>
            <a:r>
              <a:rPr lang="en-GB" sz="2000" b="1" dirty="0" smtClean="0">
                <a:latin typeface="Courier New" pitchFamily="49" charset="0"/>
              </a:rPr>
              <a:t>&lt;input type=submit value="go"&gt;</a:t>
            </a:r>
          </a:p>
          <a:p>
            <a:r>
              <a:rPr lang="en-GB" sz="2000" b="1" dirty="0" smtClean="0">
                <a:latin typeface="Courier New" pitchFamily="49" charset="0"/>
              </a:rPr>
              <a:t>&lt;/form&gt;&lt;/body&gt;&lt;/html&gt;</a:t>
            </a:r>
          </a:p>
        </p:txBody>
      </p:sp>
      <p:sp>
        <p:nvSpPr>
          <p:cNvPr id="6" name="TextBox 5"/>
          <p:cNvSpPr txBox="1"/>
          <p:nvPr/>
        </p:nvSpPr>
        <p:spPr>
          <a:xfrm>
            <a:off x="6400800" y="457200"/>
            <a:ext cx="1981200" cy="369332"/>
          </a:xfrm>
          <a:prstGeom prst="rect">
            <a:avLst/>
          </a:prstGeom>
          <a:noFill/>
        </p:spPr>
        <p:txBody>
          <a:bodyPr wrap="square" rtlCol="0">
            <a:spAutoFit/>
          </a:bodyPr>
          <a:lstStyle/>
          <a:p>
            <a:r>
              <a:rPr lang="en-US" dirty="0" smtClean="0"/>
              <a:t>index.html</a:t>
            </a:r>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5028818D-C029-494A-9FF1-5AECACC2ED53}" type="slidenum">
              <a:rPr lang="en-US" smtClean="0"/>
              <a:pPr>
                <a:defRPr/>
              </a:pPr>
              <a:t>8</a:t>
            </a:fld>
            <a:endParaRPr lang="en-US"/>
          </a:p>
        </p:txBody>
      </p:sp>
      <p:sp>
        <p:nvSpPr>
          <p:cNvPr id="3" name="Rectangle 2"/>
          <p:cNvSpPr/>
          <p:nvPr/>
        </p:nvSpPr>
        <p:spPr>
          <a:xfrm>
            <a:off x="228600" y="533400"/>
            <a:ext cx="8534400" cy="6093976"/>
          </a:xfrm>
          <a:prstGeom prst="rect">
            <a:avLst/>
          </a:prstGeom>
        </p:spPr>
        <p:txBody>
          <a:bodyPr wrap="square">
            <a:spAutoFit/>
          </a:bodyPr>
          <a:lstStyle/>
          <a:p>
            <a:pPr>
              <a:lnSpc>
                <a:spcPct val="140000"/>
              </a:lnSpc>
            </a:pPr>
            <a:r>
              <a:rPr lang="en-GB" sz="2000" b="1" dirty="0" smtClean="0">
                <a:latin typeface="Courier New" pitchFamily="49" charset="0"/>
              </a:rPr>
              <a:t>@</a:t>
            </a:r>
            <a:r>
              <a:rPr lang="en-GB" sz="2000" b="1" dirty="0" err="1" smtClean="0">
                <a:latin typeface="Courier New" pitchFamily="49" charset="0"/>
              </a:rPr>
              <a:t>WebServlet</a:t>
            </a:r>
            <a:r>
              <a:rPr lang="en-GB" sz="2000" b="1" dirty="0" smtClean="0">
                <a:latin typeface="Courier New" pitchFamily="49" charset="0"/>
              </a:rPr>
              <a:t>("/</a:t>
            </a:r>
            <a:r>
              <a:rPr lang="en-GB" sz="2000" b="1" dirty="0" err="1" smtClean="0">
                <a:latin typeface="Courier New" pitchFamily="49" charset="0"/>
              </a:rPr>
              <a:t>GoMailServlet</a:t>
            </a:r>
            <a:r>
              <a:rPr lang="en-GB" sz="2000" b="1" dirty="0" smtClean="0">
                <a:latin typeface="Courier New" pitchFamily="49" charset="0"/>
              </a:rPr>
              <a:t>")</a:t>
            </a:r>
          </a:p>
          <a:p>
            <a:pPr>
              <a:lnSpc>
                <a:spcPct val="140000"/>
              </a:lnSpc>
            </a:pPr>
            <a:r>
              <a:rPr lang="en-US" sz="2000" b="1" dirty="0" smtClean="0">
                <a:latin typeface="Courier New" pitchFamily="49" charset="0"/>
              </a:rPr>
              <a:t>public class </a:t>
            </a:r>
            <a:r>
              <a:rPr lang="en-US" sz="2000" b="1" dirty="0" err="1" smtClean="0">
                <a:latin typeface="Courier New" pitchFamily="49" charset="0"/>
              </a:rPr>
              <a:t>GoMailServlet</a:t>
            </a:r>
            <a:r>
              <a:rPr lang="en-US" sz="2000" b="1" dirty="0" smtClean="0">
                <a:latin typeface="Courier New" pitchFamily="49" charset="0"/>
              </a:rPr>
              <a:t> extends </a:t>
            </a:r>
            <a:r>
              <a:rPr lang="en-US" sz="2000" b="1" dirty="0" err="1" smtClean="0">
                <a:latin typeface="Courier New" pitchFamily="49" charset="0"/>
              </a:rPr>
              <a:t>HttpServlet</a:t>
            </a:r>
            <a:r>
              <a:rPr lang="en-US" sz="2000" b="1" dirty="0" smtClean="0">
                <a:latin typeface="Courier New" pitchFamily="49" charset="0"/>
              </a:rPr>
              <a:t> {</a:t>
            </a:r>
          </a:p>
          <a:p>
            <a:pPr>
              <a:lnSpc>
                <a:spcPct val="140000"/>
              </a:lnSpc>
            </a:pPr>
            <a:endParaRPr lang="en-US" sz="2000" b="1" dirty="0" smtClean="0">
              <a:latin typeface="Courier New" pitchFamily="49" charset="0"/>
            </a:endParaRPr>
          </a:p>
          <a:p>
            <a:pPr>
              <a:lnSpc>
                <a:spcPct val="140000"/>
              </a:lnSpc>
            </a:pPr>
            <a:r>
              <a:rPr lang="en-GB" sz="2000" b="1" dirty="0" smtClean="0">
                <a:latin typeface="Courier New" pitchFamily="49" charset="0"/>
              </a:rPr>
              <a:t>protected void </a:t>
            </a:r>
            <a:r>
              <a:rPr lang="en-GB" sz="2000" b="1" dirty="0" err="1" smtClean="0">
                <a:latin typeface="Courier New" pitchFamily="49" charset="0"/>
              </a:rPr>
              <a:t>doGet</a:t>
            </a:r>
            <a:r>
              <a:rPr lang="en-GB" sz="2000" b="1" dirty="0" smtClean="0">
                <a:latin typeface="Courier New" pitchFamily="49" charset="0"/>
              </a:rPr>
              <a:t>(</a:t>
            </a:r>
            <a:r>
              <a:rPr lang="en-GB" sz="2000" b="1" dirty="0" err="1" smtClean="0">
                <a:latin typeface="Courier New" pitchFamily="49" charset="0"/>
              </a:rPr>
              <a:t>HttpServletRequest</a:t>
            </a:r>
            <a:r>
              <a:rPr lang="en-GB" sz="2000" b="1" dirty="0" smtClean="0">
                <a:latin typeface="Courier New" pitchFamily="49" charset="0"/>
              </a:rPr>
              <a:t> request, HttpServletResponse response) throws </a:t>
            </a:r>
            <a:r>
              <a:rPr lang="en-GB" sz="2000" b="1" dirty="0" err="1" smtClean="0">
                <a:latin typeface="Courier New" pitchFamily="49" charset="0"/>
              </a:rPr>
              <a:t>ServletException</a:t>
            </a:r>
            <a:r>
              <a:rPr lang="en-GB" sz="2000" b="1" dirty="0" smtClean="0">
                <a:latin typeface="Courier New" pitchFamily="49" charset="0"/>
              </a:rPr>
              <a:t>, </a:t>
            </a:r>
            <a:r>
              <a:rPr lang="en-GB" sz="2000" b="1" dirty="0" err="1" smtClean="0">
                <a:latin typeface="Courier New" pitchFamily="49" charset="0"/>
              </a:rPr>
              <a:t>IOException</a:t>
            </a:r>
            <a:r>
              <a:rPr lang="en-GB" sz="2000" b="1" dirty="0" smtClean="0">
                <a:latin typeface="Courier New" pitchFamily="49" charset="0"/>
              </a:rPr>
              <a:t> {</a:t>
            </a:r>
          </a:p>
          <a:p>
            <a:pPr lvl="1">
              <a:lnSpc>
                <a:spcPct val="140000"/>
              </a:lnSpc>
            </a:pPr>
            <a:r>
              <a:rPr lang="en-GB" sz="2000" b="1" dirty="0" smtClean="0">
                <a:latin typeface="Courier New" pitchFamily="49" charset="0"/>
              </a:rPr>
              <a:t>String mail=</a:t>
            </a:r>
            <a:r>
              <a:rPr lang="en-GB" sz="2000" b="1" dirty="0" err="1" smtClean="0">
                <a:latin typeface="Courier New" pitchFamily="49" charset="0"/>
              </a:rPr>
              <a:t>request.getParameter</a:t>
            </a:r>
            <a:r>
              <a:rPr lang="en-GB" sz="2000" b="1" dirty="0" smtClean="0">
                <a:latin typeface="Courier New" pitchFamily="49" charset="0"/>
              </a:rPr>
              <a:t>("mail");</a:t>
            </a:r>
          </a:p>
          <a:p>
            <a:pPr lvl="1">
              <a:lnSpc>
                <a:spcPct val="140000"/>
              </a:lnSpc>
            </a:pPr>
            <a:r>
              <a:rPr lang="en-US" sz="2000" b="1" dirty="0" smtClean="0">
                <a:latin typeface="Courier New" pitchFamily="49" charset="0"/>
              </a:rPr>
              <a:t>if (</a:t>
            </a:r>
            <a:r>
              <a:rPr lang="en-US" sz="2000" b="1" dirty="0" err="1" smtClean="0">
                <a:latin typeface="Courier New" pitchFamily="49" charset="0"/>
              </a:rPr>
              <a:t>mail.equals</a:t>
            </a:r>
            <a:r>
              <a:rPr lang="en-US" sz="2000" b="1" dirty="0" smtClean="0">
                <a:latin typeface="Courier New" pitchFamily="49" charset="0"/>
              </a:rPr>
              <a:t>("unknown") ) </a:t>
            </a:r>
            <a:r>
              <a:rPr lang="en-US" sz="2000" b="1" dirty="0" err="1" smtClean="0">
                <a:solidFill>
                  <a:srgbClr val="C00000"/>
                </a:solidFill>
                <a:latin typeface="Courier New" pitchFamily="49" charset="0"/>
              </a:rPr>
              <a:t>response.sendError</a:t>
            </a:r>
            <a:r>
              <a:rPr lang="en-US" sz="2000" b="1" dirty="0" smtClean="0">
                <a:solidFill>
                  <a:srgbClr val="C00000"/>
                </a:solidFill>
                <a:latin typeface="Courier New" pitchFamily="49" charset="0"/>
              </a:rPr>
              <a:t>(</a:t>
            </a:r>
            <a:r>
              <a:rPr lang="en-US" sz="2000" b="1" dirty="0" err="1" smtClean="0">
                <a:solidFill>
                  <a:srgbClr val="C00000"/>
                </a:solidFill>
                <a:latin typeface="Courier New" pitchFamily="49" charset="0"/>
              </a:rPr>
              <a:t>response.SC_NOT_FOUND,"At</a:t>
            </a:r>
            <a:r>
              <a:rPr lang="en-US" sz="2000" b="1" dirty="0" smtClean="0">
                <a:solidFill>
                  <a:srgbClr val="C00000"/>
                </a:solidFill>
                <a:latin typeface="Courier New" pitchFamily="49" charset="0"/>
              </a:rPr>
              <a:t> this point this facility is not available");</a:t>
            </a:r>
          </a:p>
          <a:p>
            <a:pPr lvl="1">
              <a:lnSpc>
                <a:spcPct val="140000"/>
              </a:lnSpc>
            </a:pPr>
            <a:r>
              <a:rPr lang="en-GB" sz="2000" b="1" dirty="0" smtClean="0">
                <a:latin typeface="Courier New" pitchFamily="49" charset="0"/>
              </a:rPr>
              <a:t>else </a:t>
            </a:r>
            <a:r>
              <a:rPr lang="en-GB" sz="2000" b="1" dirty="0" err="1" smtClean="0">
                <a:solidFill>
                  <a:srgbClr val="C00000"/>
                </a:solidFill>
                <a:latin typeface="Courier New" pitchFamily="49" charset="0"/>
              </a:rPr>
              <a:t>response.sendRedirect(mail);</a:t>
            </a:r>
          </a:p>
          <a:p>
            <a:pPr>
              <a:lnSpc>
                <a:spcPct val="140000"/>
              </a:lnSpc>
            </a:pPr>
            <a:endParaRPr lang="en-GB" sz="2000" b="1" dirty="0" smtClean="0">
              <a:latin typeface="Courier New" pitchFamily="49" charset="0"/>
            </a:endParaRPr>
          </a:p>
          <a:p>
            <a:pPr>
              <a:lnSpc>
                <a:spcPct val="140000"/>
              </a:lnSpc>
            </a:pPr>
            <a:r>
              <a:rPr lang="en-GB" sz="2000" b="1" dirty="0" smtClean="0">
                <a:latin typeface="Courier New" pitchFamily="49" charset="0"/>
              </a:rPr>
              <a:t>}</a:t>
            </a:r>
          </a:p>
          <a:p>
            <a:pPr>
              <a:lnSpc>
                <a:spcPct val="140000"/>
              </a:lnSpc>
            </a:pPr>
            <a:r>
              <a:rPr lang="en-US" sz="2000" b="1" dirty="0" smtClean="0">
                <a:latin typeface="Courier New" pitchFamily="49" charset="0"/>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smtClean="0"/>
              <a:t>Inter- servlet communication </a:t>
            </a:r>
          </a:p>
        </p:txBody>
      </p:sp>
      <p:sp>
        <p:nvSpPr>
          <p:cNvPr id="6147" name="Rectangle 3"/>
          <p:cNvSpPr>
            <a:spLocks noGrp="1" noChangeArrowheads="1"/>
          </p:cNvSpPr>
          <p:nvPr>
            <p:ph type="body" idx="1"/>
          </p:nvPr>
        </p:nvSpPr>
        <p:spPr>
          <a:xfrm>
            <a:off x="76200" y="990600"/>
            <a:ext cx="8915400" cy="5562600"/>
          </a:xfrm>
        </p:spPr>
        <p:txBody>
          <a:bodyPr/>
          <a:lstStyle/>
          <a:p>
            <a:pPr>
              <a:lnSpc>
                <a:spcPct val="130000"/>
              </a:lnSpc>
            </a:pPr>
            <a:r>
              <a:rPr lang="en-US" smtClean="0"/>
              <a:t>Many times it becomes useful for a servlet to partly process the request  and then to pass on the request to another servlet for further  processing. </a:t>
            </a:r>
          </a:p>
          <a:p>
            <a:pPr>
              <a:lnSpc>
                <a:spcPct val="130000"/>
              </a:lnSpc>
            </a:pPr>
            <a:r>
              <a:rPr lang="en-US" smtClean="0"/>
              <a:t>Two servlets (or JSPs) can communicate with each other using a </a:t>
            </a:r>
            <a:r>
              <a:rPr lang="en-US" b="1" smtClean="0">
                <a:latin typeface="Courier New" pitchFamily="49" charset="0"/>
              </a:rPr>
              <a:t>RequestDispatcher</a:t>
            </a:r>
            <a:r>
              <a:rPr lang="en-US" smtClean="0"/>
              <a:t> object. </a:t>
            </a:r>
          </a:p>
          <a:p>
            <a:pPr>
              <a:lnSpc>
                <a:spcPct val="130000"/>
              </a:lnSpc>
            </a:pPr>
            <a:r>
              <a:rPr lang="en-US" smtClean="0"/>
              <a:t>The servlet container creates the </a:t>
            </a:r>
            <a:r>
              <a:rPr lang="en-US" b="1" smtClean="0">
                <a:latin typeface="Courier New" pitchFamily="49" charset="0"/>
              </a:rPr>
              <a:t>RequestDispatcher</a:t>
            </a:r>
            <a:r>
              <a:rPr lang="en-US" smtClean="0"/>
              <a:t> object,.</a:t>
            </a:r>
          </a:p>
          <a:p>
            <a:pPr>
              <a:lnSpc>
                <a:spcPct val="130000"/>
              </a:lnSpc>
            </a:pPr>
            <a:r>
              <a:rPr lang="en-US" smtClean="0"/>
              <a:t>This object can be obtained from </a:t>
            </a:r>
            <a:r>
              <a:rPr lang="en-US" b="1" smtClean="0">
                <a:latin typeface="Courier New" pitchFamily="49" charset="0"/>
              </a:rPr>
              <a:t>ServletContext</a:t>
            </a:r>
            <a:r>
              <a:rPr lang="en-US" smtClean="0"/>
              <a:t> using methods:</a:t>
            </a:r>
          </a:p>
          <a:p>
            <a:pPr marL="857250" lvl="1" indent="-457200">
              <a:lnSpc>
                <a:spcPct val="100000"/>
              </a:lnSpc>
              <a:buFont typeface="Arial" charset="0"/>
              <a:buAutoNum type="arabicPeriod"/>
            </a:pPr>
            <a:r>
              <a:rPr lang="en-US" sz="2000" b="1" smtClean="0">
                <a:latin typeface="Courier New" pitchFamily="49" charset="0"/>
              </a:rPr>
              <a:t>	RequestDispatcher getRequestDispatcher(java.lang.String path)</a:t>
            </a:r>
            <a:endParaRPr lang="en-US" sz="2000" smtClean="0"/>
          </a:p>
          <a:p>
            <a:pPr marL="857250" lvl="1" indent="-457200">
              <a:lnSpc>
                <a:spcPct val="100000"/>
              </a:lnSpc>
              <a:buFont typeface="Arial" charset="0"/>
              <a:buAutoNum type="arabicPeriod"/>
            </a:pPr>
            <a:r>
              <a:rPr lang="en-US" sz="2000" b="1" smtClean="0">
                <a:latin typeface="Courier New" pitchFamily="49" charset="0"/>
              </a:rPr>
              <a:t>	RequestDispatcher getNamedDispatcher(java.lang.String name)</a:t>
            </a:r>
          </a:p>
          <a:p>
            <a:pPr>
              <a:lnSpc>
                <a:spcPct val="130000"/>
              </a:lnSpc>
              <a:buFont typeface="Wingdings" pitchFamily="2" charset="2"/>
              <a:buNone/>
            </a:pPr>
            <a:r>
              <a:rPr lang="en-US" b="1" smtClean="0">
                <a:latin typeface="Courier New" pitchFamily="49" charset="0"/>
              </a:rPr>
              <a:t>	</a:t>
            </a:r>
            <a:r>
              <a:rPr lang="en-US" smtClean="0"/>
              <a:t>The first method is provided by </a:t>
            </a:r>
            <a:r>
              <a:rPr lang="en-US" b="1" smtClean="0">
                <a:latin typeface="Courier New" pitchFamily="49" charset="0"/>
              </a:rPr>
              <a:t>Servlet</a:t>
            </a:r>
            <a:r>
              <a:rPr lang="en-US" smtClean="0"/>
              <a:t> </a:t>
            </a:r>
            <a:r>
              <a:rPr lang="en-US" b="1" smtClean="0">
                <a:latin typeface="Courier New" pitchFamily="49" charset="0"/>
              </a:rPr>
              <a:t>Request</a:t>
            </a:r>
            <a:r>
              <a:rPr lang="en-US" smtClean="0"/>
              <a:t> also.</a:t>
            </a:r>
          </a:p>
          <a:p>
            <a:pPr>
              <a:lnSpc>
                <a:spcPct val="130000"/>
              </a:lnSpc>
              <a:buFont typeface="Wingdings" pitchFamily="2" charset="2"/>
              <a:buNone/>
            </a:pPr>
            <a:r>
              <a:rPr lang="en-US" smtClean="0"/>
              <a:t>	These methods return a </a:t>
            </a:r>
            <a:r>
              <a:rPr lang="en-US" b="1" smtClean="0">
                <a:latin typeface="Courier New" pitchFamily="49" charset="0"/>
              </a:rPr>
              <a:t>RequestDispatcher</a:t>
            </a:r>
            <a:r>
              <a:rPr lang="en-US" smtClean="0"/>
              <a:t> object that acts as a wrapper for the resource located at the given path (url pattern) or servlet name.</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BF98DF4C291A14C85D2BA6B16E94436" ma:contentTypeVersion="0" ma:contentTypeDescription="Create a new document." ma:contentTypeScope="" ma:versionID="9b00935dd70500517aee944b9acf93e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48696DF-0442-4635-B6ED-3520952115B7}">
  <ds:schemaRefs>
    <ds:schemaRef ds:uri="http://schemas.microsoft.com/office/2006/metadata/properties"/>
  </ds:schemaRefs>
</ds:datastoreItem>
</file>

<file path=customXml/itemProps2.xml><?xml version="1.0" encoding="utf-8"?>
<ds:datastoreItem xmlns:ds="http://schemas.openxmlformats.org/officeDocument/2006/customXml" ds:itemID="{69D5CBB6-6DDC-4B75-BFF0-52D8B19417A7}">
  <ds:schemaRefs>
    <ds:schemaRef ds:uri="http://schemas.microsoft.com/sharepoint/v3/contenttype/forms"/>
  </ds:schemaRefs>
</ds:datastoreItem>
</file>

<file path=customXml/itemProps3.xml><?xml version="1.0" encoding="utf-8"?>
<ds:datastoreItem xmlns:ds="http://schemas.openxmlformats.org/officeDocument/2006/customXml" ds:itemID="{24A94168-AF55-4651-A69B-A5D5F0D1F0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892</TotalTime>
  <Words>1591</Words>
  <Application>Microsoft Office PowerPoint</Application>
  <PresentationFormat>On-screen Show (4:3)</PresentationFormat>
  <Paragraphs>252</Paragraphs>
  <Slides>30</Slides>
  <Notes>2</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Default Design</vt:lpstr>
      <vt:lpstr>Slide 1</vt:lpstr>
      <vt:lpstr>Redirect: Servlet- browser communication</vt:lpstr>
      <vt:lpstr>Status 3xx</vt:lpstr>
      <vt:lpstr>More on sendRedirect</vt:lpstr>
      <vt:lpstr>Sending  Error: Servlet- browser communication</vt:lpstr>
      <vt:lpstr>Example: sendRedirect() and sendError()</vt:lpstr>
      <vt:lpstr>Slide 7</vt:lpstr>
      <vt:lpstr>Slide 8</vt:lpstr>
      <vt:lpstr>Inter- servlet communication </vt:lpstr>
      <vt:lpstr>Different getRequestDispatcher()</vt:lpstr>
      <vt:lpstr>Tell me what</vt:lpstr>
      <vt:lpstr>javax.servlet.RequestDispatcher</vt:lpstr>
      <vt:lpstr>forward</vt:lpstr>
      <vt:lpstr>Slide 14</vt:lpstr>
      <vt:lpstr>Test your understanding</vt:lpstr>
      <vt:lpstr>Request Attributes</vt:lpstr>
      <vt:lpstr>Example: using forward and include</vt:lpstr>
      <vt:lpstr>1. HTML form </vt:lpstr>
      <vt:lpstr>2. Register Servlet</vt:lpstr>
      <vt:lpstr>Slide 20</vt:lpstr>
      <vt:lpstr>3. Success Servlet</vt:lpstr>
      <vt:lpstr>4. Error Servlet</vt:lpstr>
      <vt:lpstr>Slide 23</vt:lpstr>
      <vt:lpstr>Executing: scenario 1</vt:lpstr>
      <vt:lpstr>Executing: scenario 2</vt:lpstr>
      <vt:lpstr>Tell me how</vt:lpstr>
      <vt:lpstr>More on include method</vt:lpstr>
      <vt:lpstr>More on forward method</vt:lpstr>
      <vt:lpstr>Query Strings</vt:lpstr>
      <vt:lpstr>Tell me what</vt:lpstr>
    </vt:vector>
  </TitlesOfParts>
  <Company>fcb</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mgambhir</dc:creator>
  <cp:lastModifiedBy>deepa.krishnan</cp:lastModifiedBy>
  <cp:revision>243</cp:revision>
  <dcterms:created xsi:type="dcterms:W3CDTF">2005-08-31T12:40:43Z</dcterms:created>
  <dcterms:modified xsi:type="dcterms:W3CDTF">2012-02-15T16:48:13Z</dcterms:modified>
</cp:coreProperties>
</file>