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285" r:id="rId11"/>
    <p:sldId id="286" r:id="rId12"/>
    <p:sldId id="290" r:id="rId13"/>
    <p:sldId id="287" r:id="rId14"/>
    <p:sldId id="288" r:id="rId15"/>
    <p:sldId id="289" r:id="rId16"/>
    <p:sldId id="259" r:id="rId17"/>
    <p:sldId id="275" r:id="rId18"/>
    <p:sldId id="276" r:id="rId19"/>
    <p:sldId id="268" r:id="rId20"/>
    <p:sldId id="277" r:id="rId21"/>
    <p:sldId id="278" r:id="rId22"/>
    <p:sldId id="279" r:id="rId23"/>
    <p:sldId id="280" r:id="rId24"/>
    <p:sldId id="281" r:id="rId25"/>
    <p:sldId id="282" r:id="rId26"/>
    <p:sldId id="283" r:id="rId27"/>
    <p:sldId id="273" r:id="rId28"/>
    <p:sldId id="274" r:id="rId29"/>
    <p:sldId id="270" r:id="rId30"/>
    <p:sldId id="271" r:id="rId31"/>
    <p:sldId id="272" r:id="rId32"/>
    <p:sldId id="267" r:id="rId33"/>
    <p:sldId id="284" r:id="rId34"/>
    <p:sldId id="25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46634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697865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3738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3066002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8122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3582046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108102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13253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E2857-6D56-45DC-81B6-81368380A883}"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416493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E2857-6D56-45DC-81B6-81368380A883}"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128817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EE2857-6D56-45DC-81B6-81368380A883}" type="datetimeFigureOut">
              <a:rPr lang="en-IN" smtClean="0"/>
              <a:t>30-06-2017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47966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EE2857-6D56-45DC-81B6-81368380A883}" type="datetimeFigureOut">
              <a:rPr lang="en-IN" smtClean="0"/>
              <a:t>30-06-2017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191566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EE2857-6D56-45DC-81B6-81368380A883}" type="datetimeFigureOut">
              <a:rPr lang="en-IN" smtClean="0"/>
              <a:t>30-06-2017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54740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E2857-6D56-45DC-81B6-81368380A883}" type="datetimeFigureOut">
              <a:rPr lang="en-IN" smtClean="0"/>
              <a:t>30-06-2017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372594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E2857-6D56-45DC-81B6-81368380A883}" type="datetimeFigureOut">
              <a:rPr lang="en-IN" smtClean="0"/>
              <a:t>30-06-2017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68319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E2857-6D56-45DC-81B6-81368380A883}" type="datetimeFigureOut">
              <a:rPr lang="en-IN" smtClean="0"/>
              <a:t>30-06-2017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0D10-21DF-446B-A18F-2D535967624D}" type="slidenum">
              <a:rPr lang="en-IN" smtClean="0"/>
              <a:t>‹#›</a:t>
            </a:fld>
            <a:endParaRPr lang="en-IN"/>
          </a:p>
        </p:txBody>
      </p:sp>
    </p:spTree>
    <p:extLst>
      <p:ext uri="{BB962C8B-B14F-4D97-AF65-F5344CB8AC3E}">
        <p14:creationId xmlns:p14="http://schemas.microsoft.com/office/powerpoint/2010/main" val="279789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EE2857-6D56-45DC-81B6-81368380A883}" type="datetimeFigureOut">
              <a:rPr lang="en-IN" smtClean="0"/>
              <a:t>30-06-2017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7D0D10-21DF-446B-A18F-2D535967624D}" type="slidenum">
              <a:rPr lang="en-IN" smtClean="0"/>
              <a:t>‹#›</a:t>
            </a:fld>
            <a:endParaRPr lang="en-IN"/>
          </a:p>
        </p:txBody>
      </p:sp>
    </p:spTree>
    <p:extLst>
      <p:ext uri="{BB962C8B-B14F-4D97-AF65-F5344CB8AC3E}">
        <p14:creationId xmlns:p14="http://schemas.microsoft.com/office/powerpoint/2010/main" val="1592671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pmjs.com/package/reflect-meta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codewinds.com/podcast/008.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npmjs.com/package/reflect-metadata" TargetMode="External"/><Relationship Id="rId2" Type="http://schemas.openxmlformats.org/officeDocument/2006/relationships/hyperlink" Target="https://github.com/angular/zone.js/" TargetMode="External"/><Relationship Id="rId1" Type="http://schemas.openxmlformats.org/officeDocument/2006/relationships/slideLayout" Target="../slideLayouts/slideLayout2.xml"/><Relationship Id="rId4" Type="http://schemas.openxmlformats.org/officeDocument/2006/relationships/hyperlink" Target="https://www.dartlang.org/articles/zon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2eip9sf3oo6c2.cloudfront.net/pdf/egghead-io-directive-definition-object-cheat-sheet.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dequs.com/a/ByCmVjm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Angular2</a:t>
            </a:r>
            <a:endParaRPr lang="en-IN" dirty="0"/>
          </a:p>
        </p:txBody>
      </p:sp>
      <p:sp>
        <p:nvSpPr>
          <p:cNvPr id="3" name="Subtitle 2"/>
          <p:cNvSpPr>
            <a:spLocks noGrp="1"/>
          </p:cNvSpPr>
          <p:nvPr>
            <p:ph type="subTitle" idx="1"/>
          </p:nvPr>
        </p:nvSpPr>
        <p:spPr/>
        <p:txBody>
          <a:bodyPr/>
          <a:lstStyle/>
          <a:p>
            <a:r>
              <a:rPr lang="en-IN" dirty="0" smtClean="0"/>
              <a:t>Parameswari </a:t>
            </a:r>
            <a:r>
              <a:rPr lang="en-IN" dirty="0" err="1" smtClean="0"/>
              <a:t>Ettiappan</a:t>
            </a:r>
            <a:endParaRPr lang="en-IN" dirty="0"/>
          </a:p>
        </p:txBody>
      </p:sp>
    </p:spTree>
    <p:extLst>
      <p:ext uri="{BB962C8B-B14F-4D97-AF65-F5344CB8AC3E}">
        <p14:creationId xmlns:p14="http://schemas.microsoft.com/office/powerpoint/2010/main" val="293921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Decorators</a:t>
            </a:r>
            <a:endParaRPr lang="en-IN" dirty="0"/>
          </a:p>
        </p:txBody>
      </p:sp>
      <p:sp>
        <p:nvSpPr>
          <p:cNvPr id="3" name="Content Placeholder 2"/>
          <p:cNvSpPr>
            <a:spLocks noGrp="1"/>
          </p:cNvSpPr>
          <p:nvPr>
            <p:ph idx="1"/>
          </p:nvPr>
        </p:nvSpPr>
        <p:spPr>
          <a:xfrm>
            <a:off x="677334" y="2160589"/>
            <a:ext cx="8596668" cy="1524307"/>
          </a:xfrm>
        </p:spPr>
        <p:txBody>
          <a:bodyPr/>
          <a:lstStyle/>
          <a:p>
            <a:r>
              <a:rPr lang="en-IN" dirty="0"/>
              <a:t>Basically, decorators in Angular 2 apply metadata on classes leveraging the </a:t>
            </a:r>
            <a:r>
              <a:rPr lang="en-IN" dirty="0">
                <a:hlinkClick r:id="rId2"/>
              </a:rPr>
              <a:t>Reflect Metadata</a:t>
            </a:r>
            <a:r>
              <a:rPr lang="en-IN" dirty="0"/>
              <a:t> library. </a:t>
            </a:r>
            <a:endParaRPr lang="en-IN" dirty="0" smtClean="0"/>
          </a:p>
          <a:p>
            <a:r>
              <a:rPr lang="en-IN" dirty="0" smtClean="0"/>
              <a:t>When </a:t>
            </a:r>
            <a:r>
              <a:rPr lang="en-IN" dirty="0"/>
              <a:t>Angular 2 will use the class, it will get this metadata to configure the expected </a:t>
            </a:r>
            <a:r>
              <a:rPr lang="en-IN" dirty="0" err="1"/>
              <a:t>behavior</a:t>
            </a:r>
            <a:r>
              <a:rPr lang="en-IN" dirty="0"/>
              <a:t>, for example in the case of a component.</a:t>
            </a:r>
            <a:endParaRPr lang="en-IN" dirty="0"/>
          </a:p>
        </p:txBody>
      </p:sp>
      <p:pic>
        <p:nvPicPr>
          <p:cNvPr id="1026" name="Picture 2" descr="https://cdn-images-1.medium.com/max/800/1*POc9kH_10dZws2Owj2qQ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921" y="3915085"/>
            <a:ext cx="4455235" cy="225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3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Decorators</a:t>
            </a:r>
            <a:endParaRPr lang="en-IN" dirty="0"/>
          </a:p>
        </p:txBody>
      </p:sp>
      <p:sp>
        <p:nvSpPr>
          <p:cNvPr id="3" name="Content Placeholder 2"/>
          <p:cNvSpPr>
            <a:spLocks noGrp="1"/>
          </p:cNvSpPr>
          <p:nvPr>
            <p:ph idx="1"/>
          </p:nvPr>
        </p:nvSpPr>
        <p:spPr>
          <a:xfrm>
            <a:off x="677334" y="1555846"/>
            <a:ext cx="8596668" cy="4476464"/>
          </a:xfrm>
        </p:spPr>
        <p:txBody>
          <a:bodyPr>
            <a:normAutofit lnSpcReduction="10000"/>
          </a:bodyPr>
          <a:lstStyle/>
          <a:p>
            <a:r>
              <a:rPr lang="en-IN" dirty="0"/>
              <a:t>Angular 2 uses several entries for this metadata</a:t>
            </a:r>
            <a:r>
              <a:rPr lang="en-IN" dirty="0" smtClean="0"/>
              <a:t>:</a:t>
            </a:r>
          </a:p>
          <a:p>
            <a:r>
              <a:rPr lang="en-IN" b="1" dirty="0" smtClean="0"/>
              <a:t>Annotations</a:t>
            </a:r>
          </a:p>
          <a:p>
            <a:r>
              <a:rPr lang="en-IN" dirty="0"/>
              <a:t>This corresponds to metadata set by decorators at the class level. It’s an array since you can apply several decorators at this level. For example, </a:t>
            </a:r>
            <a:r>
              <a:rPr lang="en-IN" b="1" dirty="0"/>
              <a:t>@Component</a:t>
            </a:r>
            <a:r>
              <a:rPr lang="en-IN" dirty="0"/>
              <a:t> and </a:t>
            </a:r>
            <a:r>
              <a:rPr lang="en-IN" b="1" dirty="0"/>
              <a:t>@Routes</a:t>
            </a:r>
            <a:r>
              <a:rPr lang="en-IN" dirty="0"/>
              <a:t>.</a:t>
            </a:r>
            <a:endParaRPr lang="en-IN" b="1" dirty="0" smtClean="0"/>
          </a:p>
          <a:p>
            <a:r>
              <a:rPr lang="en-IN" b="1" dirty="0" err="1"/>
              <a:t>design:paramtypes</a:t>
            </a:r>
            <a:r>
              <a:rPr lang="en-IN" dirty="0"/>
              <a:t>. This corresponds to the types of constructor parameters</a:t>
            </a:r>
            <a:r>
              <a:rPr lang="en-IN" dirty="0" smtClean="0"/>
              <a:t>.(only from typescript or es6)</a:t>
            </a:r>
          </a:p>
          <a:p>
            <a:r>
              <a:rPr lang="en-IN" b="1" dirty="0" err="1"/>
              <a:t>propMetadata</a:t>
            </a:r>
            <a:r>
              <a:rPr lang="en-IN" dirty="0"/>
              <a:t>. This corresponds to metadata set by decorators at the class property level. It’s an object and each entry name is the property name. Each entry contains an array since it’s also possible to define several decorators on a property.</a:t>
            </a:r>
          </a:p>
          <a:p>
            <a:r>
              <a:rPr lang="en-IN" b="1" dirty="0"/>
              <a:t>parameters</a:t>
            </a:r>
            <a:r>
              <a:rPr lang="en-IN" dirty="0"/>
              <a:t>. This corresponds to metadata set by decorators at the constructor parameter level. It’s an array of arrays since it’s always possible to define several decorators on a parameter.</a:t>
            </a:r>
          </a:p>
          <a:p>
            <a:endParaRPr lang="en-IN" dirty="0" smtClean="0"/>
          </a:p>
          <a:p>
            <a:endParaRPr lang="en-IN" dirty="0"/>
          </a:p>
        </p:txBody>
      </p:sp>
    </p:spTree>
    <p:extLst>
      <p:ext uri="{BB962C8B-B14F-4D97-AF65-F5344CB8AC3E}">
        <p14:creationId xmlns:p14="http://schemas.microsoft.com/office/powerpoint/2010/main" val="53276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 DOM</a:t>
            </a:r>
            <a:endParaRPr lang="en-IN" dirty="0"/>
          </a:p>
        </p:txBody>
      </p:sp>
      <p:sp>
        <p:nvSpPr>
          <p:cNvPr id="3" name="Content Placeholder 2"/>
          <p:cNvSpPr>
            <a:spLocks noGrp="1"/>
          </p:cNvSpPr>
          <p:nvPr>
            <p:ph idx="1"/>
          </p:nvPr>
        </p:nvSpPr>
        <p:spPr/>
        <p:txBody>
          <a:bodyPr/>
          <a:lstStyle/>
          <a:p>
            <a:r>
              <a:rPr lang="en-IN" dirty="0"/>
              <a:t>Shadow </a:t>
            </a:r>
            <a:r>
              <a:rPr lang="en-IN" dirty="0" err="1"/>
              <a:t>dom</a:t>
            </a:r>
            <a:r>
              <a:rPr lang="en-IN" dirty="0"/>
              <a:t> is mostly about encapsulation of the implementation</a:t>
            </a:r>
            <a:r>
              <a:rPr lang="en-IN" dirty="0" smtClean="0"/>
              <a:t>.</a:t>
            </a:r>
          </a:p>
          <a:p>
            <a:r>
              <a:rPr lang="en-IN" dirty="0" smtClean="0"/>
              <a:t> </a:t>
            </a:r>
            <a:r>
              <a:rPr lang="en-IN" dirty="0"/>
              <a:t>A single custom element can implement more-or-less complex logic combined with more-or-less complex DOM. </a:t>
            </a:r>
            <a:endParaRPr lang="en-IN" dirty="0" smtClean="0"/>
          </a:p>
          <a:p>
            <a:r>
              <a:rPr lang="en-IN" smtClean="0"/>
              <a:t>An </a:t>
            </a:r>
            <a:r>
              <a:rPr lang="en-IN" dirty="0"/>
              <a:t>entire web application of arbitrary complexity can be added to a page by an import and &lt;body&gt;&lt;my-app</a:t>
            </a:r>
            <a:r>
              <a:rPr lang="en-IN"/>
              <a:t>&gt;&lt;/</a:t>
            </a:r>
            <a:r>
              <a:rPr lang="en-IN" smtClean="0"/>
              <a:t>my-app&gt;.</a:t>
            </a:r>
          </a:p>
          <a:p>
            <a:r>
              <a:rPr lang="en-IN" smtClean="0"/>
              <a:t>but </a:t>
            </a:r>
            <a:r>
              <a:rPr lang="en-IN" dirty="0"/>
              <a:t>also simpler reusable and </a:t>
            </a:r>
            <a:r>
              <a:rPr lang="en-IN" dirty="0" err="1"/>
              <a:t>composable</a:t>
            </a:r>
            <a:r>
              <a:rPr lang="en-IN" dirty="0"/>
              <a:t> components can be implemented as custom elements where the internal representation is hidden in the shadow DOM like &lt;date-picker&gt;&lt;/date-picker&gt;.</a:t>
            </a:r>
          </a:p>
        </p:txBody>
      </p:sp>
    </p:spTree>
    <p:extLst>
      <p:ext uri="{BB962C8B-B14F-4D97-AF65-F5344CB8AC3E}">
        <p14:creationId xmlns:p14="http://schemas.microsoft.com/office/powerpoint/2010/main" val="404291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Reactjs</a:t>
            </a:r>
            <a:r>
              <a:rPr lang="en-IN" dirty="0" smtClean="0"/>
              <a:t> and Shadow DOM</a:t>
            </a:r>
            <a:endParaRPr lang="en-IN" dirty="0"/>
          </a:p>
        </p:txBody>
      </p:sp>
      <p:sp>
        <p:nvSpPr>
          <p:cNvPr id="3" name="Content Placeholder 2"/>
          <p:cNvSpPr>
            <a:spLocks noGrp="1"/>
          </p:cNvSpPr>
          <p:nvPr>
            <p:ph idx="1"/>
          </p:nvPr>
        </p:nvSpPr>
        <p:spPr/>
        <p:txBody>
          <a:bodyPr/>
          <a:lstStyle/>
          <a:p>
            <a:r>
              <a:rPr lang="en-IN" dirty="0"/>
              <a:t>&lt;header&gt;  </a:t>
            </a:r>
          </a:p>
          <a:p>
            <a:r>
              <a:rPr lang="en-IN" dirty="0"/>
              <a:t>    &lt;div class="name"&gt;</a:t>
            </a:r>
          </a:p>
          <a:p>
            <a:r>
              <a:rPr lang="en-IN" dirty="0"/>
              <a:t>        Not Logged In</a:t>
            </a:r>
          </a:p>
          <a:p>
            <a:r>
              <a:rPr lang="en-IN" dirty="0"/>
              <a:t>    &lt;/div&gt;</a:t>
            </a:r>
          </a:p>
          <a:p>
            <a:r>
              <a:rPr lang="en-IN" dirty="0"/>
              <a:t>&lt;/header&gt;  </a:t>
            </a:r>
          </a:p>
          <a:p>
            <a:r>
              <a:rPr lang="en-IN" dirty="0"/>
              <a:t>$.post('/login', credentials, function( user ) {</a:t>
            </a:r>
          </a:p>
          <a:p>
            <a:r>
              <a:rPr lang="en-IN" dirty="0"/>
              <a:t>    // Modify the DOM here</a:t>
            </a:r>
          </a:p>
          <a:p>
            <a:r>
              <a:rPr lang="en-IN" dirty="0"/>
              <a:t>    $('header .name').text( user.name );</a:t>
            </a:r>
          </a:p>
          <a:p>
            <a:r>
              <a:rPr lang="en-IN" dirty="0"/>
              <a:t>});</a:t>
            </a:r>
          </a:p>
          <a:p>
            <a:endParaRPr lang="en-IN" dirty="0"/>
          </a:p>
        </p:txBody>
      </p:sp>
    </p:spTree>
    <p:extLst>
      <p:ext uri="{BB962C8B-B14F-4D97-AF65-F5344CB8AC3E}">
        <p14:creationId xmlns:p14="http://schemas.microsoft.com/office/powerpoint/2010/main" val="282476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Reactjs</a:t>
            </a:r>
            <a:r>
              <a:rPr lang="en-IN" dirty="0" smtClean="0"/>
              <a:t> and Virtual DOM</a:t>
            </a:r>
            <a:endParaRPr lang="en-IN" dirty="0"/>
          </a:p>
        </p:txBody>
      </p:sp>
      <p:sp>
        <p:nvSpPr>
          <p:cNvPr id="3" name="Content Placeholder 2"/>
          <p:cNvSpPr>
            <a:spLocks noGrp="1"/>
          </p:cNvSpPr>
          <p:nvPr>
            <p:ph idx="1"/>
          </p:nvPr>
        </p:nvSpPr>
        <p:spPr/>
        <p:txBody>
          <a:bodyPr/>
          <a:lstStyle/>
          <a:p>
            <a:r>
              <a:rPr lang="en-IN" dirty="0"/>
              <a:t>React is a library for building </a:t>
            </a:r>
            <a:r>
              <a:rPr lang="en-IN" dirty="0" err="1"/>
              <a:t>composable</a:t>
            </a:r>
            <a:r>
              <a:rPr lang="en-IN" dirty="0"/>
              <a:t> user interfaces</a:t>
            </a:r>
            <a:r>
              <a:rPr lang="en-IN" dirty="0" smtClean="0"/>
              <a:t>.</a:t>
            </a:r>
          </a:p>
          <a:p>
            <a:endParaRPr lang="en-IN" dirty="0"/>
          </a:p>
          <a:p>
            <a:r>
              <a:rPr lang="en-IN" dirty="0" smtClean="0"/>
              <a:t> </a:t>
            </a:r>
            <a:r>
              <a:rPr lang="en-IN" dirty="0"/>
              <a:t>It encourages the creation of reusable UI components which present data that changes over time. </a:t>
            </a:r>
            <a:endParaRPr lang="en-IN" dirty="0" smtClean="0"/>
          </a:p>
          <a:p>
            <a:endParaRPr lang="en-IN" dirty="0"/>
          </a:p>
          <a:p>
            <a:r>
              <a:rPr lang="en-IN" dirty="0"/>
              <a:t>React uses virtual DOM which is JavaScript object. </a:t>
            </a:r>
            <a:endParaRPr lang="en-IN" dirty="0" smtClean="0"/>
          </a:p>
          <a:p>
            <a:endParaRPr lang="en-IN" dirty="0"/>
          </a:p>
          <a:p>
            <a:r>
              <a:rPr lang="en-IN" dirty="0"/>
              <a:t>React only covers view layer of the app so you still need to choose other technologies to get a complete tooling set for development.</a:t>
            </a:r>
            <a:endParaRPr lang="en-IN" dirty="0"/>
          </a:p>
        </p:txBody>
      </p:sp>
    </p:spTree>
    <p:extLst>
      <p:ext uri="{BB962C8B-B14F-4D97-AF65-F5344CB8AC3E}">
        <p14:creationId xmlns:p14="http://schemas.microsoft.com/office/powerpoint/2010/main" val="386480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Reactjs</a:t>
            </a:r>
            <a:r>
              <a:rPr lang="en-IN" dirty="0" smtClean="0"/>
              <a:t> and Virtual DOM</a:t>
            </a:r>
            <a:endParaRPr lang="en-IN" dirty="0"/>
          </a:p>
        </p:txBody>
      </p:sp>
      <p:sp>
        <p:nvSpPr>
          <p:cNvPr id="3" name="Content Placeholder 2"/>
          <p:cNvSpPr>
            <a:spLocks noGrp="1"/>
          </p:cNvSpPr>
          <p:nvPr>
            <p:ph idx="1"/>
          </p:nvPr>
        </p:nvSpPr>
        <p:spPr/>
        <p:txBody>
          <a:bodyPr/>
          <a:lstStyle/>
          <a:p>
            <a:r>
              <a:rPr lang="en-IN" dirty="0"/>
              <a:t>The virtual DOM is an in-memory representation of the real DOM elements generated by React components before any changes are made to the page</a:t>
            </a:r>
            <a:r>
              <a:rPr lang="en-IN" dirty="0" smtClean="0"/>
              <a:t>.</a:t>
            </a:r>
          </a:p>
          <a:p>
            <a:endParaRPr lang="en-IN" dirty="0"/>
          </a:p>
          <a:p>
            <a:r>
              <a:rPr lang="en-IN" dirty="0"/>
              <a:t>Now with this virtual DOM, </a:t>
            </a:r>
            <a:r>
              <a:rPr lang="en-IN" dirty="0" smtClean="0"/>
              <a:t>it </a:t>
            </a:r>
            <a:r>
              <a:rPr lang="en-IN" dirty="0"/>
              <a:t>will be checking the difference between this and your current DOM. </a:t>
            </a:r>
            <a:endParaRPr lang="en-IN" dirty="0" smtClean="0"/>
          </a:p>
          <a:p>
            <a:endParaRPr lang="en-IN" dirty="0"/>
          </a:p>
          <a:p>
            <a:r>
              <a:rPr lang="en-IN" dirty="0" smtClean="0"/>
              <a:t>And </a:t>
            </a:r>
            <a:r>
              <a:rPr lang="en-IN" dirty="0"/>
              <a:t>only the part which is different (in this case the new &lt;div&gt;) will be added instead of re-rendering the whole DOM.</a:t>
            </a:r>
          </a:p>
        </p:txBody>
      </p:sp>
    </p:spTree>
    <p:extLst>
      <p:ext uri="{BB962C8B-B14F-4D97-AF65-F5344CB8AC3E}">
        <p14:creationId xmlns:p14="http://schemas.microsoft.com/office/powerpoint/2010/main" val="177164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Angular2</a:t>
            </a:r>
            <a:endParaRPr lang="en-IN" dirty="0"/>
          </a:p>
        </p:txBody>
      </p:sp>
      <p:sp>
        <p:nvSpPr>
          <p:cNvPr id="3" name="Content Placeholder 2"/>
          <p:cNvSpPr>
            <a:spLocks noGrp="1"/>
          </p:cNvSpPr>
          <p:nvPr>
            <p:ph idx="1"/>
          </p:nvPr>
        </p:nvSpPr>
        <p:spPr>
          <a:xfrm>
            <a:off x="677334" y="1542197"/>
            <a:ext cx="8596668" cy="4681181"/>
          </a:xfrm>
        </p:spPr>
        <p:txBody>
          <a:bodyPr>
            <a:normAutofit/>
          </a:bodyPr>
          <a:lstStyle/>
          <a:p>
            <a:r>
              <a:rPr lang="en-IN" dirty="0"/>
              <a:t>Angular is designed to be modular, an Angular 2 app comprises of several </a:t>
            </a:r>
            <a:r>
              <a:rPr lang="en-IN" b="1" dirty="0"/>
              <a:t>components</a:t>
            </a:r>
            <a:r>
              <a:rPr lang="en-IN" dirty="0"/>
              <a:t>, which are connected via routing or </a:t>
            </a:r>
            <a:r>
              <a:rPr lang="en-IN" dirty="0" smtClean="0"/>
              <a:t>selectors.</a:t>
            </a:r>
          </a:p>
          <a:p>
            <a:endParaRPr lang="en-IN" dirty="0" smtClean="0"/>
          </a:p>
          <a:p>
            <a:r>
              <a:rPr lang="en-IN" dirty="0" smtClean="0"/>
              <a:t>These </a:t>
            </a:r>
            <a:r>
              <a:rPr lang="en-IN" dirty="0"/>
              <a:t>components may have templates attached to it which may display component properties and attach events to interact with the </a:t>
            </a:r>
            <a:r>
              <a:rPr lang="en-IN" dirty="0" smtClean="0"/>
              <a:t>properties.</a:t>
            </a:r>
          </a:p>
          <a:p>
            <a:endParaRPr lang="en-IN" dirty="0"/>
          </a:p>
          <a:p>
            <a:r>
              <a:rPr lang="en-IN" dirty="0"/>
              <a:t>A component may use a service, to access a particular feature or perform a very specific task</a:t>
            </a:r>
            <a:r>
              <a:rPr lang="en-IN" dirty="0" smtClean="0"/>
              <a:t>.</a:t>
            </a:r>
          </a:p>
          <a:p>
            <a:endParaRPr lang="en-IN" dirty="0"/>
          </a:p>
          <a:p>
            <a:r>
              <a:rPr lang="en-IN" dirty="0" smtClean="0"/>
              <a:t> </a:t>
            </a:r>
            <a:r>
              <a:rPr lang="en-IN" dirty="0"/>
              <a:t>Services must be injected into components before they can be used from within the component, this is referred to as Dependency Injection, which has also been a key feature of Angular 1.x.</a:t>
            </a:r>
            <a:endParaRPr lang="en-IN" dirty="0" smtClean="0"/>
          </a:p>
          <a:p>
            <a:endParaRPr lang="en-IN" dirty="0"/>
          </a:p>
          <a:p>
            <a:endParaRPr lang="en-IN" dirty="0"/>
          </a:p>
        </p:txBody>
      </p:sp>
    </p:spTree>
    <p:extLst>
      <p:ext uri="{BB962C8B-B14F-4D97-AF65-F5344CB8AC3E}">
        <p14:creationId xmlns:p14="http://schemas.microsoft.com/office/powerpoint/2010/main" val="322624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Loaders</a:t>
            </a:r>
            <a:endParaRPr lang="en-IN" dirty="0"/>
          </a:p>
        </p:txBody>
      </p:sp>
      <p:sp>
        <p:nvSpPr>
          <p:cNvPr id="3" name="Content Placeholder 2"/>
          <p:cNvSpPr>
            <a:spLocks noGrp="1"/>
          </p:cNvSpPr>
          <p:nvPr>
            <p:ph idx="1"/>
          </p:nvPr>
        </p:nvSpPr>
        <p:spPr/>
        <p:txBody>
          <a:bodyPr/>
          <a:lstStyle/>
          <a:p>
            <a:r>
              <a:rPr lang="en-IN" dirty="0" err="1" smtClean="0"/>
              <a:t>Requirejs</a:t>
            </a:r>
            <a:endParaRPr lang="en-IN" dirty="0" smtClean="0"/>
          </a:p>
          <a:p>
            <a:r>
              <a:rPr lang="en-IN" dirty="0" err="1" smtClean="0"/>
              <a:t>Browserifyjs</a:t>
            </a:r>
            <a:endParaRPr lang="en-IN" dirty="0" smtClean="0"/>
          </a:p>
          <a:p>
            <a:r>
              <a:rPr lang="en-IN" dirty="0" err="1" smtClean="0"/>
              <a:t>Webpack</a:t>
            </a:r>
            <a:endParaRPr lang="en-IN" dirty="0" smtClean="0"/>
          </a:p>
          <a:p>
            <a:r>
              <a:rPr lang="en-IN" dirty="0" err="1" smtClean="0"/>
              <a:t>systemjs</a:t>
            </a:r>
            <a:endParaRPr lang="en-IN" dirty="0"/>
          </a:p>
        </p:txBody>
      </p:sp>
    </p:spTree>
    <p:extLst>
      <p:ext uri="{BB962C8B-B14F-4D97-AF65-F5344CB8AC3E}">
        <p14:creationId xmlns:p14="http://schemas.microsoft.com/office/powerpoint/2010/main" val="4071129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Module loaders</a:t>
            </a:r>
            <a:endParaRPr lang="en-IN" dirty="0"/>
          </a:p>
        </p:txBody>
      </p:sp>
      <p:sp>
        <p:nvSpPr>
          <p:cNvPr id="3" name="Content Placeholder 2"/>
          <p:cNvSpPr>
            <a:spLocks noGrp="1"/>
          </p:cNvSpPr>
          <p:nvPr>
            <p:ph idx="1"/>
          </p:nvPr>
        </p:nvSpPr>
        <p:spPr/>
        <p:txBody>
          <a:bodyPr/>
          <a:lstStyle/>
          <a:p>
            <a:r>
              <a:rPr lang="en-IN" dirty="0" smtClean="0"/>
              <a:t>Complex dependencies are difficult to manage</a:t>
            </a:r>
          </a:p>
          <a:p>
            <a:r>
              <a:rPr lang="en-IN" dirty="0" smtClean="0"/>
              <a:t>Browser code does not inherently mix with node</a:t>
            </a:r>
          </a:p>
          <a:p>
            <a:r>
              <a:rPr lang="en-IN" dirty="0" smtClean="0"/>
              <a:t>Lot of script tags in html is problem</a:t>
            </a:r>
          </a:p>
          <a:p>
            <a:endParaRPr lang="en-IN" dirty="0"/>
          </a:p>
          <a:p>
            <a:endParaRPr lang="en-IN" dirty="0"/>
          </a:p>
        </p:txBody>
      </p:sp>
    </p:spTree>
    <p:extLst>
      <p:ext uri="{BB962C8B-B14F-4D97-AF65-F5344CB8AC3E}">
        <p14:creationId xmlns:p14="http://schemas.microsoft.com/office/powerpoint/2010/main" val="3348936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These Libraries For?</a:t>
            </a:r>
            <a:br>
              <a:rPr lang="en-IN" dirty="0"/>
            </a:br>
            <a:endParaRPr lang="en-IN" dirty="0"/>
          </a:p>
        </p:txBody>
      </p:sp>
      <p:sp>
        <p:nvSpPr>
          <p:cNvPr id="4" name="Rectangle 1"/>
          <p:cNvSpPr>
            <a:spLocks noGrp="1" noChangeArrowheads="1"/>
          </p:cNvSpPr>
          <p:nvPr>
            <p:ph idx="1"/>
          </p:nvPr>
        </p:nvSpPr>
        <p:spPr bwMode="auto">
          <a:xfrm>
            <a:off x="922993" y="2123175"/>
            <a:ext cx="6542332" cy="2754600"/>
          </a:xfrm>
          <a:prstGeom prst="rect">
            <a:avLst/>
          </a:prstGeom>
          <a:solidFill>
            <a:srgbClr val="E7F3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fontAlgn="base">
              <a:lnSpc>
                <a:spcPct val="100000"/>
              </a:lnSpc>
              <a:tabLst/>
            </a:pPr>
            <a:r>
              <a:rPr lang="en-US" altLang="en-US" dirty="0"/>
              <a:t>system.js</a:t>
            </a:r>
          </a:p>
          <a:p>
            <a:pPr marR="0" lvl="0" fontAlgn="base">
              <a:lnSpc>
                <a:spcPct val="100000"/>
              </a:lnSpc>
              <a:tabLst/>
            </a:pPr>
            <a:r>
              <a:rPr lang="en-US" altLang="en-US" dirty="0"/>
              <a:t>typescript.js</a:t>
            </a:r>
          </a:p>
          <a:p>
            <a:pPr marR="0" lvl="0" fontAlgn="base">
              <a:lnSpc>
                <a:spcPct val="100000"/>
              </a:lnSpc>
              <a:tabLst/>
            </a:pPr>
            <a:r>
              <a:rPr lang="en-US" altLang="en-US" dirty="0"/>
              <a:t>angular2-polyfills.js</a:t>
            </a:r>
          </a:p>
          <a:p>
            <a:pPr marR="0" lvl="0" fontAlgn="base">
              <a:lnSpc>
                <a:spcPct val="100000"/>
              </a:lnSpc>
              <a:tabLst/>
            </a:pPr>
            <a:r>
              <a:rPr lang="en-US" altLang="en-US" dirty="0"/>
              <a:t>Rx.js</a:t>
            </a:r>
          </a:p>
          <a:p>
            <a:pPr marR="0" lvl="0" fontAlgn="base">
              <a:lnSpc>
                <a:spcPct val="100000"/>
              </a:lnSpc>
              <a:tabLst/>
            </a:pPr>
            <a:r>
              <a:rPr lang="en-US" altLang="en-US" dirty="0"/>
              <a:t>angular2.dev.js</a:t>
            </a:r>
          </a:p>
          <a:p>
            <a:pPr marR="0" lvl="0" fontAlgn="base">
              <a:lnSpc>
                <a:spcPct val="100000"/>
              </a:lnSpc>
              <a:tabLst/>
            </a:pPr>
            <a:endParaRPr lang="en-US" altLang="en-US" dirty="0"/>
          </a:p>
        </p:txBody>
      </p:sp>
    </p:spTree>
    <p:extLst>
      <p:ext uri="{BB962C8B-B14F-4D97-AF65-F5344CB8AC3E}">
        <p14:creationId xmlns:p14="http://schemas.microsoft.com/office/powerpoint/2010/main" val="140267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281"/>
            <a:ext cx="8596668" cy="1320800"/>
          </a:xfrm>
        </p:spPr>
        <p:txBody>
          <a:bodyPr/>
          <a:lstStyle/>
          <a:p>
            <a:r>
              <a:rPr lang="en-IN" dirty="0" smtClean="0"/>
              <a:t>Angular 2 Architecture</a:t>
            </a:r>
            <a:endParaRPr lang="en-IN" dirty="0"/>
          </a:p>
        </p:txBody>
      </p:sp>
      <p:pic>
        <p:nvPicPr>
          <p:cNvPr id="102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8" y="1173707"/>
            <a:ext cx="8447963" cy="5485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654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 </a:t>
            </a:r>
            <a:r>
              <a:rPr lang="en-IN" dirty="0" err="1" smtClean="0"/>
              <a:t>js</a:t>
            </a:r>
            <a:endParaRPr lang="en-IN" dirty="0"/>
          </a:p>
        </p:txBody>
      </p:sp>
      <p:sp>
        <p:nvSpPr>
          <p:cNvPr id="3" name="Content Placeholder 2"/>
          <p:cNvSpPr>
            <a:spLocks noGrp="1"/>
          </p:cNvSpPr>
          <p:nvPr>
            <p:ph idx="1"/>
          </p:nvPr>
        </p:nvSpPr>
        <p:spPr/>
        <p:txBody>
          <a:bodyPr/>
          <a:lstStyle/>
          <a:p>
            <a:r>
              <a:rPr lang="en-IN" dirty="0" smtClean="0"/>
              <a:t>Need single build file to load all the required libraries.</a:t>
            </a:r>
          </a:p>
          <a:p>
            <a:endParaRPr lang="en-IN" dirty="0"/>
          </a:p>
          <a:p>
            <a:r>
              <a:rPr lang="en-IN" dirty="0" smtClean="0"/>
              <a:t>It is addressed by Asynchronous Module Definitions.</a:t>
            </a:r>
          </a:p>
          <a:p>
            <a:endParaRPr lang="en-IN" dirty="0"/>
          </a:p>
          <a:p>
            <a:r>
              <a:rPr lang="en-IN" dirty="0" smtClean="0"/>
              <a:t>Require </a:t>
            </a:r>
            <a:r>
              <a:rPr lang="en-IN" dirty="0" err="1" smtClean="0"/>
              <a:t>js</a:t>
            </a:r>
            <a:r>
              <a:rPr lang="en-IN" dirty="0" smtClean="0"/>
              <a:t> uses AMD</a:t>
            </a:r>
            <a:endParaRPr lang="en-IN" dirty="0"/>
          </a:p>
        </p:txBody>
      </p:sp>
    </p:spTree>
    <p:extLst>
      <p:ext uri="{BB962C8B-B14F-4D97-AF65-F5344CB8AC3E}">
        <p14:creationId xmlns:p14="http://schemas.microsoft.com/office/powerpoint/2010/main" val="165118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Requirejs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Good</a:t>
            </a:r>
          </a:p>
          <a:p>
            <a:endParaRPr lang="en-IN" dirty="0"/>
          </a:p>
          <a:p>
            <a:r>
              <a:rPr lang="en-IN" dirty="0" smtClean="0"/>
              <a:t>Lazy loading allows optimization</a:t>
            </a:r>
          </a:p>
          <a:p>
            <a:r>
              <a:rPr lang="en-IN" dirty="0" smtClean="0"/>
              <a:t>Only one script tag</a:t>
            </a:r>
          </a:p>
          <a:p>
            <a:endParaRPr lang="en-IN" dirty="0" smtClean="0"/>
          </a:p>
          <a:p>
            <a:r>
              <a:rPr lang="en-IN" dirty="0" smtClean="0"/>
              <a:t>Bad</a:t>
            </a:r>
          </a:p>
          <a:p>
            <a:r>
              <a:rPr lang="en-IN" dirty="0" smtClean="0"/>
              <a:t>Many separate Requests</a:t>
            </a:r>
          </a:p>
          <a:p>
            <a:r>
              <a:rPr lang="en-IN" dirty="0" smtClean="0"/>
              <a:t>Lazy loading will slow down</a:t>
            </a:r>
          </a:p>
          <a:p>
            <a:r>
              <a:rPr lang="en-IN" dirty="0" smtClean="0"/>
              <a:t>Must maintain </a:t>
            </a:r>
            <a:r>
              <a:rPr lang="en-IN" dirty="0" err="1" smtClean="0"/>
              <a:t>config</a:t>
            </a:r>
            <a:r>
              <a:rPr lang="en-IN" dirty="0" smtClean="0"/>
              <a:t> file</a:t>
            </a:r>
          </a:p>
          <a:p>
            <a:r>
              <a:rPr lang="en-IN" dirty="0" smtClean="0"/>
              <a:t>Enormous unreadable syntax</a:t>
            </a:r>
          </a:p>
          <a:p>
            <a:r>
              <a:rPr lang="en-IN" dirty="0" err="1" smtClean="0"/>
              <a:t>Prrfers</a:t>
            </a:r>
            <a:r>
              <a:rPr lang="en-IN" dirty="0" smtClean="0"/>
              <a:t> </a:t>
            </a:r>
            <a:r>
              <a:rPr lang="en-IN" dirty="0" err="1" smtClean="0"/>
              <a:t>AMDModules</a:t>
            </a:r>
            <a:r>
              <a:rPr lang="en-IN" dirty="0" smtClean="0"/>
              <a:t> </a:t>
            </a:r>
          </a:p>
          <a:p>
            <a:endParaRPr lang="en-IN" dirty="0"/>
          </a:p>
        </p:txBody>
      </p:sp>
    </p:spTree>
    <p:extLst>
      <p:ext uri="{BB962C8B-B14F-4D97-AF65-F5344CB8AC3E}">
        <p14:creationId xmlns:p14="http://schemas.microsoft.com/office/powerpoint/2010/main" val="1776314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Browserifyjs</a:t>
            </a:r>
            <a:endParaRPr lang="en-IN" dirty="0"/>
          </a:p>
        </p:txBody>
      </p:sp>
      <p:sp>
        <p:nvSpPr>
          <p:cNvPr id="3" name="Content Placeholder 2"/>
          <p:cNvSpPr>
            <a:spLocks noGrp="1"/>
          </p:cNvSpPr>
          <p:nvPr>
            <p:ph idx="1"/>
          </p:nvPr>
        </p:nvSpPr>
        <p:spPr>
          <a:xfrm>
            <a:off x="677334" y="1930401"/>
            <a:ext cx="8596668" cy="4110962"/>
          </a:xfrm>
        </p:spPr>
        <p:txBody>
          <a:bodyPr/>
          <a:lstStyle/>
          <a:p>
            <a:r>
              <a:rPr lang="en-IN" dirty="0" err="1" smtClean="0"/>
              <a:t>Browserifyjs</a:t>
            </a:r>
            <a:r>
              <a:rPr lang="en-IN" dirty="0" smtClean="0"/>
              <a:t> =Common </a:t>
            </a:r>
            <a:r>
              <a:rPr lang="en-IN" dirty="0" err="1" smtClean="0"/>
              <a:t>js</a:t>
            </a:r>
            <a:endParaRPr lang="en-IN" dirty="0" smtClean="0"/>
          </a:p>
          <a:p>
            <a:endParaRPr lang="en-IN" dirty="0"/>
          </a:p>
          <a:p>
            <a:r>
              <a:rPr lang="en-IN" dirty="0" smtClean="0"/>
              <a:t>Require(‘http’) ---------------------</a:t>
            </a:r>
            <a:r>
              <a:rPr lang="en-IN" dirty="0" smtClean="0">
                <a:sym typeface="Wingdings" panose="05000000000000000000" pitchFamily="2" charset="2"/>
              </a:rPr>
              <a:t> </a:t>
            </a:r>
            <a:r>
              <a:rPr lang="en-IN" dirty="0" err="1" smtClean="0">
                <a:sym typeface="Wingdings" panose="05000000000000000000" pitchFamily="2" charset="2"/>
              </a:rPr>
              <a:t>nodejs</a:t>
            </a:r>
            <a:endParaRPr lang="en-IN" dirty="0" smtClean="0">
              <a:sym typeface="Wingdings" panose="05000000000000000000" pitchFamily="2" charset="2"/>
            </a:endParaRPr>
          </a:p>
          <a:p>
            <a:endParaRPr lang="en-IN" dirty="0">
              <a:sym typeface="Wingdings" panose="05000000000000000000" pitchFamily="2" charset="2"/>
            </a:endParaRPr>
          </a:p>
          <a:p>
            <a:r>
              <a:rPr lang="en-IN" dirty="0" smtClean="0">
                <a:sym typeface="Wingdings" panose="05000000000000000000" pitchFamily="2" charset="2"/>
              </a:rPr>
              <a:t>For bundling</a:t>
            </a:r>
          </a:p>
          <a:p>
            <a:endParaRPr lang="en-IN" dirty="0">
              <a:sym typeface="Wingdings" panose="05000000000000000000" pitchFamily="2" charset="2"/>
            </a:endParaRPr>
          </a:p>
          <a:p>
            <a:r>
              <a:rPr lang="en-IN" dirty="0" err="1" smtClean="0">
                <a:sym typeface="Wingdings" panose="05000000000000000000" pitchFamily="2" charset="2"/>
              </a:rPr>
              <a:t>Bowserify</a:t>
            </a:r>
            <a:r>
              <a:rPr lang="en-IN" dirty="0" smtClean="0">
                <a:sym typeface="Wingdings" panose="05000000000000000000" pitchFamily="2" charset="2"/>
              </a:rPr>
              <a:t> app.js –o bundle.js</a:t>
            </a:r>
          </a:p>
          <a:p>
            <a:endParaRPr lang="en-IN" dirty="0"/>
          </a:p>
        </p:txBody>
      </p:sp>
    </p:spTree>
    <p:extLst>
      <p:ext uri="{BB962C8B-B14F-4D97-AF65-F5344CB8AC3E}">
        <p14:creationId xmlns:p14="http://schemas.microsoft.com/office/powerpoint/2010/main" val="248463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Browserifyjs</a:t>
            </a:r>
            <a:endParaRPr lang="en-IN" dirty="0"/>
          </a:p>
        </p:txBody>
      </p:sp>
      <p:sp>
        <p:nvSpPr>
          <p:cNvPr id="3" name="Content Placeholder 2"/>
          <p:cNvSpPr>
            <a:spLocks noGrp="1"/>
          </p:cNvSpPr>
          <p:nvPr>
            <p:ph idx="1"/>
          </p:nvPr>
        </p:nvSpPr>
        <p:spPr>
          <a:xfrm>
            <a:off x="677334" y="1719619"/>
            <a:ext cx="8596668" cy="4626590"/>
          </a:xfrm>
        </p:spPr>
        <p:txBody>
          <a:bodyPr>
            <a:normAutofit/>
          </a:bodyPr>
          <a:lstStyle/>
          <a:p>
            <a:r>
              <a:rPr lang="en-IN" dirty="0" smtClean="0"/>
              <a:t>Good</a:t>
            </a:r>
          </a:p>
          <a:p>
            <a:r>
              <a:rPr lang="en-IN" dirty="0" smtClean="0"/>
              <a:t>Build is good</a:t>
            </a:r>
            <a:endParaRPr lang="en-IN" dirty="0"/>
          </a:p>
          <a:p>
            <a:r>
              <a:rPr lang="en-IN" dirty="0" smtClean="0"/>
              <a:t>Only one script tag</a:t>
            </a:r>
          </a:p>
          <a:p>
            <a:r>
              <a:rPr lang="en-IN" dirty="0" smtClean="0"/>
              <a:t>Syntax is consistent and works with any module</a:t>
            </a:r>
          </a:p>
          <a:p>
            <a:endParaRPr lang="en-IN" dirty="0" smtClean="0"/>
          </a:p>
          <a:p>
            <a:r>
              <a:rPr lang="en-IN" dirty="0" smtClean="0"/>
              <a:t>Bad</a:t>
            </a:r>
          </a:p>
          <a:p>
            <a:r>
              <a:rPr lang="en-IN" dirty="0" smtClean="0"/>
              <a:t>Must maintain </a:t>
            </a:r>
            <a:r>
              <a:rPr lang="en-IN" dirty="0" err="1" smtClean="0"/>
              <a:t>config</a:t>
            </a:r>
            <a:r>
              <a:rPr lang="en-IN" dirty="0" smtClean="0"/>
              <a:t> file only for 3</a:t>
            </a:r>
            <a:r>
              <a:rPr lang="en-IN" baseline="30000" dirty="0" smtClean="0"/>
              <a:t>rd</a:t>
            </a:r>
            <a:r>
              <a:rPr lang="en-IN" dirty="0" smtClean="0"/>
              <a:t> party lib</a:t>
            </a:r>
          </a:p>
          <a:p>
            <a:r>
              <a:rPr lang="en-IN" dirty="0" smtClean="0"/>
              <a:t>Debug troubles</a:t>
            </a:r>
            <a:endParaRPr lang="en-IN" dirty="0"/>
          </a:p>
        </p:txBody>
      </p:sp>
    </p:spTree>
    <p:extLst>
      <p:ext uri="{BB962C8B-B14F-4D97-AF65-F5344CB8AC3E}">
        <p14:creationId xmlns:p14="http://schemas.microsoft.com/office/powerpoint/2010/main" val="2581284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t>
            </a:r>
            <a:r>
              <a:rPr lang="en-IN" dirty="0" err="1" smtClean="0"/>
              <a:t>js</a:t>
            </a:r>
            <a:endParaRPr lang="en-IN" dirty="0"/>
          </a:p>
        </p:txBody>
      </p:sp>
      <p:sp>
        <p:nvSpPr>
          <p:cNvPr id="3" name="Content Placeholder 2"/>
          <p:cNvSpPr>
            <a:spLocks noGrp="1"/>
          </p:cNvSpPr>
          <p:nvPr>
            <p:ph idx="1"/>
          </p:nvPr>
        </p:nvSpPr>
        <p:spPr>
          <a:xfrm>
            <a:off x="677334" y="1460310"/>
            <a:ext cx="8596668" cy="4817659"/>
          </a:xfrm>
        </p:spPr>
        <p:txBody>
          <a:bodyPr>
            <a:normAutofit/>
          </a:bodyPr>
          <a:lstStyle/>
          <a:p>
            <a:r>
              <a:rPr lang="en-IN" dirty="0" err="1" smtClean="0"/>
              <a:t>Systemjs</a:t>
            </a:r>
            <a:r>
              <a:rPr lang="en-IN" dirty="0" smtClean="0"/>
              <a:t>  needs ES6 runtime.</a:t>
            </a:r>
          </a:p>
          <a:p>
            <a:r>
              <a:rPr lang="en-IN" dirty="0"/>
              <a:t>it calls itself the ‘universal loader’, in that it loads ES6 modules, AMD, </a:t>
            </a:r>
            <a:r>
              <a:rPr lang="en-IN" dirty="0" err="1"/>
              <a:t>CommonJS</a:t>
            </a:r>
            <a:r>
              <a:rPr lang="en-IN" dirty="0"/>
              <a:t> and global scripts in the browser and </a:t>
            </a:r>
            <a:r>
              <a:rPr lang="en-IN" dirty="0" err="1"/>
              <a:t>NodeJS</a:t>
            </a:r>
            <a:r>
              <a:rPr lang="en-IN" dirty="0"/>
              <a:t>. </a:t>
            </a:r>
            <a:endParaRPr lang="en-IN" dirty="0" smtClean="0"/>
          </a:p>
          <a:p>
            <a:r>
              <a:rPr lang="en-IN" dirty="0"/>
              <a:t>Meaning, it has a lot more built-in support for including different types of files than </a:t>
            </a:r>
            <a:r>
              <a:rPr lang="en-IN" dirty="0" err="1"/>
              <a:t>Webpack</a:t>
            </a:r>
            <a:r>
              <a:rPr lang="en-IN" dirty="0"/>
              <a:t> or </a:t>
            </a:r>
            <a:r>
              <a:rPr lang="en-IN" dirty="0" err="1"/>
              <a:t>Browserify</a:t>
            </a:r>
            <a:r>
              <a:rPr lang="en-IN" dirty="0"/>
              <a:t>. </a:t>
            </a:r>
            <a:endParaRPr lang="en-IN" dirty="0" smtClean="0"/>
          </a:p>
          <a:p>
            <a:r>
              <a:rPr lang="en-IN" dirty="0" smtClean="0"/>
              <a:t>However you </a:t>
            </a:r>
            <a:r>
              <a:rPr lang="en-IN" dirty="0"/>
              <a:t>have to directly tell </a:t>
            </a:r>
            <a:r>
              <a:rPr lang="en-IN" dirty="0" err="1"/>
              <a:t>SystemJs</a:t>
            </a:r>
            <a:r>
              <a:rPr lang="en-IN" dirty="0"/>
              <a:t> where to look for its dependencies and you end up with a </a:t>
            </a:r>
            <a:r>
              <a:rPr lang="en-IN" dirty="0" err="1"/>
              <a:t>config</a:t>
            </a:r>
            <a:r>
              <a:rPr lang="en-IN" dirty="0"/>
              <a:t> </a:t>
            </a:r>
            <a:r>
              <a:rPr lang="en-IN" dirty="0" smtClean="0"/>
              <a:t>file:</a:t>
            </a:r>
          </a:p>
          <a:p>
            <a:r>
              <a:rPr lang="en-IN" dirty="0"/>
              <a:t>Above is an Angular 2 </a:t>
            </a:r>
            <a:r>
              <a:rPr lang="en-IN" dirty="0" err="1"/>
              <a:t>SystemJs</a:t>
            </a:r>
            <a:r>
              <a:rPr lang="en-IN" dirty="0"/>
              <a:t> example. Including all your dependencies one by one is not ideal for large </a:t>
            </a:r>
            <a:r>
              <a:rPr lang="en-IN" dirty="0" smtClean="0"/>
              <a:t>application.</a:t>
            </a:r>
          </a:p>
          <a:p>
            <a:r>
              <a:rPr lang="en-IN" dirty="0" smtClean="0"/>
              <a:t>Thus </a:t>
            </a:r>
            <a:r>
              <a:rPr lang="en-IN" dirty="0"/>
              <a:t>I recommend that you’d only want to use </a:t>
            </a:r>
            <a:r>
              <a:rPr lang="en-IN" dirty="0" err="1"/>
              <a:t>SystemJs</a:t>
            </a:r>
            <a:r>
              <a:rPr lang="en-IN" dirty="0"/>
              <a:t> for </a:t>
            </a:r>
            <a:r>
              <a:rPr lang="en-IN" dirty="0" smtClean="0"/>
              <a:t>smaller to medium and </a:t>
            </a:r>
            <a:r>
              <a:rPr lang="en-IN" dirty="0"/>
              <a:t>more diverse projects and save yourself sometime not having to write out this configuration.</a:t>
            </a:r>
          </a:p>
          <a:p>
            <a:endParaRPr lang="en-IN" dirty="0"/>
          </a:p>
        </p:txBody>
      </p:sp>
    </p:spTree>
    <p:extLst>
      <p:ext uri="{BB962C8B-B14F-4D97-AF65-F5344CB8AC3E}">
        <p14:creationId xmlns:p14="http://schemas.microsoft.com/office/powerpoint/2010/main" val="3359211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328"/>
            <a:ext cx="8596668" cy="938663"/>
          </a:xfrm>
        </p:spPr>
        <p:txBody>
          <a:bodyPr/>
          <a:lstStyle/>
          <a:p>
            <a:r>
              <a:rPr lang="en-IN" dirty="0" err="1" smtClean="0"/>
              <a:t>Webpack</a:t>
            </a:r>
            <a:endParaRPr lang="en-IN" dirty="0"/>
          </a:p>
        </p:txBody>
      </p:sp>
      <p:sp>
        <p:nvSpPr>
          <p:cNvPr id="3" name="Content Placeholder 2"/>
          <p:cNvSpPr>
            <a:spLocks noGrp="1"/>
          </p:cNvSpPr>
          <p:nvPr>
            <p:ph idx="1"/>
          </p:nvPr>
        </p:nvSpPr>
        <p:spPr>
          <a:xfrm>
            <a:off x="677334" y="1351128"/>
            <a:ext cx="8596668" cy="5254387"/>
          </a:xfrm>
        </p:spPr>
        <p:txBody>
          <a:bodyPr>
            <a:normAutofit fontScale="92500" lnSpcReduction="10000"/>
          </a:bodyPr>
          <a:lstStyle/>
          <a:p>
            <a:r>
              <a:rPr lang="en-IN" dirty="0" err="1"/>
              <a:t>Webpack</a:t>
            </a:r>
            <a:r>
              <a:rPr lang="en-IN" dirty="0"/>
              <a:t> is a flexible module bundler. </a:t>
            </a:r>
            <a:endParaRPr lang="en-IN" dirty="0" smtClean="0"/>
          </a:p>
          <a:p>
            <a:endParaRPr lang="en-IN" dirty="0"/>
          </a:p>
          <a:p>
            <a:r>
              <a:rPr lang="en-IN" dirty="0" smtClean="0"/>
              <a:t>This </a:t>
            </a:r>
            <a:r>
              <a:rPr lang="en-IN" dirty="0"/>
              <a:t>means that it goes further and doesn't only handle modules but also provides a way to package your application (</a:t>
            </a:r>
            <a:r>
              <a:rPr lang="en-IN" dirty="0" err="1"/>
              <a:t>concat</a:t>
            </a:r>
            <a:r>
              <a:rPr lang="en-IN" dirty="0"/>
              <a:t> files, </a:t>
            </a:r>
            <a:r>
              <a:rPr lang="en-IN" dirty="0" err="1"/>
              <a:t>uglify</a:t>
            </a:r>
            <a:r>
              <a:rPr lang="en-IN" dirty="0"/>
              <a:t> files, </a:t>
            </a:r>
            <a:r>
              <a:rPr lang="en-IN" dirty="0" smtClean="0"/>
              <a:t>...).</a:t>
            </a:r>
          </a:p>
          <a:p>
            <a:endParaRPr lang="en-IN" dirty="0"/>
          </a:p>
          <a:p>
            <a:r>
              <a:rPr lang="en-IN" dirty="0" smtClean="0"/>
              <a:t> </a:t>
            </a:r>
            <a:r>
              <a:rPr lang="en-IN" dirty="0"/>
              <a:t>It also provides a dev server with load reload for </a:t>
            </a:r>
            <a:r>
              <a:rPr lang="en-IN" dirty="0" smtClean="0"/>
              <a:t>development</a:t>
            </a:r>
          </a:p>
          <a:p>
            <a:endParaRPr lang="en-IN" dirty="0" smtClean="0"/>
          </a:p>
          <a:p>
            <a:r>
              <a:rPr lang="en-IN" dirty="0" err="1"/>
              <a:t>Webpack</a:t>
            </a:r>
            <a:r>
              <a:rPr lang="en-IN" dirty="0"/>
              <a:t> treats everything as a module. Your </a:t>
            </a:r>
            <a:r>
              <a:rPr lang="en-IN" dirty="0" err="1"/>
              <a:t>css</a:t>
            </a:r>
            <a:r>
              <a:rPr lang="en-IN" dirty="0"/>
              <a:t>, html, </a:t>
            </a:r>
            <a:r>
              <a:rPr lang="en-IN" dirty="0" err="1"/>
              <a:t>javascript</a:t>
            </a:r>
            <a:r>
              <a:rPr lang="en-IN" dirty="0"/>
              <a:t>, fonts, images. </a:t>
            </a:r>
            <a:endParaRPr lang="en-IN" dirty="0" smtClean="0"/>
          </a:p>
          <a:p>
            <a:endParaRPr lang="en-IN" dirty="0" smtClean="0"/>
          </a:p>
          <a:p>
            <a:r>
              <a:rPr lang="en-IN" dirty="0" smtClean="0"/>
              <a:t>Anything </a:t>
            </a:r>
            <a:r>
              <a:rPr lang="en-IN" dirty="0"/>
              <a:t>and everything can be </a:t>
            </a:r>
            <a:r>
              <a:rPr lang="en-IN" dirty="0" err="1"/>
              <a:t>inlined</a:t>
            </a:r>
            <a:r>
              <a:rPr lang="en-IN" dirty="0"/>
              <a:t> into your code if you desire</a:t>
            </a:r>
            <a:r>
              <a:rPr lang="en-IN" dirty="0" smtClean="0"/>
              <a:t>.</a:t>
            </a:r>
          </a:p>
          <a:p>
            <a:endParaRPr lang="en-IN" dirty="0"/>
          </a:p>
          <a:p>
            <a:r>
              <a:rPr lang="en-IN" dirty="0" smtClean="0"/>
              <a:t> </a:t>
            </a:r>
            <a:r>
              <a:rPr lang="en-IN" dirty="0"/>
              <a:t>In addition to making everything a module, it also allows to you specify how you load these modules with ‘loaders’ and bundle them together into your bundle or index.html. </a:t>
            </a:r>
            <a:endParaRPr lang="en-IN" dirty="0" smtClean="0"/>
          </a:p>
          <a:p>
            <a:r>
              <a:rPr lang="en-IN" dirty="0" smtClean="0"/>
              <a:t>Because </a:t>
            </a:r>
            <a:r>
              <a:rPr lang="en-IN" dirty="0" err="1"/>
              <a:t>webpack</a:t>
            </a:r>
            <a:r>
              <a:rPr lang="en-IN" dirty="0"/>
              <a:t> can bundle your entire app together , it makes tree shaking and optimising your code easy. </a:t>
            </a:r>
          </a:p>
        </p:txBody>
      </p:sp>
    </p:spTree>
    <p:extLst>
      <p:ext uri="{BB962C8B-B14F-4D97-AF65-F5344CB8AC3E}">
        <p14:creationId xmlns:p14="http://schemas.microsoft.com/office/powerpoint/2010/main" val="9967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328"/>
            <a:ext cx="8596668" cy="938663"/>
          </a:xfrm>
        </p:spPr>
        <p:txBody>
          <a:bodyPr/>
          <a:lstStyle/>
          <a:p>
            <a:r>
              <a:rPr lang="en-IN" dirty="0" err="1" smtClean="0"/>
              <a:t>Webpack</a:t>
            </a:r>
            <a:endParaRPr lang="en-IN" dirty="0"/>
          </a:p>
        </p:txBody>
      </p:sp>
      <p:sp>
        <p:nvSpPr>
          <p:cNvPr id="3" name="Content Placeholder 2"/>
          <p:cNvSpPr>
            <a:spLocks noGrp="1"/>
          </p:cNvSpPr>
          <p:nvPr>
            <p:ph idx="1"/>
          </p:nvPr>
        </p:nvSpPr>
        <p:spPr>
          <a:xfrm>
            <a:off x="677334" y="1351128"/>
            <a:ext cx="8596668" cy="5254387"/>
          </a:xfrm>
        </p:spPr>
        <p:txBody>
          <a:bodyPr>
            <a:normAutofit/>
          </a:bodyPr>
          <a:lstStyle/>
          <a:p>
            <a:r>
              <a:rPr lang="en-IN" dirty="0" err="1"/>
              <a:t>Webpack</a:t>
            </a:r>
            <a:r>
              <a:rPr lang="en-IN" dirty="0"/>
              <a:t> is also my first choice for single page web applications</a:t>
            </a:r>
            <a:r>
              <a:rPr lang="en-IN" dirty="0" smtClean="0"/>
              <a:t>.</a:t>
            </a:r>
          </a:p>
          <a:p>
            <a:r>
              <a:rPr lang="en-IN" dirty="0" err="1" smtClean="0"/>
              <a:t>Webpack</a:t>
            </a:r>
            <a:r>
              <a:rPr lang="en-IN" dirty="0" smtClean="0"/>
              <a:t> reduces our </a:t>
            </a:r>
            <a:r>
              <a:rPr lang="en-IN" dirty="0"/>
              <a:t>bundle size by 10–20%, watch times by seconds, and builds by minutes. </a:t>
            </a:r>
            <a:endParaRPr lang="en-IN" dirty="0" smtClean="0"/>
          </a:p>
          <a:p>
            <a:r>
              <a:rPr lang="en-IN" dirty="0" smtClean="0"/>
              <a:t>Also reduces </a:t>
            </a:r>
            <a:r>
              <a:rPr lang="en-IN" dirty="0"/>
              <a:t>the number of gulp tasks in our builds and </a:t>
            </a:r>
            <a:r>
              <a:rPr lang="en-IN" dirty="0" smtClean="0"/>
              <a:t>decreases </a:t>
            </a:r>
            <a:r>
              <a:rPr lang="en-IN" dirty="0"/>
              <a:t>the complexity</a:t>
            </a:r>
            <a:r>
              <a:rPr lang="en-IN" dirty="0" smtClean="0"/>
              <a:t>.</a:t>
            </a:r>
          </a:p>
          <a:p>
            <a:r>
              <a:rPr lang="en-IN" dirty="0"/>
              <a:t>Overall, </a:t>
            </a:r>
            <a:r>
              <a:rPr lang="en-IN" dirty="0" err="1"/>
              <a:t>webpack</a:t>
            </a:r>
            <a:r>
              <a:rPr lang="en-IN" dirty="0"/>
              <a:t> is the clear winner when it comes to speed and flexibility. </a:t>
            </a:r>
            <a:endParaRPr lang="en-IN" dirty="0" smtClean="0"/>
          </a:p>
        </p:txBody>
      </p:sp>
    </p:spTree>
    <p:extLst>
      <p:ext uri="{BB962C8B-B14F-4D97-AF65-F5344CB8AC3E}">
        <p14:creationId xmlns:p14="http://schemas.microsoft.com/office/powerpoint/2010/main" val="2587492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SystemJS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Angular 2 doesn’t have its own module system like Angular 1 did – it uses </a:t>
            </a:r>
            <a:r>
              <a:rPr lang="en-IN" dirty="0" err="1"/>
              <a:t>SystemJS</a:t>
            </a:r>
            <a:r>
              <a:rPr lang="en-IN" dirty="0"/>
              <a:t>. </a:t>
            </a:r>
            <a:endParaRPr lang="en-IN" dirty="0" smtClean="0"/>
          </a:p>
          <a:p>
            <a:endParaRPr lang="en-IN" dirty="0"/>
          </a:p>
          <a:p>
            <a:r>
              <a:rPr lang="en-IN" dirty="0"/>
              <a:t>it is a “Universal dynamic module loader</a:t>
            </a:r>
            <a:r>
              <a:rPr lang="en-IN" dirty="0" smtClean="0"/>
              <a:t>”.</a:t>
            </a:r>
          </a:p>
          <a:p>
            <a:pPr marL="0" indent="0">
              <a:buNone/>
            </a:pPr>
            <a:r>
              <a:rPr lang="en-IN" dirty="0"/>
              <a:t> </a:t>
            </a:r>
            <a:endParaRPr lang="en-IN" dirty="0" smtClean="0"/>
          </a:p>
          <a:p>
            <a:r>
              <a:rPr lang="en-IN" dirty="0" err="1"/>
              <a:t>SystemJS</a:t>
            </a:r>
            <a:r>
              <a:rPr lang="en-IN" dirty="0"/>
              <a:t> is a library written by </a:t>
            </a:r>
            <a:r>
              <a:rPr lang="en-IN" dirty="0">
                <a:hlinkClick r:id="rId2"/>
              </a:rPr>
              <a:t>Guy Bedford</a:t>
            </a:r>
            <a:r>
              <a:rPr lang="en-IN" dirty="0"/>
              <a:t> (and others) built upon es6-module-loader to provide a way to load </a:t>
            </a:r>
            <a:r>
              <a:rPr lang="en-IN" i="1" dirty="0"/>
              <a:t>not only</a:t>
            </a:r>
            <a:r>
              <a:rPr lang="en-IN" dirty="0"/>
              <a:t> ES6 modules, but also </a:t>
            </a:r>
            <a:r>
              <a:rPr lang="en-IN" dirty="0" err="1"/>
              <a:t>CommonJS</a:t>
            </a:r>
            <a:r>
              <a:rPr lang="en-IN" dirty="0"/>
              <a:t>, AMD and global scripts.</a:t>
            </a:r>
          </a:p>
        </p:txBody>
      </p:sp>
    </p:spTree>
    <p:extLst>
      <p:ext uri="{BB962C8B-B14F-4D97-AF65-F5344CB8AC3E}">
        <p14:creationId xmlns:p14="http://schemas.microsoft.com/office/powerpoint/2010/main" val="87283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t>
            </a:r>
            <a:r>
              <a:rPr lang="en-IN" dirty="0" err="1" smtClean="0"/>
              <a:t>js</a:t>
            </a:r>
            <a:r>
              <a:rPr lang="en-IN" dirty="0" smtClean="0"/>
              <a:t> vs </a:t>
            </a:r>
            <a:r>
              <a:rPr lang="en-IN" dirty="0" err="1" smtClean="0"/>
              <a:t>webapack</a:t>
            </a:r>
            <a:endParaRPr lang="en-IN" dirty="0"/>
          </a:p>
        </p:txBody>
      </p:sp>
      <p:pic>
        <p:nvPicPr>
          <p:cNvPr id="6146" name="Picture 2" descr="http://www.netinstructions.com/content/images/2016/10/system-js-vs-webpack-google-trend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52" y="1930400"/>
            <a:ext cx="859155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94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typescript.js</a:t>
            </a:r>
            <a:br>
              <a:rPr lang="en-IN" dirty="0"/>
            </a:br>
            <a:endParaRPr lang="en-IN" dirty="0"/>
          </a:p>
        </p:txBody>
      </p:sp>
      <p:sp>
        <p:nvSpPr>
          <p:cNvPr id="5" name="Rectangle 2"/>
          <p:cNvSpPr>
            <a:spLocks noGrp="1" noChangeArrowheads="1"/>
          </p:cNvSpPr>
          <p:nvPr>
            <p:ph idx="1"/>
          </p:nvPr>
        </p:nvSpPr>
        <p:spPr bwMode="auto">
          <a:xfrm>
            <a:off x="677333" y="2752599"/>
            <a:ext cx="8412075" cy="2554545"/>
          </a:xfrm>
          <a:prstGeom prst="rect">
            <a:avLst/>
          </a:prstGeom>
          <a:solidFill>
            <a:srgbClr val="E7F3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5383C"/>
                </a:solidFill>
                <a:effectLst/>
                <a:latin typeface="Courier New" panose="02070309020205020404" pitchFamily="49" charset="0"/>
                <a:cs typeface="Courier New" panose="02070309020205020404" pitchFamily="49" charset="0"/>
              </a:rPr>
              <a:t>typescript.js</a:t>
            </a:r>
            <a:r>
              <a:rPr kumimoji="0" lang="en-US" altLang="en-US" sz="2000" b="0" i="0" u="none" strike="noStrike" cap="none" normalizeH="0" baseline="0" dirty="0" smtClean="0">
                <a:ln>
                  <a:noFill/>
                </a:ln>
                <a:solidFill>
                  <a:srgbClr val="35383C"/>
                </a:solidFill>
                <a:effectLst/>
                <a:latin typeface="PT Serif"/>
              </a:rPr>
              <a:t> is the </a:t>
            </a:r>
            <a:r>
              <a:rPr kumimoji="0" lang="en-US" altLang="en-US" sz="2000" b="0" i="0" u="none" strike="noStrike" cap="none" normalizeH="0" baseline="0" dirty="0" err="1" smtClean="0">
                <a:ln>
                  <a:noFill/>
                </a:ln>
                <a:solidFill>
                  <a:srgbClr val="35383C"/>
                </a:solidFill>
                <a:effectLst/>
                <a:latin typeface="PT Serif"/>
              </a:rPr>
              <a:t>transpiler</a:t>
            </a:r>
            <a:r>
              <a:rPr kumimoji="0" lang="en-US" altLang="en-US" sz="2000" b="0" i="0" u="none" strike="noStrike" cap="none" normalizeH="0" baseline="0" dirty="0" smtClean="0">
                <a:ln>
                  <a:noFill/>
                </a:ln>
                <a:solidFill>
                  <a:srgbClr val="35383C"/>
                </a:solidFill>
                <a:effectLst/>
                <a:latin typeface="PT Serif"/>
              </a:rPr>
              <a:t> used by </a:t>
            </a:r>
            <a:r>
              <a:rPr kumimoji="0" lang="en-US" altLang="en-US" sz="2000" b="0" i="0" u="none" strike="noStrike" cap="none" normalizeH="0" baseline="0" dirty="0" err="1" smtClean="0">
                <a:ln>
                  <a:noFill/>
                </a:ln>
                <a:solidFill>
                  <a:srgbClr val="35383C"/>
                </a:solidFill>
                <a:effectLst/>
                <a:latin typeface="PT Serif"/>
              </a:rPr>
              <a:t>SystemJS</a:t>
            </a:r>
            <a:r>
              <a:rPr kumimoji="0" lang="en-US" altLang="en-US" sz="2000" b="0" i="0" u="none" strike="noStrike" cap="none" normalizeH="0" baseline="0" dirty="0" smtClean="0">
                <a:ln>
                  <a:noFill/>
                </a:ln>
                <a:solidFill>
                  <a:srgbClr val="35383C"/>
                </a:solidFill>
                <a:effectLst/>
                <a:latin typeface="PT Serif"/>
              </a:rPr>
              <a:t>, which it uses to </a:t>
            </a:r>
            <a:r>
              <a:rPr kumimoji="0" lang="en-US" altLang="en-US" sz="2000" b="0" i="0" u="none" strike="noStrike" cap="none" normalizeH="0" baseline="0" dirty="0" err="1" smtClean="0">
                <a:ln>
                  <a:noFill/>
                </a:ln>
                <a:solidFill>
                  <a:srgbClr val="35383C"/>
                </a:solidFill>
                <a:effectLst/>
                <a:latin typeface="PT Serif"/>
              </a:rPr>
              <a:t>transpile</a:t>
            </a:r>
            <a:r>
              <a:rPr kumimoji="0" lang="en-US" altLang="en-US" sz="2000" b="0" i="0" u="none" strike="noStrike" cap="none" normalizeH="0" baseline="0" dirty="0" smtClean="0">
                <a:ln>
                  <a:noFill/>
                </a:ln>
                <a:solidFill>
                  <a:srgbClr val="35383C"/>
                </a:solidFill>
                <a:effectLst/>
                <a:latin typeface="PT Serif"/>
              </a:rPr>
              <a:t> </a:t>
            </a:r>
            <a:r>
              <a:rPr kumimoji="0" lang="en-US" altLang="en-US" sz="2000" b="0" i="0" u="none" strike="noStrike" cap="none" normalizeH="0" baseline="0" dirty="0" err="1" smtClean="0">
                <a:ln>
                  <a:noFill/>
                </a:ln>
                <a:solidFill>
                  <a:srgbClr val="35383C"/>
                </a:solidFill>
                <a:effectLst/>
                <a:latin typeface="PT Serif"/>
              </a:rPr>
              <a:t>TypeScript</a:t>
            </a:r>
            <a:r>
              <a:rPr kumimoji="0" lang="en-US" altLang="en-US" sz="2000" b="0" i="0" u="none" strike="noStrike" cap="none" normalizeH="0" baseline="0" dirty="0" smtClean="0">
                <a:ln>
                  <a:noFill/>
                </a:ln>
                <a:solidFill>
                  <a:srgbClr val="35383C"/>
                </a:solidFill>
                <a:effectLst/>
                <a:latin typeface="PT Serif"/>
              </a:rPr>
              <a:t> into JavaScript, live in the browser.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5383C"/>
              </a:solidFill>
              <a:latin typeface="PT 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5383C"/>
                </a:solidFill>
                <a:effectLst/>
                <a:latin typeface="PT Serif"/>
              </a:rPr>
              <a:t>It’s setup by </a:t>
            </a:r>
            <a:r>
              <a:rPr kumimoji="0" lang="en-US" altLang="en-US" sz="2000" b="0" i="0" u="none" strike="noStrike" cap="none" normalizeH="0" baseline="0" dirty="0" err="1" smtClean="0">
                <a:ln>
                  <a:noFill/>
                </a:ln>
                <a:solidFill>
                  <a:srgbClr val="35383C"/>
                </a:solidFill>
                <a:effectLst/>
                <a:latin typeface="Courier New" panose="02070309020205020404" pitchFamily="49" charset="0"/>
                <a:cs typeface="Courier New" panose="02070309020205020404" pitchFamily="49" charset="0"/>
              </a:rPr>
              <a:t>System.config</a:t>
            </a:r>
            <a:r>
              <a:rPr kumimoji="0" lang="en-US" altLang="en-US" sz="2000" b="0" i="0" u="none" strike="noStrike" cap="none" normalizeH="0" baseline="0" dirty="0" smtClean="0">
                <a:ln>
                  <a:noFill/>
                </a:ln>
                <a:solidFill>
                  <a:srgbClr val="35383C"/>
                </a:solidFill>
                <a:effectLst/>
                <a:latin typeface="PT Serif"/>
              </a:rPr>
              <a:t>:</a:t>
            </a:r>
            <a:r>
              <a:rPr kumimoji="0" lang="en-US" altLang="en-US" sz="2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lvl="0" indent="0" defTabSz="914400">
              <a:buClrTx/>
              <a:buSzTx/>
              <a:buNone/>
            </a:pPr>
            <a:r>
              <a:rPr lang="en-IN" sz="2000" dirty="0" err="1"/>
              <a:t>System.config</a:t>
            </a:r>
            <a:r>
              <a:rPr lang="en-IN" sz="2000" dirty="0"/>
              <a:t>({ </a:t>
            </a:r>
            <a:r>
              <a:rPr lang="en-IN" sz="2000" dirty="0" err="1"/>
              <a:t>transpiler</a:t>
            </a:r>
            <a:r>
              <a:rPr lang="en-IN" sz="2000" dirty="0"/>
              <a:t>: 'typescript', // here </a:t>
            </a:r>
            <a:r>
              <a:rPr lang="en-IN" sz="2000" dirty="0" err="1"/>
              <a:t>typescriptOptions</a:t>
            </a:r>
            <a:r>
              <a:rPr lang="en-IN" sz="2000" dirty="0"/>
              <a:t>: { </a:t>
            </a:r>
            <a:r>
              <a:rPr lang="en-IN" sz="2000" dirty="0" err="1"/>
              <a:t>emitDecoratorMetadata</a:t>
            </a:r>
            <a:r>
              <a:rPr lang="en-IN" sz="2000" dirty="0"/>
              <a:t>: true }, packages: {'</a:t>
            </a:r>
            <a:r>
              <a:rPr lang="en-IN" sz="2000" dirty="0" err="1"/>
              <a:t>src</a:t>
            </a:r>
            <a:r>
              <a:rPr lang="en-IN" sz="2000" dirty="0"/>
              <a:t>': {</a:t>
            </a:r>
            <a:r>
              <a:rPr lang="en-IN" sz="2000" dirty="0" err="1"/>
              <a:t>defaultExtension</a:t>
            </a:r>
            <a:r>
              <a:rPr lang="en-IN" sz="2000" dirty="0"/>
              <a:t>: '</a:t>
            </a:r>
            <a:r>
              <a:rPr lang="en-IN" sz="2000" dirty="0" err="1"/>
              <a:t>ts</a:t>
            </a:r>
            <a:r>
              <a:rPr lang="en-IN" sz="2000" dirty="0"/>
              <a:t>'}} });</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6267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lstStyle/>
          <a:p>
            <a:r>
              <a:rPr lang="en-IN" dirty="0"/>
              <a:t>Angular Application is modular in nature. </a:t>
            </a:r>
            <a:endParaRPr lang="en-IN" dirty="0" smtClean="0"/>
          </a:p>
          <a:p>
            <a:r>
              <a:rPr lang="en-IN" dirty="0" smtClean="0"/>
              <a:t>Therefore</a:t>
            </a:r>
            <a:r>
              <a:rPr lang="en-IN" dirty="0"/>
              <a:t>, an Application is just a collection of the individual modules.</a:t>
            </a:r>
          </a:p>
          <a:p>
            <a:r>
              <a:rPr lang="en-IN" dirty="0"/>
              <a:t>Modules are just blocks of code, which are created for a specific purpose.</a:t>
            </a:r>
          </a:p>
          <a:p>
            <a:r>
              <a:rPr lang="en-IN" dirty="0"/>
              <a:t>Because of this, each module exports something like a value or a function or a class, which the other module can import and make use of.</a:t>
            </a:r>
          </a:p>
          <a:p>
            <a:r>
              <a:rPr lang="en-IN" dirty="0"/>
              <a:t>In fact, an Angular framework itself is a collection of library modules</a:t>
            </a:r>
            <a:r>
              <a:rPr lang="en-IN" dirty="0" smtClean="0"/>
              <a:t>.</a:t>
            </a:r>
          </a:p>
          <a:p>
            <a:r>
              <a:rPr lang="en-IN" dirty="0"/>
              <a:t>Angular 2 itself ships in large modules, some of them are ‘</a:t>
            </a:r>
            <a:r>
              <a:rPr lang="en-IN" b="1" dirty="0"/>
              <a:t>angular/core</a:t>
            </a:r>
            <a:r>
              <a:rPr lang="en-IN" dirty="0"/>
              <a:t>‘, ‘</a:t>
            </a:r>
            <a:r>
              <a:rPr lang="en-IN" b="1" dirty="0"/>
              <a:t>angular/router</a:t>
            </a:r>
            <a:r>
              <a:rPr lang="en-IN" dirty="0"/>
              <a:t>‘ and there are more.</a:t>
            </a:r>
          </a:p>
          <a:p>
            <a:endParaRPr lang="en-IN" dirty="0"/>
          </a:p>
        </p:txBody>
      </p:sp>
    </p:spTree>
    <p:extLst>
      <p:ext uri="{BB962C8B-B14F-4D97-AF65-F5344CB8AC3E}">
        <p14:creationId xmlns:p14="http://schemas.microsoft.com/office/powerpoint/2010/main" val="3018166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angular2-polyfills</a:t>
            </a:r>
            <a:br>
              <a:rPr lang="en-IN" dirty="0"/>
            </a:br>
            <a:endParaRPr lang="en-IN" dirty="0"/>
          </a:p>
        </p:txBody>
      </p:sp>
      <p:sp>
        <p:nvSpPr>
          <p:cNvPr id="3" name="Content Placeholder 2"/>
          <p:cNvSpPr>
            <a:spLocks noGrp="1"/>
          </p:cNvSpPr>
          <p:nvPr>
            <p:ph idx="1"/>
          </p:nvPr>
        </p:nvSpPr>
        <p:spPr/>
        <p:txBody>
          <a:bodyPr/>
          <a:lstStyle/>
          <a:p>
            <a:r>
              <a:rPr lang="en-IN" dirty="0"/>
              <a:t>This file is essentially a mashup of </a:t>
            </a:r>
            <a:r>
              <a:rPr lang="en-IN" dirty="0">
                <a:hlinkClick r:id="rId2"/>
              </a:rPr>
              <a:t>zone.js</a:t>
            </a:r>
            <a:r>
              <a:rPr lang="en-IN" dirty="0"/>
              <a:t> and </a:t>
            </a:r>
            <a:r>
              <a:rPr lang="en-IN" dirty="0">
                <a:hlinkClick r:id="rId3"/>
              </a:rPr>
              <a:t>reflect-metadata</a:t>
            </a:r>
            <a:r>
              <a:rPr lang="en-IN" dirty="0" smtClean="0"/>
              <a:t>.</a:t>
            </a:r>
          </a:p>
          <a:p>
            <a:r>
              <a:rPr lang="en-IN" b="1" dirty="0"/>
              <a:t>Zones</a:t>
            </a:r>
            <a:r>
              <a:rPr lang="en-IN" dirty="0"/>
              <a:t> are an idea borrowed from </a:t>
            </a:r>
            <a:r>
              <a:rPr lang="en-IN" dirty="0">
                <a:hlinkClick r:id="rId4"/>
              </a:rPr>
              <a:t>Dart</a:t>
            </a:r>
            <a:r>
              <a:rPr lang="en-IN" dirty="0"/>
              <a:t> that Angular 2 uses to efficiently know when to update the view</a:t>
            </a:r>
            <a:r>
              <a:rPr lang="en-IN" dirty="0" smtClean="0"/>
              <a:t>.</a:t>
            </a:r>
          </a:p>
          <a:p>
            <a:r>
              <a:rPr lang="en-IN" b="1" dirty="0"/>
              <a:t>reflect-metadata</a:t>
            </a:r>
            <a:r>
              <a:rPr lang="en-IN" dirty="0"/>
              <a:t> is used to enable dependency injection through decorators.</a:t>
            </a:r>
          </a:p>
        </p:txBody>
      </p:sp>
    </p:spTree>
    <p:extLst>
      <p:ext uri="{BB962C8B-B14F-4D97-AF65-F5344CB8AC3E}">
        <p14:creationId xmlns:p14="http://schemas.microsoft.com/office/powerpoint/2010/main" val="455268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RxJS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err="1"/>
              <a:t>RxJS</a:t>
            </a:r>
            <a:r>
              <a:rPr lang="en-IN" dirty="0"/>
              <a:t> (Reactive Extensions for JavaScript) is a library for </a:t>
            </a:r>
            <a:r>
              <a:rPr lang="en-IN" b="1" dirty="0"/>
              <a:t>Observables</a:t>
            </a:r>
            <a:r>
              <a:rPr lang="en-IN" dirty="0"/>
              <a:t>. </a:t>
            </a:r>
            <a:endParaRPr lang="en-IN" dirty="0" smtClean="0"/>
          </a:p>
          <a:p>
            <a:r>
              <a:rPr lang="en-IN" dirty="0" smtClean="0"/>
              <a:t>Observables </a:t>
            </a:r>
            <a:r>
              <a:rPr lang="en-IN" dirty="0"/>
              <a:t>are a new addition that resemble the Promises you already know from Angular 1, except they can be called multiple times.</a:t>
            </a:r>
          </a:p>
        </p:txBody>
      </p:sp>
    </p:spTree>
    <p:extLst>
      <p:ext uri="{BB962C8B-B14F-4D97-AF65-F5344CB8AC3E}">
        <p14:creationId xmlns:p14="http://schemas.microsoft.com/office/powerpoint/2010/main" val="607110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Development Setup</a:t>
            </a:r>
            <a:br>
              <a:rPr lang="en-IN" dirty="0"/>
            </a:br>
            <a:endParaRPr lang="en-IN" dirty="0"/>
          </a:p>
        </p:txBody>
      </p:sp>
      <p:sp>
        <p:nvSpPr>
          <p:cNvPr id="3" name="Content Placeholder 2"/>
          <p:cNvSpPr>
            <a:spLocks noGrp="1"/>
          </p:cNvSpPr>
          <p:nvPr>
            <p:ph idx="1"/>
          </p:nvPr>
        </p:nvSpPr>
        <p:spPr>
          <a:xfrm>
            <a:off x="677334" y="2160589"/>
            <a:ext cx="8596668" cy="3880773"/>
          </a:xfrm>
        </p:spPr>
        <p:txBody>
          <a:bodyPr>
            <a:normAutofit/>
          </a:bodyPr>
          <a:lstStyle/>
          <a:p>
            <a:r>
              <a:rPr lang="en-IN" dirty="0"/>
              <a:t>Install </a:t>
            </a:r>
            <a:r>
              <a:rPr lang="en-IN" dirty="0" smtClean="0"/>
              <a:t>Node</a:t>
            </a:r>
          </a:p>
          <a:p>
            <a:pPr fontAlgn="t"/>
            <a:r>
              <a:rPr lang="en-IN" dirty="0">
                <a:solidFill>
                  <a:srgbClr val="000000"/>
                </a:solidFill>
                <a:latin typeface="inherit"/>
              </a:rPr>
              <a:t> </a:t>
            </a:r>
            <a:r>
              <a:rPr lang="en-IN" dirty="0" err="1" smtClean="0">
                <a:solidFill>
                  <a:srgbClr val="000000"/>
                </a:solidFill>
                <a:latin typeface="inherit"/>
              </a:rPr>
              <a:t>npm</a:t>
            </a:r>
            <a:r>
              <a:rPr lang="en-IN" dirty="0" smtClean="0">
                <a:solidFill>
                  <a:srgbClr val="000000"/>
                </a:solidFill>
                <a:latin typeface="inherit"/>
              </a:rPr>
              <a:t> install</a:t>
            </a:r>
          </a:p>
          <a:p>
            <a:pPr fontAlgn="t"/>
            <a:r>
              <a:rPr lang="en-IN" dirty="0" err="1" smtClean="0">
                <a:solidFill>
                  <a:srgbClr val="000000"/>
                </a:solidFill>
                <a:latin typeface="inherit"/>
              </a:rPr>
              <a:t>Npm</a:t>
            </a:r>
            <a:r>
              <a:rPr lang="en-IN" smtClean="0">
                <a:solidFill>
                  <a:srgbClr val="000000"/>
                </a:solidFill>
                <a:latin typeface="inherit"/>
              </a:rPr>
              <a:t> start</a:t>
            </a:r>
            <a:endParaRPr lang="en-IN" dirty="0"/>
          </a:p>
          <a:p>
            <a:pPr fontAlgn="t"/>
            <a:endParaRPr lang="en-IN" dirty="0">
              <a:solidFill>
                <a:srgbClr val="000000"/>
              </a:solidFill>
              <a:latin typeface="inherit"/>
            </a:endParaRPr>
          </a:p>
          <a:p>
            <a:endParaRPr lang="en-IN" dirty="0" smtClean="0"/>
          </a:p>
          <a:p>
            <a:endParaRPr lang="en-IN" dirty="0" smtClean="0"/>
          </a:p>
          <a:p>
            <a:endParaRPr lang="en-IN" dirty="0"/>
          </a:p>
          <a:p>
            <a:endParaRPr lang="en-IN" dirty="0"/>
          </a:p>
        </p:txBody>
      </p:sp>
      <p:sp>
        <p:nvSpPr>
          <p:cNvPr id="5" name="Rectangle 2"/>
          <p:cNvSpPr>
            <a:spLocks noChangeArrowheads="1"/>
          </p:cNvSpPr>
          <p:nvPr/>
        </p:nvSpPr>
        <p:spPr bwMode="auto">
          <a:xfrm>
            <a:off x="0" y="90101"/>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4350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Death of Angular 1 concepts</a:t>
            </a:r>
            <a:endParaRPr lang="en-IN" dirty="0"/>
          </a:p>
        </p:txBody>
      </p:sp>
      <p:sp>
        <p:nvSpPr>
          <p:cNvPr id="4" name="Rectangle 1"/>
          <p:cNvSpPr>
            <a:spLocks noGrp="1" noChangeArrowheads="1"/>
          </p:cNvSpPr>
          <p:nvPr>
            <p:ph idx="1"/>
          </p:nvPr>
        </p:nvSpPr>
        <p:spPr bwMode="auto">
          <a:xfrm>
            <a:off x="677334" y="1253811"/>
            <a:ext cx="9162702" cy="5694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5709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R="0" lvl="0" fontAlgn="base">
              <a:lnSpc>
                <a:spcPct val="100000"/>
              </a:lnSpc>
              <a:tabLst/>
            </a:pPr>
            <a:r>
              <a:rPr lang="en-US" altLang="en-US" sz="2800" dirty="0"/>
              <a:t>Controllers,</a:t>
            </a:r>
          </a:p>
          <a:p>
            <a:pPr marR="0" lvl="0" fontAlgn="base">
              <a:lnSpc>
                <a:spcPct val="100000"/>
              </a:lnSpc>
              <a:tabLst/>
            </a:pPr>
            <a:r>
              <a:rPr lang="en-US" altLang="en-US" sz="2800" dirty="0">
                <a:hlinkClick r:id="rId2"/>
              </a:rPr>
              <a:t>Directive Definition Objects</a:t>
            </a:r>
            <a:r>
              <a:rPr lang="en-US" altLang="en-US" sz="2800" dirty="0"/>
              <a:t>,</a:t>
            </a:r>
          </a:p>
          <a:p>
            <a:pPr marR="0" lvl="0" fontAlgn="base">
              <a:lnSpc>
                <a:spcPct val="100000"/>
              </a:lnSpc>
              <a:tabLst/>
            </a:pPr>
            <a:r>
              <a:rPr lang="en-US" altLang="en-US" sz="2800" dirty="0"/>
              <a:t>$scope,</a:t>
            </a:r>
          </a:p>
          <a:p>
            <a:pPr marR="0" lvl="0" fontAlgn="base">
              <a:lnSpc>
                <a:spcPct val="100000"/>
              </a:lnSpc>
              <a:tabLst/>
            </a:pPr>
            <a:r>
              <a:rPr lang="en-US" altLang="en-US" sz="2800" dirty="0" err="1"/>
              <a:t>angular.module</a:t>
            </a:r>
            <a:r>
              <a:rPr lang="en-US" altLang="en-US" sz="28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090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0753" y="710414"/>
            <a:ext cx="9265510" cy="5437172"/>
          </a:xfrm>
          <a:prstGeom prst="rect">
            <a:avLst/>
          </a:prstGeom>
        </p:spPr>
      </p:pic>
    </p:spTree>
    <p:extLst>
      <p:ext uri="{BB962C8B-B14F-4D97-AF65-F5344CB8AC3E}">
        <p14:creationId xmlns:p14="http://schemas.microsoft.com/office/powerpoint/2010/main" val="423920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a:t>
            </a:r>
            <a:br>
              <a:rPr lang="en-IN" dirty="0"/>
            </a:br>
            <a:endParaRPr lang="en-IN" dirty="0"/>
          </a:p>
        </p:txBody>
      </p:sp>
      <p:sp>
        <p:nvSpPr>
          <p:cNvPr id="3" name="Content Placeholder 2"/>
          <p:cNvSpPr>
            <a:spLocks noGrp="1"/>
          </p:cNvSpPr>
          <p:nvPr>
            <p:ph idx="1"/>
          </p:nvPr>
        </p:nvSpPr>
        <p:spPr/>
        <p:txBody>
          <a:bodyPr/>
          <a:lstStyle/>
          <a:p>
            <a:r>
              <a:rPr lang="en-IN" dirty="0"/>
              <a:t>A Component is usually a JavaScript class with some metadata attached to it. </a:t>
            </a:r>
            <a:endParaRPr lang="en-IN" dirty="0" smtClean="0"/>
          </a:p>
          <a:p>
            <a:r>
              <a:rPr lang="en-IN" dirty="0" smtClean="0"/>
              <a:t>This </a:t>
            </a:r>
            <a:r>
              <a:rPr lang="en-IN" dirty="0"/>
              <a:t>metadata tells us how to process this particular class.</a:t>
            </a:r>
          </a:p>
          <a:p>
            <a:r>
              <a:rPr lang="en-IN" dirty="0"/>
              <a:t>For e.g. In metadata, we might have an HTML, which is going to be a view for our Component and our class contains a logic, which influences particular view. </a:t>
            </a:r>
            <a:endParaRPr lang="en-IN" dirty="0" smtClean="0"/>
          </a:p>
          <a:p>
            <a:r>
              <a:rPr lang="en-IN" dirty="0" smtClean="0"/>
              <a:t>Let's </a:t>
            </a:r>
            <a:r>
              <a:rPr lang="en-IN" dirty="0"/>
              <a:t>say that we have a Web page, where we have a navigation bar and main content. </a:t>
            </a:r>
            <a:endParaRPr lang="en-IN" dirty="0" smtClean="0"/>
          </a:p>
          <a:p>
            <a:r>
              <a:rPr lang="en-IN" dirty="0" smtClean="0"/>
              <a:t>Now</a:t>
            </a:r>
            <a:r>
              <a:rPr lang="en-IN" dirty="0"/>
              <a:t>, we are going to create a component for each of these individual functionalities.</a:t>
            </a:r>
          </a:p>
          <a:p>
            <a:endParaRPr lang="en-IN" dirty="0"/>
          </a:p>
        </p:txBody>
      </p:sp>
    </p:spTree>
    <p:extLst>
      <p:ext uri="{BB962C8B-B14F-4D97-AF65-F5344CB8AC3E}">
        <p14:creationId xmlns:p14="http://schemas.microsoft.com/office/powerpoint/2010/main" val="8755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Root</a:t>
            </a:r>
            <a:endParaRPr lang="en-IN" dirty="0"/>
          </a:p>
        </p:txBody>
      </p:sp>
      <p:sp>
        <p:nvSpPr>
          <p:cNvPr id="3" name="Content Placeholder 2"/>
          <p:cNvSpPr>
            <a:spLocks noGrp="1"/>
          </p:cNvSpPr>
          <p:nvPr>
            <p:ph idx="1"/>
          </p:nvPr>
        </p:nvSpPr>
        <p:spPr>
          <a:xfrm>
            <a:off x="677334" y="1737508"/>
            <a:ext cx="8596668" cy="1128521"/>
          </a:xfrm>
        </p:spPr>
        <p:txBody>
          <a:bodyPr/>
          <a:lstStyle/>
          <a:p>
            <a:r>
              <a:rPr lang="en-IN" dirty="0"/>
              <a:t>In our Angular Application, we will have at least one component called Root Component and all the other components are going to fall under this Root Component.</a:t>
            </a:r>
          </a:p>
        </p:txBody>
      </p:sp>
      <p:sp>
        <p:nvSpPr>
          <p:cNvPr id="4" name="AutoShape 2" descr="data:image/png;base64,iVBORw0KGgoAAAANSUhEUgAAAlcAAACSCAYAAABoge+qAAAS5UlEQVR4Ae3dbYhc1RnA8Wd2d3ZndjfZJLuJa5ZoUpdEEkMhESHFIgYWlYoUWysBU1trRfxQqEhbC9IUpYVWxA/9INRCJUoLQmzFUtqIpS82IG2K2KREY/Oyja6bbJJNduclszO3PBPuOLs7uzM7c/eee879Xwg7c1/OOc/vmcs8c+6dScLzPE9YEEAAAQQQQAABBAIRaAukFRpBAAEEEEAAAQQQKAtQXPFCQAABBBBAAAEEAhSguAoQk6YQQAABBBBAAAGKK14DCCCAAAIIIIBAgAIUVwFi0hQCCCCAAAIIIEBxxWsAAQQQQAABBBAIUIDiKkBMmkIAAQQQQAABBCiueA0ggAACCCCAAAIBClBcBYhJUwgggAACCCCAAMUVrwEEEEAAAQQQQCBAAYqrADFpCgEEEEAAAQQQoLjiNYAAAggggAACCAQoQHEVICZNIYAAAggggAACHRAggEBrAm/967/yj/c/liMnx+XM+EUpeaXWGuRoBBYRaEu0yeBAn9y4YUBu3nKtjOy8Qdrb+Jy8CBmbEAhdIOF5nhd6r3SIgAMCp8cvyo9e+YucnS6Jl14tya5uSaa6RSThQHSEEF0BTwq5jBTyGfGyF2RNKiFP7rlVhof6oztkRoZAzAQormKWcMINRkALq2/97PfS3rde0n1rg2mUVhBoQiB7aULyE6fk+cfuosBqwo9DEFgOAeaSl0OVNp0X0BkrCivn02xFgOmV/ZJau0l+uP/PUixxSdqKpDFI5wUorpxPMQEGLaD3WOmlQGasgpalvWYFUr2rZbrYKb99+1izTXAcAggEKEBxFSAmTcVDQG9e13usWBCIkkBbz2r5279PR2lIjAWB2ApQXMU29QTerIB+K1BvXmdBIEoCnele+WD0bJSGxFgQiK0AxVVsU0/gzQrozy1c/VZgsy1wHALBC7S1J2U6lw++YVpEAIElC1BcLZmMA+IucPV3rPi5hbi/DogfAQQQWEiA4mohGdYjgAACCCCAAAJNCFBcNYHGIQgggAACCCCAwEIC/Pc3C8mwHgEEliSw755NMrwuPeuYp984KcfGMrPWNfNky2C3PHX3RgmqvWbGwDEIIIBAowLMXDUqxX4IIFBX4Ph4Vh548Wj53+FTl8sFUd2D2AEBBBBwTICZK8cSSjgIREXgd+9NyI7rV4jOOvmzV8/eNyyDfZ2VIc6diXr54a2VbVP5ojy6/5jcsW2N7N01WF6vs1e6zD2uchAPEEAAgQgIMHMVgSQwBARcFNhzyzWiBVJ1YaVxLjSzpYWVznb526dyRdFi7A9HzpeLKT1Wiyrd7rfpohsxIYCA/QLMXNmfQyJAIDICes+VP/uklwh15kkXnb3SGSstjvzluYOj5X11Zkq3aSGm6/zl4NHzlRkrfx1/wxc4P12QYgv/ZWGhWJLJ7ExLA7+cK0qu0MIgROTcVKGlMeQLJbmcL7bUxsXMjBSKXtNtlDxPNB+tLHds65c7b1rTShMc24AAxVUDSOyCAAKNCWhBte/1E5VLeVo46cyTv8ydcdKCyr9MqDNV1cvJiVz5qRZmLM0JHDh8VvRfK8uanqS0t3CNI9neJn3p1t5qVqTaJZVsYRAiMtCbbIVBVnZ3yNDqrpbaWNXdIcn25n8jry2REM1HK0tPV2uOrfQdp2Nbe8XHSaqJWPnEdxWNT3xNvHgsP0QLql039MnI1tnFVfX9Vxpib1e7jE1eKRdYvan2WVFv7E+Vn2tBRoE1i6bhJ/fuWCv6jwUBBMIVoLhawJtPfJ/C8InvqgWf+D59TTTy6NCHk+XLen5BpUXUNz+/Xp549Xj58MdHNpQvBfozW1qI6Tr/0qA+15kwXfwZLy24/MeNjIF9EEAAARMCCc/zmr8AbGLE9ImAYYHdj/9C1m/dZXgU0etef+dKF70s6C96Q7pe+vPXvbB3S3m2Srfrev+eLH2uRZj/bUB97l9i9Nuq/h0tvamdZb7AR0cPyVvPfWP+BtYggECoAhRXNbh11oqp9BowrCoLUFzxQoiqAMVVVDNjdly8p4Xvz51tNcxbvQG0RpOsQgABBBBAwIgA72nhs1NchW9OjwgggAACCCDgsADFlcPJJTQEEEAAAQQQCF+A4ip8c3pEAAEEEEAAAYcFKK4cTi6hIYAAAggggED4AhRX4ZvTIwIIIIAAAgg4LEBx5XByCQ0BBBBAAAEEwheguArfnB4RQAABBBBAwGEBiiuHk0toCCCAAAIIIBC+AMVV+Ob0iAACCCCAAAIOC1BcOZxcQkMAAQQQQACB8AUorsI3p0cEEEAAAQQQcFiA4srh5BLa8gi0JfS08ZancVpFAAEEELBegOLK+hQSQNgCgwN9Ushlwu6W/hBYVKBULEq6q3PRfdiIAALhCFBcheNMLw4J3HjdgBTyFFcOpdSJUK5kL8nm69Y5EQtBIGC7AMWV7Rlk/KEL3Lz5WvGyF0Lvlw4RWEygmJmUncODi+3CNgQQCEmA4iokaLpxR2Bk5w2yJpWQ7KUJd4IiEqsF8tOXJDkzLV+5/Sar42DwCLgiQHHlSiaJIzSB9rY2eXLPrZKfOCW5KWawQoOno5oCWlhlxj+UfQ/eJp0d7TX3YSUCCIQrQHEVrje9OSIwPNQvzz92l6Rzn0h2/ES5yCoVC45ERxhRF9Cb17Wwnx4/KYnJUfnpIyOy9Xrut4p63hhffAQ64hMqkSIQrIAWWL/8zhflwF//I4eO/k8+OHVCpnP5YDuhNQRqCOi3AvXm9Z3bhsqXApmxqoHEKgQMClBcGcSna/sF9BLhfbdtK/+zP5rwIzhw+Kzcu2Nt+B3TIwIIILCMAlwWXEZcmkYAgcUFtLhiQQ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c1MnrvjrU11rIKAQQQQAAB+wR4Tws/ZwnP87xGui2WSvLrt96Tf34wJu+PnpVMLt/IYexjoUB3qkuGhwZk5+ZBuf/27dLZ0W5hFPYPOQ7n3Pqtu+Sjo4fsT1aLEXDOtQjI4QhETKCh4urExxfkBy/9STKlTpHuNdKZ7pG29mTEQmE4QQmUigUp5LJSykxIciYjzzy0W4aH+oNqnnYaEOCcawDJoV045xxKJqEgICJ1iyv99Pz1n/xGppL90t3H5bK4vWpyUxfEu3haXn7yy5LuoqAOI/+cc2EoR7cPzrnFcxOHGd3FBeKz1eYZ3brF1StvviuvvTMqqXWfiU9GiXSWQObsSblz+zp55O6bZ63nyfIIcM4tj6tNrXLO1c4WM7q1XVxda/OMbt0b2vUeK70UyBJfgeSKtfL2kdH4AoQcOedcyOAR7I5zbn5SdMZKb0/Rqyj6YT/Vu4rbU+YzObVGbz/q6lkp6bWbZGbFevnuz/8o2XzBihjrFld687reY8USX4FkqlvOjF+ML0DIkXPOhQwewe445+YnRb9Qpff9cnvKfJs4rEn1rhavq0/2H3zXinDrFlf6rUBuXrcil8s4yISUvNIytk/T1QKcc9UacX3MOTc388zozhWJ33ObZnTrFlfxSx8RI4AAAghETYAZ3ahlJPzx2DSjS3EV/uuDHhFAAAEElijAjO4SwZzc3Z4ZXYorJ1+ABIUAAggggAACpgQorkzJ0y8CCCCAAAIIOCnQ4WRUNYJ6fGSD7Lh+RWXL4VOX5bmD/LxABYQHCAQswDkXMCjNIYCANQKxKK723bNJhtel5YEXj1YS8+x9w3LHtjXyhyPnK+t4gAACwQhwzgXjSCsIIGCngPPFlRZQWlg9/cbJWRl64tXjlecPfm5QRrZ++kOp1bNa+iZxKTsjmwe7pbfr6n9grG19YXt/ZSbs4NHz8tLfx8rtvbB3i7x2+Kzs3TVYaV/3PzaWqTznAQIuC3DOuZxdYmtVgBndVgXtON75e662re+RqXxxweLGL6y0ANKZLf2rlw91vb/ocy2YdPvx8aw8dfdGWZnuKD/Xwqq6MNNjtLDy29P9vz2ywW+Kvwg4L8A553yKCbBJAf2wru8n+l7i/1u/qqt8FaXJJjksogLOz1yp+1SuuCD/9qFe0Zkqf2ZJ/2pBtGkgXTlGn/uXD0+cy8pgX6fse/1EebvOWGlxtWWwu9KGFlx+e79655NyMVa9vdIwDxBwVIBzztHEElbTAszoNk1n5YHOz1w1kpWJ6dn/V5FeBvQvATZyvO6zsT9Vc1e/yKq5kZUIxFSAcy6miY9x2Mzoxiv5zhdXRz6aLs806czRQkt/T3LWJr3kp5cSg1gW6zeI9mkDgagJcM5FLSOMJyoCQc/o6vtU9VUUjbP6PWfuVRSdNKjeHhUXF8fhfHGll/PGJq/Mu+9Jr33rNO17Z6bK18D9F5z+1RvgD3042XS+q+/B2nPLNeX+mcFqmpMDLRPgnLMsYQw3MgLM6EYmFS0PJBb3XOk3A7WYevnhrRUwvc/Kv49KZ670JnV/2X9orLLNX7eUv9p2dV964yILAnES4JyLU7aJtREBndHVm9n1A/xCH7a5itKIpB37xKK40lT4U6e10rLYj4nOPU5vYPd/dsFva27xpJ8+5q7z9+UvAnERmHvuVMfNOVetweM4COiHeb2qod8ef3T/sUrI+sFfr5ToVZTqL0f5V1H0w36zi7bnv19xFaVZxeaOi01x1RwPRyGAAAIIIBCMADO6wTja0ArFlQ1ZYowIIIAAAk4IMKPrRBrrBkFxVZdoaTtUT/cu7Uj2RgCBZgQ455pR4xgEEFhOAee/LbiceLSNAAIIIIAAAgjMFWDmaq4IzxFAAAEEELBcgBldswmsO3PVneqSUnH2L5ibHTK9mxBoS9R9qZgYlpN9cs45mdYlB8U5t2QyDkAgMgJ13zGHhwakkMtGZsAMJHyBQi4jgwN94Xcc0x4552Ka+KqwOeeqMHiIgIUCdYurnZsHpZSZsDA0hhyUQGHqnOzatiGo5minjgDnXB2gGGzmnJufZGZ055vEcY0tM7p1i6v7b98uyZmM5KYuxjGPsY85Pz0piewFeXDks7G3CAuAcy4s6Wj2wzlXOy/M6NZ2idNam2Z06xZXnR3t8sxDu6VtclSyE6elkJsWES9O+YxlrPoizpw7LaXzJ2Xf13ZLb7ozlg4mguacM6Fuvk/OucVzwIzu4j5x2GrTjG7C87yGKqVsviD7D74rbx8ZlTPjF6XkleKQy1jGqNOueo+VXgrUGSsKKzMvA845M+4meuWcq69+ZaYoX/3xAZlZMSSp3lX1D2APpwR0Rlc/7L/0vS9Z8Z7UcHHlVJYIBgEEEEDAOoHjZybk+y++KcVUn3T09Esy1S0iCeviYMCNC+iMrs5Y6e0pehVl+6ZrGj/Y4J4UVwbx6RoBBBBAYGkCzOguzcvmvW2e0aW4svmVx9gRQAABBBBAIHICdW9oj9yIGRACCCCAAAIIIBBhAYqrCCeHoSGAAAIIIICAfQIUV/bljBEjgAACCCCAQIQFKK4inByGhgACCCCAAAL2CVBc2ZczRowAAggggAACERaguIpwchgaAggggAACCNgnQHFlX84YMQIIIIAAAghEWIDiKsLJYWgIIIAAAgggYJ8AxZV9OWPECCCAAAIIIBBhAYqrCCeHoSGAAAIIIICAfQIUV/bljBEjgAACCCCAQIQF/g/9jgFz/hnZd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AlcAAACSCAYAAABoge+qAAAS5UlEQVR4Ae3dbYhc1RnA8Wd2d3ZndjfZJLuJa5ZoUpdEEkMhESHFIgYWlYoUWysBU1trRfxQqEhbC9IUpYVWxA/9INRCJUoLQmzFUtqIpS82IG2K2KREY/Oyja6bbJJNduclszO3PBPuOLs7uzM7c/eee879Xwg7c1/OOc/vmcs8c+6dScLzPE9YEEAAAQQQQAABBAIRaAukFRpBAAEEEEAAAQQQKAtQXPFCQAABBBBAAAEEAhSguAoQk6YQQAABBBBAAAGKK14DCCCAAAIIIIBAgAIUVwFi0hQCCCCAAAIIIEBxxWsAAQQQQAABBBAIUIDiKkBMmkIAAQQQQAABBCiueA0ggAACCCCAAAIBClBcBYhJUwgggAACCCCAAMUVrwEEEEAAAQQQQCBAAYqrADFpCgEEEEAAAQQQoLjiNYAAAggggAACCAQoQHEVICZNIYAAAggggAACHRAggEBrAm/967/yj/c/liMnx+XM+EUpeaXWGuRoBBYRaEu0yeBAn9y4YUBu3nKtjOy8Qdrb+Jy8CBmbEAhdIOF5nhd6r3SIgAMCp8cvyo9e+YucnS6Jl14tya5uSaa6RSThQHSEEF0BTwq5jBTyGfGyF2RNKiFP7rlVhof6oztkRoZAzAQormKWcMINRkALq2/97PfS3rde0n1rg2mUVhBoQiB7aULyE6fk+cfuosBqwo9DEFgOAeaSl0OVNp0X0BkrCivn02xFgOmV/ZJau0l+uP/PUixxSdqKpDFI5wUorpxPMQEGLaD3WOmlQGasgpalvWYFUr2rZbrYKb99+1izTXAcAggEKEBxFSAmTcVDQG9e13usWBCIkkBbz2r5279PR2lIjAWB2ApQXMU29QTerIB+K1BvXmdBIEoCnele+WD0bJSGxFgQiK0AxVVsU0/gzQrozy1c/VZgsy1wHALBC7S1J2U6lw++YVpEAIElC1BcLZmMA+IucPV3rPi5hbi/DogfAQQQWEiA4mohGdYjgAACCCCAAAJNCFBcNYHGIQgggAACCCCAwEIC/Pc3C8mwHgEEliSw755NMrwuPeuYp984KcfGMrPWNfNky2C3PHX3RgmqvWbGwDEIIIBAowLMXDUqxX4IIFBX4Ph4Vh548Wj53+FTl8sFUd2D2AEBBBBwTICZK8cSSjgIREXgd+9NyI7rV4jOOvmzV8/eNyyDfZ2VIc6diXr54a2VbVP5ojy6/5jcsW2N7N01WF6vs1e6zD2uchAPEEAAgQgIMHMVgSQwBARcFNhzyzWiBVJ1YaVxLjSzpYWVznb526dyRdFi7A9HzpeLKT1Wiyrd7rfpohsxIYCA/QLMXNmfQyJAIDICes+VP/uklwh15kkXnb3SGSstjvzluYOj5X11Zkq3aSGm6/zl4NHzlRkrfx1/wxc4P12QYgv/ZWGhWJLJ7ExLA7+cK0qu0MIgROTcVKGlMeQLJbmcL7bUxsXMjBSKXtNtlDxPNB+tLHds65c7b1rTShMc24AAxVUDSOyCAAKNCWhBte/1E5VLeVo46cyTv8ydcdKCyr9MqDNV1cvJiVz5qRZmLM0JHDh8VvRfK8uanqS0t3CNI9neJn3p1t5qVqTaJZVsYRAiMtCbbIVBVnZ3yNDqrpbaWNXdIcn25n8jry2REM1HK0tPV2uOrfQdp2Nbe8XHSaqJWPnEdxWNT3xNvHgsP0QLql039MnI1tnFVfX9Vxpib1e7jE1eKRdYvan2WVFv7E+Vn2tBRoE1i6bhJ/fuWCv6jwUBBMIVoLhawJtPfJ/C8InvqgWf+D59TTTy6NCHk+XLen5BpUXUNz+/Xp549Xj58MdHNpQvBfozW1qI6Tr/0qA+15kwXfwZLy24/MeNjIF9EEAAARMCCc/zmr8AbGLE9ImAYYHdj/9C1m/dZXgU0etef+dKF70s6C96Q7pe+vPXvbB3S3m2Srfrev+eLH2uRZj/bUB97l9i9Nuq/h0tvamdZb7AR0cPyVvPfWP+BtYggECoAhRXNbh11oqp9BowrCoLUFzxQoiqAMVVVDNjdly8p4Xvz51tNcxbvQG0RpOsQgABBBBAwIgA72nhs1NchW9OjwgggAACCCDgsADFlcPJJTQEEEAAAQQQCF+A4ip8c3pEAAEEEEAAAYcFKK4cTi6hIYAAAggggED4AhRX4ZvTIwIIIIAAAgg4LEBx5XByCQ0BBBBAAAEEwheguArfnB4RQAABBBBAwGEBiiuHk0toCCCAAAIIIBC+AMVV+Ob0iAACCCCAAAIOC1BcOZxcQkMAAQQQQACB8AUorsI3p0cEEEAAAQQQcFiA4srh5BLa8gi0JfS08ZancVpFAAEEELBegOLK+hQSQNgCgwN9Ushlwu6W/hBYVKBULEq6q3PRfdiIAALhCFBcheNMLw4J3HjdgBTyFFcOpdSJUK5kL8nm69Y5EQtBIGC7AMWV7Rlk/KEL3Lz5WvGyF0Lvlw4RWEygmJmUncODi+3CNgQQCEmA4iokaLpxR2Bk5w2yJpWQ7KUJd4IiEqsF8tOXJDkzLV+5/Sar42DwCLgiQHHlSiaJIzSB9rY2eXLPrZKfOCW5KWawQoOno5oCWlhlxj+UfQ/eJp0d7TX3YSUCCIQrQHEVrje9OSIwPNQvzz92l6Rzn0h2/ES5yCoVC45ERxhRF9Cb17Wwnx4/KYnJUfnpIyOy9Xrut4p63hhffAQ64hMqkSIQrIAWWL/8zhflwF//I4eO/k8+OHVCpnP5YDuhNQRqCOi3AvXm9Z3bhsqXApmxqoHEKgQMClBcGcSna/sF9BLhfbdtK/+zP5rwIzhw+Kzcu2Nt+B3TIwIIILCMAlwWXEZcmkYAgcUFtLhiQQ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euZZR4EEAAAQQQQMCoAMWVUX46RwABBBBAAAHXBCiuXMso8SCAAAIIIICAUQGKK6P8dI4AAggggAACrglQXLmWUeJBAAEEEEAAAaMCFFdG+ekcAQQQQAABBFwToLhyLaPEgwACCCCAAAJGBSiujPLTOQIIIIAAAgi4JkBx5VpGiQcBBBBAAAEEjApQXBnlp3MEEEAAAQQQcE2A4sq1jBIPAggggAACCBgVoLgyyk/nCCCAAAIIIOCaAMWVaxklHgQQQAABBBAwKkBxZZSfzhFAAAEEEEDANQGKK9cySjwIIIAAAgggYFSA4sooP50jgAACCCCAgGsCFFc1MnrvjrU11rIKAQQQQAAB+wR4Tws/ZwnP87xGui2WSvLrt96Tf34wJu+PnpVMLt/IYexjoUB3qkuGhwZk5+ZBuf/27dLZ0W5hFPYPOQ7n3Pqtu+Sjo4fsT1aLEXDOtQjI4QhETKCh4urExxfkBy/9STKlTpHuNdKZ7pG29mTEQmE4QQmUigUp5LJSykxIciYjzzy0W4aH+oNqnnYaEOCcawDJoV045xxKJqEgICJ1iyv99Pz1n/xGppL90t3H5bK4vWpyUxfEu3haXn7yy5LuoqAOI/+cc2EoR7cPzrnFcxOHGd3FBeKz1eYZ3brF1StvviuvvTMqqXWfiU9GiXSWQObsSblz+zp55O6bZ63nyfIIcM4tj6tNrXLO1c4WM7q1XVxda/OMbt0b2vUeK70UyBJfgeSKtfL2kdH4AoQcOedcyOAR7I5zbn5SdMZKb0/Rqyj6YT/Vu4rbU+YzObVGbz/q6lkp6bWbZGbFevnuz/8o2XzBihjrFld687reY8USX4FkqlvOjF+ML0DIkXPOhQwewe445+YnRb9Qpff9cnvKfJs4rEn1rhavq0/2H3zXinDrFlf6rUBuXrcil8s4yISUvNIytk/T1QKcc9UacX3MOTc388zozhWJ33ObZnTrFlfxSx8RI4AAAghETYAZ3ahlJPzx2DSjS3EV/uuDHhFAAAEElijAjO4SwZzc3Z4ZXYorJ1+ABIUAAggggAACpgQorkzJ0y8CCCCAAAIIOCnQ4WRUNYJ6fGSD7Lh+RWXL4VOX5bmD/LxABYQHCAQswDkXMCjNIYCANQKxKK723bNJhtel5YEXj1YS8+x9w3LHtjXyhyPnK+t4gAACwQhwzgXjSCsIIGCngPPFlRZQWlg9/cbJWRl64tXjlecPfm5QRrZ++kOp1bNa+iZxKTsjmwe7pbfr6n9grG19YXt/ZSbs4NHz8tLfx8rtvbB3i7x2+Kzs3TVYaV/3PzaWqTznAQIuC3DOuZxdYmtVgBndVgXtON75e662re+RqXxxweLGL6y0ANKZLf2rlw91vb/ocy2YdPvx8aw8dfdGWZnuKD/Xwqq6MNNjtLDy29P9vz2ywW+Kvwg4L8A553yKCbBJAf2wru8n+l7i/1u/qqt8FaXJJjksogLOz1yp+1SuuCD/9qFe0Zkqf2ZJ/2pBtGkgXTlGn/uXD0+cy8pgX6fse/1EebvOWGlxtWWwu9KGFlx+e79655NyMVa9vdIwDxBwVIBzztHEElbTAszoNk1n5YHOz1w1kpWJ6dn/V5FeBvQvATZyvO6zsT9Vc1e/yKq5kZUIxFSAcy6miY9x2Mzoxiv5zhdXRz6aLs806czRQkt/T3LWJr3kp5cSg1gW6zeI9mkDgagJcM5FLSOMJyoCQc/o6vtU9VUUjbP6PWfuVRSdNKjeHhUXF8fhfHGll/PGJq/Mu+9Jr33rNO17Z6bK18D9F5z+1RvgD3042XS+q+/B2nPLNeX+mcFqmpMDLRPgnLMsYQw3MgLM6EYmFS0PJBb3XOk3A7WYevnhrRUwvc/Kv49KZ670JnV/2X9orLLNX7eUv9p2dV964yILAnES4JyLU7aJtREBndHVm9n1A/xCH7a5itKIpB37xKK40lT4U6e10rLYj4nOPU5vYPd/dsFva27xpJ8+5q7z9+UvAnERmHvuVMfNOVetweM4COiHeb2qod8ef3T/sUrI+sFfr5ToVZTqL0f5V1H0w36zi7bnv19xFaVZxeaOi01x1RwPRyGAAAIIIBCMADO6wTja0ArFlQ1ZYowIIIAAAk4IMKPrRBrrBkFxVZdoaTtUT/cu7Uj2RgCBZgQ455pR4xgEEFhOAee/LbiceLSNAAIIIIAAAgjMFWDmaq4IzxFAAAEEELBcgBldswmsO3PVneqSUnH2L5ibHTK9mxBoS9R9qZgYlpN9cs45mdYlB8U5t2QyDkAgMgJ13zGHhwakkMtGZsAMJHyBQi4jgwN94Xcc0x4552Ka+KqwOeeqMHiIgIUCdYurnZsHpZSZsDA0hhyUQGHqnOzatiGo5minjgDnXB2gGGzmnJufZGZ055vEcY0tM7p1i6v7b98uyZmM5KYuxjGPsY85Pz0piewFeXDks7G3CAuAcy4s6Wj2wzlXOy/M6NZ2idNam2Z06xZXnR3t8sxDu6VtclSyE6elkJsWES9O+YxlrPoizpw7LaXzJ2Xf13ZLb7ozlg4mguacM6Fuvk/OucVzwIzu4j5x2GrTjG7C87yGKqVsviD7D74rbx8ZlTPjF6XkleKQy1jGqNOueo+VXgrUGSsKKzMvA845M+4meuWcq69+ZaYoX/3xAZlZMSSp3lX1D2APpwR0Rlc/7L/0vS9Z8Z7UcHHlVJYIBgEEEEDAOoHjZybk+y++KcVUn3T09Esy1S0iCeviYMCNC+iMrs5Y6e0pehVl+6ZrGj/Y4J4UVwbx6RoBBBBAYGkCzOguzcvmvW2e0aW4svmVx9gRQAABBBBAIHICdW9oj9yIGRACCCCAAAIIIBBhAYqrCCeHoSGAAAIIIICAfQIUV/bljBEjgAACCCCAQIQFKK4inByGhgACCCCAAAL2CVBc2ZczRowAAggggAACERaguIpwchgaAggggAACCNgnQHFlX84YMQIIIIAAAghEWIDiKsLJYWgIIIAAAgggYJ8AxZV9OWPECCCAAAIIIBBhAYqrCCeHoSGAAAIIIICAfQIUV/bljBEjgAACCCCAQIQF/g/9jgFz/hnZd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64" y="3284965"/>
            <a:ext cx="8471985" cy="2064958"/>
          </a:xfrm>
          <a:prstGeom prst="rect">
            <a:avLst/>
          </a:prstGeom>
        </p:spPr>
      </p:pic>
    </p:spTree>
    <p:extLst>
      <p:ext uri="{BB962C8B-B14F-4D97-AF65-F5344CB8AC3E}">
        <p14:creationId xmlns:p14="http://schemas.microsoft.com/office/powerpoint/2010/main" val="384928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Directives</a:t>
            </a:r>
            <a:endParaRPr lang="en-IN" dirty="0"/>
          </a:p>
        </p:txBody>
      </p:sp>
      <p:sp>
        <p:nvSpPr>
          <p:cNvPr id="3" name="Content Placeholder 2"/>
          <p:cNvSpPr>
            <a:spLocks noGrp="1"/>
          </p:cNvSpPr>
          <p:nvPr>
            <p:ph idx="1"/>
          </p:nvPr>
        </p:nvSpPr>
        <p:spPr>
          <a:xfrm>
            <a:off x="354842" y="1682918"/>
            <a:ext cx="9389659" cy="3880773"/>
          </a:xfrm>
        </p:spPr>
        <p:txBody>
          <a:bodyPr/>
          <a:lstStyle/>
          <a:p>
            <a:r>
              <a:rPr lang="en-IN" dirty="0"/>
              <a:t>Directives are everywhere in Angular 2. </a:t>
            </a:r>
            <a:endParaRPr lang="en-IN" dirty="0" smtClean="0"/>
          </a:p>
          <a:p>
            <a:r>
              <a:rPr lang="en-IN" dirty="0" smtClean="0"/>
              <a:t>A </a:t>
            </a:r>
            <a:r>
              <a:rPr lang="en-IN" dirty="0"/>
              <a:t>directive is a </a:t>
            </a:r>
            <a:r>
              <a:rPr lang="en-IN" dirty="0" err="1"/>
              <a:t>TypeScript</a:t>
            </a:r>
            <a:r>
              <a:rPr lang="en-IN" dirty="0"/>
              <a:t> Class with a metadata. </a:t>
            </a:r>
            <a:endParaRPr lang="en-IN" dirty="0" smtClean="0"/>
          </a:p>
          <a:p>
            <a:r>
              <a:rPr lang="en-IN" dirty="0" smtClean="0"/>
              <a:t>Directives </a:t>
            </a:r>
            <a:r>
              <a:rPr lang="en-IN" dirty="0"/>
              <a:t>may or may not have a template attached. </a:t>
            </a:r>
            <a:endParaRPr lang="en-IN" dirty="0" smtClean="0"/>
          </a:p>
          <a:p>
            <a:r>
              <a:rPr lang="en-IN" dirty="0" smtClean="0"/>
              <a:t>Component </a:t>
            </a:r>
            <a:r>
              <a:rPr lang="en-IN" dirty="0"/>
              <a:t>is an example of a directive with a template. </a:t>
            </a:r>
            <a:endParaRPr lang="en-IN" dirty="0" smtClean="0"/>
          </a:p>
          <a:p>
            <a:r>
              <a:rPr lang="en-IN" dirty="0" smtClean="0"/>
              <a:t>There </a:t>
            </a:r>
            <a:r>
              <a:rPr lang="en-IN" dirty="0"/>
              <a:t>are two kinds of directives in Angular </a:t>
            </a:r>
            <a:r>
              <a:rPr lang="en-IN" dirty="0" smtClean="0"/>
              <a:t>2,</a:t>
            </a:r>
            <a:r>
              <a:rPr lang="en-IN" dirty="0"/>
              <a:t> </a:t>
            </a:r>
            <a:r>
              <a:rPr lang="en-IN" b="1" dirty="0"/>
              <a:t>structural</a:t>
            </a:r>
            <a:r>
              <a:rPr lang="en-IN" dirty="0"/>
              <a:t> and </a:t>
            </a:r>
            <a:r>
              <a:rPr lang="en-IN" b="1" dirty="0"/>
              <a:t>attribute</a:t>
            </a:r>
            <a:r>
              <a:rPr lang="en-IN" dirty="0"/>
              <a:t> directives. Structural directives modify the structure or layout of the DOM</a:t>
            </a:r>
            <a:r>
              <a:rPr lang="en-IN" dirty="0" smtClean="0"/>
              <a:t>.</a:t>
            </a:r>
          </a:p>
          <a:p>
            <a:r>
              <a:rPr lang="en-IN" dirty="0" smtClean="0"/>
              <a:t>Attribute </a:t>
            </a:r>
            <a:r>
              <a:rPr lang="en-IN" dirty="0"/>
              <a:t>directives alter the </a:t>
            </a:r>
            <a:r>
              <a:rPr lang="en-IN" dirty="0" err="1"/>
              <a:t>behavior</a:t>
            </a:r>
            <a:r>
              <a:rPr lang="en-IN" dirty="0"/>
              <a:t> of the elements. Some of the examples of pre-built directives are </a:t>
            </a:r>
            <a:r>
              <a:rPr lang="en-IN" b="1" dirty="0" err="1"/>
              <a:t>ngFor</a:t>
            </a:r>
            <a:r>
              <a:rPr lang="en-IN" dirty="0"/>
              <a:t>, </a:t>
            </a:r>
            <a:r>
              <a:rPr lang="en-IN" b="1" dirty="0" err="1"/>
              <a:t>ngIf</a:t>
            </a:r>
            <a:r>
              <a:rPr lang="en-IN" dirty="0"/>
              <a:t>, </a:t>
            </a:r>
            <a:r>
              <a:rPr lang="en-IN" b="1" dirty="0" err="1"/>
              <a:t>ngSwitch</a:t>
            </a:r>
            <a:r>
              <a:rPr lang="en-IN" dirty="0"/>
              <a:t>, </a:t>
            </a:r>
            <a:r>
              <a:rPr lang="en-IN" b="1" dirty="0" err="1"/>
              <a:t>ngModel</a:t>
            </a:r>
            <a:r>
              <a:rPr lang="en-IN" dirty="0"/>
              <a:t> etc.</a:t>
            </a:r>
          </a:p>
        </p:txBody>
      </p:sp>
      <p:sp>
        <p:nvSpPr>
          <p:cNvPr id="4" name="AutoShape 2" descr="data:image/png;base64,iVBORw0KGgoAAAANSUhEUgAAApUAAACcCAYAAAAuwVBGAAAUx0lEQVR4Ae3dW4hd13kH8G/uN83IHl2sOr7Isms5UgW1CsZycFsEctIkhIbGpAWLQJ2EQF9S40BeUgx5SUNw++hS5cE4UEMSAo3b4Ko4jXEj46bORUggY0tWXauS7BldZzSa2ylr3D0dHUtHZ2bOjPbltyHRnLPXXvtbvzVYf6299zlttVqtFjYCBAgQIECAAAECyxBoX8axDiVAgAABAgQIECAwJyBU+kUgQIAAAQIECBBYtoBQuWxCHRAgQIAAAQIECAiVfgcIECBAgAABAgSWLSBULptQBwQIECBAgAABAkKl3wECBAgQIECAAIFlCwiVyybUAQECBAgQIECAgFDpd4AAAQIECBAgQGDZAp3L7kEHBFoscG5sIl45eDwOHj0VZ8YmYvT8pRg5Px7jE1MxOTXV4rPpjsDyBLq7uqK/tyvWDfXH8FBf3DzQGzu23BIP3HdbbLhpYHmdO5oAAQIFEmjzjToFmq0Sl3rx0mT886tH4qVfHYtjJ8/E2puGY7pzTbR1dEZ7R1d0dvdEe0dntLV3lFjB0IooUJudidmZ6ZievByzM1NRm5mOrumxOHt2JDbfcnM8vOOO+OSDW2N4sK+Iw1MzAQIEmhYQKpum0nAlBCanZ+JHLx+O5/7119E9cFO0D9wcPQNro63NnRkr4a3P1RSoxeWx81EbPxOXL4zGo3/4O/Gnu3dEd6d/GK3mLDgXAQKrJyBUrp61M9UJvPTLo/F3P/6PmOnojc6bb4/O7t66Fl4SKIfA9ORETJ89EZNjZ+Orn3sodt+/pRwDMwoCBAgsEBAqF2D4cXUEZmZn45kf/yL+5T+PRc+GzdHdN7g6J3YWAjdYYGpiLC6dPhoPffTW+NrnPxYd7Vbkb/CUOD0BAi0UECpbiKmr6wukh3CeevalOD4yEb0bfzvaO1wKvL6aFmUSSPdgjp86Ghv6I7715Ufca1mmyTUWAhUXECor/guwmsNPgfIv/vaFGG/vj/4Nd0ZE22qe3rkI5EigFuMj78bshffi75/8Y0+J52hmlEKAwNIFXHtZup0jFyGQLnmnFcoPAuVmgXIRdpqWUaAt+tfdFu2DG+Lr+/ZHemDNRoAAgaILCJVFn8GC1J/uoUyXvD9YoSxI0coksMICKViOTkR8+/lXVvhMuidAgMDKCwiVK29c+TOkp7zTQznpHkqXvCv/6wCgTqB/493x2hun4oUDR+r2eEmAAIFiCQiVxZqvwlWbLuuljw1KT3l7KKdw06fgVRBIH+jft/Gu2PeT1yN9CYCNAAECRRUQKos6cwWpO32wefocSh8bVJAJU+YNEejqHYj2nsF4/qe/uSHnd1ICBAi0QkCobIWiPq4qkFZd0jflpA82txEg0FigZ/i2+OHLh2P0wqXGDe0lQIBATgWEypxOTBnKSt/lnb560TfllGE2jWGlBTq6uqNrcF384GeHVvpU+idAgMCKCAiVK8Kq0yTw0q+OzX2XNw0CBJoT6B1aHy8f/K/mGmtFgACBnAkIlTmbkLKUkz7o/NjJM9EzsLYsQzIOAisukO49Hjk3Fu++f37Fz+UEBAgQaLWAUNlqUf3NCbxy8HisvWk42tr8ivmVILAYgb6h4Xj18DuLOURbAgQI5ELA3/i5mIbyFXHw6KmY7lxTvoEZEYGVFuhZE794439W+iz6J0CAQMsFhMqWk+owCZwZm4i2jk4YBAgsUqCjsyfePze2yKM0J0CAwI0XECpv/ByUsoLR85eivaOrlGMzKAIrKdDZ3RMj58dX8hT6JkCAwIoICJUrwqrT9Jdi+svRRoDA4gTaO7vi/MWJxR2kNQECBHIgIFTmYBLKWML4xFS0u/xdyKn9wkOb4pm9WwtZexmKTg+3zdZmyzAUYyBAoGICQmXFJny1hjs5NRXpO41t1xdIIe57X9x2zSD38e3DDffXn2E1Q+F3Hr0nntjjG5Pq58BrAgQIVFFAqKzirBtz7gQuXp6ZqykFwvptz7bhOHluMtb0COn1Nl4TIECAQH4EPJ6bn7lQScUF3jg5Hjs+cuXHMG3d1B+b1nbHcwdOxt5d/x840/vf+PTmebHXj1+Ip/e/M7dquPPOwbn30+pnCqtfee7I/OvsgKx99jq1zba0b+GWVkoXnjvV8uKh0bmV1RR0U33p+KzPFIxTEM62b77wdhw56cGTzMOfBAgQKKuAUFnWmTWuwgn808GRuaCYAmMWwv7sgVvizdOXPjSWFCj3Hx6NZ39+cm5fCnUp/KVgmULdrrvXzofJ1CDdI5mFuywkZudJl7DTOZ76x2PzfWUrp6nNZ3duiMf2HZ7bly51p9cpVKawmo49cfby3HlTg9R3CsZZ+6c+c1d86eFb48nvvzl3vP8jQIAAgfIKuPxd3rk1soIJpCCZwl0Kktl2z8a++IfXTmUv5/5MoTGFvixQpjfTcSlIXmtLATALqikQpm3zut5IoTGtNC48Rwqr2ZaOyVY603uHTow1vAyf+l4YII+9fynW9Lpsn3n6kwABAmUWsFJZ5tk1tsIJHHjr3Pyl5rQqmO6lTMEuBcCFW7rsvPCSddp3tRXN7JhsdTJ7Xf9nFjjr30+vUx3ZJfWr7a9/L61OpjCcbdmqZ/banwQIECBQTgGhspzzalQFFUgrfenycgpy927qjxQyr7YtvFfyavsXvpdWI9M9kdm9kGlffSDNLoUvPC79nFZFU6DMLmdfL5ymutPKZ9Y+uxRf36/XBAgQIFA+AZe/yzenRlRwgfTATrYyuPASdzas9F5aqUyB7WrbtZ4Uf3vkgw/UXnhcWqFMATW75J7C5cKHbFL/C1ca6y+xp31DfVf+2/TixAdPsqdj6x88ulq93iNAgACBcghc+bdBOcZkFAQKLZAetkkriSlcXmtLD92kh3UWBsDswZ1stTP1kQJmuscxPZmdPS2e3lsYFP9m/ztz+7LVy7SimVZL05YCbAqG2b76S+zZ5fq0P50/1Z4eClrY3j2V15pF7xMgQKBcAm21Wq1WriEZTR4Edj/x3bh12648lKIGAoUTOHH4QLz09OOFq1vBBAhUW8Dl72rPv9ETIECAAAECBFoiIFS2hFEnBAgQIECAAIFqCwiV1Z5/oydAgAABAgQItERAqGwJo04IECBAgAABAtUWECqrPf9GT4AAAQIECBBoiYBQ2RJGnRAgQIAAAQIEqi0gVFZ7/o2eAAECBAgQINASAaGyJYw6IUCAAAECBAhUW0CorPb8Gz0BAgQIECBAoCUCQmVLGHVCgAABAgQIEKi2gFBZ7fk3egIECBAgQIBASwSEypYw6oQAAQIECBAgUG0BobLa82/0BAgQIECAAIGWCAiVLWHUCQECBAgQIECg2gJCZbXn3+gJECBAgAABAi0RECpbwqgTAgQIECBAgEC1BYTKas+/0RMgQIAAAQIEWiIgVLaEUScECBAgQIAAgWoLCJXVnn+jJ0CAAAECBAi0RECobAmjTggQIECAAAEC1RYQKqs9/0ZPgAABAgQIEGiJgFDZEkadECiOwDN7t8bHtw8Xp2CVEiBAgEAhBITKQkyTIgkQIECAAAEC+RYQKvM9P6ojQIAAAQIECBRCoLMQVSqSAIFlCTyx5/bYeefgfB97d22K9L+0Pbbv8Pz7fiBAgAABAksVECqXKuc4AgUSeHr/O/PVpnsqf/T6e/HiodH59/xAgAABAgSWK+Dy93IFHU+AAAECBAgQIBBCpV8CAgQIECBAgACBZQu4/L1sQh0QKJbAV547UqyCVUuAAAEChRCwUlmIaVIkAQIECBAgQCDfAkJlvudHdQQIECBAgACBQggIlYWYJkUSIECAAAECBPItIFTme35UR4AAAQIECBAohIBQWYhpUiQBAgQIECBAIN8CQmW+50d1BAgQIECAAIFCCAiVhZgmRRIgQIAAAQIE8i0gVOZ7flRHgAABAgQIECiEgFBZiGlSJAECBAgQIEAg3wJCZb7nR3UECBAgQIAAgUIICJWFmCZFEiBAgAABAgTyLSBU5nt+VEeAAAECBAgQKISAUFmIaVIkAQIECBAgQCDfAkJlvudHdQQIECBAgACBQggIlYWYJkUSIECAAAECBPItIFTme35UR4AAAQIECBAohIBQWYhpUiQBAgQIECBAIN8CQmW+50d1BAgQIECAAIFCCAiVhZgmRRIgQIAAAQIE8i0gVOZ7flRHgAABAgQIECiEgFBZiGlSJAECBAgQIEAg3wJCZb7nR3UElizw8e3D8b0vblvy8Q4kQIAAAQKLEehcTGNtCRDIn8ATe26PnXcOzhf2+vEL8fT+d+Zf+4EAAQIECKyGgFC5GsrOQWCFBJ76zF1xz8a+eGzf4fkzfOfReyKtUtoIECBAgMBqCgiVq6ntXARaKJCCYwqU33zh7St6ffL7b869rg+WWzf1xzc+vXm+7f7Do/Hsz0/Ova5f7cxCagqom9Z2z7U5eW4ysr7nO/EDAQIECBD4PwGh0q8CgYIKbL91IC5enokjJ8ebGkEKlFlY/MJDm2LPtuG5UJnCZrp8nsLpwr5SmzW9HfPHNHUSjQgQIECgsgIe1Kns1Bt4GQQuTsw0PYwsUKYDXj16fu64FCiz7cEtQ9mP83+u6emIhW3md/iBAAECBAjUCViprAPxkkBZBbLVyfrxpdXJtEqZVjLT6mX2oE92aTy7ZP7cgZPx4qHR+sO9JkCAAAECcwJWKv0iECiowKETY3P3Ozazkpjur0yBMYXHtGJZfx9mCpbZ++lSeHY/ZgqW6f10/+XeXZsKKqVsAgQIEFgNAaFyNZSdg8AKCKRVw/TwzF/uuf2K3tMT4VkovGJHxPw9k5/asa5+19zrhfdULmyQzmMjQIAAAQKNBFz+bqRjH4GcC6SnsVOIXPgh5+nydQqcC4Nler3r7rXz7d48fWl+ZPWXxbPjs48ryhqmy982AgQIECBwLYG2Wq1Wu9ZO7xNYqsDuJ74bt27btdTDHUeg0gInDh+Il55+vNIGBk+AQPEEXP4u3pypmAABAgQIECCQOwGhMndToiACBAgQIECAQPEEhMrizZmKCRAgQIAAAQK5ExAqczclCiJAgAABAgQIFE9AqCzenKmYAAECBAgQIJA7AaEyd1OiIAIECBAgQIBA8QSEyuLNmYoJECBAgAABArkTECpzNyUKIkCAAAECBAgUT0CoLN6cqZgAAQIECBAgkDsBoTJ3U6IgAgQIECBAgEDxBITK4s2ZigkQIECAAAECuRMQKnM3JeUoqKO9PWq12XIMxigIECBAgACB6woIldcl0mApAoMDvTE7PbWUQx1DoOICtWhv85/miv8SGD6BQgr4L1chpy3/Ra8b6o+Z6cn8F6pCAjkTmJmajKE1vTmrSjkECBC4voBQeX0jLZYgsHagN2amrFQugc4hFReYnrwc6R9lNgIECBRNQKgs2owVpN71Q30xOyNUFmS6lJkjgdmZyVi/diBHFSmFAAECzQkIlc05abVIgR1bbonu6bFFHqU5AQKzExdi2x3rQRAgQKBwAkJl4aasGAU/cN9tcfbsSETUilGwKgnkRGBy7Gzs3rklJ9UogwABAs0LCJXNW2m5CIENNw3E5ltujstj5xdxlKYEqi0weelC9Hd3xkfWD1UbwugJECikgFBZyGkrRtEP77gjZsZGi1GsKgnkQCCtUu75vbtzUIkSCBAgsHgBoXLxZo5oUuCTD26NqYtnYnpyoskjNCNQXYGZ6amYPHc6PvXgvdVFMHICBAotIFQWevryXfzwYF989uGPxvTZE/kuVHUEciAwMfpufOKBe136zsFcKIEAgaUJCJVLc3NUkwKP7fndSJf0piY8Cd4kmWYVFEir+ZcvjMSff+L+Co7ekAkQKIuAUFmWmczpOLo7O+Krn3soJt47FrXZmZxWqSwCN06gVpuN8VNH4/E/2hlr+rpvXCHOTIAAgWUKCJXLBHT49QV2378ldt33WzF++q3rN9aCQMUExk4di+233xR/8vvbKzZywyVAoGwCQmXZZjSn4/na5z8WG/raYnzkv3NaobIIrL7A2Mi7sabjcvzV3j9Y/ZM7IwECBFosIFS2GFR3VxfoaG+Pb335kZi9+J5geXUi71ZMIAXK2Qun46+/9Ej09XRVbPSGS4BAGQXaarWarzwp48zmdEzvnR2Lr+/bH6MTEf0b74629o6cVqosAisjkO6hTJe80wplCpQ+6HxlnPVKgMDqCwiVq29e+TNOTs/Et59/JV5741T0bdwSXb39lTcBUA2B9JR3eign3UOZLnlboazGvBslgaoICJVVmekcjvOFA0di309ej/aewehZd3t0dLoEmMNpUlILBNIHm6fPoUwfG5Se8vZQTgtQdUGAQO4EhMrcTUm1Crp4aTKe/+lv4ocvH46eofXRPbguuvsGq4VgtKUVSN/lnT6nNX1TTvpg8/Q5lD42qLTTbWAEKi8gVFb+VyAfAKMXLsUPfnYo/u3Xb8eZC5eib2g4omdNdHT2RGd3T7R3dkVbm+fK8jFbqviwQC1mpiZjevJyzM5MxuzEB2Gyv7tz7ru801cvunfyw2reIUCgXAJCZbnmsxSjeff98/HvB4/HL986Fe+fG4uR8+Nx/uJEzNZmSzE+gyifQHtbewyt6Y11Q/2xfu1AbLtjfezeuUWQLN9UGxEBAg0EhMoGOHYRIECAAAECBAg0J+B6YnNOWhEgQIAAAQIECDQQECob4NhFgAABAgQIECDQnIBQ2ZyTVgQIECBAgAABAg0EhMoGOHYRIECAAAECBAg0JyBUNuekFQECBAgQIECAQAMBobIBjl0ECBAgQIAAAQLNCQiVzTlpRYAAAQIECBAg0EBAqGyAYxcBAgQIECBAgEBzAkJlc05aESBAgAABAgQINBAQKhvg2EWAAAECBAgQINCcgFDZnJNWBAgQIECAAAECDQSEygY4dhEgQIAAAQIECDQnIFQ256QVAQIECBAgQIBAAwGhsgGOXQQIECBAgAABAs0JCJXNOWlFgAABAgQIECDQQECobIBjFwECBAgQIECAQHMCQmVzTloRIECAAAECBAg0EBAqG+DYRYAAAQIECBAg0JyAUNmck1YECBAgQIAAAQINBITKBjh2ESBAgAABAgQINCfwvz+cIalV8C7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769" y="4965226"/>
            <a:ext cx="6296025" cy="1485900"/>
          </a:xfrm>
          <a:prstGeom prst="rect">
            <a:avLst/>
          </a:prstGeom>
        </p:spPr>
      </p:pic>
    </p:spTree>
    <p:extLst>
      <p:ext uri="{BB962C8B-B14F-4D97-AF65-F5344CB8AC3E}">
        <p14:creationId xmlns:p14="http://schemas.microsoft.com/office/powerpoint/2010/main" val="106878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59" y="321176"/>
            <a:ext cx="8596668" cy="1029952"/>
          </a:xfrm>
        </p:spPr>
        <p:txBody>
          <a:bodyPr>
            <a:normAutofit fontScale="90000"/>
          </a:bodyPr>
          <a:lstStyle/>
          <a:p>
            <a:r>
              <a:rPr lang="en-IN" dirty="0"/>
              <a:t>Services</a:t>
            </a:r>
            <a:br>
              <a:rPr lang="en-IN" dirty="0"/>
            </a:br>
            <a:endParaRPr lang="en-IN" dirty="0"/>
          </a:p>
        </p:txBody>
      </p:sp>
      <p:sp>
        <p:nvSpPr>
          <p:cNvPr id="3" name="Content Placeholder 2"/>
          <p:cNvSpPr>
            <a:spLocks noGrp="1"/>
          </p:cNvSpPr>
          <p:nvPr>
            <p:ph idx="1"/>
          </p:nvPr>
        </p:nvSpPr>
        <p:spPr>
          <a:xfrm>
            <a:off x="726160" y="1491851"/>
            <a:ext cx="8596668" cy="2711662"/>
          </a:xfrm>
        </p:spPr>
        <p:txBody>
          <a:bodyPr/>
          <a:lstStyle/>
          <a:p>
            <a:r>
              <a:rPr lang="en-IN" dirty="0"/>
              <a:t>A good </a:t>
            </a:r>
            <a:r>
              <a:rPr lang="en-IN" dirty="0">
                <a:hlinkClick r:id="rId2"/>
              </a:rPr>
              <a:t>Angular 2</a:t>
            </a:r>
            <a:r>
              <a:rPr lang="en-IN" dirty="0"/>
              <a:t> application is one in which specific tasks are assigned to different services. </a:t>
            </a:r>
            <a:endParaRPr lang="en-IN" dirty="0" smtClean="0"/>
          </a:p>
          <a:p>
            <a:r>
              <a:rPr lang="en-IN" dirty="0" smtClean="0"/>
              <a:t>A </a:t>
            </a:r>
            <a:r>
              <a:rPr lang="en-IN" dirty="0"/>
              <a:t>component may consume these services to perform these tasks. </a:t>
            </a:r>
            <a:endParaRPr lang="en-IN" dirty="0" smtClean="0"/>
          </a:p>
          <a:p>
            <a:r>
              <a:rPr lang="en-IN" dirty="0" smtClean="0"/>
              <a:t>Typically </a:t>
            </a:r>
            <a:r>
              <a:rPr lang="en-IN" dirty="0"/>
              <a:t>a component should only deal with the user experience and the display of properties and use </a:t>
            </a:r>
            <a:r>
              <a:rPr lang="en-IN" b="1" dirty="0"/>
              <a:t>services to perform heavy behind the scenes operations</a:t>
            </a:r>
            <a:r>
              <a:rPr lang="en-IN" dirty="0"/>
              <a:t>. </a:t>
            </a:r>
            <a:endParaRPr lang="en-IN" dirty="0" smtClean="0"/>
          </a:p>
          <a:p>
            <a:r>
              <a:rPr lang="en-IN" dirty="0" smtClean="0"/>
              <a:t>A </a:t>
            </a:r>
            <a:r>
              <a:rPr lang="en-IN" dirty="0"/>
              <a:t>service must be injected in to the controller before it can be used. This is done via dependency injection.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748" y="4232862"/>
            <a:ext cx="6203491" cy="2411545"/>
          </a:xfrm>
          <a:prstGeom prst="rect">
            <a:avLst/>
          </a:prstGeom>
        </p:spPr>
      </p:pic>
    </p:spTree>
    <p:extLst>
      <p:ext uri="{BB962C8B-B14F-4D97-AF65-F5344CB8AC3E}">
        <p14:creationId xmlns:p14="http://schemas.microsoft.com/office/powerpoint/2010/main" val="368255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Routers</a:t>
            </a:r>
            <a:endParaRPr lang="en-IN" dirty="0"/>
          </a:p>
        </p:txBody>
      </p:sp>
      <p:sp>
        <p:nvSpPr>
          <p:cNvPr id="3" name="Content Placeholder 2"/>
          <p:cNvSpPr>
            <a:spLocks noGrp="1"/>
          </p:cNvSpPr>
          <p:nvPr>
            <p:ph idx="1"/>
          </p:nvPr>
        </p:nvSpPr>
        <p:spPr>
          <a:xfrm>
            <a:off x="677334" y="1805747"/>
            <a:ext cx="8596668" cy="1865501"/>
          </a:xfrm>
        </p:spPr>
        <p:txBody>
          <a:bodyPr/>
          <a:lstStyle/>
          <a:p>
            <a:r>
              <a:rPr lang="en-IN" dirty="0"/>
              <a:t>Routers are responsible for the navigation. </a:t>
            </a:r>
            <a:endParaRPr lang="en-IN" dirty="0" smtClean="0"/>
          </a:p>
          <a:p>
            <a:endParaRPr lang="en-IN" dirty="0"/>
          </a:p>
          <a:p>
            <a:r>
              <a:rPr lang="en-IN" dirty="0" smtClean="0"/>
              <a:t>Thus</a:t>
            </a:r>
            <a:r>
              <a:rPr lang="en-IN" dirty="0"/>
              <a:t>, based on the URL, it will decide which view component will be presented to the user.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856" y="4026090"/>
            <a:ext cx="6419850" cy="2486025"/>
          </a:xfrm>
          <a:prstGeom prst="rect">
            <a:avLst/>
          </a:prstGeom>
        </p:spPr>
      </p:pic>
    </p:spTree>
    <p:extLst>
      <p:ext uri="{BB962C8B-B14F-4D97-AF65-F5344CB8AC3E}">
        <p14:creationId xmlns:p14="http://schemas.microsoft.com/office/powerpoint/2010/main" val="161444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0230"/>
            <a:ext cx="8596668" cy="1002660"/>
          </a:xfrm>
        </p:spPr>
        <p:txBody>
          <a:bodyPr>
            <a:normAutofit fontScale="90000"/>
          </a:bodyPr>
          <a:lstStyle/>
          <a:p>
            <a:r>
              <a:rPr lang="en-IN" dirty="0" err="1"/>
              <a:t>TypeScript</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677334" y="1601030"/>
            <a:ext cx="8596668" cy="4458575"/>
          </a:xfrm>
        </p:spPr>
        <p:txBody>
          <a:bodyPr>
            <a:normAutofit fontScale="85000" lnSpcReduction="20000"/>
          </a:bodyPr>
          <a:lstStyle/>
          <a:p>
            <a:r>
              <a:rPr lang="en-IN" dirty="0"/>
              <a:t>Angular 2 application can be written in </a:t>
            </a:r>
            <a:r>
              <a:rPr lang="en-IN" b="1" dirty="0"/>
              <a:t>JavaScript</a:t>
            </a:r>
            <a:r>
              <a:rPr lang="en-IN" dirty="0"/>
              <a:t>, </a:t>
            </a:r>
            <a:r>
              <a:rPr lang="en-IN" b="1" dirty="0"/>
              <a:t>Dart</a:t>
            </a:r>
            <a:r>
              <a:rPr lang="en-IN" dirty="0"/>
              <a:t> or </a:t>
            </a:r>
            <a:r>
              <a:rPr lang="en-IN" b="1" dirty="0" err="1"/>
              <a:t>TypeScript</a:t>
            </a:r>
            <a:r>
              <a:rPr lang="en-IN" dirty="0" smtClean="0"/>
              <a:t>.</a:t>
            </a:r>
          </a:p>
          <a:p>
            <a:endParaRPr lang="en-IN" dirty="0" smtClean="0"/>
          </a:p>
          <a:p>
            <a:r>
              <a:rPr lang="en-IN" dirty="0" err="1" smtClean="0"/>
              <a:t>TypeScript</a:t>
            </a:r>
            <a:r>
              <a:rPr lang="en-IN" dirty="0" smtClean="0"/>
              <a:t> </a:t>
            </a:r>
            <a:r>
              <a:rPr lang="en-IN" dirty="0"/>
              <a:t>is Microsoft’s extension of JavaScript</a:t>
            </a:r>
            <a:r>
              <a:rPr lang="en-IN" dirty="0" smtClean="0"/>
              <a:t>.</a:t>
            </a:r>
          </a:p>
          <a:p>
            <a:endParaRPr lang="en-IN" dirty="0"/>
          </a:p>
          <a:p>
            <a:r>
              <a:rPr lang="en-IN" dirty="0" smtClean="0"/>
              <a:t> </a:t>
            </a:r>
            <a:r>
              <a:rPr lang="en-IN" dirty="0" err="1"/>
              <a:t>TypeScript</a:t>
            </a:r>
            <a:r>
              <a:rPr lang="en-IN" dirty="0"/>
              <a:t> is a super-set of ES6 which in turn is a super set of the standard JavaScript (ES5). </a:t>
            </a:r>
            <a:endParaRPr lang="en-IN" dirty="0" smtClean="0"/>
          </a:p>
          <a:p>
            <a:endParaRPr lang="en-IN" dirty="0"/>
          </a:p>
          <a:p>
            <a:r>
              <a:rPr lang="en-IN" dirty="0" smtClean="0"/>
              <a:t>This </a:t>
            </a:r>
            <a:r>
              <a:rPr lang="en-IN" dirty="0"/>
              <a:t>means whatever that can be done with ES5 or ES6 can be written in </a:t>
            </a:r>
            <a:r>
              <a:rPr lang="en-IN" dirty="0" err="1"/>
              <a:t>TypeScript</a:t>
            </a:r>
            <a:r>
              <a:rPr lang="en-IN" dirty="0"/>
              <a:t>. </a:t>
            </a:r>
            <a:endParaRPr lang="en-IN" dirty="0" smtClean="0"/>
          </a:p>
          <a:p>
            <a:endParaRPr lang="en-IN" dirty="0" smtClean="0"/>
          </a:p>
          <a:p>
            <a:r>
              <a:rPr lang="en-IN" dirty="0" smtClean="0"/>
              <a:t>In-fact </a:t>
            </a:r>
            <a:r>
              <a:rPr lang="en-IN" dirty="0"/>
              <a:t>you can most of the times write in plain old JavaScript in a </a:t>
            </a:r>
            <a:r>
              <a:rPr lang="en-IN" dirty="0" err="1"/>
              <a:t>TypeScript</a:t>
            </a:r>
            <a:r>
              <a:rPr lang="en-IN" dirty="0"/>
              <a:t> program. </a:t>
            </a:r>
            <a:endParaRPr lang="en-IN" dirty="0" smtClean="0"/>
          </a:p>
          <a:p>
            <a:endParaRPr lang="en-IN" dirty="0"/>
          </a:p>
          <a:p>
            <a:r>
              <a:rPr lang="en-IN" dirty="0" err="1" smtClean="0"/>
              <a:t>TypeScripts</a:t>
            </a:r>
            <a:r>
              <a:rPr lang="en-IN" dirty="0" smtClean="0"/>
              <a:t> </a:t>
            </a:r>
            <a:r>
              <a:rPr lang="en-IN" dirty="0"/>
              <a:t>adds important features like </a:t>
            </a:r>
            <a:r>
              <a:rPr lang="en-IN" b="1" dirty="0"/>
              <a:t>annotations</a:t>
            </a:r>
            <a:r>
              <a:rPr lang="en-IN" dirty="0"/>
              <a:t>, </a:t>
            </a:r>
            <a:r>
              <a:rPr lang="en-IN" b="1" dirty="0"/>
              <a:t>interfaces</a:t>
            </a:r>
            <a:r>
              <a:rPr lang="en-IN" dirty="0"/>
              <a:t> and </a:t>
            </a:r>
            <a:r>
              <a:rPr lang="en-IN" b="1" dirty="0"/>
              <a:t>types</a:t>
            </a:r>
            <a:r>
              <a:rPr lang="en-IN" dirty="0"/>
              <a:t> in addition to </a:t>
            </a:r>
            <a:r>
              <a:rPr lang="en-IN" b="1" dirty="0"/>
              <a:t>classes</a:t>
            </a:r>
            <a:r>
              <a:rPr lang="en-IN" dirty="0"/>
              <a:t> and </a:t>
            </a:r>
            <a:r>
              <a:rPr lang="en-IN" b="1" dirty="0"/>
              <a:t>modules</a:t>
            </a:r>
            <a:r>
              <a:rPr lang="en-IN" dirty="0"/>
              <a:t> offered by ES6 on top of ES5. </a:t>
            </a:r>
            <a:endParaRPr lang="en-IN" dirty="0" smtClean="0"/>
          </a:p>
          <a:p>
            <a:endParaRPr lang="en-IN" dirty="0" smtClean="0"/>
          </a:p>
          <a:p>
            <a:r>
              <a:rPr lang="en-IN" dirty="0" smtClean="0"/>
              <a:t>Browsers </a:t>
            </a:r>
            <a:r>
              <a:rPr lang="en-IN" dirty="0"/>
              <a:t>do not understand </a:t>
            </a:r>
            <a:r>
              <a:rPr lang="en-IN" dirty="0" err="1" smtClean="0"/>
              <a:t>TypeScript</a:t>
            </a:r>
            <a:r>
              <a:rPr lang="en-IN" dirty="0" smtClean="0"/>
              <a:t> and </a:t>
            </a:r>
            <a:r>
              <a:rPr lang="en-IN" dirty="0"/>
              <a:t>hence it has to be transpired into ES5 and this can be done using the </a:t>
            </a:r>
            <a:r>
              <a:rPr lang="en-IN" dirty="0" err="1"/>
              <a:t>TypeScript</a:t>
            </a:r>
            <a:r>
              <a:rPr lang="en-IN" dirty="0"/>
              <a:t> compiler.</a:t>
            </a:r>
          </a:p>
        </p:txBody>
      </p:sp>
    </p:spTree>
    <p:extLst>
      <p:ext uri="{BB962C8B-B14F-4D97-AF65-F5344CB8AC3E}">
        <p14:creationId xmlns:p14="http://schemas.microsoft.com/office/powerpoint/2010/main" val="16819244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336</TotalTime>
  <Words>1051</Words>
  <Application>Microsoft Office PowerPoint</Application>
  <PresentationFormat>Widescreen</PresentationFormat>
  <Paragraphs>204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Courier New</vt:lpstr>
      <vt:lpstr>inherit</vt:lpstr>
      <vt:lpstr>PT Serif</vt:lpstr>
      <vt:lpstr>Trebuchet MS</vt:lpstr>
      <vt:lpstr>Wingdings</vt:lpstr>
      <vt:lpstr>Wingdings 3</vt:lpstr>
      <vt:lpstr>Facet</vt:lpstr>
      <vt:lpstr>Angular2</vt:lpstr>
      <vt:lpstr>Angular 2 Architecture</vt:lpstr>
      <vt:lpstr>Modules</vt:lpstr>
      <vt:lpstr>Components </vt:lpstr>
      <vt:lpstr>Root</vt:lpstr>
      <vt:lpstr>Directives</vt:lpstr>
      <vt:lpstr>Services </vt:lpstr>
      <vt:lpstr>Routers</vt:lpstr>
      <vt:lpstr>TypeScript  </vt:lpstr>
      <vt:lpstr>Decorators</vt:lpstr>
      <vt:lpstr>Decorators</vt:lpstr>
      <vt:lpstr>Shadow DOM</vt:lpstr>
      <vt:lpstr>Reactjs and Shadow DOM</vt:lpstr>
      <vt:lpstr>Reactjs and Virtual DOM</vt:lpstr>
      <vt:lpstr>Reactjs and Virtual DOM</vt:lpstr>
      <vt:lpstr>Angular2</vt:lpstr>
      <vt:lpstr>Module Loaders</vt:lpstr>
      <vt:lpstr>Why Module loaders</vt:lpstr>
      <vt:lpstr>What Are These Libraries For? </vt:lpstr>
      <vt:lpstr>Require js</vt:lpstr>
      <vt:lpstr>Requirejs</vt:lpstr>
      <vt:lpstr>Browserifyjs</vt:lpstr>
      <vt:lpstr>Browserifyjs</vt:lpstr>
      <vt:lpstr>System js</vt:lpstr>
      <vt:lpstr>Webpack</vt:lpstr>
      <vt:lpstr>Webpack</vt:lpstr>
      <vt:lpstr>SystemJS </vt:lpstr>
      <vt:lpstr>System js vs webapack</vt:lpstr>
      <vt:lpstr>typescript.js </vt:lpstr>
      <vt:lpstr>angular2-polyfills </vt:lpstr>
      <vt:lpstr>RxJS </vt:lpstr>
      <vt:lpstr>Development Setup </vt:lpstr>
      <vt:lpstr>Death of Angular 1 concepts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Parameswari Bala</dc:creator>
  <cp:lastModifiedBy>Parameswari Bala</cp:lastModifiedBy>
  <cp:revision>148</cp:revision>
  <dcterms:created xsi:type="dcterms:W3CDTF">2017-01-21T16:47:32Z</dcterms:created>
  <dcterms:modified xsi:type="dcterms:W3CDTF">2017-06-30T02:29:04Z</dcterms:modified>
</cp:coreProperties>
</file>