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E44C44-076C-49D9-BA84-9A5083FAE327}" type="doc">
      <dgm:prSet loTypeId="urn:microsoft.com/office/officeart/2005/8/layout/hierarchy4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A914E2-1E3A-4F2F-98BC-DC0EB5DDB04B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Bid/Ask Values</a:t>
          </a:r>
        </a:p>
      </dgm:t>
    </dgm:pt>
    <dgm:pt modelId="{C728352F-CCFA-445B-A519-F558BDE2CB64}" type="parTrans" cxnId="{50682926-7BE2-4B2A-BCEF-FF93769AE6E1}">
      <dgm:prSet/>
      <dgm:spPr/>
      <dgm:t>
        <a:bodyPr/>
        <a:lstStyle/>
        <a:p>
          <a:endParaRPr lang="en-US"/>
        </a:p>
      </dgm:t>
    </dgm:pt>
    <dgm:pt modelId="{681AA2D9-967D-4143-ACA8-3528F6A59325}" type="sibTrans" cxnId="{50682926-7BE2-4B2A-BCEF-FF93769AE6E1}">
      <dgm:prSet/>
      <dgm:spPr/>
      <dgm:t>
        <a:bodyPr/>
        <a:lstStyle/>
        <a:p>
          <a:endParaRPr lang="en-US"/>
        </a:p>
      </dgm:t>
    </dgm:pt>
    <dgm:pt modelId="{034F2F88-6CDF-4BB9-B262-C1557C7968F8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Discount</a:t>
          </a:r>
        </a:p>
        <a:p>
          <a:r>
            <a:rPr lang="en-US" dirty="0"/>
            <a:t>Factor</a:t>
          </a:r>
        </a:p>
      </dgm:t>
    </dgm:pt>
    <dgm:pt modelId="{39109BE6-0311-465C-AFE0-FCDA7FABF243}" type="parTrans" cxnId="{23103813-2E65-47D4-B479-67A429DA12AB}">
      <dgm:prSet/>
      <dgm:spPr/>
      <dgm:t>
        <a:bodyPr/>
        <a:lstStyle/>
        <a:p>
          <a:endParaRPr lang="en-US"/>
        </a:p>
      </dgm:t>
    </dgm:pt>
    <dgm:pt modelId="{D6F28EDE-223E-49D7-9F24-481E8C9E7687}" type="sibTrans" cxnId="{23103813-2E65-47D4-B479-67A429DA12AB}">
      <dgm:prSet/>
      <dgm:spPr/>
      <dgm:t>
        <a:bodyPr/>
        <a:lstStyle/>
        <a:p>
          <a:endParaRPr lang="en-US"/>
        </a:p>
      </dgm:t>
    </dgm:pt>
    <dgm:pt modelId="{E6CAFFE6-EE3A-430C-AC1F-4AFF141BE7DF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Par-Value</a:t>
          </a:r>
        </a:p>
      </dgm:t>
    </dgm:pt>
    <dgm:pt modelId="{0749A0ED-8A81-48EB-96C7-8CF05C399BFC}" type="parTrans" cxnId="{D736C879-768D-4A57-97F3-FA54D7BE1149}">
      <dgm:prSet/>
      <dgm:spPr/>
      <dgm:t>
        <a:bodyPr/>
        <a:lstStyle/>
        <a:p>
          <a:endParaRPr lang="en-US"/>
        </a:p>
      </dgm:t>
    </dgm:pt>
    <dgm:pt modelId="{099739C9-860C-4F3D-B4FC-09E20AE1BA82}" type="sibTrans" cxnId="{D736C879-768D-4A57-97F3-FA54D7BE1149}">
      <dgm:prSet/>
      <dgm:spPr/>
      <dgm:t>
        <a:bodyPr/>
        <a:lstStyle/>
        <a:p>
          <a:endParaRPr lang="en-US"/>
        </a:p>
      </dgm:t>
    </dgm:pt>
    <dgm:pt modelId="{57F0BAA3-07EA-4DC7-8B76-E2042D825E07}">
      <dgm:prSet phldrT="[Text]" custT="1"/>
      <dgm:spPr>
        <a:solidFill>
          <a:srgbClr val="002060"/>
        </a:solidFill>
      </dgm:spPr>
      <dgm:t>
        <a:bodyPr/>
        <a:lstStyle/>
        <a:p>
          <a:r>
            <a:rPr lang="en-US" sz="4800" dirty="0"/>
            <a:t>Risk</a:t>
          </a:r>
        </a:p>
      </dgm:t>
    </dgm:pt>
    <dgm:pt modelId="{8545D745-74EC-4533-AD9A-A335021E1EBB}" type="parTrans" cxnId="{35D82C05-C977-4F40-9ED6-4261CFE5063D}">
      <dgm:prSet/>
      <dgm:spPr/>
      <dgm:t>
        <a:bodyPr/>
        <a:lstStyle/>
        <a:p>
          <a:endParaRPr lang="en-US"/>
        </a:p>
      </dgm:t>
    </dgm:pt>
    <dgm:pt modelId="{8238D630-B27E-4486-9E80-20FB03AE2434}" type="sibTrans" cxnId="{35D82C05-C977-4F40-9ED6-4261CFE5063D}">
      <dgm:prSet/>
      <dgm:spPr/>
      <dgm:t>
        <a:bodyPr/>
        <a:lstStyle/>
        <a:p>
          <a:endParaRPr lang="en-US"/>
        </a:p>
      </dgm:t>
    </dgm:pt>
    <dgm:pt modelId="{A2C8AF00-8430-4D33-941A-6EA02AFB1D42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Predicted Rates</a:t>
          </a:r>
        </a:p>
      </dgm:t>
    </dgm:pt>
    <dgm:pt modelId="{189B05D1-85FF-4A16-8BF0-50C14C55F05D}" type="parTrans" cxnId="{2ECF3BF8-21BB-4439-92EB-C1D8F8DB9CE8}">
      <dgm:prSet/>
      <dgm:spPr/>
      <dgm:t>
        <a:bodyPr/>
        <a:lstStyle/>
        <a:p>
          <a:endParaRPr lang="en-US"/>
        </a:p>
      </dgm:t>
    </dgm:pt>
    <dgm:pt modelId="{5F02A816-D5C4-4A3B-99F0-70CA094920CF}" type="sibTrans" cxnId="{2ECF3BF8-21BB-4439-92EB-C1D8F8DB9CE8}">
      <dgm:prSet/>
      <dgm:spPr/>
      <dgm:t>
        <a:bodyPr/>
        <a:lstStyle/>
        <a:p>
          <a:endParaRPr lang="en-US"/>
        </a:p>
      </dgm:t>
    </dgm:pt>
    <dgm:pt modelId="{2AE03675-FF67-4B15-B8ED-E373E034D8C6}" type="pres">
      <dgm:prSet presAssocID="{99E44C44-076C-49D9-BA84-9A5083FAE327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987CE0-5880-4304-84B0-87304049E099}" type="pres">
      <dgm:prSet presAssocID="{14A914E2-1E3A-4F2F-98BC-DC0EB5DDB04B}" presName="vertOne" presStyleCnt="0"/>
      <dgm:spPr/>
    </dgm:pt>
    <dgm:pt modelId="{1F38C186-EA5E-498B-9F5E-8E22BB5C915A}" type="pres">
      <dgm:prSet presAssocID="{14A914E2-1E3A-4F2F-98BC-DC0EB5DDB04B}" presName="txOne" presStyleLbl="node0" presStyleIdx="0" presStyleCnt="1" custScaleX="46247" custLinFactNeighborX="-25021" custLinFactNeighborY="-3979">
        <dgm:presLayoutVars>
          <dgm:chPref val="3"/>
        </dgm:presLayoutVars>
      </dgm:prSet>
      <dgm:spPr/>
    </dgm:pt>
    <dgm:pt modelId="{5E0E609D-A131-4CA7-8C0C-680FC9536DBA}" type="pres">
      <dgm:prSet presAssocID="{14A914E2-1E3A-4F2F-98BC-DC0EB5DDB04B}" presName="parTransOne" presStyleCnt="0"/>
      <dgm:spPr/>
    </dgm:pt>
    <dgm:pt modelId="{4070E229-F3C5-41E3-A881-8FB32EC58576}" type="pres">
      <dgm:prSet presAssocID="{14A914E2-1E3A-4F2F-98BC-DC0EB5DDB04B}" presName="horzOne" presStyleCnt="0"/>
      <dgm:spPr/>
    </dgm:pt>
    <dgm:pt modelId="{8B42E7C1-FBF0-4681-8621-1F40D86B9C64}" type="pres">
      <dgm:prSet presAssocID="{034F2F88-6CDF-4BB9-B262-C1557C7968F8}" presName="vertTwo" presStyleCnt="0"/>
      <dgm:spPr/>
    </dgm:pt>
    <dgm:pt modelId="{E74F0F05-54AC-4575-9E34-7345759C7402}" type="pres">
      <dgm:prSet presAssocID="{034F2F88-6CDF-4BB9-B262-C1557C7968F8}" presName="txTwo" presStyleLbl="node2" presStyleIdx="0" presStyleCnt="3" custLinFactNeighborX="1375" custLinFactNeighborY="18917">
        <dgm:presLayoutVars>
          <dgm:chPref val="3"/>
        </dgm:presLayoutVars>
      </dgm:prSet>
      <dgm:spPr/>
    </dgm:pt>
    <dgm:pt modelId="{502E5F95-E00D-48E6-8A4B-524692672ED3}" type="pres">
      <dgm:prSet presAssocID="{034F2F88-6CDF-4BB9-B262-C1557C7968F8}" presName="horzTwo" presStyleCnt="0"/>
      <dgm:spPr/>
    </dgm:pt>
    <dgm:pt modelId="{314B5B00-E5F2-479B-8CB1-8E4283D85273}" type="pres">
      <dgm:prSet presAssocID="{D6F28EDE-223E-49D7-9F24-481E8C9E7687}" presName="sibSpaceTwo" presStyleCnt="0"/>
      <dgm:spPr/>
    </dgm:pt>
    <dgm:pt modelId="{46A142CA-33B4-4689-AB75-C7DEF714685C}" type="pres">
      <dgm:prSet presAssocID="{E6CAFFE6-EE3A-430C-AC1F-4AFF141BE7DF}" presName="vertTwo" presStyleCnt="0"/>
      <dgm:spPr/>
    </dgm:pt>
    <dgm:pt modelId="{E393EDF2-9AF0-4C82-8128-71E35FC207BF}" type="pres">
      <dgm:prSet presAssocID="{E6CAFFE6-EE3A-430C-AC1F-4AFF141BE7DF}" presName="txTwo" presStyleLbl="node2" presStyleIdx="1" presStyleCnt="3" custLinFactNeighborX="-5274" custLinFactNeighborY="18917">
        <dgm:presLayoutVars>
          <dgm:chPref val="3"/>
        </dgm:presLayoutVars>
      </dgm:prSet>
      <dgm:spPr/>
    </dgm:pt>
    <dgm:pt modelId="{F83F333E-7B58-42E7-9CD5-D1848938AA07}" type="pres">
      <dgm:prSet presAssocID="{E6CAFFE6-EE3A-430C-AC1F-4AFF141BE7DF}" presName="horzTwo" presStyleCnt="0"/>
      <dgm:spPr/>
    </dgm:pt>
    <dgm:pt modelId="{2EA96E95-D3F2-4E2E-9B46-CCE5C41A9188}" type="pres">
      <dgm:prSet presAssocID="{099739C9-860C-4F3D-B4FC-09E20AE1BA82}" presName="sibSpaceTwo" presStyleCnt="0"/>
      <dgm:spPr/>
    </dgm:pt>
    <dgm:pt modelId="{89BD9E77-D261-4024-8011-3D190C8F3C08}" type="pres">
      <dgm:prSet presAssocID="{57F0BAA3-07EA-4DC7-8B76-E2042D825E07}" presName="vertTwo" presStyleCnt="0"/>
      <dgm:spPr/>
    </dgm:pt>
    <dgm:pt modelId="{17FF5F46-BA2B-4160-B98D-9DE98C513940}" type="pres">
      <dgm:prSet presAssocID="{57F0BAA3-07EA-4DC7-8B76-E2042D825E07}" presName="txTwo" presStyleLbl="node2" presStyleIdx="2" presStyleCnt="3" custScaleX="205106" custLinFactY="-100000" custLinFactNeighborX="-5686" custLinFactNeighborY="-103978">
        <dgm:presLayoutVars>
          <dgm:chPref val="3"/>
        </dgm:presLayoutVars>
      </dgm:prSet>
      <dgm:spPr/>
    </dgm:pt>
    <dgm:pt modelId="{E0E46C15-7CF5-4A78-AD82-22E7FF0714E4}" type="pres">
      <dgm:prSet presAssocID="{57F0BAA3-07EA-4DC7-8B76-E2042D825E07}" presName="parTransTwo" presStyleCnt="0"/>
      <dgm:spPr/>
    </dgm:pt>
    <dgm:pt modelId="{0C2D60BE-F90C-4245-901B-476BC037E0CB}" type="pres">
      <dgm:prSet presAssocID="{57F0BAA3-07EA-4DC7-8B76-E2042D825E07}" presName="horzTwo" presStyleCnt="0"/>
      <dgm:spPr/>
    </dgm:pt>
    <dgm:pt modelId="{890EE12A-78FF-4CA3-AC3C-948D98572EBE}" type="pres">
      <dgm:prSet presAssocID="{A2C8AF00-8430-4D33-941A-6EA02AFB1D42}" presName="vertThree" presStyleCnt="0"/>
      <dgm:spPr/>
    </dgm:pt>
    <dgm:pt modelId="{182EC18B-C92B-44FB-B2EA-FF93BE312DFE}" type="pres">
      <dgm:prSet presAssocID="{A2C8AF00-8430-4D33-941A-6EA02AFB1D42}" presName="txThree" presStyleLbl="node3" presStyleIdx="0" presStyleCnt="1" custLinFactNeighborX="-54486" custLinFactNeighborY="-91266">
        <dgm:presLayoutVars>
          <dgm:chPref val="3"/>
        </dgm:presLayoutVars>
      </dgm:prSet>
      <dgm:spPr/>
    </dgm:pt>
    <dgm:pt modelId="{ABEE5326-572C-42F9-8297-43C6AE12C14E}" type="pres">
      <dgm:prSet presAssocID="{A2C8AF00-8430-4D33-941A-6EA02AFB1D42}" presName="horzThree" presStyleCnt="0"/>
      <dgm:spPr/>
    </dgm:pt>
  </dgm:ptLst>
  <dgm:cxnLst>
    <dgm:cxn modelId="{5190EE02-A9E0-4AAB-BC48-F6C16267850C}" type="presOf" srcId="{14A914E2-1E3A-4F2F-98BC-DC0EB5DDB04B}" destId="{1F38C186-EA5E-498B-9F5E-8E22BB5C915A}" srcOrd="0" destOrd="0" presId="urn:microsoft.com/office/officeart/2005/8/layout/hierarchy4"/>
    <dgm:cxn modelId="{35D82C05-C977-4F40-9ED6-4261CFE5063D}" srcId="{14A914E2-1E3A-4F2F-98BC-DC0EB5DDB04B}" destId="{57F0BAA3-07EA-4DC7-8B76-E2042D825E07}" srcOrd="2" destOrd="0" parTransId="{8545D745-74EC-4533-AD9A-A335021E1EBB}" sibTransId="{8238D630-B27E-4486-9E80-20FB03AE2434}"/>
    <dgm:cxn modelId="{23103813-2E65-47D4-B479-67A429DA12AB}" srcId="{14A914E2-1E3A-4F2F-98BC-DC0EB5DDB04B}" destId="{034F2F88-6CDF-4BB9-B262-C1557C7968F8}" srcOrd="0" destOrd="0" parTransId="{39109BE6-0311-465C-AFE0-FCDA7FABF243}" sibTransId="{D6F28EDE-223E-49D7-9F24-481E8C9E7687}"/>
    <dgm:cxn modelId="{8DCE5C1A-49D0-4278-8978-84FDC1584F44}" type="presOf" srcId="{57F0BAA3-07EA-4DC7-8B76-E2042D825E07}" destId="{17FF5F46-BA2B-4160-B98D-9DE98C513940}" srcOrd="0" destOrd="0" presId="urn:microsoft.com/office/officeart/2005/8/layout/hierarchy4"/>
    <dgm:cxn modelId="{71F8A924-FF61-45D7-9EA7-43C09E034276}" type="presOf" srcId="{A2C8AF00-8430-4D33-941A-6EA02AFB1D42}" destId="{182EC18B-C92B-44FB-B2EA-FF93BE312DFE}" srcOrd="0" destOrd="0" presId="urn:microsoft.com/office/officeart/2005/8/layout/hierarchy4"/>
    <dgm:cxn modelId="{50682926-7BE2-4B2A-BCEF-FF93769AE6E1}" srcId="{99E44C44-076C-49D9-BA84-9A5083FAE327}" destId="{14A914E2-1E3A-4F2F-98BC-DC0EB5DDB04B}" srcOrd="0" destOrd="0" parTransId="{C728352F-CCFA-445B-A519-F558BDE2CB64}" sibTransId="{681AA2D9-967D-4143-ACA8-3528F6A59325}"/>
    <dgm:cxn modelId="{2BB7DF4F-72FE-477D-92BA-FA21EFCA47C3}" type="presOf" srcId="{E6CAFFE6-EE3A-430C-AC1F-4AFF141BE7DF}" destId="{E393EDF2-9AF0-4C82-8128-71E35FC207BF}" srcOrd="0" destOrd="0" presId="urn:microsoft.com/office/officeart/2005/8/layout/hierarchy4"/>
    <dgm:cxn modelId="{D736C879-768D-4A57-97F3-FA54D7BE1149}" srcId="{14A914E2-1E3A-4F2F-98BC-DC0EB5DDB04B}" destId="{E6CAFFE6-EE3A-430C-AC1F-4AFF141BE7DF}" srcOrd="1" destOrd="0" parTransId="{0749A0ED-8A81-48EB-96C7-8CF05C399BFC}" sibTransId="{099739C9-860C-4F3D-B4FC-09E20AE1BA82}"/>
    <dgm:cxn modelId="{3D0F78B4-AFF6-4365-A220-B6357526B08F}" type="presOf" srcId="{034F2F88-6CDF-4BB9-B262-C1557C7968F8}" destId="{E74F0F05-54AC-4575-9E34-7345759C7402}" srcOrd="0" destOrd="0" presId="urn:microsoft.com/office/officeart/2005/8/layout/hierarchy4"/>
    <dgm:cxn modelId="{A7E585CF-77D2-4091-92F7-EF974D16C662}" type="presOf" srcId="{99E44C44-076C-49D9-BA84-9A5083FAE327}" destId="{2AE03675-FF67-4B15-B8ED-E373E034D8C6}" srcOrd="0" destOrd="0" presId="urn:microsoft.com/office/officeart/2005/8/layout/hierarchy4"/>
    <dgm:cxn modelId="{2ECF3BF8-21BB-4439-92EB-C1D8F8DB9CE8}" srcId="{57F0BAA3-07EA-4DC7-8B76-E2042D825E07}" destId="{A2C8AF00-8430-4D33-941A-6EA02AFB1D42}" srcOrd="0" destOrd="0" parTransId="{189B05D1-85FF-4A16-8BF0-50C14C55F05D}" sibTransId="{5F02A816-D5C4-4A3B-99F0-70CA094920CF}"/>
    <dgm:cxn modelId="{E7A33C89-A270-4A47-A4EC-D269198FD453}" type="presParOf" srcId="{2AE03675-FF67-4B15-B8ED-E373E034D8C6}" destId="{2C987CE0-5880-4304-84B0-87304049E099}" srcOrd="0" destOrd="0" presId="urn:microsoft.com/office/officeart/2005/8/layout/hierarchy4"/>
    <dgm:cxn modelId="{82103072-1CFA-43A2-BD0E-1B63BC7D463B}" type="presParOf" srcId="{2C987CE0-5880-4304-84B0-87304049E099}" destId="{1F38C186-EA5E-498B-9F5E-8E22BB5C915A}" srcOrd="0" destOrd="0" presId="urn:microsoft.com/office/officeart/2005/8/layout/hierarchy4"/>
    <dgm:cxn modelId="{020E9295-13CC-4A39-931B-58106D377D9A}" type="presParOf" srcId="{2C987CE0-5880-4304-84B0-87304049E099}" destId="{5E0E609D-A131-4CA7-8C0C-680FC9536DBA}" srcOrd="1" destOrd="0" presId="urn:microsoft.com/office/officeart/2005/8/layout/hierarchy4"/>
    <dgm:cxn modelId="{0F9AA86F-D8E8-49A3-9777-39A781ED1B9D}" type="presParOf" srcId="{2C987CE0-5880-4304-84B0-87304049E099}" destId="{4070E229-F3C5-41E3-A881-8FB32EC58576}" srcOrd="2" destOrd="0" presId="urn:microsoft.com/office/officeart/2005/8/layout/hierarchy4"/>
    <dgm:cxn modelId="{2D653B9A-C524-4177-8540-C639CB47D2B5}" type="presParOf" srcId="{4070E229-F3C5-41E3-A881-8FB32EC58576}" destId="{8B42E7C1-FBF0-4681-8621-1F40D86B9C64}" srcOrd="0" destOrd="0" presId="urn:microsoft.com/office/officeart/2005/8/layout/hierarchy4"/>
    <dgm:cxn modelId="{FEF2AC11-D597-4D3A-A66C-F5CDF436F5D4}" type="presParOf" srcId="{8B42E7C1-FBF0-4681-8621-1F40D86B9C64}" destId="{E74F0F05-54AC-4575-9E34-7345759C7402}" srcOrd="0" destOrd="0" presId="urn:microsoft.com/office/officeart/2005/8/layout/hierarchy4"/>
    <dgm:cxn modelId="{3473DFCC-F727-4B5D-A8A1-4F9BAD90055C}" type="presParOf" srcId="{8B42E7C1-FBF0-4681-8621-1F40D86B9C64}" destId="{502E5F95-E00D-48E6-8A4B-524692672ED3}" srcOrd="1" destOrd="0" presId="urn:microsoft.com/office/officeart/2005/8/layout/hierarchy4"/>
    <dgm:cxn modelId="{70565D1A-20B6-416E-87D8-04DA55462FC5}" type="presParOf" srcId="{4070E229-F3C5-41E3-A881-8FB32EC58576}" destId="{314B5B00-E5F2-479B-8CB1-8E4283D85273}" srcOrd="1" destOrd="0" presId="urn:microsoft.com/office/officeart/2005/8/layout/hierarchy4"/>
    <dgm:cxn modelId="{9D13BA9D-7998-41AD-990D-26D965FD03CD}" type="presParOf" srcId="{4070E229-F3C5-41E3-A881-8FB32EC58576}" destId="{46A142CA-33B4-4689-AB75-C7DEF714685C}" srcOrd="2" destOrd="0" presId="urn:microsoft.com/office/officeart/2005/8/layout/hierarchy4"/>
    <dgm:cxn modelId="{A93E7987-EF63-4BF9-92D7-7242F7F7B772}" type="presParOf" srcId="{46A142CA-33B4-4689-AB75-C7DEF714685C}" destId="{E393EDF2-9AF0-4C82-8128-71E35FC207BF}" srcOrd="0" destOrd="0" presId="urn:microsoft.com/office/officeart/2005/8/layout/hierarchy4"/>
    <dgm:cxn modelId="{921F32D6-A7C4-461A-81EA-9115B9988839}" type="presParOf" srcId="{46A142CA-33B4-4689-AB75-C7DEF714685C}" destId="{F83F333E-7B58-42E7-9CD5-D1848938AA07}" srcOrd="1" destOrd="0" presId="urn:microsoft.com/office/officeart/2005/8/layout/hierarchy4"/>
    <dgm:cxn modelId="{9BF1B2FD-8EFD-418A-BF20-50320654F599}" type="presParOf" srcId="{4070E229-F3C5-41E3-A881-8FB32EC58576}" destId="{2EA96E95-D3F2-4E2E-9B46-CCE5C41A9188}" srcOrd="3" destOrd="0" presId="urn:microsoft.com/office/officeart/2005/8/layout/hierarchy4"/>
    <dgm:cxn modelId="{D5A417B6-CF86-4956-A334-EF4FC2DB52FA}" type="presParOf" srcId="{4070E229-F3C5-41E3-A881-8FB32EC58576}" destId="{89BD9E77-D261-4024-8011-3D190C8F3C08}" srcOrd="4" destOrd="0" presId="urn:microsoft.com/office/officeart/2005/8/layout/hierarchy4"/>
    <dgm:cxn modelId="{A8285D86-C888-472B-B4F1-BF7B0BEB9648}" type="presParOf" srcId="{89BD9E77-D261-4024-8011-3D190C8F3C08}" destId="{17FF5F46-BA2B-4160-B98D-9DE98C513940}" srcOrd="0" destOrd="0" presId="urn:microsoft.com/office/officeart/2005/8/layout/hierarchy4"/>
    <dgm:cxn modelId="{8B0BF093-F426-4898-A759-EB7ED59584D7}" type="presParOf" srcId="{89BD9E77-D261-4024-8011-3D190C8F3C08}" destId="{E0E46C15-7CF5-4A78-AD82-22E7FF0714E4}" srcOrd="1" destOrd="0" presId="urn:microsoft.com/office/officeart/2005/8/layout/hierarchy4"/>
    <dgm:cxn modelId="{978CBF2F-550B-4861-BF6D-166186906C71}" type="presParOf" srcId="{89BD9E77-D261-4024-8011-3D190C8F3C08}" destId="{0C2D60BE-F90C-4245-901B-476BC037E0CB}" srcOrd="2" destOrd="0" presId="urn:microsoft.com/office/officeart/2005/8/layout/hierarchy4"/>
    <dgm:cxn modelId="{677A4BDA-A0D5-48BA-B8F5-D66C2B419CE0}" type="presParOf" srcId="{0C2D60BE-F90C-4245-901B-476BC037E0CB}" destId="{890EE12A-78FF-4CA3-AC3C-948D98572EBE}" srcOrd="0" destOrd="0" presId="urn:microsoft.com/office/officeart/2005/8/layout/hierarchy4"/>
    <dgm:cxn modelId="{E70286AE-6473-4AF0-90BD-CDDD366C6810}" type="presParOf" srcId="{890EE12A-78FF-4CA3-AC3C-948D98572EBE}" destId="{182EC18B-C92B-44FB-B2EA-FF93BE312DFE}" srcOrd="0" destOrd="0" presId="urn:microsoft.com/office/officeart/2005/8/layout/hierarchy4"/>
    <dgm:cxn modelId="{F3864175-C52E-40C2-A2FE-127E99A76E7A}" type="presParOf" srcId="{890EE12A-78FF-4CA3-AC3C-948D98572EBE}" destId="{ABEE5326-572C-42F9-8297-43C6AE12C14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5E1276-4E68-4713-A105-F531AC2C7911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F6766F-FD95-4BE4-89C4-15B2176B8CF7}">
      <dgm:prSet phldrT="[Text]"/>
      <dgm:spPr/>
      <dgm:t>
        <a:bodyPr/>
        <a:lstStyle/>
        <a:p>
          <a:r>
            <a:rPr lang="en-US" dirty="0"/>
            <a:t>DF </a:t>
          </a:r>
          <a:r>
            <a:rPr lang="en-US" dirty="0" err="1"/>
            <a:t>Calc</a:t>
          </a:r>
          <a:endParaRPr lang="en-US" dirty="0"/>
        </a:p>
      </dgm:t>
    </dgm:pt>
    <dgm:pt modelId="{80A56CD2-DD9F-4632-8EF9-22E16355420A}" type="parTrans" cxnId="{0A11769B-DDFF-4E3C-8990-2D11B8B2D1CB}">
      <dgm:prSet/>
      <dgm:spPr/>
      <dgm:t>
        <a:bodyPr/>
        <a:lstStyle/>
        <a:p>
          <a:endParaRPr lang="en-US"/>
        </a:p>
      </dgm:t>
    </dgm:pt>
    <dgm:pt modelId="{DC14CD16-5AC7-40DE-8F46-D4E9AC5212D5}" type="sibTrans" cxnId="{0A11769B-DDFF-4E3C-8990-2D11B8B2D1CB}">
      <dgm:prSet/>
      <dgm:spPr/>
      <dgm:t>
        <a:bodyPr/>
        <a:lstStyle/>
        <a:p>
          <a:endParaRPr lang="en-US"/>
        </a:p>
      </dgm:t>
    </dgm:pt>
    <dgm:pt modelId="{294825B8-9475-4E90-A7E7-AC928FB13DBF}">
      <dgm:prSet phldrT="[Text]"/>
      <dgm:spPr/>
      <dgm:t>
        <a:bodyPr/>
        <a:lstStyle/>
        <a:p>
          <a:r>
            <a:rPr lang="en-US" dirty="0"/>
            <a:t>Market Data</a:t>
          </a:r>
        </a:p>
      </dgm:t>
    </dgm:pt>
    <dgm:pt modelId="{FFB78F3A-421B-428A-AF27-6044FF155D6C}" type="parTrans" cxnId="{4DF38FDD-C06D-46AE-8207-694ABCB64CFD}">
      <dgm:prSet/>
      <dgm:spPr/>
      <dgm:t>
        <a:bodyPr/>
        <a:lstStyle/>
        <a:p>
          <a:endParaRPr lang="en-US"/>
        </a:p>
      </dgm:t>
    </dgm:pt>
    <dgm:pt modelId="{D44887E6-3EF9-44FF-9613-D9E246308F44}" type="sibTrans" cxnId="{4DF38FDD-C06D-46AE-8207-694ABCB64CFD}">
      <dgm:prSet/>
      <dgm:spPr/>
      <dgm:t>
        <a:bodyPr/>
        <a:lstStyle/>
        <a:p>
          <a:endParaRPr lang="en-US"/>
        </a:p>
      </dgm:t>
    </dgm:pt>
    <dgm:pt modelId="{CDF0CDA8-75D9-4ABE-8E02-5AF3D7F95ECB}">
      <dgm:prSet phldrT="[Text]"/>
      <dgm:spPr/>
      <dgm:t>
        <a:bodyPr/>
        <a:lstStyle/>
        <a:p>
          <a:r>
            <a:rPr lang="en-US" dirty="0"/>
            <a:t>Discount Factor Table</a:t>
          </a:r>
        </a:p>
      </dgm:t>
    </dgm:pt>
    <dgm:pt modelId="{AE234FE5-97BC-4A77-9BA9-DE398BBA223A}" type="parTrans" cxnId="{35C943C6-32DE-4F8F-83A0-35D217C6B3DB}">
      <dgm:prSet/>
      <dgm:spPr/>
      <dgm:t>
        <a:bodyPr/>
        <a:lstStyle/>
        <a:p>
          <a:endParaRPr lang="en-US"/>
        </a:p>
      </dgm:t>
    </dgm:pt>
    <dgm:pt modelId="{B48DE28D-620D-4FA4-8CC4-7899FD450A64}" type="sibTrans" cxnId="{35C943C6-32DE-4F8F-83A0-35D217C6B3DB}">
      <dgm:prSet/>
      <dgm:spPr/>
      <dgm:t>
        <a:bodyPr/>
        <a:lstStyle/>
        <a:p>
          <a:endParaRPr lang="en-US"/>
        </a:p>
      </dgm:t>
    </dgm:pt>
    <dgm:pt modelId="{4CA08F99-C4A1-4053-BDAD-FC1B404A6562}">
      <dgm:prSet phldrT="[Text]"/>
      <dgm:spPr/>
      <dgm:t>
        <a:bodyPr/>
        <a:lstStyle/>
        <a:p>
          <a:r>
            <a:rPr lang="en-US" dirty="0"/>
            <a:t>Par Value </a:t>
          </a:r>
          <a:r>
            <a:rPr lang="en-US" dirty="0" err="1"/>
            <a:t>Calc</a:t>
          </a:r>
          <a:endParaRPr lang="en-US" dirty="0"/>
        </a:p>
      </dgm:t>
    </dgm:pt>
    <dgm:pt modelId="{50DA8D7B-8B01-4E1A-A7B4-A7B245EE1797}" type="sibTrans" cxnId="{2EF71D41-5787-4A96-AF32-69AE93A79D58}">
      <dgm:prSet/>
      <dgm:spPr/>
      <dgm:t>
        <a:bodyPr/>
        <a:lstStyle/>
        <a:p>
          <a:endParaRPr lang="en-US"/>
        </a:p>
      </dgm:t>
    </dgm:pt>
    <dgm:pt modelId="{1DC0DBBD-20F0-43DF-A12A-47BA238308B3}" type="parTrans" cxnId="{2EF71D41-5787-4A96-AF32-69AE93A79D58}">
      <dgm:prSet/>
      <dgm:spPr/>
      <dgm:t>
        <a:bodyPr/>
        <a:lstStyle/>
        <a:p>
          <a:endParaRPr lang="en-US"/>
        </a:p>
      </dgm:t>
    </dgm:pt>
    <dgm:pt modelId="{756C93C1-261A-4D6E-9DF6-3DC4BE06831D}" type="pres">
      <dgm:prSet presAssocID="{485E1276-4E68-4713-A105-F531AC2C7911}" presName="Name0" presStyleCnt="0">
        <dgm:presLayoutVars>
          <dgm:dir/>
          <dgm:animLvl val="lvl"/>
          <dgm:resizeHandles val="exact"/>
        </dgm:presLayoutVars>
      </dgm:prSet>
      <dgm:spPr/>
    </dgm:pt>
    <dgm:pt modelId="{496342E0-BB58-45D8-B0B5-7A86AD9E076A}" type="pres">
      <dgm:prSet presAssocID="{485E1276-4E68-4713-A105-F531AC2C7911}" presName="tSp" presStyleCnt="0"/>
      <dgm:spPr/>
    </dgm:pt>
    <dgm:pt modelId="{E57D2C10-3B86-4A35-B47A-06E6BA4080EB}" type="pres">
      <dgm:prSet presAssocID="{485E1276-4E68-4713-A105-F531AC2C7911}" presName="bSp" presStyleCnt="0"/>
      <dgm:spPr/>
    </dgm:pt>
    <dgm:pt modelId="{433E85B4-B8ED-438B-826F-16780A3AB8BC}" type="pres">
      <dgm:prSet presAssocID="{485E1276-4E68-4713-A105-F531AC2C7911}" presName="process" presStyleCnt="0"/>
      <dgm:spPr/>
    </dgm:pt>
    <dgm:pt modelId="{823DDA45-201F-453B-A33E-95FADE767E5D}" type="pres">
      <dgm:prSet presAssocID="{27F6766F-FD95-4BE4-89C4-15B2176B8CF7}" presName="composite1" presStyleCnt="0"/>
      <dgm:spPr/>
    </dgm:pt>
    <dgm:pt modelId="{47CD4276-37AC-4460-81C6-F0FF15C725E1}" type="pres">
      <dgm:prSet presAssocID="{27F6766F-FD95-4BE4-89C4-15B2176B8CF7}" presName="dummyNode1" presStyleLbl="node1" presStyleIdx="0" presStyleCnt="2"/>
      <dgm:spPr/>
    </dgm:pt>
    <dgm:pt modelId="{99FAA0CD-E941-49DF-A853-5F716299CA53}" type="pres">
      <dgm:prSet presAssocID="{27F6766F-FD95-4BE4-89C4-15B2176B8CF7}" presName="childNode1" presStyleLbl="bgAcc1" presStyleIdx="0" presStyleCnt="2">
        <dgm:presLayoutVars>
          <dgm:bulletEnabled val="1"/>
        </dgm:presLayoutVars>
      </dgm:prSet>
      <dgm:spPr/>
    </dgm:pt>
    <dgm:pt modelId="{D89C3242-3E64-4CBB-8582-7B90D09B9CCE}" type="pres">
      <dgm:prSet presAssocID="{27F6766F-FD95-4BE4-89C4-15B2176B8CF7}" presName="childNode1tx" presStyleLbl="bgAcc1" presStyleIdx="0" presStyleCnt="2">
        <dgm:presLayoutVars>
          <dgm:bulletEnabled val="1"/>
        </dgm:presLayoutVars>
      </dgm:prSet>
      <dgm:spPr/>
    </dgm:pt>
    <dgm:pt modelId="{DFEEA5A4-B5E2-415F-9116-8314EF1F1F44}" type="pres">
      <dgm:prSet presAssocID="{27F6766F-FD95-4BE4-89C4-15B2176B8CF7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1C73CDE3-08F0-4C89-A78B-5DB399365342}" type="pres">
      <dgm:prSet presAssocID="{27F6766F-FD95-4BE4-89C4-15B2176B8CF7}" presName="connSite1" presStyleCnt="0"/>
      <dgm:spPr/>
    </dgm:pt>
    <dgm:pt modelId="{37F264A6-26A2-4210-A556-CA94E603EBD9}" type="pres">
      <dgm:prSet presAssocID="{DC14CD16-5AC7-40DE-8F46-D4E9AC5212D5}" presName="Name9" presStyleLbl="sibTrans2D1" presStyleIdx="0" presStyleCnt="1"/>
      <dgm:spPr/>
    </dgm:pt>
    <dgm:pt modelId="{FD74AC06-DEE4-49B0-B694-84F2A533A1E6}" type="pres">
      <dgm:prSet presAssocID="{4CA08F99-C4A1-4053-BDAD-FC1B404A6562}" presName="composite2" presStyleCnt="0"/>
      <dgm:spPr/>
    </dgm:pt>
    <dgm:pt modelId="{69DF7AA2-249C-4D96-BE8C-D0E566F7D27F}" type="pres">
      <dgm:prSet presAssocID="{4CA08F99-C4A1-4053-BDAD-FC1B404A6562}" presName="dummyNode2" presStyleLbl="node1" presStyleIdx="0" presStyleCnt="2"/>
      <dgm:spPr/>
    </dgm:pt>
    <dgm:pt modelId="{9100112B-8332-4610-882A-13BD81B31D97}" type="pres">
      <dgm:prSet presAssocID="{4CA08F99-C4A1-4053-BDAD-FC1B404A6562}" presName="childNode2" presStyleLbl="bgAcc1" presStyleIdx="1" presStyleCnt="2">
        <dgm:presLayoutVars>
          <dgm:bulletEnabled val="1"/>
        </dgm:presLayoutVars>
      </dgm:prSet>
      <dgm:spPr/>
    </dgm:pt>
    <dgm:pt modelId="{8F4FF423-121E-4A90-AAEF-EBD51ED17107}" type="pres">
      <dgm:prSet presAssocID="{4CA08F99-C4A1-4053-BDAD-FC1B404A6562}" presName="childNode2tx" presStyleLbl="bgAcc1" presStyleIdx="1" presStyleCnt="2">
        <dgm:presLayoutVars>
          <dgm:bulletEnabled val="1"/>
        </dgm:presLayoutVars>
      </dgm:prSet>
      <dgm:spPr/>
    </dgm:pt>
    <dgm:pt modelId="{1CDFDA00-179A-465D-A0CD-BB792BFCCCF9}" type="pres">
      <dgm:prSet presAssocID="{4CA08F99-C4A1-4053-BDAD-FC1B404A6562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A5BA9B68-EAA5-4AAB-8484-113CF0ADDD67}" type="pres">
      <dgm:prSet presAssocID="{4CA08F99-C4A1-4053-BDAD-FC1B404A6562}" presName="connSite2" presStyleCnt="0"/>
      <dgm:spPr/>
    </dgm:pt>
  </dgm:ptLst>
  <dgm:cxnLst>
    <dgm:cxn modelId="{43026A1F-6FD2-4D0D-8781-CADC415396ED}" type="presOf" srcId="{27F6766F-FD95-4BE4-89C4-15B2176B8CF7}" destId="{DFEEA5A4-B5E2-415F-9116-8314EF1F1F44}" srcOrd="0" destOrd="0" presId="urn:microsoft.com/office/officeart/2005/8/layout/hProcess4"/>
    <dgm:cxn modelId="{7981425F-E6A7-43DF-8501-0A5443925F8D}" type="presOf" srcId="{4CA08F99-C4A1-4053-BDAD-FC1B404A6562}" destId="{1CDFDA00-179A-465D-A0CD-BB792BFCCCF9}" srcOrd="0" destOrd="0" presId="urn:microsoft.com/office/officeart/2005/8/layout/hProcess4"/>
    <dgm:cxn modelId="{2EF71D41-5787-4A96-AF32-69AE93A79D58}" srcId="{485E1276-4E68-4713-A105-F531AC2C7911}" destId="{4CA08F99-C4A1-4053-BDAD-FC1B404A6562}" srcOrd="1" destOrd="0" parTransId="{1DC0DBBD-20F0-43DF-A12A-47BA238308B3}" sibTransId="{50DA8D7B-8B01-4E1A-A7B4-A7B245EE1797}"/>
    <dgm:cxn modelId="{BCB53A49-7F36-482C-AA41-F6DAF09759C4}" type="presOf" srcId="{CDF0CDA8-75D9-4ABE-8E02-5AF3D7F95ECB}" destId="{8F4FF423-121E-4A90-AAEF-EBD51ED17107}" srcOrd="1" destOrd="0" presId="urn:microsoft.com/office/officeart/2005/8/layout/hProcess4"/>
    <dgm:cxn modelId="{A39FB294-A675-4F79-B23C-87B0B4F34ABA}" type="presOf" srcId="{294825B8-9475-4E90-A7E7-AC928FB13DBF}" destId="{D89C3242-3E64-4CBB-8582-7B90D09B9CCE}" srcOrd="1" destOrd="0" presId="urn:microsoft.com/office/officeart/2005/8/layout/hProcess4"/>
    <dgm:cxn modelId="{0A11769B-DDFF-4E3C-8990-2D11B8B2D1CB}" srcId="{485E1276-4E68-4713-A105-F531AC2C7911}" destId="{27F6766F-FD95-4BE4-89C4-15B2176B8CF7}" srcOrd="0" destOrd="0" parTransId="{80A56CD2-DD9F-4632-8EF9-22E16355420A}" sibTransId="{DC14CD16-5AC7-40DE-8F46-D4E9AC5212D5}"/>
    <dgm:cxn modelId="{EF791A9F-2C33-434F-8C2E-7A269C854AF0}" type="presOf" srcId="{294825B8-9475-4E90-A7E7-AC928FB13DBF}" destId="{99FAA0CD-E941-49DF-A853-5F716299CA53}" srcOrd="0" destOrd="0" presId="urn:microsoft.com/office/officeart/2005/8/layout/hProcess4"/>
    <dgm:cxn modelId="{35C943C6-32DE-4F8F-83A0-35D217C6B3DB}" srcId="{4CA08F99-C4A1-4053-BDAD-FC1B404A6562}" destId="{CDF0CDA8-75D9-4ABE-8E02-5AF3D7F95ECB}" srcOrd="0" destOrd="0" parTransId="{AE234FE5-97BC-4A77-9BA9-DE398BBA223A}" sibTransId="{B48DE28D-620D-4FA4-8CC4-7899FD450A64}"/>
    <dgm:cxn modelId="{8AB2D1DB-C197-4BD9-9D96-1CAE47E42BD4}" type="presOf" srcId="{485E1276-4E68-4713-A105-F531AC2C7911}" destId="{756C93C1-261A-4D6E-9DF6-3DC4BE06831D}" srcOrd="0" destOrd="0" presId="urn:microsoft.com/office/officeart/2005/8/layout/hProcess4"/>
    <dgm:cxn modelId="{4DF38FDD-C06D-46AE-8207-694ABCB64CFD}" srcId="{27F6766F-FD95-4BE4-89C4-15B2176B8CF7}" destId="{294825B8-9475-4E90-A7E7-AC928FB13DBF}" srcOrd="0" destOrd="0" parTransId="{FFB78F3A-421B-428A-AF27-6044FF155D6C}" sibTransId="{D44887E6-3EF9-44FF-9613-D9E246308F44}"/>
    <dgm:cxn modelId="{071E17E7-B32A-4ECE-A7CC-602DF2992BCB}" type="presOf" srcId="{CDF0CDA8-75D9-4ABE-8E02-5AF3D7F95ECB}" destId="{9100112B-8332-4610-882A-13BD81B31D97}" srcOrd="0" destOrd="0" presId="urn:microsoft.com/office/officeart/2005/8/layout/hProcess4"/>
    <dgm:cxn modelId="{38D5B4EF-1405-4D9A-8DEC-EA2713DB0EA0}" type="presOf" srcId="{DC14CD16-5AC7-40DE-8F46-D4E9AC5212D5}" destId="{37F264A6-26A2-4210-A556-CA94E603EBD9}" srcOrd="0" destOrd="0" presId="urn:microsoft.com/office/officeart/2005/8/layout/hProcess4"/>
    <dgm:cxn modelId="{97315332-77F1-402C-9EFA-32E77D03D9D1}" type="presParOf" srcId="{756C93C1-261A-4D6E-9DF6-3DC4BE06831D}" destId="{496342E0-BB58-45D8-B0B5-7A86AD9E076A}" srcOrd="0" destOrd="0" presId="urn:microsoft.com/office/officeart/2005/8/layout/hProcess4"/>
    <dgm:cxn modelId="{0D289BC4-76EE-4607-95F9-936316F2816D}" type="presParOf" srcId="{756C93C1-261A-4D6E-9DF6-3DC4BE06831D}" destId="{E57D2C10-3B86-4A35-B47A-06E6BA4080EB}" srcOrd="1" destOrd="0" presId="urn:microsoft.com/office/officeart/2005/8/layout/hProcess4"/>
    <dgm:cxn modelId="{949551F7-C6FE-4F81-B5EB-FE9B9BBF008A}" type="presParOf" srcId="{756C93C1-261A-4D6E-9DF6-3DC4BE06831D}" destId="{433E85B4-B8ED-438B-826F-16780A3AB8BC}" srcOrd="2" destOrd="0" presId="urn:microsoft.com/office/officeart/2005/8/layout/hProcess4"/>
    <dgm:cxn modelId="{E28B9C0A-12EE-48E2-9852-0F5FEF5078FC}" type="presParOf" srcId="{433E85B4-B8ED-438B-826F-16780A3AB8BC}" destId="{823DDA45-201F-453B-A33E-95FADE767E5D}" srcOrd="0" destOrd="0" presId="urn:microsoft.com/office/officeart/2005/8/layout/hProcess4"/>
    <dgm:cxn modelId="{AF28AF80-E143-4D37-8753-19C51D24026B}" type="presParOf" srcId="{823DDA45-201F-453B-A33E-95FADE767E5D}" destId="{47CD4276-37AC-4460-81C6-F0FF15C725E1}" srcOrd="0" destOrd="0" presId="urn:microsoft.com/office/officeart/2005/8/layout/hProcess4"/>
    <dgm:cxn modelId="{C69BE178-7E4D-4877-A3C6-2199DA27685A}" type="presParOf" srcId="{823DDA45-201F-453B-A33E-95FADE767E5D}" destId="{99FAA0CD-E941-49DF-A853-5F716299CA53}" srcOrd="1" destOrd="0" presId="urn:microsoft.com/office/officeart/2005/8/layout/hProcess4"/>
    <dgm:cxn modelId="{8DCF4546-4537-48A6-8028-5D340B176E29}" type="presParOf" srcId="{823DDA45-201F-453B-A33E-95FADE767E5D}" destId="{D89C3242-3E64-4CBB-8582-7B90D09B9CCE}" srcOrd="2" destOrd="0" presId="urn:microsoft.com/office/officeart/2005/8/layout/hProcess4"/>
    <dgm:cxn modelId="{762D7009-36BA-46E5-ADA6-3A89157F895E}" type="presParOf" srcId="{823DDA45-201F-453B-A33E-95FADE767E5D}" destId="{DFEEA5A4-B5E2-415F-9116-8314EF1F1F44}" srcOrd="3" destOrd="0" presId="urn:microsoft.com/office/officeart/2005/8/layout/hProcess4"/>
    <dgm:cxn modelId="{72CBEB22-71C6-4ABA-8DEC-0F3C2A415F0D}" type="presParOf" srcId="{823DDA45-201F-453B-A33E-95FADE767E5D}" destId="{1C73CDE3-08F0-4C89-A78B-5DB399365342}" srcOrd="4" destOrd="0" presId="urn:microsoft.com/office/officeart/2005/8/layout/hProcess4"/>
    <dgm:cxn modelId="{86258981-C9D6-4F2A-B7B4-78F04F39E4BB}" type="presParOf" srcId="{433E85B4-B8ED-438B-826F-16780A3AB8BC}" destId="{37F264A6-26A2-4210-A556-CA94E603EBD9}" srcOrd="1" destOrd="0" presId="urn:microsoft.com/office/officeart/2005/8/layout/hProcess4"/>
    <dgm:cxn modelId="{DA0E39D1-D540-40C9-A55E-CEA57AD7725B}" type="presParOf" srcId="{433E85B4-B8ED-438B-826F-16780A3AB8BC}" destId="{FD74AC06-DEE4-49B0-B694-84F2A533A1E6}" srcOrd="2" destOrd="0" presId="urn:microsoft.com/office/officeart/2005/8/layout/hProcess4"/>
    <dgm:cxn modelId="{854DB416-E4ED-4263-AD74-926675B91278}" type="presParOf" srcId="{FD74AC06-DEE4-49B0-B694-84F2A533A1E6}" destId="{69DF7AA2-249C-4D96-BE8C-D0E566F7D27F}" srcOrd="0" destOrd="0" presId="urn:microsoft.com/office/officeart/2005/8/layout/hProcess4"/>
    <dgm:cxn modelId="{B218FC22-21A7-4D85-B5FC-8DC23CC02687}" type="presParOf" srcId="{FD74AC06-DEE4-49B0-B694-84F2A533A1E6}" destId="{9100112B-8332-4610-882A-13BD81B31D97}" srcOrd="1" destOrd="0" presId="urn:microsoft.com/office/officeart/2005/8/layout/hProcess4"/>
    <dgm:cxn modelId="{C00EA289-6A4B-45FD-A842-3F35B38C188E}" type="presParOf" srcId="{FD74AC06-DEE4-49B0-B694-84F2A533A1E6}" destId="{8F4FF423-121E-4A90-AAEF-EBD51ED17107}" srcOrd="2" destOrd="0" presId="urn:microsoft.com/office/officeart/2005/8/layout/hProcess4"/>
    <dgm:cxn modelId="{526E2FF7-A09D-4C1F-9571-51AEDCA45A89}" type="presParOf" srcId="{FD74AC06-DEE4-49B0-B694-84F2A533A1E6}" destId="{1CDFDA00-179A-465D-A0CD-BB792BFCCCF9}" srcOrd="3" destOrd="0" presId="urn:microsoft.com/office/officeart/2005/8/layout/hProcess4"/>
    <dgm:cxn modelId="{B519C1EC-60C7-4B5F-AB87-C198E7438289}" type="presParOf" srcId="{FD74AC06-DEE4-49B0-B694-84F2A533A1E6}" destId="{A5BA9B68-EAA5-4AAB-8484-113CF0ADDD6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5E1276-4E68-4713-A105-F531AC2C7911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F6766F-FD95-4BE4-89C4-15B2176B8CF7}">
      <dgm:prSet phldrT="[Text]"/>
      <dgm:spPr/>
      <dgm:t>
        <a:bodyPr/>
        <a:lstStyle/>
        <a:p>
          <a:r>
            <a:rPr lang="en-US" dirty="0"/>
            <a:t>DF </a:t>
          </a:r>
          <a:r>
            <a:rPr lang="en-US" dirty="0" err="1"/>
            <a:t>Calc</a:t>
          </a:r>
          <a:endParaRPr lang="en-US" dirty="0"/>
        </a:p>
      </dgm:t>
    </dgm:pt>
    <dgm:pt modelId="{80A56CD2-DD9F-4632-8EF9-22E16355420A}" type="parTrans" cxnId="{0A11769B-DDFF-4E3C-8990-2D11B8B2D1CB}">
      <dgm:prSet/>
      <dgm:spPr/>
      <dgm:t>
        <a:bodyPr/>
        <a:lstStyle/>
        <a:p>
          <a:endParaRPr lang="en-US"/>
        </a:p>
      </dgm:t>
    </dgm:pt>
    <dgm:pt modelId="{DC14CD16-5AC7-40DE-8F46-D4E9AC5212D5}" type="sibTrans" cxnId="{0A11769B-DDFF-4E3C-8990-2D11B8B2D1CB}">
      <dgm:prSet/>
      <dgm:spPr/>
      <dgm:t>
        <a:bodyPr/>
        <a:lstStyle/>
        <a:p>
          <a:endParaRPr lang="en-US"/>
        </a:p>
      </dgm:t>
    </dgm:pt>
    <dgm:pt modelId="{294825B8-9475-4E90-A7E7-AC928FB13DBF}">
      <dgm:prSet phldrT="[Text]" custT="1"/>
      <dgm:spPr/>
      <dgm:t>
        <a:bodyPr/>
        <a:lstStyle/>
        <a:p>
          <a:r>
            <a:rPr lang="en-US" sz="2000" dirty="0"/>
            <a:t>Market Data</a:t>
          </a:r>
          <a:br>
            <a:rPr lang="en-US" sz="2000" dirty="0"/>
          </a:br>
          <a:r>
            <a:rPr lang="en-US" sz="2000" dirty="0"/>
            <a:t>(</a:t>
          </a:r>
          <a:r>
            <a:rPr lang="en-US" sz="2000" dirty="0" err="1"/>
            <a:t>HashMap</a:t>
          </a:r>
          <a:r>
            <a:rPr lang="en-US" sz="2000" dirty="0"/>
            <a:t> </a:t>
          </a:r>
          <a:r>
            <a:rPr lang="en-US" sz="2000" dirty="0" err="1"/>
            <a:t>impl</a:t>
          </a:r>
          <a:r>
            <a:rPr lang="en-US" sz="2000" dirty="0"/>
            <a:t>.)</a:t>
          </a:r>
        </a:p>
      </dgm:t>
    </dgm:pt>
    <dgm:pt modelId="{FFB78F3A-421B-428A-AF27-6044FF155D6C}" type="parTrans" cxnId="{4DF38FDD-C06D-46AE-8207-694ABCB64CFD}">
      <dgm:prSet/>
      <dgm:spPr/>
      <dgm:t>
        <a:bodyPr/>
        <a:lstStyle/>
        <a:p>
          <a:endParaRPr lang="en-US"/>
        </a:p>
      </dgm:t>
    </dgm:pt>
    <dgm:pt modelId="{D44887E6-3EF9-44FF-9613-D9E246308F44}" type="sibTrans" cxnId="{4DF38FDD-C06D-46AE-8207-694ABCB64CFD}">
      <dgm:prSet/>
      <dgm:spPr/>
      <dgm:t>
        <a:bodyPr/>
        <a:lstStyle/>
        <a:p>
          <a:endParaRPr lang="en-US"/>
        </a:p>
      </dgm:t>
    </dgm:pt>
    <dgm:pt modelId="{4CA08F99-C4A1-4053-BDAD-FC1B404A6562}">
      <dgm:prSet phldrT="[Text]"/>
      <dgm:spPr/>
      <dgm:t>
        <a:bodyPr/>
        <a:lstStyle/>
        <a:p>
          <a:r>
            <a:rPr lang="en-US" dirty="0"/>
            <a:t>Par Value </a:t>
          </a:r>
          <a:r>
            <a:rPr lang="en-US" dirty="0" err="1"/>
            <a:t>Calc</a:t>
          </a:r>
          <a:endParaRPr lang="en-US" dirty="0"/>
        </a:p>
      </dgm:t>
    </dgm:pt>
    <dgm:pt modelId="{1DC0DBBD-20F0-43DF-A12A-47BA238308B3}" type="parTrans" cxnId="{2EF71D41-5787-4A96-AF32-69AE93A79D58}">
      <dgm:prSet/>
      <dgm:spPr/>
      <dgm:t>
        <a:bodyPr/>
        <a:lstStyle/>
        <a:p>
          <a:endParaRPr lang="en-US"/>
        </a:p>
      </dgm:t>
    </dgm:pt>
    <dgm:pt modelId="{50DA8D7B-8B01-4E1A-A7B4-A7B245EE1797}" type="sibTrans" cxnId="{2EF71D41-5787-4A96-AF32-69AE93A79D58}">
      <dgm:prSet/>
      <dgm:spPr/>
      <dgm:t>
        <a:bodyPr/>
        <a:lstStyle/>
        <a:p>
          <a:endParaRPr lang="en-US"/>
        </a:p>
      </dgm:t>
    </dgm:pt>
    <dgm:pt modelId="{CDF0CDA8-75D9-4ABE-8E02-5AF3D7F95ECB}">
      <dgm:prSet phldrT="[Text]"/>
      <dgm:spPr/>
      <dgm:t>
        <a:bodyPr/>
        <a:lstStyle/>
        <a:p>
          <a:r>
            <a:rPr lang="en-US" dirty="0"/>
            <a:t>Discount Factor Table</a:t>
          </a:r>
        </a:p>
      </dgm:t>
    </dgm:pt>
    <dgm:pt modelId="{AE234FE5-97BC-4A77-9BA9-DE398BBA223A}" type="parTrans" cxnId="{35C943C6-32DE-4F8F-83A0-35D217C6B3DB}">
      <dgm:prSet/>
      <dgm:spPr/>
      <dgm:t>
        <a:bodyPr/>
        <a:lstStyle/>
        <a:p>
          <a:endParaRPr lang="en-US"/>
        </a:p>
      </dgm:t>
    </dgm:pt>
    <dgm:pt modelId="{B48DE28D-620D-4FA4-8CC4-7899FD450A64}" type="sibTrans" cxnId="{35C943C6-32DE-4F8F-83A0-35D217C6B3DB}">
      <dgm:prSet/>
      <dgm:spPr/>
      <dgm:t>
        <a:bodyPr/>
        <a:lstStyle/>
        <a:p>
          <a:endParaRPr lang="en-US"/>
        </a:p>
      </dgm:t>
    </dgm:pt>
    <dgm:pt modelId="{625BBCE4-03EC-42DA-83D9-7BC84140C240}">
      <dgm:prSet phldrT="[Text]"/>
      <dgm:spPr/>
      <dgm:t>
        <a:bodyPr/>
        <a:lstStyle/>
        <a:p>
          <a:r>
            <a:rPr lang="en-US" dirty="0"/>
            <a:t>To Deal Booking</a:t>
          </a:r>
        </a:p>
      </dgm:t>
    </dgm:pt>
    <dgm:pt modelId="{3F2DED7B-EE62-4EA5-8E02-CBCFD590A05F}" type="parTrans" cxnId="{2771F270-14A0-44F7-859E-A5A6B1B38D93}">
      <dgm:prSet/>
      <dgm:spPr/>
      <dgm:t>
        <a:bodyPr/>
        <a:lstStyle/>
        <a:p>
          <a:endParaRPr lang="en-US"/>
        </a:p>
      </dgm:t>
    </dgm:pt>
    <dgm:pt modelId="{563D8CDF-E5EC-455A-A369-DFD06A76FEC1}" type="sibTrans" cxnId="{2771F270-14A0-44F7-859E-A5A6B1B38D93}">
      <dgm:prSet/>
      <dgm:spPr/>
      <dgm:t>
        <a:bodyPr/>
        <a:lstStyle/>
        <a:p>
          <a:endParaRPr lang="en-US"/>
        </a:p>
      </dgm:t>
    </dgm:pt>
    <dgm:pt modelId="{1200BFB9-FDD4-4CA2-8867-EAEE4A1C0FE6}">
      <dgm:prSet phldrT="[Text]"/>
      <dgm:spPr/>
      <dgm:t>
        <a:bodyPr/>
        <a:lstStyle/>
        <a:p>
          <a:r>
            <a:rPr lang="en-US" dirty="0"/>
            <a:t>Bid/Ask Rates based on Spread</a:t>
          </a:r>
        </a:p>
      </dgm:t>
    </dgm:pt>
    <dgm:pt modelId="{B1D786E6-4B43-4877-AF4C-DB4241B332D4}" type="parTrans" cxnId="{ACF99BF7-B568-4FE8-A7C8-1D2AC5FE57AA}">
      <dgm:prSet/>
      <dgm:spPr/>
      <dgm:t>
        <a:bodyPr/>
        <a:lstStyle/>
        <a:p>
          <a:endParaRPr lang="en-US"/>
        </a:p>
      </dgm:t>
    </dgm:pt>
    <dgm:pt modelId="{118E512A-F917-47CB-9154-E4B6B53DBB5D}" type="sibTrans" cxnId="{ACF99BF7-B568-4FE8-A7C8-1D2AC5FE57AA}">
      <dgm:prSet/>
      <dgm:spPr/>
      <dgm:t>
        <a:bodyPr/>
        <a:lstStyle/>
        <a:p>
          <a:endParaRPr lang="en-US"/>
        </a:p>
      </dgm:t>
    </dgm:pt>
    <dgm:pt modelId="{756C93C1-261A-4D6E-9DF6-3DC4BE06831D}" type="pres">
      <dgm:prSet presAssocID="{485E1276-4E68-4713-A105-F531AC2C7911}" presName="Name0" presStyleCnt="0">
        <dgm:presLayoutVars>
          <dgm:dir/>
          <dgm:animLvl val="lvl"/>
          <dgm:resizeHandles val="exact"/>
        </dgm:presLayoutVars>
      </dgm:prSet>
      <dgm:spPr/>
    </dgm:pt>
    <dgm:pt modelId="{496342E0-BB58-45D8-B0B5-7A86AD9E076A}" type="pres">
      <dgm:prSet presAssocID="{485E1276-4E68-4713-A105-F531AC2C7911}" presName="tSp" presStyleCnt="0"/>
      <dgm:spPr/>
    </dgm:pt>
    <dgm:pt modelId="{E57D2C10-3B86-4A35-B47A-06E6BA4080EB}" type="pres">
      <dgm:prSet presAssocID="{485E1276-4E68-4713-A105-F531AC2C7911}" presName="bSp" presStyleCnt="0"/>
      <dgm:spPr/>
    </dgm:pt>
    <dgm:pt modelId="{433E85B4-B8ED-438B-826F-16780A3AB8BC}" type="pres">
      <dgm:prSet presAssocID="{485E1276-4E68-4713-A105-F531AC2C7911}" presName="process" presStyleCnt="0"/>
      <dgm:spPr/>
    </dgm:pt>
    <dgm:pt modelId="{823DDA45-201F-453B-A33E-95FADE767E5D}" type="pres">
      <dgm:prSet presAssocID="{27F6766F-FD95-4BE4-89C4-15B2176B8CF7}" presName="composite1" presStyleCnt="0"/>
      <dgm:spPr/>
    </dgm:pt>
    <dgm:pt modelId="{47CD4276-37AC-4460-81C6-F0FF15C725E1}" type="pres">
      <dgm:prSet presAssocID="{27F6766F-FD95-4BE4-89C4-15B2176B8CF7}" presName="dummyNode1" presStyleLbl="node1" presStyleIdx="0" presStyleCnt="3"/>
      <dgm:spPr/>
    </dgm:pt>
    <dgm:pt modelId="{99FAA0CD-E941-49DF-A853-5F716299CA53}" type="pres">
      <dgm:prSet presAssocID="{27F6766F-FD95-4BE4-89C4-15B2176B8CF7}" presName="childNode1" presStyleLbl="bgAcc1" presStyleIdx="0" presStyleCnt="3">
        <dgm:presLayoutVars>
          <dgm:bulletEnabled val="1"/>
        </dgm:presLayoutVars>
      </dgm:prSet>
      <dgm:spPr/>
    </dgm:pt>
    <dgm:pt modelId="{D89C3242-3E64-4CBB-8582-7B90D09B9CCE}" type="pres">
      <dgm:prSet presAssocID="{27F6766F-FD95-4BE4-89C4-15B2176B8CF7}" presName="childNode1tx" presStyleLbl="bgAcc1" presStyleIdx="0" presStyleCnt="3">
        <dgm:presLayoutVars>
          <dgm:bulletEnabled val="1"/>
        </dgm:presLayoutVars>
      </dgm:prSet>
      <dgm:spPr/>
    </dgm:pt>
    <dgm:pt modelId="{DFEEA5A4-B5E2-415F-9116-8314EF1F1F44}" type="pres">
      <dgm:prSet presAssocID="{27F6766F-FD95-4BE4-89C4-15B2176B8CF7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1C73CDE3-08F0-4C89-A78B-5DB399365342}" type="pres">
      <dgm:prSet presAssocID="{27F6766F-FD95-4BE4-89C4-15B2176B8CF7}" presName="connSite1" presStyleCnt="0"/>
      <dgm:spPr/>
    </dgm:pt>
    <dgm:pt modelId="{37F264A6-26A2-4210-A556-CA94E603EBD9}" type="pres">
      <dgm:prSet presAssocID="{DC14CD16-5AC7-40DE-8F46-D4E9AC5212D5}" presName="Name9" presStyleLbl="sibTrans2D1" presStyleIdx="0" presStyleCnt="2"/>
      <dgm:spPr/>
    </dgm:pt>
    <dgm:pt modelId="{FD74AC06-DEE4-49B0-B694-84F2A533A1E6}" type="pres">
      <dgm:prSet presAssocID="{4CA08F99-C4A1-4053-BDAD-FC1B404A6562}" presName="composite2" presStyleCnt="0"/>
      <dgm:spPr/>
    </dgm:pt>
    <dgm:pt modelId="{69DF7AA2-249C-4D96-BE8C-D0E566F7D27F}" type="pres">
      <dgm:prSet presAssocID="{4CA08F99-C4A1-4053-BDAD-FC1B404A6562}" presName="dummyNode2" presStyleLbl="node1" presStyleIdx="0" presStyleCnt="3"/>
      <dgm:spPr/>
    </dgm:pt>
    <dgm:pt modelId="{9100112B-8332-4610-882A-13BD81B31D97}" type="pres">
      <dgm:prSet presAssocID="{4CA08F99-C4A1-4053-BDAD-FC1B404A6562}" presName="childNode2" presStyleLbl="bgAcc1" presStyleIdx="1" presStyleCnt="3">
        <dgm:presLayoutVars>
          <dgm:bulletEnabled val="1"/>
        </dgm:presLayoutVars>
      </dgm:prSet>
      <dgm:spPr/>
    </dgm:pt>
    <dgm:pt modelId="{8F4FF423-121E-4A90-AAEF-EBD51ED17107}" type="pres">
      <dgm:prSet presAssocID="{4CA08F99-C4A1-4053-BDAD-FC1B404A6562}" presName="childNode2tx" presStyleLbl="bgAcc1" presStyleIdx="1" presStyleCnt="3">
        <dgm:presLayoutVars>
          <dgm:bulletEnabled val="1"/>
        </dgm:presLayoutVars>
      </dgm:prSet>
      <dgm:spPr/>
    </dgm:pt>
    <dgm:pt modelId="{1CDFDA00-179A-465D-A0CD-BB792BFCCCF9}" type="pres">
      <dgm:prSet presAssocID="{4CA08F99-C4A1-4053-BDAD-FC1B404A6562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A5BA9B68-EAA5-4AAB-8484-113CF0ADDD67}" type="pres">
      <dgm:prSet presAssocID="{4CA08F99-C4A1-4053-BDAD-FC1B404A6562}" presName="connSite2" presStyleCnt="0"/>
      <dgm:spPr/>
    </dgm:pt>
    <dgm:pt modelId="{70F19C14-2D8C-4703-91BC-BF6C24CE8393}" type="pres">
      <dgm:prSet presAssocID="{50DA8D7B-8B01-4E1A-A7B4-A7B245EE1797}" presName="Name18" presStyleLbl="sibTrans2D1" presStyleIdx="1" presStyleCnt="2"/>
      <dgm:spPr/>
    </dgm:pt>
    <dgm:pt modelId="{C0D3D713-B2E4-43B5-B2B1-611E31A74456}" type="pres">
      <dgm:prSet presAssocID="{625BBCE4-03EC-42DA-83D9-7BC84140C240}" presName="composite1" presStyleCnt="0"/>
      <dgm:spPr/>
    </dgm:pt>
    <dgm:pt modelId="{E68542F5-621F-45DC-9D9C-D280C30C87AE}" type="pres">
      <dgm:prSet presAssocID="{625BBCE4-03EC-42DA-83D9-7BC84140C240}" presName="dummyNode1" presStyleLbl="node1" presStyleIdx="1" presStyleCnt="3"/>
      <dgm:spPr/>
    </dgm:pt>
    <dgm:pt modelId="{B7DE650C-0077-4381-BC10-CACECCAC1F82}" type="pres">
      <dgm:prSet presAssocID="{625BBCE4-03EC-42DA-83D9-7BC84140C240}" presName="childNode1" presStyleLbl="bgAcc1" presStyleIdx="2" presStyleCnt="3">
        <dgm:presLayoutVars>
          <dgm:bulletEnabled val="1"/>
        </dgm:presLayoutVars>
      </dgm:prSet>
      <dgm:spPr/>
    </dgm:pt>
    <dgm:pt modelId="{FAF87462-9F75-45FD-83A5-EC9CAEE43D09}" type="pres">
      <dgm:prSet presAssocID="{625BBCE4-03EC-42DA-83D9-7BC84140C240}" presName="childNode1tx" presStyleLbl="bgAcc1" presStyleIdx="2" presStyleCnt="3">
        <dgm:presLayoutVars>
          <dgm:bulletEnabled val="1"/>
        </dgm:presLayoutVars>
      </dgm:prSet>
      <dgm:spPr/>
    </dgm:pt>
    <dgm:pt modelId="{C1AD0C1B-C0F1-4CC2-947F-FD5611F63905}" type="pres">
      <dgm:prSet presAssocID="{625BBCE4-03EC-42DA-83D9-7BC84140C240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B5B357EA-79E8-4F32-B581-0C55CCDE2BA1}" type="pres">
      <dgm:prSet presAssocID="{625BBCE4-03EC-42DA-83D9-7BC84140C240}" presName="connSite1" presStyleCnt="0"/>
      <dgm:spPr/>
    </dgm:pt>
  </dgm:ptLst>
  <dgm:cxnLst>
    <dgm:cxn modelId="{7A7E6B1E-3DB0-40F6-8195-6AF54337925B}" type="presOf" srcId="{625BBCE4-03EC-42DA-83D9-7BC84140C240}" destId="{C1AD0C1B-C0F1-4CC2-947F-FD5611F63905}" srcOrd="0" destOrd="0" presId="urn:microsoft.com/office/officeart/2005/8/layout/hProcess4"/>
    <dgm:cxn modelId="{0CA37C31-1246-426A-9B00-A62CBFB5D356}" type="presOf" srcId="{CDF0CDA8-75D9-4ABE-8E02-5AF3D7F95ECB}" destId="{9100112B-8332-4610-882A-13BD81B31D97}" srcOrd="0" destOrd="0" presId="urn:microsoft.com/office/officeart/2005/8/layout/hProcess4"/>
    <dgm:cxn modelId="{1A09C23C-6D1F-4EDA-871D-2B0FBB215763}" type="presOf" srcId="{CDF0CDA8-75D9-4ABE-8E02-5AF3D7F95ECB}" destId="{8F4FF423-121E-4A90-AAEF-EBD51ED17107}" srcOrd="1" destOrd="0" presId="urn:microsoft.com/office/officeart/2005/8/layout/hProcess4"/>
    <dgm:cxn modelId="{0764263D-CCBB-4A95-9F43-9D11CEEC1289}" type="presOf" srcId="{50DA8D7B-8B01-4E1A-A7B4-A7B245EE1797}" destId="{70F19C14-2D8C-4703-91BC-BF6C24CE8393}" srcOrd="0" destOrd="0" presId="urn:microsoft.com/office/officeart/2005/8/layout/hProcess4"/>
    <dgm:cxn modelId="{2EF71D41-5787-4A96-AF32-69AE93A79D58}" srcId="{485E1276-4E68-4713-A105-F531AC2C7911}" destId="{4CA08F99-C4A1-4053-BDAD-FC1B404A6562}" srcOrd="1" destOrd="0" parTransId="{1DC0DBBD-20F0-43DF-A12A-47BA238308B3}" sibTransId="{50DA8D7B-8B01-4E1A-A7B4-A7B245EE1797}"/>
    <dgm:cxn modelId="{3A857369-5336-416B-A1F9-BD95FC1F207A}" type="presOf" srcId="{27F6766F-FD95-4BE4-89C4-15B2176B8CF7}" destId="{DFEEA5A4-B5E2-415F-9116-8314EF1F1F44}" srcOrd="0" destOrd="0" presId="urn:microsoft.com/office/officeart/2005/8/layout/hProcess4"/>
    <dgm:cxn modelId="{6122A96B-2BD9-411F-93F6-3D1BB064C3EE}" type="presOf" srcId="{294825B8-9475-4E90-A7E7-AC928FB13DBF}" destId="{99FAA0CD-E941-49DF-A853-5F716299CA53}" srcOrd="0" destOrd="0" presId="urn:microsoft.com/office/officeart/2005/8/layout/hProcess4"/>
    <dgm:cxn modelId="{2771F270-14A0-44F7-859E-A5A6B1B38D93}" srcId="{485E1276-4E68-4713-A105-F531AC2C7911}" destId="{625BBCE4-03EC-42DA-83D9-7BC84140C240}" srcOrd="2" destOrd="0" parTransId="{3F2DED7B-EE62-4EA5-8E02-CBCFD590A05F}" sibTransId="{563D8CDF-E5EC-455A-A369-DFD06A76FEC1}"/>
    <dgm:cxn modelId="{547D7E71-E4A2-4C3E-B642-ACDD075F36CE}" type="presOf" srcId="{1200BFB9-FDD4-4CA2-8867-EAEE4A1C0FE6}" destId="{B7DE650C-0077-4381-BC10-CACECCAC1F82}" srcOrd="0" destOrd="0" presId="urn:microsoft.com/office/officeart/2005/8/layout/hProcess4"/>
    <dgm:cxn modelId="{2A280F87-ED1C-4FFE-B95E-9416F3AFF6DB}" type="presOf" srcId="{DC14CD16-5AC7-40DE-8F46-D4E9AC5212D5}" destId="{37F264A6-26A2-4210-A556-CA94E603EBD9}" srcOrd="0" destOrd="0" presId="urn:microsoft.com/office/officeart/2005/8/layout/hProcess4"/>
    <dgm:cxn modelId="{0A11769B-DDFF-4E3C-8990-2D11B8B2D1CB}" srcId="{485E1276-4E68-4713-A105-F531AC2C7911}" destId="{27F6766F-FD95-4BE4-89C4-15B2176B8CF7}" srcOrd="0" destOrd="0" parTransId="{80A56CD2-DD9F-4632-8EF9-22E16355420A}" sibTransId="{DC14CD16-5AC7-40DE-8F46-D4E9AC5212D5}"/>
    <dgm:cxn modelId="{084CD0B1-A139-4EB7-AD0C-FDBA8267DD7F}" type="presOf" srcId="{1200BFB9-FDD4-4CA2-8867-EAEE4A1C0FE6}" destId="{FAF87462-9F75-45FD-83A5-EC9CAEE43D09}" srcOrd="1" destOrd="0" presId="urn:microsoft.com/office/officeart/2005/8/layout/hProcess4"/>
    <dgm:cxn modelId="{3F863BB7-A65F-4F23-AD62-876EED1EE67C}" type="presOf" srcId="{485E1276-4E68-4713-A105-F531AC2C7911}" destId="{756C93C1-261A-4D6E-9DF6-3DC4BE06831D}" srcOrd="0" destOrd="0" presId="urn:microsoft.com/office/officeart/2005/8/layout/hProcess4"/>
    <dgm:cxn modelId="{826CB7B8-1A9A-4A16-BA62-341466FBB7F9}" type="presOf" srcId="{4CA08F99-C4A1-4053-BDAD-FC1B404A6562}" destId="{1CDFDA00-179A-465D-A0CD-BB792BFCCCF9}" srcOrd="0" destOrd="0" presId="urn:microsoft.com/office/officeart/2005/8/layout/hProcess4"/>
    <dgm:cxn modelId="{35C943C6-32DE-4F8F-83A0-35D217C6B3DB}" srcId="{4CA08F99-C4A1-4053-BDAD-FC1B404A6562}" destId="{CDF0CDA8-75D9-4ABE-8E02-5AF3D7F95ECB}" srcOrd="0" destOrd="0" parTransId="{AE234FE5-97BC-4A77-9BA9-DE398BBA223A}" sibTransId="{B48DE28D-620D-4FA4-8CC4-7899FD450A64}"/>
    <dgm:cxn modelId="{4DF38FDD-C06D-46AE-8207-694ABCB64CFD}" srcId="{27F6766F-FD95-4BE4-89C4-15B2176B8CF7}" destId="{294825B8-9475-4E90-A7E7-AC928FB13DBF}" srcOrd="0" destOrd="0" parTransId="{FFB78F3A-421B-428A-AF27-6044FF155D6C}" sibTransId="{D44887E6-3EF9-44FF-9613-D9E246308F44}"/>
    <dgm:cxn modelId="{ACF99BF7-B568-4FE8-A7C8-1D2AC5FE57AA}" srcId="{625BBCE4-03EC-42DA-83D9-7BC84140C240}" destId="{1200BFB9-FDD4-4CA2-8867-EAEE4A1C0FE6}" srcOrd="0" destOrd="0" parTransId="{B1D786E6-4B43-4877-AF4C-DB4241B332D4}" sibTransId="{118E512A-F917-47CB-9154-E4B6B53DBB5D}"/>
    <dgm:cxn modelId="{66FE0CFB-29A0-4890-8F06-7AB321A939AA}" type="presOf" srcId="{294825B8-9475-4E90-A7E7-AC928FB13DBF}" destId="{D89C3242-3E64-4CBB-8582-7B90D09B9CCE}" srcOrd="1" destOrd="0" presId="urn:microsoft.com/office/officeart/2005/8/layout/hProcess4"/>
    <dgm:cxn modelId="{53C94C02-76D6-4321-B701-297AE9CA4B6F}" type="presParOf" srcId="{756C93C1-261A-4D6E-9DF6-3DC4BE06831D}" destId="{496342E0-BB58-45D8-B0B5-7A86AD9E076A}" srcOrd="0" destOrd="0" presId="urn:microsoft.com/office/officeart/2005/8/layout/hProcess4"/>
    <dgm:cxn modelId="{24050A12-F5B8-4D2F-AC73-BFF34EDA952E}" type="presParOf" srcId="{756C93C1-261A-4D6E-9DF6-3DC4BE06831D}" destId="{E57D2C10-3B86-4A35-B47A-06E6BA4080EB}" srcOrd="1" destOrd="0" presId="urn:microsoft.com/office/officeart/2005/8/layout/hProcess4"/>
    <dgm:cxn modelId="{0CB25D88-A0A3-4666-840D-D2C2F2C92BBB}" type="presParOf" srcId="{756C93C1-261A-4D6E-9DF6-3DC4BE06831D}" destId="{433E85B4-B8ED-438B-826F-16780A3AB8BC}" srcOrd="2" destOrd="0" presId="urn:microsoft.com/office/officeart/2005/8/layout/hProcess4"/>
    <dgm:cxn modelId="{A1421DE5-7A33-455D-AAA3-56C21E88A9EB}" type="presParOf" srcId="{433E85B4-B8ED-438B-826F-16780A3AB8BC}" destId="{823DDA45-201F-453B-A33E-95FADE767E5D}" srcOrd="0" destOrd="0" presId="urn:microsoft.com/office/officeart/2005/8/layout/hProcess4"/>
    <dgm:cxn modelId="{4C12FCEE-745F-4EA0-86FF-F6CC825EBA96}" type="presParOf" srcId="{823DDA45-201F-453B-A33E-95FADE767E5D}" destId="{47CD4276-37AC-4460-81C6-F0FF15C725E1}" srcOrd="0" destOrd="0" presId="urn:microsoft.com/office/officeart/2005/8/layout/hProcess4"/>
    <dgm:cxn modelId="{AA63870D-67C0-487A-9C38-B0F3C57EF985}" type="presParOf" srcId="{823DDA45-201F-453B-A33E-95FADE767E5D}" destId="{99FAA0CD-E941-49DF-A853-5F716299CA53}" srcOrd="1" destOrd="0" presId="urn:microsoft.com/office/officeart/2005/8/layout/hProcess4"/>
    <dgm:cxn modelId="{CE3042BD-65A5-475E-B615-23A48C63ECDD}" type="presParOf" srcId="{823DDA45-201F-453B-A33E-95FADE767E5D}" destId="{D89C3242-3E64-4CBB-8582-7B90D09B9CCE}" srcOrd="2" destOrd="0" presId="urn:microsoft.com/office/officeart/2005/8/layout/hProcess4"/>
    <dgm:cxn modelId="{736D41F2-FDB8-4685-AE9E-555EC52AC398}" type="presParOf" srcId="{823DDA45-201F-453B-A33E-95FADE767E5D}" destId="{DFEEA5A4-B5E2-415F-9116-8314EF1F1F44}" srcOrd="3" destOrd="0" presId="urn:microsoft.com/office/officeart/2005/8/layout/hProcess4"/>
    <dgm:cxn modelId="{CBE1C3F3-E1F3-4484-8673-ABAC56BD1DDA}" type="presParOf" srcId="{823DDA45-201F-453B-A33E-95FADE767E5D}" destId="{1C73CDE3-08F0-4C89-A78B-5DB399365342}" srcOrd="4" destOrd="0" presId="urn:microsoft.com/office/officeart/2005/8/layout/hProcess4"/>
    <dgm:cxn modelId="{BD85AB80-DB9A-451C-8FBA-06FBD103CC48}" type="presParOf" srcId="{433E85B4-B8ED-438B-826F-16780A3AB8BC}" destId="{37F264A6-26A2-4210-A556-CA94E603EBD9}" srcOrd="1" destOrd="0" presId="urn:microsoft.com/office/officeart/2005/8/layout/hProcess4"/>
    <dgm:cxn modelId="{70A618F0-8E93-4091-9A4F-8646D602B3CC}" type="presParOf" srcId="{433E85B4-B8ED-438B-826F-16780A3AB8BC}" destId="{FD74AC06-DEE4-49B0-B694-84F2A533A1E6}" srcOrd="2" destOrd="0" presId="urn:microsoft.com/office/officeart/2005/8/layout/hProcess4"/>
    <dgm:cxn modelId="{72C757CB-3FC1-454B-AD31-638619EA3F54}" type="presParOf" srcId="{FD74AC06-DEE4-49B0-B694-84F2A533A1E6}" destId="{69DF7AA2-249C-4D96-BE8C-D0E566F7D27F}" srcOrd="0" destOrd="0" presId="urn:microsoft.com/office/officeart/2005/8/layout/hProcess4"/>
    <dgm:cxn modelId="{8BBD4634-365E-4C6C-9160-4840C7E4E901}" type="presParOf" srcId="{FD74AC06-DEE4-49B0-B694-84F2A533A1E6}" destId="{9100112B-8332-4610-882A-13BD81B31D97}" srcOrd="1" destOrd="0" presId="urn:microsoft.com/office/officeart/2005/8/layout/hProcess4"/>
    <dgm:cxn modelId="{4F43E00B-8247-492A-B096-6F46D60530E7}" type="presParOf" srcId="{FD74AC06-DEE4-49B0-B694-84F2A533A1E6}" destId="{8F4FF423-121E-4A90-AAEF-EBD51ED17107}" srcOrd="2" destOrd="0" presId="urn:microsoft.com/office/officeart/2005/8/layout/hProcess4"/>
    <dgm:cxn modelId="{F14275CD-EF98-4D37-B0C7-E7B7FECCBF18}" type="presParOf" srcId="{FD74AC06-DEE4-49B0-B694-84F2A533A1E6}" destId="{1CDFDA00-179A-465D-A0CD-BB792BFCCCF9}" srcOrd="3" destOrd="0" presId="urn:microsoft.com/office/officeart/2005/8/layout/hProcess4"/>
    <dgm:cxn modelId="{A045D2FE-F23B-4EC8-B995-9AF66B549600}" type="presParOf" srcId="{FD74AC06-DEE4-49B0-B694-84F2A533A1E6}" destId="{A5BA9B68-EAA5-4AAB-8484-113CF0ADDD67}" srcOrd="4" destOrd="0" presId="urn:microsoft.com/office/officeart/2005/8/layout/hProcess4"/>
    <dgm:cxn modelId="{E924BD6F-5935-42AC-8DE7-03D7CA5E3586}" type="presParOf" srcId="{433E85B4-B8ED-438B-826F-16780A3AB8BC}" destId="{70F19C14-2D8C-4703-91BC-BF6C24CE8393}" srcOrd="3" destOrd="0" presId="urn:microsoft.com/office/officeart/2005/8/layout/hProcess4"/>
    <dgm:cxn modelId="{8CB61081-8913-42BA-ABB0-17C08AE4AD6B}" type="presParOf" srcId="{433E85B4-B8ED-438B-826F-16780A3AB8BC}" destId="{C0D3D713-B2E4-43B5-B2B1-611E31A74456}" srcOrd="4" destOrd="0" presId="urn:microsoft.com/office/officeart/2005/8/layout/hProcess4"/>
    <dgm:cxn modelId="{DFF6E3F3-C030-49FB-8D4C-A363FE7C9A75}" type="presParOf" srcId="{C0D3D713-B2E4-43B5-B2B1-611E31A74456}" destId="{E68542F5-621F-45DC-9D9C-D280C30C87AE}" srcOrd="0" destOrd="0" presId="urn:microsoft.com/office/officeart/2005/8/layout/hProcess4"/>
    <dgm:cxn modelId="{CE59EBB2-49B5-4BCF-9146-382D8277AC59}" type="presParOf" srcId="{C0D3D713-B2E4-43B5-B2B1-611E31A74456}" destId="{B7DE650C-0077-4381-BC10-CACECCAC1F82}" srcOrd="1" destOrd="0" presId="urn:microsoft.com/office/officeart/2005/8/layout/hProcess4"/>
    <dgm:cxn modelId="{CCEA803A-4514-4F77-BE7A-A239CAAE2DD6}" type="presParOf" srcId="{C0D3D713-B2E4-43B5-B2B1-611E31A74456}" destId="{FAF87462-9F75-45FD-83A5-EC9CAEE43D09}" srcOrd="2" destOrd="0" presId="urn:microsoft.com/office/officeart/2005/8/layout/hProcess4"/>
    <dgm:cxn modelId="{DEE5266E-B123-4601-8CD8-F5B8E820E6AE}" type="presParOf" srcId="{C0D3D713-B2E4-43B5-B2B1-611E31A74456}" destId="{C1AD0C1B-C0F1-4CC2-947F-FD5611F63905}" srcOrd="3" destOrd="0" presId="urn:microsoft.com/office/officeart/2005/8/layout/hProcess4"/>
    <dgm:cxn modelId="{D8FF70DD-5E9A-4EB5-A800-216B2BFEC03A}" type="presParOf" srcId="{C0D3D713-B2E4-43B5-B2B1-611E31A74456}" destId="{B5B357EA-79E8-4F32-B581-0C55CCDE2BA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38C186-EA5E-498B-9F5E-8E22BB5C915A}">
      <dsp:nvSpPr>
        <dsp:cNvPr id="0" name=""/>
        <dsp:cNvSpPr/>
      </dsp:nvSpPr>
      <dsp:spPr>
        <a:xfrm>
          <a:off x="152016" y="0"/>
          <a:ext cx="3806600" cy="141215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Bid/Ask Values</a:t>
          </a:r>
        </a:p>
      </dsp:txBody>
      <dsp:txXfrm>
        <a:off x="193377" y="41361"/>
        <a:ext cx="3723878" cy="1329431"/>
      </dsp:txXfrm>
    </dsp:sp>
    <dsp:sp modelId="{E74F0F05-54AC-4575-9E34-7345759C7402}">
      <dsp:nvSpPr>
        <dsp:cNvPr id="0" name=""/>
        <dsp:cNvSpPr/>
      </dsp:nvSpPr>
      <dsp:spPr>
        <a:xfrm>
          <a:off x="34096" y="1824041"/>
          <a:ext cx="1947104" cy="141215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Discount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Factor</a:t>
          </a:r>
        </a:p>
      </dsp:txBody>
      <dsp:txXfrm>
        <a:off x="75457" y="1865402"/>
        <a:ext cx="1864382" cy="1329431"/>
      </dsp:txXfrm>
    </dsp:sp>
    <dsp:sp modelId="{E393EDF2-9AF0-4C82-8128-71E35FC207BF}">
      <dsp:nvSpPr>
        <dsp:cNvPr id="0" name=""/>
        <dsp:cNvSpPr/>
      </dsp:nvSpPr>
      <dsp:spPr>
        <a:xfrm>
          <a:off x="2015295" y="1824041"/>
          <a:ext cx="1947104" cy="141215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Par-Value</a:t>
          </a:r>
        </a:p>
      </dsp:txBody>
      <dsp:txXfrm>
        <a:off x="2056656" y="1865402"/>
        <a:ext cx="1864382" cy="1329431"/>
      </dsp:txXfrm>
    </dsp:sp>
    <dsp:sp modelId="{17FF5F46-BA2B-4160-B98D-9DE98C513940}">
      <dsp:nvSpPr>
        <dsp:cNvPr id="0" name=""/>
        <dsp:cNvSpPr/>
      </dsp:nvSpPr>
      <dsp:spPr>
        <a:xfrm>
          <a:off x="4117934" y="0"/>
          <a:ext cx="3993629" cy="141215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Risk</a:t>
          </a:r>
        </a:p>
      </dsp:txBody>
      <dsp:txXfrm>
        <a:off x="4159295" y="41361"/>
        <a:ext cx="3910907" cy="1329431"/>
      </dsp:txXfrm>
    </dsp:sp>
    <dsp:sp modelId="{182EC18B-C92B-44FB-B2EA-FF93BE312DFE}">
      <dsp:nvSpPr>
        <dsp:cNvPr id="0" name=""/>
        <dsp:cNvSpPr/>
      </dsp:nvSpPr>
      <dsp:spPr>
        <a:xfrm>
          <a:off x="4191009" y="1824034"/>
          <a:ext cx="1947104" cy="1412153"/>
        </a:xfrm>
        <a:prstGeom prst="roundRect">
          <a:avLst>
            <a:gd name="adj" fmla="val 1000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Predicted Rates</a:t>
          </a:r>
        </a:p>
      </dsp:txBody>
      <dsp:txXfrm>
        <a:off x="4232370" y="1865395"/>
        <a:ext cx="1864382" cy="13294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AA0CD-E941-49DF-A853-5F716299CA53}">
      <dsp:nvSpPr>
        <dsp:cNvPr id="0" name=""/>
        <dsp:cNvSpPr/>
      </dsp:nvSpPr>
      <dsp:spPr>
        <a:xfrm>
          <a:off x="93444" y="718947"/>
          <a:ext cx="1674977" cy="1381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Market Data</a:t>
          </a:r>
        </a:p>
      </dsp:txBody>
      <dsp:txXfrm>
        <a:off x="125236" y="750739"/>
        <a:ext cx="1611393" cy="1021885"/>
      </dsp:txXfrm>
    </dsp:sp>
    <dsp:sp modelId="{37F264A6-26A2-4210-A556-CA94E603EBD9}">
      <dsp:nvSpPr>
        <dsp:cNvPr id="0" name=""/>
        <dsp:cNvSpPr/>
      </dsp:nvSpPr>
      <dsp:spPr>
        <a:xfrm>
          <a:off x="1056433" y="1125900"/>
          <a:ext cx="1732075" cy="1732075"/>
        </a:xfrm>
        <a:prstGeom prst="leftCircularArrow">
          <a:avLst>
            <a:gd name="adj1" fmla="val 2494"/>
            <a:gd name="adj2" fmla="val 302269"/>
            <a:gd name="adj3" fmla="val 2077780"/>
            <a:gd name="adj4" fmla="val 9024489"/>
            <a:gd name="adj5" fmla="val 291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EA5A4-B5E2-415F-9116-8314EF1F1F44}">
      <dsp:nvSpPr>
        <dsp:cNvPr id="0" name=""/>
        <dsp:cNvSpPr/>
      </dsp:nvSpPr>
      <dsp:spPr>
        <a:xfrm>
          <a:off x="465661" y="1804416"/>
          <a:ext cx="1488868" cy="592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DF </a:t>
          </a:r>
          <a:r>
            <a:rPr lang="en-US" sz="1900" kern="1200" dirty="0" err="1"/>
            <a:t>Calc</a:t>
          </a:r>
          <a:endParaRPr lang="en-US" sz="1900" kern="1200" dirty="0"/>
        </a:p>
      </dsp:txBody>
      <dsp:txXfrm>
        <a:off x="483002" y="1821757"/>
        <a:ext cx="1454186" cy="557392"/>
      </dsp:txXfrm>
    </dsp:sp>
    <dsp:sp modelId="{9100112B-8332-4610-882A-13BD81B31D97}">
      <dsp:nvSpPr>
        <dsp:cNvPr id="0" name=""/>
        <dsp:cNvSpPr/>
      </dsp:nvSpPr>
      <dsp:spPr>
        <a:xfrm>
          <a:off x="2160270" y="718947"/>
          <a:ext cx="1674977" cy="13815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Discount Factor Table</a:t>
          </a:r>
        </a:p>
      </dsp:txBody>
      <dsp:txXfrm>
        <a:off x="2192062" y="1046776"/>
        <a:ext cx="1611393" cy="1021885"/>
      </dsp:txXfrm>
    </dsp:sp>
    <dsp:sp modelId="{1CDFDA00-179A-465D-A0CD-BB792BFCCCF9}">
      <dsp:nvSpPr>
        <dsp:cNvPr id="0" name=""/>
        <dsp:cNvSpPr/>
      </dsp:nvSpPr>
      <dsp:spPr>
        <a:xfrm>
          <a:off x="2532487" y="422910"/>
          <a:ext cx="1488868" cy="5920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Par Value </a:t>
          </a:r>
          <a:r>
            <a:rPr lang="en-US" sz="1900" kern="1200" dirty="0" err="1"/>
            <a:t>Calc</a:t>
          </a:r>
          <a:endParaRPr lang="en-US" sz="1900" kern="1200" dirty="0"/>
        </a:p>
      </dsp:txBody>
      <dsp:txXfrm>
        <a:off x="2549828" y="440251"/>
        <a:ext cx="1454186" cy="5573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AA0CD-E941-49DF-A853-5F716299CA53}">
      <dsp:nvSpPr>
        <dsp:cNvPr id="0" name=""/>
        <dsp:cNvSpPr/>
      </dsp:nvSpPr>
      <dsp:spPr>
        <a:xfrm>
          <a:off x="106" y="1330940"/>
          <a:ext cx="1699969" cy="1402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Market Data</a:t>
          </a:r>
          <a:br>
            <a:rPr lang="en-US" sz="2000" kern="1200" dirty="0"/>
          </a:br>
          <a:r>
            <a:rPr lang="en-US" sz="2000" kern="1200" dirty="0"/>
            <a:t>(</a:t>
          </a:r>
          <a:r>
            <a:rPr lang="en-US" sz="2000" kern="1200" dirty="0" err="1"/>
            <a:t>HashMap</a:t>
          </a:r>
          <a:r>
            <a:rPr lang="en-US" sz="2000" kern="1200" dirty="0"/>
            <a:t> </a:t>
          </a:r>
          <a:r>
            <a:rPr lang="en-US" sz="2000" kern="1200" dirty="0" err="1"/>
            <a:t>impl</a:t>
          </a:r>
          <a:r>
            <a:rPr lang="en-US" sz="2000" kern="1200" dirty="0"/>
            <a:t>.)</a:t>
          </a:r>
        </a:p>
      </dsp:txBody>
      <dsp:txXfrm>
        <a:off x="32373" y="1363207"/>
        <a:ext cx="1635435" cy="1037131"/>
      </dsp:txXfrm>
    </dsp:sp>
    <dsp:sp modelId="{37F264A6-26A2-4210-A556-CA94E603EBD9}">
      <dsp:nvSpPr>
        <dsp:cNvPr id="0" name=""/>
        <dsp:cNvSpPr/>
      </dsp:nvSpPr>
      <dsp:spPr>
        <a:xfrm>
          <a:off x="975710" y="1737664"/>
          <a:ext cx="1767229" cy="1767229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EA5A4-B5E2-415F-9116-8314EF1F1F44}">
      <dsp:nvSpPr>
        <dsp:cNvPr id="0" name=""/>
        <dsp:cNvSpPr/>
      </dsp:nvSpPr>
      <dsp:spPr>
        <a:xfrm>
          <a:off x="377877" y="2432605"/>
          <a:ext cx="1511084" cy="600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DF </a:t>
          </a:r>
          <a:r>
            <a:rPr lang="en-US" sz="1800" kern="1200" dirty="0" err="1"/>
            <a:t>Calc</a:t>
          </a:r>
          <a:endParaRPr lang="en-US" sz="1800" kern="1200" dirty="0"/>
        </a:p>
      </dsp:txBody>
      <dsp:txXfrm>
        <a:off x="395477" y="2450205"/>
        <a:ext cx="1475884" cy="565708"/>
      </dsp:txXfrm>
    </dsp:sp>
    <dsp:sp modelId="{9100112B-8332-4610-882A-13BD81B31D97}">
      <dsp:nvSpPr>
        <dsp:cNvPr id="0" name=""/>
        <dsp:cNvSpPr/>
      </dsp:nvSpPr>
      <dsp:spPr>
        <a:xfrm>
          <a:off x="2103572" y="1330940"/>
          <a:ext cx="1699969" cy="1402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Discount Factor Table</a:t>
          </a:r>
        </a:p>
      </dsp:txBody>
      <dsp:txXfrm>
        <a:off x="2135839" y="1663661"/>
        <a:ext cx="1635435" cy="1037131"/>
      </dsp:txXfrm>
    </dsp:sp>
    <dsp:sp modelId="{70F19C14-2D8C-4703-91BC-BF6C24CE8393}">
      <dsp:nvSpPr>
        <dsp:cNvPr id="0" name=""/>
        <dsp:cNvSpPr/>
      </dsp:nvSpPr>
      <dsp:spPr>
        <a:xfrm>
          <a:off x="3065009" y="504130"/>
          <a:ext cx="1984448" cy="1984448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FDA00-179A-465D-A0CD-BB792BFCCCF9}">
      <dsp:nvSpPr>
        <dsp:cNvPr id="0" name=""/>
        <dsp:cNvSpPr/>
      </dsp:nvSpPr>
      <dsp:spPr>
        <a:xfrm>
          <a:off x="2481343" y="1030485"/>
          <a:ext cx="1511084" cy="600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Par Value </a:t>
          </a:r>
          <a:r>
            <a:rPr lang="en-US" sz="1800" kern="1200" dirty="0" err="1"/>
            <a:t>Calc</a:t>
          </a:r>
          <a:endParaRPr lang="en-US" sz="1800" kern="1200" dirty="0"/>
        </a:p>
      </dsp:txBody>
      <dsp:txXfrm>
        <a:off x="2498943" y="1048085"/>
        <a:ext cx="1475884" cy="565708"/>
      </dsp:txXfrm>
    </dsp:sp>
    <dsp:sp modelId="{B7DE650C-0077-4381-BC10-CACECCAC1F82}">
      <dsp:nvSpPr>
        <dsp:cNvPr id="0" name=""/>
        <dsp:cNvSpPr/>
      </dsp:nvSpPr>
      <dsp:spPr>
        <a:xfrm>
          <a:off x="4207037" y="1330940"/>
          <a:ext cx="1699969" cy="14021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Bid/Ask Rates based on Spread</a:t>
          </a:r>
        </a:p>
      </dsp:txBody>
      <dsp:txXfrm>
        <a:off x="4239304" y="1363207"/>
        <a:ext cx="1635435" cy="1037131"/>
      </dsp:txXfrm>
    </dsp:sp>
    <dsp:sp modelId="{C1AD0C1B-C0F1-4CC2-947F-FD5611F63905}">
      <dsp:nvSpPr>
        <dsp:cNvPr id="0" name=""/>
        <dsp:cNvSpPr/>
      </dsp:nvSpPr>
      <dsp:spPr>
        <a:xfrm>
          <a:off x="4584809" y="2432605"/>
          <a:ext cx="1511084" cy="6009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To Deal Booking</a:t>
          </a:r>
        </a:p>
      </dsp:txBody>
      <dsp:txXfrm>
        <a:off x="4602409" y="2450205"/>
        <a:ext cx="1475884" cy="5657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C4A4-1695-43BC-90EF-826E0ACEB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BE351-C51C-4E36-B889-0DF5F572D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43E92-0587-42D0-BB84-4C7F100C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5DCC-D21A-451E-8477-68619DCAC5A4}" type="datetimeFigureOut">
              <a:rPr lang="en-IN" smtClean="0"/>
              <a:t>01/07/2020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CA573-EE81-482C-A72B-F6A656DC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F6602-585D-401C-A48B-C6A872DD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20-11CF-4127-B1B7-D9597D6CA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33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3CCC-A761-4F31-A69B-18F575EE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0C335-D7FF-480E-91A5-2D37BC884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2DF59-D3B0-498D-9995-4192482D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5DCC-D21A-451E-8477-68619DCAC5A4}" type="datetimeFigureOut">
              <a:rPr lang="en-IN" smtClean="0"/>
              <a:t>01/07/2020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4A880-7C0A-417E-8C49-83C17F9A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1A62C-E2EE-4B78-9607-E7A917868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20-11CF-4127-B1B7-D9597D6CA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47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9A844-4538-4B0A-A395-F2CE1C7693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3AB9D-6DDA-4A90-AE0D-6FB277B88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E370C-81CE-4CE9-9086-1A161BDB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5DCC-D21A-451E-8477-68619DCAC5A4}" type="datetimeFigureOut">
              <a:rPr lang="en-IN" smtClean="0"/>
              <a:t>01/07/2020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23C50-E947-4E1B-B752-02D12C4A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5BF69-7621-4342-881C-8334E470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20-11CF-4127-B1B7-D9597D6CA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01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52617" cy="14620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9601" y="6356351"/>
            <a:ext cx="2834217" cy="625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Lucida Sans Unicode" charset="0"/>
                <a:cs typeface="Lucida Sans Unicode" charset="0"/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5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DB5D-0AD6-4E6A-9D3E-FB9BE36D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C8CEF-82A9-475B-A3F9-3DA294FB4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C2F14-9C91-4870-9050-3DAFB6AB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5DCC-D21A-451E-8477-68619DCAC5A4}" type="datetimeFigureOut">
              <a:rPr lang="en-IN" smtClean="0"/>
              <a:t>01/07/2020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C17E-CB35-4812-A52B-F2C8B2A6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00244-C47A-4870-A6FE-0B210FD1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20-11CF-4127-B1B7-D9597D6CA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106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5492-FD94-4F7A-BEB3-15B294D9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A030A-82EB-4444-8D82-CF4629D21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4110E-5EE9-44C6-808D-1A071001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5DCC-D21A-451E-8477-68619DCAC5A4}" type="datetimeFigureOut">
              <a:rPr lang="en-IN" smtClean="0"/>
              <a:t>01/07/2020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D7A31-21AE-4693-A9C2-CDBF87C0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D47E8-CEB5-40F8-8389-E020E816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20-11CF-4127-B1B7-D9597D6CA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067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8590-627C-4F36-A9C3-7E22AC9E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783F-F8D5-41D7-98E7-5A103B88FF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36FFA-C2B4-4525-9B69-9E8BB708D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A4B4D-52EA-442D-A081-7A7FC298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5DCC-D21A-451E-8477-68619DCAC5A4}" type="datetimeFigureOut">
              <a:rPr lang="en-IN" smtClean="0"/>
              <a:t>01/07/2020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2D899-257B-41BB-BADC-39E19FF4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F96AE-2131-43D0-ABA5-535DFBB8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20-11CF-4127-B1B7-D9597D6CA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87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C1A8-8484-48F9-8963-662BDE9C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3E0CD-1670-4396-8271-3817CFD2D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2EB82-E411-478A-96E2-C412599D8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9A513-0F73-499A-A6D2-8CEFF7549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E0E81-1B21-44D9-B37C-16798F967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27562-F3F8-454A-A842-8FA69DAF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5DCC-D21A-451E-8477-68619DCAC5A4}" type="datetimeFigureOut">
              <a:rPr lang="en-IN" smtClean="0"/>
              <a:t>01/07/2020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EE399-1272-43BB-815E-28EBA5FF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6355F-B896-44C4-8DAF-5CB68255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20-11CF-4127-B1B7-D9597D6CA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911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EB88-5232-41B9-BE97-8A125740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02A9F-D306-474D-AF02-6F0156A0B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5DCC-D21A-451E-8477-68619DCAC5A4}" type="datetimeFigureOut">
              <a:rPr lang="en-IN" smtClean="0"/>
              <a:t>01/07/2020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EA28E-800A-4CA1-9B53-36B0C189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5965E-299F-46D9-B62B-B769CD3D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20-11CF-4127-B1B7-D9597D6CA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057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FC4038-15BB-4962-8BA8-E7911AD8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5DCC-D21A-451E-8477-68619DCAC5A4}" type="datetimeFigureOut">
              <a:rPr lang="en-IN" smtClean="0"/>
              <a:t>01/07/2020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23773-655B-4475-BAA0-9B53F166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172B7-A279-4F33-A67E-48234B8D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20-11CF-4127-B1B7-D9597D6CA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56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9209-88E2-4FFB-AB7F-CFAA342F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45EF-0FBC-4D7E-967A-0F4616ED9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F0EA3-4E5D-4B15-9B39-05FD1F40E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572AB-1CAA-4C2E-BF20-D22BFB70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5DCC-D21A-451E-8477-68619DCAC5A4}" type="datetimeFigureOut">
              <a:rPr lang="en-IN" smtClean="0"/>
              <a:t>01/07/2020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1FDA1-42FD-42A2-8B35-D7681D94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23398-4DE5-42C7-9700-F9DAF930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20-11CF-4127-B1B7-D9597D6CA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62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956B-9231-498E-AB0B-61385FF0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12B47F-5BD8-45CA-9D35-8412DCC89C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AC92-2B97-4027-981B-178ED0C8D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DE98B-8E81-411F-9A40-E37EDD5B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65DCC-D21A-451E-8477-68619DCAC5A4}" type="datetimeFigureOut">
              <a:rPr lang="en-IN" smtClean="0"/>
              <a:t>01/07/2020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B97B8-E83D-4121-A922-FF311CE8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F302E-088C-4626-A3B0-AB29B9B7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52820-11CF-4127-B1B7-D9597D6CA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34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6F6E4-0238-42EC-96E4-255C2DED3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0EFF6-F524-48B9-9FED-3A48FA7A4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CF6B4-C07E-4232-B55C-18251EE8B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65DCC-D21A-451E-8477-68619DCAC5A4}" type="datetimeFigureOut">
              <a:rPr lang="en-IN" smtClean="0"/>
              <a:t>01/07/2020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4A2AA-9E08-42C1-8D18-29DE1DEAA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09ECC-B1F6-4A9E-B9F1-75D47D2F9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52820-11CF-4127-B1B7-D9597D6CA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147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981200" y="1604963"/>
          <a:ext cx="8229600" cy="452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8153401" y="3429001"/>
            <a:ext cx="1913015" cy="1412153"/>
            <a:chOff x="4267190" y="1595435"/>
            <a:chExt cx="1913015" cy="1412153"/>
          </a:xfrm>
          <a:solidFill>
            <a:srgbClr val="002060"/>
          </a:solidFill>
        </p:grpSpPr>
        <p:sp>
          <p:nvSpPr>
            <p:cNvPr id="11" name="Rounded Rectangle 10"/>
            <p:cNvSpPr/>
            <p:nvPr/>
          </p:nvSpPr>
          <p:spPr>
            <a:xfrm>
              <a:off x="4267190" y="1595435"/>
              <a:ext cx="1913015" cy="1412153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4308551" y="1636796"/>
              <a:ext cx="1830293" cy="13294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dirty="0"/>
                <a:t>PV-01 Values</a:t>
              </a:r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2209800" y="1295400"/>
            <a:ext cx="76962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0669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Risk Analysis: PV01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869687" y="1450235"/>
                <a:ext cx="86263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𝑃𝑉</m:t>
                      </m:r>
                      <m:r>
                        <a:rPr lang="en-US" sz="2000" i="1">
                          <a:latin typeface="Cambria Math"/>
                        </a:rPr>
                        <m:t>01 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𝐷𝑒𝑙𝑡𝑎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𝑁𝑜𝑡𝑖𝑜𝑛𝑎𝑙</m:t>
                      </m:r>
                      <m:r>
                        <a:rPr lang="en-US" sz="2000" i="1">
                          <a:latin typeface="Cambria Math"/>
                        </a:rPr>
                        <m:t> ∗</m:t>
                      </m:r>
                      <m:r>
                        <a:rPr lang="en-US" sz="2000" i="1">
                          <a:latin typeface="Cambria Math"/>
                        </a:rPr>
                        <m:t>𝑃𝑟𝑒𝑑𝑖𝑐𝑡𝑒𝑑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𝐶h𝑎𝑛𝑔𝑒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𝑖𝑛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𝐼𝑅</m:t>
                      </m:r>
                      <m:r>
                        <a:rPr lang="en-US" sz="2000" i="1">
                          <a:latin typeface="Cambria Math"/>
                        </a:rPr>
                        <m:t> ∗</m:t>
                      </m:r>
                      <m:r>
                        <a:rPr lang="en-US" sz="2000" i="1">
                          <a:latin typeface="Cambria Math"/>
                        </a:rPr>
                        <m:t>𝐷𝑖𝑠𝑐𝑜𝑢𝑛𝑡𝑖𝑛𝑔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𝑓𝑎𝑐𝑡𝑜𝑟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687" y="1450235"/>
                <a:ext cx="8626336" cy="40011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2209800" y="1295400"/>
            <a:ext cx="76962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828800" y="3352800"/>
            <a:ext cx="1371600" cy="685800"/>
            <a:chOff x="304800" y="3352800"/>
            <a:chExt cx="1371600" cy="685800"/>
          </a:xfrm>
        </p:grpSpPr>
        <p:sp>
          <p:nvSpPr>
            <p:cNvPr id="4" name="Rounded Rectangle 3"/>
            <p:cNvSpPr/>
            <p:nvPr/>
          </p:nvSpPr>
          <p:spPr>
            <a:xfrm>
              <a:off x="304800" y="3352800"/>
              <a:ext cx="1371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45687" y="3477787"/>
              <a:ext cx="12545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Home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352800" y="2315443"/>
            <a:ext cx="1371600" cy="830997"/>
            <a:chOff x="2057400" y="2315442"/>
            <a:chExt cx="1371600" cy="830997"/>
          </a:xfrm>
        </p:grpSpPr>
        <p:sp>
          <p:nvSpPr>
            <p:cNvPr id="32" name="Rounded Rectangle 31"/>
            <p:cNvSpPr/>
            <p:nvPr/>
          </p:nvSpPr>
          <p:spPr>
            <a:xfrm>
              <a:off x="2057400" y="2362200"/>
              <a:ext cx="1371600" cy="68580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57400" y="2315442"/>
              <a:ext cx="1313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View Risk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352800" y="4296643"/>
            <a:ext cx="1371600" cy="830997"/>
            <a:chOff x="2057400" y="4296642"/>
            <a:chExt cx="1371600" cy="830997"/>
          </a:xfrm>
        </p:grpSpPr>
        <p:sp>
          <p:nvSpPr>
            <p:cNvPr id="33" name="Rounded Rectangle 32"/>
            <p:cNvSpPr/>
            <p:nvPr/>
          </p:nvSpPr>
          <p:spPr>
            <a:xfrm>
              <a:off x="2057400" y="4343400"/>
              <a:ext cx="1371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086671" y="4296642"/>
              <a:ext cx="1313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Book Deal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419600" y="5334001"/>
            <a:ext cx="1371600" cy="830997"/>
            <a:chOff x="3293667" y="5478897"/>
            <a:chExt cx="1371600" cy="830997"/>
          </a:xfrm>
        </p:grpSpPr>
        <p:sp>
          <p:nvSpPr>
            <p:cNvPr id="34" name="Rounded Rectangle 33"/>
            <p:cNvSpPr/>
            <p:nvPr/>
          </p:nvSpPr>
          <p:spPr>
            <a:xfrm>
              <a:off x="3293667" y="5486400"/>
              <a:ext cx="1371600" cy="685800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322938" y="5478897"/>
              <a:ext cx="1313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What if Risk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638800" y="4326085"/>
            <a:ext cx="1371600" cy="830997"/>
            <a:chOff x="4724400" y="4326084"/>
            <a:chExt cx="1371600" cy="830997"/>
          </a:xfrm>
        </p:grpSpPr>
        <p:sp>
          <p:nvSpPr>
            <p:cNvPr id="35" name="Rounded Rectangle 34"/>
            <p:cNvSpPr/>
            <p:nvPr/>
          </p:nvSpPr>
          <p:spPr>
            <a:xfrm>
              <a:off x="4724400" y="4343400"/>
              <a:ext cx="13716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82943" y="4326084"/>
              <a:ext cx="1313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Confirm Deal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620000" y="3870616"/>
            <a:ext cx="2590800" cy="1691985"/>
            <a:chOff x="6019800" y="2667000"/>
            <a:chExt cx="2590800" cy="1691985"/>
          </a:xfrm>
        </p:grpSpPr>
        <p:sp>
          <p:nvSpPr>
            <p:cNvPr id="36" name="Rounded Rectangle 35"/>
            <p:cNvSpPr/>
            <p:nvPr/>
          </p:nvSpPr>
          <p:spPr>
            <a:xfrm>
              <a:off x="6019800" y="2667000"/>
              <a:ext cx="2590800" cy="1691985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096000" y="2763984"/>
              <a:ext cx="24384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Compute PV01 for all the stubs till End Date.</a:t>
              </a:r>
            </a:p>
            <a:p>
              <a:pPr algn="ctr"/>
              <a:r>
                <a:rPr lang="en-US" sz="2400" dirty="0"/>
                <a:t>&amp; Store in DB</a:t>
              </a:r>
            </a:p>
          </p:txBody>
        </p:sp>
      </p:grpSp>
      <p:sp>
        <p:nvSpPr>
          <p:cNvPr id="51" name="Right Arrow 50"/>
          <p:cNvSpPr/>
          <p:nvPr/>
        </p:nvSpPr>
        <p:spPr>
          <a:xfrm rot="19852988">
            <a:off x="2667000" y="2810742"/>
            <a:ext cx="457200" cy="38965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Arrow 52"/>
          <p:cNvSpPr/>
          <p:nvPr/>
        </p:nvSpPr>
        <p:spPr>
          <a:xfrm rot="1978347">
            <a:off x="2743200" y="4267200"/>
            <a:ext cx="457200" cy="38965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Arrow 53"/>
          <p:cNvSpPr/>
          <p:nvPr/>
        </p:nvSpPr>
        <p:spPr>
          <a:xfrm>
            <a:off x="4953000" y="4479347"/>
            <a:ext cx="457200" cy="38965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ight Arrow 54"/>
          <p:cNvSpPr/>
          <p:nvPr/>
        </p:nvSpPr>
        <p:spPr>
          <a:xfrm>
            <a:off x="7086600" y="4491471"/>
            <a:ext cx="457200" cy="389658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Bent Arrow 55"/>
          <p:cNvSpPr/>
          <p:nvPr/>
        </p:nvSpPr>
        <p:spPr>
          <a:xfrm rot="5400000">
            <a:off x="5939102" y="5109900"/>
            <a:ext cx="627257" cy="618258"/>
          </a:xfrm>
          <a:prstGeom prst="bentArrow">
            <a:avLst>
              <a:gd name="adj1" fmla="val 25000"/>
              <a:gd name="adj2" fmla="val 25747"/>
              <a:gd name="adj3" fmla="val 25000"/>
              <a:gd name="adj4" fmla="val 4375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Bent Arrow 57"/>
          <p:cNvSpPr/>
          <p:nvPr/>
        </p:nvSpPr>
        <p:spPr>
          <a:xfrm rot="10800000">
            <a:off x="3733802" y="5181600"/>
            <a:ext cx="627257" cy="618258"/>
          </a:xfrm>
          <a:prstGeom prst="bentArrow">
            <a:avLst>
              <a:gd name="adj1" fmla="val 25000"/>
              <a:gd name="adj2" fmla="val 25747"/>
              <a:gd name="adj3" fmla="val 25000"/>
              <a:gd name="adj4" fmla="val 43750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>
              <a:rot lat="0" lon="1080000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618461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if Risk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209800" y="1295400"/>
            <a:ext cx="76962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71600"/>
            <a:ext cx="7467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022448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PV01 Database Table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209800" y="1295400"/>
            <a:ext cx="76962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759" y="1447801"/>
            <a:ext cx="4991100" cy="501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207405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Bid / Ask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u="sng" dirty="0"/>
              <a:t>Objective</a:t>
            </a:r>
            <a:r>
              <a:rPr lang="en-US" dirty="0"/>
              <a:t>: PV of both the Fixed and Floating legs 			  should be the same.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643418" y="3011054"/>
                <a:ext cx="2201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>
                          <a:latin typeface="Cambria Math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418" y="3011054"/>
                <a:ext cx="2201244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/>
          <p:nvPr/>
        </p:nvCxnSpPr>
        <p:spPr>
          <a:xfrm>
            <a:off x="2209800" y="1295400"/>
            <a:ext cx="76962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143000" y="3014847"/>
                <a:ext cx="9829800" cy="848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/>
                                </a:rPr>
                                <m:t>𝑞</m:t>
                              </m:r>
                            </m:den>
                          </m:f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1+</m:t>
                          </m:r>
                          <m:r>
                            <a:rPr lang="en-US" sz="1400" i="1">
                              <a:latin typeface="Cambria Math"/>
                            </a:rPr>
                            <m:t>𝐿𝑖𝑏𝑜𝑟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/>
                                </a:rPr>
                                <m:t>90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den>
                      </m:f>
                      <m:r>
                        <a:rPr lang="en-US" sz="1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/>
                                </a:rPr>
                                <m:t>𝑞</m:t>
                              </m:r>
                            </m:den>
                          </m:f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1+</m:t>
                          </m:r>
                          <m:r>
                            <a:rPr lang="en-US" sz="1400" i="1">
                              <a:latin typeface="Cambria Math"/>
                            </a:rPr>
                            <m:t>𝐿𝑖𝑏𝑜𝑟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/>
                                </a:rPr>
                                <m:t>180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den>
                      </m:f>
                      <m:r>
                        <a:rPr lang="en-US" sz="1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/>
                                </a:rPr>
                                <m:t>𝑞</m:t>
                              </m:r>
                            </m:den>
                          </m:f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1+</m:t>
                          </m:r>
                          <m:r>
                            <a:rPr lang="en-US" sz="1400" i="1">
                              <a:latin typeface="Cambria Math"/>
                            </a:rPr>
                            <m:t>𝐿𝑖𝑏𝑜𝑟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9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/>
                                </a:rPr>
                                <m:t>270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den>
                      </m:f>
                      <m:r>
                        <a:rPr lang="en-US" sz="1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sz="1400" i="1">
                              <a:latin typeface="Cambria Math"/>
                            </a:rPr>
                            <m:t>+</m:t>
                          </m:r>
                          <m:r>
                            <a:rPr lang="en-US" sz="1400" i="1">
                              <a:latin typeface="Cambria Math"/>
                            </a:rPr>
                            <m:t>𝐵𝑓𝑖𝑥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1+</m:t>
                          </m:r>
                          <m:r>
                            <a:rPr lang="en-US" sz="1400" i="1">
                              <a:latin typeface="Cambria Math"/>
                            </a:rPr>
                            <m:t>𝐿𝑖𝑏𝑜𝑟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12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𝑀</m:t>
                              </m:r>
                            </m:e>
                          </m:d>
                          <m:r>
                            <a:rPr lang="en-US" sz="1400" i="1">
                              <a:latin typeface="Cambria Math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/>
                                </a:rPr>
                                <m:t>360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/>
                                </a:rPr>
                                <m:t>360</m:t>
                              </m:r>
                            </m:den>
                          </m:f>
                        </m:den>
                      </m:f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𝐵𝑓𝑙</m:t>
                      </m:r>
                    </m:oMath>
                  </m:oMathPara>
                </a14:m>
                <a:endParaRPr lang="en-US" sz="1400" baseline="-25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14847"/>
                <a:ext cx="9829800" cy="8480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343400" y="4394860"/>
                <a:ext cx="3505200" cy="675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𝑃𝑎𝑟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𝑣𝑎𝑙𝑢𝑒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r>
                        <a:rPr lang="en-US" i="1">
                          <a:latin typeface="Cambria Math"/>
                        </a:rPr>
                        <m:t>𝑞</m:t>
                      </m:r>
                      <m:r>
                        <a:rPr lang="en-US" i="1">
                          <a:latin typeface="Cambria Math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1−</m:t>
                          </m:r>
                          <m:r>
                            <a:rPr lang="en-US" i="1">
                              <a:latin typeface="Cambria Math"/>
                            </a:rPr>
                            <m:t>𝐷𝐹𝑛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𝐷𝐹</m:t>
                              </m:r>
                            </m:e>
                          </m:nary>
                          <m:r>
                            <a:rPr lang="en-US" i="1" baseline="-25000">
                              <a:latin typeface="Cambria Math"/>
                            </a:rPr>
                            <m:t>𝑘</m:t>
                          </m:r>
                        </m:den>
                      </m:f>
                      <m:r>
                        <a:rPr lang="en-US" i="1" baseline="-2500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baseline="-250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394860"/>
                <a:ext cx="3505200" cy="6751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223650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Discount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Finding PV of Future Cash-flows</a:t>
            </a:r>
          </a:p>
          <a:p>
            <a:pPr marL="457200" indent="-457200"/>
            <a:r>
              <a:rPr lang="en-US" dirty="0"/>
              <a:t>Annual Compounding</a:t>
            </a:r>
          </a:p>
          <a:p>
            <a:pPr marL="0" indent="0"/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048000" y="3581400"/>
          <a:ext cx="41148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228273" y="2729070"/>
                <a:ext cx="8001000" cy="777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𝐷𝐹</m:t>
                      </m:r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1+</m:t>
                                      </m:r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𝑟𝑎𝑡𝑒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latin typeface="Cambria Math"/>
                                    </a:rPr>
                                    <m:t>𝑦𝑒𝑎𝑟𝑠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000">
                          <a:latin typeface="Cambria Math"/>
                        </a:rPr>
                        <m:t>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/>
                                    </a:rPr>
                                    <m:t>1+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𝑟𝑎𝑡𝑒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∗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𝑡𝑖𝑚𝑒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_</m:t>
                                  </m:r>
                                  <m:r>
                                    <a:rPr lang="en-US" sz="2000" i="1">
                                      <a:latin typeface="Cambria Math"/>
                                    </a:rPr>
                                    <m:t>𝑙𝑒𝑓𝑡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273" y="2729070"/>
                <a:ext cx="8001000" cy="7772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2209800" y="1295400"/>
            <a:ext cx="76962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33256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124200" y="29718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spcBef>
                    <a:spcPts val="50"/>
                  </a:spcBef>
                </a:pPr>
                <a:r>
                  <a:rPr lang="en-US" dirty="0"/>
                  <a:t>Par Values is calculated for all combinations of curves, stubs and tenures.</a:t>
                </a:r>
              </a:p>
              <a:p>
                <a:pPr marL="0" indent="0">
                  <a:spcBef>
                    <a:spcPts val="5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6</m:t>
                    </m:r>
                    <m:r>
                      <a:rPr lang="en-US" i="1" baseline="-40000">
                        <a:latin typeface="Cambria Math"/>
                      </a:rPr>
                      <m:t>𝐶𝑢𝑟𝑟𝑒𝑛𝑐𝑖𝑒𝑠</m:t>
                    </m:r>
                    <m:r>
                      <a:rPr lang="en-US" b="0" i="1" smtClean="0">
                        <a:latin typeface="Cambria Math"/>
                      </a:rPr>
                      <m:t>∗5</m:t>
                    </m:r>
                    <m:r>
                      <a:rPr lang="en-US" b="0" i="1" baseline="-40000" smtClean="0">
                        <a:latin typeface="Cambria Math"/>
                      </a:rPr>
                      <m:t>𝑇𝑒𝑛𝑢𝑟𝑒𝑠</m:t>
                    </m:r>
                    <m:r>
                      <a:rPr lang="en-US" b="0" i="1" smtClean="0">
                        <a:latin typeface="Cambria Math"/>
                      </a:rPr>
                      <m:t>∗3</m:t>
                    </m:r>
                    <m:r>
                      <a:rPr lang="en-US" b="0" i="1" baseline="-40000" smtClean="0">
                        <a:latin typeface="Cambria Math"/>
                      </a:rPr>
                      <m:t>𝑆𝑡𝑢𝑏𝑠</m:t>
                    </m:r>
                    <m:r>
                      <a:rPr lang="en-US" b="0" i="1" smtClean="0">
                        <a:latin typeface="Cambria Math"/>
                      </a:rPr>
                      <m:t>=90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50"/>
                  </a:spcBef>
                </a:pPr>
                <a:endParaRPr lang="en-US" dirty="0"/>
              </a:p>
              <a:p>
                <a:pPr marL="0" indent="0">
                  <a:spcBef>
                    <a:spcPts val="5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7" cstate="print"/>
                <a:stretch>
                  <a:fillRect l="-2370" t="-2153" r="-3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2209800" y="1295400"/>
            <a:ext cx="76962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05101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Bid / Ask Calculation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057401"/>
            <a:ext cx="462915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057400"/>
            <a:ext cx="222885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70654" y="1676400"/>
            <a:ext cx="2191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Discount Factor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34201" y="1671782"/>
            <a:ext cx="155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Bid / Ask Table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209800" y="1295400"/>
            <a:ext cx="76962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368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Predicted Interest Rates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352800" y="5136432"/>
            <a:ext cx="5486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52800" y="5000529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81600" y="501624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0400" y="5000529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39200" y="501624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1600" y="5016240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11971" y="5016240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839200" y="5016240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00400" y="531986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6800" y="539606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05600" y="539606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10600" y="539606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9M</a:t>
            </a:r>
          </a:p>
        </p:txBody>
      </p:sp>
      <p:sp>
        <p:nvSpPr>
          <p:cNvPr id="22" name="Curved Up Arrow 21"/>
          <p:cNvSpPr/>
          <p:nvPr/>
        </p:nvSpPr>
        <p:spPr>
          <a:xfrm>
            <a:off x="5486400" y="5288832"/>
            <a:ext cx="1295400" cy="457200"/>
          </a:xfrm>
          <a:prstGeom prst="curved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urved Down Arrow 23"/>
          <p:cNvSpPr/>
          <p:nvPr/>
        </p:nvSpPr>
        <p:spPr>
          <a:xfrm>
            <a:off x="3382818" y="4060145"/>
            <a:ext cx="3779982" cy="7644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Down Arrow 24"/>
          <p:cNvSpPr/>
          <p:nvPr/>
        </p:nvSpPr>
        <p:spPr>
          <a:xfrm>
            <a:off x="3657601" y="4442362"/>
            <a:ext cx="1615209" cy="3892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Up Arrow 25"/>
          <p:cNvSpPr/>
          <p:nvPr/>
        </p:nvSpPr>
        <p:spPr>
          <a:xfrm>
            <a:off x="7181273" y="5288832"/>
            <a:ext cx="1429327" cy="424992"/>
          </a:xfrm>
          <a:prstGeom prst="curved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Curved Down Arrow 26"/>
          <p:cNvSpPr/>
          <p:nvPr/>
        </p:nvSpPr>
        <p:spPr>
          <a:xfrm>
            <a:off x="3048000" y="3612433"/>
            <a:ext cx="6019800" cy="121214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60783" y="3516464"/>
            <a:ext cx="12633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Known Rates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89268" y="5822232"/>
            <a:ext cx="242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Rates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810001" y="1538655"/>
                <a:ext cx="4357411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𝑀𝑃𝑟𝑒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1" y="1538655"/>
                <a:ext cx="4357411" cy="7838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160933" y="2514600"/>
                <a:ext cx="3735001" cy="703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𝑃𝑟𝑒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𝐹𝑟𝑒𝑞</m:t>
                    </m:r>
                    <m:r>
                      <a:rPr lang="en-US" sz="2800" i="1">
                        <a:latin typeface="Cambria Math"/>
                      </a:rPr>
                      <m:t>∗(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𝐷𝐹</m:t>
                        </m:r>
                        <m:r>
                          <a:rPr lang="en-US" sz="2800" i="1" baseline="-25000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𝐷𝐹</m:t>
                        </m:r>
                        <m:r>
                          <a:rPr lang="en-US" sz="2800" i="1" baseline="-25000">
                            <a:latin typeface="Cambria Math"/>
                          </a:rPr>
                          <m:t>𝑖</m:t>
                        </m:r>
                        <m:r>
                          <a:rPr lang="en-US" sz="2800" i="1" baseline="-16000">
                            <a:latin typeface="Cambria Math"/>
                          </a:rPr>
                          <m:t>+</m:t>
                        </m:r>
                        <m:r>
                          <a:rPr lang="en-US" sz="2800" i="1" baseline="-25000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800" dirty="0"/>
                  <a:t> -1)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33" y="2514600"/>
                <a:ext cx="3735001" cy="703398"/>
              </a:xfrm>
              <a:prstGeom prst="rect">
                <a:avLst/>
              </a:prstGeom>
              <a:blipFill>
                <a:blip r:embed="rId3"/>
                <a:stretch>
                  <a:fillRect r="-1307" b="-113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2209800" y="1295400"/>
            <a:ext cx="76962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48186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1981200" y="1604963"/>
            <a:ext cx="8229600" cy="4525962"/>
          </a:xfrm>
        </p:spPr>
        <p:txBody>
          <a:bodyPr/>
          <a:lstStyle/>
          <a:p>
            <a:pPr marL="457200" indent="-457200"/>
            <a:r>
              <a:rPr lang="en-US" dirty="0"/>
              <a:t>Predicted Rates are computed for all combinations of curves, stubs and curve durations. 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Predicted Interest Rates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160933" y="2605326"/>
                <a:ext cx="3735001" cy="703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𝑃𝑟𝑒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𝐹𝑟𝑒𝑞</m:t>
                    </m:r>
                    <m:r>
                      <a:rPr lang="en-US" sz="2800" i="1">
                        <a:latin typeface="Cambria Math"/>
                      </a:rPr>
                      <m:t>∗(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𝐷𝐹</m:t>
                        </m:r>
                        <m:r>
                          <a:rPr lang="en-US" sz="2800" i="1" baseline="-25000">
                            <a:latin typeface="Cambria Math"/>
                          </a:rPr>
                          <m:t>𝑖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𝐷𝐹</m:t>
                        </m:r>
                        <m:r>
                          <a:rPr lang="en-US" sz="2800" i="1" baseline="-25000">
                            <a:latin typeface="Cambria Math"/>
                          </a:rPr>
                          <m:t>𝑖</m:t>
                        </m:r>
                        <m:r>
                          <a:rPr lang="en-US" sz="2800" i="1" baseline="-16000">
                            <a:latin typeface="Cambria Math"/>
                          </a:rPr>
                          <m:t>+</m:t>
                        </m:r>
                        <m:r>
                          <a:rPr lang="en-US" sz="2800" i="1" baseline="-25000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sz="2800" dirty="0"/>
                  <a:t> -1)</a:t>
                </a: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33" y="2605326"/>
                <a:ext cx="3735001" cy="703398"/>
              </a:xfrm>
              <a:prstGeom prst="rect">
                <a:avLst/>
              </a:prstGeom>
              <a:blipFill>
                <a:blip r:embed="rId2"/>
                <a:stretch>
                  <a:fillRect r="-1307" b="-112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2895600" y="3460032"/>
                <a:ext cx="6553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6 </m:t>
                      </m:r>
                      <m:r>
                        <a:rPr lang="en-US" i="1">
                          <a:latin typeface="Cambria Math"/>
                        </a:rPr>
                        <m:t>𝐶𝑢𝑟𝑣𝑒𝑠</m:t>
                      </m:r>
                      <m:r>
                        <a:rPr lang="en-US" i="1">
                          <a:latin typeface="Cambria Math"/>
                        </a:rPr>
                        <m:t>  ∗  5</m:t>
                      </m:r>
                      <m:r>
                        <a:rPr lang="en-US" i="1">
                          <a:latin typeface="Cambria Math"/>
                        </a:rPr>
                        <m:t>𝑦𝑒𝑎𝑟𝑠</m:t>
                      </m:r>
                      <m:r>
                        <a:rPr lang="en-US" i="1">
                          <a:latin typeface="Cambria Math"/>
                        </a:rPr>
                        <m:t>   ∗  7 </m:t>
                      </m:r>
                      <m:r>
                        <a:rPr lang="en-US" i="1">
                          <a:latin typeface="Cambria Math"/>
                        </a:rPr>
                        <m:t>𝑜𝑐𝑐𝑢𝑟𝑒𝑛𝑐𝑒𝑠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𝑝𝑒𝑟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𝑦𝑒𝑎𝑟</m:t>
                      </m:r>
                      <m:r>
                        <a:rPr lang="en-US" i="1">
                          <a:latin typeface="Cambria Math"/>
                        </a:rPr>
                        <m:t> =  210 </m:t>
                      </m:r>
                      <m:r>
                        <a:rPr lang="en-US" i="1">
                          <a:latin typeface="Cambria Math"/>
                        </a:rPr>
                        <m:t>𝑣𝑎𝑙𝑢𝑒𝑠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460032"/>
                <a:ext cx="65532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6" y="4267200"/>
            <a:ext cx="42576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traight Connector 30"/>
          <p:cNvCxnSpPr/>
          <p:nvPr/>
        </p:nvCxnSpPr>
        <p:spPr>
          <a:xfrm>
            <a:off x="2209800" y="1295400"/>
            <a:ext cx="76962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77187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05200" y="-762000"/>
            <a:ext cx="464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Flow of the Module</a:t>
            </a:r>
            <a:endParaRPr lang="en-IN" sz="20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2590800" y="1547114"/>
            <a:ext cx="7330946" cy="4853687"/>
            <a:chOff x="670054" y="1547113"/>
            <a:chExt cx="7330946" cy="4853687"/>
          </a:xfrm>
        </p:grpSpPr>
        <p:grpSp>
          <p:nvGrpSpPr>
            <p:cNvPr id="7" name="Group 6"/>
            <p:cNvGrpSpPr/>
            <p:nvPr/>
          </p:nvGrpSpPr>
          <p:grpSpPr>
            <a:xfrm>
              <a:off x="3556961" y="1547113"/>
              <a:ext cx="1236712" cy="504056"/>
              <a:chOff x="3657600" y="342256"/>
              <a:chExt cx="1236712" cy="504056"/>
            </a:xfrm>
          </p:grpSpPr>
          <p:sp>
            <p:nvSpPr>
              <p:cNvPr id="27" name="Oval 26"/>
              <p:cNvSpPr/>
              <p:nvPr/>
            </p:nvSpPr>
            <p:spPr>
              <a:xfrm>
                <a:off x="3779912" y="342256"/>
                <a:ext cx="1008112" cy="504056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IN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657600" y="381000"/>
                <a:ext cx="1236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b="1" kern="0" dirty="0"/>
                  <a:t>Start</a:t>
                </a:r>
                <a:endParaRPr lang="en-IN" b="1" kern="0" dirty="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4632889" y="2122904"/>
              <a:ext cx="32849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</a:rPr>
                <a:t>Truncate all tables 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</a:rPr>
                <a:t>Fetch  market data into </a:t>
              </a:r>
              <a:r>
                <a:rPr lang="en-US" sz="1200" b="1" kern="0" dirty="0" err="1">
                  <a:solidFill>
                    <a:sysClr val="windowText" lastClr="000000"/>
                  </a:solidFill>
                </a:rPr>
                <a:t>HashMap</a:t>
              </a:r>
              <a:endParaRPr lang="en-IN" sz="1200" b="1" kern="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202872" y="2670949"/>
              <a:ext cx="4267199" cy="599420"/>
              <a:chOff x="2285999" y="1600200"/>
              <a:chExt cx="4267199" cy="59942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2285999" y="1600200"/>
                <a:ext cx="4267199" cy="599420"/>
              </a:xfrm>
              <a:prstGeom prst="round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IN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400298" y="1600200"/>
                <a:ext cx="4038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IN" sz="1400" b="1" kern="0" dirty="0" err="1"/>
                  <a:t>HashMap</a:t>
                </a:r>
                <a:r>
                  <a:rPr lang="en-IN" sz="1400" b="1" kern="0" dirty="0"/>
                  <a:t>&lt;</a:t>
                </a:r>
                <a:r>
                  <a:rPr lang="en-IN" sz="1400" b="1" kern="0" dirty="0" err="1"/>
                  <a:t>String,HashMap</a:t>
                </a:r>
                <a:r>
                  <a:rPr lang="en-IN" sz="1400" b="1" kern="0" dirty="0"/>
                  <a:t>&lt;</a:t>
                </a:r>
                <a:r>
                  <a:rPr lang="en-IN" sz="1400" b="1" kern="0" dirty="0" err="1"/>
                  <a:t>Integer,Integer</a:t>
                </a:r>
                <a:r>
                  <a:rPr lang="en-IN" sz="1400" b="1" kern="0" dirty="0"/>
                  <a:t>&gt;&gt;</a:t>
                </a:r>
              </a:p>
              <a:p>
                <a:pPr algn="ctr">
                  <a:defRPr/>
                </a:pPr>
                <a:r>
                  <a:rPr lang="en-IN" sz="1400" b="1" kern="0" dirty="0" err="1"/>
                  <a:t>marketDataHashMap</a:t>
                </a:r>
                <a:endParaRPr lang="en-IN" sz="1400" b="1" kern="0" dirty="0"/>
              </a:p>
            </p:txBody>
          </p:sp>
        </p:grpSp>
        <p:sp>
          <p:nvSpPr>
            <p:cNvPr id="34" name="Right Arrow 33"/>
            <p:cNvSpPr/>
            <p:nvPr/>
          </p:nvSpPr>
          <p:spPr>
            <a:xfrm rot="5400000">
              <a:off x="3916393" y="3338793"/>
              <a:ext cx="488504" cy="504056"/>
            </a:xfrm>
            <a:prstGeom prst="rightArrow">
              <a:avLst/>
            </a:prstGeom>
            <a:solidFill>
              <a:schemeClr val="accent2"/>
            </a:soli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IN" kern="0" dirty="0">
                <a:solidFill>
                  <a:srgbClr val="00B0F0"/>
                </a:solidFill>
                <a:latin typeface="Calibri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32889" y="3418304"/>
              <a:ext cx="3056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</a:rPr>
                <a:t>Calculate Discount factor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  <a:defRPr/>
              </a:pPr>
              <a:r>
                <a:rPr lang="en-US" sz="1200" b="1" kern="0" dirty="0">
                  <a:solidFill>
                    <a:sysClr val="windowText" lastClr="000000"/>
                  </a:solidFill>
                </a:rPr>
                <a:t>Fetch Discount factor into </a:t>
              </a:r>
              <a:r>
                <a:rPr lang="en-US" sz="1200" b="1" kern="0" dirty="0" err="1">
                  <a:solidFill>
                    <a:sysClr val="windowText" lastClr="000000"/>
                  </a:solidFill>
                </a:rPr>
                <a:t>HashMap</a:t>
              </a:r>
              <a:endParaRPr lang="en-IN" sz="1200" b="1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133600" y="3916232"/>
              <a:ext cx="4336472" cy="427168"/>
            </a:xfrm>
            <a:prstGeom prst="roundRect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IN" kern="0" dirty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184617" y="3975927"/>
              <a:ext cx="42854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IN" sz="1400" b="1" kern="0" dirty="0"/>
                <a:t>HashMap&lt;Integer , Double&gt; discFactorHashMap</a:t>
              </a:r>
            </a:p>
          </p:txBody>
        </p:sp>
        <p:sp>
          <p:nvSpPr>
            <p:cNvPr id="38" name="Right Arrow 37"/>
            <p:cNvSpPr/>
            <p:nvPr/>
          </p:nvSpPr>
          <p:spPr>
            <a:xfrm rot="2928951">
              <a:off x="5489320" y="4574385"/>
              <a:ext cx="502874" cy="504056"/>
            </a:xfrm>
            <a:prstGeom prst="rightArrow">
              <a:avLst/>
            </a:prstGeom>
            <a:solidFill>
              <a:schemeClr val="accent2"/>
            </a:soli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IN" kern="0" dirty="0">
                <a:solidFill>
                  <a:srgbClr val="00B0F0"/>
                </a:solidFill>
                <a:latin typeface="Calibri"/>
              </a:endParaRPr>
            </a:p>
          </p:txBody>
        </p:sp>
        <p:sp>
          <p:nvSpPr>
            <p:cNvPr id="39" name="Right Arrow 38"/>
            <p:cNvSpPr/>
            <p:nvPr/>
          </p:nvSpPr>
          <p:spPr>
            <a:xfrm rot="8421960">
              <a:off x="2309352" y="4565610"/>
              <a:ext cx="532593" cy="504056"/>
            </a:xfrm>
            <a:prstGeom prst="rightArrow">
              <a:avLst/>
            </a:prstGeom>
            <a:solidFill>
              <a:schemeClr val="accent2"/>
            </a:soli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IN" kern="0" dirty="0">
                <a:solidFill>
                  <a:srgbClr val="00B0F0"/>
                </a:solidFill>
                <a:latin typeface="Calibri"/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105400" y="5102423"/>
              <a:ext cx="2895600" cy="307777"/>
              <a:chOff x="5105400" y="4495800"/>
              <a:chExt cx="2895600" cy="307777"/>
            </a:xfrm>
          </p:grpSpPr>
          <p:sp>
            <p:nvSpPr>
              <p:cNvPr id="41" name="Rounded Rectangle 40"/>
              <p:cNvSpPr/>
              <p:nvPr/>
            </p:nvSpPr>
            <p:spPr>
              <a:xfrm>
                <a:off x="5105400" y="4495800"/>
                <a:ext cx="2895600" cy="307777"/>
              </a:xfrm>
              <a:prstGeom prst="round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400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105400" y="4495800"/>
                <a:ext cx="28208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IN" sz="1400" b="1" kern="0" dirty="0"/>
                  <a:t>Computing Predicted Rates</a:t>
                </a:r>
              </a:p>
            </p:txBody>
          </p:sp>
        </p:grpSp>
        <p:grpSp>
          <p:nvGrpSpPr>
            <p:cNvPr id="2" name="Group 1"/>
            <p:cNvGrpSpPr/>
            <p:nvPr/>
          </p:nvGrpSpPr>
          <p:grpSpPr>
            <a:xfrm>
              <a:off x="670054" y="6019800"/>
              <a:ext cx="2911346" cy="381000"/>
              <a:chOff x="670054" y="5638800"/>
              <a:chExt cx="2911346" cy="381000"/>
            </a:xfrm>
          </p:grpSpPr>
          <p:sp>
            <p:nvSpPr>
              <p:cNvPr id="47" name="Rounded Rectangle 46"/>
              <p:cNvSpPr/>
              <p:nvPr/>
            </p:nvSpPr>
            <p:spPr>
              <a:xfrm>
                <a:off x="696144" y="5638800"/>
                <a:ext cx="2885256" cy="381000"/>
              </a:xfrm>
              <a:prstGeom prst="round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IN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70054" y="5689684"/>
                <a:ext cx="291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IN" sz="1400" b="1" kern="0" dirty="0"/>
                  <a:t>Generate Bid / Ask Quotes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685800" y="5102423"/>
              <a:ext cx="3058616" cy="307777"/>
              <a:chOff x="827584" y="4495800"/>
              <a:chExt cx="3058616" cy="307777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143000" y="4499484"/>
                <a:ext cx="2362200" cy="304093"/>
              </a:xfrm>
              <a:prstGeom prst="round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IN" kern="0" dirty="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827584" y="4495800"/>
                <a:ext cx="30586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400" b="1" kern="0" dirty="0"/>
                  <a:t>Par Value Calculation</a:t>
                </a:r>
              </a:p>
            </p:txBody>
          </p:sp>
        </p:grpSp>
        <p:sp>
          <p:nvSpPr>
            <p:cNvPr id="51" name="Right Arrow 50"/>
            <p:cNvSpPr/>
            <p:nvPr/>
          </p:nvSpPr>
          <p:spPr>
            <a:xfrm rot="5400000">
              <a:off x="1963688" y="5457056"/>
              <a:ext cx="445368" cy="504056"/>
            </a:xfrm>
            <a:prstGeom prst="rightArrow">
              <a:avLst/>
            </a:prstGeom>
            <a:solidFill>
              <a:schemeClr val="accent2"/>
            </a:soli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IN" kern="0" dirty="0">
                <a:solidFill>
                  <a:srgbClr val="00B0F0"/>
                </a:solidFill>
                <a:latin typeface="Calibri"/>
              </a:endParaRPr>
            </a:p>
          </p:txBody>
        </p:sp>
        <p:sp>
          <p:nvSpPr>
            <p:cNvPr id="26" name="Right Arrow 25"/>
            <p:cNvSpPr/>
            <p:nvPr/>
          </p:nvSpPr>
          <p:spPr>
            <a:xfrm rot="5400000">
              <a:off x="3916393" y="2088289"/>
              <a:ext cx="488504" cy="504056"/>
            </a:xfrm>
            <a:prstGeom prst="rightArrow">
              <a:avLst/>
            </a:prstGeom>
            <a:solidFill>
              <a:schemeClr val="accent2"/>
            </a:solidFill>
            <a:ln w="25400" cap="flat" cmpd="sng" algn="ctr">
              <a:solidFill>
                <a:schemeClr val="accent2">
                  <a:lumMod val="75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IN" kern="0" dirty="0">
                <a:solidFill>
                  <a:srgbClr val="00B0F0"/>
                </a:solidFill>
                <a:latin typeface="Calibri"/>
              </a:endParaRPr>
            </a:p>
          </p:txBody>
        </p:sp>
      </p:grpSp>
      <p:sp>
        <p:nvSpPr>
          <p:cNvPr id="33" name="Title 4"/>
          <p:cNvSpPr>
            <a:spLocks noGrp="1"/>
          </p:cNvSpPr>
          <p:nvPr>
            <p:ph type="title"/>
          </p:nvPr>
        </p:nvSpPr>
        <p:spPr>
          <a:xfrm>
            <a:off x="1981200" y="273050"/>
            <a:ext cx="8229600" cy="1144588"/>
          </a:xfrm>
        </p:spPr>
        <p:txBody>
          <a:bodyPr/>
          <a:lstStyle/>
          <a:p>
            <a:pPr algn="ctr"/>
            <a:r>
              <a:rPr lang="en-US" dirty="0"/>
              <a:t>Batch</a:t>
            </a:r>
          </a:p>
        </p:txBody>
      </p:sp>
      <p:cxnSp>
        <p:nvCxnSpPr>
          <p:cNvPr id="46" name="Straight Connector 45"/>
          <p:cNvCxnSpPr/>
          <p:nvPr/>
        </p:nvCxnSpPr>
        <p:spPr>
          <a:xfrm>
            <a:off x="2209800" y="1295400"/>
            <a:ext cx="76962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788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Risk Analysis: PV01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4963"/>
            <a:ext cx="8382000" cy="4525962"/>
          </a:xfrm>
        </p:spPr>
        <p:txBody>
          <a:bodyPr/>
          <a:lstStyle/>
          <a:p>
            <a:pPr marL="457200" indent="-457200"/>
            <a:r>
              <a:rPr lang="en-US" u="sng" dirty="0"/>
              <a:t>Objective</a:t>
            </a:r>
            <a:r>
              <a:rPr lang="en-US" dirty="0"/>
              <a:t>: Predict change in future </a:t>
            </a:r>
            <a:r>
              <a:rPr lang="en-US" dirty="0" err="1"/>
              <a:t>cashflows</a:t>
            </a:r>
            <a:r>
              <a:rPr lang="en-US" dirty="0"/>
              <a:t> if 				</a:t>
            </a:r>
            <a:r>
              <a:rPr lang="en-US"/>
              <a:t>  interest </a:t>
            </a:r>
            <a:r>
              <a:rPr lang="en-US" dirty="0"/>
              <a:t>rates change by 1% of interest rate.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869687" y="2819400"/>
                <a:ext cx="86263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</a:rPr>
                        <m:t>𝑃𝑉</m:t>
                      </m:r>
                      <m:r>
                        <a:rPr lang="en-US" sz="2000" i="1">
                          <a:latin typeface="Cambria Math"/>
                        </a:rPr>
                        <m:t>01 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</a:rPr>
                            <m:t>𝐷𝑒𝑙𝑡𝑎</m:t>
                          </m:r>
                        </m:e>
                      </m:d>
                      <m:r>
                        <a:rPr lang="en-US" sz="2000" i="1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</a:rPr>
                        <m:t>𝑁𝑜𝑡𝑖𝑜𝑛𝑎𝑙</m:t>
                      </m:r>
                      <m:r>
                        <a:rPr lang="en-US" sz="2000" i="1">
                          <a:latin typeface="Cambria Math"/>
                        </a:rPr>
                        <m:t> ∗</m:t>
                      </m:r>
                      <m:r>
                        <a:rPr lang="en-US" sz="2000" i="1">
                          <a:latin typeface="Cambria Math"/>
                        </a:rPr>
                        <m:t>𝑃𝑟𝑒𝑑𝑖𝑐𝑡𝑒𝑑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𝐶h𝑎𝑛𝑔𝑒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𝑖𝑛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𝐼𝑅</m:t>
                      </m:r>
                      <m:r>
                        <a:rPr lang="en-US" sz="2000" i="1">
                          <a:latin typeface="Cambria Math"/>
                        </a:rPr>
                        <m:t> ∗</m:t>
                      </m:r>
                      <m:r>
                        <a:rPr lang="en-US" sz="2000" i="1">
                          <a:latin typeface="Cambria Math"/>
                        </a:rPr>
                        <m:t>𝐷𝑖𝑠𝑐𝑜𝑢𝑛𝑡𝑖𝑛𝑔</m:t>
                      </m:r>
                      <m:r>
                        <a:rPr lang="en-US" sz="2000" i="1">
                          <a:latin typeface="Cambria Math"/>
                        </a:rPr>
                        <m:t> </m:t>
                      </m:r>
                      <m:r>
                        <a:rPr lang="en-US" sz="2000" i="1">
                          <a:latin typeface="Cambria Math"/>
                        </a:rPr>
                        <m:t>𝑓𝑎𝑐𝑡𝑜𝑟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687" y="2819400"/>
                <a:ext cx="8626336" cy="400110"/>
              </a:xfrm>
              <a:prstGeom prst="rect">
                <a:avLst/>
              </a:prstGeom>
              <a:blipFill>
                <a:blip r:embed="rId2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352800" y="5136432"/>
            <a:ext cx="54864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52800" y="5000529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81600" y="501624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010400" y="5000529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839200" y="501624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1600" y="5016240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011971" y="5016240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839200" y="5016240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200400" y="531986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6800" y="539606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05600" y="539606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10600" y="539606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9M</a:t>
            </a:r>
          </a:p>
        </p:txBody>
      </p:sp>
      <p:sp>
        <p:nvSpPr>
          <p:cNvPr id="22" name="Curved Up Arrow 21"/>
          <p:cNvSpPr/>
          <p:nvPr/>
        </p:nvSpPr>
        <p:spPr>
          <a:xfrm>
            <a:off x="5486400" y="5288832"/>
            <a:ext cx="1295400" cy="457200"/>
          </a:xfrm>
          <a:prstGeom prst="curved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Up Arrow 25"/>
          <p:cNvSpPr/>
          <p:nvPr/>
        </p:nvSpPr>
        <p:spPr>
          <a:xfrm>
            <a:off x="7181273" y="5288832"/>
            <a:ext cx="1429327" cy="424992"/>
          </a:xfrm>
          <a:prstGeom prst="curvedUp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124201" y="3516465"/>
            <a:ext cx="6340877" cy="1308115"/>
            <a:chOff x="1600200" y="3516464"/>
            <a:chExt cx="6340877" cy="1308115"/>
          </a:xfrm>
        </p:grpSpPr>
        <p:grpSp>
          <p:nvGrpSpPr>
            <p:cNvPr id="7" name="Group 6"/>
            <p:cNvGrpSpPr/>
            <p:nvPr/>
          </p:nvGrpSpPr>
          <p:grpSpPr>
            <a:xfrm>
              <a:off x="1600200" y="3612433"/>
              <a:ext cx="5943600" cy="1212146"/>
              <a:chOff x="1600200" y="3612433"/>
              <a:chExt cx="5943600" cy="1212146"/>
            </a:xfrm>
          </p:grpSpPr>
          <p:sp>
            <p:nvSpPr>
              <p:cNvPr id="24" name="Curved Down Arrow 23"/>
              <p:cNvSpPr/>
              <p:nvPr/>
            </p:nvSpPr>
            <p:spPr>
              <a:xfrm>
                <a:off x="1828800" y="4060144"/>
                <a:ext cx="3810000" cy="764435"/>
              </a:xfrm>
              <a:prstGeom prst="curvedDownArrow">
                <a:avLst/>
              </a:prstGeom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Curved Down Arrow 26"/>
              <p:cNvSpPr/>
              <p:nvPr/>
            </p:nvSpPr>
            <p:spPr>
              <a:xfrm>
                <a:off x="1600200" y="3612433"/>
                <a:ext cx="5943600" cy="1212146"/>
              </a:xfrm>
              <a:prstGeom prst="curvedDownArrow">
                <a:avLst/>
              </a:prstGeom>
              <a:scene3d>
                <a:camera prst="orthographicFront">
                  <a:rot lat="0" lon="108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6536782" y="3516464"/>
              <a:ext cx="14042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Discount to PV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189268" y="5822232"/>
            <a:ext cx="242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Predicted </a:t>
            </a:r>
            <a:r>
              <a:rPr lang="en-US" dirty="0" err="1"/>
              <a:t>Cashflows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209800" y="1295400"/>
            <a:ext cx="7696200" cy="0"/>
          </a:xfrm>
          <a:prstGeom prst="line">
            <a:avLst/>
          </a:prstGeom>
          <a:ln w="349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39379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Modules</vt:lpstr>
      <vt:lpstr>Bid / Ask Calculation</vt:lpstr>
      <vt:lpstr>Discount Factor</vt:lpstr>
      <vt:lpstr>Par Value</vt:lpstr>
      <vt:lpstr>Bid / Ask Calculation</vt:lpstr>
      <vt:lpstr>Predicted Interest Rates</vt:lpstr>
      <vt:lpstr>Predicted Interest Rates</vt:lpstr>
      <vt:lpstr>Batch</vt:lpstr>
      <vt:lpstr>Risk Analysis: PV01</vt:lpstr>
      <vt:lpstr>Risk Analysis: PV01</vt:lpstr>
      <vt:lpstr>What if Risk</vt:lpstr>
      <vt:lpstr>PV01 Database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Modules</dc:title>
  <dc:creator>Parameswari Ettiappan</dc:creator>
  <cp:lastModifiedBy>Parameswari Ettiappan</cp:lastModifiedBy>
  <cp:revision>2</cp:revision>
  <dcterms:created xsi:type="dcterms:W3CDTF">2020-07-01T16:21:58Z</dcterms:created>
  <dcterms:modified xsi:type="dcterms:W3CDTF">2020-07-01T16:22:36Z</dcterms:modified>
</cp:coreProperties>
</file>