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4"/>
  </p:notesMasterIdLst>
  <p:handoutMasterIdLst>
    <p:handoutMasterId r:id="rId25"/>
  </p:handoutMasterIdLst>
  <p:sldIdLst>
    <p:sldId id="502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464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F2D"/>
    <a:srgbClr val="999999"/>
    <a:srgbClr val="C3C16F"/>
    <a:srgbClr val="4798AB"/>
    <a:srgbClr val="C0910C"/>
    <a:srgbClr val="FFFF00"/>
    <a:srgbClr val="000000"/>
    <a:srgbClr val="DF7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9" autoAdjust="0"/>
    <p:restoredTop sz="99823" autoAdjust="0"/>
  </p:normalViewPr>
  <p:slideViewPr>
    <p:cSldViewPr>
      <p:cViewPr varScale="1">
        <p:scale>
          <a:sx n="122" d="100"/>
          <a:sy n="122" d="100"/>
        </p:scale>
        <p:origin x="13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7150" y="8969375"/>
            <a:ext cx="686276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114" tIns="50944" rIns="97114" bIns="50944">
            <a:spAutoFit/>
          </a:bodyPr>
          <a:lstStyle>
            <a:lvl1pPr defTabSz="620713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3100" indent="-188913" defTabSz="620713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0175" defTabSz="620713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20825" defTabSz="620713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38338" defTabSz="620713"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955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527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099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67138" defTabSz="620713" eaLnBrk="0" fontAlgn="base" hangingPunct="0">
              <a:spcBef>
                <a:spcPct val="0"/>
              </a:spcBef>
              <a:spcAft>
                <a:spcPct val="0"/>
              </a:spcAft>
              <a:tabLst>
                <a:tab pos="2424113" algn="l"/>
                <a:tab pos="49053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/>
              <a:t>Copyright © 2005, Cisco Systems, Inc. All rights reserved. Printed in USA.</a:t>
            </a:r>
            <a:br>
              <a:rPr lang="en-US" sz="800"/>
            </a:br>
            <a:r>
              <a:rPr lang="en-US" sz="800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3988" y="8983663"/>
            <a:ext cx="670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67" tIns="50185" rIns="95667" bIns="50185">
            <a:spAutoFit/>
          </a:bodyPr>
          <a:lstStyle>
            <a:lvl1pPr defTabSz="611188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3575" indent="-187325" defTabSz="611188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9538" defTabSz="611188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8600" defTabSz="611188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09763" defTabSz="611188"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669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241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13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38563" defTabSz="611188" eaLnBrk="0" fontAlgn="base" hangingPunct="0">
              <a:spcBef>
                <a:spcPct val="0"/>
              </a:spcBef>
              <a:spcAft>
                <a:spcPct val="0"/>
              </a:spcAft>
              <a:tabLst>
                <a:tab pos="2387600" algn="l"/>
                <a:tab pos="48307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/>
              <a:t>© 2005,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b="0"/>
            </a:lvl1pPr>
          </a:lstStyle>
          <a:p>
            <a:fld id="{3EBBF0E3-A560-47F7-BFA7-49343205F5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3308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4813" y="4378325"/>
            <a:ext cx="6121400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50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39959-F082-405D-B440-2C9F06533911}" type="slidenum">
              <a:rPr lang="en-US"/>
              <a:pPr/>
              <a:t>2</a:t>
            </a:fld>
            <a:endParaRPr lang="en-US"/>
          </a:p>
        </p:txBody>
      </p:sp>
      <p:sp>
        <p:nvSpPr>
          <p:cNvPr id="82022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DD442-7968-4AE7-9A5E-EF744CE6B2A5}" type="slidenum">
              <a:rPr lang="en-US"/>
              <a:pPr/>
              <a:t>11</a:t>
            </a:fld>
            <a:endParaRPr lang="en-US"/>
          </a:p>
        </p:txBody>
      </p:sp>
      <p:sp>
        <p:nvSpPr>
          <p:cNvPr id="83865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81598-0E2D-46A3-847C-0D6240C12102}" type="slidenum">
              <a:rPr lang="en-US"/>
              <a:pPr/>
              <a:t>12</a:t>
            </a:fld>
            <a:endParaRPr lang="en-US"/>
          </a:p>
        </p:txBody>
      </p:sp>
      <p:sp>
        <p:nvSpPr>
          <p:cNvPr id="84070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3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06441-53BF-4890-BEF9-834869E06E8D}" type="slidenum">
              <a:rPr lang="en-US"/>
              <a:pPr/>
              <a:t>13</a:t>
            </a:fld>
            <a:endParaRPr lang="en-US"/>
          </a:p>
        </p:txBody>
      </p:sp>
      <p:sp>
        <p:nvSpPr>
          <p:cNvPr id="84275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61FE6-72B8-465F-9246-4F6C52014FF4}" type="slidenum">
              <a:rPr lang="en-US"/>
              <a:pPr/>
              <a:t>14</a:t>
            </a:fld>
            <a:endParaRPr lang="en-US"/>
          </a:p>
        </p:txBody>
      </p:sp>
      <p:sp>
        <p:nvSpPr>
          <p:cNvPr id="84480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0824F-0667-4BBE-8E98-498DB7009AFE}" type="slidenum">
              <a:rPr lang="en-US"/>
              <a:pPr/>
              <a:t>15</a:t>
            </a:fld>
            <a:endParaRPr lang="en-US"/>
          </a:p>
        </p:txBody>
      </p:sp>
      <p:sp>
        <p:nvSpPr>
          <p:cNvPr id="84685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CCDEF-8318-433F-AE85-B8337E8D664B}" type="slidenum">
              <a:rPr lang="en-US"/>
              <a:pPr/>
              <a:t>16</a:t>
            </a:fld>
            <a:endParaRPr lang="en-US"/>
          </a:p>
        </p:txBody>
      </p:sp>
      <p:sp>
        <p:nvSpPr>
          <p:cNvPr id="84889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D1E9-A5F4-49F5-BD1B-3D57C5C9E0A9}" type="slidenum">
              <a:rPr lang="en-US"/>
              <a:pPr/>
              <a:t>17</a:t>
            </a:fld>
            <a:endParaRPr lang="en-US"/>
          </a:p>
        </p:txBody>
      </p:sp>
      <p:sp>
        <p:nvSpPr>
          <p:cNvPr id="85094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4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D2150-E3E1-49DF-B461-FA3FB4FE88E0}" type="slidenum">
              <a:rPr lang="en-US"/>
              <a:pPr/>
              <a:t>18</a:t>
            </a:fld>
            <a:endParaRPr lang="en-US"/>
          </a:p>
        </p:txBody>
      </p:sp>
      <p:sp>
        <p:nvSpPr>
          <p:cNvPr id="85299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9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300F0-64B3-4B33-B38B-FA9D976BFBC6}" type="slidenum">
              <a:rPr lang="en-US"/>
              <a:pPr/>
              <a:t>19</a:t>
            </a:fld>
            <a:endParaRPr lang="en-US"/>
          </a:p>
        </p:txBody>
      </p:sp>
      <p:sp>
        <p:nvSpPr>
          <p:cNvPr id="85504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ED4A9-3E56-43F1-884D-22D27B70468D}" type="slidenum">
              <a:rPr lang="en-US"/>
              <a:pPr/>
              <a:t>20</a:t>
            </a:fld>
            <a:endParaRPr lang="en-US"/>
          </a:p>
        </p:txBody>
      </p:sp>
      <p:sp>
        <p:nvSpPr>
          <p:cNvPr id="85709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1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4EAC8-E313-44AD-874C-BB55D1AD7CFE}" type="slidenum">
              <a:rPr lang="en-US"/>
              <a:pPr/>
              <a:t>3</a:t>
            </a:fld>
            <a:endParaRPr lang="en-US"/>
          </a:p>
        </p:txBody>
      </p:sp>
      <p:sp>
        <p:nvSpPr>
          <p:cNvPr id="82227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483FD-EB7C-4D27-83E3-F08E3CC0D4E0}" type="slidenum">
              <a:rPr lang="en-US"/>
              <a:pPr/>
              <a:t>21</a:t>
            </a:fld>
            <a:endParaRPr lang="en-US"/>
          </a:p>
        </p:txBody>
      </p:sp>
      <p:sp>
        <p:nvSpPr>
          <p:cNvPr id="85913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6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9DFD-1A7E-47A9-A421-1BEA0D9211BA}" type="slidenum">
              <a:rPr lang="en-US"/>
              <a:pPr/>
              <a:t>22</a:t>
            </a:fld>
            <a:endParaRPr lang="en-US"/>
          </a:p>
        </p:txBody>
      </p:sp>
      <p:sp>
        <p:nvSpPr>
          <p:cNvPr id="690178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5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71FC9-6477-4B67-BE7E-6B4DDD60ACB8}" type="slidenum">
              <a:rPr lang="en-US"/>
              <a:pPr/>
              <a:t>4</a:t>
            </a:fld>
            <a:endParaRPr lang="en-US"/>
          </a:p>
        </p:txBody>
      </p:sp>
      <p:sp>
        <p:nvSpPr>
          <p:cNvPr id="82432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346AC-7EFA-4F35-AAB2-452C038ABA60}" type="slidenum">
              <a:rPr lang="en-US"/>
              <a:pPr/>
              <a:t>5</a:t>
            </a:fld>
            <a:endParaRPr lang="en-US"/>
          </a:p>
        </p:txBody>
      </p:sp>
      <p:sp>
        <p:nvSpPr>
          <p:cNvPr id="82637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5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096A2-CB14-4792-A570-F98F48D1930C}" type="slidenum">
              <a:rPr lang="en-US"/>
              <a:pPr/>
              <a:t>6</a:t>
            </a:fld>
            <a:endParaRPr lang="en-US"/>
          </a:p>
        </p:txBody>
      </p:sp>
      <p:sp>
        <p:nvSpPr>
          <p:cNvPr id="82841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B49E4-2EFF-4882-8472-ACABD9773766}" type="slidenum">
              <a:rPr lang="en-US"/>
              <a:pPr/>
              <a:t>7</a:t>
            </a:fld>
            <a:endParaRPr lang="en-US"/>
          </a:p>
        </p:txBody>
      </p:sp>
      <p:sp>
        <p:nvSpPr>
          <p:cNvPr id="83046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CE5DE-2063-44D4-BB9D-3677E0D05770}" type="slidenum">
              <a:rPr lang="en-US"/>
              <a:pPr/>
              <a:t>8</a:t>
            </a:fld>
            <a:endParaRPr lang="en-US"/>
          </a:p>
        </p:txBody>
      </p:sp>
      <p:sp>
        <p:nvSpPr>
          <p:cNvPr id="83251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FCC4F-2CD7-4C6A-BD2D-63DCA2DEA636}" type="slidenum">
              <a:rPr lang="en-US"/>
              <a:pPr/>
              <a:t>9</a:t>
            </a:fld>
            <a:endParaRPr lang="en-US"/>
          </a:p>
        </p:txBody>
      </p:sp>
      <p:sp>
        <p:nvSpPr>
          <p:cNvPr id="83456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77124-BB89-46DA-99CC-3264605B1C10}" type="slidenum">
              <a:rPr lang="en-US"/>
              <a:pPr/>
              <a:t>10</a:t>
            </a:fld>
            <a:endParaRPr lang="en-US"/>
          </a:p>
        </p:txBody>
      </p:sp>
      <p:sp>
        <p:nvSpPr>
          <p:cNvPr id="83661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6425"/>
            <a:ext cx="5610225" cy="4183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71" name="Rectangle 207"/>
          <p:cNvSpPr>
            <a:spLocks noChangeArrowheads="1"/>
          </p:cNvSpPr>
          <p:nvPr/>
        </p:nvSpPr>
        <p:spPr bwMode="auto">
          <a:xfrm>
            <a:off x="0" y="0"/>
            <a:ext cx="9144000" cy="4013200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369872" name="Picture 208" descr="white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485775"/>
            <a:ext cx="8667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>
          <a:xfrm>
            <a:off x="1420813" y="1331913"/>
            <a:ext cx="6950075" cy="830262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1435100" y="4435475"/>
            <a:ext cx="6940550" cy="4191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69881" name="AutoShape 217"/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369884" name="Rectangle 220"/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369885" name="Rectangle 221"/>
          <p:cNvSpPr>
            <a:spLocks noChangeArrowheads="1"/>
          </p:cNvSpPr>
          <p:nvPr/>
        </p:nvSpPr>
        <p:spPr bwMode="white">
          <a:xfrm>
            <a:off x="8842375" y="6643688"/>
            <a:ext cx="274638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089E6C8-4883-464C-AA54-1F1581F4DFEF}" type="slidenum">
              <a:rPr lang="en-US" sz="700" b="0">
                <a:solidFill>
                  <a:srgbClr val="C0C0C0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en-US" sz="700" b="0">
              <a:solidFill>
                <a:srgbClr val="C0C0C0"/>
              </a:solidFill>
            </a:endParaRPr>
          </a:p>
        </p:txBody>
      </p:sp>
      <p:sp>
        <p:nvSpPr>
          <p:cNvPr id="369886" name="Rectangle 222"/>
          <p:cNvSpPr>
            <a:spLocks noChangeArrowheads="1"/>
          </p:cNvSpPr>
          <p:nvPr/>
        </p:nvSpPr>
        <p:spPr bwMode="white">
          <a:xfrm>
            <a:off x="1863725" y="6669088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© 2005 Cisco Systems, Inc. All rights reserved.</a:t>
            </a:r>
          </a:p>
        </p:txBody>
      </p:sp>
      <p:sp>
        <p:nvSpPr>
          <p:cNvPr id="369888" name="Rectangle 224"/>
          <p:cNvSpPr>
            <a:spLocks noChangeArrowheads="1"/>
          </p:cNvSpPr>
          <p:nvPr/>
        </p:nvSpPr>
        <p:spPr bwMode="auto">
          <a:xfrm>
            <a:off x="7264400" y="6599238"/>
            <a:ext cx="127793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000">
                <a:solidFill>
                  <a:schemeClr val="accent2"/>
                </a:solidFill>
              </a:rPr>
              <a:t>Cisco Confidential</a:t>
            </a:r>
          </a:p>
        </p:txBody>
      </p:sp>
      <p:sp>
        <p:nvSpPr>
          <p:cNvPr id="369889" name="Rectangle 225"/>
          <p:cNvSpPr>
            <a:spLocks noChangeArrowheads="1"/>
          </p:cNvSpPr>
          <p:nvPr/>
        </p:nvSpPr>
        <p:spPr bwMode="white">
          <a:xfrm>
            <a:off x="9525" y="6565900"/>
            <a:ext cx="103663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Session Number</a:t>
            </a:r>
          </a:p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Presentation_ID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225425"/>
            <a:ext cx="2035175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225425"/>
            <a:ext cx="5957887" cy="498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3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636713"/>
            <a:ext cx="3894137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636713"/>
            <a:ext cx="3894138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6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4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9" name="Rectangle 6243"/>
          <p:cNvSpPr>
            <a:spLocks noChangeArrowheads="1"/>
          </p:cNvSpPr>
          <p:nvPr/>
        </p:nvSpPr>
        <p:spPr bwMode="auto">
          <a:xfrm>
            <a:off x="0" y="0"/>
            <a:ext cx="9144000" cy="1228725"/>
          </a:xfrm>
          <a:prstGeom prst="rect">
            <a:avLst/>
          </a:prstGeom>
          <a:solidFill>
            <a:srgbClr val="30677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368642" name="Rectangle 6146"/>
          <p:cNvSpPr>
            <a:spLocks noGrp="1" noChangeArrowheads="1"/>
          </p:cNvSpPr>
          <p:nvPr>
            <p:ph type="title"/>
          </p:nvPr>
        </p:nvSpPr>
        <p:spPr bwMode="white">
          <a:xfrm>
            <a:off x="655638" y="225425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368643" name="Rectangle 614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636713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8742" name="AutoShape 6246"/>
          <p:cNvSpPr>
            <a:spLocks noChangeArrowheads="1"/>
          </p:cNvSpPr>
          <p:nvPr/>
        </p:nvSpPr>
        <p:spPr bwMode="white">
          <a:xfrm rot="10800000">
            <a:off x="8756650" y="-9525"/>
            <a:ext cx="387350" cy="377825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368762" name="Rectangle 6266"/>
          <p:cNvSpPr>
            <a:spLocks noChangeArrowheads="1"/>
          </p:cNvSpPr>
          <p:nvPr/>
        </p:nvSpPr>
        <p:spPr bwMode="auto">
          <a:xfrm>
            <a:off x="0" y="6564313"/>
            <a:ext cx="9144000" cy="298450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sp>
        <p:nvSpPr>
          <p:cNvPr id="368766" name="Rectangle 6270"/>
          <p:cNvSpPr>
            <a:spLocks noChangeArrowheads="1"/>
          </p:cNvSpPr>
          <p:nvPr/>
        </p:nvSpPr>
        <p:spPr bwMode="white">
          <a:xfrm>
            <a:off x="8842375" y="6643688"/>
            <a:ext cx="274638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E9DCA48E-BA77-4C43-A25F-EFF0A710C2D7}" type="slidenum">
              <a:rPr lang="en-US" sz="700" b="0">
                <a:solidFill>
                  <a:srgbClr val="C0C0C0"/>
                </a:solidFill>
              </a:rPr>
              <a:pPr>
                <a:lnSpc>
                  <a:spcPct val="100000"/>
                </a:lnSpc>
              </a:pPr>
              <a:t>‹#›</a:t>
            </a:fld>
            <a:endParaRPr lang="en-US" sz="700" b="0">
              <a:solidFill>
                <a:srgbClr val="C0C0C0"/>
              </a:solidFill>
            </a:endParaRPr>
          </a:p>
        </p:txBody>
      </p:sp>
      <p:sp>
        <p:nvSpPr>
          <p:cNvPr id="368767" name="Rectangle 6271"/>
          <p:cNvSpPr>
            <a:spLocks noChangeArrowheads="1"/>
          </p:cNvSpPr>
          <p:nvPr/>
        </p:nvSpPr>
        <p:spPr bwMode="white">
          <a:xfrm>
            <a:off x="1863725" y="6669088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© 2005 Cisco Systems, Inc. All rights reserved.</a:t>
            </a:r>
          </a:p>
        </p:txBody>
      </p:sp>
      <p:sp>
        <p:nvSpPr>
          <p:cNvPr id="368770" name="Rectangle 6274"/>
          <p:cNvSpPr>
            <a:spLocks noChangeArrowheads="1"/>
          </p:cNvSpPr>
          <p:nvPr/>
        </p:nvSpPr>
        <p:spPr bwMode="auto">
          <a:xfrm>
            <a:off x="7264400" y="6599238"/>
            <a:ext cx="1277938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000">
                <a:solidFill>
                  <a:schemeClr val="accent2"/>
                </a:solidFill>
              </a:rPr>
              <a:t>Cisco Confidential</a:t>
            </a:r>
          </a:p>
        </p:txBody>
      </p:sp>
      <p:sp>
        <p:nvSpPr>
          <p:cNvPr id="368771" name="Rectangle 6275"/>
          <p:cNvSpPr>
            <a:spLocks noChangeArrowheads="1"/>
          </p:cNvSpPr>
          <p:nvPr/>
        </p:nvSpPr>
        <p:spPr bwMode="white">
          <a:xfrm>
            <a:off x="9525" y="6565900"/>
            <a:ext cx="103663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4388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2375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0363" defTabSz="8143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Session Number</a:t>
            </a:r>
          </a:p>
          <a:p>
            <a:pPr>
              <a:lnSpc>
                <a:spcPct val="100000"/>
              </a:lnSpc>
            </a:pPr>
            <a:r>
              <a:rPr lang="en-US" sz="700" b="0">
                <a:solidFill>
                  <a:srgbClr val="C0C0C0"/>
                </a:solidFill>
              </a:rPr>
              <a:t>Presentation_ID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5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04963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STUN, TURN and ICE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Cary Fitzgerald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Solution: Interactive Connectivity Establishment (ICE)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Working Item of the mmusic Working Group in IETF</a:t>
            </a:r>
          </a:p>
          <a:p>
            <a:pPr>
              <a:spcBef>
                <a:spcPct val="100000"/>
              </a:spcBef>
            </a:pPr>
            <a:r>
              <a:rPr lang="en-US" sz="1800"/>
              <a:t>ICE Is a Methodology for NAT Traversal</a:t>
            </a:r>
          </a:p>
          <a:p>
            <a:pPr lvl="1"/>
            <a:r>
              <a:rPr lang="en-US" sz="1600"/>
              <a:t>Makes use of STUN, TURN, RSIP, MIDCOM</a:t>
            </a:r>
          </a:p>
          <a:p>
            <a:pPr lvl="1"/>
            <a:r>
              <a:rPr lang="en-US" sz="1600"/>
              <a:t>Primarily resident within the clients</a:t>
            </a:r>
          </a:p>
          <a:p>
            <a:pPr>
              <a:spcBef>
                <a:spcPct val="100000"/>
              </a:spcBef>
            </a:pPr>
            <a:r>
              <a:rPr lang="en-US" sz="1800"/>
              <a:t>ICE Explains How to Use the Other Protocols for NAT Traversal</a:t>
            </a:r>
          </a:p>
        </p:txBody>
      </p:sp>
      <p:sp>
        <p:nvSpPr>
          <p:cNvPr id="835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02175" y="1636713"/>
            <a:ext cx="4289425" cy="4840287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sz="1600"/>
              <a:t>ICE Properties</a:t>
            </a:r>
          </a:p>
          <a:p>
            <a:pPr lvl="1"/>
            <a:r>
              <a:rPr lang="en-US" sz="1400"/>
              <a:t>Always will find a means for communicating if one physically exists</a:t>
            </a:r>
          </a:p>
          <a:p>
            <a:pPr lvl="1"/>
            <a:r>
              <a:rPr lang="en-US" sz="1400"/>
              <a:t>Always finds the communications path with fewest relays</a:t>
            </a:r>
          </a:p>
          <a:p>
            <a:pPr lvl="1"/>
            <a:r>
              <a:rPr lang="en-US" sz="1400"/>
              <a:t>Always finds the communication path cheapest for the service provider</a:t>
            </a:r>
          </a:p>
          <a:p>
            <a:pPr lvl="1"/>
            <a:r>
              <a:rPr lang="en-US" sz="1400"/>
              <a:t>Does not require any knowledge of topology, NAT types, or anything</a:t>
            </a:r>
          </a:p>
          <a:p>
            <a:pPr lvl="1"/>
            <a:r>
              <a:rPr lang="en-US" sz="1400"/>
              <a:t>Can guarantee that the phone won’t ring unless audio works when you pick up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Key Concepts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5425" cy="4525963"/>
          </a:xfrm>
        </p:spPr>
        <p:txBody>
          <a:bodyPr/>
          <a:lstStyle/>
          <a:p>
            <a:r>
              <a:rPr lang="en-US" sz="1800"/>
              <a:t>A Client Has Many Addresses at Which It Can Receive Media</a:t>
            </a:r>
          </a:p>
          <a:p>
            <a:pPr lvl="1"/>
            <a:r>
              <a:rPr lang="en-US" sz="1600"/>
              <a:t>Local interfaces</a:t>
            </a:r>
          </a:p>
          <a:p>
            <a:pPr lvl="1"/>
            <a:r>
              <a:rPr lang="en-US" sz="1600"/>
              <a:t>VPN Interfaces</a:t>
            </a:r>
          </a:p>
          <a:p>
            <a:pPr lvl="1"/>
            <a:r>
              <a:rPr lang="en-US" sz="1600"/>
              <a:t>IP Addresses learned from STUN</a:t>
            </a:r>
          </a:p>
          <a:p>
            <a:pPr lvl="1"/>
            <a:r>
              <a:rPr lang="en-US" sz="1600"/>
              <a:t>IP Addresses learned from TURN</a:t>
            </a:r>
          </a:p>
          <a:p>
            <a:pPr>
              <a:spcBef>
                <a:spcPct val="80000"/>
              </a:spcBef>
            </a:pPr>
            <a:r>
              <a:rPr lang="en-US" sz="1800"/>
              <a:t>Which One(s) Will Work When Talking to a Specific Peer?</a:t>
            </a:r>
          </a:p>
          <a:p>
            <a:pPr lvl="1"/>
            <a:r>
              <a:rPr lang="en-US" sz="1600"/>
              <a:t>NO WAY TO KNOW AHEAD OF TIME</a:t>
            </a:r>
          </a:p>
        </p:txBody>
      </p:sp>
      <p:sp>
        <p:nvSpPr>
          <p:cNvPr id="8376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80000"/>
              </a:spcBef>
            </a:pPr>
            <a:r>
              <a:rPr lang="en-US" sz="1800"/>
              <a:t>ICE Says: Try Each of Them</a:t>
            </a:r>
          </a:p>
          <a:p>
            <a:pPr lvl="1"/>
            <a:r>
              <a:rPr lang="en-US" sz="1600"/>
              <a:t>Each side uses a “connectivity check” to see if It can reach a specific address provided by the peer</a:t>
            </a:r>
          </a:p>
          <a:p>
            <a:pPr lvl="1"/>
            <a:r>
              <a:rPr lang="en-US" sz="1600"/>
              <a:t>These checks are done using a peer to peer STUN configuration</a:t>
            </a:r>
          </a:p>
          <a:p>
            <a:pPr>
              <a:spcBef>
                <a:spcPct val="80000"/>
              </a:spcBef>
            </a:pPr>
            <a:r>
              <a:rPr lang="en-US" sz="1800"/>
              <a:t>Choose The Highest Priority Address That Works</a:t>
            </a:r>
          </a:p>
          <a:p>
            <a:endParaRPr lang="en-US" sz="180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39687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39688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39689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39690" name="Text Box 10"/>
          <p:cNvSpPr txBox="1">
            <a:spLocks noChangeArrowheads="1"/>
          </p:cNvSpPr>
          <p:nvPr/>
        </p:nvSpPr>
        <p:spPr bwMode="auto">
          <a:xfrm>
            <a:off x="1889125" y="4684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41732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1733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1734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1735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1736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1737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1738" name="Line 10"/>
          <p:cNvSpPr>
            <a:spLocks noChangeShapeType="1"/>
          </p:cNvSpPr>
          <p:nvPr/>
        </p:nvSpPr>
        <p:spPr bwMode="auto">
          <a:xfrm flipV="1">
            <a:off x="1828800" y="2209800"/>
            <a:ext cx="6096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739" name="Text Box 11"/>
          <p:cNvSpPr txBox="1">
            <a:spLocks noChangeArrowheads="1"/>
          </p:cNvSpPr>
          <p:nvPr/>
        </p:nvSpPr>
        <p:spPr bwMode="auto">
          <a:xfrm>
            <a:off x="3641725" y="4760913"/>
            <a:ext cx="2406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Caller gets STUN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And TURN addresses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From server</a:t>
            </a:r>
            <a:br>
              <a:rPr lang="en-US" sz="1800" b="0"/>
            </a:b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</p:txBody>
      </p:sp>
      <p:sp>
        <p:nvSpPr>
          <p:cNvPr id="841740" name="Text Box 12"/>
          <p:cNvSpPr txBox="1">
            <a:spLocks noChangeArrowheads="1"/>
          </p:cNvSpPr>
          <p:nvPr/>
        </p:nvSpPr>
        <p:spPr bwMode="auto">
          <a:xfrm>
            <a:off x="1889125" y="4684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43780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3781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3782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3783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3784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3785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auto">
          <a:xfrm flipV="1">
            <a:off x="1828800" y="3429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787" name="Text Box 11"/>
          <p:cNvSpPr txBox="1">
            <a:spLocks noChangeArrowheads="1"/>
          </p:cNvSpPr>
          <p:nvPr/>
        </p:nvSpPr>
        <p:spPr bwMode="auto">
          <a:xfrm>
            <a:off x="3352800" y="4572000"/>
            <a:ext cx="2540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INVITE</a:t>
            </a:r>
          </a:p>
          <a:p>
            <a:pPr eaLnBrk="1" hangingPunct="1">
              <a:lnSpc>
                <a:spcPct val="100000"/>
              </a:lnSpc>
            </a:pPr>
            <a:endParaRPr lang="en-US" sz="1800" b="0"/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O=IN IP4 </a:t>
            </a:r>
            <a:r>
              <a:rPr lang="en-US" sz="1800"/>
              <a:t>C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M=audio </a:t>
            </a:r>
            <a:r>
              <a:rPr lang="en-US" sz="1800"/>
              <a:t>D</a:t>
            </a:r>
            <a:r>
              <a:rPr lang="en-US" sz="1800" b="0"/>
              <a:t> RTP/AVP 0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X:Y</a:t>
            </a:r>
          </a:p>
        </p:txBody>
      </p:sp>
      <p:sp>
        <p:nvSpPr>
          <p:cNvPr id="843788" name="Rectangle 12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  <p:sp>
        <p:nvSpPr>
          <p:cNvPr id="843789" name="Line 13"/>
          <p:cNvSpPr>
            <a:spLocks noChangeShapeType="1"/>
          </p:cNvSpPr>
          <p:nvPr/>
        </p:nvSpPr>
        <p:spPr bwMode="auto">
          <a:xfrm>
            <a:off x="4038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3790" name="Line 14"/>
          <p:cNvSpPr>
            <a:spLocks noChangeShapeType="1"/>
          </p:cNvSpPr>
          <p:nvPr/>
        </p:nvSpPr>
        <p:spPr bwMode="auto">
          <a:xfrm>
            <a:off x="6019800" y="30480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45827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5829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5831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5832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5833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5834" name="Line 10"/>
          <p:cNvSpPr>
            <a:spLocks noChangeShapeType="1"/>
          </p:cNvSpPr>
          <p:nvPr/>
        </p:nvSpPr>
        <p:spPr bwMode="auto">
          <a:xfrm flipH="1" flipV="1">
            <a:off x="6705600" y="2209800"/>
            <a:ext cx="381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5835" name="Text Box 11"/>
          <p:cNvSpPr txBox="1">
            <a:spLocks noChangeArrowheads="1"/>
          </p:cNvSpPr>
          <p:nvPr/>
        </p:nvSpPr>
        <p:spPr bwMode="auto">
          <a:xfrm>
            <a:off x="3641725" y="4760913"/>
            <a:ext cx="2406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Callee gets STUN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And TURN addresses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From server</a:t>
            </a:r>
            <a:br>
              <a:rPr lang="en-US" sz="1800" b="0"/>
            </a:b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7086600" y="4572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U:V</a:t>
            </a:r>
          </a:p>
        </p:txBody>
      </p:sp>
      <p:sp>
        <p:nvSpPr>
          <p:cNvPr id="845837" name="Rectangle 13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47875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47876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7877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7878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7879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7880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7881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7882" name="Line 10"/>
          <p:cNvSpPr>
            <a:spLocks noChangeShapeType="1"/>
          </p:cNvSpPr>
          <p:nvPr/>
        </p:nvSpPr>
        <p:spPr bwMode="auto">
          <a:xfrm flipV="1">
            <a:off x="1828800" y="3429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3" name="Text Box 11"/>
          <p:cNvSpPr txBox="1">
            <a:spLocks noChangeArrowheads="1"/>
          </p:cNvSpPr>
          <p:nvPr/>
        </p:nvSpPr>
        <p:spPr bwMode="auto">
          <a:xfrm>
            <a:off x="3352800" y="4572000"/>
            <a:ext cx="25527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200 OK</a:t>
            </a:r>
          </a:p>
          <a:p>
            <a:pPr eaLnBrk="1" hangingPunct="1">
              <a:lnSpc>
                <a:spcPct val="100000"/>
              </a:lnSpc>
            </a:pPr>
            <a:endParaRPr lang="en-US" sz="1800" b="0"/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O=IN IP4 </a:t>
            </a:r>
            <a:r>
              <a:rPr lang="en-US" sz="1800"/>
              <a:t>G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M=audio </a:t>
            </a:r>
            <a:r>
              <a:rPr lang="en-US" sz="1800"/>
              <a:t>H</a:t>
            </a:r>
            <a:r>
              <a:rPr lang="en-US" sz="1800" b="0"/>
              <a:t> RTP/AVP 0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U:V</a:t>
            </a:r>
          </a:p>
        </p:txBody>
      </p:sp>
      <p:sp>
        <p:nvSpPr>
          <p:cNvPr id="847884" name="Rectangle 12"/>
          <p:cNvSpPr>
            <a:spLocks noChangeArrowheads="1"/>
          </p:cNvSpPr>
          <p:nvPr/>
        </p:nvSpPr>
        <p:spPr bwMode="auto">
          <a:xfrm>
            <a:off x="777240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U:V</a:t>
            </a:r>
          </a:p>
        </p:txBody>
      </p:sp>
      <p:sp>
        <p:nvSpPr>
          <p:cNvPr id="847885" name="Line 13"/>
          <p:cNvSpPr>
            <a:spLocks noChangeShapeType="1"/>
          </p:cNvSpPr>
          <p:nvPr/>
        </p:nvSpPr>
        <p:spPr bwMode="auto">
          <a:xfrm>
            <a:off x="4038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6" name="Line 14"/>
          <p:cNvSpPr>
            <a:spLocks noChangeShapeType="1"/>
          </p:cNvSpPr>
          <p:nvPr/>
        </p:nvSpPr>
        <p:spPr bwMode="auto">
          <a:xfrm>
            <a:off x="6019800" y="30480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7887" name="Rectangle 15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49923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49924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9927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49930" name="Rectangle 10"/>
          <p:cNvSpPr>
            <a:spLocks noChangeArrowheads="1"/>
          </p:cNvSpPr>
          <p:nvPr/>
        </p:nvSpPr>
        <p:spPr bwMode="auto">
          <a:xfrm>
            <a:off x="777240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U:V</a:t>
            </a:r>
          </a:p>
        </p:txBody>
      </p:sp>
      <p:sp>
        <p:nvSpPr>
          <p:cNvPr id="849931" name="Rectangle 11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  <p:sp>
        <p:nvSpPr>
          <p:cNvPr id="849932" name="Text Box 12"/>
          <p:cNvSpPr txBox="1">
            <a:spLocks noChangeArrowheads="1"/>
          </p:cNvSpPr>
          <p:nvPr/>
        </p:nvSpPr>
        <p:spPr bwMode="auto">
          <a:xfrm>
            <a:off x="3200400" y="4953000"/>
            <a:ext cx="2470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Media starts flowing</a:t>
            </a:r>
            <a:br>
              <a:rPr lang="en-US" sz="1800" b="0"/>
            </a:br>
            <a:r>
              <a:rPr lang="en-US" sz="1800" b="0"/>
              <a:t>immediately to the c/m</a:t>
            </a:r>
            <a:br>
              <a:rPr lang="en-US" sz="1800" b="0"/>
            </a:br>
            <a:r>
              <a:rPr lang="en-US" sz="1800" b="0"/>
              <a:t>value of the peer</a:t>
            </a:r>
          </a:p>
        </p:txBody>
      </p:sp>
      <p:sp>
        <p:nvSpPr>
          <p:cNvPr id="849933" name="Line 13"/>
          <p:cNvSpPr>
            <a:spLocks noChangeShapeType="1"/>
          </p:cNvSpPr>
          <p:nvPr/>
        </p:nvSpPr>
        <p:spPr bwMode="auto">
          <a:xfrm flipH="1" flipV="1">
            <a:off x="3124200" y="1752600"/>
            <a:ext cx="3505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4" name="Line 14"/>
          <p:cNvSpPr>
            <a:spLocks noChangeShapeType="1"/>
          </p:cNvSpPr>
          <p:nvPr/>
        </p:nvSpPr>
        <p:spPr bwMode="auto">
          <a:xfrm flipH="1">
            <a:off x="2057400" y="2133600"/>
            <a:ext cx="609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5" name="Text Box 15"/>
          <p:cNvSpPr txBox="1">
            <a:spLocks noChangeArrowheads="1"/>
          </p:cNvSpPr>
          <p:nvPr/>
        </p:nvSpPr>
        <p:spPr bwMode="auto">
          <a:xfrm>
            <a:off x="6613525" y="4608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U:V</a:t>
            </a:r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3184525" y="13319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C:D</a:t>
            </a:r>
          </a:p>
        </p:txBody>
      </p:sp>
      <p:sp>
        <p:nvSpPr>
          <p:cNvPr id="849937" name="Line 17"/>
          <p:cNvSpPr>
            <a:spLocks noChangeShapeType="1"/>
          </p:cNvSpPr>
          <p:nvPr/>
        </p:nvSpPr>
        <p:spPr bwMode="auto">
          <a:xfrm flipV="1">
            <a:off x="2362200" y="1828800"/>
            <a:ext cx="3733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8" name="Line 18"/>
          <p:cNvSpPr>
            <a:spLocks noChangeShapeType="1"/>
          </p:cNvSpPr>
          <p:nvPr/>
        </p:nvSpPr>
        <p:spPr bwMode="auto">
          <a:xfrm>
            <a:off x="6781800" y="2209800"/>
            <a:ext cx="4572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39" name="Text Box 19"/>
          <p:cNvSpPr txBox="1">
            <a:spLocks noChangeArrowheads="1"/>
          </p:cNvSpPr>
          <p:nvPr/>
        </p:nvSpPr>
        <p:spPr bwMode="auto">
          <a:xfrm>
            <a:off x="2651125" y="4684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  <p:sp>
        <p:nvSpPr>
          <p:cNvPr id="849940" name="Text Box 20"/>
          <p:cNvSpPr txBox="1">
            <a:spLocks noChangeArrowheads="1"/>
          </p:cNvSpPr>
          <p:nvPr/>
        </p:nvSpPr>
        <p:spPr bwMode="auto">
          <a:xfrm>
            <a:off x="5775325" y="140811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G:H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51971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1974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1975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1977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777240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U:V</a:t>
            </a:r>
          </a:p>
        </p:txBody>
      </p:sp>
      <p:sp>
        <p:nvSpPr>
          <p:cNvPr id="851979" name="Rectangle 11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  <p:sp>
        <p:nvSpPr>
          <p:cNvPr id="851980" name="Text Box 12"/>
          <p:cNvSpPr txBox="1">
            <a:spLocks noChangeArrowheads="1"/>
          </p:cNvSpPr>
          <p:nvPr/>
        </p:nvSpPr>
        <p:spPr bwMode="auto">
          <a:xfrm>
            <a:off x="2895600" y="5667375"/>
            <a:ext cx="3105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Connectivity checks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Ensue from callee to caller</a:t>
            </a:r>
            <a:br>
              <a:rPr lang="en-US" sz="1800" b="0"/>
            </a:br>
            <a:r>
              <a:rPr lang="en-US" sz="1800" b="0"/>
              <a:t>STUN and TURN ones work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Same in reverse (not shown)</a:t>
            </a:r>
          </a:p>
        </p:txBody>
      </p:sp>
      <p:sp>
        <p:nvSpPr>
          <p:cNvPr id="851981" name="Line 13"/>
          <p:cNvSpPr>
            <a:spLocks noChangeShapeType="1"/>
          </p:cNvSpPr>
          <p:nvPr/>
        </p:nvSpPr>
        <p:spPr bwMode="auto">
          <a:xfrm flipH="1" flipV="1">
            <a:off x="3124200" y="1752600"/>
            <a:ext cx="35052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982" name="Line 14"/>
          <p:cNvSpPr>
            <a:spLocks noChangeShapeType="1"/>
          </p:cNvSpPr>
          <p:nvPr/>
        </p:nvSpPr>
        <p:spPr bwMode="auto">
          <a:xfrm flipH="1">
            <a:off x="2057400" y="2133600"/>
            <a:ext cx="6096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983" name="Text Box 15"/>
          <p:cNvSpPr txBox="1">
            <a:spLocks noChangeArrowheads="1"/>
          </p:cNvSpPr>
          <p:nvPr/>
        </p:nvSpPr>
        <p:spPr bwMode="auto">
          <a:xfrm>
            <a:off x="6613525" y="4608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U:V</a:t>
            </a:r>
          </a:p>
        </p:txBody>
      </p:sp>
      <p:sp>
        <p:nvSpPr>
          <p:cNvPr id="851984" name="Text Box 16"/>
          <p:cNvSpPr txBox="1">
            <a:spLocks noChangeArrowheads="1"/>
          </p:cNvSpPr>
          <p:nvPr/>
        </p:nvSpPr>
        <p:spPr bwMode="auto">
          <a:xfrm>
            <a:off x="3184525" y="13319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C:D</a:t>
            </a:r>
          </a:p>
        </p:txBody>
      </p:sp>
      <p:sp>
        <p:nvSpPr>
          <p:cNvPr id="851985" name="Text Box 17"/>
          <p:cNvSpPr txBox="1">
            <a:spLocks noChangeArrowheads="1"/>
          </p:cNvSpPr>
          <p:nvPr/>
        </p:nvSpPr>
        <p:spPr bwMode="auto">
          <a:xfrm>
            <a:off x="2651125" y="4684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  <p:sp>
        <p:nvSpPr>
          <p:cNvPr id="851986" name="Line 18"/>
          <p:cNvSpPr>
            <a:spLocks noChangeShapeType="1"/>
          </p:cNvSpPr>
          <p:nvPr/>
        </p:nvSpPr>
        <p:spPr bwMode="auto">
          <a:xfrm flipH="1" flipV="1">
            <a:off x="3352800" y="3962400"/>
            <a:ext cx="2971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3413125" y="3617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endParaRPr lang="en-US" sz="1800" b="0"/>
          </a:p>
        </p:txBody>
      </p:sp>
      <p:sp>
        <p:nvSpPr>
          <p:cNvPr id="851988" name="Text Box 20"/>
          <p:cNvSpPr txBox="1">
            <a:spLocks noChangeArrowheads="1"/>
          </p:cNvSpPr>
          <p:nvPr/>
        </p:nvSpPr>
        <p:spPr bwMode="auto">
          <a:xfrm>
            <a:off x="3489325" y="36179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A:B</a:t>
            </a:r>
          </a:p>
        </p:txBody>
      </p:sp>
      <p:sp>
        <p:nvSpPr>
          <p:cNvPr id="851989" name="Line 21"/>
          <p:cNvSpPr>
            <a:spLocks noChangeShapeType="1"/>
          </p:cNvSpPr>
          <p:nvPr/>
        </p:nvSpPr>
        <p:spPr bwMode="auto">
          <a:xfrm flipH="1">
            <a:off x="2209800" y="4267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990" name="Line 22"/>
          <p:cNvSpPr>
            <a:spLocks noChangeShapeType="1"/>
          </p:cNvSpPr>
          <p:nvPr/>
        </p:nvSpPr>
        <p:spPr bwMode="auto">
          <a:xfrm flipH="1">
            <a:off x="57150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5105400" y="53340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54019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54020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4023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4024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4025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4026" name="Line 10"/>
          <p:cNvSpPr>
            <a:spLocks noChangeShapeType="1"/>
          </p:cNvSpPr>
          <p:nvPr/>
        </p:nvSpPr>
        <p:spPr bwMode="auto">
          <a:xfrm flipV="1">
            <a:off x="1828800" y="3429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27" name="Text Box 11"/>
          <p:cNvSpPr txBox="1">
            <a:spLocks noChangeArrowheads="1"/>
          </p:cNvSpPr>
          <p:nvPr/>
        </p:nvSpPr>
        <p:spPr bwMode="auto">
          <a:xfrm>
            <a:off x="3352800" y="4572000"/>
            <a:ext cx="2540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INVITE</a:t>
            </a:r>
          </a:p>
          <a:p>
            <a:pPr eaLnBrk="1" hangingPunct="1">
              <a:lnSpc>
                <a:spcPct val="100000"/>
              </a:lnSpc>
            </a:pPr>
            <a:endParaRPr lang="en-US" sz="1800" b="0"/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O=IN IP4 </a:t>
            </a:r>
            <a:r>
              <a:rPr lang="en-US" sz="1800"/>
              <a:t>A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M=audio </a:t>
            </a:r>
            <a:r>
              <a:rPr lang="en-US" sz="1800"/>
              <a:t>B</a:t>
            </a:r>
            <a:r>
              <a:rPr lang="en-US" sz="1800" b="0"/>
              <a:t> RTP/AVP 0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X:Y</a:t>
            </a:r>
          </a:p>
        </p:txBody>
      </p:sp>
      <p:sp>
        <p:nvSpPr>
          <p:cNvPr id="854028" name="Rectangle 12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  <p:sp>
        <p:nvSpPr>
          <p:cNvPr id="854029" name="Line 13"/>
          <p:cNvSpPr>
            <a:spLocks noChangeShapeType="1"/>
          </p:cNvSpPr>
          <p:nvPr/>
        </p:nvSpPr>
        <p:spPr bwMode="auto">
          <a:xfrm>
            <a:off x="4038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4030" name="Line 14"/>
          <p:cNvSpPr>
            <a:spLocks noChangeShapeType="1"/>
          </p:cNvSpPr>
          <p:nvPr/>
        </p:nvSpPr>
        <p:spPr bwMode="auto">
          <a:xfrm>
            <a:off x="6019800" y="30480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Traversal of UDP Through NAT (STUN)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RFC 3489</a:t>
            </a:r>
          </a:p>
          <a:p>
            <a:r>
              <a:rPr lang="en-US" sz="1800"/>
              <a:t>Works with Existing NAT</a:t>
            </a:r>
          </a:p>
          <a:p>
            <a:r>
              <a:rPr lang="en-US" sz="1800"/>
              <a:t>Main Features</a:t>
            </a:r>
          </a:p>
          <a:p>
            <a:pPr lvl="1"/>
            <a:r>
              <a:rPr lang="en-US" sz="1600"/>
              <a:t>Allows Client to Discover Presence of NAT </a:t>
            </a:r>
          </a:p>
          <a:p>
            <a:pPr lvl="1"/>
            <a:r>
              <a:rPr lang="en-US" sz="1600"/>
              <a:t>Works in Multi-NAT Environments</a:t>
            </a:r>
          </a:p>
          <a:p>
            <a:pPr lvl="1"/>
            <a:r>
              <a:rPr lang="en-US" sz="1600"/>
              <a:t>Allows Client to Discover Type of NAT</a:t>
            </a:r>
          </a:p>
          <a:p>
            <a:pPr lvl="2"/>
            <a:r>
              <a:rPr lang="en-US" sz="1600"/>
              <a:t>Symmetric</a:t>
            </a:r>
          </a:p>
          <a:p>
            <a:pPr lvl="2"/>
            <a:r>
              <a:rPr lang="en-US" sz="1600"/>
              <a:t>Full Cone</a:t>
            </a:r>
          </a:p>
          <a:p>
            <a:pPr lvl="2"/>
            <a:r>
              <a:rPr lang="en-US" sz="1600"/>
              <a:t>Restricted Cone</a:t>
            </a:r>
          </a:p>
          <a:p>
            <a:pPr lvl="2"/>
            <a:r>
              <a:rPr lang="en-US" sz="1600"/>
              <a:t>Port Restricted Cone</a:t>
            </a:r>
          </a:p>
          <a:p>
            <a:pPr lvl="1"/>
            <a:r>
              <a:rPr lang="en-US" sz="1600"/>
              <a:t>Allows Discovery of Binding Lifetimes</a:t>
            </a:r>
          </a:p>
          <a:p>
            <a:pPr lvl="1"/>
            <a:r>
              <a:rPr lang="en-US" sz="1600"/>
              <a:t>Allows Clients to Discover if They are in the Same Address Realm</a:t>
            </a:r>
          </a:p>
          <a:p>
            <a:pPr lvl="1"/>
            <a:r>
              <a:rPr lang="en-US" sz="1600"/>
              <a:t>Stateless Servers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56067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56068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6069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6070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6071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6072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6074" name="Line 10"/>
          <p:cNvSpPr>
            <a:spLocks noChangeShapeType="1"/>
          </p:cNvSpPr>
          <p:nvPr/>
        </p:nvSpPr>
        <p:spPr bwMode="auto">
          <a:xfrm flipV="1">
            <a:off x="1828800" y="34290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6075" name="Text Box 11"/>
          <p:cNvSpPr txBox="1">
            <a:spLocks noChangeArrowheads="1"/>
          </p:cNvSpPr>
          <p:nvPr/>
        </p:nvSpPr>
        <p:spPr bwMode="auto">
          <a:xfrm>
            <a:off x="3352800" y="4572000"/>
            <a:ext cx="25527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200 OK</a:t>
            </a:r>
          </a:p>
          <a:p>
            <a:pPr eaLnBrk="1" hangingPunct="1">
              <a:lnSpc>
                <a:spcPct val="100000"/>
              </a:lnSpc>
            </a:pPr>
            <a:endParaRPr lang="en-US" sz="1800" b="0"/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O=IN IP4 </a:t>
            </a:r>
            <a:r>
              <a:rPr lang="en-US" sz="1800"/>
              <a:t>E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M=audio </a:t>
            </a:r>
            <a:r>
              <a:rPr lang="en-US" sz="1800"/>
              <a:t>F</a:t>
            </a:r>
            <a:r>
              <a:rPr lang="en-US" sz="1800" b="0"/>
              <a:t> RTP/AVP 0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A=candidate: UDP </a:t>
            </a:r>
            <a:r>
              <a:rPr lang="en-US" sz="1800"/>
              <a:t>U:V</a:t>
            </a:r>
          </a:p>
        </p:txBody>
      </p:sp>
      <p:sp>
        <p:nvSpPr>
          <p:cNvPr id="856076" name="Rectangle 12"/>
          <p:cNvSpPr>
            <a:spLocks noChangeArrowheads="1"/>
          </p:cNvSpPr>
          <p:nvPr/>
        </p:nvSpPr>
        <p:spPr bwMode="auto">
          <a:xfrm>
            <a:off x="777240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U:V</a:t>
            </a:r>
          </a:p>
        </p:txBody>
      </p:sp>
      <p:sp>
        <p:nvSpPr>
          <p:cNvPr id="856077" name="Line 13"/>
          <p:cNvSpPr>
            <a:spLocks noChangeShapeType="1"/>
          </p:cNvSpPr>
          <p:nvPr/>
        </p:nvSpPr>
        <p:spPr bwMode="auto">
          <a:xfrm>
            <a:off x="4038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6078" name="Line 14"/>
          <p:cNvSpPr>
            <a:spLocks noChangeShapeType="1"/>
          </p:cNvSpPr>
          <p:nvPr/>
        </p:nvSpPr>
        <p:spPr bwMode="auto">
          <a:xfrm>
            <a:off x="6019800" y="3048000"/>
            <a:ext cx="914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6079" name="Rectangle 15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14478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Caller</a:t>
            </a:r>
          </a:p>
        </p:txBody>
      </p:sp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6324600" y="5029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Callee</a:t>
            </a:r>
          </a:p>
        </p:txBody>
      </p:sp>
      <p:sp>
        <p:nvSpPr>
          <p:cNvPr id="858116" name="Rectangle 4"/>
          <p:cNvSpPr>
            <a:spLocks noChangeArrowheads="1"/>
          </p:cNvSpPr>
          <p:nvPr/>
        </p:nvSpPr>
        <p:spPr bwMode="auto">
          <a:xfrm>
            <a:off x="16764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5715000" y="3962400"/>
            <a:ext cx="1600200" cy="228600"/>
          </a:xfrm>
          <a:prstGeom prst="rect">
            <a:avLst/>
          </a:prstGeom>
          <a:solidFill>
            <a:srgbClr val="F92D1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200" b="0"/>
              <a:t>NAT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21336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6248400" y="12954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TURN/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b="0"/>
              <a:t>STUN</a:t>
            </a:r>
          </a:p>
        </p:txBody>
      </p:sp>
      <p:sp>
        <p:nvSpPr>
          <p:cNvPr id="858120" name="Rectangle 8"/>
          <p:cNvSpPr>
            <a:spLocks noChangeArrowheads="1"/>
          </p:cNvSpPr>
          <p:nvPr/>
        </p:nvSpPr>
        <p:spPr bwMode="auto">
          <a:xfrm>
            <a:off x="30480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8121" name="Rectangle 9"/>
          <p:cNvSpPr>
            <a:spLocks noChangeArrowheads="1"/>
          </p:cNvSpPr>
          <p:nvPr/>
        </p:nvSpPr>
        <p:spPr bwMode="auto">
          <a:xfrm>
            <a:off x="5029200" y="2514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b="0"/>
              <a:t>Proxy</a:t>
            </a:r>
          </a:p>
        </p:txBody>
      </p:sp>
      <p:sp>
        <p:nvSpPr>
          <p:cNvPr id="858122" name="Rectangle 10"/>
          <p:cNvSpPr>
            <a:spLocks noChangeArrowheads="1"/>
          </p:cNvSpPr>
          <p:nvPr/>
        </p:nvSpPr>
        <p:spPr bwMode="auto">
          <a:xfrm>
            <a:off x="777240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E:F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G:H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U:V</a:t>
            </a:r>
          </a:p>
        </p:txBody>
      </p:sp>
      <p:sp>
        <p:nvSpPr>
          <p:cNvPr id="858123" name="Rectangle 11"/>
          <p:cNvSpPr>
            <a:spLocks noChangeArrowheads="1"/>
          </p:cNvSpPr>
          <p:nvPr/>
        </p:nvSpPr>
        <p:spPr bwMode="auto">
          <a:xfrm>
            <a:off x="0" y="51054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STUN: A:B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TURN: C:D</a:t>
            </a:r>
          </a:p>
          <a:p>
            <a:pPr eaLnBrk="1" hangingPunct="1">
              <a:lnSpc>
                <a:spcPct val="100000"/>
              </a:lnSpc>
            </a:pPr>
            <a:r>
              <a:rPr lang="en-US" sz="1800" b="0"/>
              <a:t>Local: X:Y</a:t>
            </a:r>
          </a:p>
        </p:txBody>
      </p:sp>
      <p:sp>
        <p:nvSpPr>
          <p:cNvPr id="858124" name="Text Box 12"/>
          <p:cNvSpPr txBox="1">
            <a:spLocks noChangeArrowheads="1"/>
          </p:cNvSpPr>
          <p:nvPr/>
        </p:nvSpPr>
        <p:spPr bwMode="auto">
          <a:xfrm>
            <a:off x="3200400" y="4953000"/>
            <a:ext cx="2203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Media starts flowing</a:t>
            </a:r>
            <a:br>
              <a:rPr lang="en-US" sz="1800" b="0"/>
            </a:br>
            <a:r>
              <a:rPr lang="en-US" sz="1800" b="0"/>
              <a:t> to the c/m</a:t>
            </a:r>
            <a:br>
              <a:rPr lang="en-US" sz="1800" b="0"/>
            </a:br>
            <a:r>
              <a:rPr lang="en-US" sz="1800" b="0"/>
              <a:t>value of the peer</a:t>
            </a:r>
          </a:p>
        </p:txBody>
      </p:sp>
      <p:sp>
        <p:nvSpPr>
          <p:cNvPr id="858125" name="Line 13"/>
          <p:cNvSpPr>
            <a:spLocks noChangeShapeType="1"/>
          </p:cNvSpPr>
          <p:nvPr/>
        </p:nvSpPr>
        <p:spPr bwMode="auto">
          <a:xfrm flipH="1" flipV="1">
            <a:off x="3200400" y="4191000"/>
            <a:ext cx="3429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26" name="Line 14"/>
          <p:cNvSpPr>
            <a:spLocks noChangeShapeType="1"/>
          </p:cNvSpPr>
          <p:nvPr/>
        </p:nvSpPr>
        <p:spPr bwMode="auto">
          <a:xfrm flipH="1">
            <a:off x="2057400" y="4267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27" name="Text Box 15"/>
          <p:cNvSpPr txBox="1">
            <a:spLocks noChangeArrowheads="1"/>
          </p:cNvSpPr>
          <p:nvPr/>
        </p:nvSpPr>
        <p:spPr bwMode="auto">
          <a:xfrm>
            <a:off x="6613525" y="4608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U:V</a:t>
            </a:r>
          </a:p>
        </p:txBody>
      </p:sp>
      <p:sp>
        <p:nvSpPr>
          <p:cNvPr id="858128" name="Line 16"/>
          <p:cNvSpPr>
            <a:spLocks noChangeShapeType="1"/>
          </p:cNvSpPr>
          <p:nvPr/>
        </p:nvSpPr>
        <p:spPr bwMode="auto">
          <a:xfrm flipV="1">
            <a:off x="2362200" y="41148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29" name="Line 17"/>
          <p:cNvSpPr>
            <a:spLocks noChangeShapeType="1"/>
          </p:cNvSpPr>
          <p:nvPr/>
        </p:nvSpPr>
        <p:spPr bwMode="auto">
          <a:xfrm>
            <a:off x="5791200" y="41910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30" name="Text Box 18"/>
          <p:cNvSpPr txBox="1">
            <a:spLocks noChangeArrowheads="1"/>
          </p:cNvSpPr>
          <p:nvPr/>
        </p:nvSpPr>
        <p:spPr bwMode="auto">
          <a:xfrm>
            <a:off x="2651125" y="4684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X:Y</a:t>
            </a:r>
          </a:p>
        </p:txBody>
      </p:sp>
      <p:sp>
        <p:nvSpPr>
          <p:cNvPr id="858131" name="Text Box 19"/>
          <p:cNvSpPr txBox="1">
            <a:spLocks noChangeArrowheads="1"/>
          </p:cNvSpPr>
          <p:nvPr/>
        </p:nvSpPr>
        <p:spPr bwMode="auto">
          <a:xfrm>
            <a:off x="3336925" y="37703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A:B</a:t>
            </a:r>
          </a:p>
        </p:txBody>
      </p:sp>
      <p:sp>
        <p:nvSpPr>
          <p:cNvPr id="858132" name="Text Box 20"/>
          <p:cNvSpPr txBox="1">
            <a:spLocks noChangeArrowheads="1"/>
          </p:cNvSpPr>
          <p:nvPr/>
        </p:nvSpPr>
        <p:spPr bwMode="auto">
          <a:xfrm>
            <a:off x="5241925" y="36941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800" b="0"/>
              <a:t>E:F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Picture 2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76450"/>
            <a:ext cx="4381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9160" name="Rectangle 8"/>
          <p:cNvSpPr>
            <a:spLocks noChangeArrowheads="1"/>
          </p:cNvSpPr>
          <p:nvPr/>
        </p:nvSpPr>
        <p:spPr bwMode="white">
          <a:xfrm>
            <a:off x="0" y="0"/>
            <a:ext cx="9144000" cy="155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724400" cy="4525963"/>
          </a:xfrm>
        </p:spPr>
        <p:txBody>
          <a:bodyPr/>
          <a:lstStyle/>
          <a:p>
            <a:r>
              <a:rPr lang="en-US" sz="1600"/>
              <a:t>Basic Operation</a:t>
            </a:r>
          </a:p>
          <a:p>
            <a:pPr lvl="1"/>
            <a:r>
              <a:rPr lang="en-US" sz="1400"/>
              <a:t>Client Sends a Request to STUN Server</a:t>
            </a:r>
          </a:p>
          <a:p>
            <a:pPr lvl="2"/>
            <a:r>
              <a:rPr lang="en-US" sz="1400"/>
              <a:t>Can be Discovered Through DNS</a:t>
            </a:r>
          </a:p>
          <a:p>
            <a:pPr lvl="1"/>
            <a:r>
              <a:rPr lang="en-US" sz="1400"/>
              <a:t>STUN Server Copies Source Address into Response</a:t>
            </a:r>
          </a:p>
          <a:p>
            <a:r>
              <a:rPr lang="en-US" sz="1600"/>
              <a:t>Additional Capabilities</a:t>
            </a:r>
          </a:p>
          <a:p>
            <a:pPr lvl="1"/>
            <a:r>
              <a:rPr lang="en-US" sz="1400"/>
              <a:t>Server Signs the Response</a:t>
            </a:r>
          </a:p>
          <a:p>
            <a:pPr lvl="1"/>
            <a:r>
              <a:rPr lang="en-US" sz="1400"/>
              <a:t>Server Sends Response from Different Socket</a:t>
            </a:r>
          </a:p>
          <a:p>
            <a:pPr lvl="1"/>
            <a:r>
              <a:rPr lang="en-US" sz="1400"/>
              <a:t>Server Sends Response to Different Socket</a:t>
            </a:r>
          </a:p>
          <a:p>
            <a:r>
              <a:rPr lang="en-US" sz="1600"/>
              <a:t>Client Uses Server to Perform Different Functions</a:t>
            </a:r>
          </a:p>
          <a:p>
            <a:pPr lvl="1"/>
            <a:r>
              <a:rPr lang="en-US" sz="1400"/>
              <a:t>NAT Discovery</a:t>
            </a:r>
          </a:p>
          <a:p>
            <a:pPr lvl="1"/>
            <a:r>
              <a:rPr lang="en-US" sz="1400" b="0"/>
              <a:t>Binding Discovery</a:t>
            </a:r>
          </a:p>
          <a:p>
            <a:pPr lvl="1"/>
            <a:r>
              <a:rPr lang="en-US" sz="1400"/>
              <a:t>Lifetime Discovery</a:t>
            </a:r>
          </a:p>
          <a:p>
            <a:endParaRPr lang="en-US" sz="1600"/>
          </a:p>
        </p:txBody>
      </p:sp>
      <p:sp>
        <p:nvSpPr>
          <p:cNvPr id="821252" name="Rectangle 4"/>
          <p:cNvSpPr>
            <a:spLocks noChangeArrowheads="1"/>
          </p:cNvSpPr>
          <p:nvPr/>
        </p:nvSpPr>
        <p:spPr bwMode="auto">
          <a:xfrm>
            <a:off x="4945063" y="3297238"/>
            <a:ext cx="455612" cy="900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200"/>
              <a:t>Client</a:t>
            </a:r>
          </a:p>
        </p:txBody>
      </p:sp>
      <p:sp>
        <p:nvSpPr>
          <p:cNvPr id="821253" name="Rectangle 5"/>
          <p:cNvSpPr>
            <a:spLocks noChangeArrowheads="1"/>
          </p:cNvSpPr>
          <p:nvPr/>
        </p:nvSpPr>
        <p:spPr bwMode="auto">
          <a:xfrm>
            <a:off x="8239125" y="3249613"/>
            <a:ext cx="522288" cy="9001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200"/>
              <a:t>STUN</a:t>
            </a:r>
          </a:p>
          <a:p>
            <a:pPr algn="ctr">
              <a:lnSpc>
                <a:spcPct val="100000"/>
              </a:lnSpc>
            </a:pPr>
            <a:r>
              <a:rPr lang="en-US" sz="1200"/>
              <a:t>Server</a:t>
            </a: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auto">
          <a:xfrm>
            <a:off x="6159500" y="3375025"/>
            <a:ext cx="36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/>
              <a:t>N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A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T</a:t>
            </a:r>
          </a:p>
        </p:txBody>
      </p:sp>
      <p:sp>
        <p:nvSpPr>
          <p:cNvPr id="821255" name="Line 7"/>
          <p:cNvSpPr>
            <a:spLocks noChangeShapeType="1"/>
          </p:cNvSpPr>
          <p:nvPr/>
        </p:nvSpPr>
        <p:spPr bwMode="auto">
          <a:xfrm flipV="1">
            <a:off x="5514975" y="3497263"/>
            <a:ext cx="2543175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56" name="Line 8"/>
          <p:cNvSpPr>
            <a:spLocks noChangeShapeType="1"/>
          </p:cNvSpPr>
          <p:nvPr/>
        </p:nvSpPr>
        <p:spPr bwMode="auto">
          <a:xfrm flipH="1">
            <a:off x="5586413" y="3897313"/>
            <a:ext cx="2471737" cy="28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57" name="Rectangle 9"/>
          <p:cNvSpPr>
            <a:spLocks noChangeArrowheads="1"/>
          </p:cNvSpPr>
          <p:nvPr/>
        </p:nvSpPr>
        <p:spPr bwMode="auto">
          <a:xfrm>
            <a:off x="6167438" y="2849563"/>
            <a:ext cx="414337" cy="194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N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A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T</a:t>
            </a:r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auto">
          <a:xfrm>
            <a:off x="6659563" y="3179763"/>
            <a:ext cx="1347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Whats my IP?</a:t>
            </a:r>
          </a:p>
        </p:txBody>
      </p:sp>
      <p:sp>
        <p:nvSpPr>
          <p:cNvPr id="821259" name="Text Box 11"/>
          <p:cNvSpPr txBox="1">
            <a:spLocks noChangeArrowheads="1"/>
          </p:cNvSpPr>
          <p:nvPr/>
        </p:nvSpPr>
        <p:spPr bwMode="auto">
          <a:xfrm>
            <a:off x="6815138" y="4065588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1.2.3.4:8877</a:t>
            </a:r>
          </a:p>
        </p:txBody>
      </p:sp>
      <p:sp>
        <p:nvSpPr>
          <p:cNvPr id="821260" name="Text Box 12"/>
          <p:cNvSpPr txBox="1">
            <a:spLocks noChangeArrowheads="1"/>
          </p:cNvSpPr>
          <p:nvPr/>
        </p:nvSpPr>
        <p:spPr bwMode="auto">
          <a:xfrm>
            <a:off x="5348288" y="4795838"/>
            <a:ext cx="23193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/>
              <a:t>NAT rewrites</a:t>
            </a:r>
          </a:p>
          <a:p>
            <a:pPr algn="ctr">
              <a:lnSpc>
                <a:spcPct val="100000"/>
              </a:lnSpc>
            </a:pPr>
            <a:r>
              <a:rPr lang="en-US" sz="1600"/>
              <a:t>Source to 1.2.3.4:8877</a:t>
            </a:r>
          </a:p>
        </p:txBody>
      </p:sp>
      <p:sp>
        <p:nvSpPr>
          <p:cNvPr id="821261" name="Text Box 13"/>
          <p:cNvSpPr txBox="1">
            <a:spLocks noChangeArrowheads="1"/>
          </p:cNvSpPr>
          <p:nvPr/>
        </p:nvSpPr>
        <p:spPr bwMode="auto">
          <a:xfrm>
            <a:off x="4857750" y="2935288"/>
            <a:ext cx="127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10.0.1.1:6554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Acquisition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638" y="1636713"/>
            <a:ext cx="3897312" cy="3571875"/>
          </a:xfrm>
        </p:spPr>
        <p:txBody>
          <a:bodyPr/>
          <a:lstStyle/>
          <a:p>
            <a:r>
              <a:rPr lang="en-US" sz="1600"/>
              <a:t>Client sends STUN Request to Server</a:t>
            </a:r>
          </a:p>
          <a:p>
            <a:pPr lvl="1"/>
            <a:r>
              <a:rPr lang="en-US" sz="1400"/>
              <a:t>STUN Server can be ANYWHERE on Public Internet</a:t>
            </a:r>
          </a:p>
          <a:p>
            <a:r>
              <a:rPr lang="en-US" sz="1600"/>
              <a:t>STUN Server Response</a:t>
            </a:r>
          </a:p>
          <a:p>
            <a:r>
              <a:rPr lang="en-US" sz="1600"/>
              <a:t>Client knows Public IP for that Socket</a:t>
            </a:r>
          </a:p>
          <a:p>
            <a:r>
              <a:rPr lang="en-US" sz="1600"/>
              <a:t>Client Sends INVITE Using that IP to Receive Media</a:t>
            </a:r>
          </a:p>
          <a:p>
            <a:r>
              <a:rPr lang="en-US" sz="1600"/>
              <a:t>Call Flow Proceeds Normally</a:t>
            </a:r>
          </a:p>
          <a:p>
            <a:pPr lvl="1"/>
            <a:r>
              <a:rPr lang="en-US" sz="1400"/>
              <a:t>No Special Proxy Functions</a:t>
            </a:r>
          </a:p>
          <a:p>
            <a:r>
              <a:rPr lang="en-US" sz="1600"/>
              <a:t>Media Flows End-To-End</a:t>
            </a:r>
          </a:p>
        </p:txBody>
      </p:sp>
      <p:sp>
        <p:nvSpPr>
          <p:cNvPr id="823300" name="Line 4"/>
          <p:cNvSpPr>
            <a:spLocks noChangeShapeType="1"/>
          </p:cNvSpPr>
          <p:nvPr/>
        </p:nvSpPr>
        <p:spPr bwMode="auto">
          <a:xfrm>
            <a:off x="5622925" y="763588"/>
            <a:ext cx="0" cy="515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1" name="Line 5"/>
          <p:cNvSpPr>
            <a:spLocks noChangeShapeType="1"/>
          </p:cNvSpPr>
          <p:nvPr/>
        </p:nvSpPr>
        <p:spPr bwMode="auto">
          <a:xfrm>
            <a:off x="6675438" y="758825"/>
            <a:ext cx="0" cy="515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2" name="Line 6"/>
          <p:cNvSpPr>
            <a:spLocks noChangeShapeType="1"/>
          </p:cNvSpPr>
          <p:nvPr/>
        </p:nvSpPr>
        <p:spPr bwMode="auto">
          <a:xfrm>
            <a:off x="7466013" y="766763"/>
            <a:ext cx="0" cy="515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33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6027738"/>
            <a:ext cx="4222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30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50" y="6024563"/>
            <a:ext cx="609600" cy="6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330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3306" name="Line 10"/>
          <p:cNvSpPr>
            <a:spLocks noChangeShapeType="1"/>
          </p:cNvSpPr>
          <p:nvPr/>
        </p:nvSpPr>
        <p:spPr bwMode="auto">
          <a:xfrm>
            <a:off x="5705475" y="887413"/>
            <a:ext cx="1704975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7" name="Line 11"/>
          <p:cNvSpPr>
            <a:spLocks noChangeShapeType="1"/>
          </p:cNvSpPr>
          <p:nvPr/>
        </p:nvSpPr>
        <p:spPr bwMode="auto">
          <a:xfrm>
            <a:off x="8574088" y="766763"/>
            <a:ext cx="0" cy="515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7261225" y="6100763"/>
            <a:ext cx="463550" cy="3825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200"/>
              <a:t>STUN</a:t>
            </a:r>
          </a:p>
        </p:txBody>
      </p:sp>
      <p:sp>
        <p:nvSpPr>
          <p:cNvPr id="823309" name="Line 13"/>
          <p:cNvSpPr>
            <a:spLocks noChangeShapeType="1"/>
          </p:cNvSpPr>
          <p:nvPr/>
        </p:nvSpPr>
        <p:spPr bwMode="auto">
          <a:xfrm flipH="1">
            <a:off x="5732463" y="1554163"/>
            <a:ext cx="16922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5568950" y="636588"/>
            <a:ext cx="1241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STUN Request</a:t>
            </a:r>
          </a:p>
        </p:txBody>
      </p:sp>
      <p:sp>
        <p:nvSpPr>
          <p:cNvPr id="823311" name="Text Box 15"/>
          <p:cNvSpPr txBox="1">
            <a:spLocks noChangeArrowheads="1"/>
          </p:cNvSpPr>
          <p:nvPr/>
        </p:nvSpPr>
        <p:spPr bwMode="auto">
          <a:xfrm>
            <a:off x="5600700" y="1031875"/>
            <a:ext cx="10366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STUN</a:t>
            </a:r>
          </a:p>
          <a:p>
            <a:pPr algn="ctr">
              <a:lnSpc>
                <a:spcPct val="100000"/>
              </a:lnSpc>
            </a:pPr>
            <a:r>
              <a:rPr lang="en-US" sz="1200"/>
              <a:t>Response</a:t>
            </a:r>
          </a:p>
          <a:p>
            <a:pPr algn="ctr">
              <a:lnSpc>
                <a:spcPct val="100000"/>
              </a:lnSpc>
            </a:pPr>
            <a:r>
              <a:rPr lang="en-US" sz="1200"/>
              <a:t>1.2.3.4:8866</a:t>
            </a:r>
          </a:p>
        </p:txBody>
      </p:sp>
      <p:sp>
        <p:nvSpPr>
          <p:cNvPr id="823312" name="Line 16"/>
          <p:cNvSpPr>
            <a:spLocks noChangeShapeType="1"/>
          </p:cNvSpPr>
          <p:nvPr/>
        </p:nvSpPr>
        <p:spPr bwMode="auto">
          <a:xfrm>
            <a:off x="5745163" y="2368550"/>
            <a:ext cx="2784475" cy="1508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3" name="Text Box 17"/>
          <p:cNvSpPr txBox="1">
            <a:spLocks noChangeArrowheads="1"/>
          </p:cNvSpPr>
          <p:nvPr/>
        </p:nvSpPr>
        <p:spPr bwMode="auto">
          <a:xfrm>
            <a:off x="7554913" y="1995488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INVITE</a:t>
            </a:r>
          </a:p>
          <a:p>
            <a:pPr algn="ctr">
              <a:lnSpc>
                <a:spcPct val="100000"/>
              </a:lnSpc>
            </a:pPr>
            <a:r>
              <a:rPr lang="en-US" sz="1200"/>
              <a:t>1.2.3.4:8866</a:t>
            </a:r>
          </a:p>
        </p:txBody>
      </p:sp>
      <p:sp>
        <p:nvSpPr>
          <p:cNvPr id="823314" name="Line 18"/>
          <p:cNvSpPr>
            <a:spLocks noChangeShapeType="1"/>
          </p:cNvSpPr>
          <p:nvPr/>
        </p:nvSpPr>
        <p:spPr bwMode="auto">
          <a:xfrm>
            <a:off x="8639175" y="2728913"/>
            <a:ext cx="285750" cy="285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5" name="Line 19"/>
          <p:cNvSpPr>
            <a:spLocks noChangeShapeType="1"/>
          </p:cNvSpPr>
          <p:nvPr/>
        </p:nvSpPr>
        <p:spPr bwMode="auto">
          <a:xfrm flipH="1">
            <a:off x="8612188" y="3194050"/>
            <a:ext cx="285750" cy="396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6" name="Line 20"/>
          <p:cNvSpPr>
            <a:spLocks noChangeShapeType="1"/>
          </p:cNvSpPr>
          <p:nvPr/>
        </p:nvSpPr>
        <p:spPr bwMode="auto">
          <a:xfrm flipH="1">
            <a:off x="5745163" y="3452813"/>
            <a:ext cx="2716212" cy="382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7" name="Text Box 21"/>
          <p:cNvSpPr txBox="1">
            <a:spLocks noChangeArrowheads="1"/>
          </p:cNvSpPr>
          <p:nvPr/>
        </p:nvSpPr>
        <p:spPr bwMode="auto">
          <a:xfrm>
            <a:off x="7526338" y="3244850"/>
            <a:ext cx="708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200 OK</a:t>
            </a:r>
          </a:p>
        </p:txBody>
      </p:sp>
      <p:sp>
        <p:nvSpPr>
          <p:cNvPr id="823318" name="Line 22"/>
          <p:cNvSpPr>
            <a:spLocks noChangeShapeType="1"/>
          </p:cNvSpPr>
          <p:nvPr/>
        </p:nvSpPr>
        <p:spPr bwMode="auto">
          <a:xfrm>
            <a:off x="5745163" y="4162425"/>
            <a:ext cx="3111500" cy="95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19" name="Text Box 23"/>
          <p:cNvSpPr txBox="1">
            <a:spLocks noChangeArrowheads="1"/>
          </p:cNvSpPr>
          <p:nvPr/>
        </p:nvSpPr>
        <p:spPr bwMode="auto">
          <a:xfrm>
            <a:off x="7470775" y="3913188"/>
            <a:ext cx="5127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ACK</a:t>
            </a:r>
          </a:p>
        </p:txBody>
      </p:sp>
      <p:sp>
        <p:nvSpPr>
          <p:cNvPr id="823320" name="Line 24"/>
          <p:cNvSpPr>
            <a:spLocks noChangeShapeType="1"/>
          </p:cNvSpPr>
          <p:nvPr/>
        </p:nvSpPr>
        <p:spPr bwMode="auto">
          <a:xfrm>
            <a:off x="5673725" y="5049838"/>
            <a:ext cx="33988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321" name="Text Box 25"/>
          <p:cNvSpPr txBox="1">
            <a:spLocks noChangeArrowheads="1"/>
          </p:cNvSpPr>
          <p:nvPr/>
        </p:nvSpPr>
        <p:spPr bwMode="auto">
          <a:xfrm>
            <a:off x="5707063" y="469106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/>
              <a:t>RTP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 Type Determination</a:t>
            </a:r>
          </a:p>
        </p:txBody>
      </p:sp>
      <p:sp>
        <p:nvSpPr>
          <p:cNvPr id="825347" name="Rectangle 3"/>
          <p:cNvSpPr>
            <a:spLocks noChangeArrowheads="1"/>
          </p:cNvSpPr>
          <p:nvPr/>
        </p:nvSpPr>
        <p:spPr bwMode="auto">
          <a:xfrm>
            <a:off x="881063" y="752475"/>
            <a:ext cx="80264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200"/>
              <a:t> </a:t>
            </a:r>
            <a:endParaRPr lang="en-US" sz="12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+--------+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|  Test  |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|   I    |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+--------+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|    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|    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V</a:t>
            </a:r>
            <a:r>
              <a:rPr lang="en-US" sz="1200"/>
              <a:t>     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/>
              <a:t>                                                          </a:t>
            </a:r>
            <a:r>
              <a:rPr lang="en-US" sz="1200">
                <a:latin typeface="Courier New" panose="02070309020205020404" pitchFamily="49" charset="0"/>
              </a:rPr>
              <a:t>/\               /\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N /  \ Y           /  \ Y            +--------+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UDP     &lt;-------/Resp\----------&gt;/ IP \------------&gt;|  Test  |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Blocked         \ ?  /           \Same/             |   II   |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\  /             \? /              +--------+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\/               \/                    |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| N                   |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|                     V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V                    /\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+--------+  Sym.      N /  \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|  Test  |  UDP    &lt;---/Resp\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|   II   |  Firewall   \ ?  /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+--------+              \  /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|                    \/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           V                     |Y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/\                         /\                    |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Symmetric  N  /  \       +--------+   N  /  \                   V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NAT  &lt;--- / IP \&lt;-----|  Test  |&lt;--- /Resp\               Open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\Same/      |   I    |     \ ?  /               Internet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\? /       +--------+      \  /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\/                         \/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|                           |Y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|                           |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|                           V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|                           Full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|                           Cone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V              /\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+--------+        /  \ Y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|  Test  |------&gt;/Resp\----&gt;Restricted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|   III  |       \ ?  /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+--------+        \  /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\/ 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|N          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|       Port                             </a:t>
            </a:r>
          </a:p>
          <a:p>
            <a:pPr>
              <a:lnSpc>
                <a:spcPct val="70000"/>
              </a:lnSpc>
            </a:pPr>
            <a:r>
              <a:rPr lang="en-US" sz="1200">
                <a:latin typeface="Courier New" panose="02070309020205020404" pitchFamily="49" charset="0"/>
              </a:rPr>
              <a:t>                                 +------&gt;Restricted                       </a:t>
            </a: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STUN Pros and Cons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r>
              <a:rPr lang="en-US" sz="1600"/>
              <a:t>Benefits</a:t>
            </a:r>
          </a:p>
          <a:p>
            <a:pPr lvl="1"/>
            <a:r>
              <a:rPr lang="en-US" sz="1400"/>
              <a:t>No Changes Required in NAT</a:t>
            </a:r>
          </a:p>
          <a:p>
            <a:pPr lvl="1"/>
            <a:r>
              <a:rPr lang="en-US" sz="1400"/>
              <a:t>No Changes Required in Proxy</a:t>
            </a:r>
          </a:p>
          <a:p>
            <a:pPr lvl="1"/>
            <a:r>
              <a:rPr lang="en-US" sz="1400"/>
              <a:t>Works Through Most Residential NAT</a:t>
            </a:r>
          </a:p>
          <a:p>
            <a:pPr lvl="1"/>
            <a:r>
              <a:rPr lang="en-US" sz="1400"/>
              <a:t>Works Through NAT Tandem</a:t>
            </a:r>
          </a:p>
          <a:p>
            <a:pPr lvl="2"/>
            <a:r>
              <a:rPr lang="en-US" sz="1400"/>
              <a:t>MIDCOM Can’t Work Here</a:t>
            </a:r>
          </a:p>
          <a:p>
            <a:pPr lvl="1"/>
            <a:r>
              <a:rPr lang="en-US" sz="1400"/>
              <a:t>End-to-End Media Flows</a:t>
            </a:r>
          </a:p>
          <a:p>
            <a:pPr lvl="2"/>
            <a:r>
              <a:rPr lang="en-US" sz="1400"/>
              <a:t>Low Latency</a:t>
            </a:r>
          </a:p>
          <a:p>
            <a:pPr lvl="2"/>
            <a:r>
              <a:rPr lang="en-US" sz="1400"/>
              <a:t>Higher QoS</a:t>
            </a:r>
          </a:p>
          <a:p>
            <a:pPr lvl="1"/>
            <a:r>
              <a:rPr lang="en-US" sz="1400"/>
              <a:t>Robust STUN Servers</a:t>
            </a:r>
          </a:p>
          <a:p>
            <a:pPr lvl="1"/>
            <a:r>
              <a:rPr lang="en-US" sz="1400"/>
              <a:t>Works for Many Applications</a:t>
            </a:r>
          </a:p>
          <a:p>
            <a:pPr lvl="2"/>
            <a:r>
              <a:rPr lang="en-US" sz="1400"/>
              <a:t>VoIP</a:t>
            </a:r>
          </a:p>
          <a:p>
            <a:pPr lvl="2"/>
            <a:r>
              <a:rPr lang="en-US" sz="1400"/>
              <a:t>Games</a:t>
            </a:r>
          </a:p>
          <a:p>
            <a:pPr lvl="2"/>
            <a:r>
              <a:rPr lang="en-US" sz="1400"/>
              <a:t>File Sharing</a:t>
            </a:r>
          </a:p>
        </p:txBody>
      </p:sp>
      <p:sp>
        <p:nvSpPr>
          <p:cNvPr id="8273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0" y="1636713"/>
            <a:ext cx="3897313" cy="3571875"/>
          </a:xfrm>
        </p:spPr>
        <p:txBody>
          <a:bodyPr/>
          <a:lstStyle/>
          <a:p>
            <a:r>
              <a:rPr lang="en-US" sz="1600"/>
              <a:t>Drawbacks</a:t>
            </a:r>
          </a:p>
          <a:p>
            <a:pPr lvl="1"/>
            <a:r>
              <a:rPr lang="en-US" sz="1400"/>
              <a:t>Doesn’t Allow VoIP To Work Through Symmetric NAT</a:t>
            </a:r>
          </a:p>
          <a:p>
            <a:pPr lvl="2"/>
            <a:r>
              <a:rPr lang="en-US" sz="1400"/>
              <a:t>Typical in Large Enterprise</a:t>
            </a:r>
          </a:p>
          <a:p>
            <a:pPr lvl="1"/>
            <a:r>
              <a:rPr lang="en-US" sz="1400"/>
              <a:t>RTCP May Not Work</a:t>
            </a:r>
          </a:p>
          <a:p>
            <a:pPr lvl="1"/>
            <a:r>
              <a:rPr lang="en-US" sz="1400"/>
              <a:t>Need to Keep Media Flowing to Keep Bindings Alive</a:t>
            </a:r>
          </a:p>
          <a:p>
            <a:pPr lvl="1"/>
            <a:r>
              <a:rPr lang="en-US" sz="1400"/>
              <a:t>May not work if both sides are behind same NAT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 Overview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4572000" cy="4525963"/>
          </a:xfrm>
        </p:spPr>
        <p:txBody>
          <a:bodyPr/>
          <a:lstStyle/>
          <a:p>
            <a:r>
              <a:rPr lang="en-US" sz="1800"/>
              <a:t>STUN doesn’t work</a:t>
            </a:r>
          </a:p>
          <a:p>
            <a:pPr lvl="1"/>
            <a:r>
              <a:rPr lang="en-US" sz="1600"/>
              <a:t>through symmetric NAT</a:t>
            </a:r>
          </a:p>
          <a:p>
            <a:pPr lvl="1"/>
            <a:r>
              <a:rPr lang="en-US" sz="1600"/>
              <a:t>Sometimes when clients behind the same NAT</a:t>
            </a:r>
          </a:p>
          <a:p>
            <a:r>
              <a:rPr lang="en-US" sz="1800"/>
              <a:t>TURN addresses these cases</a:t>
            </a:r>
          </a:p>
          <a:p>
            <a:r>
              <a:rPr lang="en-US" sz="1800"/>
              <a:t>Works similar to STUN</a:t>
            </a:r>
          </a:p>
          <a:p>
            <a:pPr lvl="1"/>
            <a:r>
              <a:rPr lang="en-US" sz="1600"/>
              <a:t>Client sends IP/port request to TURN server</a:t>
            </a:r>
          </a:p>
          <a:p>
            <a:pPr lvl="1"/>
            <a:r>
              <a:rPr lang="en-US" sz="1600"/>
              <a:t>TURN server provides one that is a local interface</a:t>
            </a:r>
          </a:p>
          <a:p>
            <a:pPr lvl="1"/>
            <a:r>
              <a:rPr lang="en-US" sz="1600"/>
              <a:t>TURN server receives media on that IP/port</a:t>
            </a:r>
          </a:p>
          <a:p>
            <a:pPr lvl="2"/>
            <a:r>
              <a:rPr lang="en-US" sz="1600"/>
              <a:t>Forward it to IP/port where TURN request came from</a:t>
            </a:r>
          </a:p>
          <a:p>
            <a:pPr lvl="2"/>
            <a:r>
              <a:rPr lang="en-US" sz="1600"/>
              <a:t>Will get routed back to client</a:t>
            </a: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4945063" y="3297238"/>
            <a:ext cx="455612" cy="22367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200"/>
              <a:t>Client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7707313" y="3236913"/>
            <a:ext cx="522287" cy="223678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200"/>
              <a:t>TURN</a:t>
            </a:r>
          </a:p>
          <a:p>
            <a:pPr algn="ctr">
              <a:lnSpc>
                <a:spcPct val="100000"/>
              </a:lnSpc>
            </a:pPr>
            <a:r>
              <a:rPr lang="en-US" sz="1200"/>
              <a:t>Server</a:t>
            </a:r>
          </a:p>
        </p:txBody>
      </p:sp>
      <p:sp>
        <p:nvSpPr>
          <p:cNvPr id="829446" name="Text Box 6"/>
          <p:cNvSpPr txBox="1">
            <a:spLocks noChangeArrowheads="1"/>
          </p:cNvSpPr>
          <p:nvPr/>
        </p:nvSpPr>
        <p:spPr bwMode="auto">
          <a:xfrm>
            <a:off x="6159500" y="3375025"/>
            <a:ext cx="368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/>
              <a:t>N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A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T</a:t>
            </a:r>
          </a:p>
        </p:txBody>
      </p:sp>
      <p:sp>
        <p:nvSpPr>
          <p:cNvPr id="829447" name="Line 7"/>
          <p:cNvSpPr>
            <a:spLocks noChangeShapeType="1"/>
          </p:cNvSpPr>
          <p:nvPr/>
        </p:nvSpPr>
        <p:spPr bwMode="auto">
          <a:xfrm flipV="1">
            <a:off x="5514975" y="3497263"/>
            <a:ext cx="2147888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8" name="Line 8"/>
          <p:cNvSpPr>
            <a:spLocks noChangeShapeType="1"/>
          </p:cNvSpPr>
          <p:nvPr/>
        </p:nvSpPr>
        <p:spPr bwMode="auto">
          <a:xfrm flipH="1" flipV="1">
            <a:off x="5586413" y="3925888"/>
            <a:ext cx="206216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49" name="Rectangle 9"/>
          <p:cNvSpPr>
            <a:spLocks noChangeArrowheads="1"/>
          </p:cNvSpPr>
          <p:nvPr/>
        </p:nvSpPr>
        <p:spPr bwMode="auto">
          <a:xfrm>
            <a:off x="6167438" y="2849563"/>
            <a:ext cx="414337" cy="2762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/>
              <a:t>N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A</a:t>
            </a:r>
          </a:p>
          <a:p>
            <a:pPr algn="ctr">
              <a:lnSpc>
                <a:spcPct val="100000"/>
              </a:lnSpc>
            </a:pPr>
            <a:r>
              <a:rPr lang="en-US" sz="2000"/>
              <a:t>T</a:t>
            </a:r>
          </a:p>
        </p:txBody>
      </p:sp>
      <p:sp>
        <p:nvSpPr>
          <p:cNvPr id="829450" name="Text Box 10"/>
          <p:cNvSpPr txBox="1">
            <a:spLocks noChangeArrowheads="1"/>
          </p:cNvSpPr>
          <p:nvPr/>
        </p:nvSpPr>
        <p:spPr bwMode="auto">
          <a:xfrm>
            <a:off x="6583363" y="3179763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Give me IP</a:t>
            </a:r>
          </a:p>
        </p:txBody>
      </p:sp>
      <p:sp>
        <p:nvSpPr>
          <p:cNvPr id="829451" name="Text Box 11"/>
          <p:cNvSpPr txBox="1">
            <a:spLocks noChangeArrowheads="1"/>
          </p:cNvSpPr>
          <p:nvPr/>
        </p:nvSpPr>
        <p:spPr bwMode="auto">
          <a:xfrm>
            <a:off x="6584950" y="402590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8.7.6.9:3884</a:t>
            </a:r>
          </a:p>
        </p:txBody>
      </p:sp>
      <p:sp>
        <p:nvSpPr>
          <p:cNvPr id="829452" name="Text Box 12"/>
          <p:cNvSpPr txBox="1">
            <a:spLocks noChangeArrowheads="1"/>
          </p:cNvSpPr>
          <p:nvPr/>
        </p:nvSpPr>
        <p:spPr bwMode="auto">
          <a:xfrm>
            <a:off x="5292725" y="5654675"/>
            <a:ext cx="231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/>
              <a:t>NAT rewrites</a:t>
            </a:r>
          </a:p>
          <a:p>
            <a:pPr algn="ctr">
              <a:lnSpc>
                <a:spcPct val="100000"/>
              </a:lnSpc>
            </a:pPr>
            <a:r>
              <a:rPr lang="en-US" sz="1600"/>
              <a:t>Source to 1.2.3.4:8877</a:t>
            </a:r>
          </a:p>
        </p:txBody>
      </p:sp>
      <p:sp>
        <p:nvSpPr>
          <p:cNvPr id="829453" name="Text Box 13"/>
          <p:cNvSpPr txBox="1">
            <a:spLocks noChangeArrowheads="1"/>
          </p:cNvSpPr>
          <p:nvPr/>
        </p:nvSpPr>
        <p:spPr bwMode="auto">
          <a:xfrm>
            <a:off x="4857750" y="2935288"/>
            <a:ext cx="1276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10.0.1.1:6554</a:t>
            </a:r>
          </a:p>
        </p:txBody>
      </p:sp>
      <p:sp>
        <p:nvSpPr>
          <p:cNvPr id="829454" name="Line 14"/>
          <p:cNvSpPr>
            <a:spLocks noChangeShapeType="1"/>
          </p:cNvSpPr>
          <p:nvPr/>
        </p:nvSpPr>
        <p:spPr bwMode="auto">
          <a:xfrm flipH="1">
            <a:off x="8283575" y="4762500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5" name="Line 15"/>
          <p:cNvSpPr>
            <a:spLocks noChangeShapeType="1"/>
          </p:cNvSpPr>
          <p:nvPr/>
        </p:nvSpPr>
        <p:spPr bwMode="auto">
          <a:xfrm flipH="1">
            <a:off x="5540375" y="4749800"/>
            <a:ext cx="20208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56" name="Text Box 16"/>
          <p:cNvSpPr txBox="1">
            <a:spLocks noChangeArrowheads="1"/>
          </p:cNvSpPr>
          <p:nvPr/>
        </p:nvSpPr>
        <p:spPr bwMode="auto">
          <a:xfrm>
            <a:off x="7966075" y="4819650"/>
            <a:ext cx="1177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RTP to</a:t>
            </a:r>
          </a:p>
          <a:p>
            <a:pPr>
              <a:lnSpc>
                <a:spcPct val="100000"/>
              </a:lnSpc>
            </a:pPr>
            <a:r>
              <a:rPr lang="en-US" sz="1400"/>
              <a:t>8.7.6.9:3884</a:t>
            </a:r>
          </a:p>
        </p:txBody>
      </p:sp>
      <p:sp>
        <p:nvSpPr>
          <p:cNvPr id="829457" name="Text Box 17"/>
          <p:cNvSpPr txBox="1">
            <a:spLocks noChangeArrowheads="1"/>
          </p:cNvSpPr>
          <p:nvPr/>
        </p:nvSpPr>
        <p:spPr bwMode="auto">
          <a:xfrm>
            <a:off x="6559550" y="4806950"/>
            <a:ext cx="1177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RTP to</a:t>
            </a:r>
          </a:p>
          <a:p>
            <a:pPr>
              <a:lnSpc>
                <a:spcPct val="100000"/>
              </a:lnSpc>
            </a:pPr>
            <a:r>
              <a:rPr lang="en-US" sz="1400"/>
              <a:t>1.2.3.4:8877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 Details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638" y="1636713"/>
            <a:ext cx="3897312" cy="3571875"/>
          </a:xfrm>
        </p:spPr>
        <p:txBody>
          <a:bodyPr/>
          <a:lstStyle/>
          <a:p>
            <a:r>
              <a:rPr lang="en-US" sz="2000"/>
              <a:t>Media flows through TURN Server</a:t>
            </a:r>
          </a:p>
          <a:p>
            <a:pPr lvl="1"/>
            <a:r>
              <a:rPr lang="en-US" sz="1800"/>
              <a:t>Not the case with STUN servers</a:t>
            </a:r>
          </a:p>
          <a:p>
            <a:pPr lvl="1"/>
            <a:r>
              <a:rPr lang="en-US" sz="1800"/>
              <a:t>Increases voice latency</a:t>
            </a:r>
          </a:p>
          <a:p>
            <a:pPr lvl="1"/>
            <a:r>
              <a:rPr lang="en-US" sz="1800"/>
              <a:t>Increases probability of packet loss</a:t>
            </a:r>
          </a:p>
          <a:p>
            <a:r>
              <a:rPr lang="en-US" sz="2000"/>
              <a:t>TURN provides primitives for allocating and freeing address</a:t>
            </a:r>
          </a:p>
        </p:txBody>
      </p:sp>
      <p:sp>
        <p:nvSpPr>
          <p:cNvPr id="831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9000" y="1636713"/>
            <a:ext cx="3897313" cy="3571875"/>
          </a:xfrm>
        </p:spPr>
        <p:txBody>
          <a:bodyPr/>
          <a:lstStyle/>
          <a:p>
            <a:r>
              <a:rPr lang="en-US" sz="2000"/>
              <a:t>TURN has more extensive security requirements</a:t>
            </a:r>
          </a:p>
          <a:p>
            <a:pPr lvl="1"/>
            <a:r>
              <a:rPr lang="en-US" sz="1800"/>
              <a:t>Allocates resources, STUN does not</a:t>
            </a:r>
          </a:p>
          <a:p>
            <a:r>
              <a:rPr lang="en-US" sz="2000"/>
              <a:t>TURN can also provide TCP connectivity</a:t>
            </a:r>
          </a:p>
          <a:p>
            <a:r>
              <a:rPr lang="en-US" sz="2000"/>
              <a:t>TURN works with all NAT types</a:t>
            </a:r>
          </a:p>
          <a:p>
            <a:pPr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 Problem Statement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There are Many Documented Solutions for NAT Traversal for SIP</a:t>
            </a:r>
          </a:p>
          <a:p>
            <a:pPr lvl="1"/>
            <a:r>
              <a:rPr lang="en-US" sz="1600"/>
              <a:t>STUN</a:t>
            </a:r>
          </a:p>
          <a:p>
            <a:pPr lvl="1"/>
            <a:r>
              <a:rPr lang="en-US" sz="1600"/>
              <a:t>TURN</a:t>
            </a:r>
          </a:p>
          <a:p>
            <a:pPr lvl="1"/>
            <a:r>
              <a:rPr lang="en-US" sz="1600"/>
              <a:t>B2BUA with media</a:t>
            </a:r>
          </a:p>
          <a:p>
            <a:pPr lvl="1"/>
            <a:r>
              <a:rPr lang="en-US" sz="1600"/>
              <a:t>Symmetric RTP</a:t>
            </a:r>
          </a:p>
          <a:p>
            <a:pPr>
              <a:spcBef>
                <a:spcPct val="70000"/>
              </a:spcBef>
            </a:pPr>
            <a:r>
              <a:rPr lang="en-US" sz="1800"/>
              <a:t>All of Them Have a Sweet Spot of Operation, but None of Them are Ideal in All Scenarios</a:t>
            </a:r>
          </a:p>
          <a:p>
            <a:pPr lvl="1"/>
            <a:r>
              <a:rPr lang="en-US" sz="1600"/>
              <a:t>Too expensive</a:t>
            </a:r>
          </a:p>
          <a:p>
            <a:pPr lvl="1"/>
            <a:r>
              <a:rPr lang="en-US" sz="1600"/>
              <a:t>Too complex</a:t>
            </a:r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sz="2000"/>
              <a:t>Problem</a:t>
            </a:r>
          </a:p>
          <a:p>
            <a:pPr lvl="1"/>
            <a:r>
              <a:rPr lang="en-US" sz="1800"/>
              <a:t>Need a SINGLE algorithm that can be placed into client devices which will</a:t>
            </a:r>
          </a:p>
          <a:p>
            <a:pPr lvl="2"/>
            <a:r>
              <a:rPr lang="en-US" sz="1800"/>
              <a:t>Work in all scenarios</a:t>
            </a:r>
          </a:p>
          <a:p>
            <a:pPr lvl="2"/>
            <a:r>
              <a:rPr lang="en-US" sz="1800"/>
              <a:t>Be a good solution in all scenarios</a:t>
            </a:r>
          </a:p>
          <a:p>
            <a:pPr lvl="2"/>
            <a:r>
              <a:rPr lang="en-US" sz="1800"/>
              <a:t>Not require configuration or knowledge of network topology</a:t>
            </a:r>
          </a:p>
          <a:p>
            <a:endParaRPr lang="en-US" sz="2000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blank">
  <a:themeElements>
    <a:clrScheme name="blank 12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06774"/>
      </a:accent1>
      <a:accent2>
        <a:srgbClr val="B92B38"/>
      </a:accent2>
      <a:accent3>
        <a:srgbClr val="FFFFFF"/>
      </a:accent3>
      <a:accent4>
        <a:srgbClr val="000000"/>
      </a:accent4>
      <a:accent5>
        <a:srgbClr val="ADB8BC"/>
      </a:accent5>
      <a:accent6>
        <a:srgbClr val="A72632"/>
      </a:accent6>
      <a:hlink>
        <a:srgbClr val="9999CC"/>
      </a:hlink>
      <a:folHlink>
        <a:srgbClr val="EEB30E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2124" tIns="41061" rIns="82124" bIns="41061" numCol="1" anchor="t" anchorCtr="0" compatLnSpc="1">
        <a:prstTxWarp prst="textNoShape">
          <a:avLst/>
        </a:prstTxWarp>
      </a:bodyPr>
      <a:lstStyle>
        <a:defPPr marL="0" marR="0" indent="0" algn="l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99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CACA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06774"/>
        </a:accent1>
        <a:accent2>
          <a:srgbClr val="B92B38"/>
        </a:accent2>
        <a:accent3>
          <a:srgbClr val="FFFFFF"/>
        </a:accent3>
        <a:accent4>
          <a:srgbClr val="000000"/>
        </a:accent4>
        <a:accent5>
          <a:srgbClr val="ADB8BC"/>
        </a:accent5>
        <a:accent6>
          <a:srgbClr val="A72632"/>
        </a:accent6>
        <a:hlink>
          <a:srgbClr val="9999CC"/>
        </a:hlink>
        <a:folHlink>
          <a:srgbClr val="EEB3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Pages>28</Pages>
  <Words>1295</Words>
  <Application>Microsoft Office PowerPoint</Application>
  <PresentationFormat>On-screen Show (4:3)</PresentationFormat>
  <Paragraphs>422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Courier New</vt:lpstr>
      <vt:lpstr>blank</vt:lpstr>
      <vt:lpstr>STUN, TURN and ICE</vt:lpstr>
      <vt:lpstr>Simple Traversal of UDP Through NAT (STUN)</vt:lpstr>
      <vt:lpstr>How Does it Work?</vt:lpstr>
      <vt:lpstr>Binding Acquisition</vt:lpstr>
      <vt:lpstr>NAT Type Determination</vt:lpstr>
      <vt:lpstr>STUN Pros and Cons</vt:lpstr>
      <vt:lpstr>TURN Overview</vt:lpstr>
      <vt:lpstr>TURN Details</vt:lpstr>
      <vt:lpstr>ICE Problem Statement</vt:lpstr>
      <vt:lpstr>Solution: Interactive Connectivity Establishment (ICE)</vt:lpstr>
      <vt:lpstr>ICE 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STUN, TURN and ICE</dc:title>
  <dc:subject>Guide for Creating Powerpoint Presentations</dc:subject>
  <dc:creator>Jonathan Rosenberg</dc:creator>
  <cp:keywords/>
  <dc:description/>
  <cp:lastModifiedBy>Jonathan Rosenberg</cp:lastModifiedBy>
  <cp:revision>1</cp:revision>
  <cp:lastPrinted>1999-01-27T00:54:54Z</cp:lastPrinted>
  <dcterms:created xsi:type="dcterms:W3CDTF">2005-07-21T18:56:43Z</dcterms:created>
  <dcterms:modified xsi:type="dcterms:W3CDTF">2013-12-14T18:01:02Z</dcterms:modified>
</cp:coreProperties>
</file>