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Lexend Deca" charset="1" panose="00000000000000000000"/>
      <p:regular r:id="rId19"/>
    </p:embeddedFont>
    <p:embeddedFont>
      <p:font typeface="Now" charset="1" panose="00000500000000000000"/>
      <p:regular r:id="rId20"/>
    </p:embeddedFont>
    <p:embeddedFont>
      <p:font typeface="Now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9621526" cy="6324672"/>
            <a:chOff x="0" y="0"/>
            <a:chExt cx="12828702" cy="843289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150590"/>
              <a:ext cx="12828702" cy="7282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650"/>
                </a:lnSpc>
              </a:pPr>
              <a:r>
                <a:rPr lang="en-US" sz="9682" spc="-193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Insurance Policy Automation Using Spring Boot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8978467" cy="655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47"/>
                </a:lnSpc>
              </a:pPr>
              <a:r>
                <a:rPr lang="en-US" sz="2962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Streamlining Insurance Processes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5143500"/>
            <a:ext cx="5165094" cy="5319853"/>
          </a:xfrm>
          <a:custGeom>
            <a:avLst/>
            <a:gdLst/>
            <a:ahLst/>
            <a:cxnLst/>
            <a:rect r="r" b="b" t="t" l="l"/>
            <a:pathLst>
              <a:path h="5319853" w="5165094">
                <a:moveTo>
                  <a:pt x="0" y="0"/>
                </a:moveTo>
                <a:lnTo>
                  <a:pt x="5165094" y="0"/>
                </a:lnTo>
                <a:lnTo>
                  <a:pt x="5165094" y="5319853"/>
                </a:lnTo>
                <a:lnTo>
                  <a:pt x="0" y="5319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7108831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19"/>
              </a:lnSpc>
            </a:pPr>
            <a:r>
              <a:rPr lang="en-US" sz="7849">
                <a:solidFill>
                  <a:srgbClr val="0E1414"/>
                </a:solidFill>
                <a:latin typeface="Lexend Deca"/>
                <a:ea typeface="Lexend Deca"/>
                <a:cs typeface="Lexend Deca"/>
                <a:sym typeface="Lexend Deca"/>
              </a:rPr>
              <a:t>Testing &amp; Deployment Overview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190710" y="1028700"/>
            <a:ext cx="7068590" cy="1855047"/>
            <a:chOff x="0" y="0"/>
            <a:chExt cx="9424787" cy="247339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4770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Postman facilitates API testing, allowing for </a:t>
              </a:r>
              <a:r>
                <a:rPr lang="en-US" b="true" sz="2199">
                  <a:solidFill>
                    <a:srgbClr val="F4F8F8"/>
                  </a:solidFill>
                  <a:latin typeface="Now Bold"/>
                  <a:ea typeface="Now Bold"/>
                  <a:cs typeface="Now Bold"/>
                  <a:sym typeface="Now Bold"/>
                </a:rPr>
                <a:t>efficient validation</a:t>
              </a: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 of endpoints and responses during development.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Postman Tests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190710" y="3672933"/>
            <a:ext cx="7068590" cy="1874096"/>
            <a:chOff x="0" y="0"/>
            <a:chExt cx="9424787" cy="249879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7310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Tomcat serves as the web server, enabling seamless </a:t>
              </a:r>
              <a:r>
                <a:rPr lang="en-US" b="true" sz="2199">
                  <a:solidFill>
                    <a:srgbClr val="F4F8F8"/>
                  </a:solidFill>
                  <a:latin typeface="Now Bold"/>
                  <a:ea typeface="Now Bold"/>
                  <a:cs typeface="Now Bold"/>
                  <a:sym typeface="Now Bold"/>
                </a:rPr>
                <a:t>deployment</a:t>
              </a: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 of the Spring Boot application for user access.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Tomcat Server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90710" y="6812466"/>
            <a:ext cx="7068590" cy="1888939"/>
            <a:chOff x="0" y="0"/>
            <a:chExt cx="9424787" cy="251858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MySQL Database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9289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MySQL ensures data persistence and integrity, supporting the application with a </a:t>
              </a:r>
              <a:r>
                <a:rPr lang="en-US" b="true" sz="2199">
                  <a:solidFill>
                    <a:srgbClr val="F4F8F8"/>
                  </a:solidFill>
                  <a:latin typeface="Now Bold"/>
                  <a:ea typeface="Now Bold"/>
                  <a:cs typeface="Now Bold"/>
                  <a:sym typeface="Now Bold"/>
                </a:rPr>
                <a:t>robust backend</a:t>
              </a: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 storage solution.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334500" y="107130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34500" y="370078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34500" y="685101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5143500"/>
            <a:ext cx="5165094" cy="5319853"/>
          </a:xfrm>
          <a:custGeom>
            <a:avLst/>
            <a:gdLst/>
            <a:ahLst/>
            <a:cxnLst/>
            <a:rect r="r" b="b" t="t" l="l"/>
            <a:pathLst>
              <a:path h="5319853" w="5165094">
                <a:moveTo>
                  <a:pt x="0" y="0"/>
                </a:moveTo>
                <a:lnTo>
                  <a:pt x="5165094" y="0"/>
                </a:lnTo>
                <a:lnTo>
                  <a:pt x="5165094" y="5319853"/>
                </a:lnTo>
                <a:lnTo>
                  <a:pt x="0" y="5319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7108831" cy="241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69"/>
              </a:lnSpc>
            </a:pPr>
            <a:r>
              <a:rPr lang="en-US" sz="7974">
                <a:solidFill>
                  <a:srgbClr val="0E1414"/>
                </a:solidFill>
                <a:latin typeface="Lexend Deca"/>
                <a:ea typeface="Lexend Deca"/>
                <a:cs typeface="Lexend Deca"/>
                <a:sym typeface="Lexend Deca"/>
              </a:rPr>
              <a:t>Key Benefits of Automation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190710" y="1028700"/>
            <a:ext cx="7068590" cy="1855047"/>
            <a:chOff x="0" y="0"/>
            <a:chExt cx="9424787" cy="247339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4770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Automation significantly reduces processing time, allowing for </a:t>
              </a:r>
              <a:r>
                <a:rPr lang="en-US" b="true" sz="2199">
                  <a:solidFill>
                    <a:srgbClr val="F4F8F8"/>
                  </a:solidFill>
                  <a:latin typeface="Now Bold"/>
                  <a:ea typeface="Now Bold"/>
                  <a:cs typeface="Now Bold"/>
                  <a:sym typeface="Now Bold"/>
                </a:rPr>
                <a:t>quicker policy issuance</a:t>
              </a: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 and claims approval.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Speed of Processing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190710" y="3672933"/>
            <a:ext cx="7068590" cy="1874096"/>
            <a:chOff x="0" y="0"/>
            <a:chExt cx="9424787" cy="249879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7310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Robust security measures protect sensitive data, ensuring customer information is safe from </a:t>
              </a:r>
              <a:r>
                <a:rPr lang="en-US" b="true" sz="2199">
                  <a:solidFill>
                    <a:srgbClr val="F4F8F8"/>
                  </a:solidFill>
                  <a:latin typeface="Now Bold"/>
                  <a:ea typeface="Now Bold"/>
                  <a:cs typeface="Now Bold"/>
                  <a:sym typeface="Now Bold"/>
                </a:rPr>
                <a:t>unauthorized access</a:t>
              </a: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Enhanced Security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90710" y="6812466"/>
            <a:ext cx="7068590" cy="1888939"/>
            <a:chOff x="0" y="0"/>
            <a:chExt cx="9424787" cy="251858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Increased Efficiency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9289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Automation streamlines operations, minimizing human error and maximizing productivity across all </a:t>
              </a:r>
              <a:r>
                <a:rPr lang="en-US" b="true" sz="2199">
                  <a:solidFill>
                    <a:srgbClr val="F4F8F8"/>
                  </a:solidFill>
                  <a:latin typeface="Now Bold"/>
                  <a:ea typeface="Now Bold"/>
                  <a:cs typeface="Now Bold"/>
                  <a:sym typeface="Now Bold"/>
                </a:rPr>
                <a:t>business functions</a:t>
              </a: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334500" y="107130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34500" y="370078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34500" y="685101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783907" y="4182231"/>
            <a:ext cx="4181759" cy="5275155"/>
          </a:xfrm>
          <a:custGeom>
            <a:avLst/>
            <a:gdLst/>
            <a:ahLst/>
            <a:cxnLst/>
            <a:rect r="r" b="b" t="t" l="l"/>
            <a:pathLst>
              <a:path h="5275155" w="4181759">
                <a:moveTo>
                  <a:pt x="0" y="0"/>
                </a:moveTo>
                <a:lnTo>
                  <a:pt x="4181759" y="0"/>
                </a:lnTo>
                <a:lnTo>
                  <a:pt x="4181759" y="5275155"/>
                </a:lnTo>
                <a:lnTo>
                  <a:pt x="0" y="5275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704505" y="1496111"/>
            <a:ext cx="1945213" cy="2003497"/>
          </a:xfrm>
          <a:custGeom>
            <a:avLst/>
            <a:gdLst/>
            <a:ahLst/>
            <a:cxnLst/>
            <a:rect r="r" b="b" t="t" l="l"/>
            <a:pathLst>
              <a:path h="2003497" w="1945213">
                <a:moveTo>
                  <a:pt x="1945213" y="2003497"/>
                </a:moveTo>
                <a:lnTo>
                  <a:pt x="0" y="2003497"/>
                </a:lnTo>
                <a:lnTo>
                  <a:pt x="0" y="0"/>
                </a:lnTo>
                <a:lnTo>
                  <a:pt x="1945213" y="0"/>
                </a:lnTo>
                <a:lnTo>
                  <a:pt x="1945213" y="200349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4051770" y="493796"/>
            <a:ext cx="2331317" cy="3401125"/>
          </a:xfrm>
          <a:custGeom>
            <a:avLst/>
            <a:gdLst/>
            <a:ahLst/>
            <a:cxnLst/>
            <a:rect r="r" b="b" t="t" l="l"/>
            <a:pathLst>
              <a:path h="3401125" w="2331317">
                <a:moveTo>
                  <a:pt x="0" y="0"/>
                </a:moveTo>
                <a:lnTo>
                  <a:pt x="2331317" y="0"/>
                </a:lnTo>
                <a:lnTo>
                  <a:pt x="2331317" y="3401125"/>
                </a:lnTo>
                <a:lnTo>
                  <a:pt x="0" y="34011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121892"/>
            <a:ext cx="5163570" cy="4380501"/>
            <a:chOff x="0" y="0"/>
            <a:chExt cx="6884760" cy="584066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6884760" cy="2509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The future of insurance automation lies in </a:t>
              </a:r>
              <a:r>
                <a:rPr lang="en-US" sz="29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AI</a:t>
              </a:r>
              <a:r>
                <a:rPr lang="en-US" sz="29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, chatbots, and cloud deployment.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089848"/>
              <a:ext cx="6884760" cy="2750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These innovations will enhance user experiences, streamline processes, and ensure </a:t>
              </a:r>
              <a:r>
                <a:rPr lang="en-US" b="true" sz="2400">
                  <a:solidFill>
                    <a:srgbClr val="0E1414"/>
                  </a:solidFill>
                  <a:latin typeface="Now Bold"/>
                  <a:ea typeface="Now Bold"/>
                  <a:cs typeface="Now Bold"/>
                  <a:sym typeface="Now Bold"/>
                </a:rPr>
                <a:t>scalable solutions</a:t>
              </a:r>
              <a:r>
                <a:rPr lang="en-US" sz="24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 for managing policies and claims effectively.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76625" y="59549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836410" y="5431394"/>
            <a:ext cx="7235021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</a:pPr>
            <a:r>
              <a:rPr lang="en-US" sz="7500">
                <a:solidFill>
                  <a:srgbClr val="0E1414"/>
                </a:solidFill>
                <a:latin typeface="Lexend Deca"/>
                <a:ea typeface="Lexend Deca"/>
                <a:cs typeface="Lexend Deca"/>
                <a:sym typeface="Lexend Deca"/>
              </a:rPr>
              <a:t>Thank You 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24279" y="6770939"/>
            <a:ext cx="7235021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-1173611" y="3305032"/>
            <a:ext cx="3615257" cy="5953268"/>
          </a:xfrm>
          <a:custGeom>
            <a:avLst/>
            <a:gdLst/>
            <a:ahLst/>
            <a:cxnLst/>
            <a:rect r="r" b="b" t="t" l="l"/>
            <a:pathLst>
              <a:path h="5953268" w="3615257">
                <a:moveTo>
                  <a:pt x="3615257" y="0"/>
                </a:moveTo>
                <a:lnTo>
                  <a:pt x="0" y="0"/>
                </a:lnTo>
                <a:lnTo>
                  <a:pt x="0" y="5953268"/>
                </a:lnTo>
                <a:lnTo>
                  <a:pt x="3615257" y="5953268"/>
                </a:lnTo>
                <a:lnTo>
                  <a:pt x="361525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1843" y="1028700"/>
            <a:ext cx="5545694" cy="5545694"/>
          </a:xfrm>
          <a:custGeom>
            <a:avLst/>
            <a:gdLst/>
            <a:ahLst/>
            <a:cxnLst/>
            <a:rect r="r" b="b" t="t" l="l"/>
            <a:pathLst>
              <a:path h="5545694" w="5545694">
                <a:moveTo>
                  <a:pt x="0" y="0"/>
                </a:moveTo>
                <a:lnTo>
                  <a:pt x="5545694" y="0"/>
                </a:lnTo>
                <a:lnTo>
                  <a:pt x="5545694" y="5545694"/>
                </a:lnTo>
                <a:lnTo>
                  <a:pt x="0" y="55456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33722" y="5204153"/>
            <a:ext cx="3610278" cy="3610278"/>
          </a:xfrm>
          <a:custGeom>
            <a:avLst/>
            <a:gdLst/>
            <a:ahLst/>
            <a:cxnLst/>
            <a:rect r="r" b="b" t="t" l="l"/>
            <a:pathLst>
              <a:path h="3610278" w="3610278">
                <a:moveTo>
                  <a:pt x="0" y="0"/>
                </a:moveTo>
                <a:lnTo>
                  <a:pt x="3610278" y="0"/>
                </a:lnTo>
                <a:lnTo>
                  <a:pt x="3610278" y="3610278"/>
                </a:lnTo>
                <a:lnTo>
                  <a:pt x="0" y="36102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5143500"/>
            <a:ext cx="5165094" cy="5319853"/>
          </a:xfrm>
          <a:custGeom>
            <a:avLst/>
            <a:gdLst/>
            <a:ahLst/>
            <a:cxnLst/>
            <a:rect r="r" b="b" t="t" l="l"/>
            <a:pathLst>
              <a:path h="5319853" w="5165094">
                <a:moveTo>
                  <a:pt x="0" y="0"/>
                </a:moveTo>
                <a:lnTo>
                  <a:pt x="5165094" y="0"/>
                </a:lnTo>
                <a:lnTo>
                  <a:pt x="5165094" y="5319853"/>
                </a:lnTo>
                <a:lnTo>
                  <a:pt x="0" y="5319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7108831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19"/>
              </a:lnSpc>
            </a:pPr>
            <a:r>
              <a:rPr lang="en-US" sz="7849">
                <a:solidFill>
                  <a:srgbClr val="0E1414"/>
                </a:solidFill>
                <a:latin typeface="Lexend Deca"/>
                <a:ea typeface="Lexend Deca"/>
                <a:cs typeface="Lexend Deca"/>
                <a:sym typeface="Lexend Deca"/>
              </a:rPr>
              <a:t>The Need for Insurance Automation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190710" y="1028700"/>
            <a:ext cx="7068590" cy="1855047"/>
            <a:chOff x="0" y="0"/>
            <a:chExt cx="9424787" cy="247339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4770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Automating insurance processes significantly reduces manual tasks, allowing faster policy issuance and claims processing.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Enhanced Efficiency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190710" y="3672933"/>
            <a:ext cx="7068590" cy="1874096"/>
            <a:chOff x="0" y="0"/>
            <a:chExt cx="9424787" cy="249879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7310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Automation minimizes human errors, ensuring precise data handling and reliable outcomes in insurance operations.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Improved Accuracy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90710" y="6812466"/>
            <a:ext cx="7068590" cy="1888939"/>
            <a:chOff x="0" y="0"/>
            <a:chExt cx="9424787" cy="251858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Increased Customer Satisfaction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9289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Streamlined processes and quicker service lead to improved customer experiences, fostering loyalty and retention.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334500" y="107130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34500" y="370078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34500" y="685101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783907" y="4182231"/>
            <a:ext cx="4181759" cy="5275155"/>
          </a:xfrm>
          <a:custGeom>
            <a:avLst/>
            <a:gdLst/>
            <a:ahLst/>
            <a:cxnLst/>
            <a:rect r="r" b="b" t="t" l="l"/>
            <a:pathLst>
              <a:path h="5275155" w="4181759">
                <a:moveTo>
                  <a:pt x="0" y="0"/>
                </a:moveTo>
                <a:lnTo>
                  <a:pt x="4181759" y="0"/>
                </a:lnTo>
                <a:lnTo>
                  <a:pt x="4181759" y="5275155"/>
                </a:lnTo>
                <a:lnTo>
                  <a:pt x="0" y="5275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704505" y="1496111"/>
            <a:ext cx="1945213" cy="2003497"/>
          </a:xfrm>
          <a:custGeom>
            <a:avLst/>
            <a:gdLst/>
            <a:ahLst/>
            <a:cxnLst/>
            <a:rect r="r" b="b" t="t" l="l"/>
            <a:pathLst>
              <a:path h="2003497" w="1945213">
                <a:moveTo>
                  <a:pt x="1945213" y="2003497"/>
                </a:moveTo>
                <a:lnTo>
                  <a:pt x="0" y="2003497"/>
                </a:lnTo>
                <a:lnTo>
                  <a:pt x="0" y="0"/>
                </a:lnTo>
                <a:lnTo>
                  <a:pt x="1945213" y="0"/>
                </a:lnTo>
                <a:lnTo>
                  <a:pt x="1945213" y="200349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4051770" y="493796"/>
            <a:ext cx="2331317" cy="3401125"/>
          </a:xfrm>
          <a:custGeom>
            <a:avLst/>
            <a:gdLst/>
            <a:ahLst/>
            <a:cxnLst/>
            <a:rect r="r" b="b" t="t" l="l"/>
            <a:pathLst>
              <a:path h="3401125" w="2331317">
                <a:moveTo>
                  <a:pt x="0" y="0"/>
                </a:moveTo>
                <a:lnTo>
                  <a:pt x="2331317" y="0"/>
                </a:lnTo>
                <a:lnTo>
                  <a:pt x="2331317" y="3401125"/>
                </a:lnTo>
                <a:lnTo>
                  <a:pt x="0" y="34011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150467"/>
            <a:ext cx="5163570" cy="4323351"/>
            <a:chOff x="0" y="0"/>
            <a:chExt cx="6884760" cy="576446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6884760" cy="187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Manual insurance systems are often </a:t>
              </a:r>
              <a:r>
                <a:rPr lang="en-US" sz="29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inefficient</a:t>
              </a:r>
              <a:r>
                <a:rPr lang="en-US" sz="29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and </a:t>
              </a:r>
              <a:r>
                <a:rPr lang="en-US" sz="29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prone to errors</a:t>
              </a:r>
              <a:r>
                <a:rPr lang="en-US" sz="29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454848"/>
              <a:ext cx="6884760" cy="3309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These systems suffer from slow processing times, lack of transparency, and increased risk of </a:t>
              </a:r>
              <a:r>
                <a:rPr lang="en-US" b="true" sz="2400">
                  <a:solidFill>
                    <a:srgbClr val="0E1414"/>
                  </a:solidFill>
                  <a:latin typeface="Now Bold"/>
                  <a:ea typeface="Now Bold"/>
                  <a:cs typeface="Now Bold"/>
                  <a:sym typeface="Now Bold"/>
                </a:rPr>
                <a:t>mistakes</a:t>
              </a:r>
              <a:r>
                <a:rPr lang="en-US" sz="24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, ultimately leading to </a:t>
              </a:r>
              <a:r>
                <a:rPr lang="en-US" b="true" sz="2400">
                  <a:solidFill>
                    <a:srgbClr val="0E1414"/>
                  </a:solidFill>
                  <a:latin typeface="Now Bold"/>
                  <a:ea typeface="Now Bold"/>
                  <a:cs typeface="Now Bold"/>
                  <a:sym typeface="Now Bold"/>
                </a:rPr>
                <a:t>customer dissatisfaction</a:t>
              </a:r>
              <a:r>
                <a:rPr lang="en-US" sz="24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 and higher operational costs.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405916" y="5541053"/>
            <a:ext cx="3008819" cy="4954642"/>
          </a:xfrm>
          <a:custGeom>
            <a:avLst/>
            <a:gdLst/>
            <a:ahLst/>
            <a:cxnLst/>
            <a:rect r="r" b="b" t="t" l="l"/>
            <a:pathLst>
              <a:path h="4954642" w="3008819">
                <a:moveTo>
                  <a:pt x="0" y="0"/>
                </a:moveTo>
                <a:lnTo>
                  <a:pt x="3008819" y="0"/>
                </a:lnTo>
                <a:lnTo>
                  <a:pt x="3008819" y="4954642"/>
                </a:lnTo>
                <a:lnTo>
                  <a:pt x="0" y="4954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30408" y="-457055"/>
            <a:ext cx="4181759" cy="5275155"/>
          </a:xfrm>
          <a:custGeom>
            <a:avLst/>
            <a:gdLst/>
            <a:ahLst/>
            <a:cxnLst/>
            <a:rect r="r" b="b" t="t" l="l"/>
            <a:pathLst>
              <a:path h="5275155" w="4181759">
                <a:moveTo>
                  <a:pt x="0" y="0"/>
                </a:moveTo>
                <a:lnTo>
                  <a:pt x="4181759" y="0"/>
                </a:lnTo>
                <a:lnTo>
                  <a:pt x="4181759" y="5275154"/>
                </a:lnTo>
                <a:lnTo>
                  <a:pt x="0" y="5275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447800"/>
            <a:ext cx="8746837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65"/>
              </a:lnSpc>
              <a:spcBef>
                <a:spcPct val="0"/>
              </a:spcBef>
            </a:pPr>
            <a:r>
              <a:rPr lang="en-US" sz="6221">
                <a:solidFill>
                  <a:srgbClr val="0E1414"/>
                </a:solidFill>
                <a:latin typeface="Lexend Deca"/>
                <a:ea typeface="Lexend Deca"/>
                <a:cs typeface="Lexend Deca"/>
                <a:sym typeface="Lexend Deca"/>
              </a:rPr>
              <a:t>Objectives of Insurance Automation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6360985"/>
            <a:ext cx="8746837" cy="2897315"/>
            <a:chOff x="0" y="0"/>
            <a:chExt cx="11662449" cy="386308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11662449" cy="116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7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Key goals driving the automation of insurance processes include: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671066"/>
              <a:ext cx="11662449" cy="2192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strike="noStrike" u="none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Enhance overall operational efficiency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strike="noStrike" u="none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Improve data accuracy and reliability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strike="noStrike" u="none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Ensure regulatory compliance at all levels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strike="noStrike" u="none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Enable scalable solutions for future growth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21640800" cy="10972800"/>
          </a:xfrm>
        </p:grpSpPr>
        <p:sp>
          <p:nvSpPr>
            <p:cNvPr name="AutoShape 6" id="6"/>
            <p:cNvSpPr/>
            <p:nvPr/>
          </p:nvSpPr>
          <p:spPr>
            <a:xfrm rot="-5400000">
              <a:off x="5334000" y="5473700"/>
              <a:ext cx="10972800" cy="0"/>
            </a:xfrm>
            <a:prstGeom prst="line">
              <a:avLst/>
            </a:prstGeom>
            <a:ln cap="rnd" w="25400">
              <a:solidFill>
                <a:srgbClr val="3E605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473700"/>
              <a:ext cx="21640800" cy="0"/>
            </a:xfrm>
            <a:prstGeom prst="line">
              <a:avLst/>
            </a:prstGeom>
            <a:ln cap="rnd" w="25400">
              <a:solidFill>
                <a:srgbClr val="3E605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8937319" y="3603319"/>
              <a:ext cx="3766163" cy="3766163"/>
            </a:xfrm>
            <a:custGeom>
              <a:avLst/>
              <a:gdLst/>
              <a:ahLst/>
              <a:cxnLst/>
              <a:rect r="r" b="b" t="t" l="l"/>
              <a:pathLst>
                <a:path h="3766163" w="3766163">
                  <a:moveTo>
                    <a:pt x="0" y="0"/>
                  </a:moveTo>
                  <a:lnTo>
                    <a:pt x="3766162" y="0"/>
                  </a:lnTo>
                  <a:lnTo>
                    <a:pt x="3766162" y="3766162"/>
                  </a:lnTo>
                  <a:lnTo>
                    <a:pt x="0" y="3766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49155" y="1780560"/>
            <a:ext cx="5030451" cy="1871278"/>
            <a:chOff x="0" y="0"/>
            <a:chExt cx="6707268" cy="249503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PRESENTATION LAYER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96772"/>
              <a:ext cx="6707268" cy="1698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40"/>
                </a:lnSpc>
              </a:pPr>
              <a:r>
                <a:rPr lang="en-US" sz="2646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The </a:t>
              </a:r>
              <a:r>
                <a:rPr lang="en-US" sz="2646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React front end</a:t>
              </a:r>
              <a:r>
                <a:rPr lang="en-US" sz="2646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handles user interactions and displays information dynamically.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36969" y="1799610"/>
            <a:ext cx="5030451" cy="1871278"/>
            <a:chOff x="0" y="0"/>
            <a:chExt cx="6707268" cy="249503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APPLICATION LAYER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96772"/>
              <a:ext cx="6707268" cy="1698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40"/>
                </a:lnSpc>
              </a:pPr>
              <a:r>
                <a:rPr lang="en-US" sz="2646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Spring Boot</a:t>
              </a:r>
              <a:r>
                <a:rPr lang="en-US" sz="2646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processes data, handles requests, and enforces business logic.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39630" y="6401800"/>
            <a:ext cx="5030451" cy="2299903"/>
            <a:chOff x="0" y="0"/>
            <a:chExt cx="6707268" cy="306653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DATABASE LAYER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96772"/>
              <a:ext cx="6707268" cy="2269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40"/>
                </a:lnSpc>
              </a:pPr>
              <a:r>
                <a:rPr lang="en-US" sz="2646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MySQL</a:t>
              </a:r>
              <a:r>
                <a:rPr lang="en-US" sz="2646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stores all data securely, supporting efficient data retrieval and manipulation.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36969" y="6420850"/>
            <a:ext cx="5030451" cy="2299903"/>
            <a:chOff x="0" y="0"/>
            <a:chExt cx="6707268" cy="306653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INTEGRATION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96772"/>
              <a:ext cx="6707268" cy="2269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40"/>
                </a:lnSpc>
              </a:pPr>
              <a:r>
                <a:rPr lang="en-US" sz="2646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Components from all layers communicate seamlessly to deliver a cohesive user experience.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21640800" cy="10972800"/>
          </a:xfrm>
        </p:grpSpPr>
        <p:sp>
          <p:nvSpPr>
            <p:cNvPr name="AutoShape 6" id="6"/>
            <p:cNvSpPr/>
            <p:nvPr/>
          </p:nvSpPr>
          <p:spPr>
            <a:xfrm rot="-5400000">
              <a:off x="5334000" y="5473700"/>
              <a:ext cx="10972800" cy="0"/>
            </a:xfrm>
            <a:prstGeom prst="line">
              <a:avLst/>
            </a:prstGeom>
            <a:ln cap="rnd" w="25400">
              <a:solidFill>
                <a:srgbClr val="3E605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473700"/>
              <a:ext cx="21640800" cy="0"/>
            </a:xfrm>
            <a:prstGeom prst="line">
              <a:avLst/>
            </a:prstGeom>
            <a:ln cap="rnd" w="25400">
              <a:solidFill>
                <a:srgbClr val="3E605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8937319" y="3603319"/>
              <a:ext cx="3766163" cy="3766163"/>
            </a:xfrm>
            <a:custGeom>
              <a:avLst/>
              <a:gdLst/>
              <a:ahLst/>
              <a:cxnLst/>
              <a:rect r="r" b="b" t="t" l="l"/>
              <a:pathLst>
                <a:path h="3766163" w="3766163">
                  <a:moveTo>
                    <a:pt x="0" y="0"/>
                  </a:moveTo>
                  <a:lnTo>
                    <a:pt x="3766162" y="0"/>
                  </a:lnTo>
                  <a:lnTo>
                    <a:pt x="3766162" y="3766162"/>
                  </a:lnTo>
                  <a:lnTo>
                    <a:pt x="0" y="3766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49155" y="1766614"/>
            <a:ext cx="5030451" cy="1899170"/>
            <a:chOff x="0" y="0"/>
            <a:chExt cx="6707268" cy="253222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POLICY CREATION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87247"/>
              <a:ext cx="6707268" cy="1744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0"/>
                </a:lnSpc>
              </a:pPr>
              <a:r>
                <a:rPr lang="en-US" sz="27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Users submit policy applications through the web interface.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36969" y="1785664"/>
            <a:ext cx="5030451" cy="1899170"/>
            <a:chOff x="0" y="0"/>
            <a:chExt cx="6707268" cy="253222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CLAIM PROCESSING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87247"/>
              <a:ext cx="6707268" cy="1744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0"/>
                </a:lnSpc>
              </a:pPr>
              <a:r>
                <a:rPr lang="en-US" sz="27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Claims are reviewed and assessed for validity and approval.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39630" y="6602166"/>
            <a:ext cx="5030451" cy="1899170"/>
            <a:chOff x="0" y="0"/>
            <a:chExt cx="6707268" cy="253222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PAYMENT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87247"/>
              <a:ext cx="6707268" cy="1744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0"/>
                </a:lnSpc>
              </a:pPr>
              <a:r>
                <a:rPr lang="en-US" sz="27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Payments are processed securely based on claim approvals.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36969" y="6621216"/>
            <a:ext cx="5030451" cy="1899170"/>
            <a:chOff x="0" y="0"/>
            <a:chExt cx="6707268" cy="253222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6707268" cy="59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</a:pPr>
              <a:r>
                <a:rPr lang="en-US" sz="27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REPORTING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87247"/>
              <a:ext cx="6707268" cy="1744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0"/>
                </a:lnSpc>
              </a:pPr>
              <a:r>
                <a:rPr lang="en-US" sz="27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Detailed reports are generated for analysis and compliance tracking.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783907" y="4182231"/>
            <a:ext cx="4181759" cy="5275155"/>
          </a:xfrm>
          <a:custGeom>
            <a:avLst/>
            <a:gdLst/>
            <a:ahLst/>
            <a:cxnLst/>
            <a:rect r="r" b="b" t="t" l="l"/>
            <a:pathLst>
              <a:path h="5275155" w="4181759">
                <a:moveTo>
                  <a:pt x="0" y="0"/>
                </a:moveTo>
                <a:lnTo>
                  <a:pt x="4181759" y="0"/>
                </a:lnTo>
                <a:lnTo>
                  <a:pt x="4181759" y="5275155"/>
                </a:lnTo>
                <a:lnTo>
                  <a:pt x="0" y="5275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704505" y="1496111"/>
            <a:ext cx="1945213" cy="2003497"/>
          </a:xfrm>
          <a:custGeom>
            <a:avLst/>
            <a:gdLst/>
            <a:ahLst/>
            <a:cxnLst/>
            <a:rect r="r" b="b" t="t" l="l"/>
            <a:pathLst>
              <a:path h="2003497" w="1945213">
                <a:moveTo>
                  <a:pt x="1945213" y="2003497"/>
                </a:moveTo>
                <a:lnTo>
                  <a:pt x="0" y="2003497"/>
                </a:lnTo>
                <a:lnTo>
                  <a:pt x="0" y="0"/>
                </a:lnTo>
                <a:lnTo>
                  <a:pt x="1945213" y="0"/>
                </a:lnTo>
                <a:lnTo>
                  <a:pt x="1945213" y="200349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4051770" y="493796"/>
            <a:ext cx="2331317" cy="3401125"/>
          </a:xfrm>
          <a:custGeom>
            <a:avLst/>
            <a:gdLst/>
            <a:ahLst/>
            <a:cxnLst/>
            <a:rect r="r" b="b" t="t" l="l"/>
            <a:pathLst>
              <a:path h="3401125" w="2331317">
                <a:moveTo>
                  <a:pt x="0" y="0"/>
                </a:moveTo>
                <a:lnTo>
                  <a:pt x="2331317" y="0"/>
                </a:lnTo>
                <a:lnTo>
                  <a:pt x="2331317" y="3401125"/>
                </a:lnTo>
                <a:lnTo>
                  <a:pt x="0" y="34011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093317"/>
            <a:ext cx="5163570" cy="4437651"/>
            <a:chOff x="0" y="0"/>
            <a:chExt cx="6884760" cy="591686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6884760" cy="314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The </a:t>
              </a:r>
              <a:r>
                <a:rPr lang="en-US" sz="29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ER diagram</a:t>
              </a:r>
              <a:r>
                <a:rPr lang="en-US" sz="2900">
                  <a:solidFill>
                    <a:srgbClr val="0E1414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illustrates the relationships among various entities in the insurance automation system.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724848"/>
              <a:ext cx="6884760" cy="2192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It details how </a:t>
              </a:r>
              <a:r>
                <a:rPr lang="en-US" b="true" sz="2400">
                  <a:solidFill>
                    <a:srgbClr val="0E1414"/>
                  </a:solidFill>
                  <a:latin typeface="Now Bold"/>
                  <a:ea typeface="Now Bold"/>
                  <a:cs typeface="Now Bold"/>
                  <a:sym typeface="Now Bold"/>
                </a:rPr>
                <a:t>policies, claims, and users</a:t>
              </a:r>
              <a:r>
                <a:rPr lang="en-US" sz="2400">
                  <a:solidFill>
                    <a:srgbClr val="0E1414"/>
                  </a:solidFill>
                  <a:latin typeface="Now"/>
                  <a:ea typeface="Now"/>
                  <a:cs typeface="Now"/>
                  <a:sym typeface="Now"/>
                </a:rPr>
                <a:t> interact, ensuring efficient data management and retrieval for seamless operations.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5143500"/>
            <a:ext cx="5165094" cy="5319853"/>
          </a:xfrm>
          <a:custGeom>
            <a:avLst/>
            <a:gdLst/>
            <a:ahLst/>
            <a:cxnLst/>
            <a:rect r="r" b="b" t="t" l="l"/>
            <a:pathLst>
              <a:path h="5319853" w="5165094">
                <a:moveTo>
                  <a:pt x="0" y="0"/>
                </a:moveTo>
                <a:lnTo>
                  <a:pt x="5165094" y="0"/>
                </a:lnTo>
                <a:lnTo>
                  <a:pt x="5165094" y="5319853"/>
                </a:lnTo>
                <a:lnTo>
                  <a:pt x="0" y="5319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7108831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50"/>
              </a:lnSpc>
            </a:pPr>
            <a:r>
              <a:rPr lang="en-US" sz="7125">
                <a:solidFill>
                  <a:srgbClr val="0E1414"/>
                </a:solidFill>
                <a:latin typeface="Lexend Deca"/>
                <a:ea typeface="Lexend Deca"/>
                <a:cs typeface="Lexend Deca"/>
                <a:sym typeface="Lexend Deca"/>
              </a:rPr>
              <a:t>Backend Implementation Overview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190710" y="1028700"/>
            <a:ext cx="7068590" cy="1464522"/>
            <a:chOff x="0" y="0"/>
            <a:chExt cx="9424787" cy="195269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47702"/>
              <a:ext cx="9424787" cy="100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The Service Layer handles business logic, ensuring that data processing is efficient and modular.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Service Layer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190710" y="3672933"/>
            <a:ext cx="7068590" cy="1874096"/>
            <a:chOff x="0" y="0"/>
            <a:chExt cx="9424787" cy="249879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7310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This layer interacts with the database, managing CRUD operations and abstracting data access for easier maintenance.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Data Access Layer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90710" y="6812466"/>
            <a:ext cx="7068590" cy="1888939"/>
            <a:chOff x="0" y="0"/>
            <a:chExt cx="9424787" cy="251858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Controller Layer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9289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The Controller Layer manages incoming requests, directing them to the appropriate service methods for processing.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334500" y="107130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34500" y="370078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34500" y="685101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B9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5143500"/>
            <a:ext cx="5165094" cy="5319853"/>
          </a:xfrm>
          <a:custGeom>
            <a:avLst/>
            <a:gdLst/>
            <a:ahLst/>
            <a:cxnLst/>
            <a:rect r="r" b="b" t="t" l="l"/>
            <a:pathLst>
              <a:path h="5319853" w="5165094">
                <a:moveTo>
                  <a:pt x="0" y="0"/>
                </a:moveTo>
                <a:lnTo>
                  <a:pt x="5165094" y="0"/>
                </a:lnTo>
                <a:lnTo>
                  <a:pt x="5165094" y="5319853"/>
                </a:lnTo>
                <a:lnTo>
                  <a:pt x="0" y="5319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28700"/>
            <a:ext cx="7108831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50"/>
              </a:lnSpc>
            </a:pPr>
            <a:r>
              <a:rPr lang="en-US" sz="7125">
                <a:solidFill>
                  <a:srgbClr val="0E1414"/>
                </a:solidFill>
                <a:latin typeface="Lexend Deca"/>
                <a:ea typeface="Lexend Deca"/>
                <a:cs typeface="Lexend Deca"/>
                <a:sym typeface="Lexend Deca"/>
              </a:rPr>
              <a:t>Frontend Implementation Features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190710" y="1028700"/>
            <a:ext cx="7068590" cy="1855047"/>
            <a:chOff x="0" y="0"/>
            <a:chExt cx="9424787" cy="247339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4770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Our application utilizes </a:t>
              </a:r>
              <a:r>
                <a:rPr lang="en-US" b="true" sz="2199">
                  <a:solidFill>
                    <a:srgbClr val="F4F8F8"/>
                  </a:solidFill>
                  <a:latin typeface="Now Bold"/>
                  <a:ea typeface="Now Bold"/>
                  <a:cs typeface="Now Bold"/>
                  <a:sym typeface="Now Bold"/>
                </a:rPr>
                <a:t>dynamic UI components</a:t>
              </a: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 to enhance user engagement and provide a seamless experience.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Dynamic UI Components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190710" y="3672933"/>
            <a:ext cx="7068590" cy="1874096"/>
            <a:chOff x="0" y="0"/>
            <a:chExt cx="9424787" cy="249879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7310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Efficient </a:t>
              </a:r>
              <a:r>
                <a:rPr lang="en-US" b="true" sz="2199">
                  <a:solidFill>
                    <a:srgbClr val="F4F8F8"/>
                  </a:solidFill>
                  <a:latin typeface="Now Bold"/>
                  <a:ea typeface="Now Bold"/>
                  <a:cs typeface="Now Bold"/>
                  <a:sym typeface="Now Bold"/>
                </a:rPr>
                <a:t>API integration</a:t>
              </a: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 allows for real-time data exchange between the frontend and backend systems, ensuring up-to-date information.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API Integration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90710" y="6812466"/>
            <a:ext cx="7068590" cy="1888939"/>
            <a:chOff x="0" y="0"/>
            <a:chExt cx="9424787" cy="251858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9424787" cy="6049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F4F8F8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Form Validation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92892"/>
              <a:ext cx="9424787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79"/>
                </a:lnSpc>
              </a:pP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Robust </a:t>
              </a:r>
              <a:r>
                <a:rPr lang="en-US" b="true" sz="2199">
                  <a:solidFill>
                    <a:srgbClr val="F4F8F8"/>
                  </a:solidFill>
                  <a:latin typeface="Now Bold"/>
                  <a:ea typeface="Now Bold"/>
                  <a:cs typeface="Now Bold"/>
                  <a:sym typeface="Now Bold"/>
                </a:rPr>
                <a:t>form validation</a:t>
              </a:r>
              <a:r>
                <a:rPr lang="en-US" sz="2199">
                  <a:solidFill>
                    <a:srgbClr val="F4F8F8"/>
                  </a:solidFill>
                  <a:latin typeface="Now"/>
                  <a:ea typeface="Now"/>
                  <a:cs typeface="Now"/>
                  <a:sym typeface="Now"/>
                </a:rPr>
                <a:t> ensures accurate data entry, minimizing user errors and improving overall application reliability.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334500" y="107130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34500" y="370078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34500" y="6851010"/>
            <a:ext cx="57242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 u="sng">
                <a:solidFill>
                  <a:srgbClr val="0E1414"/>
                </a:solidFill>
                <a:latin typeface="Now"/>
                <a:ea typeface="Now"/>
                <a:cs typeface="Now"/>
                <a:sym typeface="Now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Streamlining Insurance Processes</dc:description>
  <dc:identifier>DAG1Ta9QTus</dc:identifier>
  <dcterms:modified xsi:type="dcterms:W3CDTF">2011-08-01T06:04:30Z</dcterms:modified>
  <cp:revision>1</cp:revision>
  <dc:title>Presentation - Streamlining Insurance Processes</dc:title>
</cp:coreProperties>
</file>