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2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C509-6089-43AC-B02E-44313B7CBFCA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37D7-BB21-4F5B-9FC1-545F3F337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56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C509-6089-43AC-B02E-44313B7CBFCA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37D7-BB21-4F5B-9FC1-545F3F337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9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C509-6089-43AC-B02E-44313B7CBFCA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37D7-BB21-4F5B-9FC1-545F3F33750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47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C509-6089-43AC-B02E-44313B7CBFCA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37D7-BB21-4F5B-9FC1-545F3F337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842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C509-6089-43AC-B02E-44313B7CBFCA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37D7-BB21-4F5B-9FC1-545F3F33750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161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C509-6089-43AC-B02E-44313B7CBFCA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37D7-BB21-4F5B-9FC1-545F3F337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855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C509-6089-43AC-B02E-44313B7CBFCA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37D7-BB21-4F5B-9FC1-545F3F337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46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C509-6089-43AC-B02E-44313B7CBFCA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37D7-BB21-4F5B-9FC1-545F3F337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6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C509-6089-43AC-B02E-44313B7CBFCA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37D7-BB21-4F5B-9FC1-545F3F337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69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C509-6089-43AC-B02E-44313B7CBFCA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37D7-BB21-4F5B-9FC1-545F3F337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1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C509-6089-43AC-B02E-44313B7CBFCA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37D7-BB21-4F5B-9FC1-545F3F337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42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C509-6089-43AC-B02E-44313B7CBFCA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37D7-BB21-4F5B-9FC1-545F3F337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02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C509-6089-43AC-B02E-44313B7CBFCA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37D7-BB21-4F5B-9FC1-545F3F337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25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C509-6089-43AC-B02E-44313B7CBFCA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37D7-BB21-4F5B-9FC1-545F3F337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38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C509-6089-43AC-B02E-44313B7CBFCA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37D7-BB21-4F5B-9FC1-545F3F337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25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37D7-BB21-4F5B-9FC1-545F3F337502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C509-6089-43AC-B02E-44313B7CBFCA}" type="datetimeFigureOut">
              <a:rPr lang="en-IN" smtClean="0"/>
              <a:t>01-04-2025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12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DC509-6089-43AC-B02E-44313B7CBFCA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5F37D7-BB21-4F5B-9FC1-545F3F337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47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3535-B7DB-3783-CB37-0E7D275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8001"/>
            <a:ext cx="8596668" cy="1320800"/>
          </a:xfrm>
        </p:spPr>
        <p:txBody>
          <a:bodyPr>
            <a:normAutofit fontScale="90000"/>
          </a:bodyPr>
          <a:lstStyle/>
          <a:p>
            <a:r>
              <a:rPr kumimoji="0" lang="en-US" altLang="en-US" sz="3600" b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Lung </a:t>
            </a:r>
            <a:r>
              <a:rPr kumimoji="0" lang="en-US" altLang="en-US" sz="360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Cancer</a:t>
            </a:r>
            <a:r>
              <a:rPr kumimoji="0" lang="en-US" altLang="en-US" sz="3600" b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Detection Using a Custom Convolutional Neural Network</a:t>
            </a:r>
            <a:br>
              <a:rPr kumimoji="0" lang="en-US" altLang="en-US" sz="3600" b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D437-139C-D968-A714-18F0D2708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50291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Objective: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robust Convolutional Neural Network (CNN) to automatically detect and classify lung cancer types from CT scan images.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Overview: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Set: 612 images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Set: 72 images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Classes a</a:t>
            </a:r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Distribution: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Adenocarcinoma: 194 images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Cell Carcinoma: 115 images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 (Non-cancerous): 148 images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Squamous Cell Carcinoma: 155 images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3890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13A5-0C18-6404-016C-DE97E4E0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546779"/>
            <a:ext cx="8596668" cy="688708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Data Preprocessing And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4C77D-2886-1188-97AF-0690D28A6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6031"/>
            <a:ext cx="8596668" cy="5402638"/>
          </a:xfrm>
        </p:spPr>
        <p:txBody>
          <a:bodyPr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 Workflow: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 Encoding: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folder name is mapped to a unique integer (e.g., 0 for adenocarcinoma, 1 for large cell carcinoma, 2 for normal, and 3 for squamous cell carcinoma) so that the model receives numeric labels during training.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Standardization: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Resize all images to 256×256 pixels and convert to grayscale for consistency.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Normalization: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Scale pixel values to a [0, 1] range for stable model training.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Augmentation: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indent="-285750">
              <a:buSzPct val="100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horizontal flips, rotations, zooms, and contrast adjustments to enrich the dataset and mitigate overfitting.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Class Imbalance: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Introduced class weights to ensure balanced learning across underrepresented classes.</a:t>
            </a:r>
          </a:p>
          <a:p>
            <a:pPr>
              <a:buSzPct val="100000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79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1B38-0D8E-A57D-3C32-ABEDFBEC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554" y="288513"/>
            <a:ext cx="4166892" cy="653808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Model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6FE1B2-D1E1-7DF0-563E-BCA8AFD32D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6835" y="1234857"/>
            <a:ext cx="1139833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 Overview: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sequential CNN built with TensorFlow/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Layers: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Blocks: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layers with increasing filters (32, 64, 128) using 3×3 kernels to capture intricate features.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Followed by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MaxPooling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reduce spatial dimensions and enhance feature abstraction.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Transition to Dense Layers: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Flatten layer transforms feature maps into a 1D vector.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Dense layer with 128 neurons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activation) to learn complex patterns.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Dropout (rate = 0.3) to combat overfitting.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Layer: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activation with 4 neurons, corresponding to the 4 target classes.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Optimizer: Adam (learning rate = 0.0003)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 Function: Sparse categorical </a:t>
            </a:r>
            <a:r>
              <a:rPr lang="en-GB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crossentropy</a:t>
            </a: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efficiently handle integer labels.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22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60E5-EC1B-86A4-A7CE-B00A31EE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6103" y="253611"/>
            <a:ext cx="6597279" cy="730590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002060"/>
                </a:solidFill>
                <a:cs typeface="Arial" panose="020B0604020202020204" pitchFamily="34" charset="0"/>
              </a:rPr>
              <a:t>Training Strategy And Challenges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2E1F41-C1EA-8771-CC08-72FEA0FB0E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961" y="900426"/>
            <a:ext cx="11475112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Cross-Validation for Hyperparameter Tuning: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5-fold cross-validation (</a:t>
            </a:r>
            <a:r>
              <a:rPr lang="en-GB" sz="15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KFold</a:t>
            </a:r>
            <a:r>
              <a:rPr lang="en-GB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to tune hyperparameters (learning rate, early stopping patience, etc.) and validate model stability on different splits.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Details: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selecting the best hyperparameters, retrained the final model on the entire training set.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Trained for 60 epochs with data augmentation.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Achieved a final accuracy of 96.07% on the full training set.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Monitoring: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monitoring of training vs. validation loss.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evaluation on each fold, with visualization (loss curve) to track progress.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and Solutions: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Imbalance: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Unequal representation of cancer types risked biasing the model.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Implemented class weights to ensure balanced learning across classes.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Overfitting: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Limited data and complex model architecture increased the risk of overfitting.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Applied data augmentation, dropout layers, and early stopping to improve generalization.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Convergence: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Achieving stable convergence during training with imbalanced and augmented data.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Adopted learning rate reduction on plateau to fine-tune convergence and used normalization to stabilize training</a:t>
            </a:r>
          </a:p>
        </p:txBody>
      </p:sp>
    </p:spTree>
    <p:extLst>
      <p:ext uri="{BB962C8B-B14F-4D97-AF65-F5344CB8AC3E}">
        <p14:creationId xmlns:p14="http://schemas.microsoft.com/office/powerpoint/2010/main" val="410709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4161-BB49-9ECE-3187-D2BBE2E8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6632"/>
            <a:ext cx="8596668" cy="4953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2060"/>
                </a:solidFill>
              </a:rPr>
              <a:t>Evaluation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23955-8254-8C0E-C050-3ACC95C1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21380"/>
            <a:ext cx="8445726" cy="5936619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Summary: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Metrics: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88.89%</a:t>
            </a:r>
          </a:p>
          <a:p>
            <a:pPr marL="1143000" lvl="2" indent="-228600"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Precision: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88.98%</a:t>
            </a:r>
          </a:p>
          <a:p>
            <a:pPr marL="1143000" lvl="2" indent="-228600"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Recall: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88.89%</a:t>
            </a:r>
          </a:p>
          <a:p>
            <a:pPr marL="1143000" lvl="2" indent="-228600"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Score: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88.81%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Report Highlights: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Adenocarcinoma: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Precision 0.86, Recall 0.78, F1 0.82 (Support: 23)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Cell Carcinoma: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Precision 0.90, Recall 0.90, F1 0.90 (Support: 21)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Normal: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Perfect classification with scores of 1.00 (Support: 13)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Squamous Cell Carcinoma: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Precision 0.82, Recall 0.93, F1 0.88 (Support: 15)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Insights: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performs robustly across multiple metrics, indicating reliable differentiation among cancer types.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Notable variance in class performance suggests opportunities for further tuning, especially for adenocarcinoma.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Directions: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Optimization: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Refine architecture and hyperparameters for even higher precision.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Expansion: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Integrate larger and more diverse datasets for broader generalization.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EEAD19-0997-DA72-34E7-1EA2F2F0B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987" y="741932"/>
            <a:ext cx="2857500" cy="22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6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686</Words>
  <Application>Microsoft Office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Lung Cancer Detection Using a Custom Convolutional Neural Network </vt:lpstr>
      <vt:lpstr>Data Preprocessing And Augmentation</vt:lpstr>
      <vt:lpstr>Model Architecture</vt:lpstr>
      <vt:lpstr>Training Strategy And Challenges</vt:lpstr>
      <vt:lpstr>Evaluation And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 Satvik</dc:creator>
  <cp:lastModifiedBy>Teja Satvik</cp:lastModifiedBy>
  <cp:revision>18</cp:revision>
  <dcterms:created xsi:type="dcterms:W3CDTF">2025-04-01T10:09:48Z</dcterms:created>
  <dcterms:modified xsi:type="dcterms:W3CDTF">2025-04-01T13:23:27Z</dcterms:modified>
</cp:coreProperties>
</file>