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65" r:id="rId4"/>
    <p:sldId id="275" r:id="rId5"/>
    <p:sldId id="258" r:id="rId6"/>
    <p:sldId id="259" r:id="rId7"/>
    <p:sldId id="260" r:id="rId8"/>
    <p:sldId id="261" r:id="rId9"/>
    <p:sldId id="262" r:id="rId10"/>
    <p:sldId id="263" r:id="rId11"/>
    <p:sldId id="282" r:id="rId12"/>
    <p:sldId id="266" r:id="rId13"/>
    <p:sldId id="267" r:id="rId14"/>
    <p:sldId id="268" r:id="rId15"/>
    <p:sldId id="269" r:id="rId16"/>
    <p:sldId id="270" r:id="rId17"/>
    <p:sldId id="272" r:id="rId18"/>
    <p:sldId id="273" r:id="rId19"/>
    <p:sldId id="277" r:id="rId20"/>
    <p:sldId id="279" r:id="rId21"/>
    <p:sldId id="276" r:id="rId22"/>
    <p:sldId id="280" r:id="rId23"/>
    <p:sldId id="281" r:id="rId24"/>
    <p:sldId id="274"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Libre Baskerville" panose="020B0604020202020204" charset="0"/>
      <p:regular r:id="rId31"/>
      <p:bold r:id="rId32"/>
      <p:italic r:id="rId33"/>
    </p:embeddedFont>
    <p:embeddedFont>
      <p:font typeface="Libre Franklin" panose="020B0604020202020204" charset="0"/>
      <p:regular r:id="rId34"/>
      <p:bold r:id="rId35"/>
      <p:italic r:id="rId36"/>
      <p:boldItalic r:id="rId37"/>
    </p:embeddedFont>
    <p:embeddedFont>
      <p:font typeface="Perpetua" panose="02020502060401020303"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i8iSRw3ZK+PVvD1q9FRYudPZ/D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3003D2-D3D5-4CBD-999A-3AED6F03F58F}">
  <a:tblStyle styleId="{9C3003D2-D3D5-4CBD-999A-3AED6F03F58F}" styleName="Table_0">
    <a:wholeTbl>
      <a:tcTxStyle b="off" i="off">
        <a:font>
          <a:latin typeface="Perpetua"/>
          <a:ea typeface="Perpetua"/>
          <a:cs typeface="Perpetu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Perpetua"/>
          <a:ea typeface="Perpetua"/>
          <a:cs typeface="Perpetua"/>
        </a:font>
        <a:schemeClr val="lt1"/>
      </a:tcTxStyle>
      <a:tcStyle>
        <a:tcBdr/>
        <a:fill>
          <a:solidFill>
            <a:schemeClr val="accent1"/>
          </a:solidFill>
        </a:fill>
      </a:tcStyle>
    </a:lastCol>
    <a:firstCol>
      <a:tcTxStyle b="on" i="off">
        <a:font>
          <a:latin typeface="Perpetua"/>
          <a:ea typeface="Perpetua"/>
          <a:cs typeface="Perpetua"/>
        </a:font>
        <a:schemeClr val="lt1"/>
      </a:tcTxStyle>
      <a:tcStyle>
        <a:tcBdr/>
        <a:fill>
          <a:solidFill>
            <a:schemeClr val="accent1"/>
          </a:solidFill>
        </a:fill>
      </a:tcStyle>
    </a:firstCol>
    <a:lastRow>
      <a:tcTxStyle b="on" i="off">
        <a:font>
          <a:latin typeface="Perpetua"/>
          <a:ea typeface="Perpetua"/>
          <a:cs typeface="Perpetu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Perpetua"/>
          <a:ea typeface="Perpetua"/>
          <a:cs typeface="Perpetu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c5a7408df1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c5a7408df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5a7408df1_2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5a7408df1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5a7408df1_2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5a7408df1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5a7408df1_2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5a7408df1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c5a7408df1_2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c5a7408df1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c5a7408df1_2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c5a7408df1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5a7408df1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5a7408df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3"/>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5" name="Google Shape;15;p13"/>
          <p:cNvSpPr/>
          <p:nvPr/>
        </p:nvSpPr>
        <p:spPr>
          <a:xfrm>
            <a:off x="65313" y="69755"/>
            <a:ext cx="9013372" cy="6692201"/>
          </a:xfrm>
          <a:prstGeom prst="roundRect">
            <a:avLst>
              <a:gd name="adj" fmla="val 4929"/>
            </a:avLst>
          </a:prstGeom>
          <a:solidFill>
            <a:schemeClr val="dk2"/>
          </a:solidFill>
          <a:ln w="9525" cap="sq"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6" name="Google Shape;16;p13"/>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spcBef>
                <a:spcPts val="580"/>
              </a:spcBef>
              <a:spcAft>
                <a:spcPts val="0"/>
              </a:spcAft>
              <a:buSzPts val="2210"/>
              <a:buNone/>
              <a:defRPr sz="2600">
                <a:solidFill>
                  <a:schemeClr val="lt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17" name="Google Shape;17;p1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
        <p:nvSpPr>
          <p:cNvPr id="20" name="Google Shape;20;p13"/>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1" name="Google Shape;21;p13"/>
          <p:cNvSpPr/>
          <p:nvPr/>
        </p:nvSpPr>
        <p:spPr>
          <a:xfrm>
            <a:off x="62931" y="1396720"/>
            <a:ext cx="9021537" cy="120580"/>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2" name="Google Shape;22;p13"/>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3" name="Google Shape;23;p13"/>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2"/>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8" name="Google Shape;88;p2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3"/>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4" name="Google Shape;94;p2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
        <p:nvSpPr>
          <p:cNvPr id="29" name="Google Shape;29;p1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5"/>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2" name="Google Shape;32;p15"/>
          <p:cNvSpPr/>
          <p:nvPr/>
        </p:nvSpPr>
        <p:spPr>
          <a:xfrm>
            <a:off x="65313" y="69755"/>
            <a:ext cx="9013372" cy="6692201"/>
          </a:xfrm>
          <a:prstGeom prst="roundRect">
            <a:avLst>
              <a:gd name="adj" fmla="val 4929"/>
            </a:avLst>
          </a:prstGeom>
          <a:solidFill>
            <a:schemeClr val="dk2"/>
          </a:solidFill>
          <a:ln w="9525" cap="sq"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3" name="Google Shape;33;p15"/>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lt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5"/>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chemeClr val="lt1"/>
                </a:solidFill>
              </a:defRPr>
            </a:lvl1pPr>
            <a:lvl2pPr marL="914400" lvl="1" indent="-228600" algn="l">
              <a:spcBef>
                <a:spcPts val="370"/>
              </a:spcBef>
              <a:spcAft>
                <a:spcPts val="0"/>
              </a:spcAft>
              <a:buSzPts val="1530"/>
              <a:buNone/>
              <a:defRPr sz="1800">
                <a:solidFill>
                  <a:schemeClr val="lt1"/>
                </a:solidFill>
              </a:defRPr>
            </a:lvl2pPr>
            <a:lvl3pPr marL="1371600" lvl="2" indent="-228600" algn="l">
              <a:spcBef>
                <a:spcPts val="370"/>
              </a:spcBef>
              <a:spcAft>
                <a:spcPts val="0"/>
              </a:spcAft>
              <a:buSzPts val="1360"/>
              <a:buNone/>
              <a:defRPr sz="1600">
                <a:solidFill>
                  <a:schemeClr val="lt1"/>
                </a:solidFill>
              </a:defRPr>
            </a:lvl3pPr>
            <a:lvl4pPr marL="1828800" lvl="3" indent="-228600" algn="l">
              <a:spcBef>
                <a:spcPts val="370"/>
              </a:spcBef>
              <a:spcAft>
                <a:spcPts val="0"/>
              </a:spcAft>
              <a:buSzPts val="1120"/>
              <a:buNone/>
              <a:defRPr sz="1400">
                <a:solidFill>
                  <a:schemeClr val="lt1"/>
                </a:solidFill>
              </a:defRPr>
            </a:lvl4pPr>
            <a:lvl5pPr marL="2286000" lvl="4" indent="-228600" algn="l">
              <a:spcBef>
                <a:spcPts val="370"/>
              </a:spcBef>
              <a:spcAft>
                <a:spcPts val="0"/>
              </a:spcAft>
              <a:buSzPts val="1400"/>
              <a:buFont typeface="Libre Baskerville"/>
              <a:buNone/>
              <a:defRPr sz="1400">
                <a:solidFill>
                  <a:schemeClr val="lt1"/>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5" name="Google Shape;35;p1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8" name="Google Shape;38;p15"/>
          <p:cNvSpPr/>
          <p:nvPr/>
        </p:nvSpPr>
        <p:spPr>
          <a:xfrm>
            <a:off x="69146" y="2341475"/>
            <a:ext cx="9013781"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9" name="Google Shape;39;p15"/>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0" name="Google Shape;40;p15"/>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
        <p:nvSpPr>
          <p:cNvPr id="46" name="Google Shape;46;p16"/>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47" name="Google Shape;47;p16"/>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7"/>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lt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7"/>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1" name="Google Shape;51;p17"/>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2" name="Google Shape;52;p1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
        <p:nvSpPr>
          <p:cNvPr id="55" name="Google Shape;55;p17"/>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6" name="Google Shape;56;p17"/>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20"/>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68" name="Google Shape;68;p20"/>
          <p:cNvSpPr/>
          <p:nvPr/>
        </p:nvSpPr>
        <p:spPr>
          <a:xfrm>
            <a:off x="64008" y="69755"/>
            <a:ext cx="9013372" cy="6693408"/>
          </a:xfrm>
          <a:prstGeom prst="roundRect">
            <a:avLst>
              <a:gd name="adj" fmla="val 4929"/>
            </a:avLst>
          </a:prstGeom>
          <a:solidFill>
            <a:schemeClr val="dk2"/>
          </a:solidFill>
          <a:ln w="9525" cap="sq"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69" name="Google Shape;69;p20"/>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lt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1" name="Google Shape;71;p2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
        <p:nvSpPr>
          <p:cNvPr id="74" name="Google Shape;74;p20"/>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21"/>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lt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1"/>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8" name="Google Shape;78;p2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
        <p:nvSpPr>
          <p:cNvPr id="81" name="Google Shape;81;p21"/>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2" name="Google Shape;82;p21"/>
          <p:cNvSpPr/>
          <p:nvPr/>
        </p:nvSpPr>
        <p:spPr>
          <a:xfrm>
            <a:off x="68508" y="4650474"/>
            <a:ext cx="9006639"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3" name="Google Shape;83;p21"/>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4" name="Google Shape;84;p21"/>
          <p:cNvSpPr>
            <a:spLocks noGrp="1"/>
          </p:cNvSpPr>
          <p:nvPr>
            <p:ph type="pic" idx="2"/>
          </p:nvPr>
        </p:nvSpPr>
        <p:spPr>
          <a:xfrm>
            <a:off x="68308" y="66675"/>
            <a:ext cx="9001873" cy="4581525"/>
          </a:xfrm>
          <a:prstGeom prst="round2SameRect">
            <a:avLst>
              <a:gd name="adj1" fmla="val 7101"/>
              <a:gd name="adj2" fmla="val 0"/>
            </a:avLst>
          </a:prstGeom>
          <a:solidFill>
            <a:schemeClr val="dk2"/>
          </a:solid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580"/>
              </a:spcBef>
              <a:spcAft>
                <a:spcPts val="0"/>
              </a:spcAft>
              <a:buClr>
                <a:schemeClr val="accent1"/>
              </a:buClr>
              <a:buSzPts val="2720"/>
              <a:buFont typeface="Noto Sans Symbols"/>
              <a:buNone/>
              <a:defRPr sz="3200" b="0" i="0" u="none" strike="noStrike" cap="none">
                <a:solidFill>
                  <a:schemeClr val="lt1"/>
                </a:solidFill>
                <a:latin typeface="Libre Baskerville"/>
                <a:ea typeface="Libre Baskerville"/>
                <a:cs typeface="Libre Baskerville"/>
                <a:sym typeface="Libre Baskerville"/>
              </a:defRPr>
            </a:lvl1pPr>
            <a:lvl2pPr marR="0" lvl="1" algn="l" rtl="0">
              <a:spcBef>
                <a:spcPts val="370"/>
              </a:spcBef>
              <a:spcAft>
                <a:spcPts val="0"/>
              </a:spcAft>
              <a:buClr>
                <a:schemeClr val="accent2"/>
              </a:buClr>
              <a:buSzPts val="2040"/>
              <a:buFont typeface="Noto Sans Symbols"/>
              <a:buChar char="⚫"/>
              <a:defRPr sz="2400" b="0" i="0" u="none" strike="noStrike" cap="none">
                <a:solidFill>
                  <a:schemeClr val="lt1"/>
                </a:solidFill>
                <a:latin typeface="Libre Baskerville"/>
                <a:ea typeface="Libre Baskerville"/>
                <a:cs typeface="Libre Baskerville"/>
                <a:sym typeface="Libre Baskerville"/>
              </a:defRPr>
            </a:lvl2pPr>
            <a:lvl3pPr marR="0" lvl="2" algn="l" rtl="0">
              <a:spcBef>
                <a:spcPts val="370"/>
              </a:spcBef>
              <a:spcAft>
                <a:spcPts val="0"/>
              </a:spcAft>
              <a:buClr>
                <a:srgbClr val="B1C0DA"/>
              </a:buClr>
              <a:buSzPts val="1700"/>
              <a:buFont typeface="Noto Sans Symbols"/>
              <a:buChar char="⚫"/>
              <a:defRPr sz="2000" b="0" i="0" u="none" strike="noStrike" cap="none">
                <a:solidFill>
                  <a:schemeClr val="lt1"/>
                </a:solidFill>
                <a:latin typeface="Libre Baskerville"/>
                <a:ea typeface="Libre Baskerville"/>
                <a:cs typeface="Libre Baskerville"/>
                <a:sym typeface="Libre Baskerville"/>
              </a:defRPr>
            </a:lvl3pPr>
            <a:lvl4pPr marR="0" lvl="3" algn="l" rtl="0">
              <a:spcBef>
                <a:spcPts val="370"/>
              </a:spcBef>
              <a:spcAft>
                <a:spcPts val="0"/>
              </a:spcAft>
              <a:buClr>
                <a:schemeClr val="accent3"/>
              </a:buClr>
              <a:buSzPts val="1600"/>
              <a:buFont typeface="Noto Sans Symbols"/>
              <a:buChar char="⚫"/>
              <a:defRPr sz="2000" b="0" i="0" u="none" strike="noStrike" cap="none">
                <a:solidFill>
                  <a:schemeClr val="lt1"/>
                </a:solidFill>
                <a:latin typeface="Libre Baskerville"/>
                <a:ea typeface="Libre Baskerville"/>
                <a:cs typeface="Libre Baskerville"/>
                <a:sym typeface="Libre Baskerville"/>
              </a:defRPr>
            </a:lvl4pPr>
            <a:lvl5pPr marR="0" lvl="4" algn="l" rtl="0">
              <a:spcBef>
                <a:spcPts val="370"/>
              </a:spcBef>
              <a:spcAft>
                <a:spcPts val="0"/>
              </a:spcAft>
              <a:buClr>
                <a:schemeClr val="accent3"/>
              </a:buClr>
              <a:buSzPts val="2000"/>
              <a:buFont typeface="Libre Baskerville"/>
              <a:buChar char="o"/>
              <a:defRPr sz="2000" b="0" i="0" u="none" strike="noStrike" cap="none">
                <a:solidFill>
                  <a:schemeClr val="lt1"/>
                </a:solidFill>
                <a:latin typeface="Libre Baskerville"/>
                <a:ea typeface="Libre Baskerville"/>
                <a:cs typeface="Libre Baskerville"/>
                <a:sym typeface="Libre Baskerville"/>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lt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lt1"/>
                </a:solidFill>
                <a:latin typeface="Libre Baskerville"/>
                <a:ea typeface="Libre Baskerville"/>
                <a:cs typeface="Libre Baskerville"/>
                <a:sym typeface="Libre Baskerville"/>
              </a:defRPr>
            </a:lvl7pPr>
            <a:lvl8pPr marR="0" lvl="7" algn="l" rtl="0">
              <a:spcBef>
                <a:spcPts val="370"/>
              </a:spcBef>
              <a:spcAft>
                <a:spcPts val="0"/>
              </a:spcAft>
              <a:buClr>
                <a:srgbClr val="B1C0DA"/>
              </a:buClr>
              <a:buSzPts val="1800"/>
              <a:buFont typeface="Libre Baskerville"/>
              <a:buChar char="•"/>
              <a:defRPr sz="1800" b="0" i="0" u="none" strike="noStrike" cap="none">
                <a:solidFill>
                  <a:schemeClr val="lt1"/>
                </a:solidFill>
                <a:latin typeface="Libre Baskerville"/>
                <a:ea typeface="Libre Baskerville"/>
                <a:cs typeface="Libre Baskerville"/>
                <a:sym typeface="Libre Baskerville"/>
              </a:defRPr>
            </a:lvl8pPr>
            <a:lvl9pPr marR="0" lvl="8" algn="l" rtl="0">
              <a:spcBef>
                <a:spcPts val="370"/>
              </a:spcBef>
              <a:spcAft>
                <a:spcPts val="0"/>
              </a:spcAft>
              <a:buClr>
                <a:srgbClr val="DCB1B0"/>
              </a:buClr>
              <a:buSzPts val="1800"/>
              <a:buFont typeface="Libre Baskerville"/>
              <a:buChar char="•"/>
              <a:defRPr sz="1800" b="0" i="0" u="none" strike="noStrike" cap="none">
                <a:solidFill>
                  <a:schemeClr val="lt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2"/>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 name="Google Shape;7;p12"/>
          <p:cNvSpPr/>
          <p:nvPr/>
        </p:nvSpPr>
        <p:spPr>
          <a:xfrm>
            <a:off x="64008" y="69755"/>
            <a:ext cx="9013372" cy="6693408"/>
          </a:xfrm>
          <a:prstGeom prst="roundRect">
            <a:avLst>
              <a:gd name="adj" fmla="val 4929"/>
            </a:avLst>
          </a:prstGeom>
          <a:solidFill>
            <a:schemeClr val="dk2"/>
          </a:solidFill>
          <a:ln w="9525" cap="sq"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 name="Google Shape;8;p1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lt2"/>
              </a:buClr>
              <a:buSzPts val="4000"/>
              <a:buFont typeface="Libre Franklin"/>
              <a:buNone/>
              <a:defRPr sz="4000" b="0" i="0" u="none" strike="noStrike" cap="none">
                <a:solidFill>
                  <a:schemeClr val="lt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lt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lt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lt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lt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lt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lt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lt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lt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lt1"/>
                </a:solidFill>
                <a:latin typeface="Libre Baskerville"/>
                <a:ea typeface="Libre Baskerville"/>
                <a:cs typeface="Libre Baskerville"/>
                <a:sym typeface="Libre Baskerville"/>
              </a:defRPr>
            </a:lvl9pPr>
          </a:lstStyle>
          <a:p>
            <a:endParaRPr/>
          </a:p>
        </p:txBody>
      </p:sp>
      <p:sp>
        <p:nvSpPr>
          <p:cNvPr id="10" name="Google Shape;10;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lt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9pPr>
          </a:lstStyle>
          <a:p>
            <a:endParaRPr/>
          </a:p>
        </p:txBody>
      </p:sp>
      <p:sp>
        <p:nvSpPr>
          <p:cNvPr id="11" name="Google Shape;11;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lt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9pPr>
          </a:lstStyle>
          <a:p>
            <a:endParaRPr/>
          </a:p>
        </p:txBody>
      </p:sp>
      <p:sp>
        <p:nvSpPr>
          <p:cNvPr id="12" name="Google Shape;12;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
        <p:cNvGrpSpPr/>
        <p:nvPr/>
      </p:nvGrpSpPr>
      <p:grpSpPr>
        <a:xfrm>
          <a:off x="0" y="0"/>
          <a:ext cx="0" cy="0"/>
          <a:chOff x="0" y="0"/>
          <a:chExt cx="0" cy="0"/>
        </a:xfrm>
      </p:grpSpPr>
      <p:sp>
        <p:nvSpPr>
          <p:cNvPr id="101" name="Google Shape;101;p1"/>
          <p:cNvSpPr txBox="1">
            <a:spLocks noGrp="1"/>
          </p:cNvSpPr>
          <p:nvPr>
            <p:ph type="subTitle" idx="1"/>
          </p:nvPr>
        </p:nvSpPr>
        <p:spPr>
          <a:xfrm>
            <a:off x="791580" y="3501958"/>
            <a:ext cx="7560840" cy="3240360"/>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spcBef>
                <a:spcPts val="0"/>
              </a:spcBef>
              <a:spcAft>
                <a:spcPts val="0"/>
              </a:spcAft>
              <a:buSzPct val="85000"/>
              <a:buNone/>
            </a:pPr>
            <a:r>
              <a:rPr lang="en-IN" dirty="0">
                <a:latin typeface="Times New Roman" panose="02020603050405020304" pitchFamily="18" charset="0"/>
                <a:cs typeface="Times New Roman" panose="02020603050405020304" pitchFamily="18" charset="0"/>
              </a:rPr>
              <a:t>Using IOT</a:t>
            </a:r>
            <a:endParaRPr dirty="0">
              <a:latin typeface="Times New Roman" panose="02020603050405020304" pitchFamily="18" charset="0"/>
              <a:cs typeface="Times New Roman" panose="02020603050405020304" pitchFamily="18" charset="0"/>
            </a:endParaRPr>
          </a:p>
          <a:p>
            <a:pPr marL="0" lvl="0" indent="0" algn="ctr" rtl="0">
              <a:spcBef>
                <a:spcPts val="580"/>
              </a:spcBef>
              <a:spcAft>
                <a:spcPts val="0"/>
              </a:spcAft>
              <a:buSzPct val="85000"/>
              <a:buNone/>
            </a:pPr>
            <a:endParaRPr dirty="0">
              <a:latin typeface="Times New Roman" panose="02020603050405020304" pitchFamily="18" charset="0"/>
              <a:cs typeface="Times New Roman" panose="02020603050405020304" pitchFamily="18" charset="0"/>
            </a:endParaRPr>
          </a:p>
          <a:p>
            <a:pPr marL="0" lvl="0" indent="0" algn="ctr" rtl="0">
              <a:spcBef>
                <a:spcPts val="580"/>
              </a:spcBef>
              <a:spcAft>
                <a:spcPts val="0"/>
              </a:spcAft>
              <a:buSzPct val="85000"/>
              <a:buNone/>
            </a:pPr>
            <a:r>
              <a:rPr lang="en-IN" sz="3100" dirty="0">
                <a:latin typeface="Times New Roman" panose="02020603050405020304" pitchFamily="18" charset="0"/>
                <a:cs typeface="Times New Roman" panose="02020603050405020304" pitchFamily="18" charset="0"/>
              </a:rPr>
              <a:t>Project Guide: </a:t>
            </a:r>
            <a:r>
              <a:rPr lang="en-IN" sz="3100" dirty="0" err="1">
                <a:latin typeface="Times New Roman" panose="02020603050405020304" pitchFamily="18" charset="0"/>
                <a:cs typeface="Times New Roman" panose="02020603050405020304" pitchFamily="18" charset="0"/>
              </a:rPr>
              <a:t>Dr.</a:t>
            </a:r>
            <a:r>
              <a:rPr lang="en-IN" sz="3100" dirty="0">
                <a:latin typeface="Times New Roman" panose="02020603050405020304" pitchFamily="18" charset="0"/>
                <a:cs typeface="Times New Roman" panose="02020603050405020304" pitchFamily="18" charset="0"/>
              </a:rPr>
              <a:t> Balaji </a:t>
            </a:r>
            <a:endParaRPr sz="3100" dirty="0">
              <a:latin typeface="Times New Roman" panose="02020603050405020304" pitchFamily="18" charset="0"/>
              <a:cs typeface="Times New Roman" panose="02020603050405020304" pitchFamily="18" charset="0"/>
            </a:endParaRPr>
          </a:p>
          <a:p>
            <a:pPr marL="0" lvl="0" indent="0" algn="ctr" rtl="0">
              <a:spcBef>
                <a:spcPts val="580"/>
              </a:spcBef>
              <a:spcAft>
                <a:spcPts val="0"/>
              </a:spcAft>
              <a:buSzPct val="85000"/>
              <a:buNone/>
            </a:pPr>
            <a:endParaRPr dirty="0">
              <a:latin typeface="Times New Roman" panose="02020603050405020304" pitchFamily="18" charset="0"/>
              <a:cs typeface="Times New Roman" panose="02020603050405020304" pitchFamily="18" charset="0"/>
            </a:endParaRPr>
          </a:p>
          <a:p>
            <a:pPr marL="0" lvl="0" indent="0" algn="ctr" rtl="0">
              <a:spcBef>
                <a:spcPts val="580"/>
              </a:spcBef>
              <a:spcAft>
                <a:spcPts val="0"/>
              </a:spcAft>
              <a:buSzPct val="85000"/>
              <a:buNone/>
            </a:pPr>
            <a:r>
              <a:rPr lang="en-IN" sz="3100" dirty="0">
                <a:latin typeface="Times New Roman" panose="02020603050405020304" pitchFamily="18" charset="0"/>
                <a:cs typeface="Times New Roman" panose="02020603050405020304" pitchFamily="18" charset="0"/>
              </a:rPr>
              <a:t>By,</a:t>
            </a:r>
            <a:endParaRPr dirty="0">
              <a:latin typeface="Times New Roman" panose="02020603050405020304" pitchFamily="18" charset="0"/>
              <a:cs typeface="Times New Roman" panose="02020603050405020304" pitchFamily="18" charset="0"/>
            </a:endParaRPr>
          </a:p>
          <a:p>
            <a:pPr marL="0" lvl="0" indent="0" algn="ctr" rtl="0">
              <a:spcBef>
                <a:spcPts val="580"/>
              </a:spcBef>
              <a:spcAft>
                <a:spcPts val="0"/>
              </a:spcAft>
              <a:buSzPct val="85000"/>
              <a:buNone/>
            </a:pPr>
            <a:r>
              <a:rPr lang="en-IN" sz="3100" dirty="0" err="1">
                <a:latin typeface="Times New Roman" panose="02020603050405020304" pitchFamily="18" charset="0"/>
                <a:cs typeface="Times New Roman" panose="02020603050405020304" pitchFamily="18" charset="0"/>
              </a:rPr>
              <a:t>Eswarraj.B</a:t>
            </a:r>
            <a:endParaRPr dirty="0">
              <a:latin typeface="Times New Roman" panose="02020603050405020304" pitchFamily="18" charset="0"/>
              <a:cs typeface="Times New Roman" panose="02020603050405020304" pitchFamily="18" charset="0"/>
            </a:endParaRPr>
          </a:p>
          <a:p>
            <a:pPr marL="0" lvl="0" indent="0" algn="ctr" rtl="0">
              <a:spcBef>
                <a:spcPts val="580"/>
              </a:spcBef>
              <a:spcAft>
                <a:spcPts val="0"/>
              </a:spcAft>
              <a:buSzPct val="85000"/>
              <a:buNone/>
            </a:pPr>
            <a:r>
              <a:rPr lang="en-IN" sz="3100" dirty="0" err="1">
                <a:latin typeface="Times New Roman" panose="02020603050405020304" pitchFamily="18" charset="0"/>
                <a:cs typeface="Times New Roman" panose="02020603050405020304" pitchFamily="18" charset="0"/>
              </a:rPr>
              <a:t>Enturi</a:t>
            </a:r>
            <a:r>
              <a:rPr lang="en-IN" sz="3100" dirty="0">
                <a:latin typeface="Times New Roman" panose="02020603050405020304" pitchFamily="18" charset="0"/>
                <a:cs typeface="Times New Roman" panose="02020603050405020304" pitchFamily="18" charset="0"/>
              </a:rPr>
              <a:t> </a:t>
            </a:r>
            <a:r>
              <a:rPr lang="en-IN" sz="3100" dirty="0" err="1">
                <a:latin typeface="Times New Roman" panose="02020603050405020304" pitchFamily="18" charset="0"/>
                <a:cs typeface="Times New Roman" panose="02020603050405020304" pitchFamily="18" charset="0"/>
              </a:rPr>
              <a:t>Shanmukha</a:t>
            </a:r>
            <a:r>
              <a:rPr lang="en-IN" sz="3100" dirty="0">
                <a:latin typeface="Times New Roman" panose="02020603050405020304" pitchFamily="18" charset="0"/>
                <a:cs typeface="Times New Roman" panose="02020603050405020304" pitchFamily="18" charset="0"/>
              </a:rPr>
              <a:t> Sai</a:t>
            </a:r>
            <a:endParaRPr dirty="0">
              <a:latin typeface="Times New Roman" panose="02020603050405020304" pitchFamily="18" charset="0"/>
              <a:cs typeface="Times New Roman" panose="02020603050405020304" pitchFamily="18" charset="0"/>
            </a:endParaRPr>
          </a:p>
          <a:p>
            <a:pPr marL="0" lvl="0" indent="0" algn="ctr" rtl="0">
              <a:spcBef>
                <a:spcPts val="580"/>
              </a:spcBef>
              <a:spcAft>
                <a:spcPts val="0"/>
              </a:spcAft>
              <a:buSzPct val="85000"/>
              <a:buNone/>
            </a:pPr>
            <a:r>
              <a:rPr lang="en-IN" sz="3100" dirty="0" err="1">
                <a:latin typeface="Times New Roman" panose="02020603050405020304" pitchFamily="18" charset="0"/>
                <a:cs typeface="Times New Roman" panose="02020603050405020304" pitchFamily="18" charset="0"/>
              </a:rPr>
              <a:t>Ashwin.N</a:t>
            </a:r>
            <a:endParaRPr sz="3100" dirty="0">
              <a:latin typeface="Times New Roman" panose="02020603050405020304" pitchFamily="18" charset="0"/>
              <a:cs typeface="Times New Roman" panose="02020603050405020304" pitchFamily="18" charset="0"/>
            </a:endParaRPr>
          </a:p>
          <a:p>
            <a:pPr marL="0" lvl="0" indent="0" algn="ctr" rtl="0">
              <a:spcBef>
                <a:spcPts val="580"/>
              </a:spcBef>
              <a:spcAft>
                <a:spcPts val="0"/>
              </a:spcAft>
              <a:buSzPct val="85000"/>
              <a:buNone/>
            </a:pPr>
            <a:endParaRPr dirty="0">
              <a:latin typeface="Times New Roman" panose="02020603050405020304" pitchFamily="18" charset="0"/>
              <a:cs typeface="Times New Roman" panose="02020603050405020304" pitchFamily="18" charset="0"/>
            </a:endParaRPr>
          </a:p>
        </p:txBody>
      </p:sp>
      <p:sp>
        <p:nvSpPr>
          <p:cNvPr id="102" name="Google Shape;102;p1"/>
          <p:cNvSpPr txBox="1">
            <a:spLocks noGrp="1"/>
          </p:cNvSpPr>
          <p:nvPr>
            <p:ph type="ctrTitle"/>
          </p:nvPr>
        </p:nvSpPr>
        <p:spPr>
          <a:xfrm>
            <a:off x="457200" y="1196503"/>
            <a:ext cx="8229600" cy="2159540"/>
          </a:xfrm>
          <a:prstGeom prst="rect">
            <a:avLst/>
          </a:prstGeom>
          <a:noFill/>
          <a:ln>
            <a:noFill/>
          </a:ln>
        </p:spPr>
        <p:txBody>
          <a:bodyPr spcFirstLastPara="1" wrap="square" lIns="91425" tIns="45700" rIns="91425" bIns="91425" anchor="ctr" anchorCtr="0">
            <a:normAutofit/>
          </a:bodyPr>
          <a:lstStyle/>
          <a:p>
            <a:pPr algn="ctr">
              <a:lnSpc>
                <a:spcPct val="115000"/>
              </a:lnSpc>
              <a:spcBef>
                <a:spcPts val="1800"/>
              </a:spcBef>
              <a:spcAft>
                <a:spcPts val="1400"/>
              </a:spcAft>
            </a:pPr>
            <a:r>
              <a:rPr lang="en-IN" sz="2800" dirty="0">
                <a:effectLst/>
                <a:latin typeface="Times New Roman" panose="02020603050405020304" pitchFamily="18" charset="0"/>
                <a:ea typeface="Times New Roman" panose="02020603050405020304" pitchFamily="18" charset="0"/>
              </a:rPr>
              <a:t>REAL TIME STAGNANT WATER MONITORING SYSTEM IN STREETS USING IOT AND ANDROID                                                                                                                                                          </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167951" y="259557"/>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lt2"/>
              </a:buClr>
              <a:buSzPts val="4000"/>
              <a:buFont typeface="Libre Franklin"/>
              <a:buNone/>
            </a:pPr>
            <a:r>
              <a:rPr lang="en-IN" dirty="0">
                <a:latin typeface="Times New Roman" panose="02020603050405020304" pitchFamily="18" charset="0"/>
                <a:cs typeface="Times New Roman" panose="02020603050405020304" pitchFamily="18" charset="0"/>
              </a:rPr>
              <a:t>CLASS DIAGRAM:</a:t>
            </a:r>
            <a:endParaRPr dirty="0">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idx="1"/>
          </p:nvPr>
        </p:nvSpPr>
        <p:spPr/>
        <p:txBody>
          <a:bodyPr/>
          <a:lstStyle/>
          <a:p>
            <a:endParaRPr lang="en-IN"/>
          </a:p>
        </p:txBody>
      </p:sp>
      <p:pic>
        <p:nvPicPr>
          <p:cNvPr id="5" name="Picture 4"/>
          <p:cNvPicPr/>
          <p:nvPr/>
        </p:nvPicPr>
        <p:blipFill>
          <a:blip r:embed="rId3"/>
          <a:stretch>
            <a:fillRect/>
          </a:stretch>
        </p:blipFill>
        <p:spPr>
          <a:xfrm>
            <a:off x="398206" y="1417638"/>
            <a:ext cx="8288593" cy="5086401"/>
          </a:xfrm>
          <a:prstGeom prst="rect">
            <a:avLst/>
          </a:prstGeom>
        </p:spPr>
      </p:pic>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 DESCRIPTION</a:t>
            </a:r>
            <a:r>
              <a:rPr lang="en-US" dirty="0"/>
              <a:t>:</a:t>
            </a:r>
            <a:endParaRPr lang="en-IN" dirty="0"/>
          </a:p>
        </p:txBody>
      </p:sp>
      <p:sp>
        <p:nvSpPr>
          <p:cNvPr id="3" name="Text Placeholder 2"/>
          <p:cNvSpPr>
            <a:spLocks noGrp="1"/>
          </p:cNvSpPr>
          <p:nvPr>
            <p:ph type="body" idx="1"/>
          </p:nvPr>
        </p:nvSpPr>
        <p:spPr>
          <a:xfrm>
            <a:off x="457200" y="1447800"/>
            <a:ext cx="8229600" cy="4572000"/>
          </a:xfrm>
        </p:spPr>
        <p:txBody>
          <a:bodyPr>
            <a:normAutofit fontScale="92500" lnSpcReduction="10000"/>
          </a:bodyPr>
          <a:lstStyle/>
          <a:p>
            <a:pPr marL="131445" indent="0">
              <a:buNone/>
            </a:pPr>
            <a:r>
              <a:rPr lang="en-US" dirty="0">
                <a:latin typeface="Times New Roman" panose="02020603050405020304" pitchFamily="18" charset="0"/>
                <a:cs typeface="Times New Roman" panose="02020603050405020304" pitchFamily="18" charset="0"/>
              </a:rPr>
              <a:t>ARDUINO NANO:</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Arduino Nano is a low cost development board with very minimal form factor.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uses an ATmega328p microcontroller that follows AVR Architecture.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has built in digital and analog pins used to connect different Sensors and also other boards using specific protocols.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Nano can be programmed using an open source application called Arduino IDE.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development board acts as an interface between different analog (potentiometer, LDR) and digital components (LED, LCD display).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92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1039725" y="376024"/>
            <a:ext cx="7772400" cy="10596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lt2"/>
              </a:buClr>
              <a:buSzPct val="100000"/>
              <a:buFont typeface="Arial"/>
              <a:buNone/>
            </a:pPr>
            <a:r>
              <a:rPr lang="en-IN" dirty="0">
                <a:latin typeface="Times New Roman" panose="02020603050405020304" pitchFamily="18" charset="0"/>
                <a:ea typeface="Arial"/>
                <a:cs typeface="Times New Roman" panose="02020603050405020304" pitchFamily="18" charset="0"/>
                <a:sym typeface="Arial"/>
              </a:rPr>
              <a:t>MODULES 	DESCRIPTION:</a:t>
            </a:r>
            <a:endParaRPr dirty="0">
              <a:latin typeface="Times New Roman" panose="02020603050405020304" pitchFamily="18" charset="0"/>
              <a:ea typeface="Arial"/>
              <a:cs typeface="Times New Roman" panose="02020603050405020304" pitchFamily="18" charset="0"/>
              <a:sym typeface="Arial"/>
            </a:endParaRPr>
          </a:p>
        </p:txBody>
      </p:sp>
      <p:sp>
        <p:nvSpPr>
          <p:cNvPr id="163" name="Google Shape;163;p10"/>
          <p:cNvSpPr txBox="1">
            <a:spLocks noGrp="1"/>
          </p:cNvSpPr>
          <p:nvPr>
            <p:ph type="body" idx="1"/>
          </p:nvPr>
        </p:nvSpPr>
        <p:spPr>
          <a:xfrm>
            <a:off x="914400" y="1714488"/>
            <a:ext cx="7772400" cy="4305312"/>
          </a:xfrm>
          <a:prstGeom prst="rect">
            <a:avLst/>
          </a:prstGeom>
          <a:noFill/>
          <a:ln>
            <a:noFill/>
          </a:ln>
        </p:spPr>
        <p:txBody>
          <a:bodyPr spcFirstLastPara="1" wrap="square" lIns="91425" tIns="45700" rIns="91425" bIns="45700" anchor="t" anchorCtr="0">
            <a:normAutofit/>
          </a:bodyPr>
          <a:lstStyle/>
          <a:p>
            <a:pPr marL="0" lvl="0" indent="0" algn="l" rtl="0">
              <a:spcBef>
                <a:spcPts val="580"/>
              </a:spcBef>
              <a:spcAft>
                <a:spcPts val="0"/>
              </a:spcAft>
              <a:buNone/>
            </a:pPr>
            <a:r>
              <a:rPr lang="en-US" sz="2800" dirty="0">
                <a:latin typeface="Times New Roman" panose="02020603050405020304" pitchFamily="18" charset="0"/>
                <a:ea typeface="Impact"/>
                <a:cs typeface="Times New Roman" panose="02020603050405020304" pitchFamily="18" charset="0"/>
                <a:sym typeface="Impact"/>
              </a:rPr>
              <a:t>WATER SENSOR:</a:t>
            </a:r>
          </a:p>
          <a:p>
            <a:pPr lvl="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Water Sensor is used for detecting the presence of water. </a:t>
            </a:r>
          </a:p>
          <a:p>
            <a:pPr lvl="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It consists of two types of intermixed Copper lines called Power Trace and Sense Trace. </a:t>
            </a:r>
          </a:p>
          <a:p>
            <a:pPr lvl="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These Lines when in Contact with water act as variable Resistor and thereby detecting Level of Water.</a:t>
            </a:r>
            <a:endParaRPr sz="2800" dirty="0">
              <a:latin typeface="Times New Roman" panose="02020603050405020304" pitchFamily="18" charset="0"/>
              <a:ea typeface="Impact"/>
              <a:cs typeface="Times New Roman" panose="02020603050405020304" pitchFamily="18" charset="0"/>
              <a:sym typeface="Impact"/>
            </a:endParaRPr>
          </a:p>
        </p:txBody>
      </p:sp>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c5a7408df1_3_0"/>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lvl="0">
              <a:buSzPct val="100000"/>
            </a:pPr>
            <a:r>
              <a:rPr lang="en-US" dirty="0">
                <a:latin typeface="Times New Roman" panose="02020603050405020304" pitchFamily="18" charset="0"/>
                <a:cs typeface="Times New Roman" panose="02020603050405020304" pitchFamily="18" charset="0"/>
              </a:rPr>
              <a:t>MODULES DESCRIPTION:</a:t>
            </a:r>
            <a:endParaRPr dirty="0">
              <a:latin typeface="Times New Roman" panose="02020603050405020304" pitchFamily="18" charset="0"/>
              <a:cs typeface="Times New Roman" panose="02020603050405020304" pitchFamily="18" charset="0"/>
            </a:endParaRPr>
          </a:p>
        </p:txBody>
      </p:sp>
      <p:sp>
        <p:nvSpPr>
          <p:cNvPr id="169" name="Google Shape;169;gc5a7408df1_3_0"/>
          <p:cNvSpPr txBox="1">
            <a:spLocks noGrp="1"/>
          </p:cNvSpPr>
          <p:nvPr>
            <p:ph type="body" idx="1"/>
          </p:nvPr>
        </p:nvSpPr>
        <p:spPr>
          <a:xfrm>
            <a:off x="914400" y="1447800"/>
            <a:ext cx="7772400" cy="45720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r>
              <a:rPr lang="en-US" dirty="0" err="1">
                <a:latin typeface="Times New Roman" panose="02020603050405020304" pitchFamily="18" charset="0"/>
                <a:cs typeface="Times New Roman" panose="02020603050405020304" pitchFamily="18" charset="0"/>
              </a:rPr>
              <a:t>nRF</a:t>
            </a:r>
            <a:r>
              <a:rPr lang="en-US" dirty="0">
                <a:latin typeface="Times New Roman" panose="02020603050405020304" pitchFamily="18" charset="0"/>
                <a:cs typeface="Times New Roman" panose="02020603050405020304" pitchFamily="18" charset="0"/>
              </a:rPr>
              <a:t> MODULE:</a:t>
            </a:r>
          </a:p>
          <a:p>
            <a:pPr lvl="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nRF24l01 is a low cost RF Transceiver used for wireless Communication between the Sensor nodes &amp; IOT Gateway. </a:t>
            </a:r>
          </a:p>
          <a:p>
            <a:pPr lvl="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nRF24l01 module operates under 2.4GHz frequency bands and has data transfer rates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1 Mbps. </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c5a7408df1_2_22"/>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fontScale="90000"/>
          </a:bodyPr>
          <a:lstStyle/>
          <a:p>
            <a:pPr lvl="0"/>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MODULES DESCRIPTION:</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 name="Google Shape;175;gc5a7408df1_2_22"/>
          <p:cNvSpPr txBox="1">
            <a:spLocks noGrp="1"/>
          </p:cNvSpPr>
          <p:nvPr>
            <p:ph type="body" idx="1"/>
          </p:nvPr>
        </p:nvSpPr>
        <p:spPr>
          <a:xfrm>
            <a:off x="914400" y="1312606"/>
            <a:ext cx="7772400" cy="4707194"/>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r>
              <a:rPr lang="en-US" dirty="0">
                <a:latin typeface="Times New Roman" panose="02020603050405020304" pitchFamily="18" charset="0"/>
                <a:cs typeface="Times New Roman" panose="02020603050405020304" pitchFamily="18" charset="0"/>
              </a:rPr>
              <a:t>NODE MCU:</a:t>
            </a:r>
          </a:p>
          <a:p>
            <a:pPr lvl="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Node MCU is a development Board with Embedded, built in </a:t>
            </a:r>
            <a:r>
              <a:rPr lang="en-IN" dirty="0" err="1">
                <a:latin typeface="Times New Roman" panose="02020603050405020304" pitchFamily="18" charset="0"/>
                <a:cs typeface="Times New Roman" panose="02020603050405020304" pitchFamily="18" charset="0"/>
              </a:rPr>
              <a:t>wifi</a:t>
            </a:r>
            <a:r>
              <a:rPr lang="en-IN" dirty="0">
                <a:latin typeface="Times New Roman" panose="02020603050405020304" pitchFamily="18" charset="0"/>
                <a:cs typeface="Times New Roman" panose="02020603050405020304" pitchFamily="18" charset="0"/>
              </a:rPr>
              <a:t> module.</a:t>
            </a:r>
          </a:p>
          <a:p>
            <a:pPr lvl="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i.eESP8266 Microchip with Microcontroller capabilities and also follows internet protocol suite Node MCU has an operating Voltage from 3 to 3.6V. </a:t>
            </a:r>
          </a:p>
          <a:p>
            <a:pPr lvl="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It has a total of 17 GPIO pins for interfacing and Communication. </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lvl="0">
              <a:buSzPts val="4000"/>
            </a:pPr>
            <a:r>
              <a:rPr lang="en-US" dirty="0">
                <a:latin typeface="Times New Roman" panose="02020603050405020304" pitchFamily="18" charset="0"/>
                <a:cs typeface="Times New Roman" panose="02020603050405020304" pitchFamily="18" charset="0"/>
              </a:rPr>
              <a:t>MODULES DESCRIPTION:</a:t>
            </a:r>
            <a:endParaRPr dirty="0">
              <a:latin typeface="Times New Roman" panose="02020603050405020304" pitchFamily="18" charset="0"/>
              <a:ea typeface="Arial"/>
              <a:cs typeface="Times New Roman" panose="02020603050405020304" pitchFamily="18" charset="0"/>
              <a:sym typeface="Arial"/>
            </a:endParaRPr>
          </a:p>
        </p:txBody>
      </p:sp>
      <p:sp>
        <p:nvSpPr>
          <p:cNvPr id="181" name="Google Shape;181;p11"/>
          <p:cNvSpPr txBox="1">
            <a:spLocks noGrp="1"/>
          </p:cNvSpPr>
          <p:nvPr>
            <p:ph type="body" idx="1"/>
          </p:nvPr>
        </p:nvSpPr>
        <p:spPr>
          <a:xfrm>
            <a:off x="914400" y="1643050"/>
            <a:ext cx="7772400" cy="4376750"/>
          </a:xfrm>
          <a:prstGeom prst="rect">
            <a:avLst/>
          </a:prstGeom>
          <a:noFill/>
          <a:ln>
            <a:noFill/>
          </a:ln>
        </p:spPr>
        <p:txBody>
          <a:bodyPr spcFirstLastPara="1" wrap="square" lIns="91425" tIns="45700" rIns="91425" bIns="45700" anchor="t" anchorCtr="0">
            <a:noAutofit/>
          </a:bodyPr>
          <a:lstStyle/>
          <a:p>
            <a:pPr marL="129540" lvl="0" indent="0">
              <a:buSzPts val="2040"/>
              <a:buNone/>
            </a:pPr>
            <a:r>
              <a:rPr lang="en-US" dirty="0">
                <a:latin typeface="Times New Roman" panose="02020603050405020304" pitchFamily="18" charset="0"/>
                <a:cs typeface="Times New Roman" panose="02020603050405020304" pitchFamily="18" charset="0"/>
              </a:rPr>
              <a:t>Firebase:</a:t>
            </a:r>
          </a:p>
          <a:p>
            <a:pPr marL="586740" indent="-457200">
              <a:buSzPts val="204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Firebase is Google’s Cross platform tool for developing Web and Mobile Application with Cloud Capabilities.</a:t>
            </a:r>
          </a:p>
          <a:p>
            <a:pPr marL="586740" indent="-457200">
              <a:buSzPts val="204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Firebase real Time Database is a Cloud enabled NoSQL Database that stores data is the form of JSON Scripts and allows, Real Time Data Synchronization </a:t>
            </a:r>
          </a:p>
          <a:p>
            <a:pPr marL="586740" indent="-457200">
              <a:buSzPts val="204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sends the updated information within no time to the client.</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c5a7408df1_2_37"/>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lvl="0"/>
            <a:r>
              <a:rPr lang="en-US" dirty="0">
                <a:latin typeface="Times New Roman" panose="02020603050405020304" pitchFamily="18" charset="0"/>
                <a:cs typeface="Times New Roman" panose="02020603050405020304" pitchFamily="18" charset="0"/>
              </a:rPr>
              <a:t>MODULES DESCRIPTION:</a:t>
            </a:r>
            <a:endParaRPr dirty="0">
              <a:latin typeface="Times New Roman" panose="02020603050405020304" pitchFamily="18" charset="0"/>
              <a:cs typeface="Times New Roman" panose="02020603050405020304" pitchFamily="18" charset="0"/>
            </a:endParaRPr>
          </a:p>
        </p:txBody>
      </p:sp>
      <p:sp>
        <p:nvSpPr>
          <p:cNvPr id="187" name="Google Shape;187;gc5a7408df1_2_37"/>
          <p:cNvSpPr txBox="1">
            <a:spLocks noGrp="1"/>
          </p:cNvSpPr>
          <p:nvPr>
            <p:ph type="body" idx="1"/>
          </p:nvPr>
        </p:nvSpPr>
        <p:spPr>
          <a:xfrm>
            <a:off x="914400" y="1447800"/>
            <a:ext cx="7772400" cy="45720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r>
              <a:rPr lang="en-US" dirty="0">
                <a:latin typeface="Times New Roman" panose="02020603050405020304" pitchFamily="18" charset="0"/>
                <a:cs typeface="Times New Roman" panose="02020603050405020304" pitchFamily="18" charset="0"/>
              </a:rPr>
              <a:t>MOBILE APPLICATION:</a:t>
            </a:r>
          </a:p>
          <a:p>
            <a:pPr lvl="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User friendly android application is built to notify end users regarding stagnant water in streets . </a:t>
            </a:r>
          </a:p>
          <a:p>
            <a:pPr lvl="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Mobile app is interfaced with Google Maps API using which custom map overlays and styling layouts can be applied</a:t>
            </a:r>
          </a:p>
          <a:p>
            <a:pPr lvl="0" indent="-4572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i.e. adding markers , circles , polylines to the android application. </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c5a7408df1_2_43"/>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marL="0" lvl="0" indent="0" algn="l" rtl="0">
              <a:spcBef>
                <a:spcPts val="0"/>
              </a:spcBef>
              <a:spcAft>
                <a:spcPts val="0"/>
              </a:spcAft>
              <a:buNone/>
            </a:pPr>
            <a:r>
              <a:rPr lang="en-IN" dirty="0"/>
              <a:t>TESTING / PERFORMANCE:</a:t>
            </a:r>
            <a:endParaRPr/>
          </a:p>
        </p:txBody>
      </p:sp>
      <p:sp>
        <p:nvSpPr>
          <p:cNvPr id="201" name="Google Shape;201;gc5a7408df1_2_43"/>
          <p:cNvSpPr txBox="1">
            <a:spLocks noGrp="1"/>
          </p:cNvSpPr>
          <p:nvPr>
            <p:ph type="body" idx="1"/>
          </p:nvPr>
        </p:nvSpPr>
        <p:spPr>
          <a:xfrm>
            <a:off x="914400" y="1447800"/>
            <a:ext cx="7772400" cy="45720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a:p>
        </p:txBody>
      </p:sp>
      <p:graphicFrame>
        <p:nvGraphicFramePr>
          <p:cNvPr id="2" name="Table 1"/>
          <p:cNvGraphicFramePr>
            <a:graphicFrameLocks noGrp="1"/>
          </p:cNvGraphicFramePr>
          <p:nvPr>
            <p:extLst>
              <p:ext uri="{D42A27DB-BD31-4B8C-83A1-F6EECF244321}">
                <p14:modId xmlns:p14="http://schemas.microsoft.com/office/powerpoint/2010/main" val="1716224920"/>
              </p:ext>
            </p:extLst>
          </p:nvPr>
        </p:nvGraphicFramePr>
        <p:xfrm>
          <a:off x="550506" y="1447801"/>
          <a:ext cx="8136296" cy="4430487"/>
        </p:xfrm>
        <a:graphic>
          <a:graphicData uri="http://schemas.openxmlformats.org/drawingml/2006/table">
            <a:tbl>
              <a:tblPr firstRow="1" firstCol="1" bandRow="1">
                <a:tableStyleId>{9C3003D2-D3D5-4CBD-999A-3AED6F03F58F}</a:tableStyleId>
              </a:tblPr>
              <a:tblGrid>
                <a:gridCol w="708504">
                  <a:extLst>
                    <a:ext uri="{9D8B030D-6E8A-4147-A177-3AD203B41FA5}">
                      <a16:colId xmlns:a16="http://schemas.microsoft.com/office/drawing/2014/main" val="2334482160"/>
                    </a:ext>
                  </a:extLst>
                </a:gridCol>
                <a:gridCol w="917069">
                  <a:extLst>
                    <a:ext uri="{9D8B030D-6E8A-4147-A177-3AD203B41FA5}">
                      <a16:colId xmlns:a16="http://schemas.microsoft.com/office/drawing/2014/main" val="1980904489"/>
                    </a:ext>
                  </a:extLst>
                </a:gridCol>
                <a:gridCol w="984544">
                  <a:extLst>
                    <a:ext uri="{9D8B030D-6E8A-4147-A177-3AD203B41FA5}">
                      <a16:colId xmlns:a16="http://schemas.microsoft.com/office/drawing/2014/main" val="3454912698"/>
                    </a:ext>
                  </a:extLst>
                </a:gridCol>
                <a:gridCol w="964608">
                  <a:extLst>
                    <a:ext uri="{9D8B030D-6E8A-4147-A177-3AD203B41FA5}">
                      <a16:colId xmlns:a16="http://schemas.microsoft.com/office/drawing/2014/main" val="1527364090"/>
                    </a:ext>
                  </a:extLst>
                </a:gridCol>
                <a:gridCol w="1367167">
                  <a:extLst>
                    <a:ext uri="{9D8B030D-6E8A-4147-A177-3AD203B41FA5}">
                      <a16:colId xmlns:a16="http://schemas.microsoft.com/office/drawing/2014/main" val="2794252190"/>
                    </a:ext>
                  </a:extLst>
                </a:gridCol>
                <a:gridCol w="1121798">
                  <a:extLst>
                    <a:ext uri="{9D8B030D-6E8A-4147-A177-3AD203B41FA5}">
                      <a16:colId xmlns:a16="http://schemas.microsoft.com/office/drawing/2014/main" val="504987496"/>
                    </a:ext>
                  </a:extLst>
                </a:gridCol>
                <a:gridCol w="917069">
                  <a:extLst>
                    <a:ext uri="{9D8B030D-6E8A-4147-A177-3AD203B41FA5}">
                      <a16:colId xmlns:a16="http://schemas.microsoft.com/office/drawing/2014/main" val="388564181"/>
                    </a:ext>
                  </a:extLst>
                </a:gridCol>
                <a:gridCol w="1155537">
                  <a:extLst>
                    <a:ext uri="{9D8B030D-6E8A-4147-A177-3AD203B41FA5}">
                      <a16:colId xmlns:a16="http://schemas.microsoft.com/office/drawing/2014/main" val="1099207821"/>
                    </a:ext>
                  </a:extLst>
                </a:gridCol>
              </a:tblGrid>
              <a:tr h="1281862">
                <a:tc>
                  <a:txBody>
                    <a:bodyPr/>
                    <a:lstStyle/>
                    <a:p>
                      <a:pPr>
                        <a:lnSpc>
                          <a:spcPct val="107000"/>
                        </a:lnSpc>
                        <a:spcAft>
                          <a:spcPts val="760"/>
                        </a:spcAft>
                      </a:pPr>
                      <a:r>
                        <a:rPr lang="en-IN" sz="1300">
                          <a:effectLst/>
                        </a:rPr>
                        <a:t>Test </a:t>
                      </a:r>
                      <a:endParaRPr lang="en-IN" sz="900">
                        <a:effectLst/>
                      </a:endParaRPr>
                    </a:p>
                    <a:p>
                      <a:pPr algn="just">
                        <a:lnSpc>
                          <a:spcPct val="107000"/>
                        </a:lnSpc>
                        <a:spcAft>
                          <a:spcPts val="760"/>
                        </a:spcAft>
                      </a:pPr>
                      <a:r>
                        <a:rPr lang="en-IN" sz="1300">
                          <a:effectLst/>
                        </a:rPr>
                        <a:t>Case </a:t>
                      </a:r>
                      <a:endParaRPr lang="en-IN" sz="900">
                        <a:effectLst/>
                      </a:endParaRPr>
                    </a:p>
                    <a:p>
                      <a:pPr>
                        <a:lnSpc>
                          <a:spcPct val="107000"/>
                        </a:lnSpc>
                        <a:spcAft>
                          <a:spcPts val="0"/>
                        </a:spcAft>
                      </a:pPr>
                      <a:r>
                        <a:rPr lang="en-IN" sz="1300">
                          <a:effectLst/>
                        </a:rPr>
                        <a:t>Id</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760"/>
                        </a:spcAft>
                      </a:pPr>
                      <a:r>
                        <a:rPr lang="en-IN" sz="1300">
                          <a:effectLst/>
                        </a:rPr>
                        <a:t>Test </a:t>
                      </a:r>
                      <a:endParaRPr lang="en-IN" sz="900">
                        <a:effectLst/>
                      </a:endParaRPr>
                    </a:p>
                    <a:p>
                      <a:pPr>
                        <a:lnSpc>
                          <a:spcPct val="107000"/>
                        </a:lnSpc>
                        <a:spcAft>
                          <a:spcPts val="0"/>
                        </a:spcAft>
                      </a:pPr>
                      <a:r>
                        <a:rPr lang="en-IN" sz="1300">
                          <a:effectLst/>
                        </a:rPr>
                        <a:t>Cases</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gn="just">
                        <a:lnSpc>
                          <a:spcPct val="107000"/>
                        </a:lnSpc>
                        <a:spcAft>
                          <a:spcPts val="0"/>
                        </a:spcAft>
                      </a:pPr>
                      <a:r>
                        <a:rPr lang="en-IN" sz="1300">
                          <a:effectLst/>
                        </a:rPr>
                        <a:t>Priority</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760"/>
                        </a:spcAft>
                      </a:pPr>
                      <a:r>
                        <a:rPr lang="en-IN" sz="1300">
                          <a:effectLst/>
                        </a:rPr>
                        <a:t>Input </a:t>
                      </a:r>
                      <a:endParaRPr lang="en-IN" sz="900">
                        <a:effectLst/>
                      </a:endParaRPr>
                    </a:p>
                    <a:p>
                      <a:pPr>
                        <a:lnSpc>
                          <a:spcPct val="107000"/>
                        </a:lnSpc>
                        <a:spcAft>
                          <a:spcPts val="760"/>
                        </a:spcAft>
                      </a:pPr>
                      <a:r>
                        <a:rPr lang="en-IN" sz="1300">
                          <a:effectLst/>
                        </a:rPr>
                        <a:t>Test </a:t>
                      </a:r>
                      <a:endParaRPr lang="en-IN" sz="900">
                        <a:effectLst/>
                      </a:endParaRPr>
                    </a:p>
                    <a:p>
                      <a:pPr>
                        <a:lnSpc>
                          <a:spcPct val="107000"/>
                        </a:lnSpc>
                        <a:spcAft>
                          <a:spcPts val="0"/>
                        </a:spcAft>
                      </a:pPr>
                      <a:r>
                        <a:rPr lang="en-IN" sz="1300">
                          <a:effectLst/>
                        </a:rPr>
                        <a:t>Data</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760"/>
                        </a:spcAft>
                      </a:pPr>
                      <a:r>
                        <a:rPr lang="en-IN" sz="1300">
                          <a:effectLst/>
                        </a:rPr>
                        <a:t>Test Case </a:t>
                      </a:r>
                      <a:endParaRPr lang="en-IN" sz="900">
                        <a:effectLst/>
                      </a:endParaRPr>
                    </a:p>
                    <a:p>
                      <a:pPr algn="just">
                        <a:lnSpc>
                          <a:spcPct val="107000"/>
                        </a:lnSpc>
                        <a:spcAft>
                          <a:spcPts val="0"/>
                        </a:spcAft>
                      </a:pPr>
                      <a:r>
                        <a:rPr lang="en-IN" sz="1300">
                          <a:effectLst/>
                        </a:rPr>
                        <a:t>Description</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gn="just">
                        <a:lnSpc>
                          <a:spcPct val="107000"/>
                        </a:lnSpc>
                        <a:spcAft>
                          <a:spcPts val="760"/>
                        </a:spcAft>
                      </a:pPr>
                      <a:r>
                        <a:rPr lang="en-IN" sz="1300">
                          <a:effectLst/>
                        </a:rPr>
                        <a:t>Expected </a:t>
                      </a:r>
                      <a:endParaRPr lang="en-IN" sz="900">
                        <a:effectLst/>
                      </a:endParaRPr>
                    </a:p>
                    <a:p>
                      <a:pPr>
                        <a:lnSpc>
                          <a:spcPct val="107000"/>
                        </a:lnSpc>
                        <a:spcAft>
                          <a:spcPts val="0"/>
                        </a:spcAft>
                      </a:pPr>
                      <a:r>
                        <a:rPr lang="en-IN" sz="1300">
                          <a:effectLst/>
                        </a:rPr>
                        <a:t>Results</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gn="just">
                        <a:lnSpc>
                          <a:spcPct val="107000"/>
                        </a:lnSpc>
                        <a:spcAft>
                          <a:spcPts val="760"/>
                        </a:spcAft>
                      </a:pPr>
                      <a:r>
                        <a:rPr lang="en-IN" sz="1300">
                          <a:effectLst/>
                        </a:rPr>
                        <a:t>Actual </a:t>
                      </a:r>
                      <a:endParaRPr lang="en-IN" sz="900">
                        <a:effectLst/>
                      </a:endParaRPr>
                    </a:p>
                    <a:p>
                      <a:pPr algn="just">
                        <a:lnSpc>
                          <a:spcPct val="107000"/>
                        </a:lnSpc>
                        <a:spcAft>
                          <a:spcPts val="0"/>
                        </a:spcAft>
                      </a:pPr>
                      <a:r>
                        <a:rPr lang="en-IN" sz="1300">
                          <a:effectLst/>
                        </a:rPr>
                        <a:t>Results</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gn="just">
                        <a:lnSpc>
                          <a:spcPct val="107000"/>
                        </a:lnSpc>
                        <a:spcAft>
                          <a:spcPts val="0"/>
                        </a:spcAft>
                      </a:pPr>
                      <a:r>
                        <a:rPr lang="en-IN" sz="1300">
                          <a:effectLst/>
                        </a:rPr>
                        <a:t>Pass/Fail </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extLst>
                  <a:ext uri="{0D108BD9-81ED-4DB2-BD59-A6C34878D82A}">
                    <a16:rowId xmlns:a16="http://schemas.microsoft.com/office/drawing/2014/main" val="3305786983"/>
                  </a:ext>
                </a:extLst>
              </a:tr>
              <a:tr h="828837">
                <a:tc>
                  <a:txBody>
                    <a:bodyPr/>
                    <a:lstStyle/>
                    <a:p>
                      <a:pPr>
                        <a:lnSpc>
                          <a:spcPct val="107000"/>
                        </a:lnSpc>
                        <a:spcAft>
                          <a:spcPts val="0"/>
                        </a:spcAft>
                      </a:pPr>
                      <a:r>
                        <a:rPr lang="en-IN" sz="1200" dirty="0">
                          <a:effectLst/>
                        </a:rPr>
                        <a:t>TU01</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0"/>
                        </a:spcAft>
                      </a:pPr>
                      <a:r>
                        <a:rPr lang="en-IN" sz="1200" dirty="0">
                          <a:effectLst/>
                        </a:rPr>
                        <a:t>Status</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marR="50165" algn="ctr">
                        <a:lnSpc>
                          <a:spcPct val="107000"/>
                        </a:lnSpc>
                        <a:spcAft>
                          <a:spcPts val="0"/>
                        </a:spcAft>
                      </a:pPr>
                      <a:r>
                        <a:rPr lang="en-IN" sz="1200">
                          <a:effectLst/>
                        </a:rPr>
                        <a:t>A</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marR="50165" algn="ctr">
                        <a:lnSpc>
                          <a:spcPct val="107000"/>
                        </a:lnSpc>
                        <a:spcAft>
                          <a:spcPts val="0"/>
                        </a:spcAft>
                      </a:pPr>
                      <a:r>
                        <a:rPr lang="en-IN" sz="1200">
                          <a:effectLst/>
                        </a:rPr>
                        <a:t>-</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665"/>
                        </a:spcAft>
                      </a:pPr>
                      <a:r>
                        <a:rPr lang="en-IN" sz="1200">
                          <a:effectLst/>
                        </a:rPr>
                        <a:t>Check with </a:t>
                      </a:r>
                      <a:endParaRPr lang="en-IN" sz="900">
                        <a:effectLst/>
                      </a:endParaRPr>
                    </a:p>
                    <a:p>
                      <a:pPr>
                        <a:lnSpc>
                          <a:spcPct val="107000"/>
                        </a:lnSpc>
                        <a:spcAft>
                          <a:spcPts val="0"/>
                        </a:spcAft>
                      </a:pPr>
                      <a:r>
                        <a:rPr lang="en-IN" sz="1200">
                          <a:effectLst/>
                        </a:rPr>
                        <a:t>DB</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0"/>
                        </a:spcAft>
                      </a:pPr>
                      <a:r>
                        <a:rPr lang="en-IN" sz="1200">
                          <a:effectLst/>
                        </a:rPr>
                        <a:t>Device active </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0"/>
                        </a:spcAft>
                      </a:pPr>
                      <a:r>
                        <a:rPr lang="en-IN" sz="1200">
                          <a:effectLst/>
                        </a:rPr>
                        <a:t>Active</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0"/>
                        </a:spcAft>
                      </a:pPr>
                      <a:r>
                        <a:rPr lang="en-IN" sz="1200" dirty="0">
                          <a:effectLst/>
                        </a:rPr>
                        <a:t>Pass</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extLst>
                  <a:ext uri="{0D108BD9-81ED-4DB2-BD59-A6C34878D82A}">
                    <a16:rowId xmlns:a16="http://schemas.microsoft.com/office/drawing/2014/main" val="2514279315"/>
                  </a:ext>
                </a:extLst>
              </a:tr>
              <a:tr h="1490951">
                <a:tc>
                  <a:txBody>
                    <a:bodyPr/>
                    <a:lstStyle/>
                    <a:p>
                      <a:pPr algn="just">
                        <a:lnSpc>
                          <a:spcPct val="107000"/>
                        </a:lnSpc>
                        <a:spcAft>
                          <a:spcPts val="0"/>
                        </a:spcAft>
                      </a:pPr>
                      <a:r>
                        <a:rPr lang="en-IN" sz="1200" dirty="0">
                          <a:effectLst/>
                        </a:rPr>
                        <a:t>TU002 </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665"/>
                        </a:spcAft>
                      </a:pPr>
                      <a:r>
                        <a:rPr lang="en-IN" sz="1200">
                          <a:effectLst/>
                        </a:rPr>
                        <a:t>Maps </a:t>
                      </a:r>
                      <a:endParaRPr lang="en-IN" sz="900">
                        <a:effectLst/>
                      </a:endParaRPr>
                    </a:p>
                    <a:p>
                      <a:pPr algn="just">
                        <a:lnSpc>
                          <a:spcPct val="107000"/>
                        </a:lnSpc>
                        <a:spcAft>
                          <a:spcPts val="0"/>
                        </a:spcAft>
                      </a:pPr>
                      <a:r>
                        <a:rPr lang="en-IN" sz="1200">
                          <a:effectLst/>
                        </a:rPr>
                        <a:t>Location</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marL="635" algn="ctr">
                        <a:lnSpc>
                          <a:spcPct val="107000"/>
                        </a:lnSpc>
                        <a:spcAft>
                          <a:spcPts val="0"/>
                        </a:spcAft>
                      </a:pPr>
                      <a:r>
                        <a:rPr lang="en-IN" sz="1200">
                          <a:effectLst/>
                        </a:rPr>
                        <a:t>A</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0"/>
                        </a:spcAft>
                      </a:pPr>
                      <a:r>
                        <a:rPr lang="en-IN" sz="1200">
                          <a:effectLst/>
                        </a:rPr>
                        <a:t>On click view map</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0"/>
                        </a:spcAft>
                      </a:pPr>
                      <a:r>
                        <a:rPr lang="en-IN" sz="1200">
                          <a:effectLst/>
                        </a:rPr>
                        <a:t>Display Map</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0"/>
                        </a:spcAft>
                      </a:pPr>
                      <a:r>
                        <a:rPr lang="en-IN" sz="1200">
                          <a:effectLst/>
                        </a:rPr>
                        <a:t>Pinpoint device location</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0"/>
                        </a:spcAft>
                      </a:pPr>
                      <a:r>
                        <a:rPr lang="en-IN" sz="1200">
                          <a:effectLst/>
                        </a:rPr>
                        <a:t>Pinned location of device</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0"/>
                        </a:spcAft>
                      </a:pPr>
                      <a:r>
                        <a:rPr lang="en-IN" sz="1200" dirty="0">
                          <a:effectLst/>
                        </a:rPr>
                        <a:t>Pass</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extLst>
                  <a:ext uri="{0D108BD9-81ED-4DB2-BD59-A6C34878D82A}">
                    <a16:rowId xmlns:a16="http://schemas.microsoft.com/office/drawing/2014/main" val="1571573097"/>
                  </a:ext>
                </a:extLst>
              </a:tr>
              <a:tr h="828837">
                <a:tc>
                  <a:txBody>
                    <a:bodyPr/>
                    <a:lstStyle/>
                    <a:p>
                      <a:pPr algn="just">
                        <a:lnSpc>
                          <a:spcPct val="107000"/>
                        </a:lnSpc>
                        <a:spcAft>
                          <a:spcPts val="0"/>
                        </a:spcAft>
                      </a:pPr>
                      <a:r>
                        <a:rPr lang="en-IN" sz="1200" dirty="0">
                          <a:effectLst/>
                        </a:rPr>
                        <a:t>TU03</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0"/>
                        </a:spcAft>
                      </a:pPr>
                      <a:r>
                        <a:rPr lang="en-IN" sz="1200">
                          <a:effectLst/>
                        </a:rPr>
                        <a:t>Status</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marL="635" algn="ctr">
                        <a:lnSpc>
                          <a:spcPct val="107000"/>
                        </a:lnSpc>
                        <a:spcAft>
                          <a:spcPts val="0"/>
                        </a:spcAft>
                      </a:pPr>
                      <a:r>
                        <a:rPr lang="en-IN" sz="1200">
                          <a:effectLst/>
                        </a:rPr>
                        <a:t>A</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marL="635" algn="ctr">
                        <a:lnSpc>
                          <a:spcPct val="107000"/>
                        </a:lnSpc>
                        <a:spcAft>
                          <a:spcPts val="0"/>
                        </a:spcAft>
                      </a:pPr>
                      <a:r>
                        <a:rPr lang="en-IN" sz="1200">
                          <a:effectLst/>
                        </a:rPr>
                        <a:t>-</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665"/>
                        </a:spcAft>
                      </a:pPr>
                      <a:r>
                        <a:rPr lang="en-IN" sz="1200">
                          <a:effectLst/>
                        </a:rPr>
                        <a:t>Check with </a:t>
                      </a:r>
                      <a:endParaRPr lang="en-IN" sz="900">
                        <a:effectLst/>
                      </a:endParaRPr>
                    </a:p>
                    <a:p>
                      <a:pPr>
                        <a:lnSpc>
                          <a:spcPct val="107000"/>
                        </a:lnSpc>
                        <a:spcAft>
                          <a:spcPts val="0"/>
                        </a:spcAft>
                      </a:pPr>
                      <a:r>
                        <a:rPr lang="en-IN" sz="1200">
                          <a:effectLst/>
                        </a:rPr>
                        <a:t>DB</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665"/>
                        </a:spcAft>
                      </a:pPr>
                      <a:r>
                        <a:rPr lang="en-IN" sz="1200">
                          <a:effectLst/>
                        </a:rPr>
                        <a:t>Device </a:t>
                      </a:r>
                      <a:endParaRPr lang="en-IN" sz="900">
                        <a:effectLst/>
                      </a:endParaRPr>
                    </a:p>
                    <a:p>
                      <a:pPr>
                        <a:lnSpc>
                          <a:spcPct val="107000"/>
                        </a:lnSpc>
                        <a:spcAft>
                          <a:spcPts val="0"/>
                        </a:spcAft>
                      </a:pPr>
                      <a:r>
                        <a:rPr lang="en-IN" sz="1200">
                          <a:effectLst/>
                        </a:rPr>
                        <a:t>Inactive</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0"/>
                        </a:spcAft>
                      </a:pPr>
                      <a:r>
                        <a:rPr lang="en-IN" sz="1200">
                          <a:effectLst/>
                        </a:rPr>
                        <a:t>Inactive </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tc>
                  <a:txBody>
                    <a:bodyPr/>
                    <a:lstStyle/>
                    <a:p>
                      <a:pPr>
                        <a:lnSpc>
                          <a:spcPct val="107000"/>
                        </a:lnSpc>
                        <a:spcAft>
                          <a:spcPts val="0"/>
                        </a:spcAft>
                      </a:pPr>
                      <a:r>
                        <a:rPr lang="en-IN" sz="1200" dirty="0">
                          <a:effectLst/>
                        </a:rPr>
                        <a:t>Pass</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758" marR="11079" marT="93381" marB="0"/>
                </a:tc>
                <a:extLst>
                  <a:ext uri="{0D108BD9-81ED-4DB2-BD59-A6C34878D82A}">
                    <a16:rowId xmlns:a16="http://schemas.microsoft.com/office/drawing/2014/main" val="3659526588"/>
                  </a:ext>
                </a:extLst>
              </a:tr>
            </a:tbl>
          </a:graphicData>
        </a:graphic>
      </p:graphicFrame>
    </p:spTree>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c5a7408df1_2_61"/>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SCREENSHOTS</a:t>
            </a:r>
            <a:r>
              <a:rPr lang="en-IN" dirty="0"/>
              <a:t>:</a:t>
            </a:r>
            <a:endParaRPr dirty="0"/>
          </a:p>
        </p:txBody>
      </p:sp>
      <p:sp>
        <p:nvSpPr>
          <p:cNvPr id="208" name="Google Shape;208;gc5a7408df1_2_61"/>
          <p:cNvSpPr txBox="1">
            <a:spLocks noGrp="1"/>
          </p:cNvSpPr>
          <p:nvPr>
            <p:ph type="body" idx="1"/>
          </p:nvPr>
        </p:nvSpPr>
        <p:spPr>
          <a:xfrm>
            <a:off x="575187" y="1462881"/>
            <a:ext cx="7772400" cy="45720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dirty="0"/>
          </a:p>
        </p:txBody>
      </p:sp>
      <p:pic>
        <p:nvPicPr>
          <p:cNvPr id="5" name="Picture 4"/>
          <p:cNvPicPr/>
          <p:nvPr/>
        </p:nvPicPr>
        <p:blipFill>
          <a:blip r:embed="rId3"/>
          <a:stretch>
            <a:fillRect/>
          </a:stretch>
        </p:blipFill>
        <p:spPr>
          <a:xfrm>
            <a:off x="575187" y="1462881"/>
            <a:ext cx="2875936" cy="4602162"/>
          </a:xfrm>
          <a:prstGeom prst="rect">
            <a:avLst/>
          </a:prstGeom>
        </p:spPr>
      </p:pic>
      <p:pic>
        <p:nvPicPr>
          <p:cNvPr id="6" name="Picture 5"/>
          <p:cNvPicPr/>
          <p:nvPr/>
        </p:nvPicPr>
        <p:blipFill>
          <a:blip r:embed="rId4"/>
          <a:stretch>
            <a:fillRect/>
          </a:stretch>
        </p:blipFill>
        <p:spPr>
          <a:xfrm>
            <a:off x="5456903" y="1462881"/>
            <a:ext cx="2890684" cy="4602162"/>
          </a:xfrm>
          <a:prstGeom prst="rect">
            <a:avLst/>
          </a:prstGeom>
        </p:spPr>
      </p:pic>
    </p:spTree>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SCREENSHOTS</a:t>
            </a:r>
            <a:r>
              <a:rPr lang="en-IN" dirty="0"/>
              <a:t>:</a:t>
            </a:r>
          </a:p>
        </p:txBody>
      </p:sp>
      <p:sp>
        <p:nvSpPr>
          <p:cNvPr id="3" name="Text Placeholder 2"/>
          <p:cNvSpPr>
            <a:spLocks noGrp="1"/>
          </p:cNvSpPr>
          <p:nvPr>
            <p:ph type="body" idx="1"/>
          </p:nvPr>
        </p:nvSpPr>
        <p:spPr/>
        <p:txBody>
          <a:bodyPr/>
          <a:lstStyle/>
          <a:p>
            <a:pPr marL="131445" indent="0">
              <a:buNone/>
            </a:pPr>
            <a:endParaRPr lang="en-IN" dirty="0"/>
          </a:p>
        </p:txBody>
      </p:sp>
      <p:pic>
        <p:nvPicPr>
          <p:cNvPr id="5" name="Picture 4"/>
          <p:cNvPicPr/>
          <p:nvPr/>
        </p:nvPicPr>
        <p:blipFill>
          <a:blip r:embed="rId2"/>
          <a:stretch>
            <a:fillRect/>
          </a:stretch>
        </p:blipFill>
        <p:spPr>
          <a:xfrm>
            <a:off x="3089787" y="1423533"/>
            <a:ext cx="2964426" cy="4572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lt2"/>
              </a:buClr>
              <a:buSzPts val="4000"/>
              <a:buFont typeface="Arial"/>
              <a:buNone/>
            </a:pPr>
            <a:r>
              <a:rPr lang="en-IN" dirty="0">
                <a:latin typeface="Times New Roman" panose="02020603050405020304" pitchFamily="18" charset="0"/>
                <a:ea typeface="Arial"/>
                <a:cs typeface="Times New Roman" panose="02020603050405020304" pitchFamily="18" charset="0"/>
                <a:sym typeface="Arial"/>
              </a:rPr>
              <a:t>ABSTRACT:</a:t>
            </a:r>
            <a:endParaRPr dirty="0">
              <a:latin typeface="Times New Roman" panose="02020603050405020304" pitchFamily="18" charset="0"/>
              <a:ea typeface="Arial"/>
              <a:cs typeface="Times New Roman" panose="02020603050405020304" pitchFamily="18" charset="0"/>
              <a:sym typeface="Arial"/>
            </a:endParaRPr>
          </a:p>
        </p:txBody>
      </p:sp>
      <p:sp>
        <p:nvSpPr>
          <p:cNvPr id="108" name="Google Shape;108;p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lnSpcReduction="10000"/>
          </a:bodyPr>
          <a:lstStyle/>
          <a:p>
            <a:pPr marL="274320" lvl="0" indent="-274320" algn="just" rtl="0">
              <a:spcBef>
                <a:spcPts val="0"/>
              </a:spcBef>
              <a:spcAft>
                <a:spcPts val="0"/>
              </a:spcAft>
              <a:buSzPts val="1700"/>
              <a:buNone/>
            </a:pPr>
            <a:r>
              <a:rPr lang="en-IN" sz="2000" dirty="0">
                <a:latin typeface="Times New Roman" panose="02020603050405020304" pitchFamily="18" charset="0"/>
                <a:ea typeface="Rosarivo"/>
                <a:cs typeface="Times New Roman" panose="02020603050405020304" pitchFamily="18" charset="0"/>
                <a:sym typeface="Rosarivo"/>
              </a:rPr>
              <a:t>                           </a:t>
            </a:r>
            <a:r>
              <a:rPr lang="en-IN" sz="1900" dirty="0">
                <a:latin typeface="Times New Roman" panose="02020603050405020304" pitchFamily="18" charset="0"/>
                <a:ea typeface="Rosarivo"/>
                <a:cs typeface="Times New Roman" panose="02020603050405020304" pitchFamily="18" charset="0"/>
                <a:sym typeface="Rosarivo"/>
              </a:rPr>
              <a:t>   </a:t>
            </a:r>
            <a:r>
              <a:rPr lang="en-IN" sz="2300" dirty="0">
                <a:latin typeface="Times New Roman" panose="02020603050405020304" pitchFamily="18" charset="0"/>
                <a:ea typeface="Rosarivo"/>
                <a:cs typeface="Times New Roman" panose="02020603050405020304" pitchFamily="18" charset="0"/>
                <a:sym typeface="Rosarivo"/>
              </a:rPr>
              <a:t>In the latest of times due to heavy monsoons roads and houses are flooded with water. Mainly due to poor drainage systems and also because of the  constructions in low-lying areas. As a result of this water stagnation is a major concern as it could become an incubator for different parasites , bacteria and a breeding for mosquitoes which indeed could lead to the spread of malaria, dengue and also accidents. The proposed IOT device would help detect stagnant water in streets and alert the department with which necessary measures can be taken in the areas and roads to clear out  the  water and also to provide real time updates to the public regarding the routes that are blocked due to ex</a:t>
            </a:r>
            <a:r>
              <a:rPr lang="en-IN" sz="2400" dirty="0">
                <a:latin typeface="Times New Roman" panose="02020603050405020304" pitchFamily="18" charset="0"/>
                <a:ea typeface="Rosarivo"/>
                <a:cs typeface="Times New Roman" panose="02020603050405020304" pitchFamily="18" charset="0"/>
                <a:sym typeface="Rosarivo"/>
              </a:rPr>
              <a:t>cessive water .</a:t>
            </a:r>
            <a:endParaRPr sz="2400" dirty="0">
              <a:latin typeface="Times New Roman" panose="02020603050405020304" pitchFamily="18" charset="0"/>
              <a:ea typeface="Rosarivo"/>
              <a:cs typeface="Times New Roman" panose="02020603050405020304" pitchFamily="18" charset="0"/>
              <a:sym typeface="Rosarivo"/>
            </a:endParaRPr>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SCREENSHOTS:</a:t>
            </a:r>
          </a:p>
        </p:txBody>
      </p:sp>
      <p:sp>
        <p:nvSpPr>
          <p:cNvPr id="3" name="Text Placeholder 2"/>
          <p:cNvSpPr>
            <a:spLocks noGrp="1"/>
          </p:cNvSpPr>
          <p:nvPr>
            <p:ph type="body" idx="1"/>
          </p:nvPr>
        </p:nvSpPr>
        <p:spPr/>
        <p:txBody>
          <a:bodyPr/>
          <a:lstStyle/>
          <a:p>
            <a:pPr marL="131445" indent="0">
              <a:buNone/>
            </a:pPr>
            <a:endParaRPr lang="en-IN" dirty="0"/>
          </a:p>
        </p:txBody>
      </p:sp>
      <p:pic>
        <p:nvPicPr>
          <p:cNvPr id="5" name="Picture 4"/>
          <p:cNvPicPr/>
          <p:nvPr/>
        </p:nvPicPr>
        <p:blipFill>
          <a:blip r:embed="rId2"/>
          <a:stretch>
            <a:fillRect/>
          </a:stretch>
        </p:blipFill>
        <p:spPr>
          <a:xfrm>
            <a:off x="5648632" y="1447800"/>
            <a:ext cx="3038168" cy="4571999"/>
          </a:xfrm>
          <a:prstGeom prst="rect">
            <a:avLst/>
          </a:prstGeom>
        </p:spPr>
      </p:pic>
      <p:pic>
        <p:nvPicPr>
          <p:cNvPr id="7" name="Picture 6">
            <a:extLst>
              <a:ext uri="{FF2B5EF4-FFF2-40B4-BE49-F238E27FC236}">
                <a16:creationId xmlns:a16="http://schemas.microsoft.com/office/drawing/2014/main" id="{1A97CD11-D442-4E50-AF3F-E0359B02D69D}"/>
              </a:ext>
            </a:extLst>
          </p:cNvPr>
          <p:cNvPicPr/>
          <p:nvPr/>
        </p:nvPicPr>
        <p:blipFill>
          <a:blip r:embed="rId3"/>
          <a:stretch>
            <a:fillRect/>
          </a:stretch>
        </p:blipFill>
        <p:spPr>
          <a:xfrm>
            <a:off x="914400" y="1417638"/>
            <a:ext cx="3023419" cy="454183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SCREENSHOTS:</a:t>
            </a:r>
          </a:p>
        </p:txBody>
      </p:sp>
      <p:sp>
        <p:nvSpPr>
          <p:cNvPr id="3" name="Text Placeholder 2"/>
          <p:cNvSpPr>
            <a:spLocks noGrp="1"/>
          </p:cNvSpPr>
          <p:nvPr>
            <p:ph type="body" idx="1"/>
          </p:nvPr>
        </p:nvSpPr>
        <p:spPr/>
        <p:txBody>
          <a:bodyPr/>
          <a:lstStyle/>
          <a:p>
            <a:endParaRPr lang="en-IN" dirty="0"/>
          </a:p>
        </p:txBody>
      </p:sp>
      <p:pic>
        <p:nvPicPr>
          <p:cNvPr id="5" name="Picture 4"/>
          <p:cNvPicPr/>
          <p:nvPr/>
        </p:nvPicPr>
        <p:blipFill>
          <a:blip r:embed="rId2"/>
          <a:stretch>
            <a:fillRect/>
          </a:stretch>
        </p:blipFill>
        <p:spPr>
          <a:xfrm>
            <a:off x="5707626" y="1447800"/>
            <a:ext cx="2979174" cy="4572000"/>
          </a:xfrm>
          <a:prstGeom prst="rect">
            <a:avLst/>
          </a:prstGeom>
        </p:spPr>
      </p:pic>
      <p:pic>
        <p:nvPicPr>
          <p:cNvPr id="6" name="Picture 5"/>
          <p:cNvPicPr/>
          <p:nvPr/>
        </p:nvPicPr>
        <p:blipFill>
          <a:blip r:embed="rId3"/>
          <a:stretch>
            <a:fillRect/>
          </a:stretch>
        </p:blipFill>
        <p:spPr>
          <a:xfrm>
            <a:off x="914400" y="1447800"/>
            <a:ext cx="2993923" cy="4572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4597"/>
            <a:ext cx="7772400" cy="1143000"/>
          </a:xfrm>
        </p:spPr>
        <p:txBody>
          <a:bodyPr>
            <a:normAutofit fontScale="90000"/>
          </a:bodyPr>
          <a:lstStyle/>
          <a:p>
            <a:r>
              <a:rPr lang="en-IN" dirty="0">
                <a:latin typeface="Times New Roman" panose="02020603050405020304" pitchFamily="18" charset="0"/>
                <a:cs typeface="Times New Roman" panose="02020603050405020304" pitchFamily="18" charset="0"/>
              </a:rPr>
              <a:t>CONCLUSION AND FUTURE ENHANCEMENT:</a:t>
            </a:r>
          </a:p>
        </p:txBody>
      </p:sp>
      <p:sp>
        <p:nvSpPr>
          <p:cNvPr id="3" name="Text Placeholder 2"/>
          <p:cNvSpPr>
            <a:spLocks noGrp="1"/>
          </p:cNvSpPr>
          <p:nvPr>
            <p:ph type="body" idx="1"/>
          </p:nvPr>
        </p:nvSpPr>
        <p:spPr>
          <a:xfrm>
            <a:off x="762000" y="1871403"/>
            <a:ext cx="7772400" cy="4572000"/>
          </a:xfrm>
        </p:spPr>
        <p:txBody>
          <a:bodyPr/>
          <a:lstStyle/>
          <a:p>
            <a:pPr marL="131445" indent="0" algn="just">
              <a:buNone/>
            </a:pPr>
            <a:r>
              <a:rPr lang="en-IN" dirty="0">
                <a:latin typeface="Times New Roman" panose="02020603050405020304" pitchFamily="18" charset="0"/>
                <a:cs typeface="Times New Roman" panose="02020603050405020304" pitchFamily="18" charset="0"/>
              </a:rPr>
              <a:t>In this project our proposed system is used to detect the Stagnant water in Streets / Roads which are flooded, When the Sensor is active it sends an alert message to the Respective departments and also pin the location of the flooded streets in the Maps that can be viewed through the Mobile application.</a:t>
            </a:r>
          </a:p>
          <a:p>
            <a:pPr>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Text Placeholder 2"/>
          <p:cNvSpPr>
            <a:spLocks noGrp="1"/>
          </p:cNvSpPr>
          <p:nvPr>
            <p:ph type="body" idx="1"/>
          </p:nvPr>
        </p:nvSpPr>
        <p:spPr>
          <a:xfrm>
            <a:off x="685800" y="1458686"/>
            <a:ext cx="7772400" cy="4572000"/>
          </a:xfrm>
        </p:spPr>
        <p:txBody>
          <a:bodyPr>
            <a:normAutofit fontScale="77500" lnSpcReduction="20000"/>
          </a:bodyPr>
          <a:lstStyle/>
          <a:p>
            <a:pPr algn="just" fontAlgn="base">
              <a:buFont typeface="Wingdings" pitchFamily="2" charset="2"/>
              <a:buChar char="v"/>
            </a:pPr>
            <a:r>
              <a:rPr lang="en-IN" dirty="0" err="1">
                <a:latin typeface="Times New Roman" panose="02020603050405020304" pitchFamily="18" charset="0"/>
                <a:cs typeface="Times New Roman" panose="02020603050405020304" pitchFamily="18" charset="0"/>
              </a:rPr>
              <a:t>Shu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Shibu</a:t>
            </a:r>
            <a:r>
              <a:rPr lang="en-IN" dirty="0">
                <a:latin typeface="Times New Roman" panose="02020603050405020304" pitchFamily="18" charset="0"/>
                <a:cs typeface="Times New Roman" panose="02020603050405020304" pitchFamily="18" charset="0"/>
              </a:rPr>
              <a:t>.  Multi-sensor Remote Sensing Technologies in Water System Management. </a:t>
            </a:r>
            <a:r>
              <a:rPr lang="en-IN" dirty="0" err="1">
                <a:latin typeface="Times New Roman" panose="02020603050405020304" pitchFamily="18" charset="0"/>
                <a:cs typeface="Times New Roman" panose="02020603050405020304" pitchFamily="18" charset="0"/>
              </a:rPr>
              <a:t>Procedia</a:t>
            </a:r>
            <a:r>
              <a:rPr lang="en-IN" dirty="0">
                <a:latin typeface="Times New Roman" panose="02020603050405020304" pitchFamily="18" charset="0"/>
                <a:cs typeface="Times New Roman" panose="02020603050405020304" pitchFamily="18" charset="0"/>
              </a:rPr>
              <a:t> Environmental Sciences, 2011 Volume 10, Part A, Pages 152-157.</a:t>
            </a:r>
          </a:p>
          <a:p>
            <a:pPr algn="just" fontAlgn="base">
              <a:buFont typeface="Wingdings" pitchFamily="2" charset="2"/>
              <a:buChar char="v"/>
            </a:pPr>
            <a:r>
              <a:rPr lang="en-IN" dirty="0" err="1">
                <a:latin typeface="Times New Roman" panose="02020603050405020304" pitchFamily="18" charset="0"/>
                <a:cs typeface="Times New Roman" panose="02020603050405020304" pitchFamily="18" charset="0"/>
              </a:rPr>
              <a:t>Thinagaran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Perumal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Nasir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Sulaiman</a:t>
            </a:r>
            <a:r>
              <a:rPr lang="en-IN" dirty="0">
                <a:latin typeface="Times New Roman" panose="02020603050405020304" pitchFamily="18" charset="0"/>
                <a:cs typeface="Times New Roman" panose="02020603050405020304" pitchFamily="18" charset="0"/>
              </a:rPr>
              <a:t>, C. Y. Leong. Internet of Things (IOT) Enabled Water Monitoring system. 2015 IEEE 4th Global Conference on Consumer Electronics (GCCE), 27-30 Oct 2015.</a:t>
            </a:r>
          </a:p>
          <a:p>
            <a:pPr algn="just" fontAlgn="base">
              <a:buFont typeface="Wingdings" pitchFamily="2" charset="2"/>
              <a:buChar char="v"/>
            </a:pPr>
            <a:r>
              <a:rPr lang="en-IN" dirty="0">
                <a:latin typeface="Times New Roman" panose="02020603050405020304" pitchFamily="18" charset="0"/>
                <a:cs typeface="Times New Roman" panose="02020603050405020304" pitchFamily="18" charset="0"/>
              </a:rPr>
              <a:t>Manish Kumar </a:t>
            </a:r>
            <a:r>
              <a:rPr lang="en-IN" dirty="0" err="1">
                <a:latin typeface="Times New Roman" panose="02020603050405020304" pitchFamily="18" charset="0"/>
                <a:cs typeface="Times New Roman" panose="02020603050405020304" pitchFamily="18" charset="0"/>
              </a:rPr>
              <a:t>Jha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Rajni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Kumari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a:t>
            </a:r>
            <a:r>
              <a:rPr lang="en-IN" dirty="0">
                <a:latin typeface="Times New Roman" panose="02020603050405020304" pitchFamily="18" charset="0"/>
                <a:cs typeface="Times New Roman" panose="02020603050405020304" pitchFamily="18" charset="0"/>
              </a:rPr>
              <a:t>, M. S. </a:t>
            </a:r>
            <a:r>
              <a:rPr lang="en-IN" dirty="0" err="1">
                <a:latin typeface="Times New Roman" panose="02020603050405020304" pitchFamily="18" charset="0"/>
                <a:cs typeface="Times New Roman" panose="02020603050405020304" pitchFamily="18" charset="0"/>
              </a:rPr>
              <a:t>Rashmitha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Rupam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Sinha</a:t>
            </a:r>
            <a:r>
              <a:rPr lang="en-IN" dirty="0">
                <a:latin typeface="Times New Roman" panose="02020603050405020304" pitchFamily="18" charset="0"/>
                <a:cs typeface="Times New Roman" panose="02020603050405020304" pitchFamily="18" charset="0"/>
              </a:rPr>
              <a:t>, B. </a:t>
            </a:r>
            <a:r>
              <a:rPr lang="en-IN" dirty="0" err="1">
                <a:latin typeface="Times New Roman" panose="02020603050405020304" pitchFamily="18" charset="0"/>
                <a:cs typeface="Times New Roman" panose="02020603050405020304" pitchFamily="18" charset="0"/>
              </a:rPr>
              <a:t>Sujatha</a:t>
            </a:r>
            <a:r>
              <a:rPr lang="en-IN" dirty="0">
                <a:latin typeface="Times New Roman" panose="02020603050405020304" pitchFamily="18" charset="0"/>
                <a:cs typeface="Times New Roman" panose="02020603050405020304" pitchFamily="18" charset="0"/>
              </a:rPr>
              <a:t>, K. V. Suma. Smart Water Monitoring System for Real-Time Water Quality and Usage Monitoring. 2018 International Conference on Inventive Research in Computing Applications (ICIRCA), 11-12 July 2018.</a:t>
            </a:r>
          </a:p>
          <a:p>
            <a:pPr algn="just">
              <a:buFont typeface="Wingdings" pitchFamily="2" charset="2"/>
              <a:buChar char="v"/>
            </a:pPr>
            <a:r>
              <a:rPr lang="en-IN" dirty="0">
                <a:latin typeface="Times New Roman" panose="02020603050405020304" pitchFamily="18" charset="0"/>
                <a:cs typeface="Times New Roman" panose="02020603050405020304" pitchFamily="18" charset="0"/>
              </a:rPr>
              <a:t>M. P. P. </a:t>
            </a:r>
            <a:r>
              <a:rPr lang="en-IN" dirty="0" err="1">
                <a:latin typeface="Times New Roman" panose="02020603050405020304" pitchFamily="18" charset="0"/>
                <a:cs typeface="Times New Roman" panose="02020603050405020304" pitchFamily="18" charset="0"/>
              </a:rPr>
              <a:t>Sithole</a:t>
            </a:r>
            <a:r>
              <a:rPr lang="en-IN" dirty="0">
                <a:latin typeface="Times New Roman" panose="02020603050405020304" pitchFamily="18" charset="0"/>
                <a:cs typeface="Times New Roman" panose="02020603050405020304" pitchFamily="18" charset="0"/>
              </a:rPr>
              <a:t>, N. I. </a:t>
            </a:r>
            <a:r>
              <a:rPr lang="en-IN" dirty="0" err="1">
                <a:latin typeface="Times New Roman" panose="02020603050405020304" pitchFamily="18" charset="0"/>
                <a:cs typeface="Times New Roman" panose="02020603050405020304" pitchFamily="18" charset="0"/>
              </a:rPr>
              <a:t>Nwulu</a:t>
            </a:r>
            <a:r>
              <a:rPr lang="en-IN" dirty="0">
                <a:latin typeface="Times New Roman" panose="02020603050405020304" pitchFamily="18" charset="0"/>
                <a:cs typeface="Times New Roman" panose="02020603050405020304" pitchFamily="18" charset="0"/>
              </a:rPr>
              <a:t>, E. M. </a:t>
            </a:r>
            <a:r>
              <a:rPr lang="en-IN" dirty="0" err="1">
                <a:latin typeface="Times New Roman" panose="02020603050405020304" pitchFamily="18" charset="0"/>
                <a:cs typeface="Times New Roman" panose="02020603050405020304" pitchFamily="18" charset="0"/>
              </a:rPr>
              <a:t>Dogo</a:t>
            </a:r>
            <a:r>
              <a:rPr lang="en-IN" dirty="0">
                <a:latin typeface="Times New Roman" panose="02020603050405020304" pitchFamily="18" charset="0"/>
                <a:cs typeface="Times New Roman" panose="02020603050405020304" pitchFamily="18" charset="0"/>
              </a:rPr>
              <a:t>. Development of a Wireless Sensor Network Based Water Quality Monitoring and Notification System. 2019 International Artificial Intelligence and Data Processing Symposium (IDAP), 1-22 Sept. 2019.</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c5a7408df1_2_66"/>
          <p:cNvSpPr txBox="1">
            <a:spLocks noGrp="1"/>
          </p:cNvSpPr>
          <p:nvPr>
            <p:ph type="title"/>
          </p:nvPr>
        </p:nvSpPr>
        <p:spPr>
          <a:xfrm>
            <a:off x="914400" y="274638"/>
            <a:ext cx="7772400" cy="1143000"/>
          </a:xfrm>
          <a:prstGeom prst="rect">
            <a:avLst/>
          </a:prstGeom>
        </p:spPr>
        <p:txBody>
          <a:bodyPr spcFirstLastPara="1" wrap="square" lIns="91425" tIns="45700" rIns="91425" bIns="91425" anchor="b" anchorCtr="0">
            <a:normAutofit/>
          </a:bodyPr>
          <a:lstStyle/>
          <a:p>
            <a:pPr marL="0" lvl="0" indent="0" algn="l" rtl="0">
              <a:spcBef>
                <a:spcPts val="0"/>
              </a:spcBef>
              <a:spcAft>
                <a:spcPts val="0"/>
              </a:spcAft>
              <a:buNone/>
            </a:pPr>
            <a:endParaRPr/>
          </a:p>
        </p:txBody>
      </p:sp>
      <p:sp>
        <p:nvSpPr>
          <p:cNvPr id="215" name="Google Shape;215;gc5a7408df1_2_66"/>
          <p:cNvSpPr txBox="1">
            <a:spLocks noGrp="1"/>
          </p:cNvSpPr>
          <p:nvPr>
            <p:ph type="body" idx="1"/>
          </p:nvPr>
        </p:nvSpPr>
        <p:spPr>
          <a:xfrm>
            <a:off x="914400" y="1447800"/>
            <a:ext cx="7772400" cy="45720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a:p>
        </p:txBody>
      </p:sp>
      <p:pic>
        <p:nvPicPr>
          <p:cNvPr id="216" name="Google Shape;216;gc5a7408df1_2_66" descr="How to Say 'Thank You' in Business | Proposify"/>
          <p:cNvPicPr preferRelativeResize="0"/>
          <p:nvPr/>
        </p:nvPicPr>
        <p:blipFill>
          <a:blip r:embed="rId3">
            <a:alphaModFix/>
          </a:blip>
          <a:stretch>
            <a:fillRect/>
          </a:stretch>
        </p:blipFill>
        <p:spPr>
          <a:xfrm>
            <a:off x="369063" y="338763"/>
            <a:ext cx="8405875" cy="6180475"/>
          </a:xfrm>
          <a:prstGeom prst="rect">
            <a:avLst/>
          </a:prstGeom>
          <a:noFill/>
          <a:ln>
            <a:noFill/>
          </a:ln>
        </p:spPr>
      </p:pic>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lt2"/>
              </a:buClr>
              <a:buSzPts val="4000"/>
              <a:buFont typeface="Libre Franklin"/>
              <a:buNone/>
            </a:pPr>
            <a:r>
              <a:rPr lang="en-IN" dirty="0">
                <a:latin typeface="Times New Roman" panose="02020603050405020304" pitchFamily="18" charset="0"/>
                <a:cs typeface="Times New Roman" panose="02020603050405020304" pitchFamily="18" charset="0"/>
              </a:rPr>
              <a:t>LITERATURE  SURVEY :</a:t>
            </a:r>
            <a:endParaRPr dirty="0">
              <a:latin typeface="Times New Roman" panose="02020603050405020304" pitchFamily="18" charset="0"/>
              <a:cs typeface="Times New Roman" panose="02020603050405020304" pitchFamily="18" charset="0"/>
            </a:endParaRPr>
          </a:p>
        </p:txBody>
      </p:sp>
      <p:graphicFrame>
        <p:nvGraphicFramePr>
          <p:cNvPr id="157" name="Google Shape;157;p9"/>
          <p:cNvGraphicFramePr/>
          <p:nvPr>
            <p:extLst>
              <p:ext uri="{D42A27DB-BD31-4B8C-83A1-F6EECF244321}">
                <p14:modId xmlns:p14="http://schemas.microsoft.com/office/powerpoint/2010/main" val="3415044349"/>
              </p:ext>
            </p:extLst>
          </p:nvPr>
        </p:nvGraphicFramePr>
        <p:xfrm>
          <a:off x="368711" y="1556793"/>
          <a:ext cx="8318057" cy="4968525"/>
        </p:xfrm>
        <a:graphic>
          <a:graphicData uri="http://schemas.openxmlformats.org/drawingml/2006/table">
            <a:tbl>
              <a:tblPr>
                <a:noFill/>
                <a:tableStyleId>{9C3003D2-D3D5-4CBD-999A-3AED6F03F58F}</a:tableStyleId>
              </a:tblPr>
              <a:tblGrid>
                <a:gridCol w="2643045">
                  <a:extLst>
                    <a:ext uri="{9D8B030D-6E8A-4147-A177-3AD203B41FA5}">
                      <a16:colId xmlns:a16="http://schemas.microsoft.com/office/drawing/2014/main" val="20000"/>
                    </a:ext>
                  </a:extLst>
                </a:gridCol>
                <a:gridCol w="1242065">
                  <a:extLst>
                    <a:ext uri="{9D8B030D-6E8A-4147-A177-3AD203B41FA5}">
                      <a16:colId xmlns:a16="http://schemas.microsoft.com/office/drawing/2014/main" val="20001"/>
                    </a:ext>
                  </a:extLst>
                </a:gridCol>
                <a:gridCol w="802943">
                  <a:extLst>
                    <a:ext uri="{9D8B030D-6E8A-4147-A177-3AD203B41FA5}">
                      <a16:colId xmlns:a16="http://schemas.microsoft.com/office/drawing/2014/main" val="20002"/>
                    </a:ext>
                  </a:extLst>
                </a:gridCol>
                <a:gridCol w="3630004">
                  <a:extLst>
                    <a:ext uri="{9D8B030D-6E8A-4147-A177-3AD203B41FA5}">
                      <a16:colId xmlns:a16="http://schemas.microsoft.com/office/drawing/2014/main" val="20003"/>
                    </a:ext>
                  </a:extLst>
                </a:gridCol>
              </a:tblGrid>
              <a:tr h="335700">
                <a:tc>
                  <a:txBody>
                    <a:bodyPr/>
                    <a:lstStyle/>
                    <a:p>
                      <a:pPr marL="0" marR="0" lvl="0" indent="0" algn="ctr" rtl="0">
                        <a:spcBef>
                          <a:spcPts val="0"/>
                        </a:spcBef>
                        <a:spcAft>
                          <a:spcPts val="0"/>
                        </a:spcAft>
                        <a:buNone/>
                      </a:pPr>
                      <a:r>
                        <a:rPr lang="en-IN" sz="1100" u="none" strike="noStrike" cap="none"/>
                        <a:t>NAME</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100" u="none" strike="noStrike" cap="none"/>
                        <a:t>AUTHOR</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100" u="none" strike="noStrike" cap="none"/>
                        <a:t>YEAR</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100" u="none" strike="noStrike" cap="none"/>
                        <a:t>MERITS</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0"/>
                  </a:ext>
                </a:extLst>
              </a:tr>
              <a:tr h="1410000">
                <a:tc>
                  <a:txBody>
                    <a:bodyPr/>
                    <a:lstStyle/>
                    <a:p>
                      <a:pPr marL="0" marR="0" lvl="0" indent="0" algn="ctr" rtl="0">
                        <a:spcBef>
                          <a:spcPts val="0"/>
                        </a:spcBef>
                        <a:spcAft>
                          <a:spcPts val="0"/>
                        </a:spcAft>
                        <a:buNone/>
                      </a:pPr>
                      <a:r>
                        <a:rPr lang="en-IN" sz="1100" u="none" strike="noStrike" cap="none"/>
                        <a:t>Multi Sesor Remote Sensing Technologies in Water System Management</a:t>
                      </a:r>
                      <a:endParaRPr sz="11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IN" sz="1100" u="none" strike="noStrike" cap="none"/>
                        <a:t>Shu Shibu</a:t>
                      </a:r>
                      <a:endParaRPr sz="11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IN" sz="1100" u="none" strike="noStrike" cap="none"/>
                        <a:t>2011</a:t>
                      </a:r>
                      <a:endParaRPr sz="11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IN" sz="1100" u="none" strike="noStrike" cap="none"/>
                        <a:t>It combines all of the product advantages of the normal water meters with the possibility of carrying out remote meter readouts.</a:t>
                      </a:r>
                      <a:endParaRPr sz="1100" b="0" i="0" u="none" strike="noStrike" cap="non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1"/>
                  </a:ext>
                </a:extLst>
              </a:tr>
              <a:tr h="1628200">
                <a:tc>
                  <a:txBody>
                    <a:bodyPr/>
                    <a:lstStyle/>
                    <a:p>
                      <a:pPr marL="0" marR="0" lvl="0" indent="0" algn="ctr" rtl="0">
                        <a:spcBef>
                          <a:spcPts val="0"/>
                        </a:spcBef>
                        <a:spcAft>
                          <a:spcPts val="0"/>
                        </a:spcAft>
                        <a:buNone/>
                      </a:pPr>
                      <a:r>
                        <a:rPr lang="en-IN" sz="1100" u="none" strike="noStrike" cap="none"/>
                        <a:t>Development of Wireless Sensor Network Based Quality Monitoring and Notification System</a:t>
                      </a:r>
                      <a:endParaRPr sz="11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IN" sz="1100" u="none" strike="noStrike" cap="none"/>
                        <a:t>M.P.P. Sithole, N.I.Nwulu,  E.M. Dogo</a:t>
                      </a:r>
                      <a:endParaRPr sz="11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IN" sz="1100" u="none" strike="noStrike" cap="none"/>
                        <a:t>2019</a:t>
                      </a:r>
                      <a:endParaRPr sz="11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IN" sz="1100" u="none" strike="noStrike" cap="none"/>
                        <a:t>The Notification System Accommodates people with disabilities as the buzzer can be heared those who cannnot see and the LED can be seen by those who can't hear. </a:t>
                      </a:r>
                      <a:endParaRPr sz="1100" b="0" i="0" u="none" strike="noStrike" cap="non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2"/>
                  </a:ext>
                </a:extLst>
              </a:tr>
              <a:tr h="1594625">
                <a:tc>
                  <a:txBody>
                    <a:bodyPr/>
                    <a:lstStyle/>
                    <a:p>
                      <a:pPr marL="0" marR="0" lvl="0" indent="0" algn="l" rtl="0">
                        <a:spcBef>
                          <a:spcPts val="0"/>
                        </a:spcBef>
                        <a:spcAft>
                          <a:spcPts val="0"/>
                        </a:spcAft>
                        <a:buNone/>
                      </a:pPr>
                      <a:r>
                        <a:rPr lang="en-IN" sz="1100" u="none" strike="noStrike" cap="none"/>
                        <a:t>Internet of Things (IOT) Enabled Water Monitoring system</a:t>
                      </a:r>
                      <a:endParaRPr sz="11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IN" sz="1100" u="none" strike="noStrike" cap="none"/>
                        <a:t>Thinagaran Perumal,  Md. Nasir Sulaiman, C.Y.Leong</a:t>
                      </a:r>
                      <a:endParaRPr sz="11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IN" sz="1100" u="none" strike="noStrike" cap="none"/>
                        <a:t>2015</a:t>
                      </a:r>
                      <a:endParaRPr sz="11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IN" sz="1100" u="none" strike="noStrike" cap="none" dirty="0"/>
                        <a:t>A water level sensor is used to detect the desired parameter, and if the water level reaches the parameter, the signal will be feed in rea </a:t>
                      </a:r>
                      <a:r>
                        <a:rPr lang="en-IN" sz="1100" u="none" strike="noStrike" cap="none" dirty="0" err="1"/>
                        <a:t>ltime</a:t>
                      </a:r>
                      <a:r>
                        <a:rPr lang="en-IN" sz="1100" u="none" strike="noStrike" cap="none" dirty="0"/>
                        <a:t> to social network like Twitter</a:t>
                      </a:r>
                      <a:endParaRPr sz="1100" b="0" i="0" u="none" strike="noStrike" cap="non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3"/>
                  </a:ext>
                </a:extLst>
              </a:tr>
            </a:tbl>
          </a:graphicData>
        </a:graphic>
      </p:graphicFrame>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r>
              <a:rPr lang="en-IN" dirty="0"/>
              <a:t>:</a:t>
            </a:r>
          </a:p>
        </p:txBody>
      </p:sp>
      <p:sp>
        <p:nvSpPr>
          <p:cNvPr id="3" name="Text Placeholder 2"/>
          <p:cNvSpPr>
            <a:spLocks noGrp="1"/>
          </p:cNvSpPr>
          <p:nvPr>
            <p:ph type="body" idx="1"/>
          </p:nvPr>
        </p:nvSpPr>
        <p:spPr/>
        <p:txBody>
          <a:bodyPr>
            <a:normAutofit fontScale="92500" lnSpcReduction="10000"/>
          </a:bodyPr>
          <a:lstStyle/>
          <a:p>
            <a:pPr marL="131445" indent="0">
              <a:buNone/>
            </a:pPr>
            <a:r>
              <a:rPr lang="en-US" dirty="0" err="1">
                <a:latin typeface="Times New Roman" panose="02020603050405020304" pitchFamily="18" charset="0"/>
                <a:cs typeface="Times New Roman" panose="02020603050405020304" pitchFamily="18" charset="0"/>
              </a:rPr>
              <a:t>Devloping</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system which helps to monitor   water stagnation in the real time using IOT and Mobile Application.</a:t>
            </a:r>
          </a:p>
          <a:p>
            <a:pPr marL="131445" indent="0">
              <a:buNone/>
            </a:pPr>
            <a:endParaRPr lang="en-IN" sz="2800" dirty="0">
              <a:latin typeface="Times New Roman" panose="02020603050405020304" pitchFamily="18" charset="0"/>
              <a:ea typeface="Times New Roman" panose="02020603050405020304" pitchFamily="18" charset="0"/>
            </a:endParaRPr>
          </a:p>
          <a:p>
            <a:pPr marL="131445" indent="0">
              <a:buNone/>
            </a:pPr>
            <a:r>
              <a:rPr lang="en-IN" sz="2800" dirty="0">
                <a:latin typeface="Times New Roman" panose="02020603050405020304" pitchFamily="18" charset="0"/>
                <a:ea typeface="Times New Roman" panose="02020603050405020304" pitchFamily="18" charset="0"/>
              </a:rPr>
              <a:t>Impacts of  the product;</a:t>
            </a:r>
          </a:p>
          <a:p>
            <a:pPr>
              <a:buFont typeface="Wingdings" panose="05000000000000000000" pitchFamily="2" charset="2"/>
              <a:buChar char="v"/>
            </a:pPr>
            <a:r>
              <a:rPr lang="en-US" sz="2800" spc="-15" dirty="0">
                <a:effectLst/>
                <a:latin typeface="Times New Roman" panose="02020603050405020304" pitchFamily="18" charset="0"/>
                <a:ea typeface="Times New Roman" panose="02020603050405020304" pitchFamily="18" charset="0"/>
              </a:rPr>
              <a:t>Live </a:t>
            </a:r>
            <a:r>
              <a:rPr lang="en-US" sz="2800" dirty="0">
                <a:effectLst/>
                <a:latin typeface="Times New Roman" panose="02020603050405020304" pitchFamily="18" charset="0"/>
                <a:ea typeface="Times New Roman" panose="02020603050405020304" pitchFamily="18" charset="0"/>
              </a:rPr>
              <a:t>Location </a:t>
            </a:r>
            <a:r>
              <a:rPr lang="en-US" sz="2800" spc="10" dirty="0">
                <a:latin typeface="Times New Roman" panose="02020603050405020304" pitchFamily="18" charset="0"/>
                <a:ea typeface="Times New Roman" panose="02020603050405020304" pitchFamily="18" charset="0"/>
              </a:rPr>
              <a:t>o</a:t>
            </a:r>
            <a:r>
              <a:rPr lang="en-US" sz="2800" spc="10" dirty="0">
                <a:effectLst/>
                <a:latin typeface="Times New Roman" panose="02020603050405020304" pitchFamily="18" charset="0"/>
                <a:ea typeface="Times New Roman" panose="02020603050405020304" pitchFamily="18" charset="0"/>
              </a:rPr>
              <a:t>f </a:t>
            </a:r>
            <a:r>
              <a:rPr lang="en-US" sz="2800" dirty="0">
                <a:effectLst/>
                <a:latin typeface="Times New Roman" panose="02020603050405020304" pitchFamily="18" charset="0"/>
                <a:ea typeface="Times New Roman" panose="02020603050405020304" pitchFamily="18" charset="0"/>
              </a:rPr>
              <a:t>The Street Is Shared When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 Respected Street Is</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Flooded</a:t>
            </a:r>
          </a:p>
          <a:p>
            <a:pPr>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rPr>
              <a:t>Real Time Route </a:t>
            </a:r>
            <a:r>
              <a:rPr lang="en-US" sz="2800" dirty="0" err="1">
                <a:solidFill>
                  <a:schemeClr val="bg1"/>
                </a:solidFill>
                <a:effectLst/>
                <a:latin typeface="Times New Roman" panose="02020603050405020304" pitchFamily="18" charset="0"/>
                <a:ea typeface="Times New Roman" panose="02020603050405020304" pitchFamily="18" charset="0"/>
              </a:rPr>
              <a:t>Updation</a:t>
            </a:r>
            <a:r>
              <a:rPr lang="en-US" sz="2800" dirty="0">
                <a:effectLst/>
                <a:latin typeface="Times New Roman" panose="02020603050405020304" pitchFamily="18" charset="0"/>
                <a:ea typeface="Times New Roman" panose="02020603050405020304" pitchFamily="18" charset="0"/>
              </a:rPr>
              <a:t> </a:t>
            </a:r>
            <a:r>
              <a:rPr lang="en-US" sz="2800" spc="10" dirty="0">
                <a:effectLst/>
                <a:latin typeface="Times New Roman" panose="02020603050405020304" pitchFamily="18" charset="0"/>
                <a:ea typeface="Times New Roman" panose="02020603050405020304" pitchFamily="18" charset="0"/>
              </a:rPr>
              <a:t>of </a:t>
            </a:r>
            <a:r>
              <a:rPr lang="en-US" sz="2800" dirty="0">
                <a:effectLst/>
                <a:latin typeface="Times New Roman" panose="02020603050405020304" pitchFamily="18" charset="0"/>
                <a:ea typeface="Times New Roman" panose="02020603050405020304" pitchFamily="18" charset="0"/>
              </a:rPr>
              <a:t>The Flooded</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Street</a:t>
            </a:r>
            <a:endParaRPr lang="en-IN" sz="2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rPr>
              <a:t>Real Time Stagnant Water</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Monitoring</a:t>
            </a:r>
            <a:endParaRPr lang="en-IN" sz="2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rPr>
              <a:t>Devices Status</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Monitoring</a:t>
            </a:r>
            <a:endParaRPr lang="en-IN" sz="2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sz="2800" dirty="0">
                <a:effectLst/>
                <a:latin typeface="Times New Roman" panose="02020603050405020304" pitchFamily="18" charset="0"/>
                <a:ea typeface="Times New Roman" panose="02020603050405020304" pitchFamily="18" charset="0"/>
              </a:rPr>
              <a:t>Easy To Find Which Street </a:t>
            </a:r>
            <a:r>
              <a:rPr lang="en-US" sz="2800" spc="-15" dirty="0">
                <a:effectLst/>
                <a:latin typeface="Times New Roman" panose="02020603050405020304" pitchFamily="18" charset="0"/>
                <a:ea typeface="Times New Roman" panose="02020603050405020304" pitchFamily="18" charset="0"/>
              </a:rPr>
              <a:t>is</a:t>
            </a:r>
            <a:r>
              <a:rPr lang="en-US" sz="2800" spc="8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Flooded</a:t>
            </a:r>
            <a:endParaRPr lang="en-IN" sz="2800" dirty="0">
              <a:effectLst/>
              <a:latin typeface="Times New Roman" panose="02020603050405020304" pitchFamily="18" charset="0"/>
              <a:ea typeface="Times New Roman" panose="02020603050405020304" pitchFamily="18" charset="0"/>
            </a:endParaRPr>
          </a:p>
          <a:p>
            <a:pPr marL="131445"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345232" y="302630"/>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lt2"/>
              </a:buClr>
              <a:buSzPts val="4000"/>
              <a:buFont typeface="Arial"/>
              <a:buNone/>
            </a:pPr>
            <a:r>
              <a:rPr lang="en-IN" dirty="0">
                <a:latin typeface="Times New Roman" panose="02020603050405020304" pitchFamily="18" charset="0"/>
                <a:ea typeface="Arial"/>
                <a:cs typeface="Times New Roman" panose="02020603050405020304" pitchFamily="18" charset="0"/>
                <a:sym typeface="Arial"/>
              </a:rPr>
              <a:t>TECHNOLOGY STACK:</a:t>
            </a:r>
            <a:endParaRPr dirty="0">
              <a:latin typeface="Times New Roman" panose="02020603050405020304" pitchFamily="18" charset="0"/>
              <a:ea typeface="Arial"/>
              <a:cs typeface="Times New Roman" panose="02020603050405020304" pitchFamily="18" charset="0"/>
              <a:sym typeface="Arial"/>
            </a:endParaRPr>
          </a:p>
        </p:txBody>
      </p:sp>
      <p:pic>
        <p:nvPicPr>
          <p:cNvPr id="114" name="Google Shape;114;p3" descr="https://lh4.googleusercontent.com/gf1jUsEhgyO7dIXz8UHvr1C9moMbCbMjB3anbrti8CieY5O3stTEfcdbl7fli4Lf2o4CMAkMhODBRHPaQkx9WQtllisM9fjiN-v9NGGoLEhu8x1Ru-TQumg__1R8qHSMe_nfHd0gYco"/>
          <p:cNvPicPr preferRelativeResize="0">
            <a:picLocks noGrp="1"/>
          </p:cNvPicPr>
          <p:nvPr>
            <p:ph type="body" idx="1"/>
          </p:nvPr>
        </p:nvPicPr>
        <p:blipFill rotWithShape="1">
          <a:blip r:embed="rId3">
            <a:alphaModFix/>
          </a:blip>
          <a:srcRect/>
          <a:stretch/>
        </p:blipFill>
        <p:spPr>
          <a:xfrm>
            <a:off x="571472" y="1571612"/>
            <a:ext cx="8072493" cy="4000527"/>
          </a:xfrm>
          <a:prstGeom prst="rect">
            <a:avLst/>
          </a:prstGeom>
          <a:noFill/>
          <a:ln>
            <a:noFill/>
          </a:ln>
        </p:spPr>
      </p:pic>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326571" y="266700"/>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lt2"/>
              </a:buClr>
              <a:buSzPts val="4000"/>
              <a:buFont typeface="Libre Franklin"/>
              <a:buNone/>
            </a:pPr>
            <a:r>
              <a:rPr lang="en-IN" dirty="0">
                <a:latin typeface="Times New Roman" panose="02020603050405020304" pitchFamily="18" charset="0"/>
                <a:cs typeface="Times New Roman" panose="02020603050405020304" pitchFamily="18" charset="0"/>
              </a:rPr>
              <a:t>SYSTEM ARCHITECTURE:</a:t>
            </a:r>
            <a:endParaRPr dirty="0">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idx="1"/>
          </p:nvPr>
        </p:nvSpPr>
        <p:spPr/>
        <p:txBody>
          <a:bodyPr/>
          <a:lstStyle/>
          <a:p>
            <a:endParaRPr lang="en-IN"/>
          </a:p>
        </p:txBody>
      </p:sp>
      <p:pic>
        <p:nvPicPr>
          <p:cNvPr id="5" name="image7.jpeg"/>
          <p:cNvPicPr/>
          <p:nvPr/>
        </p:nvPicPr>
        <p:blipFill>
          <a:blip r:embed="rId3" cstate="print"/>
          <a:stretch>
            <a:fillRect/>
          </a:stretch>
        </p:blipFill>
        <p:spPr>
          <a:xfrm>
            <a:off x="457200" y="1447799"/>
            <a:ext cx="8229600" cy="4982498"/>
          </a:xfrm>
          <a:prstGeom prst="rect">
            <a:avLst/>
          </a:prstGeom>
        </p:spPr>
      </p:pic>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354564" y="162671"/>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lt2"/>
              </a:buClr>
              <a:buSzPts val="4000"/>
              <a:buFont typeface="Libre Franklin"/>
              <a:buNone/>
            </a:pPr>
            <a:r>
              <a:rPr lang="en-IN" dirty="0">
                <a:latin typeface="Times New Roman" panose="02020603050405020304" pitchFamily="18" charset="0"/>
                <a:cs typeface="Times New Roman" panose="02020603050405020304" pitchFamily="18" charset="0"/>
              </a:rPr>
              <a:t>SYSTEM DESIGN:</a:t>
            </a:r>
            <a:endParaRPr dirty="0">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idx="1"/>
          </p:nvPr>
        </p:nvSpPr>
        <p:spPr/>
        <p:txBody>
          <a:bodyPr/>
          <a:lstStyle/>
          <a:p>
            <a:endParaRPr lang="en-IN"/>
          </a:p>
        </p:txBody>
      </p:sp>
      <p:pic>
        <p:nvPicPr>
          <p:cNvPr id="5" name="Picture 4"/>
          <p:cNvPicPr/>
          <p:nvPr/>
        </p:nvPicPr>
        <p:blipFill>
          <a:blip r:embed="rId3"/>
          <a:stretch>
            <a:fillRect/>
          </a:stretch>
        </p:blipFill>
        <p:spPr>
          <a:xfrm>
            <a:off x="516194" y="1417637"/>
            <a:ext cx="8170606" cy="4953665"/>
          </a:xfrm>
          <a:prstGeom prst="rect">
            <a:avLst/>
          </a:prstGeom>
        </p:spPr>
      </p:pic>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c5a7408df1_2_0"/>
          <p:cNvSpPr txBox="1">
            <a:spLocks noGrp="1"/>
          </p:cNvSpPr>
          <p:nvPr>
            <p:ph type="title"/>
          </p:nvPr>
        </p:nvSpPr>
        <p:spPr>
          <a:xfrm>
            <a:off x="678426" y="274638"/>
            <a:ext cx="8008374" cy="1143000"/>
          </a:xfrm>
          <a:prstGeom prst="rect">
            <a:avLst/>
          </a:prstGeom>
        </p:spPr>
        <p:txBody>
          <a:bodyPr spcFirstLastPara="1" wrap="square" lIns="91425" tIns="45700" rIns="91425" bIns="91425" anchor="b" anchorCtr="0">
            <a:norm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FLOWCHART:                                </a:t>
            </a:r>
            <a:endParaRPr dirty="0">
              <a:latin typeface="Times New Roman" panose="02020603050405020304" pitchFamily="18" charset="0"/>
              <a:cs typeface="Times New Roman" panose="02020603050405020304" pitchFamily="18" charset="0"/>
            </a:endParaRPr>
          </a:p>
        </p:txBody>
      </p:sp>
      <p:sp>
        <p:nvSpPr>
          <p:cNvPr id="132" name="Google Shape;132;gc5a7408df1_2_0"/>
          <p:cNvSpPr txBox="1">
            <a:spLocks noGrp="1"/>
          </p:cNvSpPr>
          <p:nvPr>
            <p:ph type="body" idx="1"/>
          </p:nvPr>
        </p:nvSpPr>
        <p:spPr>
          <a:xfrm>
            <a:off x="914400" y="1447800"/>
            <a:ext cx="7772400" cy="4572000"/>
          </a:xfrm>
          <a:prstGeom prst="rect">
            <a:avLst/>
          </a:prstGeom>
        </p:spPr>
        <p:txBody>
          <a:bodyPr spcFirstLastPara="1" wrap="square" lIns="91425" tIns="45700" rIns="91425" bIns="45700" anchor="t" anchorCtr="0">
            <a:normAutofit/>
          </a:bodyPr>
          <a:lstStyle/>
          <a:p>
            <a:pPr marL="0" lvl="0" indent="0" algn="l" rtl="0">
              <a:spcBef>
                <a:spcPts val="580"/>
              </a:spcBef>
              <a:spcAft>
                <a:spcPts val="0"/>
              </a:spcAft>
              <a:buNone/>
            </a:pPr>
            <a:endParaRPr/>
          </a:p>
        </p:txBody>
      </p:sp>
      <p:pic>
        <p:nvPicPr>
          <p:cNvPr id="1026" name="Picture 2" descr="https://lh4.googleusercontent.com/O58owH5GEOSqgpJ9HkgaAcK9eowa0ijVPEkc8v66yxivKjdIFLg2QWgBlaOVamL9114tGp7wtysYQJg5MLcw21G85NC1zGnOnZpAZgIF-b7eRE3j_xMk_GZKXaoLAZA1_4dNkx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55" y="1417639"/>
            <a:ext cx="8273845" cy="51158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290262" y="274638"/>
            <a:ext cx="8219256" cy="70609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lt2"/>
              </a:buClr>
              <a:buSzPct val="100000"/>
              <a:buFont typeface="Libre Franklin"/>
              <a:buNone/>
            </a:pPr>
            <a:r>
              <a:rPr lang="en-IN" dirty="0">
                <a:latin typeface="Times New Roman" panose="02020603050405020304" pitchFamily="18" charset="0"/>
                <a:cs typeface="Times New Roman" panose="02020603050405020304" pitchFamily="18" charset="0"/>
              </a:rPr>
              <a:t>UML DIAGRAM:</a:t>
            </a:r>
            <a:endParaRPr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914399" y="1150374"/>
            <a:ext cx="7506929" cy="5088194"/>
          </a:xfrm>
        </p:spPr>
        <p:txBody>
          <a:bodyPr/>
          <a:lstStyle/>
          <a:p>
            <a:pPr marL="131445" indent="0">
              <a:buNone/>
            </a:pPr>
            <a:endParaRPr lang="en-IN" dirty="0"/>
          </a:p>
        </p:txBody>
      </p:sp>
      <p:pic>
        <p:nvPicPr>
          <p:cNvPr id="5" name="Picture 4"/>
          <p:cNvPicPr/>
          <p:nvPr/>
        </p:nvPicPr>
        <p:blipFill>
          <a:blip r:embed="rId3"/>
          <a:stretch>
            <a:fillRect/>
          </a:stretch>
        </p:blipFill>
        <p:spPr>
          <a:xfrm>
            <a:off x="467544" y="980728"/>
            <a:ext cx="8219256" cy="5434820"/>
          </a:xfrm>
          <a:prstGeom prst="rect">
            <a:avLst/>
          </a:prstGeom>
        </p:spPr>
      </p:pic>
    </p:spTree>
  </p:cSld>
  <p:clrMapOvr>
    <a:masterClrMapping/>
  </p:clrMapOvr>
  <p:transition spd="slow">
    <p:randomBar dir="vert"/>
  </p:transition>
</p:sld>
</file>

<file path=ppt/theme/theme1.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1064</Words>
  <Application>Microsoft Office PowerPoint</Application>
  <PresentationFormat>On-screen Show (4:3)</PresentationFormat>
  <Paragraphs>130</Paragraphs>
  <Slides>24</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Times New Roman</vt:lpstr>
      <vt:lpstr>Libre Baskerville</vt:lpstr>
      <vt:lpstr>Libre Franklin</vt:lpstr>
      <vt:lpstr>Wingdings</vt:lpstr>
      <vt:lpstr>Perpetua</vt:lpstr>
      <vt:lpstr>Noto Sans Symbols</vt:lpstr>
      <vt:lpstr>Arial</vt:lpstr>
      <vt:lpstr>Calibri</vt:lpstr>
      <vt:lpstr>Equity</vt:lpstr>
      <vt:lpstr>REAL TIME STAGNANT WATER MONITORING SYSTEM IN STREETS USING IOT AND ANDROID                                                                                                                                                          </vt:lpstr>
      <vt:lpstr>ABSTRACT:</vt:lpstr>
      <vt:lpstr>LITERATURE  SURVEY :</vt:lpstr>
      <vt:lpstr>PROBLEM  STATEMENT:</vt:lpstr>
      <vt:lpstr>TECHNOLOGY STACK:</vt:lpstr>
      <vt:lpstr>SYSTEM ARCHITECTURE:</vt:lpstr>
      <vt:lpstr>SYSTEM DESIGN:</vt:lpstr>
      <vt:lpstr>FLOWCHART:                                </vt:lpstr>
      <vt:lpstr>UML DIAGRAM:</vt:lpstr>
      <vt:lpstr>CLASS DIAGRAM:</vt:lpstr>
      <vt:lpstr>MODULES DESCRIPTION:</vt:lpstr>
      <vt:lpstr>MODULES  DESCRIPTION:</vt:lpstr>
      <vt:lpstr>MODULES DESCRIPTION:</vt:lpstr>
      <vt:lpstr>   MODULES DESCRIPTION: </vt:lpstr>
      <vt:lpstr>MODULES DESCRIPTION:</vt:lpstr>
      <vt:lpstr>MODULES DESCRIPTION:</vt:lpstr>
      <vt:lpstr>TESTING / PERFORMANCE:</vt:lpstr>
      <vt:lpstr>SCREENSHOTS:</vt:lpstr>
      <vt:lpstr>SCREENSHOTS:</vt:lpstr>
      <vt:lpstr>SCREENSHOTS:</vt:lpstr>
      <vt:lpstr>SCREENSHOTS:</vt:lpstr>
      <vt:lpstr>CONCLUSION AND FUTURE ENHANCEMENT:</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STAGNANT ALERT SYSTEM</dc:title>
  <dc:creator>ADMIN</dc:creator>
  <cp:lastModifiedBy>eswarraj b</cp:lastModifiedBy>
  <cp:revision>27</cp:revision>
  <dcterms:created xsi:type="dcterms:W3CDTF">2020-12-01T07:09:53Z</dcterms:created>
  <dcterms:modified xsi:type="dcterms:W3CDTF">2021-06-15T04:19:51Z</dcterms:modified>
</cp:coreProperties>
</file>