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6" r:id="rId2"/>
    <p:sldId id="257" r:id="rId3"/>
    <p:sldId id="258" r:id="rId4"/>
    <p:sldId id="261" r:id="rId5"/>
    <p:sldId id="274" r:id="rId6"/>
    <p:sldId id="275" r:id="rId7"/>
    <p:sldId id="273" r:id="rId8"/>
    <p:sldId id="263" r:id="rId9"/>
    <p:sldId id="266" r:id="rId10"/>
    <p:sldId id="280" r:id="rId11"/>
    <p:sldId id="281" r:id="rId12"/>
    <p:sldId id="282" r:id="rId13"/>
    <p:sldId id="283" r:id="rId14"/>
    <p:sldId id="284" r:id="rId15"/>
    <p:sldId id="285" r:id="rId16"/>
    <p:sldId id="286" r:id="rId17"/>
    <p:sldId id="287" r:id="rId18"/>
    <p:sldId id="288" r:id="rId19"/>
    <p:sldId id="289" r:id="rId20"/>
    <p:sldId id="290" r:id="rId21"/>
    <p:sldId id="291" r:id="rId22"/>
    <p:sldId id="277" r:id="rId23"/>
    <p:sldId id="278" r:id="rId24"/>
    <p:sldId id="279" r:id="rId25"/>
    <p:sldId id="272" r:id="rId26"/>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0" autoAdjust="0"/>
    <p:restoredTop sz="95033" autoAdjust="0"/>
  </p:normalViewPr>
  <p:slideViewPr>
    <p:cSldViewPr>
      <p:cViewPr varScale="1">
        <p:scale>
          <a:sx n="78" d="100"/>
          <a:sy n="78" d="100"/>
        </p:scale>
        <p:origin x="1301"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1FB1D222-D462-4E0B-BB5A-7DAC181C09FD}" type="datetimeFigureOut">
              <a:rPr lang="en-IN" smtClean="0"/>
              <a:t>07-12-2023</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1BE85555-E16A-4A8B-BA04-462486CE19D6}" type="slidenum">
              <a:rPr lang="en-IN" smtClean="0"/>
              <a:t>‹#›</a:t>
            </a:fld>
            <a:endParaRPr lang="en-IN"/>
          </a:p>
        </p:txBody>
      </p:sp>
    </p:spTree>
    <p:extLst>
      <p:ext uri="{BB962C8B-B14F-4D97-AF65-F5344CB8AC3E}">
        <p14:creationId xmlns:p14="http://schemas.microsoft.com/office/powerpoint/2010/main" val="6791321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BE85555-E16A-4A8B-BA04-462486CE19D6}" type="slidenum">
              <a:rPr lang="en-IN" smtClean="0"/>
              <a:t>1</a:t>
            </a:fld>
            <a:endParaRPr lang="en-IN"/>
          </a:p>
        </p:txBody>
      </p:sp>
    </p:spTree>
    <p:extLst>
      <p:ext uri="{BB962C8B-B14F-4D97-AF65-F5344CB8AC3E}">
        <p14:creationId xmlns:p14="http://schemas.microsoft.com/office/powerpoint/2010/main" val="1549253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3600" b="0" i="0" u="sng">
                <a:solidFill>
                  <a:srgbClr val="6F2F9F"/>
                </a:solidFill>
                <a:latin typeface="Times New Roman"/>
                <a:cs typeface="Times New Roman"/>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1800" b="0" i="0">
                <a:solidFill>
                  <a:schemeClr val="bg1"/>
                </a:solidFill>
                <a:latin typeface="Microsoft Sans Serif"/>
                <a:cs typeface="Microsoft Sans Serif"/>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12/7/2023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u="sng">
                <a:solidFill>
                  <a:srgbClr val="6F2F9F"/>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1800" b="0" i="0">
                <a:solidFill>
                  <a:schemeClr val="bg1"/>
                </a:solidFill>
                <a:latin typeface="Microsoft Sans Serif"/>
                <a:cs typeface="Microsoft Sans Serif"/>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12/7/2023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u="sng">
                <a:solidFill>
                  <a:srgbClr val="6F2F9F"/>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12/7/2023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u="sng">
                <a:solidFill>
                  <a:srgbClr val="6F2F9F"/>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12/7/2023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12/7/2023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2192000" cy="6858000"/>
          </a:xfrm>
          <a:prstGeom prst="rect">
            <a:avLst/>
          </a:prstGeom>
        </p:spPr>
      </p:pic>
      <p:sp>
        <p:nvSpPr>
          <p:cNvPr id="17" name="bg object 17"/>
          <p:cNvSpPr/>
          <p:nvPr/>
        </p:nvSpPr>
        <p:spPr>
          <a:xfrm>
            <a:off x="9206483" y="2962655"/>
            <a:ext cx="2982595" cy="3209290"/>
          </a:xfrm>
          <a:custGeom>
            <a:avLst/>
            <a:gdLst/>
            <a:ahLst/>
            <a:cxnLst/>
            <a:rect l="l" t="t" r="r" b="b"/>
            <a:pathLst>
              <a:path w="2982595" h="3209290">
                <a:moveTo>
                  <a:pt x="2982468" y="0"/>
                </a:moveTo>
                <a:lnTo>
                  <a:pt x="2069592" y="912749"/>
                </a:lnTo>
              </a:path>
              <a:path w="2982595" h="3209290">
                <a:moveTo>
                  <a:pt x="2981833" y="227076"/>
                </a:moveTo>
                <a:lnTo>
                  <a:pt x="0" y="3208934"/>
                </a:lnTo>
              </a:path>
            </a:pathLst>
          </a:custGeom>
          <a:ln w="9525">
            <a:solidFill>
              <a:srgbClr val="FFFFFF"/>
            </a:solidFill>
          </a:ln>
        </p:spPr>
        <p:txBody>
          <a:bodyPr wrap="square" lIns="0" tIns="0" rIns="0" bIns="0" rtlCol="0"/>
          <a:lstStyle/>
          <a:p>
            <a:endParaRPr/>
          </a:p>
        </p:txBody>
      </p:sp>
      <p:sp>
        <p:nvSpPr>
          <p:cNvPr id="18" name="bg object 18"/>
          <p:cNvSpPr/>
          <p:nvPr/>
        </p:nvSpPr>
        <p:spPr>
          <a:xfrm>
            <a:off x="10291571" y="3285743"/>
            <a:ext cx="1896745" cy="1896745"/>
          </a:xfrm>
          <a:custGeom>
            <a:avLst/>
            <a:gdLst/>
            <a:ahLst/>
            <a:cxnLst/>
            <a:rect l="l" t="t" r="r" b="b"/>
            <a:pathLst>
              <a:path w="1896745" h="1896745">
                <a:moveTo>
                  <a:pt x="1896491" y="0"/>
                </a:moveTo>
                <a:lnTo>
                  <a:pt x="0" y="1896490"/>
                </a:lnTo>
              </a:path>
            </a:pathLst>
          </a:custGeom>
          <a:ln w="9525">
            <a:solidFill>
              <a:srgbClr val="FFFFFF"/>
            </a:solidFill>
          </a:ln>
        </p:spPr>
        <p:txBody>
          <a:bodyPr wrap="square" lIns="0" tIns="0" rIns="0" bIns="0" rtlCol="0"/>
          <a:lstStyle/>
          <a:p>
            <a:endParaRPr/>
          </a:p>
        </p:txBody>
      </p:sp>
      <p:sp>
        <p:nvSpPr>
          <p:cNvPr id="19" name="bg object 19"/>
          <p:cNvSpPr/>
          <p:nvPr/>
        </p:nvSpPr>
        <p:spPr>
          <a:xfrm>
            <a:off x="10443209" y="3132581"/>
            <a:ext cx="1747520" cy="1821814"/>
          </a:xfrm>
          <a:custGeom>
            <a:avLst/>
            <a:gdLst/>
            <a:ahLst/>
            <a:cxnLst/>
            <a:rect l="l" t="t" r="r" b="b"/>
            <a:pathLst>
              <a:path w="1747520" h="1821814">
                <a:moveTo>
                  <a:pt x="1745742" y="0"/>
                </a:moveTo>
                <a:lnTo>
                  <a:pt x="0" y="1745741"/>
                </a:lnTo>
              </a:path>
              <a:path w="1747520" h="1821814">
                <a:moveTo>
                  <a:pt x="1747012" y="551687"/>
                </a:moveTo>
                <a:lnTo>
                  <a:pt x="477012" y="1821687"/>
                </a:lnTo>
              </a:path>
            </a:pathLst>
          </a:custGeom>
          <a:ln w="28575">
            <a:solidFill>
              <a:srgbClr val="FFFFFF"/>
            </a:solidFill>
          </a:ln>
        </p:spPr>
        <p:txBody>
          <a:bodyPr wrap="square" lIns="0" tIns="0" rIns="0" bIns="0" rtlCol="0"/>
          <a:lstStyle/>
          <a:p>
            <a:endParaRPr/>
          </a:p>
        </p:txBody>
      </p:sp>
      <p:sp>
        <p:nvSpPr>
          <p:cNvPr id="2" name="Holder 2"/>
          <p:cNvSpPr>
            <a:spLocks noGrp="1"/>
          </p:cNvSpPr>
          <p:nvPr>
            <p:ph type="title"/>
          </p:nvPr>
        </p:nvSpPr>
        <p:spPr>
          <a:xfrm>
            <a:off x="235102" y="35433"/>
            <a:ext cx="11458143" cy="1319352"/>
          </a:xfrm>
          <a:prstGeom prst="rect">
            <a:avLst/>
          </a:prstGeom>
        </p:spPr>
        <p:txBody>
          <a:bodyPr wrap="square" lIns="0" tIns="0" rIns="0" bIns="0">
            <a:spAutoFit/>
          </a:bodyPr>
          <a:lstStyle>
            <a:lvl1pPr>
              <a:defRPr sz="3600" b="0" i="0" u="sng">
                <a:solidFill>
                  <a:srgbClr val="6F2F9F"/>
                </a:solidFill>
                <a:latin typeface="Times New Roman"/>
                <a:cs typeface="Times New Roman"/>
              </a:defRPr>
            </a:lvl1pPr>
          </a:lstStyle>
          <a:p>
            <a:endParaRPr/>
          </a:p>
        </p:txBody>
      </p:sp>
      <p:sp>
        <p:nvSpPr>
          <p:cNvPr id="3" name="Holder 3"/>
          <p:cNvSpPr>
            <a:spLocks noGrp="1"/>
          </p:cNvSpPr>
          <p:nvPr>
            <p:ph type="body" idx="1"/>
          </p:nvPr>
        </p:nvSpPr>
        <p:spPr>
          <a:xfrm>
            <a:off x="302768" y="1706626"/>
            <a:ext cx="10240010" cy="3568065"/>
          </a:xfrm>
          <a:prstGeom prst="rect">
            <a:avLst/>
          </a:prstGeom>
        </p:spPr>
        <p:txBody>
          <a:bodyPr wrap="square" lIns="0" tIns="0" rIns="0" bIns="0">
            <a:spAutoFit/>
          </a:bodyPr>
          <a:lstStyle>
            <a:lvl1pPr>
              <a:defRPr sz="1800" b="0" i="0">
                <a:solidFill>
                  <a:schemeClr val="bg1"/>
                </a:solidFill>
                <a:latin typeface="Microsoft Sans Serif"/>
                <a:cs typeface="Microsoft Sans Serif"/>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12/7/2023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09241" y="748665"/>
            <a:ext cx="3430904" cy="635000"/>
          </a:xfrm>
          <a:prstGeom prst="rect">
            <a:avLst/>
          </a:prstGeom>
        </p:spPr>
        <p:txBody>
          <a:bodyPr vert="horz" wrap="square" lIns="0" tIns="12065" rIns="0" bIns="0" rtlCol="0">
            <a:spAutoFit/>
          </a:bodyPr>
          <a:lstStyle/>
          <a:p>
            <a:pPr marL="12700">
              <a:lnSpc>
                <a:spcPct val="100000"/>
              </a:lnSpc>
              <a:spcBef>
                <a:spcPts val="95"/>
              </a:spcBef>
              <a:tabLst>
                <a:tab pos="1045844" algn="l"/>
              </a:tabLst>
            </a:pPr>
            <a:r>
              <a:rPr sz="4000" b="1" u="sng" spc="-25" dirty="0">
                <a:solidFill>
                  <a:srgbClr val="092F49"/>
                </a:solidFill>
                <a:uFill>
                  <a:solidFill>
                    <a:srgbClr val="092F49"/>
                  </a:solidFill>
                </a:uFill>
                <a:latin typeface="Times New Roman"/>
                <a:cs typeface="Times New Roman"/>
              </a:rPr>
              <a:t>BY</a:t>
            </a:r>
            <a:r>
              <a:rPr sz="4000" b="1" u="none" dirty="0">
                <a:solidFill>
                  <a:srgbClr val="092F49"/>
                </a:solidFill>
                <a:latin typeface="Times New Roman"/>
                <a:cs typeface="Times New Roman"/>
              </a:rPr>
              <a:t>	</a:t>
            </a:r>
            <a:r>
              <a:rPr sz="4000" b="1" u="none" spc="-335" dirty="0">
                <a:solidFill>
                  <a:srgbClr val="092F49"/>
                </a:solidFill>
                <a:latin typeface="Times New Roman"/>
                <a:cs typeface="Times New Roman"/>
              </a:rPr>
              <a:t>GROUP-</a:t>
            </a:r>
            <a:r>
              <a:rPr sz="4000" b="1" u="none" spc="355" dirty="0">
                <a:solidFill>
                  <a:srgbClr val="092F49"/>
                </a:solidFill>
                <a:latin typeface="Times New Roman"/>
                <a:cs typeface="Times New Roman"/>
              </a:rPr>
              <a:t>1</a:t>
            </a:r>
            <a:r>
              <a:rPr lang="en-IN" sz="4000" b="1" u="none" spc="355" dirty="0">
                <a:solidFill>
                  <a:srgbClr val="092F49"/>
                </a:solidFill>
              </a:rPr>
              <a:t>4</a:t>
            </a:r>
            <a:endParaRPr sz="4000" dirty="0">
              <a:latin typeface="Times New Roman"/>
              <a:cs typeface="Times New Roman"/>
            </a:endParaRPr>
          </a:p>
        </p:txBody>
      </p:sp>
      <p:sp>
        <p:nvSpPr>
          <p:cNvPr id="3" name="object 3"/>
          <p:cNvSpPr txBox="1"/>
          <p:nvPr/>
        </p:nvSpPr>
        <p:spPr>
          <a:xfrm>
            <a:off x="8206231" y="2543936"/>
            <a:ext cx="2785110" cy="452120"/>
          </a:xfrm>
          <a:prstGeom prst="rect">
            <a:avLst/>
          </a:prstGeom>
        </p:spPr>
        <p:txBody>
          <a:bodyPr vert="horz" wrap="square" lIns="0" tIns="12065" rIns="0" bIns="0" rtlCol="0">
            <a:spAutoFit/>
          </a:bodyPr>
          <a:lstStyle/>
          <a:p>
            <a:pPr marL="12700">
              <a:lnSpc>
                <a:spcPct val="100000"/>
              </a:lnSpc>
              <a:spcBef>
                <a:spcPts val="95"/>
              </a:spcBef>
            </a:pPr>
            <a:r>
              <a:rPr sz="2800" b="1" u="sng" spc="-235" dirty="0">
                <a:solidFill>
                  <a:srgbClr val="092F49"/>
                </a:solidFill>
                <a:uFill>
                  <a:solidFill>
                    <a:srgbClr val="092F49"/>
                  </a:solidFill>
                </a:uFill>
                <a:latin typeface="Times New Roman"/>
                <a:cs typeface="Times New Roman"/>
              </a:rPr>
              <a:t>TEAM</a:t>
            </a:r>
            <a:r>
              <a:rPr sz="2800" b="1" u="sng" spc="15" dirty="0">
                <a:solidFill>
                  <a:srgbClr val="092F49"/>
                </a:solidFill>
                <a:uFill>
                  <a:solidFill>
                    <a:srgbClr val="092F49"/>
                  </a:solidFill>
                </a:uFill>
                <a:latin typeface="Times New Roman"/>
                <a:cs typeface="Times New Roman"/>
              </a:rPr>
              <a:t> </a:t>
            </a:r>
            <a:r>
              <a:rPr sz="2800" b="1" u="sng" spc="-229" dirty="0">
                <a:solidFill>
                  <a:srgbClr val="092F49"/>
                </a:solidFill>
                <a:uFill>
                  <a:solidFill>
                    <a:srgbClr val="092F49"/>
                  </a:solidFill>
                </a:uFill>
                <a:latin typeface="Times New Roman"/>
                <a:cs typeface="Times New Roman"/>
              </a:rPr>
              <a:t>MEMBERS:</a:t>
            </a:r>
            <a:endParaRPr sz="2800">
              <a:latin typeface="Times New Roman"/>
              <a:cs typeface="Times New Roman"/>
            </a:endParaRPr>
          </a:p>
        </p:txBody>
      </p:sp>
      <p:sp>
        <p:nvSpPr>
          <p:cNvPr id="4" name="object 4"/>
          <p:cNvSpPr txBox="1"/>
          <p:nvPr/>
        </p:nvSpPr>
        <p:spPr>
          <a:xfrm>
            <a:off x="8206230" y="3523869"/>
            <a:ext cx="2461769" cy="1423467"/>
          </a:xfrm>
          <a:prstGeom prst="rect">
            <a:avLst/>
          </a:prstGeom>
        </p:spPr>
        <p:txBody>
          <a:bodyPr vert="horz" wrap="square" lIns="0" tIns="12700" rIns="0" bIns="0" rtlCol="0">
            <a:spAutoFit/>
          </a:bodyPr>
          <a:lstStyle/>
          <a:p>
            <a:pPr marL="266065" indent="-253365">
              <a:lnSpc>
                <a:spcPct val="100000"/>
              </a:lnSpc>
              <a:spcBef>
                <a:spcPts val="100"/>
              </a:spcBef>
              <a:buAutoNum type="arabicPeriod"/>
              <a:tabLst>
                <a:tab pos="266065" algn="l"/>
              </a:tabLst>
            </a:pPr>
            <a:r>
              <a:rPr lang="en-IN" b="1" spc="-150" dirty="0">
                <a:solidFill>
                  <a:srgbClr val="092F49"/>
                </a:solidFill>
                <a:latin typeface="Times New Roman"/>
                <a:cs typeface="Times New Roman"/>
              </a:rPr>
              <a:t>Y. Eswar</a:t>
            </a:r>
            <a:endParaRPr sz="1800" dirty="0">
              <a:latin typeface="Times New Roman"/>
              <a:cs typeface="Times New Roman"/>
            </a:endParaRPr>
          </a:p>
          <a:p>
            <a:pPr>
              <a:lnSpc>
                <a:spcPct val="100000"/>
              </a:lnSpc>
              <a:spcBef>
                <a:spcPts val="90"/>
              </a:spcBef>
              <a:buClr>
                <a:srgbClr val="092F49"/>
              </a:buClr>
              <a:buFont typeface="Times New Roman"/>
              <a:buAutoNum type="arabicPeriod"/>
            </a:pPr>
            <a:endParaRPr sz="1800" dirty="0">
              <a:latin typeface="Times New Roman"/>
              <a:cs typeface="Times New Roman"/>
            </a:endParaRPr>
          </a:p>
          <a:p>
            <a:pPr marL="266065" indent="-253365">
              <a:lnSpc>
                <a:spcPct val="100000"/>
              </a:lnSpc>
              <a:buAutoNum type="arabicPeriod"/>
              <a:tabLst>
                <a:tab pos="266065" algn="l"/>
              </a:tabLst>
            </a:pPr>
            <a:r>
              <a:rPr lang="en-IN" b="1" spc="-10" dirty="0">
                <a:solidFill>
                  <a:srgbClr val="092F49"/>
                </a:solidFill>
                <a:latin typeface="Times New Roman"/>
                <a:cs typeface="Times New Roman"/>
              </a:rPr>
              <a:t>M.Harshavardhan</a:t>
            </a:r>
            <a:endParaRPr sz="1800" dirty="0">
              <a:latin typeface="Times New Roman"/>
              <a:cs typeface="Times New Roman"/>
            </a:endParaRPr>
          </a:p>
          <a:p>
            <a:pPr>
              <a:lnSpc>
                <a:spcPct val="100000"/>
              </a:lnSpc>
              <a:spcBef>
                <a:spcPts val="90"/>
              </a:spcBef>
              <a:buClr>
                <a:srgbClr val="092F49"/>
              </a:buClr>
              <a:buFont typeface="Times New Roman"/>
              <a:buAutoNum type="arabicPeriod"/>
            </a:pPr>
            <a:endParaRPr sz="1800" dirty="0">
              <a:latin typeface="Times New Roman"/>
              <a:cs typeface="Times New Roman"/>
            </a:endParaRPr>
          </a:p>
          <a:p>
            <a:pPr marL="266065" indent="-253365" algn="just">
              <a:lnSpc>
                <a:spcPct val="100000"/>
              </a:lnSpc>
              <a:buAutoNum type="arabicPeriod"/>
              <a:tabLst>
                <a:tab pos="266065" algn="l"/>
              </a:tabLst>
            </a:pPr>
            <a:r>
              <a:rPr lang="en-IN" b="1" spc="-90" dirty="0">
                <a:solidFill>
                  <a:srgbClr val="092F49"/>
                </a:solidFill>
                <a:latin typeface="Times New Roman"/>
                <a:cs typeface="Times New Roman"/>
              </a:rPr>
              <a:t>C. Sridhar</a:t>
            </a:r>
            <a:endParaRPr sz="1800" dirty="0">
              <a:latin typeface="Times New Roman"/>
              <a:cs typeface="Times New Roman"/>
            </a:endParaRPr>
          </a:p>
        </p:txBody>
      </p:sp>
      <p:pic>
        <p:nvPicPr>
          <p:cNvPr id="5" name="object 5"/>
          <p:cNvPicPr/>
          <p:nvPr/>
        </p:nvPicPr>
        <p:blipFill>
          <a:blip r:embed="rId3" cstate="print"/>
          <a:stretch>
            <a:fillRect/>
          </a:stretch>
        </p:blipFill>
        <p:spPr>
          <a:xfrm>
            <a:off x="958596" y="2119883"/>
            <a:ext cx="6060948" cy="341985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CFFBA-D6BE-EFBE-8513-EAC9D8C19280}"/>
              </a:ext>
            </a:extLst>
          </p:cNvPr>
          <p:cNvSpPr>
            <a:spLocks noGrp="1"/>
          </p:cNvSpPr>
          <p:nvPr>
            <p:ph type="title"/>
          </p:nvPr>
        </p:nvSpPr>
        <p:spPr>
          <a:xfrm>
            <a:off x="235102" y="35433"/>
            <a:ext cx="11458143" cy="553998"/>
          </a:xfrm>
        </p:spPr>
        <p:txBody>
          <a:bodyPr/>
          <a:lstStyle/>
          <a:p>
            <a:r>
              <a:rPr lang="en-IN" dirty="0"/>
              <a:t>Code:</a:t>
            </a:r>
          </a:p>
        </p:txBody>
      </p:sp>
      <p:sp>
        <p:nvSpPr>
          <p:cNvPr id="3" name="Text Placeholder 2">
            <a:extLst>
              <a:ext uri="{FF2B5EF4-FFF2-40B4-BE49-F238E27FC236}">
                <a16:creationId xmlns:a16="http://schemas.microsoft.com/office/drawing/2014/main" id="{B0101B33-0D07-81F1-8B41-7CA84032D9C9}"/>
              </a:ext>
            </a:extLst>
          </p:cNvPr>
          <p:cNvSpPr>
            <a:spLocks noGrp="1"/>
          </p:cNvSpPr>
          <p:nvPr>
            <p:ph type="body" idx="1"/>
          </p:nvPr>
        </p:nvSpPr>
        <p:spPr>
          <a:xfrm>
            <a:off x="76200" y="589432"/>
            <a:ext cx="12039600" cy="6370975"/>
          </a:xfrm>
        </p:spPr>
        <p:txBody>
          <a:bodyPr/>
          <a:lstStyle/>
          <a:p>
            <a:r>
              <a:rPr lang="en-IN" dirty="0"/>
              <a:t>#include &lt;reg51.h&gt;</a:t>
            </a:r>
          </a:p>
          <a:p>
            <a:r>
              <a:rPr lang="en-IN" dirty="0"/>
              <a:t>#include &lt;</a:t>
            </a:r>
            <a:r>
              <a:rPr lang="en-IN" dirty="0" err="1"/>
              <a:t>intrins.h</a:t>
            </a:r>
            <a:r>
              <a:rPr lang="en-IN" dirty="0"/>
              <a:t>&gt;</a:t>
            </a:r>
          </a:p>
          <a:p>
            <a:endParaRPr lang="en-IN" dirty="0"/>
          </a:p>
          <a:p>
            <a:endParaRPr lang="en-IN" dirty="0"/>
          </a:p>
          <a:p>
            <a:r>
              <a:rPr lang="en-IN" dirty="0"/>
              <a:t>#define lcd P2</a:t>
            </a:r>
          </a:p>
          <a:p>
            <a:endParaRPr lang="en-IN" dirty="0"/>
          </a:p>
          <a:p>
            <a:endParaRPr lang="en-IN" dirty="0"/>
          </a:p>
          <a:p>
            <a:endParaRPr lang="en-IN" dirty="0"/>
          </a:p>
          <a:p>
            <a:r>
              <a:rPr lang="en-IN" dirty="0" err="1"/>
              <a:t>sbit</a:t>
            </a:r>
            <a:r>
              <a:rPr lang="en-IN" dirty="0"/>
              <a:t> </a:t>
            </a:r>
            <a:r>
              <a:rPr lang="en-IN" dirty="0" err="1"/>
              <a:t>rs</a:t>
            </a:r>
            <a:r>
              <a:rPr lang="en-IN" dirty="0"/>
              <a:t>=P0^0;</a:t>
            </a:r>
          </a:p>
          <a:p>
            <a:r>
              <a:rPr lang="en-IN" dirty="0" err="1"/>
              <a:t>sbit</a:t>
            </a:r>
            <a:r>
              <a:rPr lang="en-IN" dirty="0"/>
              <a:t> </a:t>
            </a:r>
            <a:r>
              <a:rPr lang="en-IN" dirty="0" err="1"/>
              <a:t>rw</a:t>
            </a:r>
            <a:r>
              <a:rPr lang="en-IN" dirty="0"/>
              <a:t>=P0^1;</a:t>
            </a:r>
          </a:p>
          <a:p>
            <a:r>
              <a:rPr lang="en-IN" dirty="0" err="1"/>
              <a:t>sbit</a:t>
            </a:r>
            <a:r>
              <a:rPr lang="en-IN" dirty="0"/>
              <a:t> </a:t>
            </a:r>
            <a:r>
              <a:rPr lang="en-IN" dirty="0" err="1"/>
              <a:t>en</a:t>
            </a:r>
            <a:r>
              <a:rPr lang="en-IN" dirty="0"/>
              <a:t>=P0^2;/P3^6/</a:t>
            </a:r>
          </a:p>
          <a:p>
            <a:r>
              <a:rPr lang="en-IN" dirty="0"/>
              <a:t>char str;</a:t>
            </a:r>
          </a:p>
          <a:p>
            <a:endParaRPr lang="en-IN" dirty="0"/>
          </a:p>
          <a:p>
            <a:r>
              <a:rPr lang="en-IN" dirty="0"/>
              <a:t>char </a:t>
            </a:r>
            <a:r>
              <a:rPr lang="en-IN" dirty="0" err="1"/>
              <a:t>Charin</a:t>
            </a:r>
            <a:r>
              <a:rPr lang="en-IN" dirty="0"/>
              <a:t>=0;</a:t>
            </a:r>
          </a:p>
          <a:p>
            <a:endParaRPr lang="en-IN" dirty="0"/>
          </a:p>
          <a:p>
            <a:endParaRPr lang="en-IN" dirty="0"/>
          </a:p>
          <a:p>
            <a:r>
              <a:rPr lang="en-IN" dirty="0"/>
              <a:t>void </a:t>
            </a:r>
            <a:r>
              <a:rPr lang="en-IN" dirty="0" err="1"/>
              <a:t>LCD_cmd</a:t>
            </a:r>
            <a:r>
              <a:rPr lang="en-IN" dirty="0"/>
              <a:t>(unsigned char);</a:t>
            </a:r>
          </a:p>
          <a:p>
            <a:r>
              <a:rPr lang="en-IN" dirty="0"/>
              <a:t>void </a:t>
            </a:r>
            <a:r>
              <a:rPr lang="en-IN" dirty="0" err="1"/>
              <a:t>LCD_char</a:t>
            </a:r>
            <a:r>
              <a:rPr lang="en-IN" dirty="0"/>
              <a:t>(unsigned char);</a:t>
            </a:r>
          </a:p>
          <a:p>
            <a:r>
              <a:rPr lang="en-IN" dirty="0"/>
              <a:t>void </a:t>
            </a:r>
            <a:r>
              <a:rPr lang="en-IN" dirty="0" err="1"/>
              <a:t>LCD_str</a:t>
            </a:r>
            <a:r>
              <a:rPr lang="en-IN" dirty="0"/>
              <a:t>(unsigned char *,unsigned char);</a:t>
            </a:r>
          </a:p>
          <a:p>
            <a:r>
              <a:rPr lang="en-IN" dirty="0"/>
              <a:t>void </a:t>
            </a:r>
            <a:r>
              <a:rPr lang="en-IN" dirty="0" err="1"/>
              <a:t>delay_ms</a:t>
            </a:r>
            <a:r>
              <a:rPr lang="en-IN" dirty="0"/>
              <a:t>(unsigned int);</a:t>
            </a:r>
          </a:p>
          <a:p>
            <a:r>
              <a:rPr lang="en-IN" dirty="0"/>
              <a:t>void </a:t>
            </a:r>
            <a:r>
              <a:rPr lang="en-IN" dirty="0" err="1"/>
              <a:t>LCD_init</a:t>
            </a:r>
            <a:r>
              <a:rPr lang="en-IN" dirty="0"/>
              <a:t>();</a:t>
            </a:r>
          </a:p>
          <a:p>
            <a:endParaRPr lang="en-IN" dirty="0"/>
          </a:p>
          <a:p>
            <a:endParaRPr lang="en-IN" dirty="0"/>
          </a:p>
        </p:txBody>
      </p:sp>
    </p:spTree>
    <p:extLst>
      <p:ext uri="{BB962C8B-B14F-4D97-AF65-F5344CB8AC3E}">
        <p14:creationId xmlns:p14="http://schemas.microsoft.com/office/powerpoint/2010/main" val="1012203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F4C25-F448-EF07-91B2-0721A4D3386D}"/>
              </a:ext>
            </a:extLst>
          </p:cNvPr>
          <p:cNvSpPr>
            <a:spLocks noGrp="1"/>
          </p:cNvSpPr>
          <p:nvPr>
            <p:ph type="title"/>
          </p:nvPr>
        </p:nvSpPr>
        <p:spPr>
          <a:xfrm flipV="1">
            <a:off x="235102" y="-10286"/>
            <a:ext cx="11458143" cy="45719"/>
          </a:xfrm>
        </p:spPr>
        <p:txBody>
          <a:bodyPr/>
          <a:lstStyle/>
          <a:p>
            <a:endParaRPr lang="en-IN" dirty="0"/>
          </a:p>
        </p:txBody>
      </p:sp>
      <p:sp>
        <p:nvSpPr>
          <p:cNvPr id="3" name="Text Placeholder 2">
            <a:extLst>
              <a:ext uri="{FF2B5EF4-FFF2-40B4-BE49-F238E27FC236}">
                <a16:creationId xmlns:a16="http://schemas.microsoft.com/office/drawing/2014/main" id="{B2974EF8-A3D2-B93F-424D-412D8F476152}"/>
              </a:ext>
            </a:extLst>
          </p:cNvPr>
          <p:cNvSpPr>
            <a:spLocks noGrp="1"/>
          </p:cNvSpPr>
          <p:nvPr>
            <p:ph type="body" idx="1"/>
          </p:nvPr>
        </p:nvSpPr>
        <p:spPr>
          <a:xfrm>
            <a:off x="0" y="35434"/>
            <a:ext cx="12192000" cy="7201972"/>
          </a:xfrm>
        </p:spPr>
        <p:txBody>
          <a:bodyPr/>
          <a:lstStyle/>
          <a:p>
            <a:r>
              <a:rPr lang="en-IN" dirty="0"/>
              <a:t>void </a:t>
            </a:r>
            <a:r>
              <a:rPr lang="en-IN" dirty="0" err="1"/>
              <a:t>LCD_init</a:t>
            </a:r>
            <a:r>
              <a:rPr lang="en-IN" dirty="0"/>
              <a:t>(void){</a:t>
            </a:r>
          </a:p>
          <a:p>
            <a:r>
              <a:rPr lang="en-IN" dirty="0"/>
              <a:t>	</a:t>
            </a:r>
            <a:r>
              <a:rPr lang="en-IN" dirty="0" err="1"/>
              <a:t>LCD_cmd</a:t>
            </a:r>
            <a:r>
              <a:rPr lang="en-IN" dirty="0"/>
              <a:t>(0x38);//sets for </a:t>
            </a:r>
          </a:p>
          <a:p>
            <a:r>
              <a:rPr lang="en-IN" dirty="0"/>
              <a:t>	</a:t>
            </a:r>
            <a:r>
              <a:rPr lang="en-IN" dirty="0" err="1"/>
              <a:t>LCD_cmd</a:t>
            </a:r>
            <a:r>
              <a:rPr lang="en-IN" dirty="0"/>
              <a:t>(0x10);</a:t>
            </a:r>
          </a:p>
          <a:p>
            <a:r>
              <a:rPr lang="en-IN" dirty="0"/>
              <a:t>	</a:t>
            </a:r>
            <a:r>
              <a:rPr lang="en-IN" dirty="0" err="1"/>
              <a:t>LCD_cmd</a:t>
            </a:r>
            <a:r>
              <a:rPr lang="en-IN" dirty="0"/>
              <a:t>(0x01);</a:t>
            </a:r>
          </a:p>
          <a:p>
            <a:r>
              <a:rPr lang="en-IN" dirty="0"/>
              <a:t>	</a:t>
            </a:r>
            <a:r>
              <a:rPr lang="en-IN" dirty="0" err="1"/>
              <a:t>LCD_cmd</a:t>
            </a:r>
            <a:r>
              <a:rPr lang="en-IN" dirty="0"/>
              <a:t>(0x06);</a:t>
            </a:r>
          </a:p>
          <a:p>
            <a:r>
              <a:rPr lang="en-IN" dirty="0"/>
              <a:t>	</a:t>
            </a:r>
            <a:r>
              <a:rPr lang="en-IN" dirty="0" err="1"/>
              <a:t>LCD_cmd</a:t>
            </a:r>
            <a:r>
              <a:rPr lang="en-IN" dirty="0"/>
              <a:t>(0x0e);</a:t>
            </a:r>
          </a:p>
          <a:p>
            <a:r>
              <a:rPr lang="en-IN" dirty="0"/>
              <a:t>}</a:t>
            </a:r>
          </a:p>
          <a:p>
            <a:endParaRPr lang="en-IN" dirty="0"/>
          </a:p>
          <a:p>
            <a:r>
              <a:rPr lang="en-IN" dirty="0"/>
              <a:t>void </a:t>
            </a:r>
            <a:r>
              <a:rPr lang="en-IN" dirty="0" err="1"/>
              <a:t>LCD_cmd</a:t>
            </a:r>
            <a:r>
              <a:rPr lang="en-IN" dirty="0"/>
              <a:t>(unsigned char </a:t>
            </a:r>
            <a:r>
              <a:rPr lang="en-IN" dirty="0" err="1"/>
              <a:t>cmd</a:t>
            </a:r>
            <a:r>
              <a:rPr lang="en-IN" dirty="0"/>
              <a:t>){</a:t>
            </a:r>
          </a:p>
          <a:p>
            <a:r>
              <a:rPr lang="en-IN" dirty="0"/>
              <a:t>	</a:t>
            </a:r>
            <a:r>
              <a:rPr lang="en-IN" dirty="0" err="1"/>
              <a:t>rw</a:t>
            </a:r>
            <a:r>
              <a:rPr lang="en-IN" dirty="0"/>
              <a:t>=0;</a:t>
            </a:r>
          </a:p>
          <a:p>
            <a:r>
              <a:rPr lang="en-IN" dirty="0"/>
              <a:t>	</a:t>
            </a:r>
            <a:r>
              <a:rPr lang="en-IN" dirty="0" err="1"/>
              <a:t>rs</a:t>
            </a:r>
            <a:r>
              <a:rPr lang="en-IN" dirty="0"/>
              <a:t>=0;</a:t>
            </a:r>
          </a:p>
          <a:p>
            <a:r>
              <a:rPr lang="en-IN" dirty="0"/>
              <a:t>	lcd=</a:t>
            </a:r>
            <a:r>
              <a:rPr lang="en-IN" dirty="0" err="1"/>
              <a:t>cmd</a:t>
            </a:r>
            <a:r>
              <a:rPr lang="en-IN" dirty="0"/>
              <a:t>;</a:t>
            </a:r>
          </a:p>
          <a:p>
            <a:r>
              <a:rPr lang="en-IN" dirty="0"/>
              <a:t>	</a:t>
            </a:r>
            <a:r>
              <a:rPr lang="en-IN" dirty="0" err="1"/>
              <a:t>en</a:t>
            </a:r>
            <a:r>
              <a:rPr lang="en-IN" dirty="0"/>
              <a:t>=1;</a:t>
            </a:r>
          </a:p>
          <a:p>
            <a:r>
              <a:rPr lang="en-IN" dirty="0"/>
              <a:t>	</a:t>
            </a:r>
            <a:r>
              <a:rPr lang="en-IN" dirty="0" err="1"/>
              <a:t>delay_ms</a:t>
            </a:r>
            <a:r>
              <a:rPr lang="en-IN" dirty="0"/>
              <a:t>(1000);</a:t>
            </a:r>
          </a:p>
          <a:p>
            <a:r>
              <a:rPr lang="en-IN" dirty="0"/>
              <a:t>	</a:t>
            </a:r>
            <a:r>
              <a:rPr lang="en-IN" dirty="0" err="1"/>
              <a:t>en</a:t>
            </a:r>
            <a:r>
              <a:rPr lang="en-IN" dirty="0"/>
              <a:t>=0;</a:t>
            </a:r>
          </a:p>
          <a:p>
            <a:r>
              <a:rPr lang="en-IN" dirty="0"/>
              <a:t>}</a:t>
            </a:r>
          </a:p>
          <a:p>
            <a:endParaRPr lang="en-IN" dirty="0"/>
          </a:p>
          <a:p>
            <a:r>
              <a:rPr lang="en-IN" dirty="0"/>
              <a:t>void </a:t>
            </a:r>
            <a:r>
              <a:rPr lang="en-IN" dirty="0" err="1"/>
              <a:t>LCD_char</a:t>
            </a:r>
            <a:r>
              <a:rPr lang="en-IN" dirty="0"/>
              <a:t>(unsigned char </a:t>
            </a:r>
            <a:r>
              <a:rPr lang="en-IN" dirty="0" err="1"/>
              <a:t>ch</a:t>
            </a:r>
            <a:r>
              <a:rPr lang="en-IN" dirty="0"/>
              <a:t>)</a:t>
            </a:r>
          </a:p>
          <a:p>
            <a:r>
              <a:rPr lang="en-IN" dirty="0"/>
              <a:t>{</a:t>
            </a:r>
          </a:p>
          <a:p>
            <a:r>
              <a:rPr lang="en-IN" dirty="0"/>
              <a:t>	</a:t>
            </a:r>
            <a:r>
              <a:rPr lang="en-IN" dirty="0" err="1"/>
              <a:t>rw</a:t>
            </a:r>
            <a:r>
              <a:rPr lang="en-IN" dirty="0"/>
              <a:t>=0;</a:t>
            </a:r>
          </a:p>
          <a:p>
            <a:r>
              <a:rPr lang="en-IN" dirty="0"/>
              <a:t>	</a:t>
            </a:r>
            <a:r>
              <a:rPr lang="en-IN" dirty="0" err="1"/>
              <a:t>rs</a:t>
            </a:r>
            <a:r>
              <a:rPr lang="en-IN" dirty="0"/>
              <a:t>=1;</a:t>
            </a:r>
          </a:p>
          <a:p>
            <a:r>
              <a:rPr lang="en-IN" dirty="0"/>
              <a:t>	lcd=</a:t>
            </a:r>
            <a:r>
              <a:rPr lang="en-IN" dirty="0" err="1"/>
              <a:t>ch</a:t>
            </a:r>
            <a:r>
              <a:rPr lang="en-IN" dirty="0"/>
              <a:t>;</a:t>
            </a:r>
          </a:p>
          <a:p>
            <a:r>
              <a:rPr lang="en-IN" dirty="0"/>
              <a:t>	</a:t>
            </a:r>
            <a:r>
              <a:rPr lang="en-IN" dirty="0" err="1"/>
              <a:t>en</a:t>
            </a:r>
            <a:r>
              <a:rPr lang="en-IN" dirty="0"/>
              <a:t>=1;</a:t>
            </a:r>
          </a:p>
          <a:p>
            <a:r>
              <a:rPr lang="en-IN" dirty="0"/>
              <a:t>	</a:t>
            </a:r>
            <a:r>
              <a:rPr lang="en-IN" dirty="0" err="1"/>
              <a:t>delay_ms</a:t>
            </a:r>
            <a:r>
              <a:rPr lang="en-IN" dirty="0"/>
              <a:t>(200);</a:t>
            </a:r>
          </a:p>
          <a:p>
            <a:r>
              <a:rPr lang="en-IN" dirty="0"/>
              <a:t>	</a:t>
            </a:r>
            <a:r>
              <a:rPr lang="en-IN" dirty="0" err="1"/>
              <a:t>en</a:t>
            </a:r>
            <a:r>
              <a:rPr lang="en-IN" dirty="0"/>
              <a:t>=0;}</a:t>
            </a:r>
          </a:p>
          <a:p>
            <a:endParaRPr lang="en-IN" dirty="0"/>
          </a:p>
        </p:txBody>
      </p:sp>
    </p:spTree>
    <p:extLst>
      <p:ext uri="{BB962C8B-B14F-4D97-AF65-F5344CB8AC3E}">
        <p14:creationId xmlns:p14="http://schemas.microsoft.com/office/powerpoint/2010/main" val="1467044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9BD42-51B2-4805-7AB7-E2E8E491EEB4}"/>
              </a:ext>
            </a:extLst>
          </p:cNvPr>
          <p:cNvSpPr>
            <a:spLocks noGrp="1"/>
          </p:cNvSpPr>
          <p:nvPr>
            <p:ph type="ctrTitle"/>
          </p:nvPr>
        </p:nvSpPr>
        <p:spPr>
          <a:xfrm>
            <a:off x="0" y="0"/>
            <a:ext cx="11277600" cy="184666"/>
          </a:xfrm>
        </p:spPr>
        <p:txBody>
          <a:bodyPr/>
          <a:lstStyle/>
          <a:p>
            <a:endParaRPr lang="en-IN" sz="1200" dirty="0"/>
          </a:p>
        </p:txBody>
      </p:sp>
      <p:sp>
        <p:nvSpPr>
          <p:cNvPr id="3" name="Subtitle 2">
            <a:extLst>
              <a:ext uri="{FF2B5EF4-FFF2-40B4-BE49-F238E27FC236}">
                <a16:creationId xmlns:a16="http://schemas.microsoft.com/office/drawing/2014/main" id="{AA8F24FE-9052-FFA0-74E7-12EDBA9F9095}"/>
              </a:ext>
            </a:extLst>
          </p:cNvPr>
          <p:cNvSpPr>
            <a:spLocks noGrp="1"/>
          </p:cNvSpPr>
          <p:nvPr>
            <p:ph type="subTitle" idx="4"/>
          </p:nvPr>
        </p:nvSpPr>
        <p:spPr>
          <a:xfrm>
            <a:off x="0" y="0"/>
            <a:ext cx="12115800" cy="6924973"/>
          </a:xfrm>
        </p:spPr>
        <p:txBody>
          <a:bodyPr/>
          <a:lstStyle/>
          <a:p>
            <a:r>
              <a:rPr lang="en-IN" dirty="0"/>
              <a:t>void </a:t>
            </a:r>
            <a:r>
              <a:rPr lang="en-IN" dirty="0" err="1"/>
              <a:t>LCD_str</a:t>
            </a:r>
            <a:r>
              <a:rPr lang="en-IN" dirty="0"/>
              <a:t>(unsigned char *</a:t>
            </a:r>
            <a:r>
              <a:rPr lang="en-IN" dirty="0" err="1"/>
              <a:t>s,unsigned</a:t>
            </a:r>
            <a:r>
              <a:rPr lang="en-IN" dirty="0"/>
              <a:t> char r){</a:t>
            </a:r>
          </a:p>
          <a:p>
            <a:r>
              <a:rPr lang="en-IN" dirty="0"/>
              <a:t>	unsigned char w;</a:t>
            </a:r>
          </a:p>
          <a:p>
            <a:r>
              <a:rPr lang="en-IN" dirty="0"/>
              <a:t>	for(w=0;w&lt;</a:t>
            </a:r>
            <a:r>
              <a:rPr lang="en-IN" dirty="0" err="1"/>
              <a:t>r;w</a:t>
            </a:r>
            <a:r>
              <a:rPr lang="en-IN" dirty="0"/>
              <a:t>++){</a:t>
            </a:r>
          </a:p>
          <a:p>
            <a:r>
              <a:rPr lang="en-IN" dirty="0"/>
              <a:t>		</a:t>
            </a:r>
            <a:r>
              <a:rPr lang="en-IN" dirty="0" err="1"/>
              <a:t>LCD_char</a:t>
            </a:r>
            <a:r>
              <a:rPr lang="en-IN" dirty="0"/>
              <a:t>(s[w]);</a:t>
            </a:r>
          </a:p>
          <a:p>
            <a:r>
              <a:rPr lang="en-IN" dirty="0"/>
              <a:t>		</a:t>
            </a:r>
            <a:r>
              <a:rPr lang="en-IN" dirty="0" err="1"/>
              <a:t>delay_ms</a:t>
            </a:r>
            <a:r>
              <a:rPr lang="en-IN" dirty="0"/>
              <a:t>(100);</a:t>
            </a:r>
          </a:p>
          <a:p>
            <a:r>
              <a:rPr lang="en-IN" dirty="0"/>
              <a:t>	}</a:t>
            </a:r>
          </a:p>
          <a:p>
            <a:r>
              <a:rPr lang="en-IN" dirty="0"/>
              <a:t>}</a:t>
            </a:r>
          </a:p>
          <a:p>
            <a:endParaRPr lang="en-IN" dirty="0"/>
          </a:p>
          <a:p>
            <a:r>
              <a:rPr lang="en-IN" dirty="0"/>
              <a:t>void </a:t>
            </a:r>
            <a:r>
              <a:rPr lang="en-IN" dirty="0" err="1"/>
              <a:t>delay_ms</a:t>
            </a:r>
            <a:r>
              <a:rPr lang="en-IN" dirty="0"/>
              <a:t>(unsigned int n){</a:t>
            </a:r>
          </a:p>
          <a:p>
            <a:r>
              <a:rPr lang="en-IN" dirty="0"/>
              <a:t>	unsigned int m;</a:t>
            </a:r>
          </a:p>
          <a:p>
            <a:r>
              <a:rPr lang="en-IN" dirty="0"/>
              <a:t>	for(</a:t>
            </a:r>
            <a:r>
              <a:rPr lang="en-IN" dirty="0" err="1"/>
              <a:t>n;n</a:t>
            </a:r>
            <a:r>
              <a:rPr lang="en-IN" dirty="0"/>
              <a:t>&gt;0;n--)</a:t>
            </a:r>
          </a:p>
          <a:p>
            <a:r>
              <a:rPr lang="en-IN" dirty="0"/>
              <a:t>	for(m=121;m&gt;0;m--);</a:t>
            </a:r>
          </a:p>
          <a:p>
            <a:r>
              <a:rPr lang="en-IN" dirty="0"/>
              <a:t>	</a:t>
            </a:r>
            <a:r>
              <a:rPr lang="en-IN" dirty="0" err="1"/>
              <a:t>nop</a:t>
            </a:r>
            <a:r>
              <a:rPr lang="en-IN" dirty="0"/>
              <a:t>();</a:t>
            </a:r>
          </a:p>
          <a:p>
            <a:r>
              <a:rPr lang="en-IN" dirty="0"/>
              <a:t>	</a:t>
            </a:r>
            <a:r>
              <a:rPr lang="en-IN" dirty="0" err="1"/>
              <a:t>nop</a:t>
            </a:r>
            <a:r>
              <a:rPr lang="en-IN" dirty="0"/>
              <a:t>();</a:t>
            </a:r>
          </a:p>
          <a:p>
            <a:r>
              <a:rPr lang="en-IN" dirty="0"/>
              <a:t>	</a:t>
            </a:r>
            <a:r>
              <a:rPr lang="en-IN" dirty="0" err="1"/>
              <a:t>nop</a:t>
            </a:r>
            <a:r>
              <a:rPr lang="en-IN" dirty="0"/>
              <a:t>();</a:t>
            </a:r>
          </a:p>
          <a:p>
            <a:r>
              <a:rPr lang="en-IN" dirty="0"/>
              <a:t>}</a:t>
            </a:r>
          </a:p>
          <a:p>
            <a:endParaRPr lang="en-IN" dirty="0"/>
          </a:p>
          <a:p>
            <a:r>
              <a:rPr lang="en-IN" dirty="0" err="1"/>
              <a:t>sbit</a:t>
            </a:r>
            <a:r>
              <a:rPr lang="en-IN" dirty="0"/>
              <a:t> DHT11=P1^1;</a:t>
            </a:r>
          </a:p>
          <a:p>
            <a:r>
              <a:rPr lang="en-IN" dirty="0" err="1"/>
              <a:t>sbit</a:t>
            </a:r>
            <a:r>
              <a:rPr lang="en-IN" dirty="0"/>
              <a:t> smoke=P1^3;</a:t>
            </a:r>
          </a:p>
          <a:p>
            <a:r>
              <a:rPr lang="en-IN" dirty="0" err="1"/>
              <a:t>sbit</a:t>
            </a:r>
            <a:r>
              <a:rPr lang="en-IN" dirty="0"/>
              <a:t> red=P1^4;</a:t>
            </a:r>
          </a:p>
          <a:p>
            <a:r>
              <a:rPr lang="en-IN" dirty="0" err="1"/>
              <a:t>sbit</a:t>
            </a:r>
            <a:r>
              <a:rPr lang="en-IN" dirty="0"/>
              <a:t> green=P1^6;</a:t>
            </a:r>
          </a:p>
          <a:p>
            <a:r>
              <a:rPr lang="en-IN" dirty="0" err="1"/>
              <a:t>sbit</a:t>
            </a:r>
            <a:r>
              <a:rPr lang="en-IN" dirty="0"/>
              <a:t> buzzer=P1^7;</a:t>
            </a:r>
          </a:p>
          <a:p>
            <a:r>
              <a:rPr lang="en-IN" dirty="0" err="1"/>
              <a:t>sbit</a:t>
            </a:r>
            <a:r>
              <a:rPr lang="en-IN" dirty="0"/>
              <a:t> IR=P1^2;</a:t>
            </a:r>
          </a:p>
          <a:p>
            <a:r>
              <a:rPr lang="en-IN" dirty="0" err="1"/>
              <a:t>sbit</a:t>
            </a:r>
            <a:r>
              <a:rPr lang="en-IN" dirty="0"/>
              <a:t> touch =P1^5;</a:t>
            </a:r>
          </a:p>
          <a:p>
            <a:endParaRPr lang="en-IN" dirty="0"/>
          </a:p>
        </p:txBody>
      </p:sp>
    </p:spTree>
    <p:extLst>
      <p:ext uri="{BB962C8B-B14F-4D97-AF65-F5344CB8AC3E}">
        <p14:creationId xmlns:p14="http://schemas.microsoft.com/office/powerpoint/2010/main" val="2429704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5D398-A69D-30FD-3388-B810FE2EB65E}"/>
              </a:ext>
            </a:extLst>
          </p:cNvPr>
          <p:cNvSpPr>
            <a:spLocks noGrp="1"/>
          </p:cNvSpPr>
          <p:nvPr>
            <p:ph type="title"/>
          </p:nvPr>
        </p:nvSpPr>
        <p:spPr>
          <a:xfrm flipV="1">
            <a:off x="235102" y="-10286"/>
            <a:ext cx="11458143" cy="45719"/>
          </a:xfrm>
        </p:spPr>
        <p:txBody>
          <a:bodyPr/>
          <a:lstStyle/>
          <a:p>
            <a:endParaRPr lang="en-IN" dirty="0"/>
          </a:p>
        </p:txBody>
      </p:sp>
      <p:sp>
        <p:nvSpPr>
          <p:cNvPr id="3" name="Text Placeholder 2">
            <a:extLst>
              <a:ext uri="{FF2B5EF4-FFF2-40B4-BE49-F238E27FC236}">
                <a16:creationId xmlns:a16="http://schemas.microsoft.com/office/drawing/2014/main" id="{803D4A58-6C04-8213-6D95-B7D3F6FBA818}"/>
              </a:ext>
            </a:extLst>
          </p:cNvPr>
          <p:cNvSpPr>
            <a:spLocks noGrp="1"/>
          </p:cNvSpPr>
          <p:nvPr>
            <p:ph type="body" idx="1"/>
          </p:nvPr>
        </p:nvSpPr>
        <p:spPr>
          <a:xfrm>
            <a:off x="0" y="81153"/>
            <a:ext cx="12192000" cy="6370975"/>
          </a:xfrm>
        </p:spPr>
        <p:txBody>
          <a:bodyPr/>
          <a:lstStyle/>
          <a:p>
            <a:r>
              <a:rPr lang="en-IN" dirty="0"/>
              <a:t>unsigned char </a:t>
            </a:r>
            <a:r>
              <a:rPr lang="en-IN" dirty="0" err="1"/>
              <a:t>I_RH,D_RH,I_Temp,D_Temp,Checksum</a:t>
            </a:r>
            <a:r>
              <a:rPr lang="en-IN" dirty="0"/>
              <a:t>;</a:t>
            </a:r>
          </a:p>
          <a:p>
            <a:r>
              <a:rPr lang="en-IN" dirty="0"/>
              <a:t>void delay_40us(){//each np is 1us</a:t>
            </a:r>
          </a:p>
          <a:p>
            <a:r>
              <a:rPr lang="en-IN" dirty="0"/>
              <a:t>	</a:t>
            </a:r>
            <a:r>
              <a:rPr lang="en-IN" dirty="0" err="1"/>
              <a:t>nop</a:t>
            </a:r>
            <a:r>
              <a:rPr lang="en-IN" dirty="0"/>
              <a:t>();</a:t>
            </a:r>
            <a:r>
              <a:rPr lang="en-IN" dirty="0" err="1"/>
              <a:t>nop</a:t>
            </a:r>
            <a:r>
              <a:rPr lang="en-IN" dirty="0"/>
              <a:t>();</a:t>
            </a:r>
            <a:r>
              <a:rPr lang="en-IN" dirty="0" err="1"/>
              <a:t>nop</a:t>
            </a:r>
            <a:r>
              <a:rPr lang="en-IN" dirty="0"/>
              <a:t>();</a:t>
            </a:r>
            <a:r>
              <a:rPr lang="en-IN" dirty="0" err="1"/>
              <a:t>nop</a:t>
            </a:r>
            <a:r>
              <a:rPr lang="en-IN" dirty="0"/>
              <a:t>();</a:t>
            </a:r>
            <a:r>
              <a:rPr lang="en-IN" dirty="0" err="1"/>
              <a:t>nop</a:t>
            </a:r>
            <a:r>
              <a:rPr lang="en-IN" dirty="0"/>
              <a:t>();</a:t>
            </a:r>
          </a:p>
          <a:p>
            <a:r>
              <a:rPr lang="en-IN" dirty="0"/>
              <a:t>	</a:t>
            </a:r>
            <a:r>
              <a:rPr lang="en-IN" dirty="0" err="1"/>
              <a:t>nop</a:t>
            </a:r>
            <a:r>
              <a:rPr lang="en-IN" dirty="0"/>
              <a:t>();</a:t>
            </a:r>
            <a:r>
              <a:rPr lang="en-IN" dirty="0" err="1"/>
              <a:t>nop</a:t>
            </a:r>
            <a:r>
              <a:rPr lang="en-IN" dirty="0"/>
              <a:t>();</a:t>
            </a:r>
            <a:r>
              <a:rPr lang="en-IN" dirty="0" err="1"/>
              <a:t>nop</a:t>
            </a:r>
            <a:r>
              <a:rPr lang="en-IN" dirty="0"/>
              <a:t>();</a:t>
            </a:r>
            <a:r>
              <a:rPr lang="en-IN" dirty="0" err="1"/>
              <a:t>nop</a:t>
            </a:r>
            <a:r>
              <a:rPr lang="en-IN" dirty="0"/>
              <a:t>();</a:t>
            </a:r>
            <a:r>
              <a:rPr lang="en-IN" dirty="0" err="1"/>
              <a:t>nop</a:t>
            </a:r>
            <a:r>
              <a:rPr lang="en-IN" dirty="0"/>
              <a:t>();</a:t>
            </a:r>
          </a:p>
          <a:p>
            <a:r>
              <a:rPr lang="en-IN" dirty="0"/>
              <a:t>	</a:t>
            </a:r>
            <a:r>
              <a:rPr lang="en-IN" dirty="0" err="1"/>
              <a:t>nop</a:t>
            </a:r>
            <a:r>
              <a:rPr lang="en-IN" dirty="0"/>
              <a:t>();</a:t>
            </a:r>
            <a:r>
              <a:rPr lang="en-IN" dirty="0" err="1"/>
              <a:t>nop</a:t>
            </a:r>
            <a:r>
              <a:rPr lang="en-IN" dirty="0"/>
              <a:t>();</a:t>
            </a:r>
            <a:r>
              <a:rPr lang="en-IN" dirty="0" err="1"/>
              <a:t>nop</a:t>
            </a:r>
            <a:r>
              <a:rPr lang="en-IN" dirty="0"/>
              <a:t>();</a:t>
            </a:r>
            <a:r>
              <a:rPr lang="en-IN" dirty="0" err="1"/>
              <a:t>nop</a:t>
            </a:r>
            <a:r>
              <a:rPr lang="en-IN" dirty="0"/>
              <a:t>();</a:t>
            </a:r>
            <a:r>
              <a:rPr lang="en-IN" dirty="0" err="1"/>
              <a:t>nop</a:t>
            </a:r>
            <a:r>
              <a:rPr lang="en-IN" dirty="0"/>
              <a:t>();</a:t>
            </a:r>
          </a:p>
          <a:p>
            <a:r>
              <a:rPr lang="en-IN" dirty="0"/>
              <a:t>	</a:t>
            </a:r>
            <a:r>
              <a:rPr lang="en-IN" dirty="0" err="1"/>
              <a:t>nop</a:t>
            </a:r>
            <a:r>
              <a:rPr lang="en-IN" dirty="0"/>
              <a:t>();</a:t>
            </a:r>
            <a:r>
              <a:rPr lang="en-IN" dirty="0" err="1"/>
              <a:t>nop</a:t>
            </a:r>
            <a:r>
              <a:rPr lang="en-IN" dirty="0"/>
              <a:t>();</a:t>
            </a:r>
            <a:r>
              <a:rPr lang="en-IN" dirty="0" err="1"/>
              <a:t>nop</a:t>
            </a:r>
            <a:r>
              <a:rPr lang="en-IN" dirty="0"/>
              <a:t>();</a:t>
            </a:r>
            <a:r>
              <a:rPr lang="en-IN" dirty="0" err="1"/>
              <a:t>nop</a:t>
            </a:r>
            <a:r>
              <a:rPr lang="en-IN" dirty="0"/>
              <a:t>();</a:t>
            </a:r>
            <a:r>
              <a:rPr lang="en-IN" dirty="0" err="1"/>
              <a:t>nop</a:t>
            </a:r>
            <a:r>
              <a:rPr lang="en-IN" dirty="0"/>
              <a:t>();</a:t>
            </a:r>
          </a:p>
          <a:p>
            <a:r>
              <a:rPr lang="en-IN" dirty="0"/>
              <a:t>	</a:t>
            </a:r>
            <a:r>
              <a:rPr lang="en-IN" dirty="0" err="1"/>
              <a:t>nop</a:t>
            </a:r>
            <a:r>
              <a:rPr lang="en-IN" dirty="0"/>
              <a:t>();</a:t>
            </a:r>
            <a:r>
              <a:rPr lang="en-IN" dirty="0" err="1"/>
              <a:t>nop</a:t>
            </a:r>
            <a:r>
              <a:rPr lang="en-IN" dirty="0"/>
              <a:t>();</a:t>
            </a:r>
            <a:r>
              <a:rPr lang="en-IN" dirty="0" err="1"/>
              <a:t>nop</a:t>
            </a:r>
            <a:r>
              <a:rPr lang="en-IN" dirty="0"/>
              <a:t>();</a:t>
            </a:r>
            <a:r>
              <a:rPr lang="en-IN" dirty="0" err="1"/>
              <a:t>nop</a:t>
            </a:r>
            <a:r>
              <a:rPr lang="en-IN" dirty="0"/>
              <a:t>();</a:t>
            </a:r>
            <a:r>
              <a:rPr lang="en-IN" dirty="0" err="1"/>
              <a:t>nop</a:t>
            </a:r>
            <a:r>
              <a:rPr lang="en-IN" dirty="0"/>
              <a:t>();</a:t>
            </a:r>
          </a:p>
          <a:p>
            <a:r>
              <a:rPr lang="en-IN" dirty="0"/>
              <a:t>	</a:t>
            </a:r>
            <a:r>
              <a:rPr lang="en-IN" dirty="0" err="1"/>
              <a:t>nop</a:t>
            </a:r>
            <a:r>
              <a:rPr lang="en-IN" dirty="0"/>
              <a:t>();</a:t>
            </a:r>
            <a:r>
              <a:rPr lang="en-IN" dirty="0" err="1"/>
              <a:t>nop</a:t>
            </a:r>
            <a:r>
              <a:rPr lang="en-IN" dirty="0"/>
              <a:t>();</a:t>
            </a:r>
            <a:r>
              <a:rPr lang="en-IN" dirty="0" err="1"/>
              <a:t>nop</a:t>
            </a:r>
            <a:r>
              <a:rPr lang="en-IN" dirty="0"/>
              <a:t>();</a:t>
            </a:r>
            <a:r>
              <a:rPr lang="en-IN" dirty="0" err="1"/>
              <a:t>nop</a:t>
            </a:r>
            <a:r>
              <a:rPr lang="en-IN" dirty="0"/>
              <a:t>();</a:t>
            </a:r>
            <a:r>
              <a:rPr lang="en-IN" dirty="0" err="1"/>
              <a:t>nop</a:t>
            </a:r>
            <a:r>
              <a:rPr lang="en-IN" dirty="0"/>
              <a:t>();</a:t>
            </a:r>
          </a:p>
          <a:p>
            <a:r>
              <a:rPr lang="en-IN" dirty="0"/>
              <a:t>	</a:t>
            </a:r>
            <a:r>
              <a:rPr lang="en-IN" dirty="0" err="1"/>
              <a:t>nop</a:t>
            </a:r>
            <a:r>
              <a:rPr lang="en-IN" dirty="0"/>
              <a:t>();</a:t>
            </a:r>
            <a:r>
              <a:rPr lang="en-IN" dirty="0" err="1"/>
              <a:t>nop</a:t>
            </a:r>
            <a:r>
              <a:rPr lang="en-IN" dirty="0"/>
              <a:t>();</a:t>
            </a:r>
            <a:r>
              <a:rPr lang="en-IN" dirty="0" err="1"/>
              <a:t>nop</a:t>
            </a:r>
            <a:r>
              <a:rPr lang="en-IN" dirty="0"/>
              <a:t>();</a:t>
            </a:r>
            <a:r>
              <a:rPr lang="en-IN" dirty="0" err="1"/>
              <a:t>nop</a:t>
            </a:r>
            <a:r>
              <a:rPr lang="en-IN" dirty="0"/>
              <a:t>();</a:t>
            </a:r>
            <a:r>
              <a:rPr lang="en-IN" dirty="0" err="1"/>
              <a:t>nop</a:t>
            </a:r>
            <a:r>
              <a:rPr lang="en-IN" dirty="0"/>
              <a:t>();</a:t>
            </a:r>
          </a:p>
          <a:p>
            <a:r>
              <a:rPr lang="en-IN" dirty="0"/>
              <a:t>	</a:t>
            </a:r>
            <a:r>
              <a:rPr lang="en-IN" dirty="0" err="1"/>
              <a:t>nop</a:t>
            </a:r>
            <a:r>
              <a:rPr lang="en-IN" dirty="0"/>
              <a:t>();</a:t>
            </a:r>
            <a:r>
              <a:rPr lang="en-IN" dirty="0" err="1"/>
              <a:t>nop</a:t>
            </a:r>
            <a:r>
              <a:rPr lang="en-IN" dirty="0"/>
              <a:t>();</a:t>
            </a:r>
            <a:r>
              <a:rPr lang="en-IN" dirty="0" err="1"/>
              <a:t>nop</a:t>
            </a:r>
            <a:r>
              <a:rPr lang="en-IN" dirty="0"/>
              <a:t>();</a:t>
            </a:r>
            <a:r>
              <a:rPr lang="en-IN" dirty="0" err="1"/>
              <a:t>nop</a:t>
            </a:r>
            <a:r>
              <a:rPr lang="en-IN" dirty="0"/>
              <a:t>();</a:t>
            </a:r>
            <a:r>
              <a:rPr lang="en-IN" dirty="0" err="1"/>
              <a:t>nop</a:t>
            </a:r>
            <a:r>
              <a:rPr lang="en-IN" dirty="0"/>
              <a:t>();</a:t>
            </a:r>
          </a:p>
          <a:p>
            <a:r>
              <a:rPr lang="en-IN" dirty="0"/>
              <a:t>}</a:t>
            </a:r>
          </a:p>
          <a:p>
            <a:endParaRPr lang="en-IN" dirty="0"/>
          </a:p>
          <a:p>
            <a:r>
              <a:rPr lang="en-IN" dirty="0"/>
              <a:t>void request(){</a:t>
            </a:r>
          </a:p>
          <a:p>
            <a:r>
              <a:rPr lang="en-IN" dirty="0"/>
              <a:t>	DHT11=0;</a:t>
            </a:r>
          </a:p>
          <a:p>
            <a:r>
              <a:rPr lang="en-IN" dirty="0"/>
              <a:t>	</a:t>
            </a:r>
            <a:r>
              <a:rPr lang="en-IN" dirty="0" err="1"/>
              <a:t>delay_ms</a:t>
            </a:r>
            <a:r>
              <a:rPr lang="en-IN" dirty="0"/>
              <a:t>(18);</a:t>
            </a:r>
          </a:p>
          <a:p>
            <a:r>
              <a:rPr lang="en-IN" dirty="0"/>
              <a:t>	DHT11=1;</a:t>
            </a:r>
          </a:p>
          <a:p>
            <a:r>
              <a:rPr lang="en-IN" dirty="0"/>
              <a:t>}</a:t>
            </a:r>
          </a:p>
          <a:p>
            <a:endParaRPr lang="en-IN" dirty="0"/>
          </a:p>
          <a:p>
            <a:r>
              <a:rPr lang="en-IN" dirty="0"/>
              <a:t>void response(){</a:t>
            </a:r>
          </a:p>
          <a:p>
            <a:r>
              <a:rPr lang="en-IN" dirty="0"/>
              <a:t>	while(DHT11==1);</a:t>
            </a:r>
          </a:p>
          <a:p>
            <a:r>
              <a:rPr lang="en-IN" dirty="0"/>
              <a:t>	while(DHT11==0);</a:t>
            </a:r>
          </a:p>
          <a:p>
            <a:r>
              <a:rPr lang="en-IN" dirty="0"/>
              <a:t>	while(DHT11==1);</a:t>
            </a:r>
          </a:p>
          <a:p>
            <a:r>
              <a:rPr lang="en-IN" dirty="0"/>
              <a:t>}</a:t>
            </a:r>
          </a:p>
        </p:txBody>
      </p:sp>
    </p:spTree>
    <p:extLst>
      <p:ext uri="{BB962C8B-B14F-4D97-AF65-F5344CB8AC3E}">
        <p14:creationId xmlns:p14="http://schemas.microsoft.com/office/powerpoint/2010/main" val="4257755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94AAE-4DAA-6A65-CBD2-9A5046AD8775}"/>
              </a:ext>
            </a:extLst>
          </p:cNvPr>
          <p:cNvSpPr>
            <a:spLocks noGrp="1"/>
          </p:cNvSpPr>
          <p:nvPr>
            <p:ph type="title"/>
          </p:nvPr>
        </p:nvSpPr>
        <p:spPr>
          <a:xfrm>
            <a:off x="12725398" y="35433"/>
            <a:ext cx="45719" cy="955167"/>
          </a:xfrm>
        </p:spPr>
        <p:txBody>
          <a:bodyPr/>
          <a:lstStyle/>
          <a:p>
            <a:endParaRPr lang="en-IN" dirty="0"/>
          </a:p>
        </p:txBody>
      </p:sp>
      <p:sp>
        <p:nvSpPr>
          <p:cNvPr id="3" name="Text Placeholder 2">
            <a:extLst>
              <a:ext uri="{FF2B5EF4-FFF2-40B4-BE49-F238E27FC236}">
                <a16:creationId xmlns:a16="http://schemas.microsoft.com/office/drawing/2014/main" id="{9E81661A-D3A6-84E8-6CC5-4EFEF40F5D03}"/>
              </a:ext>
            </a:extLst>
          </p:cNvPr>
          <p:cNvSpPr>
            <a:spLocks noGrp="1"/>
          </p:cNvSpPr>
          <p:nvPr>
            <p:ph type="body" idx="1"/>
          </p:nvPr>
        </p:nvSpPr>
        <p:spPr>
          <a:xfrm>
            <a:off x="302768" y="152400"/>
            <a:ext cx="11660637" cy="7478970"/>
          </a:xfrm>
        </p:spPr>
        <p:txBody>
          <a:bodyPr/>
          <a:lstStyle/>
          <a:p>
            <a:r>
              <a:rPr lang="en-IN" dirty="0"/>
              <a:t>void request(){</a:t>
            </a:r>
          </a:p>
          <a:p>
            <a:r>
              <a:rPr lang="en-IN" dirty="0"/>
              <a:t>	DHT11=0;</a:t>
            </a:r>
          </a:p>
          <a:p>
            <a:r>
              <a:rPr lang="en-IN" dirty="0"/>
              <a:t>	</a:t>
            </a:r>
            <a:r>
              <a:rPr lang="en-IN" dirty="0" err="1"/>
              <a:t>delay_ms</a:t>
            </a:r>
            <a:r>
              <a:rPr lang="en-IN" dirty="0"/>
              <a:t>(18);</a:t>
            </a:r>
          </a:p>
          <a:p>
            <a:r>
              <a:rPr lang="en-IN" dirty="0"/>
              <a:t>	DHT11=1;</a:t>
            </a:r>
          </a:p>
          <a:p>
            <a:r>
              <a:rPr lang="en-IN" dirty="0"/>
              <a:t>}</a:t>
            </a:r>
          </a:p>
          <a:p>
            <a:endParaRPr lang="en-IN" dirty="0"/>
          </a:p>
          <a:p>
            <a:r>
              <a:rPr lang="en-IN" dirty="0"/>
              <a:t>void response(){</a:t>
            </a:r>
          </a:p>
          <a:p>
            <a:r>
              <a:rPr lang="en-IN" dirty="0"/>
              <a:t>	while(DHT11==1);</a:t>
            </a:r>
          </a:p>
          <a:p>
            <a:r>
              <a:rPr lang="en-IN" dirty="0"/>
              <a:t>	while(DHT11==0);</a:t>
            </a:r>
          </a:p>
          <a:p>
            <a:r>
              <a:rPr lang="en-IN" dirty="0"/>
              <a:t>	while(DHT11==1);</a:t>
            </a:r>
          </a:p>
          <a:p>
            <a:r>
              <a:rPr lang="en-IN" dirty="0"/>
              <a:t>}</a:t>
            </a:r>
          </a:p>
          <a:p>
            <a:r>
              <a:rPr lang="en-IN" dirty="0"/>
              <a:t>unsigned char </a:t>
            </a:r>
            <a:r>
              <a:rPr lang="en-IN" dirty="0" err="1"/>
              <a:t>Receive_data</a:t>
            </a:r>
            <a:r>
              <a:rPr lang="en-IN" dirty="0"/>
              <a:t>()</a:t>
            </a:r>
          </a:p>
          <a:p>
            <a:r>
              <a:rPr lang="en-IN" dirty="0"/>
              <a:t>{</a:t>
            </a:r>
          </a:p>
          <a:p>
            <a:r>
              <a:rPr lang="en-IN" dirty="0"/>
              <a:t>	unsigned char </a:t>
            </a:r>
            <a:r>
              <a:rPr lang="en-IN" dirty="0" err="1"/>
              <a:t>i,dataD</a:t>
            </a:r>
            <a:r>
              <a:rPr lang="en-IN" dirty="0"/>
              <a:t>=0;</a:t>
            </a:r>
          </a:p>
          <a:p>
            <a:r>
              <a:rPr lang="en-IN" dirty="0"/>
              <a:t>	for(</a:t>
            </a:r>
            <a:r>
              <a:rPr lang="en-IN" dirty="0" err="1"/>
              <a:t>i</a:t>
            </a:r>
            <a:r>
              <a:rPr lang="en-IN" dirty="0"/>
              <a:t>=0;i&lt;8;i++){</a:t>
            </a:r>
          </a:p>
          <a:p>
            <a:r>
              <a:rPr lang="en-IN" dirty="0"/>
              <a:t>		while(DHT11==0);</a:t>
            </a:r>
          </a:p>
          <a:p>
            <a:r>
              <a:rPr lang="en-IN" dirty="0"/>
              <a:t>		delay_40us();</a:t>
            </a:r>
          </a:p>
          <a:p>
            <a:r>
              <a:rPr lang="en-IN" dirty="0"/>
              <a:t>		if(DHT11==1)</a:t>
            </a:r>
          </a:p>
          <a:p>
            <a:r>
              <a:rPr lang="en-IN" dirty="0"/>
              <a:t>		</a:t>
            </a:r>
            <a:r>
              <a:rPr lang="en-IN" dirty="0" err="1"/>
              <a:t>dataD</a:t>
            </a:r>
            <a:r>
              <a:rPr lang="en-IN" dirty="0"/>
              <a:t>=(</a:t>
            </a:r>
            <a:r>
              <a:rPr lang="en-IN" dirty="0" err="1"/>
              <a:t>dataD</a:t>
            </a:r>
            <a:r>
              <a:rPr lang="en-IN" dirty="0"/>
              <a:t>&lt;&lt;1)| (0x01);</a:t>
            </a:r>
          </a:p>
          <a:p>
            <a:r>
              <a:rPr lang="en-IN" dirty="0"/>
              <a:t>		else</a:t>
            </a:r>
          </a:p>
          <a:p>
            <a:r>
              <a:rPr lang="en-IN" dirty="0"/>
              <a:t>		</a:t>
            </a:r>
            <a:r>
              <a:rPr lang="en-IN" dirty="0" err="1"/>
              <a:t>dataD</a:t>
            </a:r>
            <a:r>
              <a:rPr lang="en-IN" dirty="0"/>
              <a:t>=(</a:t>
            </a:r>
            <a:r>
              <a:rPr lang="en-IN" dirty="0" err="1"/>
              <a:t>dataD</a:t>
            </a:r>
            <a:r>
              <a:rPr lang="en-IN" dirty="0"/>
              <a:t>&lt;&lt;1);</a:t>
            </a:r>
          </a:p>
          <a:p>
            <a:r>
              <a:rPr lang="en-IN" dirty="0"/>
              <a:t>		while(DHT11==1);</a:t>
            </a:r>
          </a:p>
          <a:p>
            <a:r>
              <a:rPr lang="en-IN" dirty="0"/>
              <a:t>	}</a:t>
            </a:r>
          </a:p>
          <a:p>
            <a:r>
              <a:rPr lang="en-IN" dirty="0"/>
              <a:t>	return </a:t>
            </a:r>
            <a:r>
              <a:rPr lang="en-IN" dirty="0" err="1"/>
              <a:t>dataD</a:t>
            </a:r>
            <a:r>
              <a:rPr lang="en-IN" dirty="0"/>
              <a:t>;}</a:t>
            </a:r>
          </a:p>
          <a:p>
            <a:endParaRPr lang="en-IN" dirty="0"/>
          </a:p>
          <a:p>
            <a:endParaRPr lang="en-IN" dirty="0"/>
          </a:p>
        </p:txBody>
      </p:sp>
    </p:spTree>
    <p:extLst>
      <p:ext uri="{BB962C8B-B14F-4D97-AF65-F5344CB8AC3E}">
        <p14:creationId xmlns:p14="http://schemas.microsoft.com/office/powerpoint/2010/main" val="555467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E73A2-D4BD-1E16-4045-4C86A74B6A0C}"/>
              </a:ext>
            </a:extLst>
          </p:cNvPr>
          <p:cNvSpPr>
            <a:spLocks noGrp="1"/>
          </p:cNvSpPr>
          <p:nvPr>
            <p:ph type="title"/>
          </p:nvPr>
        </p:nvSpPr>
        <p:spPr>
          <a:xfrm flipH="1">
            <a:off x="13030199" y="35433"/>
            <a:ext cx="1066800" cy="1319352"/>
          </a:xfrm>
        </p:spPr>
        <p:txBody>
          <a:bodyPr/>
          <a:lstStyle/>
          <a:p>
            <a:endParaRPr lang="en-IN" dirty="0"/>
          </a:p>
        </p:txBody>
      </p:sp>
      <p:sp>
        <p:nvSpPr>
          <p:cNvPr id="3" name="Text Placeholder 2">
            <a:extLst>
              <a:ext uri="{FF2B5EF4-FFF2-40B4-BE49-F238E27FC236}">
                <a16:creationId xmlns:a16="http://schemas.microsoft.com/office/drawing/2014/main" id="{EFE810FE-B41B-4224-431B-464D6FCE8426}"/>
              </a:ext>
            </a:extLst>
          </p:cNvPr>
          <p:cNvSpPr>
            <a:spLocks noGrp="1"/>
          </p:cNvSpPr>
          <p:nvPr>
            <p:ph type="body" idx="1"/>
          </p:nvPr>
        </p:nvSpPr>
        <p:spPr>
          <a:xfrm>
            <a:off x="0" y="35434"/>
            <a:ext cx="12115800" cy="6093976"/>
          </a:xfrm>
        </p:spPr>
        <p:txBody>
          <a:bodyPr/>
          <a:lstStyle/>
          <a:p>
            <a:r>
              <a:rPr lang="en-IN" dirty="0"/>
              <a:t>void delay(int time)</a:t>
            </a:r>
          </a:p>
          <a:p>
            <a:r>
              <a:rPr lang="en-IN" dirty="0"/>
              <a:t>{</a:t>
            </a:r>
          </a:p>
          <a:p>
            <a:endParaRPr lang="en-IN" dirty="0"/>
          </a:p>
          <a:p>
            <a:r>
              <a:rPr lang="en-IN" dirty="0"/>
              <a:t> unsigned int </a:t>
            </a:r>
            <a:r>
              <a:rPr lang="en-IN" dirty="0" err="1"/>
              <a:t>i,j</a:t>
            </a:r>
            <a:r>
              <a:rPr lang="en-IN" dirty="0"/>
              <a:t>;</a:t>
            </a:r>
          </a:p>
          <a:p>
            <a:endParaRPr lang="en-IN" dirty="0"/>
          </a:p>
          <a:p>
            <a:r>
              <a:rPr lang="en-IN" dirty="0"/>
              <a:t> for(</a:t>
            </a:r>
            <a:r>
              <a:rPr lang="en-IN" dirty="0" err="1"/>
              <a:t>i</a:t>
            </a:r>
            <a:r>
              <a:rPr lang="en-IN" dirty="0"/>
              <a:t>=0;i&lt;</a:t>
            </a:r>
            <a:r>
              <a:rPr lang="en-IN" dirty="0" err="1"/>
              <a:t>time;i</a:t>
            </a:r>
            <a:r>
              <a:rPr lang="en-IN" dirty="0"/>
              <a:t>++)</a:t>
            </a:r>
          </a:p>
          <a:p>
            <a:endParaRPr lang="en-IN" dirty="0"/>
          </a:p>
          <a:p>
            <a:r>
              <a:rPr lang="en-IN" dirty="0"/>
              <a:t> for(j=0;j&lt;1275;j++);</a:t>
            </a:r>
          </a:p>
          <a:p>
            <a:r>
              <a:rPr lang="en-IN" dirty="0"/>
              <a:t>}</a:t>
            </a:r>
          </a:p>
          <a:p>
            <a:endParaRPr lang="en-IN" dirty="0"/>
          </a:p>
          <a:p>
            <a:r>
              <a:rPr lang="en-US" dirty="0"/>
              <a:t>void </a:t>
            </a:r>
            <a:r>
              <a:rPr lang="en-US" dirty="0" err="1"/>
              <a:t>ser_int</a:t>
            </a:r>
            <a:r>
              <a:rPr lang="en-US" dirty="0"/>
              <a:t>();</a:t>
            </a:r>
          </a:p>
          <a:p>
            <a:r>
              <a:rPr lang="en-US" dirty="0"/>
              <a:t>unsigned char </a:t>
            </a:r>
            <a:r>
              <a:rPr lang="en-US" dirty="0" err="1"/>
              <a:t>rx</a:t>
            </a:r>
            <a:r>
              <a:rPr lang="en-US" dirty="0"/>
              <a:t>();</a:t>
            </a:r>
          </a:p>
          <a:p>
            <a:r>
              <a:rPr lang="en-US" dirty="0"/>
              <a:t>void </a:t>
            </a:r>
            <a:r>
              <a:rPr lang="en-US" dirty="0" err="1"/>
              <a:t>tx</a:t>
            </a:r>
            <a:r>
              <a:rPr lang="en-US" dirty="0"/>
              <a:t>(unsigned char a);</a:t>
            </a:r>
            <a:endParaRPr lang="en-IN" dirty="0"/>
          </a:p>
          <a:p>
            <a:endParaRPr lang="en-IN" dirty="0"/>
          </a:p>
          <a:p>
            <a:r>
              <a:rPr lang="en-US" dirty="0"/>
              <a:t>void </a:t>
            </a:r>
            <a:r>
              <a:rPr lang="en-US" dirty="0" err="1"/>
              <a:t>ser_int</a:t>
            </a:r>
            <a:r>
              <a:rPr lang="en-US" dirty="0"/>
              <a:t>()</a:t>
            </a:r>
          </a:p>
          <a:p>
            <a:r>
              <a:rPr lang="en-US" dirty="0"/>
              <a:t>{</a:t>
            </a:r>
          </a:p>
          <a:p>
            <a:r>
              <a:rPr lang="en-US" dirty="0"/>
              <a:t>    SCON=0x50;// Sets the serial control _register to enable serial reception</a:t>
            </a:r>
          </a:p>
          <a:p>
            <a:r>
              <a:rPr lang="en-US" dirty="0"/>
              <a:t>    TMOD=0x20;//Configures the timer mode for the serial communication.</a:t>
            </a:r>
          </a:p>
          <a:p>
            <a:r>
              <a:rPr lang="en-US" dirty="0"/>
              <a:t>    TH1=TL1=0xFD;//Sets the timer 1 high and low bytes for a specific baud rate </a:t>
            </a:r>
          </a:p>
          <a:p>
            <a:r>
              <a:rPr lang="en-US" dirty="0"/>
              <a:t>    TR1=1;//Starts timer 1 to enable serial communication.</a:t>
            </a:r>
          </a:p>
          <a:p>
            <a:r>
              <a:rPr lang="en-US" dirty="0"/>
              <a:t>}</a:t>
            </a:r>
          </a:p>
          <a:p>
            <a:endParaRPr lang="en-US" dirty="0"/>
          </a:p>
        </p:txBody>
      </p:sp>
    </p:spTree>
    <p:extLst>
      <p:ext uri="{BB962C8B-B14F-4D97-AF65-F5344CB8AC3E}">
        <p14:creationId xmlns:p14="http://schemas.microsoft.com/office/powerpoint/2010/main" val="1637102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E73A2-D4BD-1E16-4045-4C86A74B6A0C}"/>
              </a:ext>
            </a:extLst>
          </p:cNvPr>
          <p:cNvSpPr>
            <a:spLocks noGrp="1"/>
          </p:cNvSpPr>
          <p:nvPr>
            <p:ph type="title"/>
          </p:nvPr>
        </p:nvSpPr>
        <p:spPr>
          <a:xfrm flipH="1">
            <a:off x="13030199" y="35433"/>
            <a:ext cx="1066800" cy="1319352"/>
          </a:xfrm>
        </p:spPr>
        <p:txBody>
          <a:bodyPr/>
          <a:lstStyle/>
          <a:p>
            <a:endParaRPr lang="en-IN" dirty="0"/>
          </a:p>
        </p:txBody>
      </p:sp>
      <p:sp>
        <p:nvSpPr>
          <p:cNvPr id="3" name="Text Placeholder 2">
            <a:extLst>
              <a:ext uri="{FF2B5EF4-FFF2-40B4-BE49-F238E27FC236}">
                <a16:creationId xmlns:a16="http://schemas.microsoft.com/office/drawing/2014/main" id="{EFE810FE-B41B-4224-431B-464D6FCE8426}"/>
              </a:ext>
            </a:extLst>
          </p:cNvPr>
          <p:cNvSpPr>
            <a:spLocks noGrp="1"/>
          </p:cNvSpPr>
          <p:nvPr>
            <p:ph type="body" idx="1"/>
          </p:nvPr>
        </p:nvSpPr>
        <p:spPr>
          <a:xfrm>
            <a:off x="0" y="35434"/>
            <a:ext cx="12115800" cy="5262979"/>
          </a:xfrm>
        </p:spPr>
        <p:txBody>
          <a:bodyPr/>
          <a:lstStyle/>
          <a:p>
            <a:r>
              <a:rPr lang="en-US" dirty="0"/>
              <a:t>unsigned char </a:t>
            </a:r>
            <a:r>
              <a:rPr lang="en-US" dirty="0" err="1"/>
              <a:t>rx</a:t>
            </a:r>
            <a:r>
              <a:rPr lang="en-US" dirty="0"/>
              <a:t>()</a:t>
            </a:r>
          </a:p>
          <a:p>
            <a:r>
              <a:rPr lang="en-US" dirty="0"/>
              <a:t>{</a:t>
            </a:r>
          </a:p>
          <a:p>
            <a:r>
              <a:rPr lang="en-US" dirty="0"/>
              <a:t>    while(RI==0);//Waits until the receive </a:t>
            </a:r>
            <a:r>
              <a:rPr lang="en-US" dirty="0" err="1"/>
              <a:t>interupt</a:t>
            </a:r>
            <a:r>
              <a:rPr lang="en-US" dirty="0"/>
              <a:t> flag (RI) is set, indicating that there is _data to be read.</a:t>
            </a:r>
          </a:p>
          <a:p>
            <a:r>
              <a:rPr lang="en-US" dirty="0"/>
              <a:t>    RI=0;//Resets the </a:t>
            </a:r>
            <a:r>
              <a:rPr lang="en-US" dirty="0" err="1"/>
              <a:t>receive_interrupt</a:t>
            </a:r>
            <a:r>
              <a:rPr lang="en-US" dirty="0"/>
              <a:t> flag.</a:t>
            </a:r>
          </a:p>
          <a:p>
            <a:r>
              <a:rPr lang="en-US" dirty="0"/>
              <a:t>    return SBUF;//Returns the received byte from the serial buffer.</a:t>
            </a:r>
          </a:p>
          <a:p>
            <a:r>
              <a:rPr lang="en-US" dirty="0"/>
              <a:t>}</a:t>
            </a:r>
            <a:endParaRPr lang="en-IN" dirty="0"/>
          </a:p>
          <a:p>
            <a:endParaRPr lang="en-US" dirty="0"/>
          </a:p>
          <a:p>
            <a:r>
              <a:rPr lang="en-US" dirty="0"/>
              <a:t>void </a:t>
            </a:r>
            <a:r>
              <a:rPr lang="en-US" dirty="0" err="1"/>
              <a:t>tx</a:t>
            </a:r>
            <a:r>
              <a:rPr lang="en-US" dirty="0"/>
              <a:t>(unsigned char a)</a:t>
            </a:r>
          </a:p>
          <a:p>
            <a:r>
              <a:rPr lang="en-US" dirty="0"/>
              <a:t>{</a:t>
            </a:r>
          </a:p>
          <a:p>
            <a:r>
              <a:rPr lang="en-US" dirty="0"/>
              <a:t>    SBUF=a;// Places the byte 'a' into the serial buffer.</a:t>
            </a:r>
          </a:p>
          <a:p>
            <a:r>
              <a:rPr lang="en-US" dirty="0"/>
              <a:t>    while(TI==0);//Waits until the transmit _interrupt flag (TI) is set, indicating that the buffer is ready for the next byte.</a:t>
            </a:r>
          </a:p>
          <a:p>
            <a:r>
              <a:rPr lang="en-US" dirty="0"/>
              <a:t>    TI=0;//Resets the transmit _interrupt flag after transmission.</a:t>
            </a:r>
          </a:p>
          <a:p>
            <a:r>
              <a:rPr lang="en-US" dirty="0"/>
              <a:t>}</a:t>
            </a:r>
          </a:p>
          <a:p>
            <a:endParaRPr lang="en-US" dirty="0"/>
          </a:p>
          <a:p>
            <a:r>
              <a:rPr lang="en-US" dirty="0"/>
              <a:t>	//2 for off the buzzer</a:t>
            </a:r>
          </a:p>
          <a:p>
            <a:r>
              <a:rPr lang="en-US" dirty="0"/>
              <a:t>	//1 for the red led</a:t>
            </a:r>
          </a:p>
          <a:p>
            <a:r>
              <a:rPr lang="en-US" dirty="0"/>
              <a:t>	//0 for the night times</a:t>
            </a:r>
          </a:p>
          <a:p>
            <a:r>
              <a:rPr lang="en-US" dirty="0"/>
              <a:t>	//3 for reset mode</a:t>
            </a:r>
          </a:p>
          <a:p>
            <a:r>
              <a:rPr lang="en-US" dirty="0"/>
              <a:t>	//4 for displaying the temperature and humidity and verifying.</a:t>
            </a:r>
          </a:p>
        </p:txBody>
      </p:sp>
    </p:spTree>
    <p:extLst>
      <p:ext uri="{BB962C8B-B14F-4D97-AF65-F5344CB8AC3E}">
        <p14:creationId xmlns:p14="http://schemas.microsoft.com/office/powerpoint/2010/main" val="11811821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E73A2-D4BD-1E16-4045-4C86A74B6A0C}"/>
              </a:ext>
            </a:extLst>
          </p:cNvPr>
          <p:cNvSpPr>
            <a:spLocks noGrp="1"/>
          </p:cNvSpPr>
          <p:nvPr>
            <p:ph type="title"/>
          </p:nvPr>
        </p:nvSpPr>
        <p:spPr>
          <a:xfrm flipH="1">
            <a:off x="13030199" y="35433"/>
            <a:ext cx="1066800" cy="1319352"/>
          </a:xfrm>
        </p:spPr>
        <p:txBody>
          <a:bodyPr/>
          <a:lstStyle/>
          <a:p>
            <a:endParaRPr lang="en-IN" dirty="0"/>
          </a:p>
        </p:txBody>
      </p:sp>
      <p:sp>
        <p:nvSpPr>
          <p:cNvPr id="3" name="Text Placeholder 2">
            <a:extLst>
              <a:ext uri="{FF2B5EF4-FFF2-40B4-BE49-F238E27FC236}">
                <a16:creationId xmlns:a16="http://schemas.microsoft.com/office/drawing/2014/main" id="{EFE810FE-B41B-4224-431B-464D6FCE8426}"/>
              </a:ext>
            </a:extLst>
          </p:cNvPr>
          <p:cNvSpPr>
            <a:spLocks noGrp="1"/>
          </p:cNvSpPr>
          <p:nvPr>
            <p:ph type="body" idx="1"/>
          </p:nvPr>
        </p:nvSpPr>
        <p:spPr>
          <a:xfrm>
            <a:off x="0" y="35434"/>
            <a:ext cx="12115800" cy="5539978"/>
          </a:xfrm>
        </p:spPr>
        <p:txBody>
          <a:bodyPr/>
          <a:lstStyle/>
          <a:p>
            <a:r>
              <a:rPr lang="en-US" dirty="0"/>
              <a:t>void main(){</a:t>
            </a:r>
          </a:p>
          <a:p>
            <a:r>
              <a:rPr lang="en-US" dirty="0"/>
              <a:t>	extern unsigned char </a:t>
            </a:r>
            <a:r>
              <a:rPr lang="en-US" dirty="0" err="1"/>
              <a:t>a,b,c,dd</a:t>
            </a:r>
            <a:r>
              <a:rPr lang="en-US" dirty="0"/>
              <a:t>;</a:t>
            </a:r>
          </a:p>
          <a:p>
            <a:r>
              <a:rPr lang="en-US" dirty="0"/>
              <a:t>	</a:t>
            </a:r>
            <a:r>
              <a:rPr lang="en-US" dirty="0" err="1"/>
              <a:t>LCD_init</a:t>
            </a:r>
            <a:r>
              <a:rPr lang="en-US" dirty="0"/>
              <a:t>();</a:t>
            </a:r>
          </a:p>
          <a:p>
            <a:r>
              <a:rPr lang="en-US" dirty="0"/>
              <a:t>  red=0;</a:t>
            </a:r>
          </a:p>
          <a:p>
            <a:r>
              <a:rPr lang="en-US" dirty="0"/>
              <a:t>	green=0;</a:t>
            </a:r>
          </a:p>
          <a:p>
            <a:r>
              <a:rPr lang="en-US" dirty="0"/>
              <a:t>	smoke=0;</a:t>
            </a:r>
          </a:p>
          <a:p>
            <a:r>
              <a:rPr lang="en-US" dirty="0"/>
              <a:t>	buzzer=1;//not work</a:t>
            </a:r>
          </a:p>
          <a:p>
            <a:r>
              <a:rPr lang="en-US" dirty="0"/>
              <a:t>  touch=0;</a:t>
            </a:r>
          </a:p>
          <a:p>
            <a:r>
              <a:rPr lang="en-US" dirty="0"/>
              <a:t>  </a:t>
            </a:r>
            <a:r>
              <a:rPr lang="en-US" dirty="0" err="1"/>
              <a:t>ser_int</a:t>
            </a:r>
            <a:r>
              <a:rPr lang="en-US" dirty="0"/>
              <a:t>();</a:t>
            </a:r>
          </a:p>
          <a:p>
            <a:r>
              <a:rPr lang="en-US" dirty="0"/>
              <a:t>  </a:t>
            </a:r>
          </a:p>
          <a:p>
            <a:endParaRPr lang="en-US" dirty="0"/>
          </a:p>
          <a:p>
            <a:r>
              <a:rPr lang="en-US" dirty="0"/>
              <a:t>	</a:t>
            </a:r>
          </a:p>
          <a:p>
            <a:r>
              <a:rPr lang="en-US" dirty="0"/>
              <a:t>	</a:t>
            </a:r>
            <a:r>
              <a:rPr lang="en-US" dirty="0" err="1"/>
              <a:t>LCD_cmd</a:t>
            </a:r>
            <a:r>
              <a:rPr lang="en-US" dirty="0"/>
              <a:t>(0x80);</a:t>
            </a:r>
          </a:p>
          <a:p>
            <a:r>
              <a:rPr lang="en-US" dirty="0"/>
              <a:t>	</a:t>
            </a:r>
            <a:r>
              <a:rPr lang="en-US" dirty="0" err="1"/>
              <a:t>LCD_str</a:t>
            </a:r>
            <a:r>
              <a:rPr lang="en-US" dirty="0"/>
              <a:t>("Welcome to zenesis",12);</a:t>
            </a:r>
          </a:p>
          <a:p>
            <a:r>
              <a:rPr lang="en-US" dirty="0"/>
              <a:t>	</a:t>
            </a:r>
            <a:r>
              <a:rPr lang="en-US" dirty="0" err="1"/>
              <a:t>LCD_cmd</a:t>
            </a:r>
            <a:r>
              <a:rPr lang="en-US" dirty="0"/>
              <a:t>(0xc0);</a:t>
            </a:r>
          </a:p>
          <a:p>
            <a:r>
              <a:rPr lang="en-US" dirty="0"/>
              <a:t>	</a:t>
            </a:r>
            <a:r>
              <a:rPr lang="en-US" dirty="0" err="1"/>
              <a:t>LCD_str</a:t>
            </a:r>
            <a:r>
              <a:rPr lang="en-US" dirty="0"/>
              <a:t>("Please enter code:",12);</a:t>
            </a:r>
          </a:p>
          <a:p>
            <a:r>
              <a:rPr lang="en-US" dirty="0"/>
              <a:t>	while(1){  </a:t>
            </a:r>
          </a:p>
          <a:p>
            <a:r>
              <a:rPr lang="en-US" dirty="0"/>
              <a:t>	unsigned char gets;				</a:t>
            </a:r>
          </a:p>
          <a:p>
            <a:r>
              <a:rPr lang="en-US" dirty="0"/>
              <a:t>		gets=</a:t>
            </a:r>
            <a:r>
              <a:rPr lang="en-US" dirty="0" err="1"/>
              <a:t>rx</a:t>
            </a:r>
            <a:r>
              <a:rPr lang="en-US" dirty="0"/>
              <a:t>();</a:t>
            </a:r>
          </a:p>
          <a:p>
            <a:r>
              <a:rPr lang="en-US" dirty="0"/>
              <a:t>    </a:t>
            </a:r>
            <a:r>
              <a:rPr lang="en-US" dirty="0" err="1"/>
              <a:t>tx</a:t>
            </a:r>
            <a:r>
              <a:rPr lang="en-US" dirty="0"/>
              <a:t>(gets);</a:t>
            </a:r>
          </a:p>
        </p:txBody>
      </p:sp>
    </p:spTree>
    <p:extLst>
      <p:ext uri="{BB962C8B-B14F-4D97-AF65-F5344CB8AC3E}">
        <p14:creationId xmlns:p14="http://schemas.microsoft.com/office/powerpoint/2010/main" val="3944106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E73A2-D4BD-1E16-4045-4C86A74B6A0C}"/>
              </a:ext>
            </a:extLst>
          </p:cNvPr>
          <p:cNvSpPr>
            <a:spLocks noGrp="1"/>
          </p:cNvSpPr>
          <p:nvPr>
            <p:ph type="title"/>
          </p:nvPr>
        </p:nvSpPr>
        <p:spPr>
          <a:xfrm flipH="1">
            <a:off x="13030199" y="35433"/>
            <a:ext cx="1066800" cy="1319352"/>
          </a:xfrm>
        </p:spPr>
        <p:txBody>
          <a:bodyPr/>
          <a:lstStyle/>
          <a:p>
            <a:endParaRPr lang="en-IN" dirty="0"/>
          </a:p>
        </p:txBody>
      </p:sp>
      <p:sp>
        <p:nvSpPr>
          <p:cNvPr id="3" name="Text Placeholder 2">
            <a:extLst>
              <a:ext uri="{FF2B5EF4-FFF2-40B4-BE49-F238E27FC236}">
                <a16:creationId xmlns:a16="http://schemas.microsoft.com/office/drawing/2014/main" id="{EFE810FE-B41B-4224-431B-464D6FCE8426}"/>
              </a:ext>
            </a:extLst>
          </p:cNvPr>
          <p:cNvSpPr>
            <a:spLocks noGrp="1"/>
          </p:cNvSpPr>
          <p:nvPr>
            <p:ph type="body" idx="1"/>
          </p:nvPr>
        </p:nvSpPr>
        <p:spPr>
          <a:xfrm>
            <a:off x="0" y="35434"/>
            <a:ext cx="12115800" cy="6647974"/>
          </a:xfrm>
        </p:spPr>
        <p:txBody>
          <a:bodyPr/>
          <a:lstStyle/>
          <a:p>
            <a:r>
              <a:rPr lang="en-US" dirty="0"/>
              <a:t>if(touch==1){</a:t>
            </a:r>
          </a:p>
          <a:p>
            <a:r>
              <a:rPr lang="en-US" dirty="0"/>
              <a:t>			buzzer=1;}</a:t>
            </a:r>
          </a:p>
          <a:p>
            <a:r>
              <a:rPr lang="en-US" dirty="0"/>
              <a:t>		if(gets=='0'){</a:t>
            </a:r>
          </a:p>
          <a:p>
            <a:r>
              <a:rPr lang="en-US" dirty="0"/>
              <a:t>			while(1){</a:t>
            </a:r>
          </a:p>
          <a:p>
            <a:r>
              <a:rPr lang="en-US" dirty="0"/>
              <a:t>					if(IR==0){</a:t>
            </a:r>
          </a:p>
          <a:p>
            <a:r>
              <a:rPr lang="en-US" dirty="0"/>
              <a:t>						</a:t>
            </a:r>
            <a:r>
              <a:rPr lang="en-US" dirty="0" err="1"/>
              <a:t>LCD_cmd</a:t>
            </a:r>
            <a:r>
              <a:rPr lang="en-US" dirty="0"/>
              <a:t>(0x01);</a:t>
            </a:r>
          </a:p>
          <a:p>
            <a:r>
              <a:rPr lang="en-US" dirty="0"/>
              <a:t>		  </a:t>
            </a:r>
            <a:r>
              <a:rPr lang="en-US" dirty="0" err="1"/>
              <a:t>LCD_cmd</a:t>
            </a:r>
            <a:r>
              <a:rPr lang="en-US" dirty="0"/>
              <a:t>(0x80);</a:t>
            </a:r>
          </a:p>
          <a:p>
            <a:r>
              <a:rPr lang="en-US" dirty="0"/>
              <a:t>	    </a:t>
            </a:r>
            <a:r>
              <a:rPr lang="en-US" dirty="0" err="1"/>
              <a:t>LCD_str</a:t>
            </a:r>
            <a:r>
              <a:rPr lang="en-US" dirty="0"/>
              <a:t>("detected",8);</a:t>
            </a:r>
          </a:p>
          <a:p>
            <a:r>
              <a:rPr lang="en-US" dirty="0"/>
              <a:t>						</a:t>
            </a:r>
            <a:r>
              <a:rPr lang="en-US" dirty="0" err="1"/>
              <a:t>delay_ms</a:t>
            </a:r>
            <a:r>
              <a:rPr lang="en-US" dirty="0"/>
              <a:t>(100);</a:t>
            </a:r>
          </a:p>
          <a:p>
            <a:r>
              <a:rPr lang="en-US" dirty="0"/>
              <a:t>			buzzer=0;}else{</a:t>
            </a:r>
          </a:p>
          <a:p>
            <a:r>
              <a:rPr lang="en-US" dirty="0"/>
              <a:t>								</a:t>
            </a:r>
            <a:r>
              <a:rPr lang="en-US" dirty="0" err="1"/>
              <a:t>LCD_cmd</a:t>
            </a:r>
            <a:r>
              <a:rPr lang="en-US" dirty="0"/>
              <a:t>(0x01);</a:t>
            </a:r>
          </a:p>
          <a:p>
            <a:r>
              <a:rPr lang="en-US" dirty="0"/>
              <a:t>		  </a:t>
            </a:r>
            <a:r>
              <a:rPr lang="en-US" dirty="0" err="1"/>
              <a:t>LCD_cmd</a:t>
            </a:r>
            <a:r>
              <a:rPr lang="en-US" dirty="0"/>
              <a:t>(0x80);</a:t>
            </a:r>
          </a:p>
          <a:p>
            <a:r>
              <a:rPr lang="en-US" dirty="0"/>
              <a:t>	    </a:t>
            </a:r>
            <a:r>
              <a:rPr lang="en-US" dirty="0" err="1"/>
              <a:t>LCD_str</a:t>
            </a:r>
            <a:r>
              <a:rPr lang="en-US" dirty="0"/>
              <a:t>("not detected",12);</a:t>
            </a:r>
          </a:p>
          <a:p>
            <a:r>
              <a:rPr lang="en-US" dirty="0"/>
              <a:t>				</a:t>
            </a:r>
            <a:r>
              <a:rPr lang="en-US" dirty="0" err="1"/>
              <a:t>delay_ms</a:t>
            </a:r>
            <a:r>
              <a:rPr lang="en-US" dirty="0"/>
              <a:t>(100);</a:t>
            </a:r>
          </a:p>
          <a:p>
            <a:r>
              <a:rPr lang="en-US" dirty="0"/>
              <a:t>				buzzer=1;}</a:t>
            </a:r>
          </a:p>
          <a:p>
            <a:r>
              <a:rPr lang="en-US" dirty="0"/>
              <a:t>			if(smoke==1){</a:t>
            </a:r>
          </a:p>
          <a:p>
            <a:r>
              <a:rPr lang="en-US" dirty="0"/>
              <a:t>				red=1;</a:t>
            </a:r>
          </a:p>
          <a:p>
            <a:r>
              <a:rPr lang="en-US" dirty="0"/>
              <a:t>				green=0;}else{</a:t>
            </a:r>
          </a:p>
          <a:p>
            <a:r>
              <a:rPr lang="en-US" dirty="0"/>
              <a:t>					red=0;</a:t>
            </a:r>
          </a:p>
          <a:p>
            <a:r>
              <a:rPr lang="en-US" dirty="0"/>
              <a:t>					green=1;}</a:t>
            </a:r>
          </a:p>
          <a:p>
            <a:r>
              <a:rPr lang="en-US" dirty="0"/>
              <a:t>							request();</a:t>
            </a:r>
          </a:p>
          <a:p>
            <a:r>
              <a:rPr lang="en-US" dirty="0"/>
              <a:t>		response();</a:t>
            </a:r>
          </a:p>
          <a:p>
            <a:r>
              <a:rPr lang="en-US" dirty="0"/>
              <a:t>		I_RH=</a:t>
            </a:r>
            <a:r>
              <a:rPr lang="en-US" dirty="0" err="1"/>
              <a:t>Receive_data</a:t>
            </a:r>
            <a:r>
              <a:rPr lang="en-US" dirty="0"/>
              <a:t>();</a:t>
            </a:r>
          </a:p>
          <a:p>
            <a:r>
              <a:rPr lang="en-US" dirty="0"/>
              <a:t>		D_RH=</a:t>
            </a:r>
            <a:r>
              <a:rPr lang="en-US" dirty="0" err="1"/>
              <a:t>Receive_data</a:t>
            </a:r>
            <a:r>
              <a:rPr lang="en-US" dirty="0"/>
              <a:t>();</a:t>
            </a:r>
          </a:p>
        </p:txBody>
      </p:sp>
    </p:spTree>
    <p:extLst>
      <p:ext uri="{BB962C8B-B14F-4D97-AF65-F5344CB8AC3E}">
        <p14:creationId xmlns:p14="http://schemas.microsoft.com/office/powerpoint/2010/main" val="37004001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E73A2-D4BD-1E16-4045-4C86A74B6A0C}"/>
              </a:ext>
            </a:extLst>
          </p:cNvPr>
          <p:cNvSpPr>
            <a:spLocks noGrp="1"/>
          </p:cNvSpPr>
          <p:nvPr>
            <p:ph type="title"/>
          </p:nvPr>
        </p:nvSpPr>
        <p:spPr>
          <a:xfrm flipH="1">
            <a:off x="13030199" y="35433"/>
            <a:ext cx="1066800" cy="1319352"/>
          </a:xfrm>
        </p:spPr>
        <p:txBody>
          <a:bodyPr/>
          <a:lstStyle/>
          <a:p>
            <a:endParaRPr lang="en-IN" dirty="0"/>
          </a:p>
        </p:txBody>
      </p:sp>
      <p:sp>
        <p:nvSpPr>
          <p:cNvPr id="3" name="Text Placeholder 2">
            <a:extLst>
              <a:ext uri="{FF2B5EF4-FFF2-40B4-BE49-F238E27FC236}">
                <a16:creationId xmlns:a16="http://schemas.microsoft.com/office/drawing/2014/main" id="{EFE810FE-B41B-4224-431B-464D6FCE8426}"/>
              </a:ext>
            </a:extLst>
          </p:cNvPr>
          <p:cNvSpPr>
            <a:spLocks noGrp="1"/>
          </p:cNvSpPr>
          <p:nvPr>
            <p:ph type="body" idx="1"/>
          </p:nvPr>
        </p:nvSpPr>
        <p:spPr>
          <a:xfrm>
            <a:off x="0" y="35434"/>
            <a:ext cx="12115800" cy="6924973"/>
          </a:xfrm>
        </p:spPr>
        <p:txBody>
          <a:bodyPr/>
          <a:lstStyle/>
          <a:p>
            <a:r>
              <a:rPr lang="en-US" dirty="0" err="1"/>
              <a:t>I_Temp</a:t>
            </a:r>
            <a:r>
              <a:rPr lang="en-US" dirty="0"/>
              <a:t>=</a:t>
            </a:r>
            <a:r>
              <a:rPr lang="en-US" dirty="0" err="1"/>
              <a:t>Receive_data</a:t>
            </a:r>
            <a:r>
              <a:rPr lang="en-US" dirty="0"/>
              <a:t>();</a:t>
            </a:r>
          </a:p>
          <a:p>
            <a:r>
              <a:rPr lang="en-US" dirty="0"/>
              <a:t>		</a:t>
            </a:r>
            <a:r>
              <a:rPr lang="en-US" dirty="0" err="1"/>
              <a:t>D_Temp</a:t>
            </a:r>
            <a:r>
              <a:rPr lang="en-US" dirty="0"/>
              <a:t>=</a:t>
            </a:r>
            <a:r>
              <a:rPr lang="en-US" dirty="0" err="1"/>
              <a:t>Receive_data</a:t>
            </a:r>
            <a:r>
              <a:rPr lang="en-US" dirty="0"/>
              <a:t>();</a:t>
            </a:r>
          </a:p>
          <a:p>
            <a:r>
              <a:rPr lang="en-US" dirty="0"/>
              <a:t>		Checksum=</a:t>
            </a:r>
            <a:r>
              <a:rPr lang="en-US" dirty="0" err="1"/>
              <a:t>Receive_data</a:t>
            </a:r>
            <a:r>
              <a:rPr lang="en-US" dirty="0"/>
              <a:t>();</a:t>
            </a:r>
          </a:p>
          <a:p>
            <a:r>
              <a:rPr lang="en-US" dirty="0"/>
              <a:t>					</a:t>
            </a:r>
          </a:p>
          <a:p>
            <a:r>
              <a:rPr lang="en-US" dirty="0"/>
              <a:t>		if(</a:t>
            </a:r>
            <a:r>
              <a:rPr lang="en-US" dirty="0" err="1"/>
              <a:t>I_Temp</a:t>
            </a:r>
            <a:r>
              <a:rPr lang="en-US" dirty="0"/>
              <a:t>&gt;30){</a:t>
            </a:r>
          </a:p>
          <a:p>
            <a:r>
              <a:rPr lang="en-US" dirty="0"/>
              <a:t>			buzzer=0;</a:t>
            </a:r>
          </a:p>
          <a:p>
            <a:r>
              <a:rPr lang="en-US" dirty="0"/>
              <a:t>			red=1;</a:t>
            </a:r>
          </a:p>
          <a:p>
            <a:r>
              <a:rPr lang="en-US" dirty="0"/>
              <a:t>			green=0;</a:t>
            </a:r>
          </a:p>
          <a:p>
            <a:r>
              <a:rPr lang="en-US" dirty="0"/>
              <a:t>		}</a:t>
            </a:r>
          </a:p>
          <a:p>
            <a:r>
              <a:rPr lang="en-US" dirty="0"/>
              <a:t>		if(I_RH&gt;50){</a:t>
            </a:r>
          </a:p>
          <a:p>
            <a:r>
              <a:rPr lang="en-US" dirty="0"/>
              <a:t>			buzzer=0;</a:t>
            </a:r>
          </a:p>
          <a:p>
            <a:r>
              <a:rPr lang="en-US" dirty="0"/>
              <a:t>			red=1;</a:t>
            </a:r>
          </a:p>
          <a:p>
            <a:r>
              <a:rPr lang="en-US" dirty="0"/>
              <a:t>			green=0;}</a:t>
            </a:r>
          </a:p>
          <a:p>
            <a:r>
              <a:rPr lang="en-US" dirty="0"/>
              <a:t>			}</a:t>
            </a:r>
          </a:p>
          <a:p>
            <a:r>
              <a:rPr lang="en-US" dirty="0"/>
              <a:t>				</a:t>
            </a:r>
          </a:p>
          <a:p>
            <a:r>
              <a:rPr lang="en-US" dirty="0"/>
              <a:t>		}else if(gets=='1'){</a:t>
            </a:r>
          </a:p>
          <a:p>
            <a:r>
              <a:rPr lang="en-US" dirty="0"/>
              <a:t>			red=0;</a:t>
            </a:r>
          </a:p>
          <a:p>
            <a:r>
              <a:rPr lang="en-US" dirty="0"/>
              <a:t>			green=1;</a:t>
            </a:r>
          </a:p>
          <a:p>
            <a:r>
              <a:rPr lang="en-US" dirty="0"/>
              <a:t>			</a:t>
            </a:r>
            <a:r>
              <a:rPr lang="en-US" dirty="0" err="1"/>
              <a:t>LCD_cmd</a:t>
            </a:r>
            <a:r>
              <a:rPr lang="en-US" dirty="0"/>
              <a:t>(0x01);</a:t>
            </a:r>
          </a:p>
          <a:p>
            <a:r>
              <a:rPr lang="en-US" dirty="0"/>
              <a:t>		  </a:t>
            </a:r>
            <a:r>
              <a:rPr lang="en-US" dirty="0" err="1"/>
              <a:t>LCD_cmd</a:t>
            </a:r>
            <a:r>
              <a:rPr lang="en-US" dirty="0"/>
              <a:t>(0x80);</a:t>
            </a:r>
          </a:p>
          <a:p>
            <a:r>
              <a:rPr lang="en-US" dirty="0"/>
              <a:t>	    </a:t>
            </a:r>
            <a:r>
              <a:rPr lang="en-US" dirty="0" err="1"/>
              <a:t>LCD_str</a:t>
            </a:r>
            <a:r>
              <a:rPr lang="en-US" dirty="0"/>
              <a:t>("Hii 1",12);</a:t>
            </a:r>
          </a:p>
          <a:p>
            <a:r>
              <a:rPr lang="en-US" dirty="0"/>
              <a:t>		}else if(gets=='2'){</a:t>
            </a:r>
          </a:p>
          <a:p>
            <a:r>
              <a:rPr lang="en-US" dirty="0"/>
              <a:t>			buzzer=1;</a:t>
            </a:r>
          </a:p>
          <a:p>
            <a:r>
              <a:rPr lang="en-US" dirty="0"/>
              <a:t>			red=0;</a:t>
            </a:r>
          </a:p>
          <a:p>
            <a:r>
              <a:rPr lang="en-US" dirty="0"/>
              <a:t>			green=1;}</a:t>
            </a:r>
          </a:p>
        </p:txBody>
      </p:sp>
    </p:spTree>
    <p:extLst>
      <p:ext uri="{BB962C8B-B14F-4D97-AF65-F5344CB8AC3E}">
        <p14:creationId xmlns:p14="http://schemas.microsoft.com/office/powerpoint/2010/main" val="2637062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049" y="9574"/>
            <a:ext cx="12192000" cy="6858000"/>
          </a:xfrm>
          <a:prstGeom prst="rect">
            <a:avLst/>
          </a:prstGeom>
        </p:spPr>
      </p:pic>
      <p:grpSp>
        <p:nvGrpSpPr>
          <p:cNvPr id="3" name="object 3"/>
          <p:cNvGrpSpPr/>
          <p:nvPr/>
        </p:nvGrpSpPr>
        <p:grpSpPr>
          <a:xfrm>
            <a:off x="6101841" y="2793"/>
            <a:ext cx="6104890" cy="6176010"/>
            <a:chOff x="6101841" y="2793"/>
            <a:chExt cx="6104890" cy="6176010"/>
          </a:xfrm>
        </p:grpSpPr>
        <p:sp>
          <p:nvSpPr>
            <p:cNvPr id="4" name="object 4"/>
            <p:cNvSpPr/>
            <p:nvPr/>
          </p:nvSpPr>
          <p:spPr>
            <a:xfrm>
              <a:off x="8228075" y="9143"/>
              <a:ext cx="3810000" cy="3810000"/>
            </a:xfrm>
            <a:custGeom>
              <a:avLst/>
              <a:gdLst/>
              <a:ahLst/>
              <a:cxnLst/>
              <a:rect l="l" t="t" r="r" b="b"/>
              <a:pathLst>
                <a:path w="3810000" h="3810000">
                  <a:moveTo>
                    <a:pt x="3810000" y="0"/>
                  </a:moveTo>
                  <a:lnTo>
                    <a:pt x="0" y="3810000"/>
                  </a:lnTo>
                </a:path>
              </a:pathLst>
            </a:custGeom>
            <a:ln w="12700">
              <a:solidFill>
                <a:srgbClr val="FFFFFF"/>
              </a:solidFill>
            </a:ln>
          </p:spPr>
          <p:txBody>
            <a:bodyPr wrap="square" lIns="0" tIns="0" rIns="0" bIns="0" rtlCol="0"/>
            <a:lstStyle/>
            <a:p>
              <a:endParaRPr/>
            </a:p>
          </p:txBody>
        </p:sp>
        <p:sp>
          <p:nvSpPr>
            <p:cNvPr id="5" name="object 5"/>
            <p:cNvSpPr/>
            <p:nvPr/>
          </p:nvSpPr>
          <p:spPr>
            <a:xfrm>
              <a:off x="6108191" y="91440"/>
              <a:ext cx="6080760" cy="6080760"/>
            </a:xfrm>
            <a:custGeom>
              <a:avLst/>
              <a:gdLst/>
              <a:ahLst/>
              <a:cxnLst/>
              <a:rect l="l" t="t" r="r" b="b"/>
              <a:pathLst>
                <a:path w="6080759" h="6080760">
                  <a:moveTo>
                    <a:pt x="6080633" y="0"/>
                  </a:moveTo>
                  <a:lnTo>
                    <a:pt x="0" y="6080658"/>
                  </a:lnTo>
                </a:path>
              </a:pathLst>
            </a:custGeom>
            <a:ln w="12699">
              <a:solidFill>
                <a:srgbClr val="FFFFFF"/>
              </a:solidFill>
            </a:ln>
          </p:spPr>
          <p:txBody>
            <a:bodyPr wrap="square" lIns="0" tIns="0" rIns="0" bIns="0" rtlCol="0"/>
            <a:lstStyle/>
            <a:p>
              <a:endParaRPr/>
            </a:p>
          </p:txBody>
        </p:sp>
        <p:sp>
          <p:nvSpPr>
            <p:cNvPr id="6" name="object 6"/>
            <p:cNvSpPr/>
            <p:nvPr/>
          </p:nvSpPr>
          <p:spPr>
            <a:xfrm>
              <a:off x="7235951" y="228600"/>
              <a:ext cx="4953000" cy="4953000"/>
            </a:xfrm>
            <a:custGeom>
              <a:avLst/>
              <a:gdLst/>
              <a:ahLst/>
              <a:cxnLst/>
              <a:rect l="l" t="t" r="r" b="b"/>
              <a:pathLst>
                <a:path w="4953000" h="4953000">
                  <a:moveTo>
                    <a:pt x="4953000" y="0"/>
                  </a:moveTo>
                  <a:lnTo>
                    <a:pt x="0" y="4953000"/>
                  </a:lnTo>
                </a:path>
              </a:pathLst>
            </a:custGeom>
            <a:ln w="12700">
              <a:solidFill>
                <a:srgbClr val="FFFFFF"/>
              </a:solidFill>
            </a:ln>
          </p:spPr>
          <p:txBody>
            <a:bodyPr wrap="square" lIns="0" tIns="0" rIns="0" bIns="0" rtlCol="0"/>
            <a:lstStyle/>
            <a:p>
              <a:endParaRPr/>
            </a:p>
          </p:txBody>
        </p:sp>
        <p:sp>
          <p:nvSpPr>
            <p:cNvPr id="7" name="object 7"/>
            <p:cNvSpPr/>
            <p:nvPr/>
          </p:nvSpPr>
          <p:spPr>
            <a:xfrm>
              <a:off x="7337297" y="32765"/>
              <a:ext cx="4853305" cy="4921250"/>
            </a:xfrm>
            <a:custGeom>
              <a:avLst/>
              <a:gdLst/>
              <a:ahLst/>
              <a:cxnLst/>
              <a:rect l="l" t="t" r="r" b="b"/>
              <a:pathLst>
                <a:path w="4853305" h="4921250">
                  <a:moveTo>
                    <a:pt x="4853051" y="0"/>
                  </a:moveTo>
                  <a:lnTo>
                    <a:pt x="0" y="4853051"/>
                  </a:lnTo>
                </a:path>
                <a:path w="4853305" h="4921250">
                  <a:moveTo>
                    <a:pt x="4852416" y="577595"/>
                  </a:moveTo>
                  <a:lnTo>
                    <a:pt x="509016" y="4920995"/>
                  </a:lnTo>
                </a:path>
              </a:pathLst>
            </a:custGeom>
            <a:ln w="31750">
              <a:solidFill>
                <a:srgbClr val="FFFFFF"/>
              </a:solidFill>
            </a:ln>
          </p:spPr>
          <p:txBody>
            <a:bodyPr wrap="square" lIns="0" tIns="0" rIns="0" bIns="0" rtlCol="0"/>
            <a:lstStyle/>
            <a:p>
              <a:endParaRPr/>
            </a:p>
          </p:txBody>
        </p:sp>
      </p:grpSp>
      <p:sp>
        <p:nvSpPr>
          <p:cNvPr id="8" name="object 8"/>
          <p:cNvSpPr txBox="1"/>
          <p:nvPr/>
        </p:nvSpPr>
        <p:spPr>
          <a:xfrm>
            <a:off x="2059685" y="2871752"/>
            <a:ext cx="8229600" cy="1133644"/>
          </a:xfrm>
          <a:prstGeom prst="rect">
            <a:avLst/>
          </a:prstGeom>
        </p:spPr>
        <p:txBody>
          <a:bodyPr vert="horz" wrap="square" lIns="0" tIns="12700" rIns="0" bIns="0" rtlCol="0">
            <a:spAutoFit/>
          </a:bodyPr>
          <a:lstStyle/>
          <a:p>
            <a:pPr marL="12700" marR="5080" indent="801370" algn="ctr">
              <a:lnSpc>
                <a:spcPct val="100000"/>
              </a:lnSpc>
              <a:spcBef>
                <a:spcPts val="100"/>
              </a:spcBef>
            </a:pPr>
            <a:r>
              <a:rPr sz="3600" b="1" spc="-260" dirty="0">
                <a:solidFill>
                  <a:srgbClr val="042248"/>
                </a:solidFill>
                <a:latin typeface="Times New Roman"/>
                <a:cs typeface="Times New Roman"/>
              </a:rPr>
              <a:t>PRESENTATION</a:t>
            </a:r>
            <a:r>
              <a:rPr sz="3600" b="1" spc="-35" dirty="0">
                <a:solidFill>
                  <a:srgbClr val="042248"/>
                </a:solidFill>
                <a:latin typeface="Times New Roman"/>
                <a:cs typeface="Times New Roman"/>
              </a:rPr>
              <a:t> </a:t>
            </a:r>
            <a:r>
              <a:rPr sz="3600" b="1" spc="-540" dirty="0">
                <a:solidFill>
                  <a:srgbClr val="042248"/>
                </a:solidFill>
                <a:latin typeface="Times New Roman"/>
                <a:cs typeface="Times New Roman"/>
              </a:rPr>
              <a:t>ON </a:t>
            </a:r>
            <a:endParaRPr lang="en-IN" sz="3600" b="1" spc="-540" dirty="0">
              <a:solidFill>
                <a:srgbClr val="042248"/>
              </a:solidFill>
              <a:latin typeface="Times New Roman"/>
              <a:cs typeface="Times New Roman"/>
            </a:endParaRPr>
          </a:p>
          <a:p>
            <a:pPr marL="12700" marR="5080" indent="801370" algn="ctr">
              <a:lnSpc>
                <a:spcPct val="100000"/>
              </a:lnSpc>
              <a:spcBef>
                <a:spcPts val="100"/>
              </a:spcBef>
            </a:pPr>
            <a:r>
              <a:rPr lang="en-IN" sz="3600" b="1" spc="-260" dirty="0">
                <a:solidFill>
                  <a:srgbClr val="520741"/>
                </a:solidFill>
                <a:latin typeface="Times New Roman"/>
                <a:cs typeface="Times New Roman"/>
              </a:rPr>
              <a:t>INDUSTRIAL  MONITORING  SYSTEM</a:t>
            </a:r>
          </a:p>
        </p:txBody>
      </p:sp>
      <p:sp>
        <p:nvSpPr>
          <p:cNvPr id="9" name="object 9"/>
          <p:cNvSpPr txBox="1">
            <a:spLocks noGrp="1"/>
          </p:cNvSpPr>
          <p:nvPr>
            <p:ph type="title"/>
          </p:nvPr>
        </p:nvSpPr>
        <p:spPr>
          <a:prstGeom prst="rect">
            <a:avLst/>
          </a:prstGeom>
        </p:spPr>
        <p:txBody>
          <a:bodyPr vert="horz" wrap="square" lIns="0" tIns="307796" rIns="0" bIns="0" rtlCol="0">
            <a:spAutoFit/>
          </a:bodyPr>
          <a:lstStyle/>
          <a:p>
            <a:pPr marL="3637279">
              <a:lnSpc>
                <a:spcPct val="100000"/>
              </a:lnSpc>
              <a:spcBef>
                <a:spcPts val="100"/>
              </a:spcBef>
            </a:pPr>
            <a:r>
              <a:rPr sz="4800" b="1" u="none" spc="-380" dirty="0">
                <a:solidFill>
                  <a:srgbClr val="0E486E"/>
                </a:solidFill>
                <a:latin typeface="Times New Roman"/>
                <a:cs typeface="Times New Roman"/>
              </a:rPr>
              <a:t>PROJECT</a:t>
            </a:r>
            <a:r>
              <a:rPr sz="4800" b="1" u="none" spc="-15" dirty="0">
                <a:solidFill>
                  <a:srgbClr val="0E486E"/>
                </a:solidFill>
                <a:latin typeface="Times New Roman"/>
                <a:cs typeface="Times New Roman"/>
              </a:rPr>
              <a:t> </a:t>
            </a:r>
            <a:r>
              <a:rPr sz="4800" b="1" u="none" spc="-310" dirty="0">
                <a:solidFill>
                  <a:srgbClr val="0E486E"/>
                </a:solidFill>
                <a:latin typeface="Times New Roman"/>
                <a:cs typeface="Times New Roman"/>
              </a:rPr>
              <a:t>DETAILS</a:t>
            </a:r>
            <a:endParaRPr sz="4800">
              <a:latin typeface="Times New Roman"/>
              <a:cs typeface="Times New Roman"/>
            </a:endParaRPr>
          </a:p>
        </p:txBody>
      </p:sp>
      <p:sp>
        <p:nvSpPr>
          <p:cNvPr id="10" name="object 10"/>
          <p:cNvSpPr/>
          <p:nvPr/>
        </p:nvSpPr>
        <p:spPr>
          <a:xfrm>
            <a:off x="3312540" y="1335786"/>
            <a:ext cx="6976745" cy="72390"/>
          </a:xfrm>
          <a:custGeom>
            <a:avLst/>
            <a:gdLst/>
            <a:ahLst/>
            <a:cxnLst/>
            <a:rect l="l" t="t" r="r" b="b"/>
            <a:pathLst>
              <a:path w="6976745" h="72390">
                <a:moveTo>
                  <a:pt x="318643" y="0"/>
                </a:moveTo>
                <a:lnTo>
                  <a:pt x="6576186" y="0"/>
                </a:lnTo>
                <a:lnTo>
                  <a:pt x="813943" y="0"/>
                </a:lnTo>
                <a:lnTo>
                  <a:pt x="318643" y="0"/>
                </a:lnTo>
                <a:lnTo>
                  <a:pt x="6576186" y="0"/>
                </a:lnTo>
              </a:path>
              <a:path w="6976745" h="72390">
                <a:moveTo>
                  <a:pt x="302006" y="72009"/>
                </a:moveTo>
                <a:lnTo>
                  <a:pt x="6976744" y="72009"/>
                </a:lnTo>
                <a:lnTo>
                  <a:pt x="0" y="72009"/>
                </a:lnTo>
              </a:path>
            </a:pathLst>
          </a:custGeom>
          <a:ln w="17999">
            <a:solidFill>
              <a:srgbClr val="000000"/>
            </a:solidFill>
          </a:ln>
        </p:spPr>
        <p:txBody>
          <a:bodyPr wrap="square" lIns="0" tIns="0" rIns="0" bIns="0" rtlCol="0"/>
          <a:lstStyle/>
          <a:p>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E73A2-D4BD-1E16-4045-4C86A74B6A0C}"/>
              </a:ext>
            </a:extLst>
          </p:cNvPr>
          <p:cNvSpPr>
            <a:spLocks noGrp="1"/>
          </p:cNvSpPr>
          <p:nvPr>
            <p:ph type="title"/>
          </p:nvPr>
        </p:nvSpPr>
        <p:spPr>
          <a:xfrm flipH="1">
            <a:off x="13030199" y="35433"/>
            <a:ext cx="1066800" cy="1319352"/>
          </a:xfrm>
        </p:spPr>
        <p:txBody>
          <a:bodyPr/>
          <a:lstStyle/>
          <a:p>
            <a:endParaRPr lang="en-IN" dirty="0"/>
          </a:p>
        </p:txBody>
      </p:sp>
      <p:sp>
        <p:nvSpPr>
          <p:cNvPr id="3" name="Text Placeholder 2">
            <a:extLst>
              <a:ext uri="{FF2B5EF4-FFF2-40B4-BE49-F238E27FC236}">
                <a16:creationId xmlns:a16="http://schemas.microsoft.com/office/drawing/2014/main" id="{EFE810FE-B41B-4224-431B-464D6FCE8426}"/>
              </a:ext>
            </a:extLst>
          </p:cNvPr>
          <p:cNvSpPr>
            <a:spLocks noGrp="1"/>
          </p:cNvSpPr>
          <p:nvPr>
            <p:ph type="body" idx="1"/>
          </p:nvPr>
        </p:nvSpPr>
        <p:spPr>
          <a:xfrm>
            <a:off x="0" y="35434"/>
            <a:ext cx="12115800" cy="7478970"/>
          </a:xfrm>
        </p:spPr>
        <p:txBody>
          <a:bodyPr/>
          <a:lstStyle/>
          <a:p>
            <a:r>
              <a:rPr lang="en-US" dirty="0"/>
              <a:t>else if(gets=='3'){	</a:t>
            </a:r>
          </a:p>
          <a:p>
            <a:r>
              <a:rPr lang="en-US" dirty="0"/>
              <a:t>	</a:t>
            </a:r>
            <a:r>
              <a:rPr lang="en-US" dirty="0" err="1"/>
              <a:t>LCD_cmd</a:t>
            </a:r>
            <a:r>
              <a:rPr lang="en-US" dirty="0"/>
              <a:t>(0x80);</a:t>
            </a:r>
          </a:p>
          <a:p>
            <a:r>
              <a:rPr lang="en-US" dirty="0"/>
              <a:t>	</a:t>
            </a:r>
            <a:r>
              <a:rPr lang="en-US" dirty="0" err="1"/>
              <a:t>LCD_str</a:t>
            </a:r>
            <a:r>
              <a:rPr lang="en-US" dirty="0"/>
              <a:t>("Welcome to zenesis",12);</a:t>
            </a:r>
          </a:p>
          <a:p>
            <a:r>
              <a:rPr lang="en-US" dirty="0"/>
              <a:t>	</a:t>
            </a:r>
            <a:r>
              <a:rPr lang="en-US" dirty="0" err="1"/>
              <a:t>LCD_cmd</a:t>
            </a:r>
            <a:r>
              <a:rPr lang="en-US" dirty="0"/>
              <a:t>(0xc0);</a:t>
            </a:r>
          </a:p>
          <a:p>
            <a:r>
              <a:rPr lang="en-US" dirty="0"/>
              <a:t>			</a:t>
            </a:r>
            <a:r>
              <a:rPr lang="en-US" dirty="0" err="1"/>
              <a:t>LCD_str</a:t>
            </a:r>
            <a:r>
              <a:rPr lang="en-US" dirty="0"/>
              <a:t>("enter code:",11);</a:t>
            </a:r>
          </a:p>
          <a:p>
            <a:r>
              <a:rPr lang="en-US" dirty="0"/>
              <a:t>			</a:t>
            </a:r>
            <a:r>
              <a:rPr lang="en-US" dirty="0" err="1"/>
              <a:t>delay_ms</a:t>
            </a:r>
            <a:r>
              <a:rPr lang="en-US" dirty="0"/>
              <a:t>(100);</a:t>
            </a:r>
          </a:p>
          <a:p>
            <a:r>
              <a:rPr lang="en-US" dirty="0"/>
              <a:t>			</a:t>
            </a:r>
            <a:r>
              <a:rPr lang="en-US" dirty="0" err="1"/>
              <a:t>LCD_cmd</a:t>
            </a:r>
            <a:r>
              <a:rPr lang="en-US" dirty="0"/>
              <a:t>(0xcd);</a:t>
            </a:r>
          </a:p>
          <a:p>
            <a:r>
              <a:rPr lang="en-US" dirty="0"/>
              <a:t>			</a:t>
            </a:r>
            <a:r>
              <a:rPr lang="en-US" dirty="0" err="1"/>
              <a:t>LCD_char</a:t>
            </a:r>
            <a:r>
              <a:rPr lang="en-US" dirty="0"/>
              <a:t>(gets);}</a:t>
            </a:r>
          </a:p>
          <a:p>
            <a:r>
              <a:rPr lang="en-US" dirty="0"/>
              <a:t>else if (gets=='4'){</a:t>
            </a:r>
          </a:p>
          <a:p>
            <a:r>
              <a:rPr lang="en-US" dirty="0"/>
              <a:t>			</a:t>
            </a:r>
            <a:r>
              <a:rPr lang="en-US" dirty="0" err="1"/>
              <a:t>LCD_cmd</a:t>
            </a:r>
            <a:r>
              <a:rPr lang="en-US" dirty="0"/>
              <a:t>(0x01);</a:t>
            </a:r>
          </a:p>
          <a:p>
            <a:r>
              <a:rPr lang="en-US" dirty="0"/>
              <a:t>			</a:t>
            </a:r>
            <a:r>
              <a:rPr lang="en-US" dirty="0" err="1"/>
              <a:t>LCD_cmd</a:t>
            </a:r>
            <a:r>
              <a:rPr lang="en-US" dirty="0"/>
              <a:t>(0x80);</a:t>
            </a:r>
          </a:p>
          <a:p>
            <a:r>
              <a:rPr lang="en-US" dirty="0"/>
              <a:t>	</a:t>
            </a:r>
            <a:r>
              <a:rPr lang="en-US" dirty="0" err="1"/>
              <a:t>LCD_str</a:t>
            </a:r>
            <a:r>
              <a:rPr lang="en-US" dirty="0"/>
              <a:t>("Humidity=",12);</a:t>
            </a:r>
          </a:p>
          <a:p>
            <a:r>
              <a:rPr lang="en-US" dirty="0"/>
              <a:t>	</a:t>
            </a:r>
            <a:r>
              <a:rPr lang="en-US" dirty="0" err="1"/>
              <a:t>LCD_cmd</a:t>
            </a:r>
            <a:r>
              <a:rPr lang="en-US" dirty="0"/>
              <a:t>(0xc0);</a:t>
            </a:r>
          </a:p>
          <a:p>
            <a:r>
              <a:rPr lang="en-US" dirty="0"/>
              <a:t>	</a:t>
            </a:r>
            <a:r>
              <a:rPr lang="en-US" dirty="0" err="1"/>
              <a:t>LCD_str</a:t>
            </a:r>
            <a:r>
              <a:rPr lang="en-US" dirty="0"/>
              <a:t>("Temperature=",12);</a:t>
            </a:r>
          </a:p>
          <a:p>
            <a:r>
              <a:rPr lang="en-US" dirty="0"/>
              <a:t>		request();</a:t>
            </a:r>
          </a:p>
          <a:p>
            <a:r>
              <a:rPr lang="en-US" dirty="0"/>
              <a:t>		response();</a:t>
            </a:r>
          </a:p>
          <a:p>
            <a:r>
              <a:rPr lang="en-US" dirty="0"/>
              <a:t>		I_RH=</a:t>
            </a:r>
            <a:r>
              <a:rPr lang="en-US" dirty="0" err="1"/>
              <a:t>Receive_data</a:t>
            </a:r>
            <a:r>
              <a:rPr lang="en-US" dirty="0"/>
              <a:t>();</a:t>
            </a:r>
          </a:p>
          <a:p>
            <a:r>
              <a:rPr lang="en-US" dirty="0"/>
              <a:t>		D_RH=</a:t>
            </a:r>
            <a:r>
              <a:rPr lang="en-US" dirty="0" err="1"/>
              <a:t>Receive_data</a:t>
            </a:r>
            <a:r>
              <a:rPr lang="en-US" dirty="0"/>
              <a:t>();</a:t>
            </a:r>
          </a:p>
          <a:p>
            <a:r>
              <a:rPr lang="en-US" dirty="0"/>
              <a:t>		</a:t>
            </a:r>
            <a:r>
              <a:rPr lang="en-US" dirty="0" err="1"/>
              <a:t>I_Temp</a:t>
            </a:r>
            <a:r>
              <a:rPr lang="en-US" dirty="0"/>
              <a:t>=</a:t>
            </a:r>
            <a:r>
              <a:rPr lang="en-US" dirty="0" err="1"/>
              <a:t>Receive_data</a:t>
            </a:r>
            <a:r>
              <a:rPr lang="en-US" dirty="0"/>
              <a:t>();</a:t>
            </a:r>
          </a:p>
          <a:p>
            <a:r>
              <a:rPr lang="en-US" dirty="0"/>
              <a:t>		</a:t>
            </a:r>
            <a:r>
              <a:rPr lang="en-US" dirty="0" err="1"/>
              <a:t>D_Temp</a:t>
            </a:r>
            <a:r>
              <a:rPr lang="en-US" dirty="0"/>
              <a:t>=</a:t>
            </a:r>
            <a:r>
              <a:rPr lang="en-US" dirty="0" err="1"/>
              <a:t>Receive_data</a:t>
            </a:r>
            <a:r>
              <a:rPr lang="en-US" dirty="0"/>
              <a:t>();</a:t>
            </a:r>
          </a:p>
          <a:p>
            <a:r>
              <a:rPr lang="en-US" dirty="0"/>
              <a:t>		Checksum=</a:t>
            </a:r>
            <a:r>
              <a:rPr lang="en-US" dirty="0" err="1"/>
              <a:t>Receive_data</a:t>
            </a:r>
            <a:r>
              <a:rPr lang="en-US" dirty="0"/>
              <a:t>();</a:t>
            </a:r>
          </a:p>
          <a:p>
            <a:r>
              <a:rPr lang="en-US" dirty="0"/>
              <a:t>		if(smoke==1){</a:t>
            </a:r>
          </a:p>
          <a:p>
            <a:r>
              <a:rPr lang="en-US" dirty="0"/>
              <a:t>			red=1;</a:t>
            </a:r>
          </a:p>
          <a:p>
            <a:r>
              <a:rPr lang="en-US" dirty="0"/>
              <a:t>			green=0;}</a:t>
            </a:r>
          </a:p>
          <a:p>
            <a:endParaRPr lang="en-US" dirty="0"/>
          </a:p>
          <a:p>
            <a:endParaRPr lang="en-US" dirty="0"/>
          </a:p>
        </p:txBody>
      </p:sp>
    </p:spTree>
    <p:extLst>
      <p:ext uri="{BB962C8B-B14F-4D97-AF65-F5344CB8AC3E}">
        <p14:creationId xmlns:p14="http://schemas.microsoft.com/office/powerpoint/2010/main" val="30239544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E73A2-D4BD-1E16-4045-4C86A74B6A0C}"/>
              </a:ext>
            </a:extLst>
          </p:cNvPr>
          <p:cNvSpPr>
            <a:spLocks noGrp="1"/>
          </p:cNvSpPr>
          <p:nvPr>
            <p:ph type="title"/>
          </p:nvPr>
        </p:nvSpPr>
        <p:spPr>
          <a:xfrm flipH="1">
            <a:off x="13030199" y="35433"/>
            <a:ext cx="1066800" cy="1319352"/>
          </a:xfrm>
        </p:spPr>
        <p:txBody>
          <a:bodyPr/>
          <a:lstStyle/>
          <a:p>
            <a:endParaRPr lang="en-IN" dirty="0"/>
          </a:p>
        </p:txBody>
      </p:sp>
      <p:sp>
        <p:nvSpPr>
          <p:cNvPr id="3" name="Text Placeholder 2">
            <a:extLst>
              <a:ext uri="{FF2B5EF4-FFF2-40B4-BE49-F238E27FC236}">
                <a16:creationId xmlns:a16="http://schemas.microsoft.com/office/drawing/2014/main" id="{EFE810FE-B41B-4224-431B-464D6FCE8426}"/>
              </a:ext>
            </a:extLst>
          </p:cNvPr>
          <p:cNvSpPr>
            <a:spLocks noGrp="1"/>
          </p:cNvSpPr>
          <p:nvPr>
            <p:ph type="body" idx="1"/>
          </p:nvPr>
        </p:nvSpPr>
        <p:spPr>
          <a:xfrm>
            <a:off x="0" y="35434"/>
            <a:ext cx="12115800" cy="6647974"/>
          </a:xfrm>
        </p:spPr>
        <p:txBody>
          <a:bodyPr/>
          <a:lstStyle/>
          <a:p>
            <a:r>
              <a:rPr lang="en-US" dirty="0"/>
              <a:t>else{		red=0;</a:t>
            </a:r>
          </a:p>
          <a:p>
            <a:r>
              <a:rPr lang="en-US" dirty="0"/>
              <a:t>	green=1;</a:t>
            </a:r>
          </a:p>
          <a:p>
            <a:r>
              <a:rPr lang="en-US" dirty="0"/>
              <a:t>		}</a:t>
            </a:r>
          </a:p>
          <a:p>
            <a:r>
              <a:rPr lang="en-US" dirty="0"/>
              <a:t>		</a:t>
            </a:r>
          </a:p>
          <a:p>
            <a:r>
              <a:rPr lang="en-US" dirty="0"/>
              <a:t>		if((</a:t>
            </a:r>
            <a:r>
              <a:rPr lang="en-US" dirty="0" err="1"/>
              <a:t>I_RH+D_RH+I_Temp+D_Temp</a:t>
            </a:r>
            <a:r>
              <a:rPr lang="en-US" dirty="0"/>
              <a:t>)!=Checksum){</a:t>
            </a:r>
          </a:p>
          <a:p>
            <a:r>
              <a:rPr lang="en-US" dirty="0"/>
              <a:t>			</a:t>
            </a:r>
            <a:r>
              <a:rPr lang="en-US" dirty="0" err="1"/>
              <a:t>LCD_str</a:t>
            </a:r>
            <a:r>
              <a:rPr lang="en-US" dirty="0"/>
              <a:t>("Error",5);</a:t>
            </a:r>
          </a:p>
          <a:p>
            <a:r>
              <a:rPr lang="en-US" dirty="0"/>
              <a:t>		}</a:t>
            </a:r>
          </a:p>
          <a:p>
            <a:r>
              <a:rPr lang="en-US" dirty="0"/>
              <a:t>		else{</a:t>
            </a:r>
          </a:p>
          <a:p>
            <a:r>
              <a:rPr lang="en-US" dirty="0"/>
              <a:t>			a=(I_RH/10)+48;</a:t>
            </a:r>
          </a:p>
          <a:p>
            <a:r>
              <a:rPr lang="en-US" dirty="0"/>
              <a:t>			b=(I_RH%10)+48;</a:t>
            </a:r>
          </a:p>
          <a:p>
            <a:r>
              <a:rPr lang="en-US" dirty="0"/>
              <a:t>			</a:t>
            </a:r>
            <a:r>
              <a:rPr lang="en-US" dirty="0" err="1"/>
              <a:t>LCD_cmd</a:t>
            </a:r>
            <a:r>
              <a:rPr lang="en-US" dirty="0"/>
              <a:t>(0X89);</a:t>
            </a:r>
          </a:p>
          <a:p>
            <a:r>
              <a:rPr lang="en-US" dirty="0"/>
              <a:t>			</a:t>
            </a:r>
            <a:r>
              <a:rPr lang="en-US" dirty="0" err="1"/>
              <a:t>LCD_char</a:t>
            </a:r>
            <a:r>
              <a:rPr lang="en-US" dirty="0"/>
              <a:t>(a);</a:t>
            </a:r>
          </a:p>
          <a:p>
            <a:r>
              <a:rPr lang="en-US" dirty="0"/>
              <a:t>			</a:t>
            </a:r>
            <a:r>
              <a:rPr lang="en-US" dirty="0" err="1"/>
              <a:t>LCD_cmd</a:t>
            </a:r>
            <a:r>
              <a:rPr lang="en-US" dirty="0"/>
              <a:t>(0X8a);</a:t>
            </a:r>
          </a:p>
          <a:p>
            <a:r>
              <a:rPr lang="en-US" dirty="0"/>
              <a:t>			</a:t>
            </a:r>
            <a:r>
              <a:rPr lang="en-US" dirty="0" err="1"/>
              <a:t>LCD_char</a:t>
            </a:r>
            <a:r>
              <a:rPr lang="en-US" dirty="0"/>
              <a:t>(b);</a:t>
            </a:r>
          </a:p>
          <a:p>
            <a:r>
              <a:rPr lang="en-US" dirty="0"/>
              <a:t>			</a:t>
            </a:r>
            <a:r>
              <a:rPr lang="en-US" dirty="0" err="1"/>
              <a:t>LCD_cmd</a:t>
            </a:r>
            <a:r>
              <a:rPr lang="en-US" dirty="0"/>
              <a:t>(0X8b);</a:t>
            </a:r>
          </a:p>
          <a:p>
            <a:r>
              <a:rPr lang="en-US" dirty="0"/>
              <a:t>			</a:t>
            </a:r>
            <a:r>
              <a:rPr lang="en-US" dirty="0" err="1"/>
              <a:t>LCD_char</a:t>
            </a:r>
            <a:r>
              <a:rPr lang="en-US" dirty="0"/>
              <a:t>('%');</a:t>
            </a:r>
          </a:p>
          <a:p>
            <a:r>
              <a:rPr lang="en-US" dirty="0"/>
              <a:t>			</a:t>
            </a:r>
          </a:p>
          <a:p>
            <a:r>
              <a:rPr lang="en-US" dirty="0"/>
              <a:t>			c=(</a:t>
            </a:r>
            <a:r>
              <a:rPr lang="en-US" dirty="0" err="1"/>
              <a:t>I_Temp</a:t>
            </a:r>
            <a:r>
              <a:rPr lang="en-US" dirty="0"/>
              <a:t>/10)+48;</a:t>
            </a:r>
          </a:p>
          <a:p>
            <a:r>
              <a:rPr lang="en-US" dirty="0"/>
              <a:t>			dd=(I_Temp%10)+48;</a:t>
            </a:r>
          </a:p>
          <a:p>
            <a:r>
              <a:rPr lang="en-US" dirty="0"/>
              <a:t>			</a:t>
            </a:r>
            <a:r>
              <a:rPr lang="en-US" dirty="0" err="1"/>
              <a:t>LCD_cmd</a:t>
            </a:r>
            <a:r>
              <a:rPr lang="en-US" dirty="0"/>
              <a:t>(0xcc);</a:t>
            </a:r>
          </a:p>
          <a:p>
            <a:r>
              <a:rPr lang="en-US" dirty="0"/>
              <a:t>			</a:t>
            </a:r>
            <a:r>
              <a:rPr lang="en-US" dirty="0" err="1"/>
              <a:t>LCD_char</a:t>
            </a:r>
            <a:r>
              <a:rPr lang="en-US" dirty="0"/>
              <a:t>(c);</a:t>
            </a:r>
          </a:p>
          <a:p>
            <a:r>
              <a:rPr lang="en-US" dirty="0"/>
              <a:t>			</a:t>
            </a:r>
            <a:r>
              <a:rPr lang="en-US" dirty="0" err="1"/>
              <a:t>LCD_cmd</a:t>
            </a:r>
            <a:r>
              <a:rPr lang="en-US" dirty="0"/>
              <a:t>(0xcd);</a:t>
            </a:r>
          </a:p>
          <a:p>
            <a:r>
              <a:rPr lang="en-US" dirty="0"/>
              <a:t>			</a:t>
            </a:r>
            <a:r>
              <a:rPr lang="en-US" dirty="0" err="1"/>
              <a:t>LCD_char</a:t>
            </a:r>
            <a:r>
              <a:rPr lang="en-US" dirty="0"/>
              <a:t>(dd);</a:t>
            </a:r>
          </a:p>
          <a:p>
            <a:r>
              <a:rPr lang="en-US" dirty="0"/>
              <a:t>			</a:t>
            </a:r>
            <a:r>
              <a:rPr lang="en-US" dirty="0" err="1"/>
              <a:t>delay_ms</a:t>
            </a:r>
            <a:r>
              <a:rPr lang="en-US" dirty="0"/>
              <a:t>(300);}}}}</a:t>
            </a:r>
          </a:p>
        </p:txBody>
      </p:sp>
    </p:spTree>
    <p:extLst>
      <p:ext uri="{BB962C8B-B14F-4D97-AF65-F5344CB8AC3E}">
        <p14:creationId xmlns:p14="http://schemas.microsoft.com/office/powerpoint/2010/main" val="12770694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41145" y="381000"/>
            <a:ext cx="9109710" cy="574040"/>
          </a:xfrm>
          <a:prstGeom prst="rect">
            <a:avLst/>
          </a:prstGeom>
        </p:spPr>
        <p:txBody>
          <a:bodyPr vert="horz" wrap="square" lIns="0" tIns="12700" rIns="0" bIns="0" rtlCol="0">
            <a:spAutoFit/>
          </a:bodyPr>
          <a:lstStyle/>
          <a:p>
            <a:pPr marL="12700" algn="ctr">
              <a:lnSpc>
                <a:spcPct val="100000"/>
              </a:lnSpc>
              <a:spcBef>
                <a:spcPts val="100"/>
              </a:spcBef>
              <a:tabLst>
                <a:tab pos="697865" algn="l"/>
              </a:tabLst>
            </a:pPr>
            <a:r>
              <a:rPr lang="en-US" b="1" spc="-45" dirty="0"/>
              <a:t>CONCLUSION</a:t>
            </a:r>
            <a:r>
              <a:rPr b="1" spc="-30" dirty="0"/>
              <a:t> </a:t>
            </a:r>
            <a:r>
              <a:rPr b="1" spc="-50" dirty="0"/>
              <a:t>:</a:t>
            </a:r>
          </a:p>
        </p:txBody>
      </p:sp>
      <p:sp>
        <p:nvSpPr>
          <p:cNvPr id="3" name="object 3"/>
          <p:cNvSpPr txBox="1">
            <a:spLocks noGrp="1"/>
          </p:cNvSpPr>
          <p:nvPr>
            <p:ph type="body" idx="1"/>
          </p:nvPr>
        </p:nvSpPr>
        <p:spPr>
          <a:xfrm>
            <a:off x="425351" y="1575928"/>
            <a:ext cx="11736832" cy="5196294"/>
          </a:xfrm>
          <a:prstGeom prst="rect">
            <a:avLst/>
          </a:prstGeom>
        </p:spPr>
        <p:txBody>
          <a:bodyPr vert="horz" wrap="square" lIns="0" tIns="12700" rIns="0" bIns="0" rtlCol="0">
            <a:spAutoFit/>
          </a:bodyPr>
          <a:lstStyle/>
          <a:p>
            <a:pPr marL="299085" marR="261620" indent="-287020">
              <a:lnSpc>
                <a:spcPct val="100000"/>
              </a:lnSpc>
              <a:spcBef>
                <a:spcPts val="100"/>
              </a:spcBef>
              <a:buSzPct val="80555"/>
              <a:buFont typeface="Wingdings"/>
              <a:buChar char=""/>
              <a:tabLst>
                <a:tab pos="299085" algn="l"/>
              </a:tabLst>
            </a:pPr>
            <a:r>
              <a:rPr lang="en-US" sz="2800" dirty="0">
                <a:cs typeface="+mn-cs"/>
              </a:rPr>
              <a:t>The project we have undertaken has helped us to gain a better perspective on various aspects related to our course of study as well as practical knowledge of electronic equipment and communication. The extensive capabilities of this system are what make it so interesting.</a:t>
            </a:r>
          </a:p>
          <a:p>
            <a:pPr marL="299085" marR="261620" indent="-287020">
              <a:lnSpc>
                <a:spcPct val="100000"/>
              </a:lnSpc>
              <a:spcBef>
                <a:spcPts val="100"/>
              </a:spcBef>
              <a:buSzPct val="80555"/>
              <a:buFont typeface="Wingdings"/>
              <a:buChar char=""/>
              <a:tabLst>
                <a:tab pos="299085" algn="l"/>
              </a:tabLst>
            </a:pPr>
            <a:r>
              <a:rPr lang="en-US" sz="2800" dirty="0">
                <a:cs typeface="+mn-cs"/>
              </a:rPr>
              <a:t> From the convenience of a microcontroller, a user is able to control industrial accidents, human errors and for manual safety. This makes it possible for the user that there are less accidents taking place in industry and people’s life or company growth is not in risk anymore.</a:t>
            </a:r>
          </a:p>
          <a:p>
            <a:pPr marL="299085" marR="261620" indent="-287020">
              <a:lnSpc>
                <a:spcPct val="100000"/>
              </a:lnSpc>
              <a:spcBef>
                <a:spcPts val="100"/>
              </a:spcBef>
              <a:buSzPct val="80555"/>
              <a:buFont typeface="Wingdings"/>
              <a:buChar char=""/>
              <a:tabLst>
                <a:tab pos="299085" algn="l"/>
              </a:tabLst>
            </a:pPr>
            <a:r>
              <a:rPr lang="en-US" sz="2800" dirty="0">
                <a:cs typeface="+mn-cs"/>
              </a:rPr>
              <a:t> The end product will have a simplistic design making it easy for users so that they can interact. This will be essential because of the wide range of technical knowledge that industries have. </a:t>
            </a:r>
            <a:endParaRPr sz="2800" dirty="0">
              <a:latin typeface="Abadi" panose="020B0604020104020204" pitchFamily="34" charset="0"/>
              <a:cs typeface="+mn-cs"/>
            </a:endParaRPr>
          </a:p>
        </p:txBody>
      </p:sp>
    </p:spTree>
    <p:extLst>
      <p:ext uri="{BB962C8B-B14F-4D97-AF65-F5344CB8AC3E}">
        <p14:creationId xmlns:p14="http://schemas.microsoft.com/office/powerpoint/2010/main" val="10891596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41145" y="381000"/>
            <a:ext cx="9109710" cy="574040"/>
          </a:xfrm>
          <a:prstGeom prst="rect">
            <a:avLst/>
          </a:prstGeom>
        </p:spPr>
        <p:txBody>
          <a:bodyPr vert="horz" wrap="square" lIns="0" tIns="12700" rIns="0" bIns="0" rtlCol="0">
            <a:spAutoFit/>
          </a:bodyPr>
          <a:lstStyle/>
          <a:p>
            <a:pPr marL="12700" algn="ctr">
              <a:lnSpc>
                <a:spcPct val="100000"/>
              </a:lnSpc>
              <a:spcBef>
                <a:spcPts val="100"/>
              </a:spcBef>
              <a:tabLst>
                <a:tab pos="697865" algn="l"/>
              </a:tabLst>
            </a:pPr>
            <a:r>
              <a:rPr lang="en-IN" b="1" dirty="0"/>
              <a:t>FUTURE ASPECTS </a:t>
            </a:r>
            <a:r>
              <a:rPr b="1" spc="-50" dirty="0"/>
              <a:t>:</a:t>
            </a:r>
          </a:p>
        </p:txBody>
      </p:sp>
      <p:sp>
        <p:nvSpPr>
          <p:cNvPr id="3" name="object 3"/>
          <p:cNvSpPr txBox="1">
            <a:spLocks noGrp="1"/>
          </p:cNvSpPr>
          <p:nvPr>
            <p:ph type="body" idx="1"/>
          </p:nvPr>
        </p:nvSpPr>
        <p:spPr>
          <a:xfrm>
            <a:off x="577751" y="1254202"/>
            <a:ext cx="11538049" cy="5196294"/>
          </a:xfrm>
          <a:prstGeom prst="rect">
            <a:avLst/>
          </a:prstGeom>
        </p:spPr>
        <p:txBody>
          <a:bodyPr vert="horz" wrap="square" lIns="0" tIns="12700" rIns="0" bIns="0" rtlCol="0">
            <a:spAutoFit/>
          </a:bodyPr>
          <a:lstStyle/>
          <a:p>
            <a:pPr marL="299085" marR="261620" indent="-287020">
              <a:lnSpc>
                <a:spcPct val="100000"/>
              </a:lnSpc>
              <a:spcBef>
                <a:spcPts val="100"/>
              </a:spcBef>
              <a:buSzPct val="80555"/>
              <a:buFont typeface="Wingdings"/>
              <a:buChar char=""/>
              <a:tabLst>
                <a:tab pos="299085" algn="l"/>
              </a:tabLst>
            </a:pPr>
            <a:r>
              <a:rPr lang="en-US" sz="2800" dirty="0"/>
              <a:t>The future implications of this project are very great by considering the amount of time and resources it saves. The project we have undertaken can be used as a reference or as a base for realizing a scheme to be implemented in other projects of greater level such as temperature updates, device synchronization, etc. The project itself can be modified to achieve a home automation system which will then create a platform for user to interface between himself and his household. </a:t>
            </a:r>
          </a:p>
          <a:p>
            <a:pPr marL="299085" marR="261620" indent="-287020">
              <a:lnSpc>
                <a:spcPct val="100000"/>
              </a:lnSpc>
              <a:spcBef>
                <a:spcPts val="100"/>
              </a:spcBef>
              <a:buSzPct val="80555"/>
              <a:buFont typeface="Wingdings"/>
              <a:buChar char=""/>
              <a:tabLst>
                <a:tab pos="299085" algn="l"/>
              </a:tabLst>
            </a:pPr>
            <a:r>
              <a:rPr lang="en-US" sz="2800" dirty="0"/>
              <a:t>In future the system will be small box combining the micro-controller and GSM module. The hardware will be self contained and it cannot be prone to electric failure. This module will have its own encapsulated UPS and charging system</a:t>
            </a:r>
            <a:endParaRPr sz="2800" dirty="0">
              <a:latin typeface="Abadi" panose="020B0604020104020204" pitchFamily="34" charset="0"/>
              <a:cs typeface="+mn-cs"/>
            </a:endParaRPr>
          </a:p>
        </p:txBody>
      </p:sp>
    </p:spTree>
    <p:extLst>
      <p:ext uri="{BB962C8B-B14F-4D97-AF65-F5344CB8AC3E}">
        <p14:creationId xmlns:p14="http://schemas.microsoft.com/office/powerpoint/2010/main" val="31500394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41145" y="381000"/>
            <a:ext cx="9109710" cy="574040"/>
          </a:xfrm>
          <a:prstGeom prst="rect">
            <a:avLst/>
          </a:prstGeom>
        </p:spPr>
        <p:txBody>
          <a:bodyPr vert="horz" wrap="square" lIns="0" tIns="12700" rIns="0" bIns="0" rtlCol="0">
            <a:spAutoFit/>
          </a:bodyPr>
          <a:lstStyle/>
          <a:p>
            <a:pPr marL="12700" algn="ctr">
              <a:lnSpc>
                <a:spcPct val="100000"/>
              </a:lnSpc>
              <a:spcBef>
                <a:spcPts val="100"/>
              </a:spcBef>
              <a:tabLst>
                <a:tab pos="697865" algn="l"/>
              </a:tabLst>
            </a:pPr>
            <a:r>
              <a:rPr lang="en-IN" b="1" dirty="0"/>
              <a:t>INDIVIDUAL CONTRIBUTIONS </a:t>
            </a:r>
            <a:r>
              <a:rPr b="1" spc="-50" dirty="0"/>
              <a:t>:</a:t>
            </a:r>
          </a:p>
        </p:txBody>
      </p:sp>
      <p:sp>
        <p:nvSpPr>
          <p:cNvPr id="3" name="object 3"/>
          <p:cNvSpPr txBox="1">
            <a:spLocks noGrp="1"/>
          </p:cNvSpPr>
          <p:nvPr>
            <p:ph type="body" idx="1"/>
          </p:nvPr>
        </p:nvSpPr>
        <p:spPr>
          <a:xfrm>
            <a:off x="577751" y="1254202"/>
            <a:ext cx="11538049" cy="4372992"/>
          </a:xfrm>
          <a:prstGeom prst="rect">
            <a:avLst/>
          </a:prstGeom>
        </p:spPr>
        <p:txBody>
          <a:bodyPr vert="horz" wrap="square" lIns="0" tIns="12700" rIns="0" bIns="0" rtlCol="0">
            <a:spAutoFit/>
          </a:bodyPr>
          <a:lstStyle/>
          <a:p>
            <a:pPr marL="299085" marR="261620" indent="-287020">
              <a:lnSpc>
                <a:spcPct val="100000"/>
              </a:lnSpc>
              <a:spcBef>
                <a:spcPts val="100"/>
              </a:spcBef>
              <a:buSzPct val="80555"/>
              <a:buFont typeface="Wingdings"/>
              <a:buChar char=""/>
              <a:tabLst>
                <a:tab pos="299085" algn="l"/>
              </a:tabLst>
            </a:pPr>
            <a:r>
              <a:rPr lang="en-US" sz="2800" b="1" u="sng" dirty="0">
                <a:solidFill>
                  <a:schemeClr val="accent4">
                    <a:lumMod val="50000"/>
                  </a:schemeClr>
                </a:solidFill>
              </a:rPr>
              <a:t>Y. Eswar-</a:t>
            </a:r>
            <a:r>
              <a:rPr lang="en-US" sz="2800" dirty="0">
                <a:solidFill>
                  <a:schemeClr val="bg2"/>
                </a:solidFill>
              </a:rPr>
              <a:t>I</a:t>
            </a:r>
            <a:r>
              <a:rPr lang="en-US" sz="2800" dirty="0">
                <a:solidFill>
                  <a:schemeClr val="bg2"/>
                </a:solidFill>
                <a:latin typeface="Abadi" panose="020B0604020104020204" pitchFamily="34" charset="0"/>
              </a:rPr>
              <a:t>mplemented the LCD display connection to the micro-controller and also connected IR sensor to the circuit , and also analyzed the code. And also connected the Touch Sensor.</a:t>
            </a:r>
          </a:p>
          <a:p>
            <a:pPr marL="299085" marR="261620" indent="-287020">
              <a:lnSpc>
                <a:spcPct val="100000"/>
              </a:lnSpc>
              <a:spcBef>
                <a:spcPts val="100"/>
              </a:spcBef>
              <a:buSzPct val="80555"/>
              <a:buFont typeface="Wingdings"/>
              <a:buChar char=""/>
              <a:tabLst>
                <a:tab pos="299085" algn="l"/>
              </a:tabLst>
            </a:pPr>
            <a:endParaRPr lang="en-US" sz="2800" b="1" u="sng" dirty="0">
              <a:solidFill>
                <a:schemeClr val="accent4">
                  <a:lumMod val="50000"/>
                </a:schemeClr>
              </a:solidFill>
              <a:latin typeface="Abadi" panose="020B0604020104020204" pitchFamily="34" charset="0"/>
              <a:cs typeface="+mn-cs"/>
            </a:endParaRPr>
          </a:p>
          <a:p>
            <a:pPr marL="299085" marR="261620" indent="-287020">
              <a:lnSpc>
                <a:spcPct val="100000"/>
              </a:lnSpc>
              <a:spcBef>
                <a:spcPts val="100"/>
              </a:spcBef>
              <a:buSzPct val="80555"/>
              <a:buFont typeface="Wingdings"/>
              <a:buChar char=""/>
              <a:tabLst>
                <a:tab pos="299085" algn="l"/>
              </a:tabLst>
            </a:pPr>
            <a:r>
              <a:rPr lang="en-US" sz="2800" b="1" u="sng" dirty="0">
                <a:solidFill>
                  <a:schemeClr val="accent4">
                    <a:lumMod val="50000"/>
                  </a:schemeClr>
                </a:solidFill>
                <a:latin typeface="Abadi" panose="020B0604020104020204" pitchFamily="34" charset="0"/>
                <a:cs typeface="+mn-cs"/>
              </a:rPr>
              <a:t>M. Harshavardhan-  </a:t>
            </a:r>
            <a:r>
              <a:rPr lang="en-US" sz="2800" b="1" u="sng" dirty="0">
                <a:solidFill>
                  <a:schemeClr val="bg2"/>
                </a:solidFill>
                <a:latin typeface="Abadi" panose="020B0604020104020204" pitchFamily="34" charset="0"/>
                <a:cs typeface="+mn-cs"/>
              </a:rPr>
              <a:t> </a:t>
            </a:r>
            <a:r>
              <a:rPr lang="en-US" sz="2800" b="1" dirty="0">
                <a:solidFill>
                  <a:schemeClr val="bg2"/>
                </a:solidFill>
                <a:latin typeface="Abadi" panose="020B0604020104020204" pitchFamily="34" charset="0"/>
                <a:cs typeface="+mn-cs"/>
              </a:rPr>
              <a:t>Implemented the connection between DHT sensor to the micro-controller and read the values and also connected MQ-2 Sensor to the circuit.</a:t>
            </a:r>
          </a:p>
          <a:p>
            <a:pPr marL="299085" marR="261620" indent="-287020">
              <a:lnSpc>
                <a:spcPct val="100000"/>
              </a:lnSpc>
              <a:spcBef>
                <a:spcPts val="100"/>
              </a:spcBef>
              <a:buSzPct val="80555"/>
              <a:buFont typeface="Wingdings"/>
              <a:buChar char=""/>
              <a:tabLst>
                <a:tab pos="299085" algn="l"/>
              </a:tabLst>
            </a:pPr>
            <a:endParaRPr lang="en-US" sz="2800" b="1" u="sng" dirty="0">
              <a:solidFill>
                <a:schemeClr val="accent4">
                  <a:lumMod val="50000"/>
                </a:schemeClr>
              </a:solidFill>
              <a:latin typeface="Abadi" panose="020B0604020104020204" pitchFamily="34" charset="0"/>
              <a:cs typeface="+mn-cs"/>
            </a:endParaRPr>
          </a:p>
          <a:p>
            <a:pPr marL="299085" marR="261620" indent="-287020">
              <a:lnSpc>
                <a:spcPct val="100000"/>
              </a:lnSpc>
              <a:spcBef>
                <a:spcPts val="100"/>
              </a:spcBef>
              <a:buSzPct val="80555"/>
              <a:buFont typeface="Wingdings"/>
              <a:buChar char=""/>
              <a:tabLst>
                <a:tab pos="299085" algn="l"/>
              </a:tabLst>
            </a:pPr>
            <a:r>
              <a:rPr lang="en-US" sz="2800" b="1" u="sng" dirty="0">
                <a:solidFill>
                  <a:schemeClr val="accent4">
                    <a:lumMod val="50000"/>
                  </a:schemeClr>
                </a:solidFill>
                <a:latin typeface="Abadi" panose="020B0604020104020204" pitchFamily="34" charset="0"/>
                <a:cs typeface="+mn-cs"/>
              </a:rPr>
              <a:t>C. Sridhar- </a:t>
            </a:r>
            <a:r>
              <a:rPr lang="en-US" sz="2800" b="1" dirty="0">
                <a:solidFill>
                  <a:schemeClr val="bg2"/>
                </a:solidFill>
                <a:latin typeface="Abadi" panose="020B0604020104020204" pitchFamily="34" charset="0"/>
                <a:cs typeface="+mn-cs"/>
              </a:rPr>
              <a:t>Implemented the connection between Bluetooth to the micro-controller and also did the connection of buzzer to the circuit.</a:t>
            </a:r>
            <a:endParaRPr sz="2800" b="1" u="sng" dirty="0">
              <a:solidFill>
                <a:schemeClr val="accent4">
                  <a:lumMod val="50000"/>
                </a:schemeClr>
              </a:solidFill>
              <a:latin typeface="Abadi" panose="020B0604020104020204" pitchFamily="34" charset="0"/>
              <a:cs typeface="+mn-cs"/>
            </a:endParaRPr>
          </a:p>
        </p:txBody>
      </p:sp>
    </p:spTree>
    <p:extLst>
      <p:ext uri="{BB962C8B-B14F-4D97-AF65-F5344CB8AC3E}">
        <p14:creationId xmlns:p14="http://schemas.microsoft.com/office/powerpoint/2010/main" val="15872712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83407" y="2536393"/>
            <a:ext cx="4928870" cy="1123315"/>
          </a:xfrm>
          <a:prstGeom prst="rect">
            <a:avLst/>
          </a:prstGeom>
        </p:spPr>
        <p:txBody>
          <a:bodyPr vert="horz" wrap="square" lIns="0" tIns="12700" rIns="0" bIns="0" rtlCol="0">
            <a:spAutoFit/>
          </a:bodyPr>
          <a:lstStyle/>
          <a:p>
            <a:pPr marL="12700">
              <a:lnSpc>
                <a:spcPct val="100000"/>
              </a:lnSpc>
              <a:spcBef>
                <a:spcPts val="100"/>
              </a:spcBef>
            </a:pPr>
            <a:r>
              <a:rPr sz="7200" u="none" spc="-405" dirty="0"/>
              <a:t>THANK</a:t>
            </a:r>
            <a:r>
              <a:rPr sz="7200" u="none" spc="-15" dirty="0"/>
              <a:t> </a:t>
            </a:r>
            <a:r>
              <a:rPr sz="7200" u="none" spc="-760" dirty="0"/>
              <a:t>YOU</a:t>
            </a:r>
            <a:endParaRPr sz="7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170054"/>
            <a:ext cx="11458143" cy="901990"/>
          </a:xfrm>
          <a:prstGeom prst="rect">
            <a:avLst/>
          </a:prstGeom>
        </p:spPr>
        <p:txBody>
          <a:bodyPr vert="horz" wrap="square" lIns="0" tIns="344627" rIns="0" bIns="0" rtlCol="0">
            <a:spAutoFit/>
          </a:bodyPr>
          <a:lstStyle/>
          <a:p>
            <a:pPr marL="1340485" algn="ctr">
              <a:lnSpc>
                <a:spcPct val="100000"/>
              </a:lnSpc>
              <a:spcBef>
                <a:spcPts val="100"/>
              </a:spcBef>
            </a:pPr>
            <a:r>
              <a:rPr spc="-70" dirty="0"/>
              <a:t>ABSTRACT</a:t>
            </a:r>
            <a:r>
              <a:rPr u="none" spc="-105" dirty="0"/>
              <a:t> </a:t>
            </a:r>
            <a:r>
              <a:rPr u="none" spc="-50" dirty="0"/>
              <a:t>:</a:t>
            </a:r>
          </a:p>
        </p:txBody>
      </p:sp>
      <p:sp>
        <p:nvSpPr>
          <p:cNvPr id="3" name="object 3"/>
          <p:cNvSpPr txBox="1"/>
          <p:nvPr/>
        </p:nvSpPr>
        <p:spPr>
          <a:xfrm>
            <a:off x="1040079" y="1618233"/>
            <a:ext cx="243204" cy="318135"/>
          </a:xfrm>
          <a:prstGeom prst="rect">
            <a:avLst/>
          </a:prstGeom>
        </p:spPr>
        <p:txBody>
          <a:bodyPr vert="horz" wrap="square" lIns="0" tIns="15240" rIns="0" bIns="0" rtlCol="0">
            <a:spAutoFit/>
          </a:bodyPr>
          <a:lstStyle/>
          <a:p>
            <a:pPr marL="12700">
              <a:lnSpc>
                <a:spcPct val="100000"/>
              </a:lnSpc>
              <a:spcBef>
                <a:spcPts val="120"/>
              </a:spcBef>
            </a:pPr>
            <a:r>
              <a:rPr sz="1900" spc="-50" dirty="0">
                <a:solidFill>
                  <a:srgbClr val="FFFFFF"/>
                </a:solidFill>
                <a:latin typeface="Segoe UI Symbol"/>
                <a:cs typeface="Segoe UI Symbol"/>
              </a:rPr>
              <a:t>⯈</a:t>
            </a:r>
            <a:endParaRPr sz="1900">
              <a:latin typeface="Segoe UI Symbol"/>
              <a:cs typeface="Segoe UI Symbol"/>
            </a:endParaRPr>
          </a:p>
        </p:txBody>
      </p:sp>
      <p:sp>
        <p:nvSpPr>
          <p:cNvPr id="4" name="object 4"/>
          <p:cNvSpPr txBox="1"/>
          <p:nvPr/>
        </p:nvSpPr>
        <p:spPr>
          <a:xfrm>
            <a:off x="1996947" y="1419334"/>
            <a:ext cx="8198105" cy="1133644"/>
          </a:xfrm>
          <a:prstGeom prst="rect">
            <a:avLst/>
          </a:prstGeom>
        </p:spPr>
        <p:txBody>
          <a:bodyPr vert="horz" wrap="square" lIns="0" tIns="12700" rIns="0" bIns="0" rtlCol="0">
            <a:spAutoFit/>
          </a:bodyPr>
          <a:lstStyle/>
          <a:p>
            <a:pPr marL="12700" algn="ctr">
              <a:spcBef>
                <a:spcPts val="100"/>
              </a:spcBef>
            </a:pPr>
            <a:r>
              <a:rPr lang="en-IN" sz="3600" b="1" spc="-260" dirty="0">
                <a:solidFill>
                  <a:srgbClr val="520741"/>
                </a:solidFill>
                <a:latin typeface="Times New Roman"/>
                <a:cs typeface="Times New Roman"/>
              </a:rPr>
              <a:t>INDUSTRIAL  MONITORING  SYSTEM</a:t>
            </a:r>
          </a:p>
          <a:p>
            <a:pPr marL="12700">
              <a:lnSpc>
                <a:spcPct val="100000"/>
              </a:lnSpc>
              <a:spcBef>
                <a:spcPts val="100"/>
              </a:spcBef>
            </a:pPr>
            <a:r>
              <a:rPr sz="3600" spc="-110" dirty="0">
                <a:solidFill>
                  <a:srgbClr val="520741"/>
                </a:solidFill>
                <a:latin typeface="Times New Roman"/>
                <a:cs typeface="Times New Roman"/>
              </a:rPr>
              <a:t> </a:t>
            </a:r>
            <a:endParaRPr sz="3600" dirty="0">
              <a:latin typeface="Times New Roman"/>
              <a:cs typeface="Times New Roman"/>
            </a:endParaRPr>
          </a:p>
        </p:txBody>
      </p:sp>
      <p:sp>
        <p:nvSpPr>
          <p:cNvPr id="5" name="object 5"/>
          <p:cNvSpPr txBox="1"/>
          <p:nvPr/>
        </p:nvSpPr>
        <p:spPr>
          <a:xfrm>
            <a:off x="381001" y="2113915"/>
            <a:ext cx="11458143" cy="4470455"/>
          </a:xfrm>
          <a:prstGeom prst="rect">
            <a:avLst/>
          </a:prstGeom>
        </p:spPr>
        <p:txBody>
          <a:bodyPr vert="horz" wrap="square" lIns="0" tIns="12700" rIns="0" bIns="0" rtlCol="0">
            <a:spAutoFit/>
          </a:bodyPr>
          <a:lstStyle/>
          <a:p>
            <a:pPr marL="355600" marR="5080" indent="-342900">
              <a:lnSpc>
                <a:spcPct val="100000"/>
              </a:lnSpc>
              <a:spcBef>
                <a:spcPts val="100"/>
              </a:spcBef>
              <a:buFont typeface="Arial" panose="020B0604020202020204" pitchFamily="34" charset="0"/>
              <a:buChar char="•"/>
            </a:pPr>
            <a:r>
              <a:rPr lang="en-US" sz="2400" dirty="0">
                <a:solidFill>
                  <a:schemeClr val="bg2"/>
                </a:solidFill>
                <a:cs typeface="+mn-cs"/>
              </a:rPr>
              <a:t>This project mainly focuses on monitoring and controlling of Industrial Appliances remotely when the user is away from the place. Micro- controller is the core component of this project. </a:t>
            </a:r>
          </a:p>
          <a:p>
            <a:pPr marL="355600" marR="5080" indent="-342900">
              <a:lnSpc>
                <a:spcPct val="100000"/>
              </a:lnSpc>
              <a:spcBef>
                <a:spcPts val="100"/>
              </a:spcBef>
              <a:buFont typeface="Arial" panose="020B0604020202020204" pitchFamily="34" charset="0"/>
              <a:buChar char="•"/>
            </a:pPr>
            <a:r>
              <a:rPr lang="en-US" sz="2400" dirty="0">
                <a:solidFill>
                  <a:schemeClr val="bg2"/>
                </a:solidFill>
                <a:cs typeface="+mn-cs"/>
              </a:rPr>
              <a:t>Objective of this project is to avoid number of accidents, human errors, and for manual safety. </a:t>
            </a:r>
          </a:p>
          <a:p>
            <a:pPr marL="355600" marR="5080" indent="-342900">
              <a:lnSpc>
                <a:spcPct val="100000"/>
              </a:lnSpc>
              <a:spcBef>
                <a:spcPts val="100"/>
              </a:spcBef>
              <a:buFont typeface="Arial" panose="020B0604020202020204" pitchFamily="34" charset="0"/>
              <a:buChar char="•"/>
            </a:pPr>
            <a:r>
              <a:rPr lang="en-US" sz="2400" dirty="0">
                <a:solidFill>
                  <a:schemeClr val="bg2"/>
                </a:solidFill>
                <a:cs typeface="+mn-cs"/>
              </a:rPr>
              <a:t>As Human errors and manual safety systems lead to increase in industrial accidents, So here we are proposing a micro controller based industrial automation system that detects Smoke, Temperature, LPG Gas  </a:t>
            </a:r>
            <a:r>
              <a:rPr lang="en-US" sz="2400" dirty="0" err="1">
                <a:solidFill>
                  <a:schemeClr val="bg2"/>
                </a:solidFill>
                <a:cs typeface="+mn-cs"/>
              </a:rPr>
              <a:t>etc</a:t>
            </a:r>
            <a:r>
              <a:rPr lang="en-US" sz="2400" dirty="0">
                <a:solidFill>
                  <a:schemeClr val="bg2"/>
                </a:solidFill>
                <a:cs typeface="+mn-cs"/>
              </a:rPr>
              <a:t>, to keep track of accidents, accordingly it on/off various load such as cooling fan, exhaust fan, water sprinkler and also it gives the information about detection to the supervisor through LCD Display.</a:t>
            </a:r>
          </a:p>
          <a:p>
            <a:pPr marL="355600" marR="5080" indent="-342900">
              <a:lnSpc>
                <a:spcPct val="100000"/>
              </a:lnSpc>
              <a:spcBef>
                <a:spcPts val="100"/>
              </a:spcBef>
              <a:buFont typeface="Arial" panose="020B0604020202020204" pitchFamily="34" charset="0"/>
              <a:buChar char="•"/>
            </a:pPr>
            <a:r>
              <a:rPr lang="en-US" sz="2400" dirty="0">
                <a:solidFill>
                  <a:schemeClr val="bg2"/>
                </a:solidFill>
                <a:cs typeface="+mn-cs"/>
              </a:rPr>
              <a:t> This project includes the study of various electronic devices using sensors.</a:t>
            </a:r>
            <a:endParaRPr lang="en-US" sz="2400" dirty="0">
              <a:solidFill>
                <a:schemeClr val="bg2"/>
              </a:solidFill>
              <a:latin typeface="Microsoft Sans Serif"/>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5752" y="347853"/>
            <a:ext cx="9109710" cy="574040"/>
          </a:xfrm>
          <a:prstGeom prst="rect">
            <a:avLst/>
          </a:prstGeom>
        </p:spPr>
        <p:txBody>
          <a:bodyPr vert="horz" wrap="square" lIns="0" tIns="12700" rIns="0" bIns="0" rtlCol="0">
            <a:spAutoFit/>
          </a:bodyPr>
          <a:lstStyle/>
          <a:p>
            <a:pPr marL="12700">
              <a:lnSpc>
                <a:spcPct val="100000"/>
              </a:lnSpc>
              <a:spcBef>
                <a:spcPts val="100"/>
              </a:spcBef>
              <a:tabLst>
                <a:tab pos="697865" algn="l"/>
              </a:tabLst>
            </a:pPr>
            <a:r>
              <a:rPr lang="en-US" spc="-45" dirty="0"/>
              <a:t>INTRODUCTION</a:t>
            </a:r>
            <a:r>
              <a:rPr u="none" spc="-30" dirty="0"/>
              <a:t> </a:t>
            </a:r>
            <a:r>
              <a:rPr u="none" spc="-50" dirty="0"/>
              <a:t>:</a:t>
            </a:r>
          </a:p>
        </p:txBody>
      </p:sp>
      <p:sp>
        <p:nvSpPr>
          <p:cNvPr id="3" name="object 3"/>
          <p:cNvSpPr txBox="1">
            <a:spLocks noGrp="1"/>
          </p:cNvSpPr>
          <p:nvPr>
            <p:ph type="body" idx="1"/>
          </p:nvPr>
        </p:nvSpPr>
        <p:spPr>
          <a:xfrm>
            <a:off x="304800" y="1066800"/>
            <a:ext cx="11736832" cy="5604098"/>
          </a:xfrm>
          <a:prstGeom prst="rect">
            <a:avLst/>
          </a:prstGeom>
        </p:spPr>
        <p:txBody>
          <a:bodyPr vert="horz" wrap="square" lIns="0" tIns="12700" rIns="0" bIns="0" rtlCol="0">
            <a:spAutoFit/>
          </a:bodyPr>
          <a:lstStyle/>
          <a:p>
            <a:pPr marL="354965" marR="261620" indent="-342900">
              <a:lnSpc>
                <a:spcPct val="100000"/>
              </a:lnSpc>
              <a:spcBef>
                <a:spcPts val="100"/>
              </a:spcBef>
              <a:buSzPct val="80555"/>
              <a:buFont typeface="Arial" panose="020B0604020202020204" pitchFamily="34" charset="0"/>
              <a:buChar char="•"/>
              <a:tabLst>
                <a:tab pos="299085" algn="l"/>
              </a:tabLst>
            </a:pPr>
            <a:r>
              <a:rPr lang="en-US" sz="2400" dirty="0">
                <a:latin typeface="Abadi" panose="020B0604020104020204" pitchFamily="34" charset="0"/>
                <a:cs typeface="+mn-cs"/>
              </a:rPr>
              <a:t>Security is primary concern everywhere and for everyone. Every person wants his industry to be secured. </a:t>
            </a:r>
          </a:p>
          <a:p>
            <a:pPr marL="354965" marR="261620" indent="-342900">
              <a:lnSpc>
                <a:spcPct val="100000"/>
              </a:lnSpc>
              <a:spcBef>
                <a:spcPts val="100"/>
              </a:spcBef>
              <a:buSzPct val="80555"/>
              <a:buFont typeface="Arial" panose="020B0604020202020204" pitchFamily="34" charset="0"/>
              <a:buChar char="•"/>
              <a:tabLst>
                <a:tab pos="299085" algn="l"/>
              </a:tabLst>
            </a:pPr>
            <a:r>
              <a:rPr lang="en-US" sz="2400" dirty="0">
                <a:latin typeface="Abadi" panose="020B0604020104020204" pitchFamily="34" charset="0"/>
                <a:cs typeface="+mn-cs"/>
              </a:rPr>
              <a:t>This project describes a security system that can monitor an industry. This is a simple and useful security system. Here our application uses Micro controller as its controller.</a:t>
            </a:r>
          </a:p>
          <a:p>
            <a:pPr marL="354965" marR="261620" indent="-342900">
              <a:lnSpc>
                <a:spcPct val="100000"/>
              </a:lnSpc>
              <a:spcBef>
                <a:spcPts val="100"/>
              </a:spcBef>
              <a:buSzPct val="80555"/>
              <a:buFont typeface="Arial" panose="020B0604020202020204" pitchFamily="34" charset="0"/>
              <a:buChar char="•"/>
              <a:tabLst>
                <a:tab pos="299085" algn="l"/>
              </a:tabLst>
            </a:pPr>
            <a:r>
              <a:rPr lang="en-US" sz="2400" dirty="0">
                <a:latin typeface="Abadi" panose="020B0604020104020204" pitchFamily="34" charset="0"/>
                <a:cs typeface="+mn-cs"/>
              </a:rPr>
              <a:t> A Gas sensor is present to avoid leakage of liquid petroleum gas intimated with buzzer alert and simultaneously on the exhaust fan and switch off the lights automatically. This is very dangerous to human being present in the industry as it can cause fire. </a:t>
            </a:r>
          </a:p>
          <a:p>
            <a:pPr marL="354965" marR="261620" indent="-342900">
              <a:lnSpc>
                <a:spcPct val="100000"/>
              </a:lnSpc>
              <a:spcBef>
                <a:spcPts val="100"/>
              </a:spcBef>
              <a:buSzPct val="80555"/>
              <a:buFont typeface="Arial" panose="020B0604020202020204" pitchFamily="34" charset="0"/>
              <a:buChar char="•"/>
              <a:tabLst>
                <a:tab pos="299085" algn="l"/>
              </a:tabLst>
            </a:pPr>
            <a:r>
              <a:rPr lang="en-US" sz="2400" dirty="0">
                <a:latin typeface="Abadi" panose="020B0604020104020204" pitchFamily="34" charset="0"/>
                <a:cs typeface="+mn-cs"/>
              </a:rPr>
              <a:t>Secondly a smoke sensor is present to detect if any person is smoking inside the industry entering in the industry as it gives probability of improper handling of equipment as well as it may cause risk of fire intimated with buzzer.</a:t>
            </a:r>
          </a:p>
          <a:p>
            <a:pPr marL="354965" marR="261620" indent="-342900">
              <a:lnSpc>
                <a:spcPct val="100000"/>
              </a:lnSpc>
              <a:spcBef>
                <a:spcPts val="100"/>
              </a:spcBef>
              <a:buSzPct val="80555"/>
              <a:buFont typeface="Arial" panose="020B0604020202020204" pitchFamily="34" charset="0"/>
              <a:buChar char="•"/>
              <a:tabLst>
                <a:tab pos="299085" algn="l"/>
              </a:tabLst>
            </a:pPr>
            <a:r>
              <a:rPr lang="en-US" sz="2400" dirty="0">
                <a:latin typeface="Abadi" panose="020B0604020104020204" pitchFamily="34" charset="0"/>
                <a:cs typeface="+mn-cs"/>
              </a:rPr>
              <a:t>A temperature sensor is also present at this end to find out increase in temperature and switch on cooling fans to cool the room. In this way security is provided through all aspects. </a:t>
            </a:r>
            <a:endParaRPr sz="2400" dirty="0">
              <a:latin typeface="Abadi" panose="020B0604020104020204" pitchFamily="34" charset="0"/>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5752" y="347853"/>
            <a:ext cx="9109710" cy="574040"/>
          </a:xfrm>
          <a:prstGeom prst="rect">
            <a:avLst/>
          </a:prstGeom>
        </p:spPr>
        <p:txBody>
          <a:bodyPr vert="horz" wrap="square" lIns="0" tIns="12700" rIns="0" bIns="0" rtlCol="0">
            <a:spAutoFit/>
          </a:bodyPr>
          <a:lstStyle/>
          <a:p>
            <a:pPr marL="12700">
              <a:lnSpc>
                <a:spcPct val="100000"/>
              </a:lnSpc>
              <a:spcBef>
                <a:spcPts val="100"/>
              </a:spcBef>
              <a:tabLst>
                <a:tab pos="697865" algn="l"/>
              </a:tabLst>
            </a:pPr>
            <a:r>
              <a:rPr lang="en-US" u="none" spc="-45" dirty="0"/>
              <a:t>8051 MICROCONTROLLER</a:t>
            </a:r>
            <a:r>
              <a:rPr u="none" spc="-30" dirty="0"/>
              <a:t> </a:t>
            </a:r>
            <a:r>
              <a:rPr u="none" spc="-50" dirty="0"/>
              <a:t>:</a:t>
            </a:r>
          </a:p>
        </p:txBody>
      </p:sp>
      <p:sp>
        <p:nvSpPr>
          <p:cNvPr id="3" name="object 3"/>
          <p:cNvSpPr txBox="1">
            <a:spLocks noGrp="1"/>
          </p:cNvSpPr>
          <p:nvPr>
            <p:ph type="body" idx="1"/>
          </p:nvPr>
        </p:nvSpPr>
        <p:spPr>
          <a:xfrm>
            <a:off x="304800" y="1066800"/>
            <a:ext cx="11736832" cy="5196294"/>
          </a:xfrm>
          <a:prstGeom prst="rect">
            <a:avLst/>
          </a:prstGeom>
        </p:spPr>
        <p:txBody>
          <a:bodyPr vert="horz" wrap="square" lIns="0" tIns="12700" rIns="0" bIns="0" rtlCol="0">
            <a:spAutoFit/>
          </a:bodyPr>
          <a:lstStyle/>
          <a:p>
            <a:pPr marL="299085" marR="261620" indent="-287020">
              <a:lnSpc>
                <a:spcPct val="100000"/>
              </a:lnSpc>
              <a:spcBef>
                <a:spcPts val="100"/>
              </a:spcBef>
              <a:buSzPct val="80555"/>
              <a:buFont typeface="Wingdings"/>
              <a:buChar char=""/>
              <a:tabLst>
                <a:tab pos="299085" algn="l"/>
              </a:tabLst>
            </a:pPr>
            <a:r>
              <a:rPr lang="en-US" sz="2400" dirty="0"/>
              <a:t>Micro-Controller is a small computer on a single integrated circuit. In modern technology, it is a System on a chip. A microcontroller contains one or more CPUs along with memory and programmable input-Output peripherals. There are two types of Microcontroller in use today; One is Embedded Microcontroller and Other is External Memory Microcontroller. External memory microcontroller is used when extra memory is required, therefore need can fulfilled by allowing the connection of external memory during the work as a separate ROM (RAM) which will make the work simpler and sophisticated. But in project hence memory required is within 8kb we are using embedded microcontroller.</a:t>
            </a:r>
          </a:p>
          <a:p>
            <a:pPr marL="299085" marR="261620" indent="-287020">
              <a:lnSpc>
                <a:spcPct val="100000"/>
              </a:lnSpc>
              <a:spcBef>
                <a:spcPts val="100"/>
              </a:spcBef>
              <a:buSzPct val="80555"/>
              <a:buFont typeface="Wingdings"/>
              <a:buChar char=""/>
              <a:tabLst>
                <a:tab pos="299085" algn="l"/>
              </a:tabLst>
            </a:pPr>
            <a:r>
              <a:rPr lang="en-US" sz="2400" dirty="0"/>
              <a:t>Here we are using Atmel AT89S52 microcontroller. It is a powerful micro controller which provides a cost effective and highly-flexible solution to many embedded control applications. An embedded microcontroller is a chip which has a computer processor with all its support function, memory and input- output interfacing built into device.</a:t>
            </a:r>
            <a:endParaRPr sz="2400" dirty="0">
              <a:latin typeface="Abadi" panose="020B0604020104020204" pitchFamily="34" charset="0"/>
              <a:cs typeface="+mn-cs"/>
            </a:endParaRPr>
          </a:p>
        </p:txBody>
      </p:sp>
    </p:spTree>
    <p:extLst>
      <p:ext uri="{BB962C8B-B14F-4D97-AF65-F5344CB8AC3E}">
        <p14:creationId xmlns:p14="http://schemas.microsoft.com/office/powerpoint/2010/main" val="2641867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5752" y="347853"/>
            <a:ext cx="9109710" cy="574040"/>
          </a:xfrm>
          <a:prstGeom prst="rect">
            <a:avLst/>
          </a:prstGeom>
        </p:spPr>
        <p:txBody>
          <a:bodyPr vert="horz" wrap="square" lIns="0" tIns="12700" rIns="0" bIns="0" rtlCol="0">
            <a:spAutoFit/>
          </a:bodyPr>
          <a:lstStyle/>
          <a:p>
            <a:pPr marL="12700">
              <a:lnSpc>
                <a:spcPct val="100000"/>
              </a:lnSpc>
              <a:spcBef>
                <a:spcPts val="100"/>
              </a:spcBef>
              <a:tabLst>
                <a:tab pos="697865" algn="l"/>
              </a:tabLst>
            </a:pPr>
            <a:r>
              <a:rPr lang="en-IN" dirty="0"/>
              <a:t>Features of AT89S52 Microcontroller</a:t>
            </a:r>
            <a:r>
              <a:rPr u="none" spc="-30" dirty="0"/>
              <a:t> </a:t>
            </a:r>
            <a:r>
              <a:rPr u="none" spc="-50" dirty="0"/>
              <a:t>:</a:t>
            </a:r>
          </a:p>
        </p:txBody>
      </p:sp>
      <p:sp>
        <p:nvSpPr>
          <p:cNvPr id="3" name="object 3"/>
          <p:cNvSpPr txBox="1">
            <a:spLocks noGrp="1"/>
          </p:cNvSpPr>
          <p:nvPr>
            <p:ph type="body" idx="1"/>
          </p:nvPr>
        </p:nvSpPr>
        <p:spPr>
          <a:xfrm>
            <a:off x="505752" y="1709298"/>
            <a:ext cx="11582400" cy="3439403"/>
          </a:xfrm>
          <a:prstGeom prst="rect">
            <a:avLst/>
          </a:prstGeom>
        </p:spPr>
        <p:txBody>
          <a:bodyPr vert="horz" wrap="square" lIns="0" tIns="12700" rIns="0" bIns="0" rtlCol="0">
            <a:spAutoFit/>
          </a:bodyPr>
          <a:lstStyle/>
          <a:p>
            <a:pPr marL="299085" marR="261620" indent="-287020">
              <a:lnSpc>
                <a:spcPct val="100000"/>
              </a:lnSpc>
              <a:spcBef>
                <a:spcPts val="100"/>
              </a:spcBef>
              <a:buSzPct val="80555"/>
              <a:buFont typeface="Wingdings"/>
              <a:buChar char=""/>
              <a:tabLst>
                <a:tab pos="299085" algn="l"/>
              </a:tabLst>
            </a:pPr>
            <a:r>
              <a:rPr lang="en-IN" sz="2400" dirty="0"/>
              <a:t> Compatible with MCS-51 products </a:t>
            </a:r>
          </a:p>
          <a:p>
            <a:pPr marL="299085" marR="261620" indent="-287020">
              <a:lnSpc>
                <a:spcPct val="100000"/>
              </a:lnSpc>
              <a:spcBef>
                <a:spcPts val="100"/>
              </a:spcBef>
              <a:buSzPct val="80555"/>
              <a:buFont typeface="Wingdings"/>
              <a:buChar char=""/>
              <a:tabLst>
                <a:tab pos="299085" algn="l"/>
              </a:tabLst>
            </a:pPr>
            <a:r>
              <a:rPr lang="en-IN" sz="2400" dirty="0"/>
              <a:t> 8k bytes of in-system programmable flash memory</a:t>
            </a:r>
          </a:p>
          <a:p>
            <a:pPr marL="299085" marR="261620" indent="-287020">
              <a:lnSpc>
                <a:spcPct val="100000"/>
              </a:lnSpc>
              <a:spcBef>
                <a:spcPts val="100"/>
              </a:spcBef>
              <a:buSzPct val="80555"/>
              <a:buFont typeface="Wingdings"/>
              <a:buChar char=""/>
              <a:tabLst>
                <a:tab pos="299085" algn="l"/>
              </a:tabLst>
            </a:pPr>
            <a:r>
              <a:rPr lang="en-IN" sz="2400" dirty="0"/>
              <a:t> Fully static operation from 0 Hz to 33 MHz</a:t>
            </a:r>
          </a:p>
          <a:p>
            <a:pPr marL="299085" marR="261620" indent="-287020">
              <a:lnSpc>
                <a:spcPct val="100000"/>
              </a:lnSpc>
              <a:spcBef>
                <a:spcPts val="100"/>
              </a:spcBef>
              <a:buSzPct val="80555"/>
              <a:buFont typeface="Wingdings"/>
              <a:buChar char=""/>
              <a:tabLst>
                <a:tab pos="299085" algn="l"/>
              </a:tabLst>
            </a:pPr>
            <a:r>
              <a:rPr lang="en-IN" sz="2400" dirty="0"/>
              <a:t> Three- level program memory lock 256 x 8-bit Internal RAM</a:t>
            </a:r>
          </a:p>
          <a:p>
            <a:pPr marL="299085" marR="261620" indent="-287020">
              <a:lnSpc>
                <a:spcPct val="100000"/>
              </a:lnSpc>
              <a:spcBef>
                <a:spcPts val="100"/>
              </a:spcBef>
              <a:buSzPct val="80555"/>
              <a:buFont typeface="Wingdings"/>
              <a:buChar char=""/>
              <a:tabLst>
                <a:tab pos="299085" algn="l"/>
              </a:tabLst>
            </a:pPr>
            <a:r>
              <a:rPr lang="en-IN" sz="2400" dirty="0"/>
              <a:t> 4.0 to 5.5V operating range</a:t>
            </a:r>
          </a:p>
          <a:p>
            <a:pPr marL="299085" marR="261620" indent="-287020">
              <a:lnSpc>
                <a:spcPct val="100000"/>
              </a:lnSpc>
              <a:spcBef>
                <a:spcPts val="100"/>
              </a:spcBef>
              <a:buSzPct val="80555"/>
              <a:buFont typeface="Wingdings"/>
              <a:buChar char=""/>
              <a:tabLst>
                <a:tab pos="299085" algn="l"/>
              </a:tabLst>
            </a:pPr>
            <a:r>
              <a:rPr lang="en-IN" sz="2400" dirty="0"/>
              <a:t> 32 programmable I/O lines</a:t>
            </a:r>
          </a:p>
          <a:p>
            <a:pPr marL="299085" marR="261620" indent="-287020">
              <a:lnSpc>
                <a:spcPct val="100000"/>
              </a:lnSpc>
              <a:spcBef>
                <a:spcPts val="100"/>
              </a:spcBef>
              <a:buSzPct val="80555"/>
              <a:buFont typeface="Wingdings"/>
              <a:buChar char=""/>
              <a:tabLst>
                <a:tab pos="299085" algn="l"/>
              </a:tabLst>
            </a:pPr>
            <a:r>
              <a:rPr lang="en-IN" sz="2400" dirty="0"/>
              <a:t> 8 interrupt sources</a:t>
            </a:r>
          </a:p>
          <a:p>
            <a:pPr marL="299085" marR="261620" indent="-287020">
              <a:lnSpc>
                <a:spcPct val="100000"/>
              </a:lnSpc>
              <a:spcBef>
                <a:spcPts val="100"/>
              </a:spcBef>
              <a:buSzPct val="80555"/>
              <a:buFont typeface="Wingdings"/>
              <a:buChar char=""/>
              <a:tabLst>
                <a:tab pos="299085" algn="l"/>
              </a:tabLst>
            </a:pPr>
            <a:r>
              <a:rPr lang="en-IN" sz="2400" dirty="0"/>
              <a:t> Three 16-bit Timer/Counters</a:t>
            </a:r>
          </a:p>
          <a:p>
            <a:pPr marL="299085" marR="261620" indent="-287020">
              <a:lnSpc>
                <a:spcPct val="100000"/>
              </a:lnSpc>
              <a:spcBef>
                <a:spcPts val="100"/>
              </a:spcBef>
              <a:buSzPct val="80555"/>
              <a:buFont typeface="Wingdings"/>
              <a:buChar char=""/>
              <a:tabLst>
                <a:tab pos="299085" algn="l"/>
              </a:tabLst>
            </a:pPr>
            <a:r>
              <a:rPr lang="en-IN" sz="2400" dirty="0"/>
              <a:t> Low power idle and power -down modes</a:t>
            </a:r>
            <a:endParaRPr sz="2400" dirty="0">
              <a:latin typeface="Abadi" panose="020B0604020104020204" pitchFamily="34" charset="0"/>
              <a:cs typeface="+mn-cs"/>
            </a:endParaRPr>
          </a:p>
        </p:txBody>
      </p:sp>
    </p:spTree>
    <p:extLst>
      <p:ext uri="{BB962C8B-B14F-4D97-AF65-F5344CB8AC3E}">
        <p14:creationId xmlns:p14="http://schemas.microsoft.com/office/powerpoint/2010/main" val="1103097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object 28"/>
          <p:cNvSpPr txBox="1">
            <a:spLocks noGrp="1"/>
          </p:cNvSpPr>
          <p:nvPr>
            <p:ph type="title"/>
          </p:nvPr>
        </p:nvSpPr>
        <p:spPr>
          <a:xfrm>
            <a:off x="235102" y="35433"/>
            <a:ext cx="11458143" cy="566822"/>
          </a:xfrm>
          <a:prstGeom prst="rect">
            <a:avLst/>
          </a:prstGeom>
        </p:spPr>
        <p:txBody>
          <a:bodyPr vert="horz" wrap="square" lIns="0" tIns="12700" rIns="0" bIns="0" rtlCol="0">
            <a:spAutoFit/>
          </a:bodyPr>
          <a:lstStyle/>
          <a:p>
            <a:pPr marL="276225">
              <a:lnSpc>
                <a:spcPct val="100000"/>
              </a:lnSpc>
              <a:spcBef>
                <a:spcPts val="100"/>
              </a:spcBef>
            </a:pPr>
            <a:r>
              <a:rPr spc="-240" dirty="0"/>
              <a:t>FUNCTIONAL</a:t>
            </a:r>
            <a:r>
              <a:rPr spc="10" dirty="0"/>
              <a:t> </a:t>
            </a:r>
            <a:r>
              <a:rPr spc="-254" dirty="0"/>
              <a:t>BLOCK</a:t>
            </a:r>
            <a:r>
              <a:rPr spc="30" dirty="0"/>
              <a:t> </a:t>
            </a:r>
            <a:r>
              <a:rPr spc="-160" dirty="0"/>
              <a:t>DIAGRAM</a:t>
            </a:r>
            <a:r>
              <a:rPr spc="-15" dirty="0"/>
              <a:t> </a:t>
            </a:r>
            <a:r>
              <a:rPr u="none" spc="-50" dirty="0"/>
              <a:t>:</a:t>
            </a:r>
          </a:p>
        </p:txBody>
      </p:sp>
      <p:pic>
        <p:nvPicPr>
          <p:cNvPr id="30" name="Picture 29">
            <a:extLst>
              <a:ext uri="{FF2B5EF4-FFF2-40B4-BE49-F238E27FC236}">
                <a16:creationId xmlns:a16="http://schemas.microsoft.com/office/drawing/2014/main" id="{31A899CB-7056-F128-2DD2-608126C2CD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990600"/>
            <a:ext cx="8229600" cy="5257800"/>
          </a:xfrm>
          <a:prstGeom prst="rect">
            <a:avLst/>
          </a:prstGeom>
        </p:spPr>
      </p:pic>
    </p:spTree>
    <p:extLst>
      <p:ext uri="{BB962C8B-B14F-4D97-AF65-F5344CB8AC3E}">
        <p14:creationId xmlns:p14="http://schemas.microsoft.com/office/powerpoint/2010/main" val="1521586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114800" y="228600"/>
            <a:ext cx="5203190" cy="513715"/>
          </a:xfrm>
          <a:prstGeom prst="rect">
            <a:avLst/>
          </a:prstGeom>
        </p:spPr>
        <p:txBody>
          <a:bodyPr vert="horz" wrap="square" lIns="0" tIns="12700" rIns="0" bIns="0" rtlCol="0">
            <a:spAutoFit/>
          </a:bodyPr>
          <a:lstStyle/>
          <a:p>
            <a:pPr marL="12700">
              <a:lnSpc>
                <a:spcPct val="100000"/>
              </a:lnSpc>
              <a:spcBef>
                <a:spcPts val="100"/>
              </a:spcBef>
            </a:pPr>
            <a:r>
              <a:rPr sz="3200" spc="-190" dirty="0"/>
              <a:t>CIRCUIT</a:t>
            </a:r>
            <a:r>
              <a:rPr sz="3200" spc="-20" dirty="0"/>
              <a:t> </a:t>
            </a:r>
            <a:r>
              <a:rPr sz="3200" spc="-145" dirty="0"/>
              <a:t>DIAGRAM</a:t>
            </a:r>
            <a:endParaRPr sz="3200" dirty="0"/>
          </a:p>
        </p:txBody>
      </p:sp>
      <p:pic>
        <p:nvPicPr>
          <p:cNvPr id="5" name="Picture 4">
            <a:extLst>
              <a:ext uri="{FF2B5EF4-FFF2-40B4-BE49-F238E27FC236}">
                <a16:creationId xmlns:a16="http://schemas.microsoft.com/office/drawing/2014/main" id="{8F76A505-ED54-BD98-7FD6-5CB461E564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1143000"/>
            <a:ext cx="7086600" cy="48006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34870" y="432003"/>
            <a:ext cx="7890509" cy="574675"/>
          </a:xfrm>
          <a:prstGeom prst="rect">
            <a:avLst/>
          </a:prstGeom>
        </p:spPr>
        <p:txBody>
          <a:bodyPr vert="horz" wrap="square" lIns="0" tIns="12700" rIns="0" bIns="0" rtlCol="0">
            <a:spAutoFit/>
          </a:bodyPr>
          <a:lstStyle/>
          <a:p>
            <a:pPr marL="12700" algn="ctr">
              <a:lnSpc>
                <a:spcPct val="100000"/>
              </a:lnSpc>
              <a:spcBef>
                <a:spcPts val="100"/>
              </a:spcBef>
            </a:pPr>
            <a:r>
              <a:rPr u="none" spc="-260" dirty="0"/>
              <a:t>COMPONENTS</a:t>
            </a:r>
            <a:r>
              <a:rPr u="none" spc="20" dirty="0"/>
              <a:t> </a:t>
            </a:r>
            <a:r>
              <a:rPr lang="en-IN" u="none" spc="-140" dirty="0"/>
              <a:t>REQUIRED</a:t>
            </a:r>
            <a:r>
              <a:rPr u="none" spc="-185" dirty="0"/>
              <a:t>:</a:t>
            </a:r>
          </a:p>
        </p:txBody>
      </p:sp>
      <p:sp>
        <p:nvSpPr>
          <p:cNvPr id="3" name="object 3"/>
          <p:cNvSpPr txBox="1"/>
          <p:nvPr/>
        </p:nvSpPr>
        <p:spPr>
          <a:xfrm>
            <a:off x="1563116" y="2090674"/>
            <a:ext cx="4293870" cy="330835"/>
          </a:xfrm>
          <a:prstGeom prst="rect">
            <a:avLst/>
          </a:prstGeom>
        </p:spPr>
        <p:txBody>
          <a:bodyPr vert="horz" wrap="square" lIns="0" tIns="13335" rIns="0" bIns="0" rtlCol="0">
            <a:spAutoFit/>
          </a:bodyPr>
          <a:lstStyle/>
          <a:p>
            <a:pPr marL="12700">
              <a:lnSpc>
                <a:spcPct val="100000"/>
              </a:lnSpc>
              <a:spcBef>
                <a:spcPts val="105"/>
              </a:spcBef>
              <a:tabLst>
                <a:tab pos="469900" algn="l"/>
              </a:tabLst>
            </a:pPr>
            <a:r>
              <a:rPr sz="1600" spc="25" dirty="0">
                <a:solidFill>
                  <a:srgbClr val="FFFFFF"/>
                </a:solidFill>
                <a:latin typeface="Arial MT"/>
                <a:cs typeface="Arial MT"/>
              </a:rPr>
              <a:t>1.</a:t>
            </a:r>
            <a:r>
              <a:rPr sz="1600" dirty="0">
                <a:solidFill>
                  <a:srgbClr val="FFFFFF"/>
                </a:solidFill>
                <a:latin typeface="Arial MT"/>
                <a:cs typeface="Arial MT"/>
              </a:rPr>
              <a:t>	</a:t>
            </a:r>
            <a:r>
              <a:rPr lang="en-IN" sz="2000" spc="50" dirty="0">
                <a:solidFill>
                  <a:srgbClr val="FFFFFF"/>
                </a:solidFill>
                <a:latin typeface="Arial MT"/>
                <a:cs typeface="Arial MT"/>
              </a:rPr>
              <a:t>8051</a:t>
            </a:r>
            <a:r>
              <a:rPr sz="2000" spc="10" dirty="0">
                <a:solidFill>
                  <a:srgbClr val="FFFFFF"/>
                </a:solidFill>
                <a:latin typeface="Arial MT"/>
                <a:cs typeface="Arial MT"/>
              </a:rPr>
              <a:t> </a:t>
            </a:r>
            <a:r>
              <a:rPr sz="2000" dirty="0">
                <a:solidFill>
                  <a:srgbClr val="FFFFFF"/>
                </a:solidFill>
                <a:latin typeface="Arial MT"/>
                <a:cs typeface="Arial MT"/>
              </a:rPr>
              <a:t>MICRO</a:t>
            </a:r>
            <a:r>
              <a:rPr sz="2000" spc="-5" dirty="0">
                <a:solidFill>
                  <a:srgbClr val="FFFFFF"/>
                </a:solidFill>
                <a:latin typeface="Arial MT"/>
                <a:cs typeface="Arial MT"/>
              </a:rPr>
              <a:t> </a:t>
            </a:r>
            <a:r>
              <a:rPr sz="2000" spc="-10" dirty="0">
                <a:solidFill>
                  <a:srgbClr val="FFFFFF"/>
                </a:solidFill>
                <a:latin typeface="Arial MT"/>
                <a:cs typeface="Arial MT"/>
              </a:rPr>
              <a:t>CONTOLLER</a:t>
            </a:r>
            <a:endParaRPr sz="2000" dirty="0">
              <a:latin typeface="Arial MT"/>
              <a:cs typeface="Arial MT"/>
            </a:endParaRPr>
          </a:p>
        </p:txBody>
      </p:sp>
      <p:sp>
        <p:nvSpPr>
          <p:cNvPr id="4" name="object 4"/>
          <p:cNvSpPr txBox="1"/>
          <p:nvPr/>
        </p:nvSpPr>
        <p:spPr>
          <a:xfrm>
            <a:off x="1563116" y="2704845"/>
            <a:ext cx="3857625" cy="4091505"/>
          </a:xfrm>
          <a:prstGeom prst="rect">
            <a:avLst/>
          </a:prstGeom>
        </p:spPr>
        <p:txBody>
          <a:bodyPr vert="horz" wrap="square" lIns="0" tIns="13335" rIns="0" bIns="0" rtlCol="0">
            <a:spAutoFit/>
          </a:bodyPr>
          <a:lstStyle/>
          <a:p>
            <a:pPr marL="469900" indent="-457200">
              <a:lnSpc>
                <a:spcPct val="100000"/>
              </a:lnSpc>
              <a:spcBef>
                <a:spcPts val="105"/>
              </a:spcBef>
              <a:buSzPct val="80000"/>
              <a:buAutoNum type="arabicPeriod" startAt="2"/>
              <a:tabLst>
                <a:tab pos="469900" algn="l"/>
              </a:tabLst>
            </a:pPr>
            <a:r>
              <a:rPr lang="en-IN" sz="2000" dirty="0">
                <a:solidFill>
                  <a:srgbClr val="FFFFFF"/>
                </a:solidFill>
                <a:latin typeface="Arial MT"/>
                <a:cs typeface="Arial MT"/>
              </a:rPr>
              <a:t>LCD Display</a:t>
            </a:r>
            <a:endParaRPr sz="2000" dirty="0">
              <a:latin typeface="Arial MT"/>
              <a:cs typeface="Arial MT"/>
            </a:endParaRPr>
          </a:p>
          <a:p>
            <a:pPr>
              <a:lnSpc>
                <a:spcPct val="100000"/>
              </a:lnSpc>
              <a:spcBef>
                <a:spcPts val="150"/>
              </a:spcBef>
              <a:buClr>
                <a:srgbClr val="FFFFFF"/>
              </a:buClr>
              <a:buFont typeface="Arial MT"/>
              <a:buAutoNum type="arabicPeriod" startAt="2"/>
            </a:pPr>
            <a:endParaRPr sz="2000" dirty="0">
              <a:latin typeface="Arial MT"/>
              <a:cs typeface="Arial MT"/>
            </a:endParaRPr>
          </a:p>
          <a:p>
            <a:pPr marL="469900" indent="-457200">
              <a:lnSpc>
                <a:spcPct val="100000"/>
              </a:lnSpc>
              <a:buSzPct val="80000"/>
              <a:buAutoNum type="arabicPeriod" startAt="2"/>
              <a:tabLst>
                <a:tab pos="469900" algn="l"/>
              </a:tabLst>
            </a:pPr>
            <a:r>
              <a:rPr lang="en-IN" sz="2000" dirty="0">
                <a:solidFill>
                  <a:srgbClr val="FFFFFF"/>
                </a:solidFill>
                <a:latin typeface="Arial MT"/>
                <a:cs typeface="Arial MT"/>
              </a:rPr>
              <a:t>IR Sensor</a:t>
            </a:r>
            <a:endParaRPr sz="2000" dirty="0">
              <a:latin typeface="Arial MT"/>
              <a:cs typeface="Arial MT"/>
            </a:endParaRPr>
          </a:p>
          <a:p>
            <a:pPr>
              <a:lnSpc>
                <a:spcPct val="100000"/>
              </a:lnSpc>
              <a:spcBef>
                <a:spcPts val="135"/>
              </a:spcBef>
              <a:buClr>
                <a:srgbClr val="FFFFFF"/>
              </a:buClr>
              <a:buFont typeface="Arial MT"/>
              <a:buAutoNum type="arabicPeriod" startAt="2"/>
            </a:pPr>
            <a:endParaRPr sz="2000" dirty="0">
              <a:latin typeface="Arial MT"/>
              <a:cs typeface="Arial MT"/>
            </a:endParaRPr>
          </a:p>
          <a:p>
            <a:pPr marL="469900" indent="-457200">
              <a:lnSpc>
                <a:spcPct val="100000"/>
              </a:lnSpc>
              <a:buSzPct val="80000"/>
              <a:buAutoNum type="arabicPeriod" startAt="2"/>
              <a:tabLst>
                <a:tab pos="469900" algn="l"/>
              </a:tabLst>
            </a:pPr>
            <a:r>
              <a:rPr lang="en-IN" sz="2000" dirty="0">
                <a:solidFill>
                  <a:srgbClr val="FFFFFF"/>
                </a:solidFill>
                <a:latin typeface="Arial MT"/>
                <a:cs typeface="Arial MT"/>
              </a:rPr>
              <a:t>Bluetooth Sensor</a:t>
            </a:r>
            <a:endParaRPr sz="2000" dirty="0">
              <a:latin typeface="Arial MT"/>
              <a:cs typeface="Arial MT"/>
            </a:endParaRPr>
          </a:p>
          <a:p>
            <a:pPr>
              <a:lnSpc>
                <a:spcPct val="100000"/>
              </a:lnSpc>
              <a:spcBef>
                <a:spcPts val="135"/>
              </a:spcBef>
              <a:buClr>
                <a:srgbClr val="FFFFFF"/>
              </a:buClr>
              <a:buFont typeface="Arial MT"/>
              <a:buAutoNum type="arabicPeriod" startAt="2"/>
            </a:pPr>
            <a:endParaRPr sz="2000" dirty="0">
              <a:latin typeface="Arial MT"/>
              <a:cs typeface="Arial MT"/>
            </a:endParaRPr>
          </a:p>
          <a:p>
            <a:pPr marL="469900" indent="-457200">
              <a:lnSpc>
                <a:spcPct val="100000"/>
              </a:lnSpc>
              <a:buSzPct val="80000"/>
              <a:buAutoNum type="arabicPeriod" startAt="2"/>
              <a:tabLst>
                <a:tab pos="469900" algn="l"/>
              </a:tabLst>
            </a:pPr>
            <a:r>
              <a:rPr lang="en-IN" sz="2000" dirty="0">
                <a:solidFill>
                  <a:srgbClr val="FFFFFF"/>
                </a:solidFill>
                <a:latin typeface="Arial MT"/>
                <a:cs typeface="Arial MT"/>
              </a:rPr>
              <a:t>Buzzer</a:t>
            </a:r>
            <a:endParaRPr sz="2000" dirty="0">
              <a:latin typeface="Arial MT"/>
              <a:cs typeface="Arial MT"/>
            </a:endParaRPr>
          </a:p>
          <a:p>
            <a:pPr>
              <a:lnSpc>
                <a:spcPct val="100000"/>
              </a:lnSpc>
              <a:spcBef>
                <a:spcPts val="150"/>
              </a:spcBef>
              <a:buClr>
                <a:srgbClr val="FFFFFF"/>
              </a:buClr>
              <a:buFont typeface="Arial MT"/>
              <a:buAutoNum type="arabicPeriod" startAt="2"/>
            </a:pPr>
            <a:endParaRPr sz="2000" dirty="0">
              <a:latin typeface="Arial MT"/>
              <a:cs typeface="Arial MT"/>
            </a:endParaRPr>
          </a:p>
          <a:p>
            <a:pPr marL="469900" indent="-457200">
              <a:lnSpc>
                <a:spcPct val="100000"/>
              </a:lnSpc>
              <a:buSzPct val="80000"/>
              <a:buAutoNum type="arabicPeriod" startAt="2"/>
              <a:tabLst>
                <a:tab pos="469900" algn="l"/>
              </a:tabLst>
            </a:pPr>
            <a:r>
              <a:rPr lang="en-IN" sz="2000" dirty="0">
                <a:solidFill>
                  <a:srgbClr val="FFFFFF"/>
                </a:solidFill>
                <a:latin typeface="Arial MT"/>
                <a:cs typeface="Arial MT"/>
              </a:rPr>
              <a:t>Touch Sensor</a:t>
            </a:r>
          </a:p>
          <a:p>
            <a:pPr marL="469900" indent="-457200">
              <a:lnSpc>
                <a:spcPct val="100000"/>
              </a:lnSpc>
              <a:buSzPct val="80000"/>
              <a:buAutoNum type="arabicPeriod" startAt="2"/>
              <a:tabLst>
                <a:tab pos="469900" algn="l"/>
              </a:tabLst>
            </a:pPr>
            <a:endParaRPr lang="en-IN" sz="2000" dirty="0">
              <a:solidFill>
                <a:srgbClr val="FFFFFF"/>
              </a:solidFill>
              <a:latin typeface="Arial MT"/>
              <a:cs typeface="Arial MT"/>
            </a:endParaRPr>
          </a:p>
          <a:p>
            <a:pPr marL="469900" indent="-457200">
              <a:lnSpc>
                <a:spcPct val="100000"/>
              </a:lnSpc>
              <a:buSzPct val="80000"/>
              <a:buAutoNum type="arabicPeriod" startAt="2"/>
              <a:tabLst>
                <a:tab pos="469900" algn="l"/>
              </a:tabLst>
            </a:pPr>
            <a:r>
              <a:rPr lang="en-IN" sz="2000" dirty="0">
                <a:solidFill>
                  <a:srgbClr val="FFFFFF"/>
                </a:solidFill>
                <a:latin typeface="Arial MT"/>
                <a:cs typeface="Arial MT"/>
              </a:rPr>
              <a:t>DST sensor</a:t>
            </a:r>
          </a:p>
          <a:p>
            <a:pPr marL="469900" indent="-457200">
              <a:lnSpc>
                <a:spcPct val="100000"/>
              </a:lnSpc>
              <a:buSzPct val="80000"/>
              <a:buAutoNum type="arabicPeriod" startAt="2"/>
              <a:tabLst>
                <a:tab pos="469900" algn="l"/>
              </a:tabLst>
            </a:pPr>
            <a:endParaRPr lang="en-IN" sz="2000" dirty="0">
              <a:solidFill>
                <a:srgbClr val="FFFFFF"/>
              </a:solidFill>
              <a:latin typeface="Arial MT"/>
              <a:cs typeface="Arial MT"/>
            </a:endParaRPr>
          </a:p>
          <a:p>
            <a:pPr marL="469900" indent="-457200">
              <a:lnSpc>
                <a:spcPct val="100000"/>
              </a:lnSpc>
              <a:buSzPct val="80000"/>
              <a:buAutoNum type="arabicPeriod" startAt="2"/>
              <a:tabLst>
                <a:tab pos="469900" algn="l"/>
              </a:tabLst>
            </a:pPr>
            <a:r>
              <a:rPr lang="en-IN" sz="2000" dirty="0">
                <a:solidFill>
                  <a:srgbClr val="FFFFFF"/>
                </a:solidFill>
                <a:latin typeface="Arial MT"/>
                <a:cs typeface="Arial MT"/>
              </a:rPr>
              <a:t>MQ-2 Sensor</a:t>
            </a:r>
            <a:endParaRPr sz="2000" dirty="0">
              <a:latin typeface="Arial MT"/>
              <a:cs typeface="Arial MT"/>
            </a:endParaRPr>
          </a:p>
        </p:txBody>
      </p:sp>
      <p:sp>
        <p:nvSpPr>
          <p:cNvPr id="5" name="object 5"/>
          <p:cNvSpPr txBox="1"/>
          <p:nvPr/>
        </p:nvSpPr>
        <p:spPr>
          <a:xfrm>
            <a:off x="1851151" y="1306829"/>
            <a:ext cx="9219565" cy="452120"/>
          </a:xfrm>
          <a:prstGeom prst="rect">
            <a:avLst/>
          </a:prstGeom>
        </p:spPr>
        <p:txBody>
          <a:bodyPr vert="horz" wrap="square" lIns="0" tIns="12065" rIns="0" bIns="0" rtlCol="0">
            <a:spAutoFit/>
          </a:bodyPr>
          <a:lstStyle/>
          <a:p>
            <a:pPr marL="12700">
              <a:lnSpc>
                <a:spcPct val="100000"/>
              </a:lnSpc>
              <a:spcBef>
                <a:spcPts val="95"/>
              </a:spcBef>
              <a:tabLst>
                <a:tab pos="5121275" algn="l"/>
              </a:tabLst>
            </a:pPr>
            <a:r>
              <a:rPr sz="2800" b="1" u="heavy" spc="-235" dirty="0">
                <a:solidFill>
                  <a:srgbClr val="6F2F9F"/>
                </a:solidFill>
                <a:uFill>
                  <a:solidFill>
                    <a:srgbClr val="6F2F9F"/>
                  </a:solidFill>
                </a:uFill>
                <a:latin typeface="Times New Roman"/>
                <a:cs typeface="Times New Roman"/>
              </a:rPr>
              <a:t>HARDWARE</a:t>
            </a:r>
            <a:r>
              <a:rPr sz="2800" b="1" u="heavy" spc="20" dirty="0">
                <a:solidFill>
                  <a:srgbClr val="6F2F9F"/>
                </a:solidFill>
                <a:uFill>
                  <a:solidFill>
                    <a:srgbClr val="6F2F9F"/>
                  </a:solidFill>
                </a:uFill>
                <a:latin typeface="Times New Roman"/>
                <a:cs typeface="Times New Roman"/>
              </a:rPr>
              <a:t> </a:t>
            </a:r>
            <a:r>
              <a:rPr sz="2800" b="1" u="heavy" spc="-320" dirty="0">
                <a:solidFill>
                  <a:srgbClr val="6F2F9F"/>
                </a:solidFill>
                <a:uFill>
                  <a:solidFill>
                    <a:srgbClr val="6F2F9F"/>
                  </a:solidFill>
                </a:uFill>
                <a:latin typeface="Times New Roman"/>
                <a:cs typeface="Times New Roman"/>
              </a:rPr>
              <a:t>COMPONENTS</a:t>
            </a:r>
            <a:r>
              <a:rPr sz="2800" b="1" dirty="0">
                <a:solidFill>
                  <a:srgbClr val="6F2F9F"/>
                </a:solidFill>
                <a:latin typeface="Times New Roman"/>
                <a:cs typeface="Times New Roman"/>
              </a:rPr>
              <a:t>	</a:t>
            </a:r>
            <a:r>
              <a:rPr sz="2800" b="1" u="heavy" spc="-225" dirty="0">
                <a:solidFill>
                  <a:srgbClr val="6F2F9F"/>
                </a:solidFill>
                <a:uFill>
                  <a:solidFill>
                    <a:srgbClr val="6F2F9F"/>
                  </a:solidFill>
                </a:uFill>
                <a:latin typeface="Times New Roman"/>
                <a:cs typeface="Times New Roman"/>
              </a:rPr>
              <a:t>SOFTWARE</a:t>
            </a:r>
            <a:r>
              <a:rPr sz="2800" b="1" u="heavy" spc="5" dirty="0">
                <a:solidFill>
                  <a:srgbClr val="6F2F9F"/>
                </a:solidFill>
                <a:uFill>
                  <a:solidFill>
                    <a:srgbClr val="6F2F9F"/>
                  </a:solidFill>
                </a:uFill>
                <a:latin typeface="Times New Roman"/>
                <a:cs typeface="Times New Roman"/>
              </a:rPr>
              <a:t> </a:t>
            </a:r>
            <a:r>
              <a:rPr sz="2800" b="1" u="heavy" spc="-320" dirty="0">
                <a:solidFill>
                  <a:srgbClr val="6F2F9F"/>
                </a:solidFill>
                <a:uFill>
                  <a:solidFill>
                    <a:srgbClr val="6F2F9F"/>
                  </a:solidFill>
                </a:uFill>
                <a:latin typeface="Times New Roman"/>
                <a:cs typeface="Times New Roman"/>
              </a:rPr>
              <a:t>COMPONENTS</a:t>
            </a:r>
            <a:endParaRPr sz="2800">
              <a:latin typeface="Times New Roman"/>
              <a:cs typeface="Times New Roman"/>
            </a:endParaRPr>
          </a:p>
        </p:txBody>
      </p:sp>
      <p:sp>
        <p:nvSpPr>
          <p:cNvPr id="6" name="object 6"/>
          <p:cNvSpPr txBox="1"/>
          <p:nvPr/>
        </p:nvSpPr>
        <p:spPr>
          <a:xfrm>
            <a:off x="6687692" y="2117597"/>
            <a:ext cx="2684907" cy="289823"/>
          </a:xfrm>
          <a:prstGeom prst="rect">
            <a:avLst/>
          </a:prstGeom>
        </p:spPr>
        <p:txBody>
          <a:bodyPr vert="horz" wrap="square" lIns="0" tIns="12700" rIns="0" bIns="0" rtlCol="0">
            <a:spAutoFit/>
          </a:bodyPr>
          <a:lstStyle/>
          <a:p>
            <a:pPr marL="12700">
              <a:lnSpc>
                <a:spcPct val="100000"/>
              </a:lnSpc>
              <a:spcBef>
                <a:spcPts val="100"/>
              </a:spcBef>
              <a:tabLst>
                <a:tab pos="354965" algn="l"/>
              </a:tabLst>
            </a:pPr>
            <a:r>
              <a:rPr sz="1450" spc="-25" dirty="0">
                <a:solidFill>
                  <a:srgbClr val="FFFFFF"/>
                </a:solidFill>
                <a:latin typeface="Arial MT"/>
                <a:cs typeface="Arial MT"/>
              </a:rPr>
              <a:t>1.</a:t>
            </a:r>
            <a:r>
              <a:rPr sz="1450" dirty="0">
                <a:solidFill>
                  <a:srgbClr val="FFFFFF"/>
                </a:solidFill>
                <a:latin typeface="Arial MT"/>
                <a:cs typeface="Arial MT"/>
              </a:rPr>
              <a:t>	</a:t>
            </a:r>
            <a:r>
              <a:rPr lang="en-US" dirty="0">
                <a:solidFill>
                  <a:srgbClr val="FFFFFF"/>
                </a:solidFill>
                <a:latin typeface="Arial MT"/>
                <a:cs typeface="Arial MT"/>
              </a:rPr>
              <a:t>KEIL SOFTWARE</a:t>
            </a:r>
            <a:endParaRPr sz="1800" dirty="0">
              <a:latin typeface="Arial MT"/>
              <a:cs typeface="Arial M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93</TotalTime>
  <Words>2837</Words>
  <Application>Microsoft Office PowerPoint</Application>
  <PresentationFormat>Widescreen</PresentationFormat>
  <Paragraphs>346</Paragraphs>
  <Slides>25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Abadi</vt:lpstr>
      <vt:lpstr>Arial</vt:lpstr>
      <vt:lpstr>Arial MT</vt:lpstr>
      <vt:lpstr>Calibri</vt:lpstr>
      <vt:lpstr>Microsoft Sans Serif</vt:lpstr>
      <vt:lpstr>Segoe UI Symbol</vt:lpstr>
      <vt:lpstr>Times New Roman</vt:lpstr>
      <vt:lpstr>Wingdings</vt:lpstr>
      <vt:lpstr>Office Theme</vt:lpstr>
      <vt:lpstr>BY GROUP-14</vt:lpstr>
      <vt:lpstr>PROJECT DETAILS</vt:lpstr>
      <vt:lpstr>ABSTRACT :</vt:lpstr>
      <vt:lpstr>INTRODUCTION :</vt:lpstr>
      <vt:lpstr>8051 MICROCONTROLLER :</vt:lpstr>
      <vt:lpstr>Features of AT89S52 Microcontroller :</vt:lpstr>
      <vt:lpstr>FUNCTIONAL BLOCK DIAGRAM :</vt:lpstr>
      <vt:lpstr>CIRCUIT DIAGRAM</vt:lpstr>
      <vt:lpstr>COMPONENTS REQUIRED:</vt:lpstr>
      <vt:lpstr>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vt:lpstr>
      <vt:lpstr>FUTURE ASPECTS :</vt:lpstr>
      <vt:lpstr>INDIVIDUAL CONTRIBUTIONS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 IDENTIFICATION SYSTEM USING RFID FOR BLIND PEOPLE</dc:title>
  <dc:creator>Bhanu Pranaswi sai</dc:creator>
  <cp:lastModifiedBy>YALAKANTI ESWAR</cp:lastModifiedBy>
  <cp:revision>7</cp:revision>
  <dcterms:created xsi:type="dcterms:W3CDTF">2023-12-05T12:40:42Z</dcterms:created>
  <dcterms:modified xsi:type="dcterms:W3CDTF">2023-12-07T07:47:18Z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2022-10-11T00:00:00Z</vt:filetime>
  </property>
  <property fmtid="{D5CDD505-2E9C-101B-9397-08002B2CF9AE}" pid="3" name="Creator">
    <vt:lpwstr>Microsoft® PowerPoint® 2019</vt:lpwstr>
  </property>
  <property fmtid="{D5CDD505-2E9C-101B-9397-08002B2CF9AE}" pid="4" name="LastSaved">
    <vt:filetime>2023-12-05T00:00:00Z</vt:filetime>
  </property>
  <property fmtid="{D5CDD505-2E9C-101B-9397-08002B2CF9AE}" pid="5" name="Producer">
    <vt:lpwstr>Microsoft® PowerPoint® 2019</vt:lpwstr>
  </property>
</Properties>
</file>