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352" r:id="rId2"/>
    <p:sldId id="397" r:id="rId3"/>
    <p:sldId id="399" r:id="rId4"/>
    <p:sldId id="400" r:id="rId5"/>
    <p:sldId id="39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0D4"/>
    <a:srgbClr val="D9E1E2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3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463A-7B07-4D7B-82EE-FCE9AD89EEE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2CE0E-8BC0-40B8-BB08-74CA2F9FB3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logo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gray">
          <a:xfrm>
            <a:off x="1589" y="3203577"/>
            <a:ext cx="4575175" cy="2289175"/>
          </a:xfrm>
          <a:custGeom>
            <a:avLst/>
            <a:gdLst>
              <a:gd name="T0" fmla="*/ 0 w 4798"/>
              <a:gd name="T1" fmla="*/ 2399 h 2399"/>
              <a:gd name="T2" fmla="*/ 0 w 4798"/>
              <a:gd name="T3" fmla="*/ 2399 h 2399"/>
              <a:gd name="T4" fmla="*/ 4798 w 4798"/>
              <a:gd name="T5" fmla="*/ 2399 h 2399"/>
              <a:gd name="T6" fmla="*/ 2399 w 4798"/>
              <a:gd name="T7" fmla="*/ 0 h 2399"/>
              <a:gd name="T8" fmla="*/ 0 w 4798"/>
              <a:gd name="T9" fmla="*/ 2399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8" h="2399">
                <a:moveTo>
                  <a:pt x="0" y="2399"/>
                </a:moveTo>
                <a:lnTo>
                  <a:pt x="0" y="2399"/>
                </a:lnTo>
                <a:lnTo>
                  <a:pt x="4798" y="2399"/>
                </a:lnTo>
                <a:lnTo>
                  <a:pt x="2399" y="0"/>
                </a:lnTo>
                <a:lnTo>
                  <a:pt x="0" y="2399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gray">
          <a:xfrm>
            <a:off x="4579938" y="920752"/>
            <a:ext cx="4573588" cy="4575175"/>
          </a:xfrm>
          <a:custGeom>
            <a:avLst/>
            <a:gdLst>
              <a:gd name="T0" fmla="*/ 0 w 4796"/>
              <a:gd name="T1" fmla="*/ 4796 h 4796"/>
              <a:gd name="T2" fmla="*/ 0 w 4796"/>
              <a:gd name="T3" fmla="*/ 4796 h 4796"/>
              <a:gd name="T4" fmla="*/ 4796 w 4796"/>
              <a:gd name="T5" fmla="*/ 4792 h 4796"/>
              <a:gd name="T6" fmla="*/ 4796 w 4796"/>
              <a:gd name="T7" fmla="*/ 0 h 4796"/>
              <a:gd name="T8" fmla="*/ 0 w 4796"/>
              <a:gd name="T9" fmla="*/ 4796 h 4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6" h="4796">
                <a:moveTo>
                  <a:pt x="0" y="4796"/>
                </a:moveTo>
                <a:lnTo>
                  <a:pt x="0" y="4796"/>
                </a:lnTo>
                <a:lnTo>
                  <a:pt x="4796" y="4792"/>
                </a:lnTo>
                <a:lnTo>
                  <a:pt x="4796" y="0"/>
                </a:lnTo>
                <a:lnTo>
                  <a:pt x="0" y="479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1" y="5491165"/>
            <a:ext cx="9153525" cy="1376363"/>
          </a:xfrm>
          <a:custGeom>
            <a:avLst/>
            <a:gdLst>
              <a:gd name="T0" fmla="*/ 0 w 9599"/>
              <a:gd name="T1" fmla="*/ 1442 h 1442"/>
              <a:gd name="T2" fmla="*/ 0 w 9599"/>
              <a:gd name="T3" fmla="*/ 1442 h 1442"/>
              <a:gd name="T4" fmla="*/ 9599 w 9599"/>
              <a:gd name="T5" fmla="*/ 1442 h 1442"/>
              <a:gd name="T6" fmla="*/ 9599 w 9599"/>
              <a:gd name="T7" fmla="*/ 0 h 1442"/>
              <a:gd name="T8" fmla="*/ 0 w 9599"/>
              <a:gd name="T9" fmla="*/ 0 h 1442"/>
              <a:gd name="T10" fmla="*/ 0 w 9599"/>
              <a:gd name="T11" fmla="*/ 1442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99" h="1442">
                <a:moveTo>
                  <a:pt x="0" y="1442"/>
                </a:moveTo>
                <a:lnTo>
                  <a:pt x="0" y="1442"/>
                </a:lnTo>
                <a:lnTo>
                  <a:pt x="9599" y="1442"/>
                </a:lnTo>
                <a:lnTo>
                  <a:pt x="9599" y="0"/>
                </a:lnTo>
                <a:lnTo>
                  <a:pt x="0" y="0"/>
                </a:lnTo>
                <a:lnTo>
                  <a:pt x="0" y="144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0" y="0"/>
            <a:ext cx="5494338" cy="5492750"/>
          </a:xfrm>
          <a:custGeom>
            <a:avLst/>
            <a:gdLst>
              <a:gd name="T0" fmla="*/ 0 w 5761"/>
              <a:gd name="T1" fmla="*/ 0 h 5758"/>
              <a:gd name="T2" fmla="*/ 0 w 5761"/>
              <a:gd name="T3" fmla="*/ 0 h 5758"/>
              <a:gd name="T4" fmla="*/ 1 w 5761"/>
              <a:gd name="T5" fmla="*/ 5758 h 5758"/>
              <a:gd name="T6" fmla="*/ 5761 w 5761"/>
              <a:gd name="T7" fmla="*/ 0 h 5758"/>
              <a:gd name="T8" fmla="*/ 0 w 5761"/>
              <a:gd name="T9" fmla="*/ 0 h 5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8" name="Espace réservé de la date 7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265114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6519073-01D1-45F7-9EAC-2C883765AA27}" type="datetime1">
              <a:rPr lang="fr-FR" smtClean="0"/>
              <a:t>04/07/2019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 userDrawn="1">
            <p:ph type="sldNum" sz="quarter" idx="11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 userDrawn="1">
            <p:ph type="ftr" sz="quarter" idx="12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6" y="2840400"/>
            <a:ext cx="5313363" cy="2532816"/>
          </a:xfrm>
        </p:spPr>
        <p:txBody>
          <a:bodyPr anchor="t" anchorCtr="0"/>
          <a:lstStyle>
            <a:lvl1pPr algn="r">
              <a:defRPr sz="3400" b="0" cap="all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</p:txBody>
      </p:sp>
      <p:pic>
        <p:nvPicPr>
          <p:cNvPr id="24" name="Image 23" descr="logo_couv_pari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612002"/>
            <a:ext cx="2350800" cy="91490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8118" y="5491322"/>
            <a:ext cx="853482" cy="1364748"/>
          </a:xfrm>
          <a:prstGeom prst="rect">
            <a:avLst/>
          </a:prstGeom>
        </p:spPr>
      </p:pic>
      <p:sp>
        <p:nvSpPr>
          <p:cNvPr id="17" name="Titre 16"/>
          <p:cNvSpPr>
            <a:spLocks noGrp="1"/>
          </p:cNvSpPr>
          <p:nvPr userDrawn="1">
            <p:ph type="title" hasCustomPrompt="1"/>
          </p:nvPr>
        </p:nvSpPr>
        <p:spPr>
          <a:xfrm>
            <a:off x="3204000" y="1213200"/>
            <a:ext cx="5313600" cy="1627200"/>
          </a:xfrm>
        </p:spPr>
        <p:txBody>
          <a:bodyPr/>
          <a:lstStyle>
            <a:lvl1pPr algn="r">
              <a:defRPr sz="3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026" name="Picture 2" descr="Résultat de recherche d'images pour &quot;laboratoire hubert curien&quot;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51" y="5700778"/>
            <a:ext cx="1873186" cy="9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3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 bwMode="gray">
          <a:xfrm>
            <a:off x="619200" y="139071"/>
            <a:ext cx="7020000" cy="759286"/>
          </a:xfrm>
        </p:spPr>
        <p:txBody>
          <a:bodyPr anchor="ctr"/>
          <a:lstStyle>
            <a:lvl1pPr algn="ctr">
              <a:lnSpc>
                <a:spcPct val="75000"/>
              </a:lnSpc>
              <a:spcAft>
                <a:spcPts val="200"/>
              </a:spcAft>
              <a:defRPr sz="3600" b="1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6" hasCustomPrompt="1"/>
          </p:nvPr>
        </p:nvSpPr>
        <p:spPr bwMode="gray">
          <a:xfrm>
            <a:off x="619200" y="1512888"/>
            <a:ext cx="8208000" cy="4292600"/>
          </a:xfrm>
        </p:spPr>
        <p:txBody>
          <a:bodyPr/>
          <a:lstStyle>
            <a:lvl1pPr marL="0" indent="0">
              <a:buSzPct val="80000"/>
              <a:buFont typeface="+mj-lt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8162" y="6376245"/>
            <a:ext cx="918754" cy="365125"/>
          </a:xfrm>
        </p:spPr>
        <p:txBody>
          <a:bodyPr/>
          <a:lstStyle/>
          <a:p>
            <a:fld id="{20CF5873-9DA4-4515-8E80-D7981807331C}" type="datetime1">
              <a:rPr lang="fr-FR" smtClean="0"/>
              <a:t>04/07/2019</a:t>
            </a:fld>
            <a:endParaRPr lang="fr-BE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76245"/>
            <a:ext cx="6235338" cy="3651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465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67544" y="137804"/>
            <a:ext cx="7014462" cy="9869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7538" y="1512890"/>
            <a:ext cx="8208000" cy="3976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24128" y="6420019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287C728C-A4DD-4A9A-9E45-B1AF17EA52D9}" type="datetime1">
              <a:rPr lang="fr-FR" smtClean="0"/>
              <a:t>04/07/2019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79808" y="6420019"/>
            <a:ext cx="5400304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88424" y="6420019"/>
            <a:ext cx="652890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60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0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1" kern="1200" cap="none" baseline="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1" kern="1200" cap="none" baseline="0">
          <a:solidFill>
            <a:schemeClr val="bg2"/>
          </a:solidFill>
          <a:latin typeface="Garamond" panose="020204040303010108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400" b="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714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►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363538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■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54000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●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axime-lefrancois.inf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fhdt.org/download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100" b="0" i="0" u="none" strike="noStrike" kern="1200" cap="all" spc="0" normalizeH="0" baseline="0" noProof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0" b="0" i="0" u="none" strike="noStrike" kern="1200" cap="all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3753" y="2636914"/>
            <a:ext cx="5694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SPARQL-Generate 2.X</a:t>
            </a:r>
          </a:p>
          <a:p>
            <a:pPr lvl="0"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Points </a:t>
            </a:r>
            <a:r>
              <a:rPr lang="en-US" sz="28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essentiels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7984" y="4347683"/>
            <a:ext cx="457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Maxime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Lefrançois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http://maxime-lefrancois.info/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Mines Saint-Étienne,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Lyon,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Jean Monnet, IOGS, CNRS, UMR 5516, LHC, Institut Henri Fayol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27" y="5489524"/>
            <a:ext cx="4308764" cy="14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Ajouts</a:t>
            </a:r>
            <a:r>
              <a:rPr lang="en-US" dirty="0" smtClean="0"/>
              <a:t> de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dernières</a:t>
            </a:r>
            <a:r>
              <a:rPr lang="en-US" dirty="0" smtClean="0"/>
              <a:t> </a:t>
            </a:r>
            <a:r>
              <a:rPr lang="en-US" dirty="0" err="1" smtClean="0"/>
              <a:t>années</a:t>
            </a:r>
            <a:endParaRPr lang="en-US" dirty="0"/>
          </a:p>
        </p:txBody>
      </p:sp>
      <p:sp>
        <p:nvSpPr>
          <p:cNvPr id="26" name="Espace réservé du contenu 2"/>
          <p:cNvSpPr>
            <a:spLocks noGrp="1"/>
          </p:cNvSpPr>
          <p:nvPr/>
        </p:nvSpPr>
        <p:spPr>
          <a:xfrm>
            <a:off x="457200" y="1060174"/>
            <a:ext cx="8229600" cy="579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Garamond" panose="02020404030301010803" pitchFamily="18" charset="0"/>
              </a:rPr>
              <a:t>Syntactic</a:t>
            </a:r>
            <a:r>
              <a:rPr lang="fr-FR" dirty="0" smtClean="0">
                <a:latin typeface="Garamond" panose="02020404030301010803" pitchFamily="18" charset="0"/>
              </a:rPr>
              <a:t> </a:t>
            </a:r>
            <a:r>
              <a:rPr lang="fr-FR" dirty="0" err="1" smtClean="0">
                <a:latin typeface="Garamond" panose="02020404030301010803" pitchFamily="18" charset="0"/>
              </a:rPr>
              <a:t>sugar</a:t>
            </a:r>
            <a:endParaRPr lang="fr-FR" dirty="0" smtClean="0">
              <a:latin typeface="Garamond" panose="02020404030301010803" pitchFamily="18" charset="0"/>
            </a:endParaRPr>
          </a:p>
          <a:p>
            <a:r>
              <a:rPr lang="fr-FR" dirty="0">
                <a:latin typeface="Garamond" panose="02020404030301010803" pitchFamily="18" charset="0"/>
              </a:rPr>
              <a:t>Data </a:t>
            </a:r>
            <a:r>
              <a:rPr lang="fr-FR" dirty="0" err="1">
                <a:latin typeface="Garamond" panose="02020404030301010803" pitchFamily="18" charset="0"/>
              </a:rPr>
              <a:t>streams</a:t>
            </a:r>
            <a:endParaRPr lang="fr-FR" dirty="0">
              <a:latin typeface="Garamond" panose="02020404030301010803" pitchFamily="18" charset="0"/>
            </a:endParaRPr>
          </a:p>
          <a:p>
            <a:r>
              <a:rPr lang="fr-FR" dirty="0" smtClean="0">
                <a:latin typeface="Garamond" panose="02020404030301010803" pitchFamily="18" charset="0"/>
              </a:rPr>
              <a:t>Fonctions plus expressives</a:t>
            </a:r>
          </a:p>
          <a:p>
            <a:r>
              <a:rPr lang="fr-FR" dirty="0" smtClean="0">
                <a:latin typeface="Garamond" panose="02020404030301010803" pitchFamily="18" charset="0"/>
              </a:rPr>
              <a:t>RDF </a:t>
            </a:r>
            <a:r>
              <a:rPr lang="fr-FR" dirty="0" err="1" smtClean="0">
                <a:latin typeface="Garamond" panose="02020404030301010803" pitchFamily="18" charset="0"/>
              </a:rPr>
              <a:t>Lists</a:t>
            </a:r>
            <a:endParaRPr lang="fr-FR" dirty="0" smtClean="0">
              <a:latin typeface="Garamond" panose="02020404030301010803" pitchFamily="18" charset="0"/>
            </a:endParaRPr>
          </a:p>
          <a:p>
            <a:r>
              <a:rPr lang="fr-FR" dirty="0" err="1" smtClean="0">
                <a:latin typeface="Garamond" panose="02020404030301010803" pitchFamily="18" charset="0"/>
              </a:rPr>
              <a:t>Asynchronicité</a:t>
            </a:r>
            <a:r>
              <a:rPr lang="fr-FR" dirty="0" smtClean="0">
                <a:latin typeface="Garamond" panose="02020404030301010803" pitchFamily="18" charset="0"/>
              </a:rPr>
              <a:t> / </a:t>
            </a:r>
            <a:r>
              <a:rPr lang="fr-FR" dirty="0" err="1" smtClean="0">
                <a:latin typeface="Garamond" panose="02020404030301010803" pitchFamily="18" charset="0"/>
              </a:rPr>
              <a:t>multi-threading</a:t>
            </a:r>
            <a:endParaRPr lang="fr-FR" dirty="0" smtClean="0">
              <a:latin typeface="Garamond" panose="02020404030301010803" pitchFamily="18" charset="0"/>
            </a:endParaRPr>
          </a:p>
          <a:p>
            <a:r>
              <a:rPr lang="fr-FR" dirty="0" err="1">
                <a:latin typeface="Garamond" panose="02020404030301010803" pitchFamily="18" charset="0"/>
              </a:rPr>
              <a:t>Aggregates</a:t>
            </a:r>
            <a:endParaRPr lang="fr-FR" dirty="0">
              <a:latin typeface="Garamond" panose="02020404030301010803" pitchFamily="18" charset="0"/>
            </a:endParaRPr>
          </a:p>
          <a:p>
            <a:r>
              <a:rPr lang="fr-FR" dirty="0" smtClean="0">
                <a:latin typeface="Garamond" panose="02020404030301010803" pitchFamily="18" charset="0"/>
              </a:rPr>
              <a:t>SPARQL SELECT</a:t>
            </a:r>
          </a:p>
          <a:p>
            <a:r>
              <a:rPr lang="fr-FR" dirty="0" smtClean="0">
                <a:latin typeface="Garamond" panose="02020404030301010803" pitchFamily="18" charset="0"/>
              </a:rPr>
              <a:t>SPARQL FUNCTION</a:t>
            </a:r>
          </a:p>
          <a:p>
            <a:r>
              <a:rPr lang="fr-FR" dirty="0" smtClean="0">
                <a:latin typeface="Garamond" panose="02020404030301010803" pitchFamily="18" charset="0"/>
              </a:rPr>
              <a:t>SPARQL </a:t>
            </a:r>
            <a:r>
              <a:rPr lang="fr-FR" dirty="0" smtClean="0">
                <a:latin typeface="Garamond" panose="02020404030301010803" pitchFamily="18" charset="0"/>
              </a:rPr>
              <a:t>TEMPLATE</a:t>
            </a:r>
            <a:endParaRPr lang="fr-FR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Ajouts</a:t>
            </a:r>
            <a:r>
              <a:rPr lang="en-US" dirty="0" smtClean="0"/>
              <a:t> de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derniers</a:t>
            </a:r>
            <a:r>
              <a:rPr lang="en-US" dirty="0" smtClean="0"/>
              <a:t> </a:t>
            </a:r>
            <a:r>
              <a:rPr lang="en-US" dirty="0" err="1" smtClean="0"/>
              <a:t>mois</a:t>
            </a:r>
            <a:endParaRPr lang="en-US" dirty="0"/>
          </a:p>
        </p:txBody>
      </p:sp>
      <p:sp>
        <p:nvSpPr>
          <p:cNvPr id="26" name="Espace réservé du contenu 2"/>
          <p:cNvSpPr>
            <a:spLocks noGrp="1"/>
          </p:cNvSpPr>
          <p:nvPr/>
        </p:nvSpPr>
        <p:spPr>
          <a:xfrm>
            <a:off x="457200" y="1060174"/>
            <a:ext cx="8229600" cy="579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aramond" panose="02020404030301010803" pitchFamily="18" charset="0"/>
              </a:rPr>
              <a:t>HDT</a:t>
            </a:r>
            <a:endParaRPr lang="fr-FR" dirty="0" smtClean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04" y="898357"/>
            <a:ext cx="6296853" cy="52899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4151" y="6080269"/>
            <a:ext cx="805732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20 seconds now only for the 20 M sample, output is 17 M of HDT </a:t>
            </a:r>
          </a:p>
          <a:p>
            <a:r>
              <a:rPr lang="en-US" dirty="0"/>
              <a:t>9 min, 20 sec for the 145 M file, output is the same  "only" 114 M HDT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4122" y="5541984"/>
            <a:ext cx="3372678" cy="2867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HDT viewer </a:t>
            </a:r>
            <a:r>
              <a:rPr lang="en-US" sz="1200" dirty="0">
                <a:hlinkClick r:id="rId3"/>
              </a:rPr>
              <a:t>http://www.rdfhdt.org/downloads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9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02" y="1519755"/>
            <a:ext cx="6282967" cy="533824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Ajouts</a:t>
            </a:r>
            <a:r>
              <a:rPr lang="en-US" dirty="0" smtClean="0"/>
              <a:t> de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derniers</a:t>
            </a:r>
            <a:r>
              <a:rPr lang="en-US" dirty="0" smtClean="0"/>
              <a:t> </a:t>
            </a:r>
            <a:r>
              <a:rPr lang="en-US" dirty="0" err="1" smtClean="0"/>
              <a:t>mois</a:t>
            </a:r>
            <a:endParaRPr lang="en-US" dirty="0"/>
          </a:p>
        </p:txBody>
      </p:sp>
      <p:sp>
        <p:nvSpPr>
          <p:cNvPr id="26" name="Espace réservé du contenu 2"/>
          <p:cNvSpPr>
            <a:spLocks noGrp="1"/>
          </p:cNvSpPr>
          <p:nvPr/>
        </p:nvSpPr>
        <p:spPr>
          <a:xfrm>
            <a:off x="457200" y="1060174"/>
            <a:ext cx="8229600" cy="579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aramond" panose="02020404030301010803" pitchFamily="18" charset="0"/>
              </a:rPr>
              <a:t>Sublime Package</a:t>
            </a:r>
            <a:endParaRPr lang="fr-FR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Ajouts</a:t>
            </a:r>
            <a:r>
              <a:rPr lang="en-US" dirty="0" smtClean="0"/>
              <a:t> de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derniers</a:t>
            </a:r>
            <a:r>
              <a:rPr lang="en-US" dirty="0" smtClean="0"/>
              <a:t> </a:t>
            </a:r>
            <a:r>
              <a:rPr lang="en-US" dirty="0" err="1" smtClean="0"/>
              <a:t>mois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68626" y="1656522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GENERATE</a:t>
            </a:r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5771322" y="1656522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TEMPLATE</a:t>
            </a:r>
            <a:endParaRPr lang="en-US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68625" y="5582478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5771321" y="5582478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FUNCTION</a:t>
            </a:r>
            <a:endParaRPr lang="en-US" sz="2800" dirty="0"/>
          </a:p>
        </p:txBody>
      </p:sp>
      <p:cxnSp>
        <p:nvCxnSpPr>
          <p:cNvPr id="11" name="Connecteur droit avec flèche 10"/>
          <p:cNvCxnSpPr>
            <a:stCxn id="5" idx="2"/>
            <a:endCxn id="8" idx="0"/>
          </p:cNvCxnSpPr>
          <p:nvPr/>
        </p:nvCxnSpPr>
        <p:spPr>
          <a:xfrm flipH="1">
            <a:off x="1954695" y="2179742"/>
            <a:ext cx="1" cy="340273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3"/>
            <a:endCxn id="9" idx="1"/>
          </p:cNvCxnSpPr>
          <p:nvPr/>
        </p:nvCxnSpPr>
        <p:spPr>
          <a:xfrm>
            <a:off x="3140764" y="5844088"/>
            <a:ext cx="263055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2"/>
            <a:endCxn id="9" idx="0"/>
          </p:cNvCxnSpPr>
          <p:nvPr/>
        </p:nvCxnSpPr>
        <p:spPr>
          <a:xfrm flipH="1">
            <a:off x="6957391" y="2179742"/>
            <a:ext cx="1" cy="34027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3"/>
            <a:endCxn id="7" idx="1"/>
          </p:cNvCxnSpPr>
          <p:nvPr/>
        </p:nvCxnSpPr>
        <p:spPr>
          <a:xfrm>
            <a:off x="3140765" y="1918132"/>
            <a:ext cx="263055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862470" y="2179742"/>
            <a:ext cx="3008243" cy="321732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663687" y="2365152"/>
            <a:ext cx="3382618" cy="321732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/>
          <p:cNvSpPr>
            <a:spLocks noGrp="1"/>
          </p:cNvSpPr>
          <p:nvPr/>
        </p:nvSpPr>
        <p:spPr>
          <a:xfrm>
            <a:off x="457200" y="1060174"/>
            <a:ext cx="8229600" cy="579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aramond" panose="02020404030301010803" pitchFamily="18" charset="0"/>
              </a:rPr>
              <a:t>Intégration simple</a:t>
            </a:r>
            <a:endParaRPr lang="fr-FR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MT_ParisV2190117">
  <a:themeElements>
    <a:clrScheme name="Personnalisé 3">
      <a:dk1>
        <a:sysClr val="windowText" lastClr="000000"/>
      </a:dk1>
      <a:lt1>
        <a:sysClr val="window" lastClr="FFFFFF"/>
      </a:lt1>
      <a:dk2>
        <a:srgbClr val="D9E1E2"/>
      </a:dk2>
      <a:lt2>
        <a:srgbClr val="00B8DE"/>
      </a:lt2>
      <a:accent1>
        <a:srgbClr val="BA1C1C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</TotalTime>
  <Words>128</Words>
  <Application>Microsoft Office PowerPoint</Application>
  <PresentationFormat>Affichage à l'écran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PPT_IMT_ParisV2190117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Maxime Lefrancois</cp:lastModifiedBy>
  <cp:revision>108</cp:revision>
  <dcterms:created xsi:type="dcterms:W3CDTF">2018-06-27T08:18:27Z</dcterms:created>
  <dcterms:modified xsi:type="dcterms:W3CDTF">2019-07-04T12:54:21Z</dcterms:modified>
</cp:coreProperties>
</file>