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2"/>
  </p:notesMasterIdLst>
  <p:sldIdLst>
    <p:sldId id="352" r:id="rId2"/>
    <p:sldId id="379" r:id="rId3"/>
    <p:sldId id="380" r:id="rId4"/>
    <p:sldId id="382" r:id="rId5"/>
    <p:sldId id="381" r:id="rId6"/>
    <p:sldId id="383" r:id="rId7"/>
    <p:sldId id="375" r:id="rId8"/>
    <p:sldId id="376" r:id="rId9"/>
    <p:sldId id="377" r:id="rId10"/>
    <p:sldId id="378" r:id="rId11"/>
    <p:sldId id="366" r:id="rId12"/>
    <p:sldId id="354" r:id="rId13"/>
    <p:sldId id="373" r:id="rId14"/>
    <p:sldId id="371" r:id="rId15"/>
    <p:sldId id="372" r:id="rId16"/>
    <p:sldId id="384" r:id="rId17"/>
    <p:sldId id="386" r:id="rId18"/>
    <p:sldId id="387" r:id="rId19"/>
    <p:sldId id="388" r:id="rId20"/>
    <p:sldId id="389" r:id="rId21"/>
    <p:sldId id="390" r:id="rId22"/>
    <p:sldId id="392" r:id="rId23"/>
    <p:sldId id="393" r:id="rId24"/>
    <p:sldId id="394" r:id="rId25"/>
    <p:sldId id="395" r:id="rId26"/>
    <p:sldId id="396" r:id="rId27"/>
    <p:sldId id="398" r:id="rId28"/>
    <p:sldId id="399" r:id="rId29"/>
    <p:sldId id="397" r:id="rId30"/>
    <p:sldId id="400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D4"/>
    <a:srgbClr val="D9E1E2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463A-7B07-4D7B-82EE-FCE9AD89EEE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CE0E-8BC0-40B8-BB08-74CA2F9FB3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log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gray">
          <a:xfrm>
            <a:off x="1589" y="3203577"/>
            <a:ext cx="4575175" cy="2289175"/>
          </a:xfrm>
          <a:custGeom>
            <a:avLst/>
            <a:gdLst>
              <a:gd name="T0" fmla="*/ 0 w 4798"/>
              <a:gd name="T1" fmla="*/ 2399 h 2399"/>
              <a:gd name="T2" fmla="*/ 0 w 4798"/>
              <a:gd name="T3" fmla="*/ 2399 h 2399"/>
              <a:gd name="T4" fmla="*/ 4798 w 4798"/>
              <a:gd name="T5" fmla="*/ 2399 h 2399"/>
              <a:gd name="T6" fmla="*/ 2399 w 4798"/>
              <a:gd name="T7" fmla="*/ 0 h 2399"/>
              <a:gd name="T8" fmla="*/ 0 w 4798"/>
              <a:gd name="T9" fmla="*/ 2399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2399">
                <a:moveTo>
                  <a:pt x="0" y="2399"/>
                </a:moveTo>
                <a:lnTo>
                  <a:pt x="0" y="2399"/>
                </a:lnTo>
                <a:lnTo>
                  <a:pt x="4798" y="2399"/>
                </a:lnTo>
                <a:lnTo>
                  <a:pt x="2399" y="0"/>
                </a:lnTo>
                <a:lnTo>
                  <a:pt x="0" y="239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gray">
          <a:xfrm>
            <a:off x="4579938" y="920752"/>
            <a:ext cx="4573588" cy="4575175"/>
          </a:xfrm>
          <a:custGeom>
            <a:avLst/>
            <a:gdLst>
              <a:gd name="T0" fmla="*/ 0 w 4796"/>
              <a:gd name="T1" fmla="*/ 4796 h 4796"/>
              <a:gd name="T2" fmla="*/ 0 w 4796"/>
              <a:gd name="T3" fmla="*/ 4796 h 4796"/>
              <a:gd name="T4" fmla="*/ 4796 w 4796"/>
              <a:gd name="T5" fmla="*/ 4792 h 4796"/>
              <a:gd name="T6" fmla="*/ 4796 w 4796"/>
              <a:gd name="T7" fmla="*/ 0 h 4796"/>
              <a:gd name="T8" fmla="*/ 0 w 4796"/>
              <a:gd name="T9" fmla="*/ 4796 h 4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6" h="4796">
                <a:moveTo>
                  <a:pt x="0" y="4796"/>
                </a:moveTo>
                <a:lnTo>
                  <a:pt x="0" y="4796"/>
                </a:lnTo>
                <a:lnTo>
                  <a:pt x="4796" y="4792"/>
                </a:lnTo>
                <a:lnTo>
                  <a:pt x="4796" y="0"/>
                </a:lnTo>
                <a:lnTo>
                  <a:pt x="0" y="47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1" y="5491165"/>
            <a:ext cx="9153525" cy="1376363"/>
          </a:xfrm>
          <a:custGeom>
            <a:avLst/>
            <a:gdLst>
              <a:gd name="T0" fmla="*/ 0 w 9599"/>
              <a:gd name="T1" fmla="*/ 1442 h 1442"/>
              <a:gd name="T2" fmla="*/ 0 w 9599"/>
              <a:gd name="T3" fmla="*/ 1442 h 1442"/>
              <a:gd name="T4" fmla="*/ 9599 w 9599"/>
              <a:gd name="T5" fmla="*/ 1442 h 1442"/>
              <a:gd name="T6" fmla="*/ 9599 w 9599"/>
              <a:gd name="T7" fmla="*/ 0 h 1442"/>
              <a:gd name="T8" fmla="*/ 0 w 9599"/>
              <a:gd name="T9" fmla="*/ 0 h 1442"/>
              <a:gd name="T10" fmla="*/ 0 w 9599"/>
              <a:gd name="T11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9" h="1442">
                <a:moveTo>
                  <a:pt x="0" y="1442"/>
                </a:moveTo>
                <a:lnTo>
                  <a:pt x="0" y="1442"/>
                </a:lnTo>
                <a:lnTo>
                  <a:pt x="9599" y="1442"/>
                </a:lnTo>
                <a:lnTo>
                  <a:pt x="9599" y="0"/>
                </a:lnTo>
                <a:lnTo>
                  <a:pt x="0" y="0"/>
                </a:lnTo>
                <a:lnTo>
                  <a:pt x="0" y="144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6519073-01D1-45F7-9EAC-2C883765AA27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 userDrawn="1"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532816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24" name="Image 2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8118" y="5491322"/>
            <a:ext cx="853482" cy="1364748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 userDrawn="1"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26" name="Picture 2" descr="Résultat de recherche d'images pour &quot;laboratoire hubert curien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1" y="5700778"/>
            <a:ext cx="1873186" cy="9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oT 2018 workshop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81" y="5806143"/>
            <a:ext cx="769297" cy="7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2148910" y="6569278"/>
            <a:ext cx="6915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2</a:t>
            </a:r>
            <a:r>
              <a:rPr lang="en-US" sz="1100" baseline="30000" dirty="0" smtClean="0">
                <a:latin typeface="Garamond" panose="02020404030301010803" pitchFamily="18" charset="0"/>
              </a:rPr>
              <a:t>nd</a:t>
            </a:r>
            <a:r>
              <a:rPr lang="en-US" sz="1100" dirty="0" smtClean="0">
                <a:latin typeface="Garamond" panose="02020404030301010803" pitchFamily="18" charset="0"/>
              </a:rPr>
              <a:t> International Workshop on Semantic Interoperability and Standardization in the </a:t>
            </a:r>
            <a:r>
              <a:rPr lang="en-US" sz="1100" dirty="0" err="1" smtClean="0">
                <a:latin typeface="Garamond" panose="02020404030301010803" pitchFamily="18" charset="0"/>
              </a:rPr>
              <a:t>Iot</a:t>
            </a:r>
            <a:r>
              <a:rPr lang="en-US" sz="1100" dirty="0" smtClean="0">
                <a:latin typeface="Garamond" panose="02020404030301010803" pitchFamily="18" charset="0"/>
              </a:rPr>
              <a:t> - </a:t>
            </a:r>
            <a:r>
              <a:rPr lang="en-US" sz="1100" dirty="0" err="1" smtClean="0">
                <a:latin typeface="Garamond" panose="02020404030301010803" pitchFamily="18" charset="0"/>
              </a:rPr>
              <a:t>SiS-IoT</a:t>
            </a:r>
            <a:r>
              <a:rPr lang="en-US" sz="1100" dirty="0" smtClean="0">
                <a:latin typeface="Garamond" panose="02020404030301010803" pitchFamily="18" charset="0"/>
              </a:rPr>
              <a:t> 2018 - October 15</a:t>
            </a:r>
            <a:r>
              <a:rPr lang="en-US" sz="1100" baseline="30000" dirty="0" smtClean="0">
                <a:latin typeface="Garamond" panose="02020404030301010803" pitchFamily="18" charset="0"/>
              </a:rPr>
              <a:t>th</a:t>
            </a:r>
            <a:r>
              <a:rPr lang="en-US" sz="1100" dirty="0" smtClean="0">
                <a:latin typeface="Garamond" panose="02020404030301010803" pitchFamily="18" charset="0"/>
              </a:rPr>
              <a:t> 2018</a:t>
            </a:r>
            <a:endParaRPr lang="en-US" sz="11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139071"/>
            <a:ext cx="7020000" cy="759286"/>
          </a:xfrm>
        </p:spPr>
        <p:txBody>
          <a:bodyPr anchor="ctr"/>
          <a:lstStyle>
            <a:lvl1pPr algn="ctr">
              <a:lnSpc>
                <a:spcPct val="75000"/>
              </a:lnSpc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19200" y="1512888"/>
            <a:ext cx="8208000" cy="4292600"/>
          </a:xfrm>
        </p:spPr>
        <p:txBody>
          <a:bodyPr/>
          <a:lstStyle>
            <a:lvl1pPr marL="0" indent="0">
              <a:buSzPct val="80000"/>
              <a:buFont typeface="+mj-lt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20CF5873-9DA4-4515-8E80-D7981807331C}" type="datetime1">
              <a:rPr lang="fr-FR" smtClean="0"/>
              <a:t>04/07/2019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465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7544" y="137804"/>
            <a:ext cx="7014462" cy="9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512890"/>
            <a:ext cx="8208000" cy="3976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24128" y="6420019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287C728C-A4DD-4A9A-9E45-B1AF17EA52D9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79808" y="6420019"/>
            <a:ext cx="5400304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88424" y="6420019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60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3860" y="20448"/>
            <a:ext cx="1120392" cy="10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1" kern="1200" cap="none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1" kern="1200" cap="none" baseline="0">
          <a:solidFill>
            <a:schemeClr val="bg2"/>
          </a:solidFill>
          <a:latin typeface="Garamond" panose="020204040303010108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400" b="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363538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5400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●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w3id.org/rdfp/example/graph/xml/liftingRule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w3id.org/rdfp/example/graph/xml" TargetMode="Externa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RDF Presentation and Correct Content Conveyance for Legacy</a:t>
            </a:r>
          </a:p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Services and </a:t>
            </a: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Web </a:t>
            </a: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of Things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Assumption: </a:t>
            </a:r>
          </a:p>
          <a:p>
            <a:r>
              <a:rPr lang="en-US" sz="3200" dirty="0"/>
              <a:t>content is always a RDF graph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800" y="5443200"/>
            <a:ext cx="76122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RDF graph the sender encodes is equivalent to </a:t>
            </a:r>
            <a:r>
              <a:rPr lang="en-US" sz="2400" dirty="0" smtClean="0">
                <a:latin typeface="Garamond" panose="02020404030301010803" pitchFamily="18" charset="0"/>
              </a:rPr>
              <a:t>the RDF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graph </a:t>
            </a:r>
            <a:r>
              <a:rPr lang="en-US" sz="2400" dirty="0">
                <a:latin typeface="Garamond" panose="02020404030301010803" pitchFamily="18" charset="0"/>
              </a:rPr>
              <a:t>the receiver obtained after decoding the message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44" y="1563269"/>
            <a:ext cx="584451" cy="488321"/>
          </a:xfrm>
          <a:prstGeom prst="rect">
            <a:avLst/>
          </a:prstGeom>
        </p:spPr>
      </p:pic>
      <p:sp>
        <p:nvSpPr>
          <p:cNvPr id="31" name="Forme libre 30"/>
          <p:cNvSpPr/>
          <p:nvPr/>
        </p:nvSpPr>
        <p:spPr>
          <a:xfrm>
            <a:off x="2218944" y="1981200"/>
            <a:ext cx="5455920" cy="3407664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55920" h="3407664">
                <a:moveTo>
                  <a:pt x="621792" y="323088"/>
                </a:moveTo>
                <a:lnTo>
                  <a:pt x="1237488" y="262128"/>
                </a:lnTo>
                <a:lnTo>
                  <a:pt x="2237232" y="0"/>
                </a:lnTo>
                <a:lnTo>
                  <a:pt x="3822192" y="188976"/>
                </a:lnTo>
                <a:lnTo>
                  <a:pt x="4693920" y="316992"/>
                </a:lnTo>
                <a:lnTo>
                  <a:pt x="5181600" y="1146048"/>
                </a:lnTo>
                <a:lnTo>
                  <a:pt x="5455920" y="1511808"/>
                </a:lnTo>
                <a:lnTo>
                  <a:pt x="5285232" y="3304032"/>
                </a:lnTo>
                <a:lnTo>
                  <a:pt x="3450336" y="3407664"/>
                </a:lnTo>
                <a:lnTo>
                  <a:pt x="371856" y="3395472"/>
                </a:lnTo>
                <a:lnTo>
                  <a:pt x="0" y="1639824"/>
                </a:lnTo>
                <a:lnTo>
                  <a:pt x="323088" y="1499616"/>
                </a:lnTo>
                <a:lnTo>
                  <a:pt x="621792" y="32308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200" dirty="0" smtClean="0"/>
              <a:t>Approach</a:t>
            </a:r>
            <a:endParaRPr lang="en-US" sz="3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6"/>
          </p:nvPr>
        </p:nvSpPr>
        <p:spPr>
          <a:xfrm>
            <a:off x="152475" y="1441619"/>
            <a:ext cx="4467150" cy="4292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Knowledge </a:t>
            </a:r>
            <a:r>
              <a:rPr lang="en-US" sz="2400" dirty="0" smtClean="0">
                <a:solidFill>
                  <a:schemeClr val="tx1"/>
                </a:solidFill>
              </a:rPr>
              <a:t>engineering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Formalize the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Develop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Extract competency questions </a:t>
            </a:r>
            <a:r>
              <a:rPr lang="en-US" dirty="0" smtClean="0">
                <a:solidFill>
                  <a:schemeClr val="accent6"/>
                </a:solidFill>
              </a:rPr>
              <a:t>to </a:t>
            </a:r>
            <a:r>
              <a:rPr lang="en-US" dirty="0">
                <a:solidFill>
                  <a:schemeClr val="accent6"/>
                </a:solidFill>
              </a:rPr>
              <a:t>define the scope of the ontology.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Develop an ontology to model the knowledge.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Qualitatively </a:t>
            </a:r>
            <a:r>
              <a:rPr lang="en-US" dirty="0">
                <a:solidFill>
                  <a:schemeClr val="accent6"/>
                </a:solidFill>
              </a:rPr>
              <a:t>validate the ontology by showing how it answers the competency questions.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Espace réservé du contenu 11"/>
          <p:cNvSpPr txBox="1">
            <a:spLocks/>
          </p:cNvSpPr>
          <p:nvPr/>
        </p:nvSpPr>
        <p:spPr bwMode="gray">
          <a:xfrm>
            <a:off x="4829250" y="1441619"/>
            <a:ext cx="4467150" cy="4292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+mj-lt"/>
              <a:buNone/>
              <a:defRPr sz="2000" b="1" kern="1200" cap="none" baseline="0">
                <a:solidFill>
                  <a:schemeClr val="bg2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Conform to and leverage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Web’s architectural </a:t>
            </a:r>
            <a:r>
              <a:rPr lang="en-US" dirty="0" smtClean="0">
                <a:solidFill>
                  <a:schemeClr val="accent6"/>
                </a:solidFill>
              </a:rPr>
              <a:t>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The linked data principles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50" y="2674621"/>
            <a:ext cx="3723416" cy="4013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21" y="3764166"/>
            <a:ext cx="3560479" cy="3688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37" y="4754833"/>
            <a:ext cx="3885162" cy="3750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0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Step 1: Analyze </a:t>
            </a:r>
            <a:r>
              <a:rPr lang="en-US" dirty="0"/>
              <a:t>the </a:t>
            </a:r>
            <a:r>
              <a:rPr lang="en-US" dirty="0" smtClean="0"/>
              <a:t>domain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Define RDF Presentations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r="42360"/>
          <a:stretch/>
        </p:blipFill>
        <p:spPr>
          <a:xfrm>
            <a:off x="258855" y="6497416"/>
            <a:ext cx="3600675" cy="32163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5632849"/>
            <a:ext cx="29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RDF Presentation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3"/>
          <a:srcRect l="64653"/>
          <a:stretch/>
        </p:blipFill>
        <p:spPr>
          <a:xfrm>
            <a:off x="2230120" y="6156069"/>
            <a:ext cx="2208089" cy="32163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3"/>
          <a:srcRect r="68444"/>
          <a:stretch/>
        </p:blipFill>
        <p:spPr>
          <a:xfrm>
            <a:off x="258855" y="6156069"/>
            <a:ext cx="1971265" cy="321637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>
            <a:off x="1798320" y="2145792"/>
            <a:ext cx="5181924" cy="896112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682496" y="2554224"/>
            <a:ext cx="5370576" cy="762000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1690181" y="2554224"/>
            <a:ext cx="5240971" cy="877824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788" y="2638075"/>
            <a:ext cx="1524000" cy="3810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Define lifting, lowering, valid.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sp>
        <p:nvSpPr>
          <p:cNvPr id="17" name="Flèche droite 16"/>
          <p:cNvSpPr/>
          <p:nvPr/>
        </p:nvSpPr>
        <p:spPr>
          <a:xfrm rot="594609">
            <a:off x="3886621" y="1925304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588495">
            <a:off x="4225653" y="1538556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Lowering</a:t>
            </a:r>
            <a:endParaRPr lang="fr-FR" sz="1600" dirty="0"/>
          </a:p>
        </p:txBody>
      </p:sp>
      <p:sp>
        <p:nvSpPr>
          <p:cNvPr id="19" name="Flèche droite 18"/>
          <p:cNvSpPr/>
          <p:nvPr/>
        </p:nvSpPr>
        <p:spPr>
          <a:xfrm rot="11434931">
            <a:off x="3684699" y="3417770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04202" y="2871190"/>
            <a:ext cx="1067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Validation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725484" y="3556003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Representation</a:t>
            </a:r>
            <a:r>
              <a:rPr lang="fr-FR" sz="1600" dirty="0" smtClean="0"/>
              <a:t> validation</a:t>
            </a:r>
          </a:p>
        </p:txBody>
      </p:sp>
      <p:sp>
        <p:nvSpPr>
          <p:cNvPr id="23" name="ZoneTexte 22"/>
          <p:cNvSpPr txBox="1"/>
          <p:nvPr/>
        </p:nvSpPr>
        <p:spPr>
          <a:xfrm rot="588495">
            <a:off x="4040591" y="37024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Lifting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5537599"/>
            <a:ext cx="84803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Lifting </a:t>
            </a:r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maps all the </a:t>
            </a:r>
            <a:r>
              <a:rPr lang="en-US" sz="2000" i="1" dirty="0" err="1" smtClean="0">
                <a:solidFill>
                  <a:schemeClr val="accent6"/>
                </a:solidFill>
                <a:latin typeface="Garamond" panose="02020404030301010803" pitchFamily="18" charset="0"/>
              </a:rPr>
              <a:t>tos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 in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p to their corresponding graph (unique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Lowering </a:t>
            </a:r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maps all the graphs in p to a *chosen* corresponding typed stream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Validation rule</a:t>
            </a:r>
            <a:r>
              <a:rPr lang="en-US" sz="2000" b="1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checks if there is a pair with that graph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Representation validation 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checks if there is a 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pair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with that </a:t>
            </a:r>
            <a:r>
              <a:rPr lang="en-US" sz="2000" i="1" dirty="0" err="1">
                <a:solidFill>
                  <a:schemeClr val="accent6"/>
                </a:solidFill>
                <a:latin typeface="Garamond" panose="02020404030301010803" pitchFamily="18" charset="0"/>
              </a:rPr>
              <a:t>tos</a:t>
            </a:r>
            <a:endParaRPr lang="en-US" sz="2000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88" y="2638075"/>
            <a:ext cx="1524000" cy="381000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categorisation</a:t>
            </a:r>
            <a:r>
              <a:rPr lang="en-US" dirty="0" smtClean="0"/>
              <a:t> of tools</a:t>
            </a:r>
          </a:p>
          <a:p>
            <a:r>
              <a:rPr lang="en-US" dirty="0" smtClean="0"/>
              <a:t>+ analysis of RDF </a:t>
            </a:r>
            <a:r>
              <a:rPr lang="en-US" dirty="0"/>
              <a:t>formats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</a:p>
        </p:txBody>
      </p:sp>
      <p:sp>
        <p:nvSpPr>
          <p:cNvPr id="17" name="Flèche droite 16"/>
          <p:cNvSpPr/>
          <p:nvPr/>
        </p:nvSpPr>
        <p:spPr>
          <a:xfrm rot="594609">
            <a:off x="3886621" y="1925304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588495">
            <a:off x="3926757" y="1139935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Lowering</a:t>
            </a:r>
            <a:endParaRPr lang="fr-FR" sz="1600" dirty="0"/>
          </a:p>
          <a:p>
            <a:r>
              <a:rPr lang="fr-FR" sz="1600" dirty="0" smtClean="0"/>
              <a:t>- STTL</a:t>
            </a:r>
          </a:p>
          <a:p>
            <a:r>
              <a:rPr lang="fr-FR" sz="1600" dirty="0" smtClean="0"/>
              <a:t>- ad hoc code...</a:t>
            </a:r>
            <a:endParaRPr lang="fr-FR" sz="1600" dirty="0"/>
          </a:p>
        </p:txBody>
      </p:sp>
      <p:sp>
        <p:nvSpPr>
          <p:cNvPr id="19" name="Flèche droite 18"/>
          <p:cNvSpPr/>
          <p:nvPr/>
        </p:nvSpPr>
        <p:spPr>
          <a:xfrm rot="11434931">
            <a:off x="3684699" y="3417770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04202" y="2871190"/>
            <a:ext cx="1601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Validation</a:t>
            </a:r>
          </a:p>
          <a:p>
            <a:r>
              <a:rPr lang="fr-FR" sz="1600" dirty="0" smtClean="0"/>
              <a:t>- SHACL</a:t>
            </a:r>
          </a:p>
          <a:p>
            <a:r>
              <a:rPr lang="fr-FR" sz="1600" dirty="0" smtClean="0"/>
              <a:t>- </a:t>
            </a:r>
            <a:r>
              <a:rPr lang="fr-FR" sz="1600" dirty="0" err="1" smtClean="0"/>
              <a:t>ShEx</a:t>
            </a:r>
            <a:endParaRPr lang="fr-FR" sz="1600" dirty="0" smtClean="0"/>
          </a:p>
          <a:p>
            <a:r>
              <a:rPr lang="fr-FR" sz="1600" dirty="0" smtClean="0"/>
              <a:t>- SPIN</a:t>
            </a:r>
          </a:p>
          <a:p>
            <a:r>
              <a:rPr lang="fr-FR" sz="1600" dirty="0" smtClean="0"/>
              <a:t>- ad </a:t>
            </a:r>
            <a:r>
              <a:rPr lang="fr-FR" sz="1600" dirty="0"/>
              <a:t>hoc code...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725484" y="3556003"/>
            <a:ext cx="2496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Representation</a:t>
            </a:r>
            <a:r>
              <a:rPr lang="fr-FR" sz="1600" dirty="0" smtClean="0"/>
              <a:t> validation</a:t>
            </a:r>
          </a:p>
          <a:p>
            <a:r>
              <a:rPr lang="fr-FR" sz="1600" dirty="0" smtClean="0"/>
              <a:t>- JSON </a:t>
            </a:r>
            <a:r>
              <a:rPr lang="fr-FR" sz="1600" dirty="0" err="1" smtClean="0"/>
              <a:t>Schema</a:t>
            </a:r>
            <a:endParaRPr lang="fr-FR" sz="1600" dirty="0" smtClean="0"/>
          </a:p>
          <a:p>
            <a:r>
              <a:rPr lang="fr-FR" sz="1600" dirty="0" smtClean="0"/>
              <a:t>- XML </a:t>
            </a:r>
            <a:r>
              <a:rPr lang="fr-FR" sz="1600" dirty="0" err="1" smtClean="0"/>
              <a:t>Schema</a:t>
            </a:r>
            <a:endParaRPr lang="fr-FR" sz="1600" dirty="0" smtClean="0"/>
          </a:p>
          <a:p>
            <a:r>
              <a:rPr lang="fr-FR" sz="1600" dirty="0"/>
              <a:t>- </a:t>
            </a:r>
            <a:r>
              <a:rPr lang="fr-FR" sz="1600" dirty="0" smtClean="0"/>
              <a:t> ad </a:t>
            </a:r>
            <a:r>
              <a:rPr lang="fr-FR" sz="1600" dirty="0"/>
              <a:t>hoc code...</a:t>
            </a:r>
          </a:p>
        </p:txBody>
      </p:sp>
      <p:sp>
        <p:nvSpPr>
          <p:cNvPr id="23" name="ZoneTexte 22"/>
          <p:cNvSpPr txBox="1"/>
          <p:nvPr/>
        </p:nvSpPr>
        <p:spPr>
          <a:xfrm rot="588495">
            <a:off x="3686962" y="3719254"/>
            <a:ext cx="2051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Lifting</a:t>
            </a:r>
            <a:endParaRPr lang="fr-FR" sz="1600" dirty="0"/>
          </a:p>
          <a:p>
            <a:r>
              <a:rPr lang="fr-FR" sz="1600" dirty="0" smtClean="0"/>
              <a:t>- XSLT</a:t>
            </a:r>
          </a:p>
          <a:p>
            <a:r>
              <a:rPr lang="fr-FR" sz="1600" dirty="0" smtClean="0"/>
              <a:t>- </a:t>
            </a:r>
            <a:r>
              <a:rPr lang="fr-FR" sz="1600" dirty="0" err="1" smtClean="0"/>
              <a:t>Triplifiers</a:t>
            </a:r>
            <a:endParaRPr lang="fr-FR" sz="1600" dirty="0" smtClean="0"/>
          </a:p>
          <a:p>
            <a:r>
              <a:rPr lang="fr-FR" sz="1600" dirty="0" smtClean="0"/>
              <a:t>- SPARQL-</a:t>
            </a:r>
            <a:r>
              <a:rPr lang="fr-FR" sz="1600" dirty="0" err="1" smtClean="0"/>
              <a:t>Generate</a:t>
            </a:r>
            <a:endParaRPr lang="fr-FR" sz="1600" dirty="0" smtClean="0"/>
          </a:p>
          <a:p>
            <a:r>
              <a:rPr lang="fr-FR" sz="1600" dirty="0" smtClean="0"/>
              <a:t>- RML</a:t>
            </a:r>
          </a:p>
          <a:p>
            <a:r>
              <a:rPr lang="fr-FR" sz="1600" dirty="0" smtClean="0"/>
              <a:t>- ad hoc code...</a:t>
            </a:r>
            <a:endParaRPr lang="fr-FR" sz="16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sp>
        <p:nvSpPr>
          <p:cNvPr id="26" name="Ellipse 25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Different scenarios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Pensées 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1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69862" y="3351939"/>
            <a:ext cx="647818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The sender can be…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Garamond" panose="02020404030301010803" pitchFamily="18" charset="0"/>
              </a:rPr>
              <a:t>Req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/Res: client sends some content to the server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Garamond" panose="02020404030301010803" pitchFamily="18" charset="0"/>
              </a:rPr>
              <a:t>Req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/Res: server responds to the client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Pub/Sub: client broadcasts some content to its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subscribers</a:t>
            </a:r>
          </a:p>
          <a:p>
            <a:pPr defTabSz="355600"/>
            <a:endParaRPr lang="en-US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Both agents can also…</a:t>
            </a:r>
            <a:endParaRPr lang="en-US" b="1" dirty="0">
              <a:latin typeface="Garamond" panose="02020404030301010803" pitchFamily="18" charset="0"/>
            </a:endParaRP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be constrained 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in some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ways (battery, storage, </a:t>
            </a:r>
            <a:r>
              <a:rPr lang="en-US" dirty="0" err="1" smtClean="0">
                <a:solidFill>
                  <a:schemeClr val="accent6"/>
                </a:solidFill>
                <a:latin typeface="Garamond" panose="02020404030301010803" pitchFamily="18" charset="0"/>
              </a:rPr>
              <a:t>comput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,…)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implement some 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of the principles we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devise (be </a:t>
            </a:r>
            <a:r>
              <a:rPr lang="en-US" i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semantically flexible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)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rely on a third party to operate lifting/lowering/…</a:t>
            </a:r>
          </a:p>
        </p:txBody>
      </p:sp>
    </p:spTree>
    <p:extLst>
      <p:ext uri="{BB962C8B-B14F-4D97-AF65-F5344CB8AC3E}">
        <p14:creationId xmlns:p14="http://schemas.microsoft.com/office/powerpoint/2010/main" val="8173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43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1: server/publisher sends its message to a </a:t>
            </a:r>
            <a:r>
              <a:rPr lang="en-US" sz="3200" dirty="0" smtClean="0"/>
              <a:t>client/subscriber</a:t>
            </a:r>
            <a:endParaRPr lang="en-US" sz="3200" dirty="0"/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478478" y="5036919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client/</a:t>
            </a:r>
          </a:p>
          <a:p>
            <a:pPr algn="ctr"/>
            <a:r>
              <a:rPr lang="en-US" sz="2400" dirty="0" smtClean="0"/>
              <a:t>subscriber</a:t>
            </a:r>
            <a:endParaRPr lang="en-US" sz="2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935348" y="3317775"/>
            <a:ext cx="174872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lift ?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32063" y="5036919"/>
            <a:ext cx="143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server/</a:t>
            </a:r>
          </a:p>
          <a:p>
            <a:pPr algn="ctr"/>
            <a:r>
              <a:rPr lang="en-US" sz="2400" dirty="0" smtClean="0"/>
              <a:t>publisher</a:t>
            </a:r>
            <a:endParaRPr lang="en-US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504" y="5835618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receiver discovers </a:t>
            </a:r>
            <a:r>
              <a:rPr lang="en-US" sz="2800" dirty="0">
                <a:latin typeface="Garamond" panose="02020404030301010803" pitchFamily="18" charset="0"/>
              </a:rPr>
              <a:t>how to </a:t>
            </a:r>
            <a:r>
              <a:rPr lang="en-US" sz="2800" dirty="0" smtClean="0">
                <a:latin typeface="Garamond" panose="02020404030301010803" pitchFamily="18" charset="0"/>
              </a:rPr>
              <a:t>lift (from the sender, or elsewhere)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sender can be constrained… / receiver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97304" y="3512676"/>
            <a:ext cx="2208714" cy="792874"/>
          </a:xfrm>
          <a:prstGeom prst="wedgeRectCallout">
            <a:avLst>
              <a:gd name="adj1" fmla="val -67026"/>
              <a:gd name="adj2" fmla="val -49335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lowered this way, just lift accordingly</a:t>
            </a:r>
            <a:endParaRPr lang="en-US" dirty="0"/>
          </a:p>
        </p:txBody>
      </p:sp>
      <p:sp>
        <p:nvSpPr>
          <p:cNvPr id="41" name="Pensées 40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1859" y="187963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</a:p>
        </p:txBody>
      </p:sp>
    </p:spTree>
    <p:extLst>
      <p:ext uri="{BB962C8B-B14F-4D97-AF65-F5344CB8AC3E}">
        <p14:creationId xmlns:p14="http://schemas.microsoft.com/office/powerpoint/2010/main" val="4706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2: A client asks a server for the </a:t>
            </a:r>
            <a:r>
              <a:rPr lang="en-US" sz="3200" dirty="0" smtClean="0"/>
              <a:t>representation of </a:t>
            </a:r>
            <a:r>
              <a:rPr lang="en-US" sz="3200" dirty="0"/>
              <a:t>a resource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68982" y="5036919"/>
            <a:ext cx="90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51221" y="5036919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504" y="5835600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server discovers a presentation suitable for the client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client can be constrained… / server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4220" y="3285656"/>
            <a:ext cx="204696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lower ?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2990" y="1116090"/>
            <a:ext cx="2280780" cy="951946"/>
          </a:xfrm>
          <a:prstGeom prst="wedgeRectCallout">
            <a:avLst>
              <a:gd name="adj1" fmla="val 54791"/>
              <a:gd name="adj2" fmla="val 100029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lift this way, please lower accordingly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8555" y="206430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</a:p>
        </p:txBody>
      </p:sp>
    </p:spTree>
    <p:extLst>
      <p:ext uri="{BB962C8B-B14F-4D97-AF65-F5344CB8AC3E}">
        <p14:creationId xmlns:p14="http://schemas.microsoft.com/office/powerpoint/2010/main" val="14901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</a:t>
            </a:r>
            <a:r>
              <a:rPr lang="en-US" sz="3200" dirty="0" smtClean="0"/>
              <a:t>3</a:t>
            </a:r>
            <a:r>
              <a:rPr lang="en-US" sz="3200" dirty="0"/>
              <a:t>: A client sends some encoded content to </a:t>
            </a:r>
            <a:r>
              <a:rPr lang="en-US" sz="3200" dirty="0" smtClean="0"/>
              <a:t>a server</a:t>
            </a:r>
            <a:endParaRPr lang="en-US" sz="3200" dirty="0"/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19349" y="5036919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504" y="5835600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client discovers a presentation suitable for the server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client can be constrained… / server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4220" y="3285656"/>
            <a:ext cx="204696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lower ?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859" y="187569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82990" y="1116090"/>
            <a:ext cx="2280780" cy="951946"/>
          </a:xfrm>
          <a:prstGeom prst="wedgeRectCallout">
            <a:avLst>
              <a:gd name="adj1" fmla="val 54791"/>
              <a:gd name="adj2" fmla="val 100029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lift this way, please lower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5"/>
          </p:nvPr>
        </p:nvSpPr>
        <p:spPr>
          <a:xfrm>
            <a:off x="302024" y="139071"/>
            <a:ext cx="7654352" cy="759286"/>
          </a:xfrm>
        </p:spPr>
        <p:txBody>
          <a:bodyPr/>
          <a:lstStyle/>
          <a:p>
            <a:r>
              <a:rPr lang="en-US" sz="2800" dirty="0" smtClean="0"/>
              <a:t>How to reach semantic interoperability at the data level between </a:t>
            </a:r>
            <a:r>
              <a:rPr lang="en-US" sz="2800" dirty="0"/>
              <a:t>heterogeneous things and </a:t>
            </a:r>
            <a:r>
              <a:rPr lang="en-US" sz="2800" dirty="0" smtClean="0"/>
              <a:t>services?</a:t>
            </a:r>
            <a:endParaRPr lang="en-US" sz="2800" dirty="0"/>
          </a:p>
        </p:txBody>
      </p:sp>
      <p:pic>
        <p:nvPicPr>
          <p:cNvPr id="34" name="Image 33" descr="sma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5651"/>
            <a:ext cx="4176464" cy="2204902"/>
          </a:xfrm>
          <a:prstGeom prst="rect">
            <a:avLst/>
          </a:prstGeom>
        </p:spPr>
      </p:pic>
      <p:grpSp>
        <p:nvGrpSpPr>
          <p:cNvPr id="35" name="Grouper 6"/>
          <p:cNvGrpSpPr/>
          <p:nvPr/>
        </p:nvGrpSpPr>
        <p:grpSpPr>
          <a:xfrm>
            <a:off x="69404" y="2723732"/>
            <a:ext cx="2736304" cy="1970151"/>
            <a:chOff x="107504" y="2538969"/>
            <a:chExt cx="2736304" cy="1970151"/>
          </a:xfrm>
        </p:grpSpPr>
        <p:pic>
          <p:nvPicPr>
            <p:cNvPr id="36" name="Picture 4" descr="Résultat de recherche d'images pour &quot;open data f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4" r="35934"/>
            <a:stretch/>
          </p:blipFill>
          <p:spPr bwMode="auto">
            <a:xfrm>
              <a:off x="107504" y="2538969"/>
              <a:ext cx="2370769" cy="19701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1438925" y="3347700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</a:t>
              </a:r>
              <a:endPara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38" name="Double flèche horizontale 37"/>
            <p:cNvSpPr/>
            <p:nvPr/>
          </p:nvSpPr>
          <p:spPr>
            <a:xfrm flipH="1">
              <a:off x="2339752" y="3379050"/>
              <a:ext cx="504056" cy="409990"/>
            </a:xfrm>
            <a:prstGeom prst="leftRightArrow">
              <a:avLst>
                <a:gd name="adj1" fmla="val 50000"/>
                <a:gd name="adj2" fmla="val 28505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9" name="Grouper 10"/>
          <p:cNvGrpSpPr/>
          <p:nvPr/>
        </p:nvGrpSpPr>
        <p:grpSpPr>
          <a:xfrm>
            <a:off x="6084168" y="2821675"/>
            <a:ext cx="2945016" cy="1872208"/>
            <a:chOff x="6084168" y="2636912"/>
            <a:chExt cx="2945016" cy="1872208"/>
          </a:xfrm>
        </p:grpSpPr>
        <p:sp>
          <p:nvSpPr>
            <p:cNvPr id="40" name="ZoneTexte 39"/>
            <p:cNvSpPr txBox="1"/>
            <p:nvPr/>
          </p:nvSpPr>
          <p:spPr>
            <a:xfrm>
              <a:off x="7894701" y="2636912"/>
              <a:ext cx="113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Services</a:t>
              </a:r>
              <a:endPara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1" name="Picture 2" descr="Résultat de recherche d'images pour &quot;méthodes numériques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995" y="3145322"/>
              <a:ext cx="948485" cy="136379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Résultat de recherche d'images pour &quot;méthodes numériqu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044" y="2639708"/>
              <a:ext cx="1149332" cy="1149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uble flèche horizontale 42"/>
            <p:cNvSpPr/>
            <p:nvPr/>
          </p:nvSpPr>
          <p:spPr>
            <a:xfrm>
              <a:off x="6156176" y="3212976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Double flèche horizontale 43"/>
            <p:cNvSpPr/>
            <p:nvPr/>
          </p:nvSpPr>
          <p:spPr>
            <a:xfrm rot="1128458">
              <a:off x="6117141" y="3502563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Double flèche horizontale 44"/>
            <p:cNvSpPr/>
            <p:nvPr/>
          </p:nvSpPr>
          <p:spPr>
            <a:xfrm rot="20234010">
              <a:off x="6084168" y="2924944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" name="Grouper 17"/>
          <p:cNvGrpSpPr/>
          <p:nvPr/>
        </p:nvGrpSpPr>
        <p:grpSpPr>
          <a:xfrm>
            <a:off x="5295043" y="1165491"/>
            <a:ext cx="2085269" cy="1879796"/>
            <a:chOff x="5295043" y="980728"/>
            <a:chExt cx="2085269" cy="1879796"/>
          </a:xfrm>
        </p:grpSpPr>
        <p:pic>
          <p:nvPicPr>
            <p:cNvPr id="47" name="Picture 8" descr="Résultat de recherche d'images pour &quot;social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86126" y="1395602"/>
              <a:ext cx="1694186" cy="9523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/>
            <p:cNvSpPr txBox="1"/>
            <p:nvPr/>
          </p:nvSpPr>
          <p:spPr>
            <a:xfrm>
              <a:off x="5962724" y="980728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Humans</a:t>
              </a:r>
              <a:endPara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Double flèche horizontale 48"/>
            <p:cNvSpPr/>
            <p:nvPr/>
          </p:nvSpPr>
          <p:spPr>
            <a:xfrm rot="18647182">
              <a:off x="5486455" y="2417757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Double flèche horizontale 49"/>
            <p:cNvSpPr/>
            <p:nvPr/>
          </p:nvSpPr>
          <p:spPr>
            <a:xfrm rot="19219088">
              <a:off x="5762245" y="2572492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Double flèche horizontale 50"/>
            <p:cNvSpPr/>
            <p:nvPr/>
          </p:nvSpPr>
          <p:spPr>
            <a:xfrm rot="17353759">
              <a:off x="5187031" y="2201732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2" name="Grouper 23"/>
          <p:cNvGrpSpPr/>
          <p:nvPr/>
        </p:nvGrpSpPr>
        <p:grpSpPr>
          <a:xfrm>
            <a:off x="971600" y="1092813"/>
            <a:ext cx="3521336" cy="2017781"/>
            <a:chOff x="971600" y="908050"/>
            <a:chExt cx="3521336" cy="2017781"/>
          </a:xfrm>
        </p:grpSpPr>
        <p:grpSp>
          <p:nvGrpSpPr>
            <p:cNvPr id="53" name="Grouper 24"/>
            <p:cNvGrpSpPr/>
            <p:nvPr/>
          </p:nvGrpSpPr>
          <p:grpSpPr>
            <a:xfrm>
              <a:off x="971600" y="908050"/>
              <a:ext cx="3521336" cy="1410360"/>
              <a:chOff x="971600" y="908050"/>
              <a:chExt cx="3521336" cy="1410360"/>
            </a:xfrm>
          </p:grpSpPr>
          <p:pic>
            <p:nvPicPr>
              <p:cNvPr id="57" name="Picture 2" descr="Résultat de recherche d'images pour &quot;internet of things&quot;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48" b="6291"/>
              <a:stretch/>
            </p:blipFill>
            <p:spPr bwMode="auto">
              <a:xfrm>
                <a:off x="971600" y="1268760"/>
                <a:ext cx="3521336" cy="104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ZoneTexte 57"/>
              <p:cNvSpPr txBox="1"/>
              <p:nvPr/>
            </p:nvSpPr>
            <p:spPr>
              <a:xfrm>
                <a:off x="2051720" y="908050"/>
                <a:ext cx="1659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Smart </a:t>
                </a:r>
                <a:r>
                  <a:rPr kumimoji="0" lang="fr-FR" sz="18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Things</a:t>
                </a:r>
                <a:endPara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" name="Double flèche horizontale 53"/>
            <p:cNvSpPr/>
            <p:nvPr/>
          </p:nvSpPr>
          <p:spPr>
            <a:xfrm rot="13839909">
              <a:off x="3009473" y="2417757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Double flèche horizontale 54"/>
            <p:cNvSpPr/>
            <p:nvPr/>
          </p:nvSpPr>
          <p:spPr>
            <a:xfrm rot="16200000">
              <a:off x="3366974" y="2347065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Double flèche horizontale 55"/>
            <p:cNvSpPr/>
            <p:nvPr/>
          </p:nvSpPr>
          <p:spPr>
            <a:xfrm rot="11916546">
              <a:off x="2732572" y="2637799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9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Competency questions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6"/>
          </p:nvPr>
        </p:nvSpPr>
        <p:spPr>
          <a:xfrm>
            <a:off x="619200" y="2303026"/>
            <a:ext cx="8208000" cy="42926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CQ1</a:t>
            </a:r>
            <a:r>
              <a:rPr lang="en-US" b="0" dirty="0">
                <a:solidFill>
                  <a:schemeClr val="tx1"/>
                </a:solidFill>
              </a:rPr>
              <a:t>: </a:t>
            </a:r>
            <a:r>
              <a:rPr lang="en-US" b="0" dirty="0">
                <a:solidFill>
                  <a:schemeClr val="accent6"/>
                </a:solidFill>
              </a:rPr>
              <a:t>What are the RDF lifting and lowering procedures </a:t>
            </a:r>
            <a:r>
              <a:rPr lang="en-US" b="0" dirty="0" smtClean="0">
                <a:solidFill>
                  <a:schemeClr val="accent6"/>
                </a:solidFill>
              </a:rPr>
              <a:t>one can </a:t>
            </a:r>
            <a:r>
              <a:rPr lang="en-US" b="0" dirty="0">
                <a:solidFill>
                  <a:schemeClr val="accent6"/>
                </a:solidFill>
              </a:rPr>
              <a:t>use for a specific RDF presentation</a:t>
            </a:r>
            <a:r>
              <a:rPr lang="en-US" b="0" dirty="0" smtClean="0">
                <a:solidFill>
                  <a:schemeClr val="accent6"/>
                </a:solidFill>
              </a:rPr>
              <a:t>?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[…]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CQ5</a:t>
            </a:r>
            <a:r>
              <a:rPr lang="en-US" b="0" dirty="0">
                <a:solidFill>
                  <a:schemeClr val="tx1"/>
                </a:solidFill>
              </a:rPr>
              <a:t>: </a:t>
            </a:r>
            <a:r>
              <a:rPr lang="en-US" b="0" dirty="0">
                <a:solidFill>
                  <a:schemeClr val="accent6"/>
                </a:solidFill>
              </a:rPr>
              <a:t>How can a server inform its client on the RDF </a:t>
            </a:r>
            <a:r>
              <a:rPr lang="en-US" b="0" dirty="0" smtClean="0">
                <a:solidFill>
                  <a:schemeClr val="accent6"/>
                </a:solidFill>
              </a:rPr>
              <a:t>presentation it </a:t>
            </a:r>
            <a:r>
              <a:rPr lang="en-US" b="0" dirty="0">
                <a:solidFill>
                  <a:schemeClr val="accent6"/>
                </a:solidFill>
              </a:rPr>
              <a:t>can use to lift the message?</a:t>
            </a:r>
          </a:p>
          <a:p>
            <a:r>
              <a:rPr lang="en-US" b="0" dirty="0">
                <a:solidFill>
                  <a:schemeClr val="tx1"/>
                </a:solidFill>
              </a:rPr>
              <a:t>CQ6: </a:t>
            </a:r>
            <a:r>
              <a:rPr lang="en-US" b="0" dirty="0">
                <a:solidFill>
                  <a:schemeClr val="accent6"/>
                </a:solidFill>
              </a:rPr>
              <a:t>How can a server directly inform its client of the </a:t>
            </a:r>
            <a:r>
              <a:rPr lang="en-US" b="0" dirty="0" smtClean="0">
                <a:solidFill>
                  <a:schemeClr val="accent6"/>
                </a:solidFill>
              </a:rPr>
              <a:t>RDF lifting </a:t>
            </a:r>
            <a:r>
              <a:rPr lang="en-US" b="0" dirty="0">
                <a:solidFill>
                  <a:schemeClr val="accent6"/>
                </a:solidFill>
              </a:rPr>
              <a:t>procedure it can use to lift the message?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[…]</a:t>
            </a:r>
          </a:p>
          <a:p>
            <a:r>
              <a:rPr lang="en-US" b="0" dirty="0">
                <a:solidFill>
                  <a:schemeClr val="tx1"/>
                </a:solidFill>
              </a:rPr>
              <a:t>CQ10: </a:t>
            </a:r>
            <a:r>
              <a:rPr lang="en-US" b="0" dirty="0">
                <a:solidFill>
                  <a:schemeClr val="accent6"/>
                </a:solidFill>
              </a:rPr>
              <a:t>How can one describe the RDF presentation that is used in the output of a sensor?</a:t>
            </a:r>
          </a:p>
          <a:p>
            <a:r>
              <a:rPr lang="en-US" b="0" dirty="0">
                <a:solidFill>
                  <a:schemeClr val="tx1"/>
                </a:solidFill>
              </a:rPr>
              <a:t>CQ11: </a:t>
            </a:r>
            <a:r>
              <a:rPr lang="en-US" b="0" dirty="0">
                <a:solidFill>
                  <a:schemeClr val="accent6"/>
                </a:solidFill>
              </a:rPr>
              <a:t>How can one describe the RDF presentation that is used in the input and output of the interaction pattern a thing implements?</a:t>
            </a: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step3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40" y="1143556"/>
            <a:ext cx="2580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CQ1-CQ4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represent/use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3539" y="1151082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Combine with SSN and TD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21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RDFP Ontology</a:t>
            </a:r>
          </a:p>
          <a:p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" y="898357"/>
            <a:ext cx="5735461" cy="48073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80" y="1694334"/>
            <a:ext cx="2720051" cy="207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16" y="3187184"/>
            <a:ext cx="2506922" cy="2179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4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" y="898357"/>
            <a:ext cx="5735461" cy="480731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RDFP Ontology</a:t>
            </a:r>
          </a:p>
          <a:p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025" y="2107575"/>
            <a:ext cx="4686300" cy="4514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87940" y="1143556"/>
            <a:ext cx="258045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CQ1-CQ4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represent/use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 rot="20541862">
            <a:off x="35424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4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04" y="923493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cÃ´ne lien extern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24" y="2993754"/>
            <a:ext cx="206301" cy="2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cÃ´ne lien externe">
            <a:hlinkClick r:id="rId7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22" y="3481477"/>
            <a:ext cx="206301" cy="2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" y="1124666"/>
            <a:ext cx="4919021" cy="4389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19" y="3224212"/>
            <a:ext cx="5886450" cy="353377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0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24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" y="1124666"/>
            <a:ext cx="4919033" cy="320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5" y="2096641"/>
            <a:ext cx="5705936" cy="47864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502" y="1800550"/>
            <a:ext cx="5753606" cy="197609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220" y="3776646"/>
            <a:ext cx="5057775" cy="4133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50" y="1675396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" y="1124666"/>
            <a:ext cx="4919033" cy="320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9" y="3087109"/>
            <a:ext cx="4278273" cy="3588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50" y="1675396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826" y="2484313"/>
            <a:ext cx="5057775" cy="4133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2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  <p:pic>
        <p:nvPicPr>
          <p:cNvPr id="10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0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1" y="3956589"/>
            <a:ext cx="7305675" cy="800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91" y="5240942"/>
            <a:ext cx="5600700" cy="14192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316" y="48486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2316" y="3587257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28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  <p:pic>
        <p:nvPicPr>
          <p:cNvPr id="10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0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9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09549" y="3885337"/>
            <a:ext cx="87153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HTTP headers fields – </a:t>
            </a:r>
            <a:r>
              <a:rPr lang="en-US" sz="2400" b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CoAP</a:t>
            </a:r>
            <a:r>
              <a:rPr lang="en-U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options</a:t>
            </a:r>
            <a:endParaRPr lang="en-US" sz="2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  <a:p>
            <a:pPr lvl="1" defTabSz="361950"/>
            <a:endParaRPr lang="en-US" dirty="0" smtClean="0">
              <a:latin typeface="Garamond" panose="02020404030301010803" pitchFamily="18" charset="0"/>
            </a:endParaRPr>
          </a:p>
          <a:p>
            <a:pPr lvl="1" defTabSz="361950"/>
            <a:r>
              <a:rPr lang="en-US" dirty="0" smtClean="0">
                <a:latin typeface="Garamond" panose="02020404030301010803" pitchFamily="18" charset="0"/>
              </a:rPr>
              <a:t>Content-Lifting-Rule: &lt;http://example.org/api/temp/sparql-generate-rule&gt;</a:t>
            </a:r>
          </a:p>
          <a:p>
            <a:pPr lvl="1" defTabSz="361950"/>
            <a:endParaRPr lang="en-US" dirty="0" smtClean="0">
              <a:latin typeface="Garamond" panose="02020404030301010803" pitchFamily="18" charset="0"/>
            </a:endParaRPr>
          </a:p>
          <a:p>
            <a:pPr lvl="1" defTabSz="361950"/>
            <a:endParaRPr lang="en-US" dirty="0">
              <a:latin typeface="Garamond" panose="02020404030301010803" pitchFamily="18" charset="0"/>
            </a:endParaRPr>
          </a:p>
          <a:p>
            <a:pPr lvl="1" defTabSz="361950"/>
            <a:r>
              <a:rPr lang="en-US" dirty="0" smtClean="0">
                <a:latin typeface="Garamond" panose="02020404030301010803" pitchFamily="18" charset="0"/>
              </a:rPr>
              <a:t>Accept-Lowering-Rule: &lt;</a:t>
            </a:r>
            <a:r>
              <a:rPr lang="en-US" dirty="0">
                <a:latin typeface="Garamond" panose="02020404030301010803" pitchFamily="18" charset="0"/>
              </a:rPr>
              <a:t>http://</a:t>
            </a:r>
            <a:r>
              <a:rPr lang="en-US" dirty="0" smtClean="0">
                <a:latin typeface="Garamond" panose="02020404030301010803" pitchFamily="18" charset="0"/>
              </a:rPr>
              <a:t>example.org/api/temperature/sttl-transformation&gt;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29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359617"/>
            <a:ext cx="3314625" cy="75928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Espace réservé du texte 2"/>
          <p:cNvSpPr txBox="1">
            <a:spLocks/>
          </p:cNvSpPr>
          <p:nvPr/>
        </p:nvSpPr>
        <p:spPr bwMode="gray">
          <a:xfrm>
            <a:off x="-1" y="4206246"/>
            <a:ext cx="3314625" cy="7592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95350" y="2003257"/>
            <a:ext cx="817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RDF as an abstract data model for messages passed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Different scenarios where Web agents can adapt one to another (be </a:t>
            </a:r>
            <a:r>
              <a:rPr lang="en-US" sz="2000" i="1" dirty="0" smtClean="0">
                <a:latin typeface="Garamond" panose="02020404030301010803" pitchFamily="18" charset="0"/>
              </a:rPr>
              <a:t>flexible </a:t>
            </a:r>
            <a:r>
              <a:rPr lang="en-US" sz="2000" dirty="0" smtClean="0"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Scenarios for non-constrained but also constrained agents (using third agent)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Conceptual framework, formalized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RDF Presentation (RDFP) ontology to describe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Direct and indirect discovery of (some information about) presentations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95349" y="4841707"/>
            <a:ext cx="56253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Experimental settings to demonstrate the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Settings with different frameworks and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Evaluation of the ease of use, adoption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Cost of the flexibility?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351807" y="154096"/>
            <a:ext cx="7554786" cy="759286"/>
          </a:xfrm>
        </p:spPr>
        <p:txBody>
          <a:bodyPr/>
          <a:lstStyle/>
          <a:p>
            <a:r>
              <a:rPr lang="en-US" sz="2800" dirty="0"/>
              <a:t>How to reach semantic interoperability at the data level between heterogeneous things and services?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pic>
        <p:nvPicPr>
          <p:cNvPr id="54" name="Image 53" descr="smar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5651"/>
            <a:ext cx="4176464" cy="22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RDF Presentation and Correct Content Conveyance for Legacy</a:t>
            </a:r>
          </a:p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Services and </a:t>
            </a: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Web </a:t>
            </a: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of Things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8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619200" y="154096"/>
            <a:ext cx="7020000" cy="759286"/>
          </a:xfrm>
        </p:spPr>
        <p:txBody>
          <a:bodyPr/>
          <a:lstStyle/>
          <a:p>
            <a:r>
              <a:rPr lang="en-US" sz="2800" dirty="0" smtClean="0"/>
              <a:t>Goal: </a:t>
            </a:r>
            <a:r>
              <a:rPr lang="en-US" sz="2800" dirty="0"/>
              <a:t>RDF data </a:t>
            </a:r>
            <a:r>
              <a:rPr lang="en-US" sz="2800" i="1" dirty="0">
                <a:solidFill>
                  <a:schemeClr val="accent1"/>
                </a:solidFill>
              </a:rPr>
              <a:t>model</a:t>
            </a:r>
            <a:r>
              <a:rPr lang="en-US" sz="2800" dirty="0"/>
              <a:t> as lingua franca for Semantic Interoperability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sp>
        <p:nvSpPr>
          <p:cNvPr id="23" name="Double flèche horizontale 22"/>
          <p:cNvSpPr/>
          <p:nvPr/>
        </p:nvSpPr>
        <p:spPr>
          <a:xfrm rot="19176479" flipH="1">
            <a:off x="1920155" y="418233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Double flèche horizontale 23"/>
          <p:cNvSpPr/>
          <p:nvPr/>
        </p:nvSpPr>
        <p:spPr>
          <a:xfrm rot="17462468" flipH="1">
            <a:off x="2570957" y="4492377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Double flèche horizontale 24"/>
          <p:cNvSpPr/>
          <p:nvPr/>
        </p:nvSpPr>
        <p:spPr>
          <a:xfrm rot="15792995" flipH="1">
            <a:off x="3552920" y="452672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Double flèche horizontale 25"/>
          <p:cNvSpPr/>
          <p:nvPr/>
        </p:nvSpPr>
        <p:spPr>
          <a:xfrm rot="12821598" flipH="1">
            <a:off x="5978824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Double flèche horizontale 26"/>
          <p:cNvSpPr/>
          <p:nvPr/>
        </p:nvSpPr>
        <p:spPr>
          <a:xfrm rot="12821598" flipH="1">
            <a:off x="6187561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Double flèche horizontale 27"/>
          <p:cNvSpPr/>
          <p:nvPr/>
        </p:nvSpPr>
        <p:spPr>
          <a:xfrm rot="12821598" flipH="1">
            <a:off x="6389717" y="432147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Double flèche horizontale 28"/>
          <p:cNvSpPr/>
          <p:nvPr/>
        </p:nvSpPr>
        <p:spPr>
          <a:xfrm rot="12821598" flipH="1">
            <a:off x="6535600" y="418200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Double flèche horizontale 29"/>
          <p:cNvSpPr/>
          <p:nvPr/>
        </p:nvSpPr>
        <p:spPr>
          <a:xfrm rot="8499586" flipH="1">
            <a:off x="5707203" y="252080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Double flèche horizontale 31"/>
          <p:cNvSpPr/>
          <p:nvPr/>
        </p:nvSpPr>
        <p:spPr>
          <a:xfrm rot="5036017" flipH="1">
            <a:off x="4110956" y="238120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Double flèche horizontale 32"/>
          <p:cNvSpPr/>
          <p:nvPr/>
        </p:nvSpPr>
        <p:spPr>
          <a:xfrm rot="4144008" flipH="1">
            <a:off x="3133828" y="241162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Double flèche horizontale 33"/>
          <p:cNvSpPr/>
          <p:nvPr/>
        </p:nvSpPr>
        <p:spPr>
          <a:xfrm rot="2323007" flipH="1">
            <a:off x="2334849" y="264281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Double flèche horizontale 45"/>
          <p:cNvSpPr/>
          <p:nvPr/>
        </p:nvSpPr>
        <p:spPr>
          <a:xfrm rot="310534" flipH="1">
            <a:off x="1824563" y="3257301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Double flèche horizontale 46"/>
          <p:cNvSpPr/>
          <p:nvPr/>
        </p:nvSpPr>
        <p:spPr>
          <a:xfrm rot="15792995" flipH="1">
            <a:off x="4429339" y="451068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8487" y="2925252"/>
            <a:ext cx="584451" cy="51374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6078" y="3645242"/>
            <a:ext cx="584451" cy="513747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8571" y="2908517"/>
            <a:ext cx="584451" cy="513747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9247" y="3011700"/>
            <a:ext cx="584451" cy="513747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1124" y="3023082"/>
            <a:ext cx="584451" cy="513747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9323" y="3299332"/>
            <a:ext cx="584451" cy="51374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7289" y="3655724"/>
            <a:ext cx="584451" cy="513747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3050" y="3824857"/>
            <a:ext cx="584451" cy="513747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5856" y="3858899"/>
            <a:ext cx="584451" cy="51374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2087" y="3825141"/>
            <a:ext cx="584451" cy="513747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0916" y="3431344"/>
            <a:ext cx="584451" cy="513747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1897" y="3472300"/>
            <a:ext cx="584451" cy="513747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1839" y="3320134"/>
            <a:ext cx="584451" cy="513747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1981" y="3320134"/>
            <a:ext cx="584451" cy="5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Idea: just send RDF!</a:t>
            </a:r>
            <a:endParaRPr lang="en-US" sz="2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488113" y="2713249"/>
            <a:ext cx="2655887" cy="213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rdf+xml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err="1" smtClean="0"/>
              <a:t>text</a:t>
            </a:r>
            <a:r>
              <a:rPr lang="fr-FR" sz="1800" dirty="0" smtClean="0"/>
              <a:t>/</a:t>
            </a:r>
            <a:r>
              <a:rPr lang="fr-FR" sz="1800" dirty="0" err="1" smtClean="0"/>
              <a:t>turtle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ld+json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…</a:t>
            </a:r>
          </a:p>
          <a:p>
            <a:pPr marL="0" indent="0">
              <a:buNone/>
            </a:pPr>
            <a:r>
              <a:rPr lang="fr-FR" sz="1800" dirty="0" smtClean="0"/>
              <a:t>ERI </a:t>
            </a:r>
          </a:p>
          <a:p>
            <a:pPr marL="0" indent="0">
              <a:buNone/>
            </a:pPr>
            <a:r>
              <a:rPr lang="fr-FR" sz="1800" dirty="0" smtClean="0"/>
              <a:t>HDTQ</a:t>
            </a:r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8196" name="Picture 4" descr="http://pbs.twimg.com/media/By0MgQBCMAAPof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3023" r="776" b="2570"/>
          <a:stretch/>
        </p:blipFill>
        <p:spPr bwMode="auto">
          <a:xfrm>
            <a:off x="604982" y="1444622"/>
            <a:ext cx="5514109" cy="40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>
            <a:off x="2952751" y="3914775"/>
            <a:ext cx="1704974" cy="2095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394739" y="2788291"/>
            <a:ext cx="0" cy="1539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H="1" flipV="1">
            <a:off x="2952751" y="4435185"/>
            <a:ext cx="1619249" cy="609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2" y="3824287"/>
            <a:ext cx="1914525" cy="1971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546" y="5895976"/>
            <a:ext cx="755181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RDF </a:t>
            </a:r>
            <a:r>
              <a:rPr lang="en-US" sz="2400" dirty="0"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schemeClr val="accent1"/>
                </a:solidFill>
                <a:latin typeface="Garamond" panose="02020404030301010803" pitchFamily="18" charset="0"/>
              </a:rPr>
              <a:t>formats</a:t>
            </a:r>
            <a:r>
              <a:rPr lang="en-US" sz="2400" i="1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will never be the only ones on the </a:t>
            </a:r>
            <a:r>
              <a:rPr lang="en-US" sz="2400" dirty="0" smtClean="0">
                <a:latin typeface="Garamond" panose="02020404030301010803" pitchFamily="18" charset="0"/>
              </a:rPr>
              <a:t>web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Developers prefer JSON, …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23440" y="139071"/>
            <a:ext cx="7611520" cy="759286"/>
          </a:xfrm>
        </p:spPr>
        <p:txBody>
          <a:bodyPr/>
          <a:lstStyle/>
          <a:p>
            <a:r>
              <a:rPr lang="en-US" sz="2800" dirty="0"/>
              <a:t>Idea: just send </a:t>
            </a:r>
            <a:r>
              <a:rPr lang="en-US" sz="2800" strike="sngStrike" dirty="0"/>
              <a:t>RDF</a:t>
            </a:r>
            <a:r>
              <a:rPr lang="en-US" sz="2800" strike="sngStrike" dirty="0" smtClean="0"/>
              <a:t>!</a:t>
            </a:r>
            <a:r>
              <a:rPr lang="en-US" sz="2800" dirty="0" smtClean="0"/>
              <a:t> JSON-LD!</a:t>
            </a:r>
            <a:endParaRPr lang="en-US" sz="2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6"/>
          </p:nvPr>
        </p:nvSpPr>
        <p:spPr>
          <a:xfrm>
            <a:off x="323440" y="1149209"/>
            <a:ext cx="8208000" cy="1120162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Solution: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to rely on *one* RDF syntax like JSON-LD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Requires: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Global adoption of JSON-LD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Maintaining during the development or the evolution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7748" y="3058422"/>
            <a:ext cx="2467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Abstract data model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(ontology)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0" y="3704753"/>
            <a:ext cx="584451" cy="5137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45091" y="6152180"/>
            <a:ext cx="3743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JSON validation: </a:t>
            </a:r>
            <a:r>
              <a:rPr lang="en-US" b="1" dirty="0" smtClean="0">
                <a:solidFill>
                  <a:schemeClr val="accent1"/>
                </a:solidFill>
              </a:rPr>
              <a:t>JSON Schema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4878" y="486239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JSON-LD Context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 rot="5400000">
            <a:off x="2702406" y="4660257"/>
            <a:ext cx="1418020" cy="697741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2" y="5843461"/>
            <a:ext cx="697746" cy="8987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5091" y="3653785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RDF validation: </a:t>
            </a:r>
            <a:r>
              <a:rPr lang="en-US" b="1" dirty="0" smtClean="0">
                <a:solidFill>
                  <a:schemeClr val="accent1"/>
                </a:solidFill>
              </a:rPr>
              <a:t>SHACL/</a:t>
            </a:r>
            <a:r>
              <a:rPr lang="en-US" b="1" dirty="0" err="1" smtClean="0">
                <a:solidFill>
                  <a:schemeClr val="accent1"/>
                </a:solidFill>
              </a:rPr>
              <a:t>SHeX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 rot="20878988">
            <a:off x="4465110" y="1980878"/>
            <a:ext cx="1060583" cy="3758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Utopian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 smtClean="0"/>
              <a:t>Approx. modeling </a:t>
            </a:r>
            <a:r>
              <a:rPr lang="en-US" sz="3200" dirty="0"/>
              <a:t>of the communication </a:t>
            </a:r>
            <a:r>
              <a:rPr lang="en-US" sz="3200" dirty="0" smtClean="0"/>
              <a:t>between heterogeneous </a:t>
            </a:r>
            <a:r>
              <a:rPr lang="en-US" sz="3200" dirty="0"/>
              <a:t>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/>
          <a:stretch/>
        </p:blipFill>
        <p:spPr bwMode="auto">
          <a:xfrm flipH="1">
            <a:off x="6712670" y="2231918"/>
            <a:ext cx="2202730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9578" y="5444198"/>
            <a:ext cx="794986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all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essential characteristics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content is </a:t>
            </a:r>
            <a:r>
              <a:rPr lang="en-US" sz="2000" dirty="0">
                <a:latin typeface="Garamond" panose="02020404030301010803" pitchFamily="18" charset="0"/>
              </a:rPr>
              <a:t>encoded in the </a:t>
            </a:r>
            <a:r>
              <a:rPr lang="en-US" sz="2000" dirty="0" smtClean="0">
                <a:latin typeface="Garamond" panose="02020404030301010803" pitchFamily="18" charset="0"/>
              </a:rPr>
              <a:t>message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encoding and the decoding phase </a:t>
            </a:r>
            <a:r>
              <a:rPr lang="en-US" sz="2000" dirty="0" smtClean="0">
                <a:latin typeface="Garamond" panose="02020404030301010803" pitchFamily="18" charset="0"/>
              </a:rPr>
              <a:t>are symmetric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message </a:t>
            </a:r>
            <a:r>
              <a:rPr lang="en-US" sz="2000" dirty="0" smtClean="0">
                <a:latin typeface="Garamond" panose="02020404030301010803" pitchFamily="18" charset="0"/>
              </a:rPr>
              <a:t>is not altered </a:t>
            </a:r>
            <a:r>
              <a:rPr lang="en-US" sz="2000" dirty="0">
                <a:latin typeface="Garamond" panose="02020404030301010803" pitchFamily="18" charset="0"/>
              </a:rPr>
              <a:t>in the transmission medium</a:t>
            </a:r>
          </a:p>
        </p:txBody>
      </p:sp>
    </p:spTree>
    <p:extLst>
      <p:ext uri="{BB962C8B-B14F-4D97-AF65-F5344CB8AC3E}">
        <p14:creationId xmlns:p14="http://schemas.microsoft.com/office/powerpoint/2010/main" val="38493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ParisV2190117">
  <a:themeElements>
    <a:clrScheme name="Personnalisé 3">
      <a:dk1>
        <a:sysClr val="windowText" lastClr="000000"/>
      </a:dk1>
      <a:lt1>
        <a:sysClr val="window" lastClr="FFFFFF"/>
      </a:lt1>
      <a:dk2>
        <a:srgbClr val="D9E1E2"/>
      </a:dk2>
      <a:lt2>
        <a:srgbClr val="00B8DE"/>
      </a:lt2>
      <a:accent1>
        <a:srgbClr val="BA1C1C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1160</Words>
  <Application>Microsoft Office PowerPoint</Application>
  <PresentationFormat>Affichage à l'écran (4:3)</PresentationFormat>
  <Paragraphs>322</Paragraphs>
  <Slides>30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Cooper Black</vt:lpstr>
      <vt:lpstr>Garamond</vt:lpstr>
      <vt:lpstr>Monospac821 BT</vt:lpstr>
      <vt:lpstr>PPT_IMT_ParisV2190117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Lefrancois</cp:lastModifiedBy>
  <cp:revision>103</cp:revision>
  <dcterms:created xsi:type="dcterms:W3CDTF">2018-06-27T08:18:27Z</dcterms:created>
  <dcterms:modified xsi:type="dcterms:W3CDTF">2019-07-04T12:10:30Z</dcterms:modified>
</cp:coreProperties>
</file>