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4"/>
  </p:notesMasterIdLst>
  <p:handoutMasterIdLst>
    <p:handoutMasterId r:id="rId25"/>
  </p:handoutMasterIdLst>
  <p:sldIdLst>
    <p:sldId id="352" r:id="rId2"/>
    <p:sldId id="614" r:id="rId3"/>
    <p:sldId id="615" r:id="rId4"/>
    <p:sldId id="620" r:id="rId5"/>
    <p:sldId id="621" r:id="rId6"/>
    <p:sldId id="622" r:id="rId7"/>
    <p:sldId id="623" r:id="rId8"/>
    <p:sldId id="624" r:id="rId9"/>
    <p:sldId id="625" r:id="rId10"/>
    <p:sldId id="629" r:id="rId11"/>
    <p:sldId id="538" r:id="rId12"/>
    <p:sldId id="627" r:id="rId13"/>
    <p:sldId id="628" r:id="rId14"/>
    <p:sldId id="630" r:id="rId15"/>
    <p:sldId id="631" r:id="rId16"/>
    <p:sldId id="592" r:id="rId17"/>
    <p:sldId id="607" r:id="rId18"/>
    <p:sldId id="616" r:id="rId19"/>
    <p:sldId id="619" r:id="rId20"/>
    <p:sldId id="617" r:id="rId21"/>
    <p:sldId id="618" r:id="rId22"/>
    <p:sldId id="56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1E2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4" autoAdjust="0"/>
    <p:restoredTop sz="91278" autoAdjust="0"/>
  </p:normalViewPr>
  <p:slideViewPr>
    <p:cSldViewPr snapToGrid="0">
      <p:cViewPr varScale="1">
        <p:scale>
          <a:sx n="77" d="100"/>
          <a:sy n="77" d="100"/>
        </p:scale>
        <p:origin x="15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9840"/>
    </p:cViewPr>
  </p:sorterViewPr>
  <p:notesViewPr>
    <p:cSldViewPr snapToGrid="0">
      <p:cViewPr varScale="1">
        <p:scale>
          <a:sx n="86" d="100"/>
          <a:sy n="86" d="100"/>
        </p:scale>
        <p:origin x="378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A32E3-A5A5-40EC-A386-D17DFE1D4484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B8E72-BA07-4AA6-AB5F-D15CC2993E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7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4463A-7B07-4D7B-82EE-FCE9AD89EEE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2CE0E-8BC0-40B8-BB08-74CA2F9FB3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fr-FR" b="0" dirty="0" smtClean="0"/>
              <a:t>"Ouverture, décentralisation sont des caractéristiques essentielles de l’industrie du futur dans laquelle l’Internet des Objets, l’Intégration de données et de services sont de plus en plus présents« </a:t>
            </a:r>
          </a:p>
          <a:p>
            <a:endParaRPr lang="fr-FR" b="0" dirty="0" smtClean="0"/>
          </a:p>
          <a:p>
            <a:r>
              <a:rPr lang="fr-FR" b="0" dirty="0" smtClean="0"/>
              <a:t>"Interopérabilité sémantique est un verrou à lever pour la mise en place d’échanges de données entre acteurs hétérogènes, pour fournir une abstraction des données captées sur laquelle différents raisonnements puissent être mis en place"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2CE0E-8BC0-40B8-BB08-74CA2F9FB3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7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2CE0E-8BC0-40B8-BB08-74CA2F9FB3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2CE0E-8BC0-40B8-BB08-74CA2F9FB3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7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2CE0E-8BC0-40B8-BB08-74CA2F9FB3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2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2CE0E-8BC0-40B8-BB08-74CA2F9FB3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6" name="Freeform 7"/>
          <p:cNvSpPr>
            <a:spLocks/>
          </p:cNvSpPr>
          <p:nvPr userDrawn="1"/>
        </p:nvSpPr>
        <p:spPr bwMode="gray">
          <a:xfrm>
            <a:off x="4110833" y="-2654"/>
            <a:ext cx="5032375" cy="6867525"/>
          </a:xfrm>
          <a:custGeom>
            <a:avLst/>
            <a:gdLst>
              <a:gd name="T0" fmla="*/ 4324 w 5277"/>
              <a:gd name="T1" fmla="*/ 0 h 7199"/>
              <a:gd name="T2" fmla="*/ 4324 w 5277"/>
              <a:gd name="T3" fmla="*/ 0 h 7199"/>
              <a:gd name="T4" fmla="*/ 0 w 5277"/>
              <a:gd name="T5" fmla="*/ 4322 h 7199"/>
              <a:gd name="T6" fmla="*/ 2876 w 5277"/>
              <a:gd name="T7" fmla="*/ 7199 h 7199"/>
              <a:gd name="T8" fmla="*/ 5277 w 5277"/>
              <a:gd name="T9" fmla="*/ 7199 h 7199"/>
              <a:gd name="T10" fmla="*/ 5277 w 5277"/>
              <a:gd name="T11" fmla="*/ 0 h 7199"/>
              <a:gd name="T12" fmla="*/ 4324 w 5277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7" h="7199">
                <a:moveTo>
                  <a:pt x="4324" y="0"/>
                </a:moveTo>
                <a:lnTo>
                  <a:pt x="4324" y="0"/>
                </a:lnTo>
                <a:lnTo>
                  <a:pt x="0" y="4322"/>
                </a:lnTo>
                <a:lnTo>
                  <a:pt x="2876" y="7199"/>
                </a:lnTo>
                <a:lnTo>
                  <a:pt x="5277" y="7199"/>
                </a:lnTo>
                <a:lnTo>
                  <a:pt x="5277" y="0"/>
                </a:lnTo>
                <a:lnTo>
                  <a:pt x="43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17" name="Freeform 8"/>
          <p:cNvSpPr>
            <a:spLocks/>
          </p:cNvSpPr>
          <p:nvPr userDrawn="1"/>
        </p:nvSpPr>
        <p:spPr bwMode="gray">
          <a:xfrm>
            <a:off x="-11906" y="2743723"/>
            <a:ext cx="6865938" cy="4119563"/>
          </a:xfrm>
          <a:custGeom>
            <a:avLst/>
            <a:gdLst>
              <a:gd name="T0" fmla="*/ 0 w 7199"/>
              <a:gd name="T1" fmla="*/ 2881 h 4319"/>
              <a:gd name="T2" fmla="*/ 0 w 7199"/>
              <a:gd name="T3" fmla="*/ 2881 h 4319"/>
              <a:gd name="T4" fmla="*/ 0 w 7199"/>
              <a:gd name="T5" fmla="*/ 4319 h 4319"/>
              <a:gd name="T6" fmla="*/ 7199 w 7199"/>
              <a:gd name="T7" fmla="*/ 4319 h 4319"/>
              <a:gd name="T8" fmla="*/ 2880 w 7199"/>
              <a:gd name="T9" fmla="*/ 0 h 4319"/>
              <a:gd name="T10" fmla="*/ 0 w 7199"/>
              <a:gd name="T11" fmla="*/ 2881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99" h="4319">
                <a:moveTo>
                  <a:pt x="0" y="2881"/>
                </a:moveTo>
                <a:lnTo>
                  <a:pt x="0" y="2881"/>
                </a:lnTo>
                <a:lnTo>
                  <a:pt x="0" y="4319"/>
                </a:lnTo>
                <a:lnTo>
                  <a:pt x="7199" y="4319"/>
                </a:lnTo>
                <a:lnTo>
                  <a:pt x="2880" y="0"/>
                </a:lnTo>
                <a:lnTo>
                  <a:pt x="0" y="2881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13" name="Freeform 6"/>
          <p:cNvSpPr>
            <a:spLocks/>
          </p:cNvSpPr>
          <p:nvPr userDrawn="1"/>
        </p:nvSpPr>
        <p:spPr bwMode="gray">
          <a:xfrm>
            <a:off x="0" y="0"/>
            <a:ext cx="5494338" cy="5492750"/>
          </a:xfrm>
          <a:custGeom>
            <a:avLst/>
            <a:gdLst>
              <a:gd name="T0" fmla="*/ 0 w 5761"/>
              <a:gd name="T1" fmla="*/ 0 h 5758"/>
              <a:gd name="T2" fmla="*/ 0 w 5761"/>
              <a:gd name="T3" fmla="*/ 0 h 5758"/>
              <a:gd name="T4" fmla="*/ 1 w 5761"/>
              <a:gd name="T5" fmla="*/ 5758 h 5758"/>
              <a:gd name="T6" fmla="*/ 5761 w 5761"/>
              <a:gd name="T7" fmla="*/ 0 h 5758"/>
              <a:gd name="T8" fmla="*/ 0 w 5761"/>
              <a:gd name="T9" fmla="*/ 0 h 5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1" h="5758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265114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66B5D18F-144A-4CE5-9BD1-08F8B274683D}" type="datetime1">
              <a:rPr lang="fr-FR" smtClean="0"/>
              <a:t>08/07/2019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6" y="2840400"/>
            <a:ext cx="5313363" cy="2966400"/>
          </a:xfrm>
        </p:spPr>
        <p:txBody>
          <a:bodyPr anchor="t" anchorCtr="0"/>
          <a:lstStyle>
            <a:lvl1pPr algn="r">
              <a:defRPr sz="3400" b="0" cap="all">
                <a:solidFill>
                  <a:schemeClr val="bg1"/>
                </a:solidFill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</a:p>
        </p:txBody>
      </p:sp>
      <p:pic>
        <p:nvPicPr>
          <p:cNvPr id="14" name="Image 13" descr="logo_couv_pari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2000" y="612002"/>
            <a:ext cx="2350800" cy="91490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04000" y="1213200"/>
            <a:ext cx="5313600" cy="1627200"/>
          </a:xfrm>
        </p:spPr>
        <p:txBody>
          <a:bodyPr/>
          <a:lstStyle>
            <a:lvl1pPr algn="r">
              <a:defRPr sz="34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14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logo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gray">
          <a:xfrm>
            <a:off x="1589" y="3203577"/>
            <a:ext cx="4575175" cy="2289175"/>
          </a:xfrm>
          <a:custGeom>
            <a:avLst/>
            <a:gdLst>
              <a:gd name="T0" fmla="*/ 0 w 4798"/>
              <a:gd name="T1" fmla="*/ 2399 h 2399"/>
              <a:gd name="T2" fmla="*/ 0 w 4798"/>
              <a:gd name="T3" fmla="*/ 2399 h 2399"/>
              <a:gd name="T4" fmla="*/ 4798 w 4798"/>
              <a:gd name="T5" fmla="*/ 2399 h 2399"/>
              <a:gd name="T6" fmla="*/ 2399 w 4798"/>
              <a:gd name="T7" fmla="*/ 0 h 2399"/>
              <a:gd name="T8" fmla="*/ 0 w 4798"/>
              <a:gd name="T9" fmla="*/ 2399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8" h="2399">
                <a:moveTo>
                  <a:pt x="0" y="2399"/>
                </a:moveTo>
                <a:lnTo>
                  <a:pt x="0" y="2399"/>
                </a:lnTo>
                <a:lnTo>
                  <a:pt x="4798" y="2399"/>
                </a:lnTo>
                <a:lnTo>
                  <a:pt x="2399" y="0"/>
                </a:lnTo>
                <a:lnTo>
                  <a:pt x="0" y="2399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14" name="Freeform 9"/>
          <p:cNvSpPr>
            <a:spLocks/>
          </p:cNvSpPr>
          <p:nvPr userDrawn="1"/>
        </p:nvSpPr>
        <p:spPr bwMode="gray">
          <a:xfrm>
            <a:off x="4579938" y="920752"/>
            <a:ext cx="4573588" cy="4575175"/>
          </a:xfrm>
          <a:custGeom>
            <a:avLst/>
            <a:gdLst>
              <a:gd name="T0" fmla="*/ 0 w 4796"/>
              <a:gd name="T1" fmla="*/ 4796 h 4796"/>
              <a:gd name="T2" fmla="*/ 0 w 4796"/>
              <a:gd name="T3" fmla="*/ 4796 h 4796"/>
              <a:gd name="T4" fmla="*/ 4796 w 4796"/>
              <a:gd name="T5" fmla="*/ 4792 h 4796"/>
              <a:gd name="T6" fmla="*/ 4796 w 4796"/>
              <a:gd name="T7" fmla="*/ 0 h 4796"/>
              <a:gd name="T8" fmla="*/ 0 w 4796"/>
              <a:gd name="T9" fmla="*/ 4796 h 4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6" h="4796">
                <a:moveTo>
                  <a:pt x="0" y="4796"/>
                </a:moveTo>
                <a:lnTo>
                  <a:pt x="0" y="4796"/>
                </a:lnTo>
                <a:lnTo>
                  <a:pt x="4796" y="4792"/>
                </a:lnTo>
                <a:lnTo>
                  <a:pt x="4796" y="0"/>
                </a:lnTo>
                <a:lnTo>
                  <a:pt x="0" y="4796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1" y="5491165"/>
            <a:ext cx="9153525" cy="1376363"/>
          </a:xfrm>
          <a:custGeom>
            <a:avLst/>
            <a:gdLst>
              <a:gd name="T0" fmla="*/ 0 w 9599"/>
              <a:gd name="T1" fmla="*/ 1442 h 1442"/>
              <a:gd name="T2" fmla="*/ 0 w 9599"/>
              <a:gd name="T3" fmla="*/ 1442 h 1442"/>
              <a:gd name="T4" fmla="*/ 9599 w 9599"/>
              <a:gd name="T5" fmla="*/ 1442 h 1442"/>
              <a:gd name="T6" fmla="*/ 9599 w 9599"/>
              <a:gd name="T7" fmla="*/ 0 h 1442"/>
              <a:gd name="T8" fmla="*/ 0 w 9599"/>
              <a:gd name="T9" fmla="*/ 0 h 1442"/>
              <a:gd name="T10" fmla="*/ 0 w 9599"/>
              <a:gd name="T11" fmla="*/ 1442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99" h="1442">
                <a:moveTo>
                  <a:pt x="0" y="1442"/>
                </a:moveTo>
                <a:lnTo>
                  <a:pt x="0" y="1442"/>
                </a:lnTo>
                <a:lnTo>
                  <a:pt x="9599" y="1442"/>
                </a:lnTo>
                <a:lnTo>
                  <a:pt x="9599" y="0"/>
                </a:lnTo>
                <a:lnTo>
                  <a:pt x="0" y="0"/>
                </a:lnTo>
                <a:lnTo>
                  <a:pt x="0" y="144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0" y="0"/>
            <a:ext cx="5494338" cy="5492750"/>
          </a:xfrm>
          <a:custGeom>
            <a:avLst/>
            <a:gdLst>
              <a:gd name="T0" fmla="*/ 0 w 5761"/>
              <a:gd name="T1" fmla="*/ 0 h 5758"/>
              <a:gd name="T2" fmla="*/ 0 w 5761"/>
              <a:gd name="T3" fmla="*/ 0 h 5758"/>
              <a:gd name="T4" fmla="*/ 1 w 5761"/>
              <a:gd name="T5" fmla="*/ 5758 h 5758"/>
              <a:gd name="T6" fmla="*/ 5761 w 5761"/>
              <a:gd name="T7" fmla="*/ 0 h 5758"/>
              <a:gd name="T8" fmla="*/ 0 w 5761"/>
              <a:gd name="T9" fmla="*/ 0 h 5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1" h="5758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 dirty="0"/>
          </a:p>
        </p:txBody>
      </p:sp>
      <p:sp>
        <p:nvSpPr>
          <p:cNvPr id="8" name="Espace réservé de la date 7"/>
          <p:cNvSpPr>
            <a:spLocks noGrp="1"/>
          </p:cNvSpPr>
          <p:nvPr userDrawn="1">
            <p:ph type="dt" sz="half" idx="10"/>
          </p:nvPr>
        </p:nvSpPr>
        <p:spPr bwMode="gray">
          <a:xfrm>
            <a:off x="-1" y="6669360"/>
            <a:ext cx="265114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6519073-01D1-45F7-9EAC-2C883765AA27}" type="datetime1">
              <a:rPr lang="fr-FR" smtClean="0"/>
              <a:t>08/07/2019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 userDrawn="1">
            <p:ph type="sldNum" sz="quarter" idx="11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 userDrawn="1">
            <p:ph type="ftr" sz="quarter" idx="12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6" y="2840400"/>
            <a:ext cx="5313363" cy="2532816"/>
          </a:xfrm>
        </p:spPr>
        <p:txBody>
          <a:bodyPr anchor="t" anchorCtr="0"/>
          <a:lstStyle>
            <a:lvl1pPr algn="r">
              <a:defRPr sz="3400" b="0" cap="all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</a:p>
        </p:txBody>
      </p:sp>
      <p:pic>
        <p:nvPicPr>
          <p:cNvPr id="24" name="Image 23" descr="logo_couv_pari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2000" y="612002"/>
            <a:ext cx="2350800" cy="91490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8118" y="5491322"/>
            <a:ext cx="853482" cy="1364748"/>
          </a:xfrm>
          <a:prstGeom prst="rect">
            <a:avLst/>
          </a:prstGeom>
        </p:spPr>
      </p:pic>
      <p:sp>
        <p:nvSpPr>
          <p:cNvPr id="17" name="Titre 16"/>
          <p:cNvSpPr>
            <a:spLocks noGrp="1"/>
          </p:cNvSpPr>
          <p:nvPr userDrawn="1">
            <p:ph type="title" hasCustomPrompt="1"/>
          </p:nvPr>
        </p:nvSpPr>
        <p:spPr>
          <a:xfrm>
            <a:off x="3204000" y="1213200"/>
            <a:ext cx="5313600" cy="1627200"/>
          </a:xfrm>
        </p:spPr>
        <p:txBody>
          <a:bodyPr/>
          <a:lstStyle>
            <a:lvl1pPr algn="r">
              <a:defRPr sz="34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1026" name="Picture 2" descr="Résultat de recherche d'images pour &quot;laboratoire hubert curien&quot;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51" y="5700778"/>
            <a:ext cx="1873186" cy="9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3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gray">
          <a:xfrm>
            <a:off x="1373189" y="2"/>
            <a:ext cx="7781925" cy="6867525"/>
          </a:xfrm>
          <a:custGeom>
            <a:avLst/>
            <a:gdLst>
              <a:gd name="T0" fmla="*/ 3359 w 8160"/>
              <a:gd name="T1" fmla="*/ 0 h 7199"/>
              <a:gd name="T2" fmla="*/ 3359 w 8160"/>
              <a:gd name="T3" fmla="*/ 0 h 7199"/>
              <a:gd name="T4" fmla="*/ 0 w 8160"/>
              <a:gd name="T5" fmla="*/ 3357 h 7199"/>
              <a:gd name="T6" fmla="*/ 3841 w 8160"/>
              <a:gd name="T7" fmla="*/ 7199 h 7199"/>
              <a:gd name="T8" fmla="*/ 8160 w 8160"/>
              <a:gd name="T9" fmla="*/ 7199 h 7199"/>
              <a:gd name="T10" fmla="*/ 8160 w 8160"/>
              <a:gd name="T11" fmla="*/ 0 h 7199"/>
              <a:gd name="T12" fmla="*/ 3359 w 8160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9" name="Freeform 6"/>
          <p:cNvSpPr>
            <a:spLocks/>
          </p:cNvSpPr>
          <p:nvPr userDrawn="1"/>
        </p:nvSpPr>
        <p:spPr bwMode="gray">
          <a:xfrm>
            <a:off x="1" y="3201988"/>
            <a:ext cx="5038725" cy="3663950"/>
          </a:xfrm>
          <a:custGeom>
            <a:avLst/>
            <a:gdLst>
              <a:gd name="T0" fmla="*/ 0 w 5283"/>
              <a:gd name="T1" fmla="*/ 1441 h 3841"/>
              <a:gd name="T2" fmla="*/ 0 w 5283"/>
              <a:gd name="T3" fmla="*/ 1441 h 3841"/>
              <a:gd name="T4" fmla="*/ 0 w 5283"/>
              <a:gd name="T5" fmla="*/ 3841 h 3841"/>
              <a:gd name="T6" fmla="*/ 5283 w 5283"/>
              <a:gd name="T7" fmla="*/ 3841 h 3841"/>
              <a:gd name="T8" fmla="*/ 1440 w 5283"/>
              <a:gd name="T9" fmla="*/ 0 h 3841"/>
              <a:gd name="T10" fmla="*/ 0 w 5283"/>
              <a:gd name="T11" fmla="*/ 1441 h 3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83" h="3841">
                <a:moveTo>
                  <a:pt x="0" y="1441"/>
                </a:moveTo>
                <a:lnTo>
                  <a:pt x="0" y="1441"/>
                </a:lnTo>
                <a:lnTo>
                  <a:pt x="0" y="3841"/>
                </a:lnTo>
                <a:lnTo>
                  <a:pt x="5283" y="3841"/>
                </a:lnTo>
                <a:lnTo>
                  <a:pt x="1440" y="0"/>
                </a:lnTo>
                <a:lnTo>
                  <a:pt x="0" y="1441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265114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31C60945-A85E-4C5B-B6E9-BDC6F244715A}" type="datetime1">
              <a:rPr lang="fr-FR" smtClean="0"/>
              <a:t>08/07/2019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264568"/>
            <a:ext cx="4325938" cy="4896544"/>
          </a:xfrm>
        </p:spPr>
        <p:txBody>
          <a:bodyPr anchor="t" anchorCtr="0"/>
          <a:lstStyle>
            <a:lvl1pPr marL="342900" indent="-342900" algn="l">
              <a:spcBef>
                <a:spcPts val="1000"/>
              </a:spcBef>
              <a:spcAft>
                <a:spcPts val="10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800" b="1" cap="all">
                <a:solidFill>
                  <a:schemeClr val="bg2"/>
                </a:solidFill>
              </a:defRPr>
            </a:lvl1pPr>
            <a:lvl2pPr marL="342000" indent="0" algn="l">
              <a:lnSpc>
                <a:spcPct val="100000"/>
              </a:lnSpc>
              <a:spcAft>
                <a:spcPts val="600"/>
              </a:spcAft>
              <a:defRPr sz="1200" b="0" cap="none" baseline="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1.1 Deuxième niveau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617539" y="843734"/>
            <a:ext cx="2658318" cy="453603"/>
          </a:xfrm>
        </p:spPr>
        <p:txBody>
          <a:bodyPr/>
          <a:lstStyle>
            <a:lvl1pPr>
              <a:defRPr sz="25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14" name="Image 13" descr="logo_couv_pari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2000" y="5778000"/>
            <a:ext cx="1198800" cy="4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81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4" name="Freeform 6"/>
          <p:cNvSpPr>
            <a:spLocks/>
          </p:cNvSpPr>
          <p:nvPr userDrawn="1"/>
        </p:nvSpPr>
        <p:spPr bwMode="gray">
          <a:xfrm>
            <a:off x="1373189" y="2"/>
            <a:ext cx="7781925" cy="6867525"/>
          </a:xfrm>
          <a:custGeom>
            <a:avLst/>
            <a:gdLst>
              <a:gd name="T0" fmla="*/ 3359 w 8160"/>
              <a:gd name="T1" fmla="*/ 0 h 7199"/>
              <a:gd name="T2" fmla="*/ 3359 w 8160"/>
              <a:gd name="T3" fmla="*/ 0 h 7199"/>
              <a:gd name="T4" fmla="*/ 0 w 8160"/>
              <a:gd name="T5" fmla="*/ 3357 h 7199"/>
              <a:gd name="T6" fmla="*/ 3841 w 8160"/>
              <a:gd name="T7" fmla="*/ 7199 h 7199"/>
              <a:gd name="T8" fmla="*/ 8160 w 8160"/>
              <a:gd name="T9" fmla="*/ 7199 h 7199"/>
              <a:gd name="T10" fmla="*/ 8160 w 8160"/>
              <a:gd name="T11" fmla="*/ 0 h 7199"/>
              <a:gd name="T12" fmla="*/ 3359 w 8160"/>
              <a:gd name="T13" fmla="*/ 0 h 7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0" h="7199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>
              <a:latin typeface="Garamond" panose="02020404030301010803" pitchFamily="18" charset="0"/>
            </a:endParaRPr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gray">
          <a:xfrm>
            <a:off x="1" y="1828800"/>
            <a:ext cx="5038725" cy="5037138"/>
          </a:xfrm>
          <a:custGeom>
            <a:avLst/>
            <a:gdLst>
              <a:gd name="T0" fmla="*/ 0 w 5283"/>
              <a:gd name="T1" fmla="*/ 5281 h 5281"/>
              <a:gd name="T2" fmla="*/ 0 w 5283"/>
              <a:gd name="T3" fmla="*/ 5281 h 5281"/>
              <a:gd name="T4" fmla="*/ 5283 w 5283"/>
              <a:gd name="T5" fmla="*/ 5281 h 5281"/>
              <a:gd name="T6" fmla="*/ 0 w 5283"/>
              <a:gd name="T7" fmla="*/ 0 h 5281"/>
              <a:gd name="T8" fmla="*/ 0 w 5283"/>
              <a:gd name="T9" fmla="*/ 5281 h 5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3" h="5281">
                <a:moveTo>
                  <a:pt x="0" y="5281"/>
                </a:moveTo>
                <a:lnTo>
                  <a:pt x="0" y="5281"/>
                </a:lnTo>
                <a:lnTo>
                  <a:pt x="5283" y="5281"/>
                </a:lnTo>
                <a:lnTo>
                  <a:pt x="0" y="0"/>
                </a:lnTo>
                <a:lnTo>
                  <a:pt x="0" y="528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6669360"/>
            <a:ext cx="265114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4B7EFA3-3A21-484E-8327-F44FD0E8E6F6}" type="datetime1">
              <a:rPr lang="fr-FR" smtClean="0"/>
              <a:t>08/07/2019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4000" y="2840400"/>
            <a:ext cx="5313600" cy="2966400"/>
          </a:xfrm>
        </p:spPr>
        <p:txBody>
          <a:bodyPr anchor="t" anchorCtr="0"/>
          <a:lstStyle>
            <a:lvl1pPr algn="r">
              <a:defRPr sz="3400" b="1" cap="all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algn="r">
              <a:defRPr sz="3400" b="1" cap="all">
                <a:solidFill>
                  <a:schemeClr val="bg1"/>
                </a:solidFill>
                <a:latin typeface="Garamond" panose="02020404030301010803" pitchFamily="18" charset="0"/>
              </a:defRPr>
            </a:lvl2pPr>
          </a:lstStyle>
          <a:p>
            <a:pPr lvl="0"/>
            <a:r>
              <a:rPr lang="fr-FR" dirty="0" smtClean="0"/>
              <a:t>Chapitre</a:t>
            </a:r>
          </a:p>
          <a:p>
            <a:pPr lvl="1"/>
            <a:endParaRPr lang="fr-FR" dirty="0" smtClean="0"/>
          </a:p>
        </p:txBody>
      </p:sp>
      <p:pic>
        <p:nvPicPr>
          <p:cNvPr id="17" name="Image 16" descr="logo_couv_pari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2000" y="5778000"/>
            <a:ext cx="1198800" cy="46656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04000" y="1213200"/>
            <a:ext cx="5313600" cy="1627200"/>
          </a:xfrm>
        </p:spPr>
        <p:txBody>
          <a:bodyPr/>
          <a:lstStyle>
            <a:lvl1pPr algn="r"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chapitre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05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5"/>
          </p:nvPr>
        </p:nvSpPr>
        <p:spPr bwMode="gray">
          <a:xfrm>
            <a:off x="619200" y="225216"/>
            <a:ext cx="7020000" cy="759286"/>
          </a:xfrm>
        </p:spPr>
        <p:txBody>
          <a:bodyPr/>
          <a:lstStyle>
            <a:lvl1pPr algn="ctr">
              <a:spcAft>
                <a:spcPts val="200"/>
              </a:spcAft>
              <a:defRPr sz="3600" b="1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6" hasCustomPrompt="1"/>
          </p:nvPr>
        </p:nvSpPr>
        <p:spPr bwMode="gray">
          <a:xfrm>
            <a:off x="619200" y="1512888"/>
            <a:ext cx="8208000" cy="42926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8162" y="6376245"/>
            <a:ext cx="918754" cy="365125"/>
          </a:xfrm>
        </p:spPr>
        <p:txBody>
          <a:bodyPr/>
          <a:lstStyle/>
          <a:p>
            <a:fld id="{20CF5873-9DA4-4515-8E80-D7981807331C}" type="datetime1">
              <a:rPr lang="fr-FR" smtClean="0"/>
              <a:t>08/07/2019</a:t>
            </a:fld>
            <a:endParaRPr lang="fr-BE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454331" y="6376245"/>
            <a:ext cx="6235338" cy="3651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5465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 bwMode="gray">
          <a:xfrm>
            <a:off x="619200" y="225216"/>
            <a:ext cx="7020000" cy="759286"/>
          </a:xfrm>
        </p:spPr>
        <p:txBody>
          <a:bodyPr/>
          <a:lstStyle>
            <a:lvl1pPr algn="ctr">
              <a:spcAft>
                <a:spcPts val="200"/>
              </a:spcAft>
              <a:defRPr sz="3600" b="1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8162" y="6376245"/>
            <a:ext cx="918754" cy="365125"/>
          </a:xfrm>
        </p:spPr>
        <p:txBody>
          <a:bodyPr/>
          <a:lstStyle/>
          <a:p>
            <a:fld id="{46C42A50-11B8-4A62-9BAA-ACF93E6F80EB}" type="datetime1">
              <a:rPr lang="fr-FR" smtClean="0"/>
              <a:t>08/07/2019</a:t>
            </a:fld>
            <a:endParaRPr lang="fr-BE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454331" y="6376245"/>
            <a:ext cx="6235338" cy="3651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7133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2200" y="175649"/>
            <a:ext cx="8229600" cy="589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073763"/>
              </a:buClr>
              <a:defRPr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49202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71428"/>
              <a:buFont typeface="Calibri"/>
              <a:defRPr sz="2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571251" y="6272335"/>
            <a:ext cx="548699" cy="52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fr" smtClean="0"/>
              <a:pPr/>
              <a:t>‹N°›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489792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"/>
            <a:ext cx="9144000" cy="917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67544" y="137804"/>
            <a:ext cx="7014462" cy="9869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17538" y="1512890"/>
            <a:ext cx="8208000" cy="3976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724128" y="6420019"/>
            <a:ext cx="2376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287C728C-A4DD-4A9A-9E45-B1AF17EA52D9}" type="datetime1">
              <a:rPr lang="fr-FR" smtClean="0"/>
              <a:t>08/07/2019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79808" y="6420019"/>
            <a:ext cx="5400304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88424" y="6420019"/>
            <a:ext cx="652890" cy="4048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600" b="0" cap="all" baseline="0">
                <a:solidFill>
                  <a:schemeClr val="bg2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0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71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1" kern="1200" cap="none" baseline="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1" kern="1200" cap="none" baseline="0">
          <a:solidFill>
            <a:schemeClr val="bg2"/>
          </a:solidFill>
          <a:latin typeface="Garamond" panose="020204040303010108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400" b="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714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►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363538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■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54000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●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xime-lefrancois.inf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://w3id.org/sea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s://w3id.org/sparql-generat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fhdt.org/downloads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axime-lefrancois.inf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100" b="0" i="0" u="none" strike="noStrike" kern="1200" cap="all" spc="0" normalizeH="0" baseline="0" noProof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0" b="0" i="0" u="none" strike="noStrike" kern="1200" cap="all" spc="0" normalizeH="0" baseline="0" noProof="0">
              <a:ln>
                <a:noFill/>
              </a:ln>
              <a:solidFill>
                <a:prstClr val="white">
                  <a:alpha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45606" y="2169319"/>
            <a:ext cx="56680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  <a:latin typeface="Garamond" panose="02020404030301010803" pitchFamily="18" charset="0"/>
              </a:rPr>
              <a:t>Ontologies, langages</a:t>
            </a:r>
            <a:r>
              <a:rPr lang="fr-FR" sz="28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, </a:t>
            </a:r>
            <a:r>
              <a:rPr lang="fr-FR" sz="28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tools</a:t>
            </a:r>
            <a:r>
              <a:rPr lang="fr-FR" sz="28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, </a:t>
            </a:r>
            <a:endParaRPr lang="fr-FR" sz="2800" b="1" dirty="0" smtClean="0">
              <a:solidFill>
                <a:prstClr val="white"/>
              </a:solidFill>
              <a:latin typeface="Garamond" panose="02020404030301010803" pitchFamily="18" charset="0"/>
            </a:endParaRPr>
          </a:p>
          <a:p>
            <a:pPr lvl="0" algn="ctr">
              <a:defRPr/>
            </a:pPr>
            <a:r>
              <a:rPr lang="fr-FR" sz="28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to </a:t>
            </a:r>
            <a:r>
              <a:rPr lang="fr-FR" sz="2800" b="1" dirty="0" err="1" smtClean="0">
                <a:solidFill>
                  <a:prstClr val="white"/>
                </a:solidFill>
                <a:latin typeface="Garamond" panose="02020404030301010803" pitchFamily="18" charset="0"/>
              </a:rPr>
              <a:t>ease</a:t>
            </a:r>
            <a:r>
              <a:rPr lang="fr-FR" sz="28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 the  usage of </a:t>
            </a:r>
            <a:r>
              <a:rPr lang="fr-FR" sz="28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RDF as a lingua franca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3919058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Maxime </a:t>
            </a:r>
            <a:r>
              <a:rPr kumimoji="0" lang="fr-F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Lefrançois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3"/>
              </a:rPr>
              <a:t>Maxime.Lefrancois@emse.fr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>
                <a:solidFill>
                  <a:prstClr val="white"/>
                </a:solidFill>
                <a:latin typeface="Garamond" panose="02020404030301010803" pitchFamily="18" charset="0"/>
                <a:hlinkClick r:id="rId3"/>
              </a:rPr>
              <a:t>h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3"/>
              </a:rPr>
              <a:t>ttp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3"/>
              </a:rPr>
              <a:t>://maxime-lefrancois.info/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MINES Saint-Étienne – Institut Henri Fayol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Laboratoire Hubert Curien UMR CNRS 5516</a:t>
            </a:r>
          </a:p>
        </p:txBody>
      </p:sp>
    </p:spTree>
    <p:extLst>
      <p:ext uri="{BB962C8B-B14F-4D97-AF65-F5344CB8AC3E}">
        <p14:creationId xmlns:p14="http://schemas.microsoft.com/office/powerpoint/2010/main" val="8316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avec flèche 25"/>
          <p:cNvCxnSpPr>
            <a:endCxn id="20" idx="0"/>
          </p:cNvCxnSpPr>
          <p:nvPr/>
        </p:nvCxnSpPr>
        <p:spPr>
          <a:xfrm>
            <a:off x="3183093" y="2352202"/>
            <a:ext cx="28069" cy="2007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17486" y="3339208"/>
            <a:ext cx="1748724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Generates a representation of the content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/>
              <a:t>Assumption: </a:t>
            </a:r>
          </a:p>
          <a:p>
            <a:r>
              <a:rPr lang="en-US" sz="3200" dirty="0"/>
              <a:t>content is always a RDF graph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/>
          <a:stretch/>
        </p:blipFill>
        <p:spPr bwMode="auto">
          <a:xfrm flipH="1">
            <a:off x="6712670" y="2231918"/>
            <a:ext cx="2341878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nsées 28"/>
          <p:cNvSpPr/>
          <p:nvPr/>
        </p:nvSpPr>
        <p:spPr>
          <a:xfrm>
            <a:off x="5915166" y="1019534"/>
            <a:ext cx="1789089" cy="1171744"/>
          </a:xfrm>
          <a:prstGeom prst="cloudCallout">
            <a:avLst>
              <a:gd name="adj1" fmla="val 32931"/>
              <a:gd name="adj2" fmla="val 83771"/>
            </a:avLst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received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13" y="4409154"/>
            <a:ext cx="997081" cy="6934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352202"/>
            <a:ext cx="3144" cy="200168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954621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1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6513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2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68691" y="3339208"/>
            <a:ext cx="17487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Transmits 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the message via the internet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6553170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3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35348" y="3339208"/>
            <a:ext cx="174872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Decodes and get understanding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86751" y="50369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68800" y="5443200"/>
            <a:ext cx="761227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Garamond" panose="02020404030301010803" pitchFamily="18" charset="0"/>
              </a:rPr>
              <a:t>Correct Content </a:t>
            </a:r>
            <a:r>
              <a:rPr lang="en-US" sz="24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Conveyance </a:t>
            </a:r>
            <a:r>
              <a:rPr lang="en-US" sz="2400" b="1" dirty="0" err="1" smtClean="0">
                <a:latin typeface="Garamond" panose="02020404030301010803" pitchFamily="18" charset="0"/>
              </a:rPr>
              <a:t>iif</a:t>
            </a:r>
            <a:r>
              <a:rPr lang="en-US" sz="2400" b="1" dirty="0" smtClean="0">
                <a:latin typeface="Garamond" panose="02020404030301010803" pitchFamily="18" charset="0"/>
              </a:rPr>
              <a:t>: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The </a:t>
            </a:r>
            <a:r>
              <a:rPr lang="en-US" sz="2400" dirty="0">
                <a:latin typeface="Garamond" panose="02020404030301010803" pitchFamily="18" charset="0"/>
              </a:rPr>
              <a:t>RDF graph the sender encodes is equivalent to </a:t>
            </a:r>
            <a:r>
              <a:rPr lang="en-US" sz="2400" dirty="0" smtClean="0">
                <a:latin typeface="Garamond" panose="02020404030301010803" pitchFamily="18" charset="0"/>
              </a:rPr>
              <a:t>the RDF 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graph </a:t>
            </a:r>
            <a:r>
              <a:rPr lang="en-US" sz="2400" dirty="0">
                <a:latin typeface="Garamond" panose="02020404030301010803" pitchFamily="18" charset="0"/>
              </a:rPr>
              <a:t>the receiver obtained after decoding the message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182" y="1550557"/>
            <a:ext cx="584451" cy="513747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44" y="1563269"/>
            <a:ext cx="584451" cy="488321"/>
          </a:xfrm>
          <a:prstGeom prst="rect">
            <a:avLst/>
          </a:prstGeom>
        </p:spPr>
      </p:pic>
      <p:sp>
        <p:nvSpPr>
          <p:cNvPr id="31" name="Forme libre 30"/>
          <p:cNvSpPr/>
          <p:nvPr/>
        </p:nvSpPr>
        <p:spPr>
          <a:xfrm>
            <a:off x="2218944" y="1981200"/>
            <a:ext cx="5455920" cy="3407664"/>
          </a:xfrm>
          <a:custGeom>
            <a:avLst/>
            <a:gdLst>
              <a:gd name="connsiteX0" fmla="*/ 621792 w 5455920"/>
              <a:gd name="connsiteY0" fmla="*/ 323088 h 3407664"/>
              <a:gd name="connsiteX1" fmla="*/ 1237488 w 5455920"/>
              <a:gd name="connsiteY1" fmla="*/ 262128 h 3407664"/>
              <a:gd name="connsiteX2" fmla="*/ 2237232 w 5455920"/>
              <a:gd name="connsiteY2" fmla="*/ 0 h 3407664"/>
              <a:gd name="connsiteX3" fmla="*/ 3822192 w 5455920"/>
              <a:gd name="connsiteY3" fmla="*/ 188976 h 3407664"/>
              <a:gd name="connsiteX4" fmla="*/ 4693920 w 5455920"/>
              <a:gd name="connsiteY4" fmla="*/ 316992 h 3407664"/>
              <a:gd name="connsiteX5" fmla="*/ 5181600 w 5455920"/>
              <a:gd name="connsiteY5" fmla="*/ 1146048 h 3407664"/>
              <a:gd name="connsiteX6" fmla="*/ 5455920 w 5455920"/>
              <a:gd name="connsiteY6" fmla="*/ 1511808 h 3407664"/>
              <a:gd name="connsiteX7" fmla="*/ 5285232 w 5455920"/>
              <a:gd name="connsiteY7" fmla="*/ 3304032 h 3407664"/>
              <a:gd name="connsiteX8" fmla="*/ 3450336 w 5455920"/>
              <a:gd name="connsiteY8" fmla="*/ 3407664 h 3407664"/>
              <a:gd name="connsiteX9" fmla="*/ 371856 w 5455920"/>
              <a:gd name="connsiteY9" fmla="*/ 3395472 h 3407664"/>
              <a:gd name="connsiteX10" fmla="*/ 0 w 5455920"/>
              <a:gd name="connsiteY10" fmla="*/ 1639824 h 3407664"/>
              <a:gd name="connsiteX11" fmla="*/ 323088 w 5455920"/>
              <a:gd name="connsiteY11" fmla="*/ 1499616 h 3407664"/>
              <a:gd name="connsiteX12" fmla="*/ 621792 w 5455920"/>
              <a:gd name="connsiteY12" fmla="*/ 323088 h 340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55920" h="3407664">
                <a:moveTo>
                  <a:pt x="621792" y="323088"/>
                </a:moveTo>
                <a:lnTo>
                  <a:pt x="1237488" y="262128"/>
                </a:lnTo>
                <a:lnTo>
                  <a:pt x="2237232" y="0"/>
                </a:lnTo>
                <a:lnTo>
                  <a:pt x="3822192" y="188976"/>
                </a:lnTo>
                <a:lnTo>
                  <a:pt x="4693920" y="316992"/>
                </a:lnTo>
                <a:lnTo>
                  <a:pt x="5181600" y="1146048"/>
                </a:lnTo>
                <a:lnTo>
                  <a:pt x="5455920" y="1511808"/>
                </a:lnTo>
                <a:lnTo>
                  <a:pt x="5285232" y="3304032"/>
                </a:lnTo>
                <a:lnTo>
                  <a:pt x="3450336" y="3407664"/>
                </a:lnTo>
                <a:lnTo>
                  <a:pt x="371856" y="3395472"/>
                </a:lnTo>
                <a:lnTo>
                  <a:pt x="0" y="1639824"/>
                </a:lnTo>
                <a:lnTo>
                  <a:pt x="323088" y="1499616"/>
                </a:lnTo>
                <a:lnTo>
                  <a:pt x="621792" y="323088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Informal graphs of the sample tripl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89" y="1531365"/>
            <a:ext cx="920252" cy="614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nformal graphs of the sample tripl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46" y="1573502"/>
            <a:ext cx="920252" cy="614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568800" y="1124038"/>
            <a:ext cx="8396314" cy="13408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4086393" y="1610879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ontologies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5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6" y="1344560"/>
            <a:ext cx="3906613" cy="3485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B21B-9BEF-40D7-A347-5FAA069EF9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311" y="2868051"/>
            <a:ext cx="7232688" cy="3302568"/>
          </a:xfrm>
          <a:prstGeom prst="rect">
            <a:avLst/>
          </a:prstGeom>
        </p:spPr>
      </p:pic>
      <p:sp>
        <p:nvSpPr>
          <p:cNvPr id="14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85725" y="40020"/>
            <a:ext cx="8955589" cy="759286"/>
          </a:xfrm>
        </p:spPr>
        <p:txBody>
          <a:bodyPr/>
          <a:lstStyle/>
          <a:p>
            <a:r>
              <a:rPr lang="fr-FR" sz="2800" b="0" dirty="0" smtClean="0"/>
              <a:t>Ontologies, </a:t>
            </a:r>
            <a:r>
              <a:rPr lang="fr-FR" sz="2800" b="0" dirty="0" smtClean="0"/>
              <a:t>contribution to </a:t>
            </a:r>
            <a:r>
              <a:rPr lang="fr-FR" sz="2800" b="0" dirty="0" err="1" smtClean="0"/>
              <a:t>standardization</a:t>
            </a:r>
            <a:endParaRPr lang="fr-FR" sz="2800" b="0" dirty="0" smtClean="0"/>
          </a:p>
          <a:p>
            <a:r>
              <a:rPr lang="fr-FR" sz="2800" b="0" dirty="0" smtClean="0"/>
              <a:t>SOSA/SSN </a:t>
            </a:r>
            <a:r>
              <a:rPr lang="fr-FR" sz="2800" b="0" dirty="0" err="1" smtClean="0"/>
              <a:t>ontology</a:t>
            </a:r>
            <a:endParaRPr lang="en-US" sz="2800" b="0" dirty="0"/>
          </a:p>
        </p:txBody>
      </p:sp>
      <p:sp>
        <p:nvSpPr>
          <p:cNvPr id="8" name="ZoneTexte 7"/>
          <p:cNvSpPr txBox="1"/>
          <p:nvPr/>
        </p:nvSpPr>
        <p:spPr>
          <a:xfrm>
            <a:off x="218173" y="932923"/>
            <a:ext cx="28793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Garamond" panose="02020404030301010803" pitchFamily="18" charset="0"/>
              </a:rPr>
              <a:t>Standard OGC et W3C</a:t>
            </a:r>
            <a:endParaRPr lang="en-US" sz="2200" b="1" dirty="0">
              <a:latin typeface="Garamond" panose="020204040303010108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24" y="6334484"/>
            <a:ext cx="7723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A. </a:t>
            </a:r>
            <a:r>
              <a:rPr lang="en-US" sz="1200" dirty="0"/>
              <a:t>Haller, </a:t>
            </a:r>
            <a:r>
              <a:rPr lang="en-US" sz="1200" dirty="0" smtClean="0"/>
              <a:t>K. Janowicz</a:t>
            </a:r>
            <a:r>
              <a:rPr lang="en-US" sz="1200" dirty="0"/>
              <a:t>, </a:t>
            </a:r>
            <a:r>
              <a:rPr lang="en-US" sz="1200" dirty="0" smtClean="0"/>
              <a:t>S. </a:t>
            </a:r>
            <a:r>
              <a:rPr lang="en-US" sz="1200" dirty="0"/>
              <a:t>Cox, </a:t>
            </a:r>
            <a:r>
              <a:rPr lang="en-US" sz="1200" dirty="0" smtClean="0"/>
              <a:t>D. </a:t>
            </a:r>
            <a:r>
              <a:rPr lang="en-US" sz="1200" dirty="0"/>
              <a:t>Le </a:t>
            </a:r>
            <a:r>
              <a:rPr lang="en-US" sz="1200" dirty="0" err="1"/>
              <a:t>Phuoc</a:t>
            </a:r>
            <a:r>
              <a:rPr lang="en-US" sz="1200" dirty="0"/>
              <a:t>, </a:t>
            </a:r>
            <a:r>
              <a:rPr lang="en-US" sz="1200" dirty="0" smtClean="0"/>
              <a:t>K. </a:t>
            </a:r>
            <a:r>
              <a:rPr lang="en-US" sz="1200" dirty="0"/>
              <a:t>Taylor, and </a:t>
            </a:r>
            <a:r>
              <a:rPr lang="en-US" sz="1200" dirty="0" smtClean="0"/>
              <a:t>M. </a:t>
            </a:r>
            <a:r>
              <a:rPr lang="en-US" sz="1200" dirty="0" err="1"/>
              <a:t>Lefrançois</a:t>
            </a:r>
            <a:r>
              <a:rPr lang="en-US" sz="1200" dirty="0"/>
              <a:t>, Semantic Sensor </a:t>
            </a:r>
            <a:r>
              <a:rPr lang="en-US" sz="1200" dirty="0" smtClean="0"/>
              <a:t>Network </a:t>
            </a:r>
            <a:r>
              <a:rPr lang="en-US" sz="1200" dirty="0"/>
              <a:t>Ontology,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W3C </a:t>
            </a:r>
            <a:r>
              <a:rPr lang="en-US" sz="1200" dirty="0"/>
              <a:t>Recommendation, W3C, 19 October 2017</a:t>
            </a:r>
          </a:p>
        </p:txBody>
      </p:sp>
    </p:spTree>
    <p:extLst>
      <p:ext uri="{BB962C8B-B14F-4D97-AF65-F5344CB8AC3E}">
        <p14:creationId xmlns:p14="http://schemas.microsoft.com/office/powerpoint/2010/main" val="33936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B21B-9BEF-40D7-A347-5FAA069EF9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85725" y="40020"/>
            <a:ext cx="8955589" cy="759286"/>
          </a:xfrm>
        </p:spPr>
        <p:txBody>
          <a:bodyPr/>
          <a:lstStyle/>
          <a:p>
            <a:r>
              <a:rPr lang="fr-FR" sz="2800" b="0" dirty="0" smtClean="0"/>
              <a:t>Ontologies, </a:t>
            </a:r>
            <a:r>
              <a:rPr lang="fr-FR" sz="2800" b="0" dirty="0" smtClean="0"/>
              <a:t>contribution to </a:t>
            </a:r>
            <a:r>
              <a:rPr lang="fr-FR" sz="2800" b="0" dirty="0" err="1" smtClean="0"/>
              <a:t>standardization</a:t>
            </a:r>
            <a:endParaRPr lang="fr-FR" sz="2800" b="0" dirty="0" smtClean="0"/>
          </a:p>
          <a:p>
            <a:r>
              <a:rPr lang="fr-FR" sz="2800" b="0" dirty="0" smtClean="0"/>
              <a:t>BOT </a:t>
            </a:r>
            <a:r>
              <a:rPr lang="fr-FR" sz="2800" b="0" dirty="0" err="1" smtClean="0"/>
              <a:t>ontology</a:t>
            </a:r>
            <a:endParaRPr lang="en-US" sz="2800" b="0" dirty="0"/>
          </a:p>
        </p:txBody>
      </p:sp>
      <p:pic>
        <p:nvPicPr>
          <p:cNvPr id="1026" name="Picture 2" descr="https://w3c-lbd-cg.github.io/bot/assets/interfa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1" y="3414829"/>
            <a:ext cx="5246112" cy="27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on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3125"/>
            <a:ext cx="4754861" cy="27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2280" y="6340507"/>
            <a:ext cx="8742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323232"/>
                </a:solidFill>
                <a:latin typeface="Myriad Pro"/>
              </a:rPr>
              <a:t>Mads</a:t>
            </a:r>
            <a:r>
              <a:rPr lang="fr-FR" sz="1200" dirty="0">
                <a:solidFill>
                  <a:srgbClr val="323232"/>
                </a:solidFill>
                <a:latin typeface="Myriad Pro"/>
              </a:rPr>
              <a:t> </a:t>
            </a:r>
            <a:r>
              <a:rPr lang="fr-FR" sz="1200" dirty="0" err="1">
                <a:solidFill>
                  <a:srgbClr val="323232"/>
                </a:solidFill>
                <a:latin typeface="Myriad Pro"/>
              </a:rPr>
              <a:t>Holten</a:t>
            </a:r>
            <a:r>
              <a:rPr lang="fr-FR" sz="1200" dirty="0">
                <a:solidFill>
                  <a:srgbClr val="323232"/>
                </a:solidFill>
                <a:latin typeface="Myriad Pro"/>
              </a:rPr>
              <a:t> </a:t>
            </a:r>
            <a:r>
              <a:rPr lang="fr-FR" sz="1200" dirty="0" smtClean="0">
                <a:solidFill>
                  <a:srgbClr val="323232"/>
                </a:solidFill>
                <a:latin typeface="Myriad Pro"/>
              </a:rPr>
              <a:t>Rasmussen, Maxime </a:t>
            </a:r>
            <a:r>
              <a:rPr lang="fr-FR" sz="1200" dirty="0" err="1" smtClean="0">
                <a:solidFill>
                  <a:srgbClr val="323232"/>
                </a:solidFill>
                <a:latin typeface="Myriad Pro"/>
              </a:rPr>
              <a:t>Lefrançois</a:t>
            </a:r>
            <a:r>
              <a:rPr lang="fr-FR" sz="1200" dirty="0" smtClean="0">
                <a:solidFill>
                  <a:srgbClr val="323232"/>
                </a:solidFill>
                <a:latin typeface="Myriad Pro"/>
              </a:rPr>
              <a:t>, Georg </a:t>
            </a:r>
            <a:r>
              <a:rPr lang="fr-FR" sz="1200" dirty="0">
                <a:solidFill>
                  <a:srgbClr val="323232"/>
                </a:solidFill>
                <a:latin typeface="Myriad Pro"/>
              </a:rPr>
              <a:t>Ferdinand </a:t>
            </a:r>
            <a:r>
              <a:rPr lang="fr-FR" sz="1200" dirty="0" smtClean="0">
                <a:solidFill>
                  <a:srgbClr val="323232"/>
                </a:solidFill>
                <a:latin typeface="Myriad Pro"/>
              </a:rPr>
              <a:t>Schneider, Pieter Pauwels, </a:t>
            </a:r>
            <a:r>
              <a:rPr lang="en-US" sz="1200" dirty="0">
                <a:solidFill>
                  <a:srgbClr val="323232"/>
                </a:solidFill>
                <a:latin typeface="Myriad Pro"/>
              </a:rPr>
              <a:t>BOT: the Building Topology Ontology of the W3C Linked Building Data </a:t>
            </a:r>
            <a:r>
              <a:rPr lang="en-US" sz="1200" dirty="0" smtClean="0">
                <a:solidFill>
                  <a:srgbClr val="323232"/>
                </a:solidFill>
                <a:latin typeface="Myriad Pro"/>
              </a:rPr>
              <a:t>Group (submitted May 2019 to Semantic Web Journal)</a:t>
            </a:r>
            <a:endParaRPr lang="en-US" sz="1200" dirty="0">
              <a:solidFill>
                <a:srgbClr val="323232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86217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B21B-9BEF-40D7-A347-5FAA069EF9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85725" y="40020"/>
            <a:ext cx="8955589" cy="759286"/>
          </a:xfrm>
        </p:spPr>
        <p:txBody>
          <a:bodyPr/>
          <a:lstStyle/>
          <a:p>
            <a:r>
              <a:rPr lang="fr-FR" sz="2800" b="0" dirty="0" smtClean="0"/>
              <a:t>Ontologies, </a:t>
            </a:r>
            <a:r>
              <a:rPr lang="fr-FR" sz="2800" b="0" dirty="0" smtClean="0"/>
              <a:t>contribution to </a:t>
            </a:r>
            <a:r>
              <a:rPr lang="fr-FR" sz="2800" b="0" dirty="0" err="1" smtClean="0"/>
              <a:t>standardization</a:t>
            </a:r>
            <a:endParaRPr lang="fr-FR" sz="2800" b="0" dirty="0" smtClean="0"/>
          </a:p>
          <a:p>
            <a:r>
              <a:rPr lang="fr-FR" sz="2800" b="0" dirty="0" smtClean="0"/>
              <a:t>SAREF + influences</a:t>
            </a:r>
            <a:endParaRPr lang="en-US" sz="2800" b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57" y="928364"/>
            <a:ext cx="6035123" cy="3600303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563519" y="4607627"/>
            <a:ext cx="4469184" cy="1878643"/>
            <a:chOff x="-152602" y="1236078"/>
            <a:chExt cx="12067881" cy="5072791"/>
          </a:xfrm>
        </p:grpSpPr>
        <p:pic>
          <p:nvPicPr>
            <p:cNvPr id="9" name="Picture 14" descr="RÃ©sultat de recherche d'images pour &quot;website png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00712" y="2941799"/>
              <a:ext cx="1589920" cy="154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RÃ©sultat de recherche d'images pour &quot;gitlab issues&quot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435" y="1236078"/>
              <a:ext cx="3481019" cy="1658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Ã©sultat de recherche d'images pour &quot;devops&quot;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450" y="2276398"/>
              <a:ext cx="6822979" cy="3866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ylindre 11"/>
            <p:cNvSpPr/>
            <p:nvPr/>
          </p:nvSpPr>
          <p:spPr>
            <a:xfrm>
              <a:off x="624264" y="3270338"/>
              <a:ext cx="1129250" cy="1271848"/>
            </a:xfrm>
            <a:prstGeom prst="ca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err="1" smtClean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-152602" y="5033801"/>
              <a:ext cx="3082756" cy="1080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accent5"/>
                  </a:solidFill>
                </a:rPr>
                <a:t>SAREF patterns </a:t>
              </a:r>
            </a:p>
            <a:p>
              <a:pPr algn="ctr"/>
              <a:r>
                <a:rPr lang="en-US" sz="1000" dirty="0" smtClean="0">
                  <a:solidFill>
                    <a:schemeClr val="accent5"/>
                  </a:solidFill>
                </a:rPr>
                <a:t>+ instances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8473258" y="4667875"/>
              <a:ext cx="3442021" cy="6648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</a:rPr>
                <a:t>http://saref.etsi.org/</a:t>
              </a:r>
            </a:p>
          </p:txBody>
        </p:sp>
        <p:pic>
          <p:nvPicPr>
            <p:cNvPr id="16" name="תמונה 12">
              <a:extLst>
                <a:ext uri="{FF2B5EF4-FFF2-40B4-BE49-F238E27FC236}">
                  <a16:creationId xmlns:a16="http://schemas.microsoft.com/office/drawing/2014/main" id="{51374FC3-FDE5-46BE-9615-D545EFC9B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44712" y="5621966"/>
              <a:ext cx="2146594" cy="686903"/>
            </a:xfrm>
            <a:prstGeom prst="rect">
              <a:avLst/>
            </a:prstGeom>
          </p:spPr>
        </p:pic>
        <p:pic>
          <p:nvPicPr>
            <p:cNvPr id="17" name="Picture 8" descr="Image associÃ©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3913" y="1395749"/>
              <a:ext cx="1198062" cy="1339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RÃ©sultat de recherche d'images pour &quot;gitlab png&quot;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011" y="3837049"/>
              <a:ext cx="1130993" cy="1240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Image associÃ©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1549" y="3488548"/>
              <a:ext cx="1536065" cy="1312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e 19"/>
          <p:cNvGrpSpPr/>
          <p:nvPr/>
        </p:nvGrpSpPr>
        <p:grpSpPr>
          <a:xfrm>
            <a:off x="255679" y="4457900"/>
            <a:ext cx="4098943" cy="2240109"/>
            <a:chOff x="179365" y="1061242"/>
            <a:chExt cx="8866715" cy="4845739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74287" y="4105319"/>
              <a:ext cx="2471793" cy="180166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2471883" y="4381318"/>
              <a:ext cx="3878116" cy="5326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 defTabSz="19531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sz="500" dirty="0">
                  <a:latin typeface="Meslo LG L" panose="020B0609030804020204" pitchFamily="49" charset="0"/>
                  <a:ea typeface="Meslo LG L" panose="020B0609030804020204" pitchFamily="49" charset="0"/>
                  <a:cs typeface="Meslo LG L" panose="020B0609030804020204" pitchFamily="49" charset="0"/>
                </a:rPr>
                <a:t>@</a:t>
              </a:r>
              <a:r>
                <a:rPr lang="fr-FR" altLang="fr-FR" sz="500" dirty="0" err="1">
                  <a:latin typeface="Meslo LG L" panose="020B0609030804020204" pitchFamily="49" charset="0"/>
                  <a:ea typeface="Meslo LG L" panose="020B0609030804020204" pitchFamily="49" charset="0"/>
                  <a:cs typeface="Meslo LG L" panose="020B0609030804020204" pitchFamily="49" charset="0"/>
                </a:rPr>
                <a:t>prefix</a:t>
              </a:r>
              <a:r>
                <a:rPr lang="fr-FR" altLang="fr-FR" sz="500" dirty="0">
                  <a:latin typeface="Meslo LG L" panose="020B0609030804020204" pitchFamily="49" charset="0"/>
                  <a:ea typeface="Meslo LG L" panose="020B0609030804020204" pitchFamily="49" charset="0"/>
                  <a:cs typeface="Meslo LG L" panose="020B0609030804020204" pitchFamily="49" charset="0"/>
                </a:rPr>
                <a:t> </a:t>
              </a:r>
              <a:r>
                <a:rPr lang="fr-FR" altLang="fr-FR" sz="500" dirty="0" err="1">
                  <a:latin typeface="Meslo LG L" panose="020B0609030804020204" pitchFamily="49" charset="0"/>
                  <a:ea typeface="Meslo LG L" panose="020B0609030804020204" pitchFamily="49" charset="0"/>
                  <a:cs typeface="Meslo LG L" panose="020B0609030804020204" pitchFamily="49" charset="0"/>
                </a:rPr>
                <a:t>seas</a:t>
              </a:r>
              <a:r>
                <a:rPr lang="fr-FR" altLang="fr-FR" sz="500" dirty="0">
                  <a:latin typeface="Meslo LG L" panose="020B0609030804020204" pitchFamily="49" charset="0"/>
                  <a:ea typeface="Meslo LG L" panose="020B0609030804020204" pitchFamily="49" charset="0"/>
                  <a:cs typeface="Meslo LG L" panose="020B0609030804020204" pitchFamily="49" charset="0"/>
                </a:rPr>
                <a:t>: &lt;</a:t>
              </a:r>
              <a:r>
                <a:rPr lang="fr-FR" altLang="fr-FR" sz="500" dirty="0">
                  <a:latin typeface="Meslo LG L" panose="020B0609030804020204" pitchFamily="49" charset="0"/>
                  <a:ea typeface="Meslo LG L" panose="020B0609030804020204" pitchFamily="49" charset="0"/>
                  <a:cs typeface="Meslo LG L" panose="020B0609030804020204" pitchFamily="49" charset="0"/>
                  <a:hlinkClick r:id="rId12"/>
                </a:rPr>
                <a:t>http</a:t>
              </a:r>
              <a:r>
                <a:rPr lang="fr-FR" altLang="fr-FR" sz="500" dirty="0" smtClean="0">
                  <a:latin typeface="Meslo LG L" panose="020B0609030804020204" pitchFamily="49" charset="0"/>
                  <a:ea typeface="Meslo LG L" panose="020B0609030804020204" pitchFamily="49" charset="0"/>
                  <a:cs typeface="Meslo LG L" panose="020B0609030804020204" pitchFamily="49" charset="0"/>
                  <a:hlinkClick r:id="rId12"/>
                </a:rPr>
                <a:t>://w3id.org/seas</a:t>
              </a:r>
              <a:r>
                <a:rPr lang="fr-FR" altLang="fr-FR" sz="500" dirty="0" smtClean="0">
                  <a:latin typeface="Meslo LG L" panose="020B0609030804020204" pitchFamily="49" charset="0"/>
                  <a:ea typeface="Meslo LG L" panose="020B0609030804020204" pitchFamily="49" charset="0"/>
                  <a:cs typeface="Meslo LG L" panose="020B0609030804020204" pitchFamily="49" charset="0"/>
                </a:rPr>
                <a:t>/&gt;. </a:t>
              </a:r>
              <a:r>
                <a:rPr lang="fr-FR" altLang="fr-FR" sz="500" dirty="0">
                  <a:latin typeface="Meslo LG L" panose="020B0609030804020204" pitchFamily="49" charset="0"/>
                  <a:ea typeface="Meslo LG L" panose="020B0609030804020204" pitchFamily="49" charset="0"/>
                  <a:cs typeface="Meslo LG L" panose="020B0609030804020204" pitchFamily="49" charset="0"/>
                </a:rPr>
                <a:t/>
              </a:r>
              <a:br>
                <a:rPr lang="fr-FR" altLang="fr-FR" sz="500" dirty="0">
                  <a:latin typeface="Meslo LG L" panose="020B0609030804020204" pitchFamily="49" charset="0"/>
                  <a:ea typeface="Meslo LG L" panose="020B0609030804020204" pitchFamily="49" charset="0"/>
                  <a:cs typeface="Meslo LG L" panose="020B0609030804020204" pitchFamily="49" charset="0"/>
                </a:rPr>
              </a:br>
              <a:endParaRPr lang="fr-FR" altLang="fr-FR" sz="500" dirty="0">
                <a:latin typeface="Meslo LG L" panose="020B0609030804020204" pitchFamily="49" charset="0"/>
                <a:ea typeface="Meslo LG L" panose="020B0609030804020204" pitchFamily="49" charset="0"/>
                <a:cs typeface="Meslo LG L" panose="020B060903080402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4709" y="1971906"/>
              <a:ext cx="2430693" cy="49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r>
                <a:rPr lang="fr-FR" sz="900" dirty="0" smtClean="0">
                  <a:solidFill>
                    <a:schemeClr val="tx1"/>
                  </a:solidFill>
                  <a:latin typeface="Garamond" panose="02020404030301010803" pitchFamily="18" charset="0"/>
                </a:rPr>
                <a:t>Smart </a:t>
              </a:r>
              <a:r>
                <a:rPr lang="fr-FR" sz="900" dirty="0" err="1" smtClean="0">
                  <a:solidFill>
                    <a:schemeClr val="tx1"/>
                  </a:solidFill>
                  <a:latin typeface="Garamond" panose="02020404030301010803" pitchFamily="18" charset="0"/>
                </a:rPr>
                <a:t>Grid</a:t>
              </a:r>
              <a:endParaRPr lang="fr-FR" sz="9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4" name="Triangle isocèle 23"/>
            <p:cNvSpPr/>
            <p:nvPr/>
          </p:nvSpPr>
          <p:spPr>
            <a:xfrm>
              <a:off x="3025588" y="2393439"/>
              <a:ext cx="2353466" cy="1842026"/>
            </a:xfrm>
            <a:prstGeom prst="triangl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761970">
                <a:defRPr/>
              </a:pPr>
              <a:r>
                <a:rPr lang="fr-FR" sz="900" dirty="0" err="1" smtClean="0">
                  <a:solidFill>
                    <a:prstClr val="white"/>
                  </a:solidFill>
                  <a:latin typeface="Garamond" panose="02020404030301010803" pitchFamily="18" charset="0"/>
                </a:rPr>
                <a:t>Core</a:t>
              </a:r>
              <a:r>
                <a:rPr lang="fr-FR" sz="900" dirty="0">
                  <a:solidFill>
                    <a:prstClr val="white"/>
                  </a:solidFill>
                  <a:latin typeface="Garamond" panose="02020404030301010803" pitchFamily="18" charset="0"/>
                </a:rPr>
                <a:t> </a:t>
              </a:r>
              <a:r>
                <a:rPr lang="fr-FR" sz="900" dirty="0" smtClean="0">
                  <a:solidFill>
                    <a:prstClr val="white"/>
                  </a:solidFill>
                  <a:latin typeface="Garamond" panose="02020404030301010803" pitchFamily="18" charset="0"/>
                </a:rPr>
                <a:t>of SEAS</a:t>
              </a:r>
              <a:endParaRPr lang="fr-FR" sz="900" dirty="0">
                <a:solidFill>
                  <a:prstClr val="white"/>
                </a:solidFill>
                <a:latin typeface="Garamond" panose="02020404030301010803" pitchFamily="18" charset="0"/>
              </a:endParaRPr>
            </a:p>
            <a:p>
              <a:pPr algn="ctr" defTabSz="761970">
                <a:defRPr/>
              </a:pPr>
              <a:r>
                <a:rPr lang="fr-FR" sz="900" dirty="0" err="1" smtClean="0">
                  <a:solidFill>
                    <a:prstClr val="white"/>
                  </a:solidFill>
                  <a:latin typeface="Garamond" panose="02020404030301010803" pitchFamily="18" charset="0"/>
                </a:rPr>
                <a:t>Ontology</a:t>
              </a:r>
              <a:r>
                <a:rPr lang="fr-FR" sz="900" dirty="0" smtClean="0">
                  <a:solidFill>
                    <a:prstClr val="white"/>
                  </a:solidFill>
                  <a:latin typeface="Garamond" panose="02020404030301010803" pitchFamily="18" charset="0"/>
                </a:rPr>
                <a:t> patterns</a:t>
              </a:r>
            </a:p>
            <a:p>
              <a:pPr algn="ctr" defTabSz="761970">
                <a:defRPr/>
              </a:pPr>
              <a:r>
                <a:rPr lang="fr-FR" sz="900" u="sng" dirty="0" smtClean="0">
                  <a:solidFill>
                    <a:prstClr val="white"/>
                  </a:solidFill>
                  <a:latin typeface="Garamond" panose="02020404030301010803" pitchFamily="18" charset="0"/>
                </a:rPr>
                <a:t>Simple</a:t>
              </a:r>
              <a:endParaRPr lang="fr-FR" sz="900" u="sng" dirty="0">
                <a:solidFill>
                  <a:prstClr val="white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9365" y="3880351"/>
              <a:ext cx="2430693" cy="49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r>
                <a:rPr lang="fr-FR" sz="900" dirty="0" smtClean="0">
                  <a:solidFill>
                    <a:schemeClr val="tx1"/>
                  </a:solidFill>
                  <a:latin typeface="Garamond" panose="02020404030301010803" pitchFamily="18" charset="0"/>
                </a:rPr>
                <a:t>Transport</a:t>
              </a:r>
              <a:endParaRPr lang="fr-FR" sz="9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3911" y="3065306"/>
              <a:ext cx="2430693" cy="49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r>
                <a:rPr lang="fr-FR" sz="900" dirty="0" smtClean="0">
                  <a:solidFill>
                    <a:schemeClr val="tx1"/>
                  </a:solidFill>
                  <a:latin typeface="Garamond" panose="02020404030301010803" pitchFamily="18" charset="0"/>
                </a:rPr>
                <a:t>Smart Home</a:t>
              </a:r>
              <a:endParaRPr lang="fr-FR" sz="9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7" name="Triangle isocèle 26"/>
            <p:cNvSpPr/>
            <p:nvPr/>
          </p:nvSpPr>
          <p:spPr>
            <a:xfrm>
              <a:off x="2463027" y="1742227"/>
              <a:ext cx="490303" cy="372654"/>
            </a:xfrm>
            <a:prstGeom prst="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fr-FR" sz="9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Forme libre 27"/>
            <p:cNvSpPr/>
            <p:nvPr/>
          </p:nvSpPr>
          <p:spPr>
            <a:xfrm>
              <a:off x="2792734" y="2035611"/>
              <a:ext cx="1046284" cy="808892"/>
            </a:xfrm>
            <a:custGeom>
              <a:avLst/>
              <a:gdLst>
                <a:gd name="connsiteX0" fmla="*/ 1046284 w 1046284"/>
                <a:gd name="connsiteY0" fmla="*/ 808892 h 808892"/>
                <a:gd name="connsiteX1" fmla="*/ 729761 w 1046284"/>
                <a:gd name="connsiteY1" fmla="*/ 290146 h 808892"/>
                <a:gd name="connsiteX2" fmla="*/ 0 w 1046284"/>
                <a:gd name="connsiteY2" fmla="*/ 0 h 80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6284" h="808892">
                  <a:moveTo>
                    <a:pt x="1046284" y="808892"/>
                  </a:moveTo>
                  <a:cubicBezTo>
                    <a:pt x="975213" y="616926"/>
                    <a:pt x="904142" y="424961"/>
                    <a:pt x="729761" y="290146"/>
                  </a:cubicBezTo>
                  <a:cubicBezTo>
                    <a:pt x="555380" y="155331"/>
                    <a:pt x="45427" y="19050"/>
                    <a:pt x="0" y="0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29" name="Triangle isocèle 28"/>
            <p:cNvSpPr/>
            <p:nvPr/>
          </p:nvSpPr>
          <p:spPr>
            <a:xfrm>
              <a:off x="2348965" y="3653978"/>
              <a:ext cx="490303" cy="372654"/>
            </a:xfrm>
            <a:prstGeom prst="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fr-FR" sz="9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Triangle isocèle 29"/>
            <p:cNvSpPr/>
            <p:nvPr/>
          </p:nvSpPr>
          <p:spPr>
            <a:xfrm>
              <a:off x="2400621" y="2779728"/>
              <a:ext cx="490303" cy="372654"/>
            </a:xfrm>
            <a:prstGeom prst="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fr-FR" sz="9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01700" y="3963905"/>
              <a:ext cx="2430693" cy="49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r>
                <a:rPr lang="fr-FR" sz="900" dirty="0" smtClean="0">
                  <a:solidFill>
                    <a:schemeClr val="tx1"/>
                  </a:solidFill>
                  <a:latin typeface="Garamond" panose="02020404030301010803" pitchFamily="18" charset="0"/>
                </a:rPr>
                <a:t>Building</a:t>
              </a:r>
              <a:endParaRPr lang="fr-FR" sz="9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2" name="Triangle isocèle 31"/>
            <p:cNvSpPr/>
            <p:nvPr/>
          </p:nvSpPr>
          <p:spPr>
            <a:xfrm>
              <a:off x="6103439" y="3791920"/>
              <a:ext cx="490303" cy="372654"/>
            </a:xfrm>
            <a:prstGeom prst="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fr-FR" sz="9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Forme libre 32"/>
            <p:cNvSpPr/>
            <p:nvPr/>
          </p:nvSpPr>
          <p:spPr>
            <a:xfrm flipH="1">
              <a:off x="2662007" y="2902750"/>
              <a:ext cx="727161" cy="558122"/>
            </a:xfrm>
            <a:custGeom>
              <a:avLst/>
              <a:gdLst>
                <a:gd name="connsiteX0" fmla="*/ 0 w 439615"/>
                <a:gd name="connsiteY0" fmla="*/ 404446 h 404446"/>
                <a:gd name="connsiteX1" fmla="*/ 167054 w 439615"/>
                <a:gd name="connsiteY1" fmla="*/ 184639 h 404446"/>
                <a:gd name="connsiteX2" fmla="*/ 439615 w 439615"/>
                <a:gd name="connsiteY2" fmla="*/ 0 h 404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9615" h="404446">
                  <a:moveTo>
                    <a:pt x="0" y="404446"/>
                  </a:moveTo>
                  <a:cubicBezTo>
                    <a:pt x="46892" y="328246"/>
                    <a:pt x="93785" y="252047"/>
                    <a:pt x="167054" y="184639"/>
                  </a:cubicBezTo>
                  <a:cubicBezTo>
                    <a:pt x="240323" y="117231"/>
                    <a:pt x="339969" y="58615"/>
                    <a:pt x="439615" y="0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34" name="Forme libre 33"/>
            <p:cNvSpPr/>
            <p:nvPr/>
          </p:nvSpPr>
          <p:spPr>
            <a:xfrm flipH="1">
              <a:off x="2553806" y="3822195"/>
              <a:ext cx="518316" cy="171239"/>
            </a:xfrm>
            <a:custGeom>
              <a:avLst/>
              <a:gdLst>
                <a:gd name="connsiteX0" fmla="*/ 0 w 694592"/>
                <a:gd name="connsiteY0" fmla="*/ 580293 h 580293"/>
                <a:gd name="connsiteX1" fmla="*/ 184638 w 694592"/>
                <a:gd name="connsiteY1" fmla="*/ 334108 h 580293"/>
                <a:gd name="connsiteX2" fmla="*/ 474785 w 694592"/>
                <a:gd name="connsiteY2" fmla="*/ 61547 h 580293"/>
                <a:gd name="connsiteX3" fmla="*/ 694592 w 694592"/>
                <a:gd name="connsiteY3" fmla="*/ 0 h 58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592" h="580293">
                  <a:moveTo>
                    <a:pt x="0" y="580293"/>
                  </a:moveTo>
                  <a:cubicBezTo>
                    <a:pt x="52753" y="500429"/>
                    <a:pt x="105507" y="420566"/>
                    <a:pt x="184638" y="334108"/>
                  </a:cubicBezTo>
                  <a:cubicBezTo>
                    <a:pt x="263769" y="247650"/>
                    <a:pt x="389793" y="117232"/>
                    <a:pt x="474785" y="61547"/>
                  </a:cubicBezTo>
                  <a:cubicBezTo>
                    <a:pt x="559777" y="5862"/>
                    <a:pt x="627184" y="2931"/>
                    <a:pt x="694592" y="0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35" name="Forme libre 34"/>
            <p:cNvSpPr/>
            <p:nvPr/>
          </p:nvSpPr>
          <p:spPr>
            <a:xfrm>
              <a:off x="5341079" y="3910705"/>
              <a:ext cx="923192" cy="162179"/>
            </a:xfrm>
            <a:custGeom>
              <a:avLst/>
              <a:gdLst>
                <a:gd name="connsiteX0" fmla="*/ 0 w 923192"/>
                <a:gd name="connsiteY0" fmla="*/ 0 h 162179"/>
                <a:gd name="connsiteX1" fmla="*/ 281354 w 923192"/>
                <a:gd name="connsiteY1" fmla="*/ 131884 h 162179"/>
                <a:gd name="connsiteX2" fmla="*/ 712177 w 923192"/>
                <a:gd name="connsiteY2" fmla="*/ 158261 h 162179"/>
                <a:gd name="connsiteX3" fmla="*/ 923192 w 923192"/>
                <a:gd name="connsiteY3" fmla="*/ 70338 h 16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192" h="162179">
                  <a:moveTo>
                    <a:pt x="0" y="0"/>
                  </a:moveTo>
                  <a:cubicBezTo>
                    <a:pt x="81329" y="52753"/>
                    <a:pt x="162658" y="105507"/>
                    <a:pt x="281354" y="131884"/>
                  </a:cubicBezTo>
                  <a:cubicBezTo>
                    <a:pt x="400050" y="158261"/>
                    <a:pt x="605204" y="168519"/>
                    <a:pt x="712177" y="158261"/>
                  </a:cubicBezTo>
                  <a:cubicBezTo>
                    <a:pt x="819150" y="148003"/>
                    <a:pt x="871171" y="109170"/>
                    <a:pt x="923192" y="70338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83474" y="1714989"/>
              <a:ext cx="3036140" cy="163086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868816" y="1329260"/>
              <a:ext cx="2430693" cy="49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r>
                <a:rPr lang="fr-FR" sz="900" dirty="0" smtClean="0">
                  <a:solidFill>
                    <a:schemeClr val="tx1"/>
                  </a:solidFill>
                  <a:latin typeface="Garamond" panose="02020404030301010803" pitchFamily="18" charset="0"/>
                </a:rPr>
                <a:t>HVAC</a:t>
              </a:r>
              <a:endParaRPr lang="fr-FR" sz="9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8" name="Triangle isocèle 37"/>
            <p:cNvSpPr/>
            <p:nvPr/>
          </p:nvSpPr>
          <p:spPr>
            <a:xfrm>
              <a:off x="4642940" y="1061242"/>
              <a:ext cx="490303" cy="372654"/>
            </a:xfrm>
            <a:prstGeom prst="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61970">
                <a:defRPr/>
              </a:pPr>
              <a:endParaRPr lang="fr-FR" sz="9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Forme libre 38"/>
            <p:cNvSpPr/>
            <p:nvPr/>
          </p:nvSpPr>
          <p:spPr>
            <a:xfrm rot="17856937">
              <a:off x="4023644" y="1887888"/>
              <a:ext cx="1238592" cy="284854"/>
            </a:xfrm>
            <a:custGeom>
              <a:avLst/>
              <a:gdLst>
                <a:gd name="connsiteX0" fmla="*/ 0 w 835269"/>
                <a:gd name="connsiteY0" fmla="*/ 208249 h 208249"/>
                <a:gd name="connsiteX1" fmla="*/ 263769 w 835269"/>
                <a:gd name="connsiteY1" fmla="*/ 93949 h 208249"/>
                <a:gd name="connsiteX2" fmla="*/ 668215 w 835269"/>
                <a:gd name="connsiteY2" fmla="*/ 6026 h 208249"/>
                <a:gd name="connsiteX3" fmla="*/ 835269 w 835269"/>
                <a:gd name="connsiteY3" fmla="*/ 14819 h 208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5269" h="208249">
                  <a:moveTo>
                    <a:pt x="0" y="208249"/>
                  </a:moveTo>
                  <a:cubicBezTo>
                    <a:pt x="76200" y="167951"/>
                    <a:pt x="152400" y="127653"/>
                    <a:pt x="263769" y="93949"/>
                  </a:cubicBezTo>
                  <a:cubicBezTo>
                    <a:pt x="375138" y="60245"/>
                    <a:pt x="572965" y="19214"/>
                    <a:pt x="668215" y="6026"/>
                  </a:cubicBezTo>
                  <a:cubicBezTo>
                    <a:pt x="763465" y="-7162"/>
                    <a:pt x="799367" y="3828"/>
                    <a:pt x="835269" y="14819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</p:grpSp>
    </p:spTree>
    <p:extLst>
      <p:ext uri="{BB962C8B-B14F-4D97-AF65-F5344CB8AC3E}">
        <p14:creationId xmlns:p14="http://schemas.microsoft.com/office/powerpoint/2010/main" val="1983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BB21B-9BEF-40D7-A347-5FAA069EF9D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85725" y="40020"/>
            <a:ext cx="8955589" cy="759286"/>
          </a:xfrm>
        </p:spPr>
        <p:txBody>
          <a:bodyPr/>
          <a:lstStyle/>
          <a:p>
            <a:r>
              <a:rPr lang="fr-FR" sz="2800" b="0" dirty="0" smtClean="0"/>
              <a:t>Ontologies, </a:t>
            </a:r>
            <a:r>
              <a:rPr lang="fr-FR" sz="2800" b="0" dirty="0" smtClean="0"/>
              <a:t>contribution to </a:t>
            </a:r>
            <a:r>
              <a:rPr lang="fr-FR" sz="2800" b="0" dirty="0" err="1" smtClean="0"/>
              <a:t>standardization</a:t>
            </a:r>
            <a:endParaRPr lang="fr-FR" sz="2800" b="0" dirty="0" smtClean="0"/>
          </a:p>
          <a:p>
            <a:r>
              <a:rPr lang="fr-FR" sz="2800" b="0" dirty="0" smtClean="0"/>
              <a:t>A </a:t>
            </a:r>
            <a:r>
              <a:rPr lang="fr-FR" sz="2800" b="0" dirty="0" err="1" smtClean="0"/>
              <a:t>work</a:t>
            </a:r>
            <a:r>
              <a:rPr lang="fr-FR" sz="2800" b="0" dirty="0" smtClean="0"/>
              <a:t>-in </a:t>
            </a:r>
            <a:r>
              <a:rPr lang="fr-FR" sz="2800" b="0" dirty="0" err="1" smtClean="0"/>
              <a:t>progress</a:t>
            </a:r>
            <a:r>
              <a:rPr lang="fr-FR" sz="2800" b="0" dirty="0" smtClean="0"/>
              <a:t> at international </a:t>
            </a:r>
            <a:r>
              <a:rPr lang="fr-FR" sz="2800" b="0" dirty="0" err="1" smtClean="0"/>
              <a:t>level</a:t>
            </a:r>
            <a:endParaRPr lang="en-US" sz="2800" b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2" y="2156791"/>
            <a:ext cx="8969592" cy="39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avec flèche 25"/>
          <p:cNvCxnSpPr>
            <a:endCxn id="20" idx="0"/>
          </p:cNvCxnSpPr>
          <p:nvPr/>
        </p:nvCxnSpPr>
        <p:spPr>
          <a:xfrm>
            <a:off x="3183093" y="2352202"/>
            <a:ext cx="28069" cy="2007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17486" y="3339208"/>
            <a:ext cx="1748724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Generates a representation of the content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/>
          <a:stretch/>
        </p:blipFill>
        <p:spPr bwMode="auto">
          <a:xfrm flipH="1">
            <a:off x="6712670" y="2231918"/>
            <a:ext cx="2341878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nsées 28"/>
          <p:cNvSpPr/>
          <p:nvPr/>
        </p:nvSpPr>
        <p:spPr>
          <a:xfrm>
            <a:off x="5915166" y="1019534"/>
            <a:ext cx="1789089" cy="1171744"/>
          </a:xfrm>
          <a:prstGeom prst="cloudCallout">
            <a:avLst>
              <a:gd name="adj1" fmla="val 32931"/>
              <a:gd name="adj2" fmla="val 83771"/>
            </a:avLst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received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13" y="4409154"/>
            <a:ext cx="997081" cy="6934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352202"/>
            <a:ext cx="3144" cy="200168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954621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1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6513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2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68691" y="3339208"/>
            <a:ext cx="17487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Transmits 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the message via the internet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6553170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3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35348" y="3339208"/>
            <a:ext cx="174872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Decodes and get understanding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86751" y="50369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68800" y="5443200"/>
            <a:ext cx="761227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Garamond" panose="02020404030301010803" pitchFamily="18" charset="0"/>
              </a:rPr>
              <a:t>Correct Content </a:t>
            </a:r>
            <a:r>
              <a:rPr lang="en-US" sz="24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Conveyance </a:t>
            </a:r>
            <a:r>
              <a:rPr lang="en-US" sz="2400" b="1" dirty="0" err="1" smtClean="0">
                <a:latin typeface="Garamond" panose="02020404030301010803" pitchFamily="18" charset="0"/>
              </a:rPr>
              <a:t>iif</a:t>
            </a:r>
            <a:r>
              <a:rPr lang="en-US" sz="2400" b="1" dirty="0" smtClean="0">
                <a:latin typeface="Garamond" panose="02020404030301010803" pitchFamily="18" charset="0"/>
              </a:rPr>
              <a:t>: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The </a:t>
            </a:r>
            <a:r>
              <a:rPr lang="en-US" sz="2400" dirty="0">
                <a:latin typeface="Garamond" panose="02020404030301010803" pitchFamily="18" charset="0"/>
              </a:rPr>
              <a:t>RDF graph the sender encodes is equivalent to </a:t>
            </a:r>
            <a:r>
              <a:rPr lang="en-US" sz="2400" dirty="0" smtClean="0">
                <a:latin typeface="Garamond" panose="02020404030301010803" pitchFamily="18" charset="0"/>
              </a:rPr>
              <a:t>the RDF 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graph </a:t>
            </a:r>
            <a:r>
              <a:rPr lang="en-US" sz="2400" dirty="0">
                <a:latin typeface="Garamond" panose="02020404030301010803" pitchFamily="18" charset="0"/>
              </a:rPr>
              <a:t>the receiver obtained after decoding the message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182" y="1550557"/>
            <a:ext cx="584451" cy="513747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44" y="1563269"/>
            <a:ext cx="584451" cy="488321"/>
          </a:xfrm>
          <a:prstGeom prst="rect">
            <a:avLst/>
          </a:prstGeom>
        </p:spPr>
      </p:pic>
      <p:pic>
        <p:nvPicPr>
          <p:cNvPr id="38" name="Picture 2" descr="Informal graphs of the sample tripl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89" y="1531365"/>
            <a:ext cx="920252" cy="614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nformal graphs of the sample tripl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46" y="1573502"/>
            <a:ext cx="920252" cy="614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/>
          <p:cNvSpPr txBox="1"/>
          <p:nvPr/>
        </p:nvSpPr>
        <p:spPr>
          <a:xfrm>
            <a:off x="2692984" y="4119426"/>
            <a:ext cx="977950" cy="400110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STTL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927639" y="4050180"/>
            <a:ext cx="1685751" cy="707886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SPARQL-Generate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/>
              <a:t>Assumption: </a:t>
            </a:r>
          </a:p>
          <a:p>
            <a:r>
              <a:rPr lang="en-US" sz="3200" dirty="0"/>
              <a:t>content is always a RDF graph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3" name="Forme libre 42"/>
          <p:cNvSpPr/>
          <p:nvPr/>
        </p:nvSpPr>
        <p:spPr>
          <a:xfrm>
            <a:off x="4046922" y="2157585"/>
            <a:ext cx="2043321" cy="3084395"/>
          </a:xfrm>
          <a:custGeom>
            <a:avLst/>
            <a:gdLst>
              <a:gd name="connsiteX0" fmla="*/ 621792 w 5455920"/>
              <a:gd name="connsiteY0" fmla="*/ 323088 h 3407664"/>
              <a:gd name="connsiteX1" fmla="*/ 1237488 w 5455920"/>
              <a:gd name="connsiteY1" fmla="*/ 262128 h 3407664"/>
              <a:gd name="connsiteX2" fmla="*/ 2237232 w 5455920"/>
              <a:gd name="connsiteY2" fmla="*/ 0 h 3407664"/>
              <a:gd name="connsiteX3" fmla="*/ 3822192 w 5455920"/>
              <a:gd name="connsiteY3" fmla="*/ 188976 h 3407664"/>
              <a:gd name="connsiteX4" fmla="*/ 4693920 w 5455920"/>
              <a:gd name="connsiteY4" fmla="*/ 316992 h 3407664"/>
              <a:gd name="connsiteX5" fmla="*/ 5181600 w 5455920"/>
              <a:gd name="connsiteY5" fmla="*/ 1146048 h 3407664"/>
              <a:gd name="connsiteX6" fmla="*/ 5455920 w 5455920"/>
              <a:gd name="connsiteY6" fmla="*/ 1511808 h 3407664"/>
              <a:gd name="connsiteX7" fmla="*/ 5285232 w 5455920"/>
              <a:gd name="connsiteY7" fmla="*/ 3304032 h 3407664"/>
              <a:gd name="connsiteX8" fmla="*/ 3450336 w 5455920"/>
              <a:gd name="connsiteY8" fmla="*/ 3407664 h 3407664"/>
              <a:gd name="connsiteX9" fmla="*/ 371856 w 5455920"/>
              <a:gd name="connsiteY9" fmla="*/ 3395472 h 3407664"/>
              <a:gd name="connsiteX10" fmla="*/ 0 w 5455920"/>
              <a:gd name="connsiteY10" fmla="*/ 1639824 h 3407664"/>
              <a:gd name="connsiteX11" fmla="*/ 323088 w 5455920"/>
              <a:gd name="connsiteY11" fmla="*/ 1499616 h 3407664"/>
              <a:gd name="connsiteX12" fmla="*/ 621792 w 5455920"/>
              <a:gd name="connsiteY12" fmla="*/ 323088 h 3407664"/>
              <a:gd name="connsiteX0" fmla="*/ 621792 w 5455920"/>
              <a:gd name="connsiteY0" fmla="*/ 503234 h 3587810"/>
              <a:gd name="connsiteX1" fmla="*/ 1237488 w 5455920"/>
              <a:gd name="connsiteY1" fmla="*/ 442274 h 3587810"/>
              <a:gd name="connsiteX2" fmla="*/ 2237232 w 5455920"/>
              <a:gd name="connsiteY2" fmla="*/ 180146 h 3587810"/>
              <a:gd name="connsiteX3" fmla="*/ 3822192 w 5455920"/>
              <a:gd name="connsiteY3" fmla="*/ 369122 h 3587810"/>
              <a:gd name="connsiteX4" fmla="*/ 5118539 w 5455920"/>
              <a:gd name="connsiteY4" fmla="*/ 0 h 3587810"/>
              <a:gd name="connsiteX5" fmla="*/ 5181600 w 5455920"/>
              <a:gd name="connsiteY5" fmla="*/ 1326194 h 3587810"/>
              <a:gd name="connsiteX6" fmla="*/ 5455920 w 5455920"/>
              <a:gd name="connsiteY6" fmla="*/ 1691954 h 3587810"/>
              <a:gd name="connsiteX7" fmla="*/ 5285232 w 5455920"/>
              <a:gd name="connsiteY7" fmla="*/ 3484178 h 3587810"/>
              <a:gd name="connsiteX8" fmla="*/ 3450336 w 5455920"/>
              <a:gd name="connsiteY8" fmla="*/ 3587810 h 3587810"/>
              <a:gd name="connsiteX9" fmla="*/ 371856 w 5455920"/>
              <a:gd name="connsiteY9" fmla="*/ 3575618 h 3587810"/>
              <a:gd name="connsiteX10" fmla="*/ 0 w 5455920"/>
              <a:gd name="connsiteY10" fmla="*/ 1819970 h 3587810"/>
              <a:gd name="connsiteX11" fmla="*/ 323088 w 5455920"/>
              <a:gd name="connsiteY11" fmla="*/ 1679762 h 3587810"/>
              <a:gd name="connsiteX12" fmla="*/ 621792 w 5455920"/>
              <a:gd name="connsiteY12" fmla="*/ 503234 h 3587810"/>
              <a:gd name="connsiteX0" fmla="*/ 621792 w 5455920"/>
              <a:gd name="connsiteY0" fmla="*/ 503234 h 3587810"/>
              <a:gd name="connsiteX1" fmla="*/ 1237488 w 5455920"/>
              <a:gd name="connsiteY1" fmla="*/ 442274 h 3587810"/>
              <a:gd name="connsiteX2" fmla="*/ 2237232 w 5455920"/>
              <a:gd name="connsiteY2" fmla="*/ 180146 h 3587810"/>
              <a:gd name="connsiteX3" fmla="*/ 5118539 w 5455920"/>
              <a:gd name="connsiteY3" fmla="*/ 0 h 3587810"/>
              <a:gd name="connsiteX4" fmla="*/ 5181600 w 5455920"/>
              <a:gd name="connsiteY4" fmla="*/ 1326194 h 3587810"/>
              <a:gd name="connsiteX5" fmla="*/ 5455920 w 5455920"/>
              <a:gd name="connsiteY5" fmla="*/ 1691954 h 3587810"/>
              <a:gd name="connsiteX6" fmla="*/ 5285232 w 5455920"/>
              <a:gd name="connsiteY6" fmla="*/ 3484178 h 3587810"/>
              <a:gd name="connsiteX7" fmla="*/ 3450336 w 5455920"/>
              <a:gd name="connsiteY7" fmla="*/ 3587810 h 3587810"/>
              <a:gd name="connsiteX8" fmla="*/ 371856 w 5455920"/>
              <a:gd name="connsiteY8" fmla="*/ 3575618 h 3587810"/>
              <a:gd name="connsiteX9" fmla="*/ 0 w 5455920"/>
              <a:gd name="connsiteY9" fmla="*/ 1819970 h 3587810"/>
              <a:gd name="connsiteX10" fmla="*/ 323088 w 5455920"/>
              <a:gd name="connsiteY10" fmla="*/ 1679762 h 3587810"/>
              <a:gd name="connsiteX11" fmla="*/ 621792 w 5455920"/>
              <a:gd name="connsiteY11" fmla="*/ 503234 h 3587810"/>
              <a:gd name="connsiteX0" fmla="*/ 621792 w 5455920"/>
              <a:gd name="connsiteY0" fmla="*/ 503234 h 3587810"/>
              <a:gd name="connsiteX1" fmla="*/ 1237488 w 5455920"/>
              <a:gd name="connsiteY1" fmla="*/ 442274 h 3587810"/>
              <a:gd name="connsiteX2" fmla="*/ 2237232 w 5455920"/>
              <a:gd name="connsiteY2" fmla="*/ 180146 h 3587810"/>
              <a:gd name="connsiteX3" fmla="*/ 5118539 w 5455920"/>
              <a:gd name="connsiteY3" fmla="*/ 0 h 3587810"/>
              <a:gd name="connsiteX4" fmla="*/ 5181600 w 5455920"/>
              <a:gd name="connsiteY4" fmla="*/ 1326194 h 3587810"/>
              <a:gd name="connsiteX5" fmla="*/ 5455920 w 5455920"/>
              <a:gd name="connsiteY5" fmla="*/ 1691954 h 3587810"/>
              <a:gd name="connsiteX6" fmla="*/ 5285232 w 5455920"/>
              <a:gd name="connsiteY6" fmla="*/ 3484178 h 3587810"/>
              <a:gd name="connsiteX7" fmla="*/ 3450336 w 5455920"/>
              <a:gd name="connsiteY7" fmla="*/ 3587810 h 3587810"/>
              <a:gd name="connsiteX8" fmla="*/ 371856 w 5455920"/>
              <a:gd name="connsiteY8" fmla="*/ 3575618 h 3587810"/>
              <a:gd name="connsiteX9" fmla="*/ 0 w 5455920"/>
              <a:gd name="connsiteY9" fmla="*/ 1819970 h 3587810"/>
              <a:gd name="connsiteX10" fmla="*/ 163855 w 5455920"/>
              <a:gd name="connsiteY10" fmla="*/ 26491 h 3587810"/>
              <a:gd name="connsiteX11" fmla="*/ 621792 w 5455920"/>
              <a:gd name="connsiteY11" fmla="*/ 503234 h 3587810"/>
              <a:gd name="connsiteX0" fmla="*/ 163855 w 5455920"/>
              <a:gd name="connsiteY0" fmla="*/ 26491 h 3587810"/>
              <a:gd name="connsiteX1" fmla="*/ 1237488 w 5455920"/>
              <a:gd name="connsiteY1" fmla="*/ 442274 h 3587810"/>
              <a:gd name="connsiteX2" fmla="*/ 2237232 w 5455920"/>
              <a:gd name="connsiteY2" fmla="*/ 180146 h 3587810"/>
              <a:gd name="connsiteX3" fmla="*/ 5118539 w 5455920"/>
              <a:gd name="connsiteY3" fmla="*/ 0 h 3587810"/>
              <a:gd name="connsiteX4" fmla="*/ 5181600 w 5455920"/>
              <a:gd name="connsiteY4" fmla="*/ 1326194 h 3587810"/>
              <a:gd name="connsiteX5" fmla="*/ 5455920 w 5455920"/>
              <a:gd name="connsiteY5" fmla="*/ 1691954 h 3587810"/>
              <a:gd name="connsiteX6" fmla="*/ 5285232 w 5455920"/>
              <a:gd name="connsiteY6" fmla="*/ 3484178 h 3587810"/>
              <a:gd name="connsiteX7" fmla="*/ 3450336 w 5455920"/>
              <a:gd name="connsiteY7" fmla="*/ 3587810 h 3587810"/>
              <a:gd name="connsiteX8" fmla="*/ 371856 w 5455920"/>
              <a:gd name="connsiteY8" fmla="*/ 3575618 h 3587810"/>
              <a:gd name="connsiteX9" fmla="*/ 0 w 5455920"/>
              <a:gd name="connsiteY9" fmla="*/ 1819970 h 3587810"/>
              <a:gd name="connsiteX10" fmla="*/ 163855 w 5455920"/>
              <a:gd name="connsiteY10" fmla="*/ 26491 h 3587810"/>
              <a:gd name="connsiteX0" fmla="*/ 163855 w 5455920"/>
              <a:gd name="connsiteY0" fmla="*/ 26491 h 3587810"/>
              <a:gd name="connsiteX1" fmla="*/ 2237232 w 5455920"/>
              <a:gd name="connsiteY1" fmla="*/ 180146 h 3587810"/>
              <a:gd name="connsiteX2" fmla="*/ 5118539 w 5455920"/>
              <a:gd name="connsiteY2" fmla="*/ 0 h 3587810"/>
              <a:gd name="connsiteX3" fmla="*/ 5181600 w 5455920"/>
              <a:gd name="connsiteY3" fmla="*/ 1326194 h 3587810"/>
              <a:gd name="connsiteX4" fmla="*/ 5455920 w 5455920"/>
              <a:gd name="connsiteY4" fmla="*/ 1691954 h 3587810"/>
              <a:gd name="connsiteX5" fmla="*/ 5285232 w 5455920"/>
              <a:gd name="connsiteY5" fmla="*/ 3484178 h 3587810"/>
              <a:gd name="connsiteX6" fmla="*/ 3450336 w 5455920"/>
              <a:gd name="connsiteY6" fmla="*/ 3587810 h 3587810"/>
              <a:gd name="connsiteX7" fmla="*/ 371856 w 5455920"/>
              <a:gd name="connsiteY7" fmla="*/ 3575618 h 3587810"/>
              <a:gd name="connsiteX8" fmla="*/ 0 w 5455920"/>
              <a:gd name="connsiteY8" fmla="*/ 1819970 h 3587810"/>
              <a:gd name="connsiteX9" fmla="*/ 163855 w 5455920"/>
              <a:gd name="connsiteY9" fmla="*/ 26491 h 3587810"/>
              <a:gd name="connsiteX0" fmla="*/ 163855 w 5455920"/>
              <a:gd name="connsiteY0" fmla="*/ 26491 h 3587810"/>
              <a:gd name="connsiteX1" fmla="*/ 5118539 w 5455920"/>
              <a:gd name="connsiteY1" fmla="*/ 0 h 3587810"/>
              <a:gd name="connsiteX2" fmla="*/ 5181600 w 5455920"/>
              <a:gd name="connsiteY2" fmla="*/ 1326194 h 3587810"/>
              <a:gd name="connsiteX3" fmla="*/ 5455920 w 5455920"/>
              <a:gd name="connsiteY3" fmla="*/ 1691954 h 3587810"/>
              <a:gd name="connsiteX4" fmla="*/ 5285232 w 5455920"/>
              <a:gd name="connsiteY4" fmla="*/ 3484178 h 3587810"/>
              <a:gd name="connsiteX5" fmla="*/ 3450336 w 5455920"/>
              <a:gd name="connsiteY5" fmla="*/ 3587810 h 3587810"/>
              <a:gd name="connsiteX6" fmla="*/ 371856 w 5455920"/>
              <a:gd name="connsiteY6" fmla="*/ 3575618 h 3587810"/>
              <a:gd name="connsiteX7" fmla="*/ 0 w 5455920"/>
              <a:gd name="connsiteY7" fmla="*/ 1819970 h 3587810"/>
              <a:gd name="connsiteX8" fmla="*/ 163855 w 5455920"/>
              <a:gd name="connsiteY8" fmla="*/ 26491 h 3587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55920" h="3587810">
                <a:moveTo>
                  <a:pt x="163855" y="26491"/>
                </a:moveTo>
                <a:lnTo>
                  <a:pt x="5118539" y="0"/>
                </a:lnTo>
                <a:lnTo>
                  <a:pt x="5181600" y="1326194"/>
                </a:lnTo>
                <a:lnTo>
                  <a:pt x="5455920" y="1691954"/>
                </a:lnTo>
                <a:lnTo>
                  <a:pt x="5285232" y="3484178"/>
                </a:lnTo>
                <a:lnTo>
                  <a:pt x="3450336" y="3587810"/>
                </a:lnTo>
                <a:lnTo>
                  <a:pt x="371856" y="3575618"/>
                </a:lnTo>
                <a:lnTo>
                  <a:pt x="0" y="1819970"/>
                </a:lnTo>
                <a:lnTo>
                  <a:pt x="163855" y="26491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rme libre 30"/>
          <p:cNvSpPr/>
          <p:nvPr/>
        </p:nvSpPr>
        <p:spPr>
          <a:xfrm>
            <a:off x="719006" y="898357"/>
            <a:ext cx="8424993" cy="1365328"/>
          </a:xfrm>
          <a:custGeom>
            <a:avLst/>
            <a:gdLst>
              <a:gd name="connsiteX0" fmla="*/ 621792 w 5455920"/>
              <a:gd name="connsiteY0" fmla="*/ 323088 h 3407664"/>
              <a:gd name="connsiteX1" fmla="*/ 1237488 w 5455920"/>
              <a:gd name="connsiteY1" fmla="*/ 262128 h 3407664"/>
              <a:gd name="connsiteX2" fmla="*/ 2237232 w 5455920"/>
              <a:gd name="connsiteY2" fmla="*/ 0 h 3407664"/>
              <a:gd name="connsiteX3" fmla="*/ 3822192 w 5455920"/>
              <a:gd name="connsiteY3" fmla="*/ 188976 h 3407664"/>
              <a:gd name="connsiteX4" fmla="*/ 4693920 w 5455920"/>
              <a:gd name="connsiteY4" fmla="*/ 316992 h 3407664"/>
              <a:gd name="connsiteX5" fmla="*/ 5181600 w 5455920"/>
              <a:gd name="connsiteY5" fmla="*/ 1146048 h 3407664"/>
              <a:gd name="connsiteX6" fmla="*/ 5455920 w 5455920"/>
              <a:gd name="connsiteY6" fmla="*/ 1511808 h 3407664"/>
              <a:gd name="connsiteX7" fmla="*/ 5285232 w 5455920"/>
              <a:gd name="connsiteY7" fmla="*/ 3304032 h 3407664"/>
              <a:gd name="connsiteX8" fmla="*/ 3450336 w 5455920"/>
              <a:gd name="connsiteY8" fmla="*/ 3407664 h 3407664"/>
              <a:gd name="connsiteX9" fmla="*/ 371856 w 5455920"/>
              <a:gd name="connsiteY9" fmla="*/ 3395472 h 3407664"/>
              <a:gd name="connsiteX10" fmla="*/ 0 w 5455920"/>
              <a:gd name="connsiteY10" fmla="*/ 1639824 h 3407664"/>
              <a:gd name="connsiteX11" fmla="*/ 323088 w 5455920"/>
              <a:gd name="connsiteY11" fmla="*/ 1499616 h 3407664"/>
              <a:gd name="connsiteX12" fmla="*/ 621792 w 5455920"/>
              <a:gd name="connsiteY12" fmla="*/ 323088 h 340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55920" h="3407664">
                <a:moveTo>
                  <a:pt x="621792" y="323088"/>
                </a:moveTo>
                <a:lnTo>
                  <a:pt x="1237488" y="262128"/>
                </a:lnTo>
                <a:lnTo>
                  <a:pt x="2237232" y="0"/>
                </a:lnTo>
                <a:lnTo>
                  <a:pt x="3822192" y="188976"/>
                </a:lnTo>
                <a:lnTo>
                  <a:pt x="4693920" y="316992"/>
                </a:lnTo>
                <a:lnTo>
                  <a:pt x="5181600" y="1146048"/>
                </a:lnTo>
                <a:lnTo>
                  <a:pt x="5455920" y="1511808"/>
                </a:lnTo>
                <a:lnTo>
                  <a:pt x="5285232" y="3304032"/>
                </a:lnTo>
                <a:lnTo>
                  <a:pt x="3450336" y="3407664"/>
                </a:lnTo>
                <a:lnTo>
                  <a:pt x="371856" y="3395472"/>
                </a:lnTo>
                <a:lnTo>
                  <a:pt x="0" y="1639824"/>
                </a:lnTo>
                <a:lnTo>
                  <a:pt x="323088" y="1499616"/>
                </a:lnTo>
                <a:lnTo>
                  <a:pt x="621792" y="323088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/>
          <p:cNvSpPr/>
          <p:nvPr/>
        </p:nvSpPr>
        <p:spPr>
          <a:xfrm flipV="1">
            <a:off x="2317485" y="2464901"/>
            <a:ext cx="1729437" cy="23432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/>
          <p:cNvSpPr/>
          <p:nvPr/>
        </p:nvSpPr>
        <p:spPr>
          <a:xfrm flipV="1">
            <a:off x="5956923" y="2478654"/>
            <a:ext cx="1729437" cy="23432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4"/>
          <p:cNvCxnSpPr/>
          <p:nvPr/>
        </p:nvCxnSpPr>
        <p:spPr>
          <a:xfrm>
            <a:off x="191870" y="2558473"/>
            <a:ext cx="85711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54" y="1077941"/>
            <a:ext cx="657225" cy="51435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1" y="1362996"/>
            <a:ext cx="657225" cy="51435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16" y="1439638"/>
            <a:ext cx="657225" cy="51435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764" y="955178"/>
            <a:ext cx="657225" cy="5143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99" y="1514737"/>
            <a:ext cx="657225" cy="51435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175" y="1084811"/>
            <a:ext cx="657225" cy="51435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56" y="3647085"/>
            <a:ext cx="628650" cy="771525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599" y="3564476"/>
            <a:ext cx="676275" cy="82867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755" y="4062385"/>
            <a:ext cx="581025" cy="7239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7629" y="2823166"/>
            <a:ext cx="581025" cy="74295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8295" y="3722062"/>
            <a:ext cx="561975" cy="7239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7694" y="3296145"/>
            <a:ext cx="561975" cy="71437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8550" y="4113532"/>
            <a:ext cx="552450" cy="695325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3944" y="4277302"/>
            <a:ext cx="561975" cy="70485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5437" y="3420134"/>
            <a:ext cx="561975" cy="714375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9868" y="4636651"/>
            <a:ext cx="552450" cy="71437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7862" y="4854925"/>
            <a:ext cx="571500" cy="723900"/>
          </a:xfrm>
          <a:prstGeom prst="rect">
            <a:avLst/>
          </a:prstGeom>
        </p:spPr>
      </p:pic>
      <p:sp>
        <p:nvSpPr>
          <p:cNvPr id="33" name="Forme libre 32"/>
          <p:cNvSpPr/>
          <p:nvPr/>
        </p:nvSpPr>
        <p:spPr>
          <a:xfrm>
            <a:off x="5832056" y="2030625"/>
            <a:ext cx="738910" cy="1339272"/>
          </a:xfrm>
          <a:custGeom>
            <a:avLst/>
            <a:gdLst>
              <a:gd name="connsiteX0" fmla="*/ 0 w 738910"/>
              <a:gd name="connsiteY0" fmla="*/ 1339272 h 1339272"/>
              <a:gd name="connsiteX1" fmla="*/ 129310 w 738910"/>
              <a:gd name="connsiteY1" fmla="*/ 794327 h 1339272"/>
              <a:gd name="connsiteX2" fmla="*/ 738910 w 738910"/>
              <a:gd name="connsiteY2" fmla="*/ 0 h 13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910" h="1339272">
                <a:moveTo>
                  <a:pt x="0" y="1339272"/>
                </a:moveTo>
                <a:cubicBezTo>
                  <a:pt x="3079" y="1178405"/>
                  <a:pt x="6158" y="1017539"/>
                  <a:pt x="129310" y="794327"/>
                </a:cubicBezTo>
                <a:cubicBezTo>
                  <a:pt x="252462" y="571115"/>
                  <a:pt x="495686" y="285557"/>
                  <a:pt x="738910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4" name="Forme libre 33"/>
          <p:cNvSpPr/>
          <p:nvPr/>
        </p:nvSpPr>
        <p:spPr>
          <a:xfrm>
            <a:off x="6805919" y="2029087"/>
            <a:ext cx="602762" cy="1100308"/>
          </a:xfrm>
          <a:custGeom>
            <a:avLst/>
            <a:gdLst>
              <a:gd name="connsiteX0" fmla="*/ 655782 w 655782"/>
              <a:gd name="connsiteY0" fmla="*/ 1477818 h 1477818"/>
              <a:gd name="connsiteX1" fmla="*/ 461818 w 655782"/>
              <a:gd name="connsiteY1" fmla="*/ 914400 h 1477818"/>
              <a:gd name="connsiteX2" fmla="*/ 0 w 655782"/>
              <a:gd name="connsiteY2" fmla="*/ 0 h 147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782" h="1477818">
                <a:moveTo>
                  <a:pt x="655782" y="1477818"/>
                </a:moveTo>
                <a:cubicBezTo>
                  <a:pt x="613448" y="1319260"/>
                  <a:pt x="571115" y="1160703"/>
                  <a:pt x="461818" y="914400"/>
                </a:cubicBezTo>
                <a:cubicBezTo>
                  <a:pt x="352521" y="668097"/>
                  <a:pt x="176260" y="334048"/>
                  <a:pt x="0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5" name="Forme libre 34"/>
          <p:cNvSpPr/>
          <p:nvPr/>
        </p:nvSpPr>
        <p:spPr>
          <a:xfrm>
            <a:off x="7795492" y="1579418"/>
            <a:ext cx="448647" cy="2431102"/>
          </a:xfrm>
          <a:custGeom>
            <a:avLst/>
            <a:gdLst>
              <a:gd name="connsiteX0" fmla="*/ 415637 w 448647"/>
              <a:gd name="connsiteY0" fmla="*/ 1542473 h 1542473"/>
              <a:gd name="connsiteX1" fmla="*/ 406400 w 448647"/>
              <a:gd name="connsiteY1" fmla="*/ 785091 h 1542473"/>
              <a:gd name="connsiteX2" fmla="*/ 0 w 448647"/>
              <a:gd name="connsiteY2" fmla="*/ 0 h 154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47" h="1542473">
                <a:moveTo>
                  <a:pt x="415637" y="1542473"/>
                </a:moveTo>
                <a:cubicBezTo>
                  <a:pt x="445655" y="1292321"/>
                  <a:pt x="475673" y="1042170"/>
                  <a:pt x="406400" y="785091"/>
                </a:cubicBezTo>
                <a:cubicBezTo>
                  <a:pt x="337127" y="528012"/>
                  <a:pt x="168563" y="264006"/>
                  <a:pt x="0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6" name="Forme libre 35"/>
          <p:cNvSpPr/>
          <p:nvPr/>
        </p:nvSpPr>
        <p:spPr>
          <a:xfrm>
            <a:off x="4626929" y="1890444"/>
            <a:ext cx="711200" cy="1745673"/>
          </a:xfrm>
          <a:custGeom>
            <a:avLst/>
            <a:gdLst>
              <a:gd name="connsiteX0" fmla="*/ 0 w 711200"/>
              <a:gd name="connsiteY0" fmla="*/ 1745673 h 1745673"/>
              <a:gd name="connsiteX1" fmla="*/ 258618 w 711200"/>
              <a:gd name="connsiteY1" fmla="*/ 794328 h 1745673"/>
              <a:gd name="connsiteX2" fmla="*/ 711200 w 711200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1745673">
                <a:moveTo>
                  <a:pt x="0" y="1745673"/>
                </a:moveTo>
                <a:cubicBezTo>
                  <a:pt x="70042" y="1415473"/>
                  <a:pt x="140085" y="1085273"/>
                  <a:pt x="258618" y="794328"/>
                </a:cubicBezTo>
                <a:cubicBezTo>
                  <a:pt x="377151" y="503382"/>
                  <a:pt x="544175" y="251691"/>
                  <a:pt x="711200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7" name="Forme libre 36"/>
          <p:cNvSpPr/>
          <p:nvPr/>
        </p:nvSpPr>
        <p:spPr>
          <a:xfrm>
            <a:off x="790266" y="1872679"/>
            <a:ext cx="517236" cy="1671782"/>
          </a:xfrm>
          <a:custGeom>
            <a:avLst/>
            <a:gdLst>
              <a:gd name="connsiteX0" fmla="*/ 517236 w 517236"/>
              <a:gd name="connsiteY0" fmla="*/ 1671782 h 1671782"/>
              <a:gd name="connsiteX1" fmla="*/ 332509 w 517236"/>
              <a:gd name="connsiteY1" fmla="*/ 775855 h 1671782"/>
              <a:gd name="connsiteX2" fmla="*/ 0 w 517236"/>
              <a:gd name="connsiteY2" fmla="*/ 0 h 167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1671782">
                <a:moveTo>
                  <a:pt x="517236" y="1671782"/>
                </a:moveTo>
                <a:cubicBezTo>
                  <a:pt x="467975" y="1363133"/>
                  <a:pt x="418715" y="1054485"/>
                  <a:pt x="332509" y="775855"/>
                </a:cubicBezTo>
                <a:cubicBezTo>
                  <a:pt x="246303" y="497225"/>
                  <a:pt x="123151" y="248612"/>
                  <a:pt x="0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8" name="Forme libre 37"/>
          <p:cNvSpPr/>
          <p:nvPr/>
        </p:nvSpPr>
        <p:spPr>
          <a:xfrm>
            <a:off x="2170547" y="1459346"/>
            <a:ext cx="1219200" cy="2198254"/>
          </a:xfrm>
          <a:custGeom>
            <a:avLst/>
            <a:gdLst>
              <a:gd name="connsiteX0" fmla="*/ 0 w 1219200"/>
              <a:gd name="connsiteY0" fmla="*/ 2198254 h 2198254"/>
              <a:gd name="connsiteX1" fmla="*/ 572654 w 1219200"/>
              <a:gd name="connsiteY1" fmla="*/ 1791854 h 2198254"/>
              <a:gd name="connsiteX2" fmla="*/ 1219200 w 1219200"/>
              <a:gd name="connsiteY2" fmla="*/ 0 h 219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198254">
                <a:moveTo>
                  <a:pt x="0" y="2198254"/>
                </a:moveTo>
                <a:cubicBezTo>
                  <a:pt x="184727" y="2178242"/>
                  <a:pt x="369454" y="2158230"/>
                  <a:pt x="572654" y="1791854"/>
                </a:cubicBezTo>
                <a:cubicBezTo>
                  <a:pt x="775854" y="1425478"/>
                  <a:pt x="997527" y="712739"/>
                  <a:pt x="1219200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39" name="Forme libre 38"/>
          <p:cNvSpPr/>
          <p:nvPr/>
        </p:nvSpPr>
        <p:spPr>
          <a:xfrm>
            <a:off x="2710607" y="3094182"/>
            <a:ext cx="457467" cy="1034473"/>
          </a:xfrm>
          <a:custGeom>
            <a:avLst/>
            <a:gdLst>
              <a:gd name="connsiteX0" fmla="*/ 457467 w 457467"/>
              <a:gd name="connsiteY0" fmla="*/ 1034473 h 1034473"/>
              <a:gd name="connsiteX1" fmla="*/ 23358 w 457467"/>
              <a:gd name="connsiteY1" fmla="*/ 572655 h 1034473"/>
              <a:gd name="connsiteX2" fmla="*/ 97249 w 457467"/>
              <a:gd name="connsiteY2" fmla="*/ 0 h 103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67" h="1034473">
                <a:moveTo>
                  <a:pt x="457467" y="1034473"/>
                </a:moveTo>
                <a:cubicBezTo>
                  <a:pt x="270430" y="889770"/>
                  <a:pt x="83394" y="745067"/>
                  <a:pt x="23358" y="572655"/>
                </a:cubicBezTo>
                <a:cubicBezTo>
                  <a:pt x="-36678" y="400243"/>
                  <a:pt x="30285" y="200121"/>
                  <a:pt x="97249" y="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0" name="Forme libre 39"/>
          <p:cNvSpPr/>
          <p:nvPr/>
        </p:nvSpPr>
        <p:spPr>
          <a:xfrm>
            <a:off x="3248022" y="1902691"/>
            <a:ext cx="520416" cy="1200727"/>
          </a:xfrm>
          <a:custGeom>
            <a:avLst/>
            <a:gdLst>
              <a:gd name="connsiteX0" fmla="*/ 520416 w 520416"/>
              <a:gd name="connsiteY0" fmla="*/ 1200727 h 1200727"/>
              <a:gd name="connsiteX1" fmla="*/ 77070 w 520416"/>
              <a:gd name="connsiteY1" fmla="*/ 877455 h 1200727"/>
              <a:gd name="connsiteX2" fmla="*/ 3179 w 520416"/>
              <a:gd name="connsiteY2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416" h="1200727">
                <a:moveTo>
                  <a:pt x="520416" y="1200727"/>
                </a:moveTo>
                <a:cubicBezTo>
                  <a:pt x="341846" y="1139151"/>
                  <a:pt x="163276" y="1077576"/>
                  <a:pt x="77070" y="877455"/>
                </a:cubicBezTo>
                <a:cubicBezTo>
                  <a:pt x="-9136" y="677334"/>
                  <a:pt x="-2979" y="338667"/>
                  <a:pt x="3179" y="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41" name="Forme libre 40"/>
          <p:cNvSpPr/>
          <p:nvPr/>
        </p:nvSpPr>
        <p:spPr>
          <a:xfrm>
            <a:off x="4779328" y="1381126"/>
            <a:ext cx="1478273" cy="3473800"/>
          </a:xfrm>
          <a:custGeom>
            <a:avLst/>
            <a:gdLst>
              <a:gd name="connsiteX0" fmla="*/ 0 w 711200"/>
              <a:gd name="connsiteY0" fmla="*/ 1745673 h 1745673"/>
              <a:gd name="connsiteX1" fmla="*/ 258618 w 711200"/>
              <a:gd name="connsiteY1" fmla="*/ 794328 h 1745673"/>
              <a:gd name="connsiteX2" fmla="*/ 711200 w 711200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1745673">
                <a:moveTo>
                  <a:pt x="0" y="1745673"/>
                </a:moveTo>
                <a:cubicBezTo>
                  <a:pt x="70042" y="1415473"/>
                  <a:pt x="140085" y="1085273"/>
                  <a:pt x="258618" y="794328"/>
                </a:cubicBezTo>
                <a:cubicBezTo>
                  <a:pt x="377151" y="503382"/>
                  <a:pt x="544175" y="251691"/>
                  <a:pt x="711200" y="0"/>
                </a:cubicBez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0580-9EC1-4693-AE80-F8FA8A20CA30}" type="slidenum">
              <a:rPr lang="en-US" smtClean="0"/>
              <a:t>16</a:t>
            </a:fld>
            <a:endParaRPr lang="en-US"/>
          </a:p>
        </p:txBody>
      </p:sp>
      <p:sp>
        <p:nvSpPr>
          <p:cNvPr id="10" name="Espace réservé du texte 2"/>
          <p:cNvSpPr txBox="1">
            <a:spLocks/>
          </p:cNvSpPr>
          <p:nvPr/>
        </p:nvSpPr>
        <p:spPr bwMode="gray">
          <a:xfrm>
            <a:off x="85725" y="40020"/>
            <a:ext cx="8955589" cy="7592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25000"/>
              <a:buFontTx/>
              <a:buNone/>
              <a:defRPr sz="3600" b="1" kern="1200" cap="none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400" b="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363538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5400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●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0" dirty="0" smtClean="0"/>
              <a:t>SPARQL-</a:t>
            </a:r>
            <a:r>
              <a:rPr lang="fr-FR" sz="2800" b="0" dirty="0" err="1" smtClean="0"/>
              <a:t>Generate</a:t>
            </a:r>
            <a:r>
              <a:rPr lang="fr-FR" sz="2800" b="0" dirty="0"/>
              <a:t/>
            </a:r>
            <a:br>
              <a:rPr lang="fr-FR" sz="2800" b="0" dirty="0"/>
            </a:br>
            <a:r>
              <a:rPr lang="fr-FR" sz="2800" b="0" dirty="0" err="1" smtClean="0"/>
              <a:t>Heterogeneous</a:t>
            </a:r>
            <a:r>
              <a:rPr lang="fr-FR" sz="2800" b="0" dirty="0" smtClean="0"/>
              <a:t> data </a:t>
            </a:r>
            <a:r>
              <a:rPr lang="fr-FR" sz="2800" b="0" dirty="0" err="1" smtClean="0"/>
              <a:t>integration</a:t>
            </a:r>
            <a:r>
              <a:rPr lang="fr-FR" sz="2800" b="0" dirty="0" smtClean="0"/>
              <a:t> </a:t>
            </a:r>
            <a:r>
              <a:rPr lang="fr-FR" sz="2800" b="0" dirty="0" err="1" smtClean="0"/>
              <a:t>language</a:t>
            </a:r>
            <a:endParaRPr lang="fr-FR" sz="2800" b="0" dirty="0"/>
          </a:p>
        </p:txBody>
      </p:sp>
      <p:sp>
        <p:nvSpPr>
          <p:cNvPr id="12" name="Rectangle 11"/>
          <p:cNvSpPr/>
          <p:nvPr/>
        </p:nvSpPr>
        <p:spPr>
          <a:xfrm>
            <a:off x="0" y="6169241"/>
            <a:ext cx="8115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M. </a:t>
            </a:r>
            <a:r>
              <a:rPr lang="en-US" sz="1200" dirty="0" err="1"/>
              <a:t>Lefrançois</a:t>
            </a:r>
            <a:r>
              <a:rPr lang="en-US" sz="1200" dirty="0"/>
              <a:t>, </a:t>
            </a:r>
            <a:r>
              <a:rPr lang="en-US" sz="1200" dirty="0" smtClean="0"/>
              <a:t>,A. Zimmermann</a:t>
            </a:r>
            <a:r>
              <a:rPr lang="en-US" sz="1200" dirty="0"/>
              <a:t>, </a:t>
            </a:r>
            <a:r>
              <a:rPr lang="en-US" sz="1200" dirty="0" smtClean="0"/>
              <a:t>N. </a:t>
            </a:r>
            <a:r>
              <a:rPr lang="en-US" sz="1200" dirty="0" err="1" smtClean="0"/>
              <a:t>Bakerally</a:t>
            </a:r>
            <a:r>
              <a:rPr lang="en-US" sz="1200" dirty="0"/>
              <a:t>, A SPARQL extension for generating RDF from heterogeneous formats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In Proc. Extended Semantic Web </a:t>
            </a:r>
            <a:r>
              <a:rPr lang="en-US" sz="1200" dirty="0" smtClean="0"/>
              <a:t>Conference, 2017</a:t>
            </a:r>
            <a:endParaRPr lang="fr-FR" sz="1200" dirty="0" smtClean="0"/>
          </a:p>
          <a:p>
            <a:r>
              <a:rPr lang="fr-FR" sz="1200" dirty="0" smtClean="0"/>
              <a:t>+ EKAW, </a:t>
            </a:r>
            <a:r>
              <a:rPr lang="fr-FR" sz="1200" dirty="0" err="1" smtClean="0"/>
              <a:t>Hackatons</a:t>
            </a:r>
            <a:r>
              <a:rPr lang="fr-FR" sz="1200" dirty="0" smtClean="0"/>
              <a:t>, Tutoriel </a:t>
            </a:r>
            <a:r>
              <a:rPr lang="fr-FR" sz="1200" dirty="0"/>
              <a:t>à ESWC </a:t>
            </a:r>
            <a:r>
              <a:rPr lang="fr-FR" sz="1200" dirty="0" smtClean="0"/>
              <a:t>2018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926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191870" y="955178"/>
            <a:ext cx="8571130" cy="4623647"/>
            <a:chOff x="191870" y="955178"/>
            <a:chExt cx="8571130" cy="4623647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191870" y="2558473"/>
              <a:ext cx="857113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5654" y="1077941"/>
              <a:ext cx="657225" cy="51435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601" y="1362996"/>
              <a:ext cx="657225" cy="514350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7716" y="1439638"/>
              <a:ext cx="657225" cy="51435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8764" y="955178"/>
              <a:ext cx="657225" cy="514350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5799" y="1514737"/>
              <a:ext cx="657225" cy="514350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5175" y="1084811"/>
              <a:ext cx="657225" cy="514350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1756" y="3647085"/>
              <a:ext cx="628650" cy="771525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5599" y="3564476"/>
              <a:ext cx="676275" cy="828675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3755" y="4062385"/>
              <a:ext cx="581025" cy="723900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629" y="2823166"/>
              <a:ext cx="581025" cy="742950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8295" y="3722062"/>
              <a:ext cx="561975" cy="723900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27694" y="3296145"/>
              <a:ext cx="561975" cy="714375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28550" y="4113532"/>
              <a:ext cx="552450" cy="695325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43944" y="4277302"/>
              <a:ext cx="561975" cy="704850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05437" y="3420134"/>
              <a:ext cx="561975" cy="714375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99868" y="4636651"/>
              <a:ext cx="552450" cy="714375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27862" y="4854925"/>
              <a:ext cx="571500" cy="723900"/>
            </a:xfrm>
            <a:prstGeom prst="rect">
              <a:avLst/>
            </a:prstGeom>
          </p:spPr>
        </p:pic>
        <p:sp>
          <p:nvSpPr>
            <p:cNvPr id="33" name="Forme libre 32"/>
            <p:cNvSpPr/>
            <p:nvPr/>
          </p:nvSpPr>
          <p:spPr>
            <a:xfrm>
              <a:off x="5832056" y="2030625"/>
              <a:ext cx="738910" cy="1339272"/>
            </a:xfrm>
            <a:custGeom>
              <a:avLst/>
              <a:gdLst>
                <a:gd name="connsiteX0" fmla="*/ 0 w 738910"/>
                <a:gd name="connsiteY0" fmla="*/ 1339272 h 1339272"/>
                <a:gd name="connsiteX1" fmla="*/ 129310 w 738910"/>
                <a:gd name="connsiteY1" fmla="*/ 794327 h 1339272"/>
                <a:gd name="connsiteX2" fmla="*/ 738910 w 738910"/>
                <a:gd name="connsiteY2" fmla="*/ 0 h 133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910" h="1339272">
                  <a:moveTo>
                    <a:pt x="0" y="1339272"/>
                  </a:moveTo>
                  <a:cubicBezTo>
                    <a:pt x="3079" y="1178405"/>
                    <a:pt x="6158" y="1017539"/>
                    <a:pt x="129310" y="794327"/>
                  </a:cubicBezTo>
                  <a:cubicBezTo>
                    <a:pt x="252462" y="571115"/>
                    <a:pt x="495686" y="285557"/>
                    <a:pt x="73891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6805919" y="2029087"/>
              <a:ext cx="602762" cy="1100308"/>
            </a:xfrm>
            <a:custGeom>
              <a:avLst/>
              <a:gdLst>
                <a:gd name="connsiteX0" fmla="*/ 655782 w 655782"/>
                <a:gd name="connsiteY0" fmla="*/ 1477818 h 1477818"/>
                <a:gd name="connsiteX1" fmla="*/ 461818 w 655782"/>
                <a:gd name="connsiteY1" fmla="*/ 914400 h 1477818"/>
                <a:gd name="connsiteX2" fmla="*/ 0 w 655782"/>
                <a:gd name="connsiteY2" fmla="*/ 0 h 147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5782" h="1477818">
                  <a:moveTo>
                    <a:pt x="655782" y="1477818"/>
                  </a:moveTo>
                  <a:cubicBezTo>
                    <a:pt x="613448" y="1319260"/>
                    <a:pt x="571115" y="1160703"/>
                    <a:pt x="461818" y="914400"/>
                  </a:cubicBezTo>
                  <a:cubicBezTo>
                    <a:pt x="352521" y="668097"/>
                    <a:pt x="176260" y="334048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35" name="Forme libre 34"/>
            <p:cNvSpPr/>
            <p:nvPr/>
          </p:nvSpPr>
          <p:spPr>
            <a:xfrm>
              <a:off x="7795492" y="1579418"/>
              <a:ext cx="448647" cy="2431102"/>
            </a:xfrm>
            <a:custGeom>
              <a:avLst/>
              <a:gdLst>
                <a:gd name="connsiteX0" fmla="*/ 415637 w 448647"/>
                <a:gd name="connsiteY0" fmla="*/ 1542473 h 1542473"/>
                <a:gd name="connsiteX1" fmla="*/ 406400 w 448647"/>
                <a:gd name="connsiteY1" fmla="*/ 785091 h 1542473"/>
                <a:gd name="connsiteX2" fmla="*/ 0 w 448647"/>
                <a:gd name="connsiteY2" fmla="*/ 0 h 154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8647" h="1542473">
                  <a:moveTo>
                    <a:pt x="415637" y="1542473"/>
                  </a:moveTo>
                  <a:cubicBezTo>
                    <a:pt x="445655" y="1292321"/>
                    <a:pt x="475673" y="1042170"/>
                    <a:pt x="406400" y="785091"/>
                  </a:cubicBezTo>
                  <a:cubicBezTo>
                    <a:pt x="337127" y="528012"/>
                    <a:pt x="168563" y="264006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4626929" y="1890444"/>
              <a:ext cx="711200" cy="1745673"/>
            </a:xfrm>
            <a:custGeom>
              <a:avLst/>
              <a:gdLst>
                <a:gd name="connsiteX0" fmla="*/ 0 w 711200"/>
                <a:gd name="connsiteY0" fmla="*/ 1745673 h 1745673"/>
                <a:gd name="connsiteX1" fmla="*/ 258618 w 711200"/>
                <a:gd name="connsiteY1" fmla="*/ 794328 h 1745673"/>
                <a:gd name="connsiteX2" fmla="*/ 711200 w 711200"/>
                <a:gd name="connsiteY2" fmla="*/ 0 h 174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1745673">
                  <a:moveTo>
                    <a:pt x="0" y="1745673"/>
                  </a:moveTo>
                  <a:cubicBezTo>
                    <a:pt x="70042" y="1415473"/>
                    <a:pt x="140085" y="1085273"/>
                    <a:pt x="258618" y="794328"/>
                  </a:cubicBezTo>
                  <a:cubicBezTo>
                    <a:pt x="377151" y="503382"/>
                    <a:pt x="544175" y="251691"/>
                    <a:pt x="7112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37" name="Forme libre 36"/>
            <p:cNvSpPr/>
            <p:nvPr/>
          </p:nvSpPr>
          <p:spPr>
            <a:xfrm>
              <a:off x="790266" y="1872679"/>
              <a:ext cx="517236" cy="1671782"/>
            </a:xfrm>
            <a:custGeom>
              <a:avLst/>
              <a:gdLst>
                <a:gd name="connsiteX0" fmla="*/ 517236 w 517236"/>
                <a:gd name="connsiteY0" fmla="*/ 1671782 h 1671782"/>
                <a:gd name="connsiteX1" fmla="*/ 332509 w 517236"/>
                <a:gd name="connsiteY1" fmla="*/ 775855 h 1671782"/>
                <a:gd name="connsiteX2" fmla="*/ 0 w 517236"/>
                <a:gd name="connsiteY2" fmla="*/ 0 h 1671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236" h="1671782">
                  <a:moveTo>
                    <a:pt x="517236" y="1671782"/>
                  </a:moveTo>
                  <a:cubicBezTo>
                    <a:pt x="467975" y="1363133"/>
                    <a:pt x="418715" y="1054485"/>
                    <a:pt x="332509" y="775855"/>
                  </a:cubicBezTo>
                  <a:cubicBezTo>
                    <a:pt x="246303" y="497225"/>
                    <a:pt x="123151" y="248612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38" name="Forme libre 37"/>
            <p:cNvSpPr/>
            <p:nvPr/>
          </p:nvSpPr>
          <p:spPr>
            <a:xfrm>
              <a:off x="2170547" y="1459346"/>
              <a:ext cx="1219200" cy="2198254"/>
            </a:xfrm>
            <a:custGeom>
              <a:avLst/>
              <a:gdLst>
                <a:gd name="connsiteX0" fmla="*/ 0 w 1219200"/>
                <a:gd name="connsiteY0" fmla="*/ 2198254 h 2198254"/>
                <a:gd name="connsiteX1" fmla="*/ 572654 w 1219200"/>
                <a:gd name="connsiteY1" fmla="*/ 1791854 h 2198254"/>
                <a:gd name="connsiteX2" fmla="*/ 1219200 w 1219200"/>
                <a:gd name="connsiteY2" fmla="*/ 0 h 219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0" h="2198254">
                  <a:moveTo>
                    <a:pt x="0" y="2198254"/>
                  </a:moveTo>
                  <a:cubicBezTo>
                    <a:pt x="184727" y="2178242"/>
                    <a:pt x="369454" y="2158230"/>
                    <a:pt x="572654" y="1791854"/>
                  </a:cubicBezTo>
                  <a:cubicBezTo>
                    <a:pt x="775854" y="1425478"/>
                    <a:pt x="997527" y="712739"/>
                    <a:pt x="12192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39" name="Forme libre 38"/>
            <p:cNvSpPr/>
            <p:nvPr/>
          </p:nvSpPr>
          <p:spPr>
            <a:xfrm>
              <a:off x="2710607" y="3094182"/>
              <a:ext cx="457467" cy="1034473"/>
            </a:xfrm>
            <a:custGeom>
              <a:avLst/>
              <a:gdLst>
                <a:gd name="connsiteX0" fmla="*/ 457467 w 457467"/>
                <a:gd name="connsiteY0" fmla="*/ 1034473 h 1034473"/>
                <a:gd name="connsiteX1" fmla="*/ 23358 w 457467"/>
                <a:gd name="connsiteY1" fmla="*/ 572655 h 1034473"/>
                <a:gd name="connsiteX2" fmla="*/ 97249 w 457467"/>
                <a:gd name="connsiteY2" fmla="*/ 0 h 103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467" h="1034473">
                  <a:moveTo>
                    <a:pt x="457467" y="1034473"/>
                  </a:moveTo>
                  <a:cubicBezTo>
                    <a:pt x="270430" y="889770"/>
                    <a:pt x="83394" y="745067"/>
                    <a:pt x="23358" y="572655"/>
                  </a:cubicBezTo>
                  <a:cubicBezTo>
                    <a:pt x="-36678" y="400243"/>
                    <a:pt x="30285" y="200121"/>
                    <a:pt x="97249" y="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0" name="Forme libre 39"/>
            <p:cNvSpPr/>
            <p:nvPr/>
          </p:nvSpPr>
          <p:spPr>
            <a:xfrm>
              <a:off x="3248022" y="1902691"/>
              <a:ext cx="520416" cy="1200727"/>
            </a:xfrm>
            <a:custGeom>
              <a:avLst/>
              <a:gdLst>
                <a:gd name="connsiteX0" fmla="*/ 520416 w 520416"/>
                <a:gd name="connsiteY0" fmla="*/ 1200727 h 1200727"/>
                <a:gd name="connsiteX1" fmla="*/ 77070 w 520416"/>
                <a:gd name="connsiteY1" fmla="*/ 877455 h 1200727"/>
                <a:gd name="connsiteX2" fmla="*/ 3179 w 520416"/>
                <a:gd name="connsiteY2" fmla="*/ 0 h 120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416" h="1200727">
                  <a:moveTo>
                    <a:pt x="520416" y="1200727"/>
                  </a:moveTo>
                  <a:cubicBezTo>
                    <a:pt x="341846" y="1139151"/>
                    <a:pt x="163276" y="1077576"/>
                    <a:pt x="77070" y="877455"/>
                  </a:cubicBezTo>
                  <a:cubicBezTo>
                    <a:pt x="-9136" y="677334"/>
                    <a:pt x="-2979" y="338667"/>
                    <a:pt x="3179" y="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4779328" y="1381126"/>
              <a:ext cx="1478273" cy="3473800"/>
            </a:xfrm>
            <a:custGeom>
              <a:avLst/>
              <a:gdLst>
                <a:gd name="connsiteX0" fmla="*/ 0 w 711200"/>
                <a:gd name="connsiteY0" fmla="*/ 1745673 h 1745673"/>
                <a:gd name="connsiteX1" fmla="*/ 258618 w 711200"/>
                <a:gd name="connsiteY1" fmla="*/ 794328 h 1745673"/>
                <a:gd name="connsiteX2" fmla="*/ 711200 w 711200"/>
                <a:gd name="connsiteY2" fmla="*/ 0 h 174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1745673">
                  <a:moveTo>
                    <a:pt x="0" y="1745673"/>
                  </a:moveTo>
                  <a:cubicBezTo>
                    <a:pt x="70042" y="1415473"/>
                    <a:pt x="140085" y="1085273"/>
                    <a:pt x="258618" y="794328"/>
                  </a:cubicBezTo>
                  <a:cubicBezTo>
                    <a:pt x="377151" y="503382"/>
                    <a:pt x="544175" y="251691"/>
                    <a:pt x="7112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+mn-ea"/>
                <a:cs typeface="+mn-cs"/>
              </a:endParaRPr>
            </a:p>
          </p:txBody>
        </p:sp>
      </p:grp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0580-9EC1-4693-AE80-F8FA8A20CA30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8832" y="1859456"/>
            <a:ext cx="8134168" cy="40934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000" dirty="0">
                <a:hlinkClick r:id="rId14"/>
              </a:rPr>
              <a:t>https://w3id.org/sparql-generate</a:t>
            </a:r>
            <a:r>
              <a:rPr lang="fr-FR" sz="2000" dirty="0" smtClean="0">
                <a:hlinkClick r:id="rId14"/>
              </a:rPr>
              <a:t>/</a:t>
            </a:r>
            <a:endParaRPr lang="en-US" sz="2000" dirty="0" smtClean="0">
              <a:solidFill>
                <a:prstClr val="black"/>
              </a:solidFill>
              <a:latin typeface="Garamond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Garamond"/>
            </a:endParaRPr>
          </a:p>
          <a:p>
            <a:pPr lvl="0">
              <a:defRPr/>
            </a:pPr>
            <a:r>
              <a:rPr lang="en-US" sz="2000" dirty="0" smtClean="0">
                <a:solidFill>
                  <a:prstClr val="black"/>
                </a:solidFill>
                <a:latin typeface="Garamond"/>
              </a:rPr>
              <a:t>Query and generate both RDF and heterogeneous documents.</a:t>
            </a:r>
            <a:endParaRPr lang="en-US" sz="2000" dirty="0" smtClean="0">
              <a:solidFill>
                <a:prstClr val="black"/>
              </a:solidFill>
              <a:latin typeface="Garamond"/>
            </a:endParaRPr>
          </a:p>
          <a:p>
            <a:pPr lvl="0">
              <a:defRPr/>
            </a:pPr>
            <a:endParaRPr lang="en-US" sz="2000" dirty="0" smtClean="0">
              <a:solidFill>
                <a:prstClr val="black"/>
              </a:solidFill>
              <a:latin typeface="Garamond"/>
            </a:endParaRPr>
          </a:p>
          <a:p>
            <a:pPr lvl="0">
              <a:defRPr/>
            </a:pPr>
            <a:r>
              <a:rPr lang="en-US" sz="2000" dirty="0" smtClean="0">
                <a:solidFill>
                  <a:prstClr val="black"/>
                </a:solidFill>
                <a:latin typeface="Garamond"/>
              </a:rPr>
              <a:t>Generates RDF or text from documents </a:t>
            </a:r>
            <a:r>
              <a:rPr lang="en-US" sz="2000" dirty="0" smtClean="0">
                <a:solidFill>
                  <a:prstClr val="black"/>
                </a:solidFill>
                <a:latin typeface="Garamond"/>
              </a:rPr>
              <a:t/>
            </a:r>
            <a:br>
              <a:rPr lang="en-US" sz="2000" dirty="0" smtClean="0">
                <a:solidFill>
                  <a:prstClr val="black"/>
                </a:solidFill>
                <a:latin typeface="Garamond"/>
              </a:rPr>
            </a:br>
            <a:r>
              <a:rPr lang="en-US" sz="2000" dirty="0" smtClean="0">
                <a:solidFill>
                  <a:prstClr val="black"/>
                </a:solidFill>
                <a:latin typeface="Garamond"/>
              </a:rPr>
              <a:t>		</a:t>
            </a:r>
            <a:r>
              <a:rPr lang="en-US" sz="2000" dirty="0" smtClean="0">
                <a:solidFill>
                  <a:prstClr val="black"/>
                </a:solidFill>
                <a:latin typeface="Garamond"/>
              </a:rPr>
              <a:t>in </a:t>
            </a:r>
            <a:r>
              <a:rPr lang="en-US" sz="2000" dirty="0" smtClean="0">
                <a:solidFill>
                  <a:prstClr val="black"/>
                </a:solidFill>
                <a:latin typeface="Garamond"/>
              </a:rPr>
              <a:t>XML, JSON, CSV, </a:t>
            </a:r>
            <a:r>
              <a:rPr lang="en-US" sz="2000" dirty="0" err="1" smtClean="0">
                <a:solidFill>
                  <a:prstClr val="black"/>
                </a:solidFill>
                <a:latin typeface="Garamond"/>
              </a:rPr>
              <a:t>GeoJSON</a:t>
            </a:r>
            <a:r>
              <a:rPr lang="en-US" sz="2000" dirty="0" smtClean="0">
                <a:solidFill>
                  <a:prstClr val="black"/>
                </a:solidFill>
                <a:latin typeface="Garamond"/>
              </a:rPr>
              <a:t>, HTML, CBOR, </a:t>
            </a:r>
            <a:r>
              <a:rPr lang="en-US" sz="2000" dirty="0" err="1" smtClean="0">
                <a:solidFill>
                  <a:prstClr val="black"/>
                </a:solidFill>
                <a:latin typeface="Garamond"/>
              </a:rPr>
              <a:t>texte</a:t>
            </a:r>
            <a:r>
              <a:rPr lang="en-US" sz="2000" dirty="0" smtClean="0">
                <a:solidFill>
                  <a:prstClr val="black"/>
                </a:solidFill>
                <a:latin typeface="Garamond"/>
              </a:rPr>
              <a:t>, …</a:t>
            </a:r>
          </a:p>
          <a:p>
            <a:pPr lvl="0"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</a:endParaRPr>
          </a:p>
          <a:p>
            <a:pPr lvl="0"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</a:rPr>
              <a:t>Generates RDF or text streams from streams  of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Garamond"/>
              </a:rPr>
              <a:t>big CSV </a:t>
            </a:r>
            <a:r>
              <a:rPr lang="en-US" sz="2000" dirty="0" smtClean="0">
                <a:solidFill>
                  <a:prstClr val="black"/>
                </a:solidFill>
                <a:latin typeface="Garamond"/>
              </a:rPr>
              <a:t>documents,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</a:rPr>
              <a:t>MQTT streams,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</a:rPr>
              <a:t>WebSocket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</a:rPr>
              <a:t>, …</a:t>
            </a:r>
          </a:p>
          <a:p>
            <a:pPr lvl="0"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</a:endParaRPr>
          </a:p>
          <a:p>
            <a:pPr>
              <a:defRPr/>
            </a:pPr>
            <a:r>
              <a:rPr lang="fr-FR" sz="2000" dirty="0" smtClean="0">
                <a:solidFill>
                  <a:prstClr val="black"/>
                </a:solidFill>
                <a:latin typeface="Garamond"/>
              </a:rPr>
              <a:t>Open-source </a:t>
            </a:r>
            <a:r>
              <a:rPr lang="en-US" sz="2000" dirty="0" err="1" smtClean="0">
                <a:solidFill>
                  <a:prstClr val="black"/>
                </a:solidFill>
                <a:latin typeface="Garamond"/>
              </a:rPr>
              <a:t>Licence</a:t>
            </a:r>
            <a:r>
              <a:rPr lang="en-US" sz="2000" dirty="0" smtClean="0">
                <a:solidFill>
                  <a:prstClr val="black"/>
                </a:solidFill>
                <a:latin typeface="Garamond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Garamond"/>
              </a:rPr>
              <a:t>Apache </a:t>
            </a:r>
            <a:r>
              <a:rPr lang="en-US" sz="2000" dirty="0" smtClean="0">
                <a:solidFill>
                  <a:prstClr val="black"/>
                </a:solidFill>
                <a:latin typeface="Garamond"/>
              </a:rPr>
              <a:t>2.0 </a:t>
            </a:r>
            <a:r>
              <a:rPr lang="en-US" sz="2000" dirty="0" smtClean="0">
                <a:solidFill>
                  <a:prstClr val="black"/>
                </a:solidFill>
                <a:latin typeface="Garamond"/>
              </a:rPr>
              <a:t>implementation </a:t>
            </a:r>
            <a:r>
              <a:rPr lang="fr-FR" sz="2000" dirty="0" smtClean="0">
                <a:solidFill>
                  <a:prstClr val="black"/>
                </a:solidFill>
                <a:latin typeface="Garamond"/>
              </a:rPr>
              <a:t>(</a:t>
            </a:r>
            <a:r>
              <a:rPr lang="fr-FR" sz="2000" dirty="0" err="1" smtClean="0">
                <a:solidFill>
                  <a:prstClr val="black"/>
                </a:solidFill>
                <a:latin typeface="Garamond"/>
              </a:rPr>
              <a:t>financed</a:t>
            </a:r>
            <a:r>
              <a:rPr lang="fr-FR" sz="2000" dirty="0" smtClean="0">
                <a:solidFill>
                  <a:prstClr val="black"/>
                </a:solidFill>
                <a:latin typeface="Garamond"/>
              </a:rPr>
              <a:t> by ITEA</a:t>
            </a:r>
            <a:r>
              <a:rPr lang="fr-FR" sz="2000" dirty="0">
                <a:solidFill>
                  <a:prstClr val="black"/>
                </a:solidFill>
                <a:latin typeface="Garamond"/>
              </a:rPr>
              <a:t>, ANR, ENGIE</a:t>
            </a:r>
            <a:r>
              <a:rPr lang="fr-FR" sz="2000" dirty="0" smtClean="0">
                <a:solidFill>
                  <a:prstClr val="black"/>
                </a:solidFill>
                <a:latin typeface="Garamond"/>
              </a:rPr>
              <a:t>)</a:t>
            </a:r>
          </a:p>
          <a:p>
            <a:pPr>
              <a:defRPr/>
            </a:pPr>
            <a:r>
              <a:rPr lang="fr-FR" sz="2000" b="1" dirty="0" smtClean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Expressive, </a:t>
            </a:r>
            <a:r>
              <a:rPr lang="fr-FR" sz="2000" b="1" dirty="0" err="1" smtClean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Perfomant</a:t>
            </a:r>
            <a:r>
              <a:rPr lang="fr-FR" sz="2000" b="1" dirty="0" smtClean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, extensible to </a:t>
            </a:r>
            <a:r>
              <a:rPr lang="fr-FR" sz="2000" b="1" dirty="0" err="1" smtClean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other</a:t>
            </a:r>
            <a:r>
              <a:rPr lang="fr-FR" sz="2000" b="1" dirty="0" smtClean="0">
                <a:solidFill>
                  <a:schemeClr val="bg2">
                    <a:lumMod val="75000"/>
                  </a:schemeClr>
                </a:solidFill>
                <a:latin typeface="Garamond" panose="02020404030301010803" pitchFamily="18" charset="0"/>
              </a:rPr>
              <a:t> formats</a:t>
            </a:r>
            <a:endParaRPr lang="fr-FR" sz="2000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0" name="Espace réservé du texte 2"/>
          <p:cNvSpPr txBox="1">
            <a:spLocks/>
          </p:cNvSpPr>
          <p:nvPr/>
        </p:nvSpPr>
        <p:spPr bwMode="gray">
          <a:xfrm>
            <a:off x="85725" y="40020"/>
            <a:ext cx="8955589" cy="7592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25000"/>
              <a:buFontTx/>
              <a:buNone/>
              <a:defRPr sz="3600" b="1" kern="1200" cap="none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400" b="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363538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5400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●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0" dirty="0"/>
              <a:t>SPARQL-</a:t>
            </a:r>
            <a:r>
              <a:rPr lang="fr-FR" sz="2800" b="0" dirty="0" err="1"/>
              <a:t>Generate</a:t>
            </a:r>
            <a:r>
              <a:rPr lang="fr-FR" sz="2800" b="0" dirty="0"/>
              <a:t/>
            </a:r>
            <a:br>
              <a:rPr lang="fr-FR" sz="2800" b="0" dirty="0"/>
            </a:br>
            <a:r>
              <a:rPr lang="fr-FR" sz="2800" b="0" dirty="0" err="1"/>
              <a:t>Heterogeneous</a:t>
            </a:r>
            <a:r>
              <a:rPr lang="fr-FR" sz="2800" b="0" dirty="0"/>
              <a:t> data </a:t>
            </a:r>
            <a:r>
              <a:rPr lang="fr-FR" sz="2800" b="0" dirty="0" err="1"/>
              <a:t>integration</a:t>
            </a:r>
            <a:r>
              <a:rPr lang="fr-FR" sz="2800" b="0" dirty="0"/>
              <a:t> </a:t>
            </a:r>
            <a:r>
              <a:rPr lang="fr-FR" sz="2800" b="0" dirty="0" err="1"/>
              <a:t>language</a:t>
            </a:r>
            <a:endParaRPr lang="fr-FR" sz="2800" b="0" dirty="0"/>
          </a:p>
        </p:txBody>
      </p:sp>
      <p:sp>
        <p:nvSpPr>
          <p:cNvPr id="12" name="Rectangle 11"/>
          <p:cNvSpPr/>
          <p:nvPr/>
        </p:nvSpPr>
        <p:spPr>
          <a:xfrm>
            <a:off x="0" y="6169241"/>
            <a:ext cx="8115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M. </a:t>
            </a:r>
            <a:r>
              <a:rPr lang="en-US" sz="1200" dirty="0" err="1"/>
              <a:t>Lefrançois</a:t>
            </a:r>
            <a:r>
              <a:rPr lang="en-US" sz="1200" dirty="0"/>
              <a:t>, </a:t>
            </a:r>
            <a:r>
              <a:rPr lang="en-US" sz="1200" dirty="0" smtClean="0"/>
              <a:t>,A. Zimmermann</a:t>
            </a:r>
            <a:r>
              <a:rPr lang="en-US" sz="1200" dirty="0"/>
              <a:t>, </a:t>
            </a:r>
            <a:r>
              <a:rPr lang="en-US" sz="1200" dirty="0" smtClean="0"/>
              <a:t>N. </a:t>
            </a:r>
            <a:r>
              <a:rPr lang="en-US" sz="1200" dirty="0" err="1" smtClean="0"/>
              <a:t>Bakerally</a:t>
            </a:r>
            <a:r>
              <a:rPr lang="en-US" sz="1200" dirty="0"/>
              <a:t>, A SPARQL extension for generating RDF from heterogeneous formats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In Proc. Extended Semantic Web </a:t>
            </a:r>
            <a:r>
              <a:rPr lang="en-US" sz="1200" dirty="0" smtClean="0"/>
              <a:t>Conference, 2017</a:t>
            </a:r>
            <a:endParaRPr lang="fr-FR" sz="1200" dirty="0" smtClean="0"/>
          </a:p>
          <a:p>
            <a:r>
              <a:rPr lang="fr-FR" sz="1200" dirty="0" smtClean="0"/>
              <a:t>+ EKAW, </a:t>
            </a:r>
            <a:r>
              <a:rPr lang="fr-FR" sz="1200" dirty="0" err="1" smtClean="0"/>
              <a:t>Hackatons</a:t>
            </a:r>
            <a:r>
              <a:rPr lang="fr-FR" sz="1200" dirty="0" smtClean="0"/>
              <a:t>, Tutoriel </a:t>
            </a:r>
            <a:r>
              <a:rPr lang="fr-FR" sz="1200" dirty="0"/>
              <a:t>à ESWC </a:t>
            </a:r>
            <a:r>
              <a:rPr lang="fr-FR" sz="1200" dirty="0" smtClean="0"/>
              <a:t>2018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9670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-130024" y="225216"/>
            <a:ext cx="8518448" cy="759286"/>
          </a:xfrm>
        </p:spPr>
        <p:txBody>
          <a:bodyPr/>
          <a:lstStyle/>
          <a:p>
            <a:r>
              <a:rPr lang="en-US" dirty="0"/>
              <a:t>Additions in the past </a:t>
            </a:r>
            <a:r>
              <a:rPr lang="en-US" dirty="0" smtClean="0"/>
              <a:t>months/weeks</a:t>
            </a:r>
            <a:endParaRPr lang="en-US" dirty="0"/>
          </a:p>
        </p:txBody>
      </p:sp>
      <p:sp>
        <p:nvSpPr>
          <p:cNvPr id="26" name="Espace réservé du contenu 2"/>
          <p:cNvSpPr>
            <a:spLocks noGrp="1"/>
          </p:cNvSpPr>
          <p:nvPr/>
        </p:nvSpPr>
        <p:spPr>
          <a:xfrm>
            <a:off x="457200" y="1060174"/>
            <a:ext cx="8229600" cy="5797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Garamond" panose="02020404030301010803" pitchFamily="18" charset="0"/>
              </a:rPr>
              <a:t>Syntactic</a:t>
            </a:r>
            <a:r>
              <a:rPr lang="fr-FR" dirty="0" smtClean="0">
                <a:latin typeface="Garamond" panose="02020404030301010803" pitchFamily="18" charset="0"/>
              </a:rPr>
              <a:t> </a:t>
            </a:r>
            <a:r>
              <a:rPr lang="fr-FR" dirty="0" err="1" smtClean="0">
                <a:latin typeface="Garamond" panose="02020404030301010803" pitchFamily="18" charset="0"/>
              </a:rPr>
              <a:t>sugar</a:t>
            </a:r>
            <a:endParaRPr lang="fr-FR" dirty="0" smtClean="0">
              <a:latin typeface="Garamond" panose="02020404030301010803" pitchFamily="18" charset="0"/>
            </a:endParaRPr>
          </a:p>
          <a:p>
            <a:r>
              <a:rPr lang="fr-FR" dirty="0">
                <a:latin typeface="Garamond" panose="02020404030301010803" pitchFamily="18" charset="0"/>
              </a:rPr>
              <a:t>Data </a:t>
            </a:r>
            <a:r>
              <a:rPr lang="fr-FR" dirty="0" err="1">
                <a:latin typeface="Garamond" panose="02020404030301010803" pitchFamily="18" charset="0"/>
              </a:rPr>
              <a:t>streams</a:t>
            </a:r>
            <a:endParaRPr lang="fr-FR" dirty="0">
              <a:latin typeface="Garamond" panose="02020404030301010803" pitchFamily="18" charset="0"/>
            </a:endParaRPr>
          </a:p>
          <a:p>
            <a:r>
              <a:rPr lang="fr-FR" dirty="0" smtClean="0">
                <a:latin typeface="Garamond" panose="02020404030301010803" pitchFamily="18" charset="0"/>
              </a:rPr>
              <a:t>More expressive </a:t>
            </a:r>
            <a:r>
              <a:rPr lang="fr-FR" dirty="0" err="1" smtClean="0">
                <a:latin typeface="Garamond" panose="02020404030301010803" pitchFamily="18" charset="0"/>
              </a:rPr>
              <a:t>fuctions</a:t>
            </a:r>
            <a:endParaRPr lang="fr-FR" dirty="0" smtClean="0">
              <a:latin typeface="Garamond" panose="02020404030301010803" pitchFamily="18" charset="0"/>
            </a:endParaRPr>
          </a:p>
          <a:p>
            <a:r>
              <a:rPr lang="fr-FR" dirty="0" smtClean="0">
                <a:latin typeface="Garamond" panose="02020404030301010803" pitchFamily="18" charset="0"/>
              </a:rPr>
              <a:t>RDF </a:t>
            </a:r>
            <a:r>
              <a:rPr lang="fr-FR" dirty="0" err="1" smtClean="0">
                <a:latin typeface="Garamond" panose="02020404030301010803" pitchFamily="18" charset="0"/>
              </a:rPr>
              <a:t>Lists</a:t>
            </a:r>
            <a:endParaRPr lang="fr-FR" dirty="0" smtClean="0">
              <a:latin typeface="Garamond" panose="02020404030301010803" pitchFamily="18" charset="0"/>
            </a:endParaRPr>
          </a:p>
          <a:p>
            <a:r>
              <a:rPr lang="fr-FR" dirty="0" err="1" smtClean="0">
                <a:latin typeface="Garamond" panose="02020404030301010803" pitchFamily="18" charset="0"/>
              </a:rPr>
              <a:t>Asynchronicity</a:t>
            </a:r>
            <a:r>
              <a:rPr lang="fr-FR" dirty="0" smtClean="0">
                <a:latin typeface="Garamond" panose="02020404030301010803" pitchFamily="18" charset="0"/>
              </a:rPr>
              <a:t> / </a:t>
            </a:r>
            <a:r>
              <a:rPr lang="fr-FR" dirty="0" err="1" smtClean="0">
                <a:latin typeface="Garamond" panose="02020404030301010803" pitchFamily="18" charset="0"/>
              </a:rPr>
              <a:t>multi-threading</a:t>
            </a:r>
            <a:endParaRPr lang="fr-FR" dirty="0" smtClean="0">
              <a:latin typeface="Garamond" panose="02020404030301010803" pitchFamily="18" charset="0"/>
            </a:endParaRPr>
          </a:p>
          <a:p>
            <a:r>
              <a:rPr lang="fr-FR" dirty="0" err="1">
                <a:latin typeface="Garamond" panose="02020404030301010803" pitchFamily="18" charset="0"/>
              </a:rPr>
              <a:t>Aggregates</a:t>
            </a:r>
            <a:endParaRPr lang="fr-FR" dirty="0">
              <a:latin typeface="Garamond" panose="02020404030301010803" pitchFamily="18" charset="0"/>
            </a:endParaRPr>
          </a:p>
          <a:p>
            <a:r>
              <a:rPr lang="fr-FR" dirty="0" smtClean="0">
                <a:latin typeface="Garamond" panose="02020404030301010803" pitchFamily="18" charset="0"/>
              </a:rPr>
              <a:t>SPARQL SELECT</a:t>
            </a:r>
          </a:p>
          <a:p>
            <a:r>
              <a:rPr lang="fr-FR" dirty="0" smtClean="0">
                <a:latin typeface="Garamond" panose="02020404030301010803" pitchFamily="18" charset="0"/>
              </a:rPr>
              <a:t>SPARQL FUNCTION</a:t>
            </a:r>
          </a:p>
          <a:p>
            <a:r>
              <a:rPr lang="fr-FR" dirty="0" smtClean="0">
                <a:latin typeface="Garamond" panose="02020404030301010803" pitchFamily="18" charset="0"/>
              </a:rPr>
              <a:t>SPARQL TEMPLATE</a:t>
            </a:r>
          </a:p>
        </p:txBody>
      </p:sp>
    </p:spTree>
    <p:extLst>
      <p:ext uri="{BB962C8B-B14F-4D97-AF65-F5344CB8AC3E}">
        <p14:creationId xmlns:p14="http://schemas.microsoft.com/office/powerpoint/2010/main" val="36820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19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Additions in the past weeks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768626" y="1656522"/>
            <a:ext cx="237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GENERATE</a:t>
            </a:r>
            <a:endParaRPr lang="en-US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5771322" y="1656522"/>
            <a:ext cx="237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TEMPLATE</a:t>
            </a:r>
            <a:endParaRPr lang="en-US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768625" y="5582478"/>
            <a:ext cx="237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5771321" y="5582478"/>
            <a:ext cx="237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FUNCTION</a:t>
            </a:r>
            <a:endParaRPr lang="en-US" sz="2800" dirty="0"/>
          </a:p>
        </p:txBody>
      </p:sp>
      <p:cxnSp>
        <p:nvCxnSpPr>
          <p:cNvPr id="11" name="Connecteur droit avec flèche 10"/>
          <p:cNvCxnSpPr>
            <a:stCxn id="5" idx="2"/>
            <a:endCxn id="8" idx="0"/>
          </p:cNvCxnSpPr>
          <p:nvPr/>
        </p:nvCxnSpPr>
        <p:spPr>
          <a:xfrm flipH="1">
            <a:off x="1954695" y="2179742"/>
            <a:ext cx="1" cy="340273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8" idx="3"/>
            <a:endCxn id="9" idx="1"/>
          </p:cNvCxnSpPr>
          <p:nvPr/>
        </p:nvCxnSpPr>
        <p:spPr>
          <a:xfrm>
            <a:off x="3140764" y="5844088"/>
            <a:ext cx="263055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7" idx="2"/>
            <a:endCxn id="9" idx="0"/>
          </p:cNvCxnSpPr>
          <p:nvPr/>
        </p:nvCxnSpPr>
        <p:spPr>
          <a:xfrm flipH="1">
            <a:off x="6957391" y="2179742"/>
            <a:ext cx="1" cy="34027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5" idx="3"/>
            <a:endCxn id="7" idx="1"/>
          </p:cNvCxnSpPr>
          <p:nvPr/>
        </p:nvCxnSpPr>
        <p:spPr>
          <a:xfrm>
            <a:off x="3140765" y="1918132"/>
            <a:ext cx="263055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862470" y="2179742"/>
            <a:ext cx="3008243" cy="321732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2663687" y="2365152"/>
            <a:ext cx="3382618" cy="321732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2"/>
          <p:cNvSpPr>
            <a:spLocks noGrp="1"/>
          </p:cNvSpPr>
          <p:nvPr/>
        </p:nvSpPr>
        <p:spPr>
          <a:xfrm>
            <a:off x="457200" y="1060174"/>
            <a:ext cx="8229600" cy="5797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aramond" panose="02020404030301010803" pitchFamily="18" charset="0"/>
              </a:rPr>
              <a:t>Simple </a:t>
            </a:r>
            <a:r>
              <a:rPr lang="fr-FR" dirty="0" err="1" smtClean="0">
                <a:latin typeface="Garamond" panose="02020404030301010803" pitchFamily="18" charset="0"/>
              </a:rPr>
              <a:t>integration</a:t>
            </a:r>
            <a:endParaRPr lang="fr-FR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34" name="Image 33" descr="sma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05651"/>
            <a:ext cx="4176464" cy="2204902"/>
          </a:xfrm>
          <a:prstGeom prst="rect">
            <a:avLst/>
          </a:prstGeom>
        </p:spPr>
      </p:pic>
      <p:sp>
        <p:nvSpPr>
          <p:cNvPr id="30" name="Espace réservé du texte 2"/>
          <p:cNvSpPr txBox="1">
            <a:spLocks/>
          </p:cNvSpPr>
          <p:nvPr/>
        </p:nvSpPr>
        <p:spPr bwMode="gray">
          <a:xfrm>
            <a:off x="312234" y="225216"/>
            <a:ext cx="8831766" cy="7592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25000"/>
              <a:buFontTx/>
              <a:buNone/>
              <a:defRPr sz="3600" b="1" kern="1200" cap="none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400" b="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363538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5400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●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sz="2800" dirty="0" smtClean="0"/>
              <a:t>There </a:t>
            </a:r>
            <a:r>
              <a:rPr lang="fr-FR" sz="2800" dirty="0" err="1" smtClean="0"/>
              <a:t>is</a:t>
            </a:r>
            <a:r>
              <a:rPr lang="fr-FR" sz="2800" dirty="0" smtClean="0"/>
              <a:t> a multitude of data formats/</a:t>
            </a:r>
            <a:r>
              <a:rPr lang="fr-FR" sz="2800" dirty="0" err="1" smtClean="0"/>
              <a:t>models</a:t>
            </a:r>
            <a:r>
              <a:rPr lang="fr-FR" sz="2800" dirty="0" smtClean="0"/>
              <a:t> on the Web</a:t>
            </a:r>
            <a:endParaRPr lang="fr-FR" sz="2800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69" y="4589491"/>
            <a:ext cx="736442" cy="949193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9361">
            <a:off x="566453" y="2672400"/>
            <a:ext cx="873122" cy="1071559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10177">
            <a:off x="1360404" y="1414742"/>
            <a:ext cx="939268" cy="1150934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2253">
            <a:off x="2753862" y="1167536"/>
            <a:ext cx="806976" cy="1005413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63037">
            <a:off x="3297353" y="5151896"/>
            <a:ext cx="780518" cy="1005413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84759">
            <a:off x="770242" y="5006885"/>
            <a:ext cx="780518" cy="992184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89524">
            <a:off x="1700641" y="5400662"/>
            <a:ext cx="767289" cy="965726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7571" y="5113560"/>
            <a:ext cx="780518" cy="978955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2861" y="5348140"/>
            <a:ext cx="767289" cy="992184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2357" y="1248667"/>
            <a:ext cx="793747" cy="1005413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2420" y="5586423"/>
            <a:ext cx="780518" cy="992184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365481">
            <a:off x="6701965" y="1546404"/>
            <a:ext cx="806976" cy="1031871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737" y="4398947"/>
            <a:ext cx="736442" cy="949193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84" y="5261179"/>
            <a:ext cx="736442" cy="94919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30" y="4815425"/>
            <a:ext cx="736442" cy="949193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223" y="5815126"/>
            <a:ext cx="682940" cy="880234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151" y="5276422"/>
            <a:ext cx="736442" cy="949193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0010">
            <a:off x="6737233" y="5704620"/>
            <a:ext cx="736442" cy="94919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5724" y="6488743"/>
            <a:ext cx="8111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M. </a:t>
            </a:r>
            <a:r>
              <a:rPr lang="en-US" sz="1200" dirty="0" err="1" smtClean="0"/>
              <a:t>Lefrançois</a:t>
            </a:r>
            <a:r>
              <a:rPr lang="en-US" sz="1200" dirty="0"/>
              <a:t>, RDF presentation and correct content conveyance for legacy services and the web of things. IOT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264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Additions in the past weeks</a:t>
            </a:r>
            <a:endParaRPr lang="en-US" dirty="0"/>
          </a:p>
        </p:txBody>
      </p:sp>
      <p:sp>
        <p:nvSpPr>
          <p:cNvPr id="26" name="Espace réservé du contenu 2"/>
          <p:cNvSpPr>
            <a:spLocks noGrp="1"/>
          </p:cNvSpPr>
          <p:nvPr/>
        </p:nvSpPr>
        <p:spPr>
          <a:xfrm>
            <a:off x="457200" y="1060174"/>
            <a:ext cx="8229600" cy="5797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aramond" panose="02020404030301010803" pitchFamily="18" charset="0"/>
              </a:rPr>
              <a:t>HDT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04" y="898357"/>
            <a:ext cx="6296853" cy="52899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4151" y="6080269"/>
            <a:ext cx="805732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20 seconds now only for the 20 M sample, output is 17 M of HDT </a:t>
            </a:r>
          </a:p>
          <a:p>
            <a:r>
              <a:rPr lang="en-US" dirty="0"/>
              <a:t>9 min, 20 sec for the 145 M file, output is the same  "only" 114 M HDT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4122" y="5541984"/>
            <a:ext cx="3372678" cy="28672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HDT viewer </a:t>
            </a:r>
            <a:r>
              <a:rPr lang="en-US" sz="1200" dirty="0">
                <a:hlinkClick r:id="rId3"/>
              </a:rPr>
              <a:t>http://www.rdfhdt.org/downloads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453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02" y="1519755"/>
            <a:ext cx="6282967" cy="533824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Additions in the past weeks</a:t>
            </a:r>
            <a:endParaRPr lang="en-US" dirty="0"/>
          </a:p>
        </p:txBody>
      </p:sp>
      <p:sp>
        <p:nvSpPr>
          <p:cNvPr id="26" name="Espace réservé du contenu 2"/>
          <p:cNvSpPr>
            <a:spLocks noGrp="1"/>
          </p:cNvSpPr>
          <p:nvPr/>
        </p:nvSpPr>
        <p:spPr>
          <a:xfrm>
            <a:off x="457200" y="1060174"/>
            <a:ext cx="8229600" cy="5797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Garamond" panose="02020404030301010803" pitchFamily="18" charset="0"/>
              </a:rPr>
              <a:t>Sublime Package</a:t>
            </a:r>
          </a:p>
        </p:txBody>
      </p:sp>
    </p:spTree>
    <p:extLst>
      <p:ext uri="{BB962C8B-B14F-4D97-AF65-F5344CB8AC3E}">
        <p14:creationId xmlns:p14="http://schemas.microsoft.com/office/powerpoint/2010/main" val="14056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100" b="0" i="0" u="none" strike="noStrike" kern="1200" cap="all" spc="0" normalizeH="0" baseline="0" noProof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00" b="0" i="0" u="none" strike="noStrike" kern="1200" cap="all" spc="0" normalizeH="0" baseline="0" noProof="0">
              <a:ln>
                <a:noFill/>
              </a:ln>
              <a:solidFill>
                <a:prstClr val="white">
                  <a:alpha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14699" y="5580789"/>
            <a:ext cx="575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i="1" dirty="0">
                <a:latin typeface="Garamond" panose="02020404030301010803" pitchFamily="18" charset="0"/>
              </a:rPr>
              <a:t>Ontologies, </a:t>
            </a:r>
            <a:r>
              <a:rPr lang="en-US" sz="2400" b="1" i="1" dirty="0" err="1">
                <a:latin typeface="Garamond" panose="02020404030301010803" pitchFamily="18" charset="0"/>
              </a:rPr>
              <a:t>langages</a:t>
            </a:r>
            <a:r>
              <a:rPr lang="en-US" sz="2400" b="1" i="1" dirty="0">
                <a:latin typeface="Garamond" panose="02020404030301010803" pitchFamily="18" charset="0"/>
              </a:rPr>
              <a:t>, tools, </a:t>
            </a:r>
          </a:p>
          <a:p>
            <a:pPr lvl="0" algn="ctr">
              <a:defRPr/>
            </a:pPr>
            <a:r>
              <a:rPr lang="en-US" sz="2400" b="1" i="1" dirty="0">
                <a:latin typeface="Garamond" panose="02020404030301010803" pitchFamily="18" charset="0"/>
              </a:rPr>
              <a:t>to ease the  usage of RDF </a:t>
            </a:r>
            <a:r>
              <a:rPr lang="en-US" sz="2400" b="1" i="1" dirty="0" smtClean="0">
                <a:latin typeface="Garamond" panose="02020404030301010803" pitchFamily="18" charset="0"/>
              </a:rPr>
              <a:t/>
            </a:r>
            <a:br>
              <a:rPr lang="en-US" sz="2400" b="1" i="1" dirty="0" smtClean="0">
                <a:latin typeface="Garamond" panose="02020404030301010803" pitchFamily="18" charset="0"/>
              </a:rPr>
            </a:br>
            <a:r>
              <a:rPr lang="en-US" sz="2400" b="1" i="1" dirty="0" smtClean="0">
                <a:latin typeface="Garamond" panose="02020404030301010803" pitchFamily="18" charset="0"/>
              </a:rPr>
              <a:t>as </a:t>
            </a:r>
            <a:r>
              <a:rPr lang="en-US" sz="2400" b="1" i="1" dirty="0">
                <a:latin typeface="Garamond" panose="02020404030301010803" pitchFamily="18" charset="0"/>
              </a:rPr>
              <a:t>a lingua franca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4144" y="4086073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Maxime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Lefrançois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prstClr val="white"/>
                </a:solidFill>
                <a:latin typeface="Garamond" panose="02020404030301010803" pitchFamily="18" charset="0"/>
                <a:hlinkClick r:id="rId2"/>
              </a:rPr>
              <a:t>Maxime.Lefrancois@emse.fr</a:t>
            </a:r>
            <a:endParaRPr kumimoji="0" lang="fr-FR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  <a:hlinkClick r:id="rId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2"/>
              </a:rPr>
              <a:t>http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2"/>
              </a:rPr>
              <a:t>://maxime-lefrancois.info/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MINES Saint-Étienne – Institut Henri Fayol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Laboratoire Hubert Curien UMR CNRS 5516</a:t>
            </a:r>
          </a:p>
        </p:txBody>
      </p:sp>
      <p:sp>
        <p:nvSpPr>
          <p:cNvPr id="2" name="Parallélogramme 1"/>
          <p:cNvSpPr/>
          <p:nvPr/>
        </p:nvSpPr>
        <p:spPr>
          <a:xfrm>
            <a:off x="4294105" y="133348"/>
            <a:ext cx="4653020" cy="3507338"/>
          </a:xfrm>
          <a:prstGeom prst="snip2SameRect">
            <a:avLst>
              <a:gd name="adj1" fmla="val 18977"/>
              <a:gd name="adj2" fmla="val 0"/>
            </a:avLst>
          </a:prstGeom>
          <a:solidFill>
            <a:schemeClr val="bg1"/>
          </a:solidFill>
        </p:spPr>
        <p:txBody>
          <a:bodyPr wrap="none" lIns="0">
            <a:noAutofit/>
          </a:bodyPr>
          <a:lstStyle/>
          <a:p>
            <a:pPr algn="ctr"/>
            <a:r>
              <a:rPr lang="en-US" sz="2800" b="1" dirty="0" smtClean="0">
                <a:latin typeface="Garamond" panose="02020404030301010803" pitchFamily="18" charset="0"/>
              </a:rPr>
              <a:t>Take away message</a:t>
            </a:r>
            <a:endParaRPr lang="en-US" sz="2800" b="1" dirty="0" smtClean="0">
              <a:latin typeface="Garamond" panose="02020404030301010803" pitchFamily="18" charset="0"/>
            </a:endParaRPr>
          </a:p>
          <a:p>
            <a:pPr algn="ctr"/>
            <a:endParaRPr lang="en-US" sz="2000" b="1" dirty="0" smtClean="0"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RDF </a:t>
            </a:r>
            <a:r>
              <a:rPr lang="en-US" sz="2000" dirty="0" smtClean="0">
                <a:latin typeface="Garamond" panose="02020404030301010803" pitchFamily="18" charset="0"/>
              </a:rPr>
              <a:t>as lingua </a:t>
            </a:r>
            <a:r>
              <a:rPr lang="en-US" sz="2000" dirty="0" smtClean="0">
                <a:latin typeface="Garamond" panose="02020404030301010803" pitchFamily="18" charset="0"/>
              </a:rPr>
              <a:t>franca</a:t>
            </a:r>
            <a:endParaRPr lang="en-US" sz="2000" dirty="0"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Research in Ontology Engineering </a:t>
            </a:r>
            <a:br>
              <a:rPr lang="en-US" sz="2000" dirty="0" smtClean="0">
                <a:latin typeface="Garamond" panose="02020404030301010803" pitchFamily="18" charset="0"/>
              </a:rPr>
            </a:br>
            <a:r>
              <a:rPr lang="en-US" sz="2000" dirty="0" smtClean="0">
                <a:latin typeface="Garamond" panose="02020404030301010803" pitchFamily="18" charset="0"/>
              </a:rPr>
              <a:t>applied to engineering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endParaRPr lang="en-US" sz="2000" dirty="0" smtClean="0"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 smtClean="0">
                <a:latin typeface="Garamond" panose="02020404030301010803" pitchFamily="18" charset="0"/>
              </a:rPr>
              <a:t>Sem</a:t>
            </a:r>
            <a:r>
              <a:rPr lang="en-US" sz="2000" dirty="0" smtClean="0">
                <a:latin typeface="Garamond" panose="02020404030301010803" pitchFamily="18" charset="0"/>
              </a:rPr>
              <a:t> Web – based solutions for</a:t>
            </a:r>
            <a:r>
              <a:rPr lang="en-US" sz="2000" dirty="0" smtClean="0">
                <a:latin typeface="Garamond" panose="02020404030301010803" pitchFamily="18" charset="0"/>
              </a:rPr>
              <a:t/>
            </a:r>
            <a:br>
              <a:rPr lang="en-US" sz="2000" dirty="0" smtClean="0">
                <a:latin typeface="Garamond" panose="02020404030301010803" pitchFamily="18" charset="0"/>
              </a:rPr>
            </a:br>
            <a:r>
              <a:rPr lang="en-US" sz="2000" dirty="0" smtClean="0">
                <a:latin typeface="Garamond" panose="02020404030301010803" pitchFamily="18" charset="0"/>
              </a:rPr>
              <a:t>semantic interoperability</a:t>
            </a:r>
            <a:endParaRPr lang="en-US" sz="20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0" name="Espace réservé du texte 2"/>
          <p:cNvSpPr txBox="1">
            <a:spLocks/>
          </p:cNvSpPr>
          <p:nvPr/>
        </p:nvSpPr>
        <p:spPr bwMode="gray">
          <a:xfrm>
            <a:off x="312234" y="225216"/>
            <a:ext cx="8831766" cy="7592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25000"/>
              <a:buFontTx/>
              <a:buNone/>
              <a:defRPr sz="3600" b="1" kern="1200" cap="none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Tx/>
              <a:buNone/>
              <a:defRPr sz="1400" b="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714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►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363538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■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54000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●"/>
              <a:defRPr sz="1400" kern="1200" cap="none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fr-FR" sz="2800" dirty="0" smtClean="0"/>
              <a:t>Can </a:t>
            </a:r>
            <a:r>
              <a:rPr lang="fr-FR" sz="2800" dirty="0" err="1" smtClean="0"/>
              <a:t>we</a:t>
            </a:r>
            <a:r>
              <a:rPr lang="fr-FR" sz="2800" dirty="0" smtClean="0"/>
              <a:t> use RDF as a lingua franca?</a:t>
            </a:r>
            <a:endParaRPr lang="fr-FR" sz="2800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669" y="4589491"/>
            <a:ext cx="736442" cy="94919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9361">
            <a:off x="566453" y="2672400"/>
            <a:ext cx="873122" cy="107155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0177">
            <a:off x="1360404" y="1414742"/>
            <a:ext cx="939268" cy="1150934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2253">
            <a:off x="2753862" y="1167536"/>
            <a:ext cx="806976" cy="100541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63037">
            <a:off x="3297353" y="5151896"/>
            <a:ext cx="780518" cy="1005413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84759">
            <a:off x="770242" y="5006885"/>
            <a:ext cx="780518" cy="992184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9524">
            <a:off x="1700641" y="5400662"/>
            <a:ext cx="767289" cy="96572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7571" y="5113560"/>
            <a:ext cx="780518" cy="97895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2861" y="5348140"/>
            <a:ext cx="767289" cy="99218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2357" y="1248667"/>
            <a:ext cx="793747" cy="1005413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2420" y="5586423"/>
            <a:ext cx="780518" cy="992184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365481">
            <a:off x="6701965" y="1546404"/>
            <a:ext cx="806976" cy="103187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37" y="4398947"/>
            <a:ext cx="736442" cy="949193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584" y="5261179"/>
            <a:ext cx="736442" cy="949193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30" y="4815425"/>
            <a:ext cx="736442" cy="949193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223" y="5815126"/>
            <a:ext cx="682940" cy="880234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151" y="5276422"/>
            <a:ext cx="736442" cy="94919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0010">
            <a:off x="6737233" y="5704620"/>
            <a:ext cx="736442" cy="949193"/>
          </a:xfrm>
          <a:prstGeom prst="rect">
            <a:avLst/>
          </a:prstGeom>
        </p:spPr>
      </p:pic>
      <p:sp>
        <p:nvSpPr>
          <p:cNvPr id="45" name="Double flèche horizontale 44"/>
          <p:cNvSpPr/>
          <p:nvPr/>
        </p:nvSpPr>
        <p:spPr>
          <a:xfrm rot="19176479" flipH="1">
            <a:off x="1920155" y="4182332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Double flèche horizontale 45"/>
          <p:cNvSpPr/>
          <p:nvPr/>
        </p:nvSpPr>
        <p:spPr>
          <a:xfrm rot="17462468" flipH="1">
            <a:off x="2570957" y="4492377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Double flèche horizontale 46"/>
          <p:cNvSpPr/>
          <p:nvPr/>
        </p:nvSpPr>
        <p:spPr>
          <a:xfrm rot="15792995" flipH="1">
            <a:off x="3552920" y="4526725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Double flèche horizontale 47"/>
          <p:cNvSpPr/>
          <p:nvPr/>
        </p:nvSpPr>
        <p:spPr>
          <a:xfrm rot="12821598" flipH="1">
            <a:off x="5978824" y="4358176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Double flèche horizontale 48"/>
          <p:cNvSpPr/>
          <p:nvPr/>
        </p:nvSpPr>
        <p:spPr>
          <a:xfrm rot="12821598" flipH="1">
            <a:off x="6187561" y="4358176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Double flèche horizontale 49"/>
          <p:cNvSpPr/>
          <p:nvPr/>
        </p:nvSpPr>
        <p:spPr>
          <a:xfrm rot="12821598" flipH="1">
            <a:off x="6389717" y="4321475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Double flèche horizontale 50"/>
          <p:cNvSpPr/>
          <p:nvPr/>
        </p:nvSpPr>
        <p:spPr>
          <a:xfrm rot="12821598" flipH="1">
            <a:off x="6535600" y="4182006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Double flèche horizontale 51"/>
          <p:cNvSpPr/>
          <p:nvPr/>
        </p:nvSpPr>
        <p:spPr>
          <a:xfrm rot="8499586" flipH="1">
            <a:off x="5707203" y="2520802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Double flèche horizontale 52"/>
          <p:cNvSpPr/>
          <p:nvPr/>
        </p:nvSpPr>
        <p:spPr>
          <a:xfrm rot="5036017" flipH="1">
            <a:off x="4110956" y="2381205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Double flèche horizontale 53"/>
          <p:cNvSpPr/>
          <p:nvPr/>
        </p:nvSpPr>
        <p:spPr>
          <a:xfrm rot="4144008" flipH="1">
            <a:off x="3133828" y="2411622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Double flèche horizontale 54"/>
          <p:cNvSpPr/>
          <p:nvPr/>
        </p:nvSpPr>
        <p:spPr>
          <a:xfrm rot="2323007" flipH="1">
            <a:off x="2334849" y="2642812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Double flèche horizontale 55"/>
          <p:cNvSpPr/>
          <p:nvPr/>
        </p:nvSpPr>
        <p:spPr>
          <a:xfrm rot="310534" flipH="1">
            <a:off x="1824563" y="3257301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Double flèche horizontale 56"/>
          <p:cNvSpPr/>
          <p:nvPr/>
        </p:nvSpPr>
        <p:spPr>
          <a:xfrm rot="15792995" flipH="1">
            <a:off x="4429339" y="4510686"/>
            <a:ext cx="504056" cy="409990"/>
          </a:xfrm>
          <a:prstGeom prst="leftRightArrow">
            <a:avLst>
              <a:gd name="adj1" fmla="val 50000"/>
              <a:gd name="adj2" fmla="val 28505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97716" y="2968941"/>
            <a:ext cx="584451" cy="513747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16078" y="3645242"/>
            <a:ext cx="584451" cy="513747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98571" y="2908517"/>
            <a:ext cx="584451" cy="513747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9545" y="2962448"/>
            <a:ext cx="584451" cy="513747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49055" y="3103825"/>
            <a:ext cx="584451" cy="513747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59323" y="3299332"/>
            <a:ext cx="584451" cy="513747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27289" y="3655724"/>
            <a:ext cx="584451" cy="513747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72344" y="3815117"/>
            <a:ext cx="584451" cy="513747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5856" y="3858899"/>
            <a:ext cx="584451" cy="513747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82087" y="3825141"/>
            <a:ext cx="584451" cy="513747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09247" y="3434220"/>
            <a:ext cx="584451" cy="513747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1897" y="3472300"/>
            <a:ext cx="584451" cy="513747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30605" y="3371291"/>
            <a:ext cx="584451" cy="513747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91981" y="3320134"/>
            <a:ext cx="584451" cy="513747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85724" y="6488743"/>
            <a:ext cx="8111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M. </a:t>
            </a:r>
            <a:r>
              <a:rPr lang="en-US" sz="1200" dirty="0" err="1" smtClean="0"/>
              <a:t>Lefrançois</a:t>
            </a:r>
            <a:r>
              <a:rPr lang="en-US" sz="1200" dirty="0"/>
              <a:t>, RDF presentation and correct content conveyance for legacy services and the web of things. IOT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01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 smtClean="0"/>
              <a:t>Idea: just send RDF!</a:t>
            </a:r>
            <a:endParaRPr lang="en-US" sz="28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488113" y="2713249"/>
            <a:ext cx="2655887" cy="2131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application/</a:t>
            </a:r>
            <a:r>
              <a:rPr lang="fr-FR" sz="1800" dirty="0" err="1" smtClean="0"/>
              <a:t>rdf+xml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err="1" smtClean="0"/>
              <a:t>text</a:t>
            </a:r>
            <a:r>
              <a:rPr lang="fr-FR" sz="1800" dirty="0" smtClean="0"/>
              <a:t>/</a:t>
            </a:r>
            <a:r>
              <a:rPr lang="fr-FR" sz="1800" dirty="0" err="1" smtClean="0"/>
              <a:t>turtle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application/</a:t>
            </a:r>
            <a:r>
              <a:rPr lang="fr-FR" sz="1800" dirty="0" err="1" smtClean="0"/>
              <a:t>ld+json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…</a:t>
            </a:r>
          </a:p>
          <a:p>
            <a:pPr marL="0" indent="0">
              <a:buNone/>
            </a:pPr>
            <a:r>
              <a:rPr lang="fr-FR" sz="1800" dirty="0" smtClean="0"/>
              <a:t>ERI </a:t>
            </a:r>
          </a:p>
          <a:p>
            <a:pPr marL="0" indent="0">
              <a:buNone/>
            </a:pPr>
            <a:r>
              <a:rPr lang="fr-FR" sz="1800" dirty="0" smtClean="0"/>
              <a:t>HDTQ</a:t>
            </a:r>
          </a:p>
          <a:p>
            <a:pPr marL="0" indent="0">
              <a:buNone/>
            </a:pPr>
            <a:endParaRPr lang="fr-FR" sz="1800" dirty="0" smtClean="0"/>
          </a:p>
        </p:txBody>
      </p:sp>
      <p:pic>
        <p:nvPicPr>
          <p:cNvPr id="8196" name="Picture 4" descr="http://pbs.twimg.com/media/By0MgQBCMAAPof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t="3023" r="776" b="2570"/>
          <a:stretch/>
        </p:blipFill>
        <p:spPr bwMode="auto">
          <a:xfrm>
            <a:off x="604982" y="1444622"/>
            <a:ext cx="5514109" cy="408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 flipH="1">
            <a:off x="2952751" y="3914775"/>
            <a:ext cx="1704974" cy="2095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6394739" y="2788291"/>
            <a:ext cx="0" cy="1539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5481">
            <a:off x="6701965" y="1546404"/>
            <a:ext cx="806976" cy="1031871"/>
          </a:xfrm>
          <a:prstGeom prst="rect">
            <a:avLst/>
          </a:prstGeom>
        </p:spPr>
      </p:pic>
      <p:cxnSp>
        <p:nvCxnSpPr>
          <p:cNvPr id="26" name="Connecteur droit avec flèche 25"/>
          <p:cNvCxnSpPr/>
          <p:nvPr/>
        </p:nvCxnSpPr>
        <p:spPr>
          <a:xfrm flipH="1" flipV="1">
            <a:off x="2952751" y="4435185"/>
            <a:ext cx="1619249" cy="6096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652" y="3824287"/>
            <a:ext cx="1914525" cy="19716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43546" y="5895976"/>
            <a:ext cx="755181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latin typeface="Garamond" panose="02020404030301010803" pitchFamily="18" charset="0"/>
              </a:rPr>
              <a:t>RDF </a:t>
            </a:r>
            <a:r>
              <a:rPr lang="en-US" sz="2400" dirty="0">
                <a:latin typeface="Garamond" panose="02020404030301010803" pitchFamily="18" charset="0"/>
              </a:rPr>
              <a:t>data </a:t>
            </a:r>
            <a:r>
              <a:rPr lang="en-US" sz="2400" i="1" dirty="0">
                <a:solidFill>
                  <a:schemeClr val="accent1"/>
                </a:solidFill>
                <a:latin typeface="Garamond" panose="02020404030301010803" pitchFamily="18" charset="0"/>
              </a:rPr>
              <a:t>formats</a:t>
            </a:r>
            <a:r>
              <a:rPr lang="en-US" sz="2400" i="1" dirty="0">
                <a:latin typeface="Garamond" panose="02020404030301010803" pitchFamily="18" charset="0"/>
              </a:rPr>
              <a:t> </a:t>
            </a:r>
            <a:r>
              <a:rPr lang="en-US" sz="2400" dirty="0">
                <a:latin typeface="Garamond" panose="02020404030301010803" pitchFamily="18" charset="0"/>
              </a:rPr>
              <a:t>will never be the only ones on the </a:t>
            </a:r>
            <a:r>
              <a:rPr lang="en-US" sz="2400" dirty="0" smtClean="0">
                <a:latin typeface="Garamond" panose="02020404030301010803" pitchFamily="18" charset="0"/>
              </a:rPr>
              <a:t>web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Developers prefer JSON, …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85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5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323440" y="139071"/>
            <a:ext cx="7611520" cy="759286"/>
          </a:xfrm>
        </p:spPr>
        <p:txBody>
          <a:bodyPr/>
          <a:lstStyle/>
          <a:p>
            <a:r>
              <a:rPr lang="en-US" sz="2800" dirty="0"/>
              <a:t>Idea: just send </a:t>
            </a:r>
            <a:r>
              <a:rPr lang="en-US" sz="2800" strike="sngStrike" dirty="0"/>
              <a:t>RDF</a:t>
            </a:r>
            <a:r>
              <a:rPr lang="en-US" sz="2800" strike="sngStrike" dirty="0" smtClean="0"/>
              <a:t>!</a:t>
            </a:r>
            <a:r>
              <a:rPr lang="en-US" sz="2800" dirty="0" smtClean="0"/>
              <a:t> JSON-LD!</a:t>
            </a:r>
            <a:endParaRPr lang="en-US" sz="28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6"/>
          </p:nvPr>
        </p:nvSpPr>
        <p:spPr>
          <a:xfrm>
            <a:off x="323440" y="1149209"/>
            <a:ext cx="8208000" cy="1120162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Solution: </a:t>
            </a:r>
          </a:p>
          <a:p>
            <a:pPr marL="893763" indent="-342900">
              <a:buSzPct val="100000"/>
              <a:buFontTx/>
              <a:buChar char="-"/>
            </a:pPr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to rely on *one* RDF syntax like JSON-LD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Requires:</a:t>
            </a:r>
          </a:p>
          <a:p>
            <a:pPr marL="893763" indent="-342900">
              <a:buSzPct val="100000"/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</a:rPr>
              <a:t>Global adoption of JSON-LD </a:t>
            </a:r>
          </a:p>
          <a:p>
            <a:pPr marL="893763" indent="-342900">
              <a:buSzPct val="100000"/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</a:rPr>
              <a:t>Maintaining during the development or the evolution phase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77748" y="3058422"/>
            <a:ext cx="2467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Abstract data model 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(ontology)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90" y="3704753"/>
            <a:ext cx="584451" cy="5137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45091" y="6152180"/>
            <a:ext cx="3743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+ JSON validation: </a:t>
            </a:r>
            <a:r>
              <a:rPr lang="en-US" b="1" dirty="0" smtClean="0">
                <a:solidFill>
                  <a:schemeClr val="accent1"/>
                </a:solidFill>
              </a:rPr>
              <a:t>JSON Schema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4878" y="4862396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JSON-LD Context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Flèche gauche 10"/>
          <p:cNvSpPr/>
          <p:nvPr/>
        </p:nvSpPr>
        <p:spPr>
          <a:xfrm rot="5400000">
            <a:off x="2702406" y="4660257"/>
            <a:ext cx="1418020" cy="697741"/>
          </a:xfrm>
          <a:prstGeom prst="lef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42" y="5843461"/>
            <a:ext cx="697746" cy="8987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45091" y="3653785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+ RDF validation: </a:t>
            </a:r>
            <a:r>
              <a:rPr lang="en-US" b="1" dirty="0" smtClean="0">
                <a:solidFill>
                  <a:schemeClr val="accent1"/>
                </a:solidFill>
              </a:rPr>
              <a:t>SHACL/</a:t>
            </a:r>
            <a:r>
              <a:rPr lang="en-US" b="1" dirty="0" err="1" smtClean="0">
                <a:solidFill>
                  <a:schemeClr val="accent1"/>
                </a:solidFill>
              </a:rPr>
              <a:t>SHeX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 rot="20878988">
            <a:off x="4465110" y="1980878"/>
            <a:ext cx="1060583" cy="3758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Utopian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724" y="6488743"/>
            <a:ext cx="8111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M. </a:t>
            </a:r>
            <a:r>
              <a:rPr lang="en-US" sz="1200" dirty="0" err="1" smtClean="0"/>
              <a:t>Lefrançois</a:t>
            </a:r>
            <a:r>
              <a:rPr lang="en-US" sz="1200" dirty="0"/>
              <a:t>, RDF presentation and correct content conveyance for legacy services and the web of things. IOT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137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 smtClean="0"/>
              <a:t>Approx. modeling </a:t>
            </a:r>
            <a:r>
              <a:rPr lang="en-US" sz="3200" dirty="0"/>
              <a:t>of the communication </a:t>
            </a:r>
            <a:r>
              <a:rPr lang="en-US" sz="3200" dirty="0" smtClean="0"/>
              <a:t>between heterogeneous </a:t>
            </a:r>
            <a:r>
              <a:rPr lang="en-US" sz="3200" dirty="0"/>
              <a:t>agents on the Web.</a:t>
            </a:r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X</a:t>
            </a: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1"/>
          <a:stretch/>
        </p:blipFill>
        <p:spPr bwMode="auto">
          <a:xfrm flipH="1">
            <a:off x="6712670" y="2231918"/>
            <a:ext cx="2202730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-78256" y="5036919"/>
            <a:ext cx="3057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br>
              <a:rPr lang="en-US" sz="2400" dirty="0" smtClean="0"/>
            </a:br>
            <a:r>
              <a:rPr lang="en-US" dirty="0" smtClean="0"/>
              <a:t>wants to send some </a:t>
            </a:r>
            <a:r>
              <a:rPr lang="en-US" dirty="0" smtClean="0">
                <a:solidFill>
                  <a:schemeClr val="accent1"/>
                </a:solidFill>
              </a:rPr>
              <a:t>content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e.g., state of a resource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724" y="6488743"/>
            <a:ext cx="8111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M. </a:t>
            </a:r>
            <a:r>
              <a:rPr lang="en-US" sz="1200" dirty="0" err="1" smtClean="0"/>
              <a:t>Lefrançois</a:t>
            </a:r>
            <a:r>
              <a:rPr lang="en-US" sz="1200" dirty="0"/>
              <a:t>, RDF presentation and correct content conveyance for legacy services and the web of things. IOT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84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avec flèche 25"/>
          <p:cNvCxnSpPr>
            <a:endCxn id="20" idx="0"/>
          </p:cNvCxnSpPr>
          <p:nvPr/>
        </p:nvCxnSpPr>
        <p:spPr>
          <a:xfrm>
            <a:off x="3183093" y="2352202"/>
            <a:ext cx="28069" cy="2007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17486" y="3339208"/>
            <a:ext cx="1748724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Generates a representation of the content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/>
              <a:t>Approx. modeling of the communication between heterogeneous agents on the Web.</a:t>
            </a:r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X</a:t>
            </a: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3"/>
          <a:stretch/>
        </p:blipFill>
        <p:spPr bwMode="auto">
          <a:xfrm flipH="1">
            <a:off x="6712669" y="2231918"/>
            <a:ext cx="2302121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nsées 28"/>
          <p:cNvSpPr/>
          <p:nvPr/>
        </p:nvSpPr>
        <p:spPr>
          <a:xfrm>
            <a:off x="5915166" y="1019534"/>
            <a:ext cx="1789089" cy="1171744"/>
          </a:xfrm>
          <a:prstGeom prst="cloudCallout">
            <a:avLst>
              <a:gd name="adj1" fmla="val 32931"/>
              <a:gd name="adj2" fmla="val 83771"/>
            </a:avLst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received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X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13" y="4409154"/>
            <a:ext cx="997081" cy="6934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352202"/>
            <a:ext cx="3144" cy="200168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954621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1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6513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2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68691" y="3339208"/>
            <a:ext cx="17487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Transmits 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the message via the internet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6553170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3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35348" y="3339208"/>
            <a:ext cx="174872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Decodes and get understanding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-78256" y="5036919"/>
            <a:ext cx="3057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br>
              <a:rPr lang="en-US" sz="2400" dirty="0" smtClean="0"/>
            </a:br>
            <a:r>
              <a:rPr lang="en-US" dirty="0" smtClean="0"/>
              <a:t>wants to send some </a:t>
            </a:r>
            <a:r>
              <a:rPr lang="en-US" dirty="0" smtClean="0">
                <a:solidFill>
                  <a:schemeClr val="accent1"/>
                </a:solidFill>
              </a:rPr>
              <a:t>content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e.g., state of a resource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724" y="6488743"/>
            <a:ext cx="8111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M. </a:t>
            </a:r>
            <a:r>
              <a:rPr lang="en-US" sz="1200" dirty="0" err="1" smtClean="0"/>
              <a:t>Lefrançois</a:t>
            </a:r>
            <a:r>
              <a:rPr lang="en-US" sz="1200" dirty="0"/>
              <a:t>, RDF presentation and correct content conveyance for legacy services and the web of things. IOT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142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avec flèche 25"/>
          <p:cNvCxnSpPr>
            <a:endCxn id="20" idx="0"/>
          </p:cNvCxnSpPr>
          <p:nvPr/>
        </p:nvCxnSpPr>
        <p:spPr>
          <a:xfrm>
            <a:off x="3183093" y="2352202"/>
            <a:ext cx="28069" cy="2007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17486" y="3339208"/>
            <a:ext cx="1748724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Generates a representation of the content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/>
              <a:t>Approx. modeling of the communication between heterogeneous agents on the Web.</a:t>
            </a:r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X</a:t>
            </a: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/>
          <a:stretch/>
        </p:blipFill>
        <p:spPr bwMode="auto">
          <a:xfrm flipH="1">
            <a:off x="6712670" y="2231918"/>
            <a:ext cx="2341878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nsées 28"/>
          <p:cNvSpPr/>
          <p:nvPr/>
        </p:nvSpPr>
        <p:spPr>
          <a:xfrm>
            <a:off x="5915166" y="1019534"/>
            <a:ext cx="1789089" cy="1171744"/>
          </a:xfrm>
          <a:prstGeom prst="cloudCallout">
            <a:avLst>
              <a:gd name="adj1" fmla="val 32931"/>
              <a:gd name="adj2" fmla="val 83771"/>
            </a:avLst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received</a:t>
            </a:r>
          </a:p>
          <a:p>
            <a:pPr algn="ctr"/>
            <a:r>
              <a:rPr lang="en-US" sz="2400" b="1" dirty="0">
                <a:latin typeface="Garamond" panose="02020404030301010803" pitchFamily="18" charset="0"/>
              </a:rPr>
              <a:t>X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13" y="4409154"/>
            <a:ext cx="997081" cy="6934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352202"/>
            <a:ext cx="3144" cy="200168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954621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1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6513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2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68691" y="3339208"/>
            <a:ext cx="17487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Transmits 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the message via the internet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6553170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3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35348" y="3339208"/>
            <a:ext cx="174872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Decodes and get understanding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86751" y="50369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69578" y="5444198"/>
            <a:ext cx="7949869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Garamond" panose="02020404030301010803" pitchFamily="18" charset="0"/>
              </a:rPr>
              <a:t>Correct Content </a:t>
            </a:r>
            <a:r>
              <a:rPr lang="en-US" sz="24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Conveyance </a:t>
            </a:r>
            <a:r>
              <a:rPr lang="en-US" sz="2400" b="1" dirty="0" err="1" smtClean="0">
                <a:latin typeface="Garamond" panose="02020404030301010803" pitchFamily="18" charset="0"/>
              </a:rPr>
              <a:t>iif</a:t>
            </a:r>
            <a:r>
              <a:rPr lang="en-US" sz="2400" b="1" dirty="0" smtClean="0">
                <a:latin typeface="Garamond" panose="02020404030301010803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Garamond" panose="02020404030301010803" pitchFamily="18" charset="0"/>
              </a:rPr>
              <a:t>all </a:t>
            </a:r>
            <a:r>
              <a:rPr lang="en-US" sz="2000" dirty="0">
                <a:latin typeface="Garamond" panose="02020404030301010803" pitchFamily="18" charset="0"/>
              </a:rPr>
              <a:t>of the </a:t>
            </a:r>
            <a:r>
              <a:rPr lang="en-US" sz="2000" dirty="0" smtClean="0">
                <a:latin typeface="Garamond" panose="02020404030301010803" pitchFamily="18" charset="0"/>
              </a:rPr>
              <a:t>essential characteristics </a:t>
            </a:r>
            <a:r>
              <a:rPr lang="en-US" sz="2000" dirty="0">
                <a:latin typeface="Garamond" panose="02020404030301010803" pitchFamily="18" charset="0"/>
              </a:rPr>
              <a:t>of the </a:t>
            </a:r>
            <a:r>
              <a:rPr lang="en-US" sz="2000" dirty="0" smtClean="0">
                <a:latin typeface="Garamond" panose="02020404030301010803" pitchFamily="18" charset="0"/>
              </a:rPr>
              <a:t>content is </a:t>
            </a:r>
            <a:r>
              <a:rPr lang="en-US" sz="2000" dirty="0">
                <a:latin typeface="Garamond" panose="02020404030301010803" pitchFamily="18" charset="0"/>
              </a:rPr>
              <a:t>encoded in the </a:t>
            </a:r>
            <a:r>
              <a:rPr lang="en-US" sz="2000" dirty="0" smtClean="0">
                <a:latin typeface="Garamond" panose="02020404030301010803" pitchFamily="18" charset="0"/>
              </a:rPr>
              <a:t>message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the encoding and the decoding phase </a:t>
            </a:r>
            <a:r>
              <a:rPr lang="en-US" sz="2000" dirty="0" smtClean="0">
                <a:latin typeface="Garamond" panose="02020404030301010803" pitchFamily="18" charset="0"/>
              </a:rPr>
              <a:t>are symmetric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Garamond" panose="02020404030301010803" pitchFamily="18" charset="0"/>
              </a:rPr>
              <a:t>the message </a:t>
            </a:r>
            <a:r>
              <a:rPr lang="en-US" sz="2000" dirty="0" smtClean="0">
                <a:latin typeface="Garamond" panose="02020404030301010803" pitchFamily="18" charset="0"/>
              </a:rPr>
              <a:t>is not altered </a:t>
            </a:r>
            <a:r>
              <a:rPr lang="en-US" sz="2000" dirty="0">
                <a:latin typeface="Garamond" panose="02020404030301010803" pitchFamily="18" charset="0"/>
              </a:rPr>
              <a:t>in the transmission medium</a:t>
            </a:r>
          </a:p>
        </p:txBody>
      </p:sp>
    </p:spTree>
    <p:extLst>
      <p:ext uri="{BB962C8B-B14F-4D97-AF65-F5344CB8AC3E}">
        <p14:creationId xmlns:p14="http://schemas.microsoft.com/office/powerpoint/2010/main" val="99729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avec flèche 25"/>
          <p:cNvCxnSpPr>
            <a:endCxn id="20" idx="0"/>
          </p:cNvCxnSpPr>
          <p:nvPr/>
        </p:nvCxnSpPr>
        <p:spPr>
          <a:xfrm>
            <a:off x="3183093" y="2352202"/>
            <a:ext cx="28069" cy="20077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17486" y="3339208"/>
            <a:ext cx="1748724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Generates a representation of the content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312224" y="6160939"/>
            <a:ext cx="652890" cy="404812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>
          <a:xfrm>
            <a:off x="254000" y="139071"/>
            <a:ext cx="7750400" cy="759286"/>
          </a:xfrm>
        </p:spPr>
        <p:txBody>
          <a:bodyPr/>
          <a:lstStyle/>
          <a:p>
            <a:r>
              <a:rPr lang="en-US" sz="3200" dirty="0"/>
              <a:t>Assumption: </a:t>
            </a:r>
          </a:p>
          <a:p>
            <a:r>
              <a:rPr lang="en-US" sz="3200" dirty="0"/>
              <a:t>content is always a RDF graph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6" name="Pensées 15"/>
          <p:cNvSpPr/>
          <p:nvPr/>
        </p:nvSpPr>
        <p:spPr>
          <a:xfrm>
            <a:off x="2297304" y="1019534"/>
            <a:ext cx="1789089" cy="1171744"/>
          </a:xfrm>
          <a:prstGeom prst="cloudCallout">
            <a:avLst>
              <a:gd name="adj1" fmla="val -59635"/>
              <a:gd name="adj2" fmla="val 73366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send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RÃ©sultats de recherche d'images pour Â«Â image bonhomme ecouteÂ Â»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1"/>
          <a:stretch/>
        </p:blipFill>
        <p:spPr bwMode="auto">
          <a:xfrm flipH="1">
            <a:off x="6712670" y="2231918"/>
            <a:ext cx="2341878" cy="29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803924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receiver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189467" y="2231918"/>
            <a:ext cx="1707172" cy="2876795"/>
          </a:xfrm>
          <a:prstGeom prst="rect">
            <a:avLst/>
          </a:prstGeom>
          <a:solidFill>
            <a:srgbClr val="D5D0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402493" y="503691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medium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191200" y="4740164"/>
            <a:ext cx="1691229" cy="156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nsées 28"/>
          <p:cNvSpPr/>
          <p:nvPr/>
        </p:nvSpPr>
        <p:spPr>
          <a:xfrm>
            <a:off x="5915166" y="1019534"/>
            <a:ext cx="1789089" cy="1171744"/>
          </a:xfrm>
          <a:prstGeom prst="cloudCallout">
            <a:avLst>
              <a:gd name="adj1" fmla="val 32931"/>
              <a:gd name="adj2" fmla="val 83771"/>
            </a:avLst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accent3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received</a:t>
            </a:r>
          </a:p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 </a:t>
            </a:r>
            <a:endParaRPr lang="en-US" sz="2400" b="1" dirty="0">
              <a:latin typeface="Garamond" panose="02020404030301010803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513" y="4409154"/>
            <a:ext cx="997081" cy="693401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311" y="4359934"/>
            <a:ext cx="667701" cy="86059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6808138" y="2352202"/>
            <a:ext cx="3144" cy="200168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954621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1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6513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ooper Black" panose="0208090404030B020404" pitchFamily="18" charset="0"/>
              </a:rPr>
              <a:t>2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68691" y="3339208"/>
            <a:ext cx="174872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Transmits 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the message via the internet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860" y="4353887"/>
            <a:ext cx="667701" cy="860593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6553170" y="2686210"/>
            <a:ext cx="513080" cy="51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oper Black" panose="0208090404030B020404" pitchFamily="18" charset="0"/>
              </a:rPr>
              <a:t>3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35348" y="3339208"/>
            <a:ext cx="174872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Decodes and get understanding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4" y="2219754"/>
            <a:ext cx="2063527" cy="308329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886751" y="50369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68800" y="5443200"/>
            <a:ext cx="761227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Garamond" panose="02020404030301010803" pitchFamily="18" charset="0"/>
              </a:rPr>
              <a:t>Correct Content </a:t>
            </a:r>
            <a:r>
              <a:rPr lang="en-US" sz="2400" b="1" i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Conveyance </a:t>
            </a:r>
            <a:r>
              <a:rPr lang="en-US" sz="2400" b="1" dirty="0" err="1" smtClean="0">
                <a:latin typeface="Garamond" panose="02020404030301010803" pitchFamily="18" charset="0"/>
              </a:rPr>
              <a:t>iif</a:t>
            </a:r>
            <a:r>
              <a:rPr lang="en-US" sz="2400" b="1" dirty="0" smtClean="0">
                <a:latin typeface="Garamond" panose="02020404030301010803" pitchFamily="18" charset="0"/>
              </a:rPr>
              <a:t>: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The </a:t>
            </a:r>
            <a:r>
              <a:rPr lang="en-US" sz="2400" dirty="0">
                <a:latin typeface="Garamond" panose="02020404030301010803" pitchFamily="18" charset="0"/>
              </a:rPr>
              <a:t>RDF graph the sender encodes is equivalent to </a:t>
            </a:r>
            <a:r>
              <a:rPr lang="en-US" sz="2400" dirty="0" smtClean="0">
                <a:latin typeface="Garamond" panose="02020404030301010803" pitchFamily="18" charset="0"/>
              </a:rPr>
              <a:t>the RDF 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graph </a:t>
            </a:r>
            <a:r>
              <a:rPr lang="en-US" sz="2400" dirty="0">
                <a:latin typeface="Garamond" panose="02020404030301010803" pitchFamily="18" charset="0"/>
              </a:rPr>
              <a:t>the receiver obtained after decoding the message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182" y="1550557"/>
            <a:ext cx="584451" cy="513747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44" y="1563269"/>
            <a:ext cx="584451" cy="488321"/>
          </a:xfrm>
          <a:prstGeom prst="rect">
            <a:avLst/>
          </a:prstGeom>
        </p:spPr>
      </p:pic>
      <p:sp>
        <p:nvSpPr>
          <p:cNvPr id="31" name="Forme libre 30"/>
          <p:cNvSpPr/>
          <p:nvPr/>
        </p:nvSpPr>
        <p:spPr>
          <a:xfrm>
            <a:off x="2218944" y="1981200"/>
            <a:ext cx="5455920" cy="3407664"/>
          </a:xfrm>
          <a:custGeom>
            <a:avLst/>
            <a:gdLst>
              <a:gd name="connsiteX0" fmla="*/ 621792 w 5455920"/>
              <a:gd name="connsiteY0" fmla="*/ 323088 h 3407664"/>
              <a:gd name="connsiteX1" fmla="*/ 1237488 w 5455920"/>
              <a:gd name="connsiteY1" fmla="*/ 262128 h 3407664"/>
              <a:gd name="connsiteX2" fmla="*/ 2237232 w 5455920"/>
              <a:gd name="connsiteY2" fmla="*/ 0 h 3407664"/>
              <a:gd name="connsiteX3" fmla="*/ 3822192 w 5455920"/>
              <a:gd name="connsiteY3" fmla="*/ 188976 h 3407664"/>
              <a:gd name="connsiteX4" fmla="*/ 4693920 w 5455920"/>
              <a:gd name="connsiteY4" fmla="*/ 316992 h 3407664"/>
              <a:gd name="connsiteX5" fmla="*/ 5181600 w 5455920"/>
              <a:gd name="connsiteY5" fmla="*/ 1146048 h 3407664"/>
              <a:gd name="connsiteX6" fmla="*/ 5455920 w 5455920"/>
              <a:gd name="connsiteY6" fmla="*/ 1511808 h 3407664"/>
              <a:gd name="connsiteX7" fmla="*/ 5285232 w 5455920"/>
              <a:gd name="connsiteY7" fmla="*/ 3304032 h 3407664"/>
              <a:gd name="connsiteX8" fmla="*/ 3450336 w 5455920"/>
              <a:gd name="connsiteY8" fmla="*/ 3407664 h 3407664"/>
              <a:gd name="connsiteX9" fmla="*/ 371856 w 5455920"/>
              <a:gd name="connsiteY9" fmla="*/ 3395472 h 3407664"/>
              <a:gd name="connsiteX10" fmla="*/ 0 w 5455920"/>
              <a:gd name="connsiteY10" fmla="*/ 1639824 h 3407664"/>
              <a:gd name="connsiteX11" fmla="*/ 323088 w 5455920"/>
              <a:gd name="connsiteY11" fmla="*/ 1499616 h 3407664"/>
              <a:gd name="connsiteX12" fmla="*/ 621792 w 5455920"/>
              <a:gd name="connsiteY12" fmla="*/ 323088 h 340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55920" h="3407664">
                <a:moveTo>
                  <a:pt x="621792" y="323088"/>
                </a:moveTo>
                <a:lnTo>
                  <a:pt x="1237488" y="262128"/>
                </a:lnTo>
                <a:lnTo>
                  <a:pt x="2237232" y="0"/>
                </a:lnTo>
                <a:lnTo>
                  <a:pt x="3822192" y="188976"/>
                </a:lnTo>
                <a:lnTo>
                  <a:pt x="4693920" y="316992"/>
                </a:lnTo>
                <a:lnTo>
                  <a:pt x="5181600" y="1146048"/>
                </a:lnTo>
                <a:lnTo>
                  <a:pt x="5455920" y="1511808"/>
                </a:lnTo>
                <a:lnTo>
                  <a:pt x="5285232" y="3304032"/>
                </a:lnTo>
                <a:lnTo>
                  <a:pt x="3450336" y="3407664"/>
                </a:lnTo>
                <a:lnTo>
                  <a:pt x="371856" y="3395472"/>
                </a:lnTo>
                <a:lnTo>
                  <a:pt x="0" y="1639824"/>
                </a:lnTo>
                <a:lnTo>
                  <a:pt x="323088" y="1499616"/>
                </a:lnTo>
                <a:lnTo>
                  <a:pt x="621792" y="323088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Informal graphs of the sample tripl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89" y="1531365"/>
            <a:ext cx="920252" cy="614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nformal graphs of the sample tripl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46" y="1573502"/>
            <a:ext cx="920252" cy="614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1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MT_ParisV2190117">
  <a:themeElements>
    <a:clrScheme name="PPT IMT PARIS">
      <a:dk1>
        <a:sysClr val="windowText" lastClr="000000"/>
      </a:dk1>
      <a:lt1>
        <a:sysClr val="window" lastClr="FFFFFF"/>
      </a:lt1>
      <a:dk2>
        <a:srgbClr val="D9E1E2"/>
      </a:dk2>
      <a:lt2>
        <a:srgbClr val="00B8DE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957</Words>
  <Application>Microsoft Office PowerPoint</Application>
  <PresentationFormat>Affichage à l'écran (4:3)</PresentationFormat>
  <Paragraphs>248</Paragraphs>
  <Slides>22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Cooper Black</vt:lpstr>
      <vt:lpstr>Garamond</vt:lpstr>
      <vt:lpstr>Meslo LG L</vt:lpstr>
      <vt:lpstr>Myriad Pro</vt:lpstr>
      <vt:lpstr>PPT_IMT_ParisV2190117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LEFRANCOIS Maxime</dc:creator>
  <cp:lastModifiedBy>Maxime Lefrancois</cp:lastModifiedBy>
  <cp:revision>108</cp:revision>
  <dcterms:created xsi:type="dcterms:W3CDTF">2018-06-27T08:18:27Z</dcterms:created>
  <dcterms:modified xsi:type="dcterms:W3CDTF">2019-07-08T12:43:27Z</dcterms:modified>
</cp:coreProperties>
</file>