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4"/>
  </p:sldMasterIdLst>
  <p:notesMasterIdLst>
    <p:notesMasterId r:id="rId49"/>
  </p:notesMasterIdLst>
  <p:handoutMasterIdLst>
    <p:handoutMasterId r:id="rId50"/>
  </p:handoutMasterIdLst>
  <p:sldIdLst>
    <p:sldId id="732" r:id="rId5"/>
    <p:sldId id="1038" r:id="rId6"/>
    <p:sldId id="733" r:id="rId7"/>
    <p:sldId id="1041" r:id="rId8"/>
    <p:sldId id="1054" r:id="rId9"/>
    <p:sldId id="1055" r:id="rId10"/>
    <p:sldId id="1056" r:id="rId11"/>
    <p:sldId id="1057" r:id="rId12"/>
    <p:sldId id="1052" r:id="rId13"/>
    <p:sldId id="1063" r:id="rId14"/>
    <p:sldId id="1065" r:id="rId15"/>
    <p:sldId id="1064" r:id="rId16"/>
    <p:sldId id="1058" r:id="rId17"/>
    <p:sldId id="1060" r:id="rId18"/>
    <p:sldId id="1070" r:id="rId19"/>
    <p:sldId id="1071" r:id="rId20"/>
    <p:sldId id="1059" r:id="rId21"/>
    <p:sldId id="1067" r:id="rId22"/>
    <p:sldId id="1068" r:id="rId23"/>
    <p:sldId id="1072" r:id="rId24"/>
    <p:sldId id="1083" r:id="rId25"/>
    <p:sldId id="1103" r:id="rId26"/>
    <p:sldId id="1073" r:id="rId27"/>
    <p:sldId id="1079" r:id="rId28"/>
    <p:sldId id="1080" r:id="rId29"/>
    <p:sldId id="1078" r:id="rId30"/>
    <p:sldId id="1074" r:id="rId31"/>
    <p:sldId id="1076" r:id="rId32"/>
    <p:sldId id="1075" r:id="rId33"/>
    <p:sldId id="1085" r:id="rId34"/>
    <p:sldId id="1104" r:id="rId35"/>
    <p:sldId id="1077" r:id="rId36"/>
    <p:sldId id="1105" r:id="rId37"/>
    <p:sldId id="1090" r:id="rId38"/>
    <p:sldId id="1086" r:id="rId39"/>
    <p:sldId id="1100" r:id="rId40"/>
    <p:sldId id="1101" r:id="rId41"/>
    <p:sldId id="1091" r:id="rId42"/>
    <p:sldId id="1094" r:id="rId43"/>
    <p:sldId id="1095" r:id="rId44"/>
    <p:sldId id="1102" r:id="rId45"/>
    <p:sldId id="1096" r:id="rId46"/>
    <p:sldId id="1069" r:id="rId47"/>
    <p:sldId id="1049" r:id="rId48"/>
  </p:sldIdLst>
  <p:sldSz cx="12192000" cy="6858000"/>
  <p:notesSz cx="6797675" cy="9872663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iogo Moura" initials="DM" lastIdx="1" clrIdx="6">
    <p:extLst>
      <p:ext uri="{19B8F6BF-5375-455C-9EA6-DF929625EA0E}">
        <p15:presenceInfo xmlns:p15="http://schemas.microsoft.com/office/powerpoint/2012/main" userId="edbd3fb4ad7e0700" providerId="Windows Live"/>
      </p:ext>
    </p:extLst>
  </p:cmAuthor>
  <p:cmAuthor id="1" name="José Manuel da Costa Alves Marques" initials="JMdCAM" lastIdx="11" clrIdx="0"/>
  <p:cmAuthor id="2" name="José Afonso Vasconcelos Pires" initials="JAVP" lastIdx="2" clrIdx="1"/>
  <p:cmAuthor id="3" name="Amanda Rocha Ilharco Mourão" initials="ARIM" lastIdx="2" clrIdx="2"/>
  <p:cmAuthor id="4" name="Microsoft Office User" initials="Office" lastIdx="1" clrIdx="3"/>
  <p:cmAuthor id="5" name="Microsoft Office User" initials="Office [2]" lastIdx="1" clrIdx="4"/>
  <p:cmAuthor id="6" name="Microsoft Office User" initials="Office [3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  <a:srgbClr val="FFFFFF"/>
    <a:srgbClr val="F7F6F5"/>
    <a:srgbClr val="F89C1C"/>
    <a:srgbClr val="262626"/>
    <a:srgbClr val="F0F0F0"/>
    <a:srgbClr val="FFFAD1"/>
    <a:srgbClr val="FE7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3"/>
    <p:restoredTop sz="92362" autoAdjust="0"/>
  </p:normalViewPr>
  <p:slideViewPr>
    <p:cSldViewPr snapToGrid="0">
      <p:cViewPr varScale="1">
        <p:scale>
          <a:sx n="61" d="100"/>
          <a:sy n="61" d="100"/>
        </p:scale>
        <p:origin x="1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4560" y="83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6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2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28825" y="1601788"/>
            <a:ext cx="9712325" cy="4672012"/>
          </a:xfrm>
        </p:spPr>
        <p:txBody>
          <a:bodyPr/>
          <a:lstStyle>
            <a:lvl2pPr marL="180000" indent="-180000">
              <a:buFont typeface="Arial" charset="0"/>
              <a:buChar char="•"/>
              <a:defRPr/>
            </a:lvl2pPr>
            <a:lvl3pPr marL="396000" indent="-180000">
              <a:buFont typeface="Arial" charset="0"/>
              <a:buChar char="•"/>
              <a:defRPr/>
            </a:lvl3pPr>
            <a:lvl4pPr marL="612000" indent="-180000">
              <a:buFont typeface="Arial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2000" indent="-180000">
              <a:buFont typeface="Arial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 rot="10800000">
            <a:off x="1200410" y="0"/>
            <a:ext cx="11064017" cy="4023360"/>
          </a:xfrm>
          <a:prstGeom prst="rect">
            <a:avLst/>
          </a:prstGeom>
          <a:gradFill flip="none" rotWithShape="1">
            <a:gsLst>
              <a:gs pos="79000">
                <a:schemeClr val="accent1">
                  <a:alpha val="61000"/>
                  <a:lumMod val="75000"/>
                  <a:lumOff val="25000"/>
                </a:schemeClr>
              </a:gs>
              <a:gs pos="30000">
                <a:schemeClr val="accent5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E9AB488-F6E5-422A-AEFB-C12694EA5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55" y="-767607"/>
            <a:ext cx="9548388" cy="53601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18CD79-556E-4657-8CAE-476DE9A08481}"/>
              </a:ext>
            </a:extLst>
          </p:cNvPr>
          <p:cNvSpPr txBox="1"/>
          <p:nvPr userDrawn="1"/>
        </p:nvSpPr>
        <p:spPr>
          <a:xfrm>
            <a:off x="3413156" y="3429000"/>
            <a:ext cx="8778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CLICK TO EDIT MASTER TITLE STYLE</a:t>
            </a:r>
            <a:endParaRPr lang="pt-PT" sz="3600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EF024-A3E8-4338-8FC4-67D8B9DDB7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7" y="339505"/>
            <a:ext cx="943600" cy="46386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 rot="10800000">
            <a:off x="1127982" y="0"/>
            <a:ext cx="11064017" cy="4023360"/>
          </a:xfrm>
          <a:prstGeom prst="rect">
            <a:avLst/>
          </a:prstGeom>
          <a:gradFill flip="none" rotWithShape="1">
            <a:gsLst>
              <a:gs pos="79000">
                <a:schemeClr val="accent1">
                  <a:alpha val="61000"/>
                  <a:lumMod val="75000"/>
                  <a:lumOff val="25000"/>
                </a:schemeClr>
              </a:gs>
              <a:gs pos="30000">
                <a:schemeClr val="accent5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291" y="1933942"/>
            <a:ext cx="9713912" cy="2089419"/>
          </a:xfrm>
        </p:spPr>
        <p:txBody>
          <a:bodyPr anchor="b" anchorCtr="0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009F9-F5F9-421A-8913-FA89F525D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7" y="339505"/>
            <a:ext cx="943600" cy="46386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308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389783" y="1972019"/>
            <a:ext cx="4821221" cy="4474819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28825" y="1601788"/>
            <a:ext cx="4679336" cy="4672012"/>
          </a:xfrm>
        </p:spPr>
        <p:txBody>
          <a:bodyPr>
            <a:normAutofit/>
          </a:bodyPr>
          <a:lstStyle>
            <a:lvl1pPr>
              <a:defRPr sz="1600"/>
            </a:lvl1pPr>
            <a:lvl2pPr marL="180000" indent="-180000">
              <a:buFont typeface="Arial" charset="0"/>
              <a:buChar char="•"/>
              <a:defRPr sz="1100"/>
            </a:lvl2pPr>
            <a:lvl3pPr marL="396000" indent="-180000">
              <a:buFont typeface="Arial" charset="0"/>
              <a:buChar char="•"/>
              <a:defRPr sz="1050"/>
            </a:lvl3pPr>
            <a:lvl4pPr marL="612000" indent="-180000">
              <a:buFont typeface="Arial" charset="0"/>
              <a:buChar char="•"/>
              <a:defRPr sz="800">
                <a:solidFill>
                  <a:schemeClr val="bg1">
                    <a:lumMod val="50000"/>
                  </a:schemeClr>
                </a:solidFill>
              </a:defRPr>
            </a:lvl4pPr>
            <a:lvl5pPr marL="792000" indent="-180000">
              <a:buFont typeface="Arial" charset="0"/>
              <a:buChar char="•"/>
              <a:defRPr sz="7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61627" y="1601788"/>
            <a:ext cx="4679522" cy="46720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100"/>
            </a:lvl2pPr>
            <a:lvl3pPr>
              <a:defRPr sz="1050"/>
            </a:lvl3pPr>
            <a:lvl4pPr>
              <a:defRPr sz="8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760888" y="6291469"/>
            <a:ext cx="11431111" cy="5665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 lIns="46800" rIns="46800" rtlCol="0" anchor="ctr">
            <a:spAutoFit/>
          </a:bodyPr>
          <a:lstStyle/>
          <a:p>
            <a:pPr algn="ctr"/>
            <a:endParaRPr lang="pt-PT" sz="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2">
            <a:extLst>
              <a:ext uri="{FF2B5EF4-FFF2-40B4-BE49-F238E27FC236}">
                <a16:creationId xmlns:a16="http://schemas.microsoft.com/office/drawing/2014/main" id="{CF3B0577-8797-4D41-9BA8-233F2FF1B9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51999" y="1897700"/>
            <a:ext cx="3062606" cy="3062600"/>
          </a:xfrm>
          <a:custGeom>
            <a:avLst/>
            <a:gdLst>
              <a:gd name="connsiteX0" fmla="*/ 409575 w 819150"/>
              <a:gd name="connsiteY0" fmla="*/ 0 h 819148"/>
              <a:gd name="connsiteX1" fmla="*/ 819150 w 819150"/>
              <a:gd name="connsiteY1" fmla="*/ 409574 h 819148"/>
              <a:gd name="connsiteX2" fmla="*/ 409575 w 819150"/>
              <a:gd name="connsiteY2" fmla="*/ 819148 h 819148"/>
              <a:gd name="connsiteX3" fmla="*/ 0 w 819150"/>
              <a:gd name="connsiteY3" fmla="*/ 409574 h 819148"/>
              <a:gd name="connsiteX4" fmla="*/ 409575 w 819150"/>
              <a:gd name="connsiteY4" fmla="*/ 0 h 8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819148">
                <a:moveTo>
                  <a:pt x="409575" y="0"/>
                </a:moveTo>
                <a:cubicBezTo>
                  <a:pt x="635777" y="0"/>
                  <a:pt x="819150" y="183373"/>
                  <a:pt x="819150" y="409574"/>
                </a:cubicBezTo>
                <a:cubicBezTo>
                  <a:pt x="819150" y="635775"/>
                  <a:pt x="635777" y="819148"/>
                  <a:pt x="409575" y="819148"/>
                </a:cubicBezTo>
                <a:cubicBezTo>
                  <a:pt x="183373" y="819148"/>
                  <a:pt x="0" y="635775"/>
                  <a:pt x="0" y="409574"/>
                </a:cubicBezTo>
                <a:cubicBezTo>
                  <a:pt x="0" y="183373"/>
                  <a:pt x="183373" y="0"/>
                  <a:pt x="409575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6B9499F8-7C07-45B5-B370-D183440958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80500" y="4446439"/>
            <a:ext cx="1027724" cy="1027722"/>
          </a:xfrm>
          <a:custGeom>
            <a:avLst/>
            <a:gdLst>
              <a:gd name="connsiteX0" fmla="*/ 409575 w 819150"/>
              <a:gd name="connsiteY0" fmla="*/ 0 h 819148"/>
              <a:gd name="connsiteX1" fmla="*/ 819150 w 819150"/>
              <a:gd name="connsiteY1" fmla="*/ 409574 h 819148"/>
              <a:gd name="connsiteX2" fmla="*/ 409575 w 819150"/>
              <a:gd name="connsiteY2" fmla="*/ 819148 h 819148"/>
              <a:gd name="connsiteX3" fmla="*/ 0 w 819150"/>
              <a:gd name="connsiteY3" fmla="*/ 409574 h 819148"/>
              <a:gd name="connsiteX4" fmla="*/ 409575 w 819150"/>
              <a:gd name="connsiteY4" fmla="*/ 0 h 8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819148">
                <a:moveTo>
                  <a:pt x="409575" y="0"/>
                </a:moveTo>
                <a:cubicBezTo>
                  <a:pt x="635777" y="0"/>
                  <a:pt x="819150" y="183373"/>
                  <a:pt x="819150" y="409574"/>
                </a:cubicBezTo>
                <a:cubicBezTo>
                  <a:pt x="819150" y="635775"/>
                  <a:pt x="635777" y="819148"/>
                  <a:pt x="409575" y="819148"/>
                </a:cubicBezTo>
                <a:cubicBezTo>
                  <a:pt x="183373" y="819148"/>
                  <a:pt x="0" y="635775"/>
                  <a:pt x="0" y="409574"/>
                </a:cubicBezTo>
                <a:cubicBezTo>
                  <a:pt x="0" y="183373"/>
                  <a:pt x="183373" y="0"/>
                  <a:pt x="409575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579997" y="1362177"/>
            <a:ext cx="1801006" cy="1801002"/>
          </a:xfrm>
          <a:custGeom>
            <a:avLst/>
            <a:gdLst>
              <a:gd name="connsiteX0" fmla="*/ 409575 w 819150"/>
              <a:gd name="connsiteY0" fmla="*/ 0 h 819148"/>
              <a:gd name="connsiteX1" fmla="*/ 819150 w 819150"/>
              <a:gd name="connsiteY1" fmla="*/ 409574 h 819148"/>
              <a:gd name="connsiteX2" fmla="*/ 409575 w 819150"/>
              <a:gd name="connsiteY2" fmla="*/ 819148 h 819148"/>
              <a:gd name="connsiteX3" fmla="*/ 0 w 819150"/>
              <a:gd name="connsiteY3" fmla="*/ 409574 h 819148"/>
              <a:gd name="connsiteX4" fmla="*/ 409575 w 819150"/>
              <a:gd name="connsiteY4" fmla="*/ 0 h 8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819148">
                <a:moveTo>
                  <a:pt x="409575" y="0"/>
                </a:moveTo>
                <a:cubicBezTo>
                  <a:pt x="635777" y="0"/>
                  <a:pt x="819150" y="183373"/>
                  <a:pt x="819150" y="409574"/>
                </a:cubicBezTo>
                <a:cubicBezTo>
                  <a:pt x="819150" y="635775"/>
                  <a:pt x="635777" y="819148"/>
                  <a:pt x="409575" y="819148"/>
                </a:cubicBezTo>
                <a:cubicBezTo>
                  <a:pt x="183373" y="819148"/>
                  <a:pt x="0" y="635775"/>
                  <a:pt x="0" y="409574"/>
                </a:cubicBezTo>
                <a:cubicBezTo>
                  <a:pt x="0" y="183373"/>
                  <a:pt x="183373" y="0"/>
                  <a:pt x="409575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44E1D5CA-05CE-4A56-BEE4-9F6B7EAD9F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52125" y="5249699"/>
            <a:ext cx="687750" cy="687748"/>
          </a:xfrm>
          <a:custGeom>
            <a:avLst/>
            <a:gdLst>
              <a:gd name="connsiteX0" fmla="*/ 409575 w 819150"/>
              <a:gd name="connsiteY0" fmla="*/ 0 h 819148"/>
              <a:gd name="connsiteX1" fmla="*/ 819150 w 819150"/>
              <a:gd name="connsiteY1" fmla="*/ 409574 h 819148"/>
              <a:gd name="connsiteX2" fmla="*/ 409575 w 819150"/>
              <a:gd name="connsiteY2" fmla="*/ 819148 h 819148"/>
              <a:gd name="connsiteX3" fmla="*/ 0 w 819150"/>
              <a:gd name="connsiteY3" fmla="*/ 409574 h 819148"/>
              <a:gd name="connsiteX4" fmla="*/ 409575 w 819150"/>
              <a:gd name="connsiteY4" fmla="*/ 0 h 8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819148">
                <a:moveTo>
                  <a:pt x="409575" y="0"/>
                </a:moveTo>
                <a:cubicBezTo>
                  <a:pt x="635777" y="0"/>
                  <a:pt x="819150" y="183373"/>
                  <a:pt x="819150" y="409574"/>
                </a:cubicBezTo>
                <a:cubicBezTo>
                  <a:pt x="819150" y="635775"/>
                  <a:pt x="635777" y="819148"/>
                  <a:pt x="409575" y="819148"/>
                </a:cubicBezTo>
                <a:cubicBezTo>
                  <a:pt x="183373" y="819148"/>
                  <a:pt x="0" y="635775"/>
                  <a:pt x="0" y="409574"/>
                </a:cubicBezTo>
                <a:cubicBezTo>
                  <a:pt x="0" y="183373"/>
                  <a:pt x="183373" y="0"/>
                  <a:pt x="409575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98A79154-25D0-49A0-AAF9-8C522202734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11120" y="1264427"/>
            <a:ext cx="1111542" cy="1111540"/>
          </a:xfrm>
          <a:custGeom>
            <a:avLst/>
            <a:gdLst>
              <a:gd name="connsiteX0" fmla="*/ 409575 w 819150"/>
              <a:gd name="connsiteY0" fmla="*/ 0 h 819148"/>
              <a:gd name="connsiteX1" fmla="*/ 819150 w 819150"/>
              <a:gd name="connsiteY1" fmla="*/ 409574 h 819148"/>
              <a:gd name="connsiteX2" fmla="*/ 409575 w 819150"/>
              <a:gd name="connsiteY2" fmla="*/ 819148 h 819148"/>
              <a:gd name="connsiteX3" fmla="*/ 0 w 819150"/>
              <a:gd name="connsiteY3" fmla="*/ 409574 h 819148"/>
              <a:gd name="connsiteX4" fmla="*/ 409575 w 819150"/>
              <a:gd name="connsiteY4" fmla="*/ 0 h 8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819148">
                <a:moveTo>
                  <a:pt x="409575" y="0"/>
                </a:moveTo>
                <a:cubicBezTo>
                  <a:pt x="635777" y="0"/>
                  <a:pt x="819150" y="183373"/>
                  <a:pt x="819150" y="409574"/>
                </a:cubicBezTo>
                <a:cubicBezTo>
                  <a:pt x="819150" y="635775"/>
                  <a:pt x="635777" y="819148"/>
                  <a:pt x="409575" y="819148"/>
                </a:cubicBezTo>
                <a:cubicBezTo>
                  <a:pt x="183373" y="819148"/>
                  <a:pt x="0" y="635775"/>
                  <a:pt x="0" y="409574"/>
                </a:cubicBezTo>
                <a:cubicBezTo>
                  <a:pt x="0" y="183373"/>
                  <a:pt x="183373" y="0"/>
                  <a:pt x="409575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8A70E1C-4613-441F-9493-BFACCD8BC44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5396" y="3746028"/>
            <a:ext cx="1214274" cy="1214272"/>
          </a:xfrm>
          <a:custGeom>
            <a:avLst/>
            <a:gdLst>
              <a:gd name="connsiteX0" fmla="*/ 409575 w 819150"/>
              <a:gd name="connsiteY0" fmla="*/ 0 h 819148"/>
              <a:gd name="connsiteX1" fmla="*/ 819150 w 819150"/>
              <a:gd name="connsiteY1" fmla="*/ 409574 h 819148"/>
              <a:gd name="connsiteX2" fmla="*/ 409575 w 819150"/>
              <a:gd name="connsiteY2" fmla="*/ 819148 h 819148"/>
              <a:gd name="connsiteX3" fmla="*/ 0 w 819150"/>
              <a:gd name="connsiteY3" fmla="*/ 409574 h 819148"/>
              <a:gd name="connsiteX4" fmla="*/ 409575 w 819150"/>
              <a:gd name="connsiteY4" fmla="*/ 0 h 8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819148">
                <a:moveTo>
                  <a:pt x="409575" y="0"/>
                </a:moveTo>
                <a:cubicBezTo>
                  <a:pt x="635777" y="0"/>
                  <a:pt x="819150" y="183373"/>
                  <a:pt x="819150" y="409574"/>
                </a:cubicBezTo>
                <a:cubicBezTo>
                  <a:pt x="819150" y="635775"/>
                  <a:pt x="635777" y="819148"/>
                  <a:pt x="409575" y="819148"/>
                </a:cubicBezTo>
                <a:cubicBezTo>
                  <a:pt x="183373" y="819148"/>
                  <a:pt x="0" y="635775"/>
                  <a:pt x="0" y="409574"/>
                </a:cubicBezTo>
                <a:cubicBezTo>
                  <a:pt x="0" y="183373"/>
                  <a:pt x="183373" y="0"/>
                  <a:pt x="409575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0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6" grpId="1" animBg="1"/>
      <p:bldP spid="13" grpId="0" animBg="1"/>
      <p:bldP spid="13" grpId="1" animBg="1"/>
      <p:bldP spid="15" grpId="0" animBg="1"/>
      <p:bldP spid="15" grpId="1" animBg="1"/>
      <p:bldP spid="8" grpId="0" animBg="1"/>
      <p:bldP spid="8" grpId="1" animBg="1"/>
      <p:bldP spid="14" grpId="0" animBg="1"/>
      <p:bldP spid="14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1" y="0"/>
            <a:ext cx="10827027" cy="4463625"/>
          </a:xfrm>
          <a:prstGeom prst="rect">
            <a:avLst/>
          </a:prstGeom>
          <a:gradFill flip="none" rotWithShape="1">
            <a:gsLst>
              <a:gs pos="45000">
                <a:schemeClr val="accent1">
                  <a:alpha val="86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28029" y="2683238"/>
            <a:ext cx="5042647" cy="4177073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  <a:effectLst>
            <a:outerShdw blurRad="38100" dist="12700" dir="5400000" algn="tl" rotWithShape="0">
              <a:prstClr val="black">
                <a:alpha val="15000"/>
              </a:prstClr>
            </a:outerShdw>
          </a:effectLst>
        </p:spPr>
        <p:txBody>
          <a:bodyPr vert="horz" wrap="none" lIns="0" tIns="0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  <a:defRPr sz="3200" b="0" i="0" kern="1200" cap="none" spc="0" baseline="0">
                <a:solidFill>
                  <a:schemeClr val="tx1"/>
                </a:solidFill>
                <a:latin typeface="Open Sans Bold" charset="0"/>
                <a:ea typeface="Open Sans Regular" charset="0"/>
                <a:cs typeface="Open Sans Regular" charset="0"/>
              </a:defRPr>
            </a:lvl1pPr>
          </a:lstStyle>
          <a:p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792" y="4122295"/>
            <a:ext cx="4213912" cy="1330290"/>
          </a:xfrm>
          <a:noFill/>
          <a:ln>
            <a:noFill/>
          </a:ln>
          <a:effectLst/>
        </p:spPr>
        <p:txBody>
          <a:bodyPr lIns="46800" tIns="46800" rIns="46800" bIns="46800"/>
          <a:lstStyle>
            <a:lvl1pPr algn="l">
              <a:defRPr sz="3200" cap="none" spc="0" baseline="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520721" y="8394492"/>
            <a:ext cx="218174" cy="395869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pt-PT" sz="1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15D9D487-542F-4F0A-A8FF-D1645E550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48" y="-274259"/>
            <a:ext cx="4891388" cy="274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C3DF7-CE4E-4C68-9565-AE4D59D9B2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7" y="1375298"/>
            <a:ext cx="3013988" cy="1461578"/>
          </a:xfrm>
          <a:prstGeom prst="rect">
            <a:avLst/>
          </a:prstGeom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127982" y="0"/>
            <a:ext cx="11064018" cy="4023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238" y="2051374"/>
            <a:ext cx="9713912" cy="2089419"/>
          </a:xfrm>
        </p:spPr>
        <p:txBody>
          <a:bodyPr anchor="b" anchorCtr="0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  <p:extLst>
    <p:ext uri="{DCECCB84-F9BA-43D5-87BE-67443E8EF086}">
      <p15:sldGuideLst xmlns:p15="http://schemas.microsoft.com/office/powerpoint/2012/main">
        <p15:guide id="1" orient="horz" pos="25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274583"/>
            <a:ext cx="7922483" cy="89408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1604513"/>
            <a:ext cx="9712326" cy="43390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717469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717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246936" y="0"/>
            <a:ext cx="0" cy="142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07A91335-D6E4-4954-829D-4CB68AF74E6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20" y="-90530"/>
            <a:ext cx="2903835" cy="1630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17867-D05A-45D7-986C-3AAF1D13852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7" y="339505"/>
            <a:ext cx="943600" cy="4638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032" r:id="rId3"/>
    <p:sldLayoutId id="2147484195" r:id="rId4"/>
    <p:sldLayoutId id="2147484033" r:id="rId5"/>
    <p:sldLayoutId id="2147484193" r:id="rId6"/>
    <p:sldLayoutId id="2147484177" r:id="rId7"/>
    <p:sldLayoutId id="2147484223" r:id="rId8"/>
    <p:sldLayoutId id="2147484181" r:id="rId9"/>
    <p:sldLayoutId id="2147484224" r:id="rId10"/>
    <p:sldLayoutId id="2147484201" r:id="rId11"/>
    <p:sldLayoutId id="2147484186" r:id="rId12"/>
    <p:sldLayoutId id="2147484199" r:id="rId13"/>
    <p:sldLayoutId id="2147484207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r" defTabSz="914318" rtl="0" eaLnBrk="1" latinLnBrk="0" hangingPunct="1">
        <a:lnSpc>
          <a:spcPct val="80000"/>
        </a:lnSpc>
        <a:spcBef>
          <a:spcPct val="0"/>
        </a:spcBef>
        <a:spcAft>
          <a:spcPts val="400"/>
        </a:spcAft>
        <a:buNone/>
        <a:defRPr sz="2400" b="0" i="0" kern="1200" cap="all" spc="100" baseline="0">
          <a:solidFill>
            <a:schemeClr val="tx1"/>
          </a:solidFill>
          <a:latin typeface="Open Sans Bold" charset="0"/>
          <a:ea typeface="Open Sans Regular" charset="0"/>
          <a:cs typeface="Open Sans Regular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318" rtl="0" eaLnBrk="1" latinLnBrk="0" hangingPunct="1">
        <a:lnSpc>
          <a:spcPct val="150000"/>
        </a:lnSpc>
        <a:spcBef>
          <a:spcPts val="499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-180000" algn="l" defTabSz="914318" rtl="0" eaLnBrk="1" latinLnBrk="0" hangingPunct="1">
        <a:lnSpc>
          <a:spcPct val="150000"/>
        </a:lnSpc>
        <a:spcBef>
          <a:spcPts val="499"/>
        </a:spcBef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180000" algn="l" defTabSz="914318" rtl="0" eaLnBrk="1" latinLnBrk="0" hangingPunct="1">
        <a:lnSpc>
          <a:spcPct val="150000"/>
        </a:lnSpc>
        <a:spcBef>
          <a:spcPts val="499"/>
        </a:spcBef>
        <a:buFont typeface="Arial" charset="0"/>
        <a:buChar char="•"/>
        <a:defRPr sz="1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792000" indent="-180000" algn="l" defTabSz="914318" rtl="0" eaLnBrk="1" latinLnBrk="0" hangingPunct="1">
        <a:lnSpc>
          <a:spcPct val="150000"/>
        </a:lnSpc>
        <a:spcBef>
          <a:spcPts val="499"/>
        </a:spcBef>
        <a:buFont typeface="Arial" charset="0"/>
        <a:buChar char="•"/>
        <a:defRPr sz="9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 userDrawn="1">
          <p15:clr>
            <a:srgbClr val="F26B43"/>
          </p15:clr>
        </p15:guide>
        <p15:guide id="14" orient="horz" pos="168" userDrawn="1">
          <p15:clr>
            <a:srgbClr val="F26B43"/>
          </p15:clr>
        </p15:guide>
        <p15:guide id="27" orient="horz" pos="3959" userDrawn="1">
          <p15:clr>
            <a:srgbClr val="F26B43"/>
          </p15:clr>
        </p15:guide>
        <p15:guide id="28" pos="710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1003" userDrawn="1">
          <p15:clr>
            <a:srgbClr val="F26B43"/>
          </p15:clr>
        </p15:guide>
        <p15:guide id="52" pos="1912" userDrawn="1">
          <p15:clr>
            <a:srgbClr val="F26B43"/>
          </p15:clr>
        </p15:guide>
        <p15:guide id="53" pos="7396" userDrawn="1">
          <p15:clr>
            <a:srgbClr val="F26B43"/>
          </p15:clr>
        </p15:guide>
        <p15:guide id="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zure/azure-monitor/vm/vminsights-health-overview#moni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ApplicationInsights.Web" TargetMode="External"/><Relationship Id="rId2" Type="http://schemas.openxmlformats.org/officeDocument/2006/relationships/hyperlink" Target="https://www.nuget.org/packages/Microsoft.ApplicationInsights.WindowsServer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hyperlink" Target="https://www.nuget.org/packages/Microsoft.AspNet.TelemetryCorrel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monitor/app/asp-net-dependencies#advanced-sql-tracking-to-get-full-sql-query" TargetMode="External"/><Relationship Id="rId3" Type="http://schemas.openxmlformats.org/officeDocument/2006/relationships/hyperlink" Target="https://docs.microsoft.com/en-us/azure/azure-monitor/app/asp-net#add-application-insights-automatically" TargetMode="External"/><Relationship Id="rId7" Type="http://schemas.openxmlformats.org/officeDocument/2006/relationships/hyperlink" Target="https://docs.microsoft.com/pt-pt/azure/azure-monitor/app/asp-net-exceptions" TargetMode="External"/><Relationship Id="rId2" Type="http://schemas.openxmlformats.org/officeDocument/2006/relationships/hyperlink" Target="https://azure.microsoft.com/pt-pt/pricing/details/monitor/?cdn=dis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diagnostics.performancecountertype?view=net-5.0" TargetMode="External"/><Relationship Id="rId5" Type="http://schemas.openxmlformats.org/officeDocument/2006/relationships/hyperlink" Target="https://docs.microsoft.com/pt-pt/azure/azure-monitor/app/get-metric" TargetMode="External"/><Relationship Id="rId4" Type="http://schemas.openxmlformats.org/officeDocument/2006/relationships/hyperlink" Target="https://docs.microsoft.com/enus/dotnet/api/microsoft.applicationinsights.telemetryclient.trackmetric?view=azuredotnet#Microsoft_ApplicationInsights_TelemetryClient_TrackMetric_Microsoft_ApplicationInsights_DataContracts_MetricTelemetry_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comsa.sharepoint.com/sites/Innovation" TargetMode="External"/><Relationship Id="rId2" Type="http://schemas.openxmlformats.org/officeDocument/2006/relationships/hyperlink" Target="https://linkcomsa.sharepoint.com/sites/DigitalAcademy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8792" y="4122295"/>
            <a:ext cx="5335898" cy="1330290"/>
          </a:xfrm>
        </p:spPr>
        <p:txBody>
          <a:bodyPr/>
          <a:lstStyle/>
          <a:p>
            <a:r>
              <a:rPr lang="pt-PT" sz="2800" b="1" dirty="0">
                <a:latin typeface="Open Sans"/>
                <a:ea typeface="Open Sans"/>
                <a:cs typeface="Open Sans"/>
              </a:rPr>
              <a:t>Microsoft Azure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103952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7138-9709-455B-A2CA-E3F904EC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4B34-D1E1-4019-BE33-9DE9D746B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8107" y="1370560"/>
            <a:ext cx="9712324" cy="4672012"/>
          </a:xfrm>
        </p:spPr>
        <p:txBody>
          <a:bodyPr>
            <a:normAutofit/>
          </a:bodyPr>
          <a:lstStyle/>
          <a:p>
            <a:r>
              <a:rPr lang="pt-PT" sz="1800" b="1" dirty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Standard metrics are available for free and include select metrics originating from Azure resources, services and first party solutions.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Each Custom Metric datapoint written is considered 8 bytes in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Metric queries are charged based on the number of standard API calls. A standard API call is a call that analyzes 1,440 data points </a:t>
            </a:r>
            <a:endParaRPr lang="pt-PT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28B2F-9F79-486D-85CF-D0D954CE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49" y="4141205"/>
            <a:ext cx="9690782" cy="21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D284-0052-4F0C-A69F-0E6DC2DE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CB54-0A46-4253-B5E7-64CE3453B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8825" y="1313793"/>
            <a:ext cx="9712324" cy="4960007"/>
          </a:xfrm>
        </p:spPr>
        <p:txBody>
          <a:bodyPr/>
          <a:lstStyle/>
          <a:p>
            <a:r>
              <a:rPr lang="pt-PT" b="1" dirty="0"/>
              <a:t>Health  Monitoring</a:t>
            </a:r>
          </a:p>
          <a:p>
            <a:pPr algn="l"/>
            <a:r>
              <a:rPr lang="en-US" b="0" i="0" u="sng" dirty="0">
                <a:solidFill>
                  <a:srgbClr val="0062AD"/>
                </a:solidFill>
                <a:effectLst/>
                <a:latin typeface="Segoe UI" panose="020B0502040204020203" pitchFamily="34" charset="0"/>
                <a:hlinkClick r:id="rId2"/>
              </a:rPr>
              <a:t>Health monitoring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 is billed for the number of metric time-series monitored using health criteria for an Azure resource.</a:t>
            </a:r>
          </a:p>
          <a:p>
            <a:pPr algn="l"/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There are no charges for health monitoring while in preview. After health monitoring becomes generally available, the pricing plan below will go into effect.</a:t>
            </a:r>
          </a:p>
          <a:p>
            <a:r>
              <a:rPr lang="pt-PT" b="1" dirty="0">
                <a:solidFill>
                  <a:srgbClr val="4C4C51"/>
                </a:solidFill>
                <a:latin typeface="Segoe UI" panose="020B0502040204020203" pitchFamily="34" charset="0"/>
              </a:rPr>
              <a:t>Alert Rules</a:t>
            </a:r>
          </a:p>
          <a:p>
            <a:endParaRPr lang="pt-PT" b="1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endParaRPr lang="pt-PT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23640-DFE0-4DD5-982D-ADDEC8156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9AEC5-C50A-4ED7-B23C-3FA7E7EB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45" y="3793796"/>
            <a:ext cx="5662886" cy="26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3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CBC4-C8EC-46B1-BA10-FE32B471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Notificações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11208-E7E5-490D-8296-9F25AF7AE4AB}"/>
              </a:ext>
            </a:extLst>
          </p:cNvPr>
          <p:cNvSpPr txBox="1"/>
          <p:nvPr/>
        </p:nvSpPr>
        <p:spPr>
          <a:xfrm>
            <a:off x="1481958" y="1408386"/>
            <a:ext cx="2684810" cy="485188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2000" b="1" dirty="0">
                <a:latin typeface="Open Sans" charset="0"/>
                <a:ea typeface="Open Sans" charset="0"/>
                <a:cs typeface="Open Sans" charset="0"/>
              </a:rPr>
              <a:t>SMS and Voice calls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3461A-AB54-41D0-95BA-A03F7F7944EE}"/>
              </a:ext>
            </a:extLst>
          </p:cNvPr>
          <p:cNvSpPr txBox="1"/>
          <p:nvPr/>
        </p:nvSpPr>
        <p:spPr>
          <a:xfrm>
            <a:off x="1371696" y="3031914"/>
            <a:ext cx="632197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800" b="1" dirty="0">
                <a:latin typeface="Open Sans" charset="0"/>
                <a:ea typeface="Open Sans" charset="0"/>
                <a:cs typeface="Open Sans" charset="0"/>
              </a:rPr>
              <a:t>Notifications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90A3F-B811-4071-9D84-D5A2A6C5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8" y="2021243"/>
            <a:ext cx="8083965" cy="285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5126F-FD5E-487B-B7BE-8C3CE6F5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58" y="2300219"/>
            <a:ext cx="7372729" cy="292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9FC729-A709-493A-9C3C-71F483C2A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96" y="3730674"/>
            <a:ext cx="8090316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0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295D-FFE8-4109-B8C5-C2A95B07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9534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48E2-2DB4-4894-8EB6-C0E0DE30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Server-Side 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C39CF-3168-482E-82AF-F43C6C1F10AF}"/>
              </a:ext>
            </a:extLst>
          </p:cNvPr>
          <p:cNvSpPr txBox="1"/>
          <p:nvPr/>
        </p:nvSpPr>
        <p:spPr>
          <a:xfrm>
            <a:off x="2028824" y="1473786"/>
            <a:ext cx="918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 Application Insights Telemetry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Application Insights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Sdk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(local)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Finish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Close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    Or Install the Nugget Packages manually: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3F90F-B281-4519-888D-34731F3847F4}"/>
              </a:ext>
            </a:extLst>
          </p:cNvPr>
          <p:cNvSpPr txBox="1"/>
          <p:nvPr/>
        </p:nvSpPr>
        <p:spPr>
          <a:xfrm>
            <a:off x="2028824" y="4477014"/>
            <a:ext cx="6321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2. Open the 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ApplicationInsights.config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file.</a:t>
            </a: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   </a:t>
            </a: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  Configure Instrumentation Key, Connection String</a:t>
            </a: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   and modules.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6E557CD-95FD-4B0C-A060-A9016479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834" y="2633943"/>
            <a:ext cx="4960883" cy="15901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Microsoft.ApplicationInsights.WindowsServer</a:t>
            </a: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Microsoft.ApplicationInsights.Web</a:t>
            </a: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Microsoft.AspNet.TelemetryCorrelation</a:t>
            </a: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05411-7B66-4583-9939-CB90E807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517" y="2380986"/>
            <a:ext cx="3518382" cy="34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6E5F-5C99-4894-B610-9B78D4C1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Server-Side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82E4-533F-4DFF-9E5A-5A5AED645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b="1" dirty="0"/>
              <a:t>ApplicationInsights.config file</a:t>
            </a:r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edocCloudWeb/ApplicationInsights.config</a:t>
            </a:r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2C2EA-CA10-4F84-AC6F-1AB03D86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96" y="3869075"/>
            <a:ext cx="10057850" cy="1057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56865-BD8D-40B6-B40E-268071BA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496" y="5361608"/>
            <a:ext cx="9043512" cy="369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D051A-2894-42E1-BA04-80FB3FD7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496" y="2674290"/>
            <a:ext cx="9506820" cy="9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8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A569-E3E7-42BC-8E00-F9FFF463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Server-Side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017FB-24DF-4722-851B-E07CE9FBA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576" y="1092994"/>
            <a:ext cx="9712325" cy="4672012"/>
          </a:xfrm>
        </p:spPr>
        <p:txBody>
          <a:bodyPr/>
          <a:lstStyle/>
          <a:p>
            <a:r>
              <a:rPr lang="pt-PT" b="1" dirty="0"/>
              <a:t>Configuration through code – Connection String</a:t>
            </a:r>
          </a:p>
          <a:p>
            <a:endParaRPr lang="pt-PT" b="1" dirty="0"/>
          </a:p>
          <a:p>
            <a:endParaRPr lang="pt-PT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PT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PT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SGCBusiness/Configuration.cs   </a:t>
            </a:r>
          </a:p>
          <a:p>
            <a:endParaRPr lang="pt-PT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6FCCB-3BFC-46CC-B8EB-85D0154AEACE}"/>
              </a:ext>
            </a:extLst>
          </p:cNvPr>
          <p:cNvSpPr txBox="1"/>
          <p:nvPr/>
        </p:nvSpPr>
        <p:spPr>
          <a:xfrm>
            <a:off x="1776576" y="1679302"/>
            <a:ext cx="8134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edocCloudWeb/Global.asax.cs    [function Application_Start]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8C89B-4B5B-4926-9639-15AC97A9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76" y="2129357"/>
            <a:ext cx="10016031" cy="1542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208D3-F790-466C-9B10-7AEA0824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74" y="3804183"/>
            <a:ext cx="6859540" cy="29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3EAF-B49E-4930-96AA-D232C2FA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Client-Side Configuraton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40453-75F9-4B86-A747-BA34E1B3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62" y="2497573"/>
            <a:ext cx="9459470" cy="2904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B8DB0-08B6-41CE-B050-04C862448EAE}"/>
              </a:ext>
            </a:extLst>
          </p:cNvPr>
          <p:cNvSpPr txBox="1"/>
          <p:nvPr/>
        </p:nvSpPr>
        <p:spPr>
          <a:xfrm>
            <a:off x="1655962" y="1471683"/>
            <a:ext cx="5645877" cy="485188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2000" b="1" dirty="0">
                <a:latin typeface="Open Sans" charset="0"/>
                <a:ea typeface="Open Sans" charset="0"/>
                <a:cs typeface="Open Sans" charset="0"/>
              </a:rPr>
              <a:t>Insert script at bottom of &lt;Head/&gt; 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CF06C-5776-48AE-8FE6-9026E2C596A7}"/>
              </a:ext>
            </a:extLst>
          </p:cNvPr>
          <p:cNvSpPr txBox="1"/>
          <p:nvPr/>
        </p:nvSpPr>
        <p:spPr>
          <a:xfrm>
            <a:off x="3224711" y="2128241"/>
            <a:ext cx="6321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edocCloudWeb/Master Pages/Default.Master</a:t>
            </a:r>
          </a:p>
        </p:txBody>
      </p:sp>
    </p:spTree>
    <p:extLst>
      <p:ext uri="{BB962C8B-B14F-4D97-AF65-F5344CB8AC3E}">
        <p14:creationId xmlns:p14="http://schemas.microsoft.com/office/powerpoint/2010/main" val="146407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08BD-EAE8-4549-980F-5F742CB1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Client-side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A580-AD3B-4F02-8B4F-E8F82EFA1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24375-0092-4A91-AA1C-44B76E03D2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3599" y="1601788"/>
            <a:ext cx="8073270" cy="468750"/>
          </a:xfrm>
        </p:spPr>
        <p:txBody>
          <a:bodyPr>
            <a:normAutofit/>
          </a:bodyPr>
          <a:lstStyle/>
          <a:p>
            <a:r>
              <a:rPr lang="pt-PT" sz="2000" b="1" dirty="0"/>
              <a:t>Proxy – Add CSRF Header and Instrumentation Key Placeholder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F198A-911F-4B5E-A394-4543756F2940}"/>
              </a:ext>
            </a:extLst>
          </p:cNvPr>
          <p:cNvSpPr txBox="1"/>
          <p:nvPr/>
        </p:nvSpPr>
        <p:spPr>
          <a:xfrm>
            <a:off x="3461037" y="1978198"/>
            <a:ext cx="6321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edocCloudWeb/Master Pages/Default.Master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4562-8F3A-405B-B2DF-0B090D30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02" y="2662385"/>
            <a:ext cx="7588967" cy="36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3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E387-4318-4DB8-BD8E-E8A273A8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Client-side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3B96-0F77-4B16-B395-95CBDD010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710" y="1183394"/>
            <a:ext cx="8283104" cy="665825"/>
          </a:xfrm>
        </p:spPr>
        <p:txBody>
          <a:bodyPr>
            <a:normAutofit/>
          </a:bodyPr>
          <a:lstStyle/>
          <a:p>
            <a:r>
              <a:rPr lang="pt-PT" sz="1600" b="1" dirty="0"/>
              <a:t>Proxy – WEB API 2 Controller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DB9BB-F606-47B9-90A0-F7DDDE50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1876371"/>
            <a:ext cx="9218975" cy="4981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E93C1-E8AB-4393-9AD1-BAA3217C3C5E}"/>
              </a:ext>
            </a:extLst>
          </p:cNvPr>
          <p:cNvSpPr txBox="1"/>
          <p:nvPr/>
        </p:nvSpPr>
        <p:spPr>
          <a:xfrm>
            <a:off x="3079416" y="1516306"/>
            <a:ext cx="6321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edocCloudWeb/Services/AppInsightsProxyController.cs</a:t>
            </a:r>
          </a:p>
        </p:txBody>
      </p:sp>
    </p:spTree>
    <p:extLst>
      <p:ext uri="{BB962C8B-B14F-4D97-AF65-F5344CB8AC3E}">
        <p14:creationId xmlns:p14="http://schemas.microsoft.com/office/powerpoint/2010/main" val="2114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795FC-E7DD-4A3E-982F-DF0471EBF1FA}"/>
              </a:ext>
            </a:extLst>
          </p:cNvPr>
          <p:cNvSpPr/>
          <p:nvPr/>
        </p:nvSpPr>
        <p:spPr bwMode="auto">
          <a:xfrm>
            <a:off x="0" y="0"/>
            <a:ext cx="4759286" cy="6277708"/>
          </a:xfrm>
          <a:prstGeom prst="rect">
            <a:avLst/>
          </a:prstGeom>
          <a:gradFill flip="none" rotWithShape="1">
            <a:gsLst>
              <a:gs pos="43000">
                <a:schemeClr val="accent5"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CFB8B-1D07-4F3A-AA1F-49CBFB4A8721}"/>
              </a:ext>
            </a:extLst>
          </p:cNvPr>
          <p:cNvSpPr/>
          <p:nvPr/>
        </p:nvSpPr>
        <p:spPr>
          <a:xfrm>
            <a:off x="2364981" y="1588650"/>
            <a:ext cx="6096000" cy="407399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0" rIns="640080" rtlCol="0" anchor="ctr"/>
          <a:lstStyle/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Diogo Moura</a:t>
            </a:r>
          </a:p>
          <a:p>
            <a:pPr>
              <a:lnSpc>
                <a:spcPct val="130000"/>
              </a:lnSpc>
            </a:pPr>
            <a:r>
              <a:rPr lang="pt-PT" sz="1600" dirty="0">
                <a:solidFill>
                  <a:schemeClr val="tx1"/>
                </a:solidFill>
              </a:rPr>
              <a:t>Estagiário de Verão 2021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pt-PT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C679077-5AEB-4DDD-B62B-585F48AC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16" y="-598315"/>
            <a:ext cx="5600267" cy="3143796"/>
          </a:xfrm>
          <a:prstGeom prst="rect">
            <a:avLst/>
          </a:prstGeom>
        </p:spPr>
      </p:pic>
      <p:pic>
        <p:nvPicPr>
          <p:cNvPr id="4" name="Picture 3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8D8C7324-4580-4894-8A35-8CB5585C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14" y="580292"/>
            <a:ext cx="2736991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8488-8E8C-4652-A852-434E408E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87100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Azure Application Insights Telemetry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Distributed Logging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Metrics-Based System composed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86038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C9F8-7CC5-4F32-A04B-E385418A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738C-87A7-470F-BE9C-C5B40FB38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4135" y="960656"/>
            <a:ext cx="6918368" cy="5723923"/>
          </a:xfrm>
        </p:spPr>
        <p:txBody>
          <a:bodyPr>
            <a:normAutofit lnSpcReduction="10000"/>
          </a:bodyPr>
          <a:lstStyle/>
          <a:p>
            <a:r>
              <a:rPr lang="pt-PT" b="1" dirty="0"/>
              <a:t>Push vs Pull</a:t>
            </a:r>
          </a:p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pPr algn="ctr"/>
            <a:endParaRPr lang="pt-PT" b="1" dirty="0"/>
          </a:p>
          <a:p>
            <a:pPr algn="ctr"/>
            <a:endParaRPr lang="pt-PT" b="1" dirty="0"/>
          </a:p>
          <a:p>
            <a:pPr algn="ctr"/>
            <a:r>
              <a:rPr lang="pt-PT" b="1" dirty="0"/>
              <a:t>Push             Pull /Sampling</a:t>
            </a:r>
          </a:p>
          <a:p>
            <a:r>
              <a:rPr lang="pt-PT" sz="1200" dirty="0"/>
              <a:t>		TrackMetric                 EventCounter Collector</a:t>
            </a:r>
          </a:p>
          <a:p>
            <a:r>
              <a:rPr lang="pt-PT" sz="1200" dirty="0"/>
              <a:t>		GetMetric                    PerformanceCounter Collector</a:t>
            </a:r>
          </a:p>
          <a:p>
            <a:r>
              <a:rPr lang="pt-PT" sz="1200" dirty="0"/>
              <a:t>		TrackDependency</a:t>
            </a:r>
          </a:p>
          <a:p>
            <a:r>
              <a:rPr lang="pt-PT" sz="1200" dirty="0"/>
              <a:t>		TrackEvent</a:t>
            </a:r>
          </a:p>
          <a:p>
            <a:r>
              <a:rPr lang="pt-PT" sz="1200" dirty="0"/>
              <a:t>		TrackTrace</a:t>
            </a:r>
          </a:p>
          <a:p>
            <a:r>
              <a:rPr lang="pt-PT" sz="1200" dirty="0"/>
              <a:t>		Logs</a:t>
            </a:r>
          </a:p>
          <a:p>
            <a:r>
              <a:rPr lang="pt-PT" sz="1200" dirty="0"/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9DA90-57C4-48D6-8794-E1667EC9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86" y="1410218"/>
            <a:ext cx="6407479" cy="889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B3DCB-2D77-46FD-A58C-1B6B1D17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2406271"/>
            <a:ext cx="6426530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Telemetry Client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Send events, metrics and other telemetry to the Application Insights service.</a:t>
            </a:r>
            <a:endParaRPr lang="pt-PT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F882A-7D51-4BEB-94CC-733839F5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7" y="3531130"/>
            <a:ext cx="5528834" cy="280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4666F-B390-4D5B-A145-09AAAE68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2631362"/>
            <a:ext cx="7109997" cy="62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26B94-8C98-47A5-8765-83202CED1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987" y="3555957"/>
            <a:ext cx="4866683" cy="4063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C458F1-3B0D-4348-BE04-9C9AB44713F6}"/>
              </a:ext>
            </a:extLst>
          </p:cNvPr>
          <p:cNvSpPr txBox="1"/>
          <p:nvPr/>
        </p:nvSpPr>
        <p:spPr>
          <a:xfrm>
            <a:off x="6545289" y="4110997"/>
            <a:ext cx="5646711" cy="1961875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. Telemetry client is thread-safe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. However, creating several instances might be useful to set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Operation ID or other fields.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. You can set properties for example to identify the machine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This information is attached to all the events sent by the instance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1163F4-0B1D-44C2-938A-EDE91F157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341" y="6126108"/>
            <a:ext cx="3098959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Custom Metrics – Track metric</a:t>
            </a:r>
          </a:p>
          <a:p>
            <a:endParaRPr lang="pt-PT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64CDE-E568-41FB-AB2E-49981318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2269678"/>
            <a:ext cx="2879507" cy="228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7A7D3-07D0-4DC5-BA5C-F6DD2427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4" y="2656457"/>
            <a:ext cx="6538429" cy="1018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C8B35-C29E-4D7D-A215-93E235874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64" y="1093977"/>
            <a:ext cx="5465052" cy="133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B058A-D13A-4B14-90C1-07746D52D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24" y="4040803"/>
            <a:ext cx="6295410" cy="841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177A4B-EC3B-416D-A217-E8B2293D3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544" y="3925108"/>
            <a:ext cx="3349385" cy="1087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E353C9-19B8-4371-B092-7EBA34EC0F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44" y="5012712"/>
            <a:ext cx="3349385" cy="7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7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Custom Metrics – Get metric</a:t>
            </a:r>
          </a:p>
          <a:p>
            <a:r>
              <a:rPr lang="pt-PT" sz="1400" dirty="0"/>
              <a:t>Aggregate metrics across all telemetry clients or on a single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CB722-9786-4F97-B188-8AF88E14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2478183"/>
            <a:ext cx="5749321" cy="41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4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Custom Metrics – Get metric</a:t>
            </a:r>
          </a:p>
          <a:p>
            <a:endParaRPr lang="pt-PT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A6A1D-F996-446D-A3C0-E26D6272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76" y="2897460"/>
            <a:ext cx="5255172" cy="35910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2819DEB-3FBA-4445-BAAB-EDCD02E0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223" y="2280068"/>
            <a:ext cx="7737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GetMetric() handles local pre-aggregation for you and then only submits an aggregated summary  metric at a fixed interval of one minute.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173B5-CB0B-4EB9-8DDC-80C464C9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77" y="3355645"/>
            <a:ext cx="5399569" cy="894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D550FA-A189-4627-A835-8B971ECEA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376" y="4395227"/>
            <a:ext cx="4657215" cy="20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9595" y="1579356"/>
            <a:ext cx="9712325" cy="4672012"/>
          </a:xfrm>
        </p:spPr>
        <p:txBody>
          <a:bodyPr>
            <a:normAutofit/>
          </a:bodyPr>
          <a:lstStyle/>
          <a:p>
            <a:r>
              <a:rPr lang="pt-PT" sz="1600" b="1" dirty="0"/>
              <a:t>Custom Events</a:t>
            </a:r>
          </a:p>
          <a:p>
            <a:endParaRPr lang="pt-PT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A913A-2C19-4A33-A6EE-806FE6FC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2192734"/>
            <a:ext cx="7191454" cy="17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C9E71-23A3-4FFE-9B3D-E1640706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0" y="4348482"/>
            <a:ext cx="6927889" cy="1784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948B5-17CF-4D75-9384-C901B37B9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44" y="4925247"/>
            <a:ext cx="4636332" cy="6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Performance Counters</a:t>
            </a:r>
          </a:p>
          <a:p>
            <a:endParaRPr lang="pt-PT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9B976-157F-4325-8826-94F667900B41}"/>
              </a:ext>
            </a:extLst>
          </p:cNvPr>
          <p:cNvSpPr txBox="1"/>
          <p:nvPr/>
        </p:nvSpPr>
        <p:spPr>
          <a:xfrm>
            <a:off x="2028824" y="2053687"/>
            <a:ext cx="8363737" cy="3023704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 algn="l"/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current default counters that are configured to be collected for ASP.NET web applications are:</a:t>
            </a:r>
          </a:p>
          <a:p>
            <a:pPr algn="l"/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% Process\Processor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% Process\Processor Time Normalized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Memory\Available Bytes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ASP.NET Requests/Sec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.NET CLR Exceptions Thrown / sec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ASP.NET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ApplicationsRequest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Execution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Process\Private Bytes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Process\IO Data Bytes/sec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ASP.NET Applications\Requests In Application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Processor(_Total)\% Processor Time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pt-PT" sz="1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A3AD7-40A0-4088-BF0A-40C3001C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3" y="4837118"/>
            <a:ext cx="5670212" cy="18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Performance Counters</a:t>
            </a:r>
          </a:p>
          <a:p>
            <a:endParaRPr lang="pt-PT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64B36-FEA0-447C-A461-00BE69F41819}"/>
              </a:ext>
            </a:extLst>
          </p:cNvPr>
          <p:cNvSpPr txBox="1"/>
          <p:nvPr/>
        </p:nvSpPr>
        <p:spPr>
          <a:xfrm>
            <a:off x="2028824" y="2049518"/>
            <a:ext cx="8025568" cy="761546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Performance Counters Collectors collect Performance Counters measurements every minute.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Several types of Performance Counters exist – i.e. Ellapsed time or Average Base 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CE6F1-4F7B-4D47-938C-C18E0E04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2975719"/>
            <a:ext cx="5645440" cy="192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01034-5B23-4851-998B-F15AB74D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5221690"/>
            <a:ext cx="4769095" cy="73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A0CAA-8F3C-41C2-AA76-4CC0553F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454" y="2975719"/>
            <a:ext cx="3765876" cy="3571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DBB48-AEAA-4D55-BC98-B25EC84FB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684" y="998842"/>
            <a:ext cx="4251982" cy="9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1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6491959" y="3329983"/>
            <a:ext cx="4212901" cy="2943817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00" tIns="360000" rIns="252000" rtlCol="0" anchor="t">
            <a:noAutofit/>
          </a:bodyPr>
          <a:lstStyle/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Client-side 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Server-Side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Client-side Proxy</a:t>
            </a:r>
          </a:p>
        </p:txBody>
      </p:sp>
      <p:sp>
        <p:nvSpPr>
          <p:cNvPr id="27" name="Freeform 26"/>
          <p:cNvSpPr/>
          <p:nvPr/>
        </p:nvSpPr>
        <p:spPr>
          <a:xfrm>
            <a:off x="2030240" y="3329983"/>
            <a:ext cx="4212901" cy="2943817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00" tIns="360000" rIns="252000" rtlCol="0" anchor="t">
            <a:noAutofit/>
          </a:bodyPr>
          <a:lstStyle/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General Overview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Objectives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Pricing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>
                <a:solidFill>
                  <a:schemeClr val="accent1"/>
                </a:solidFill>
              </a:rPr>
              <a:t>Timeline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C1142E-9906-49DE-894A-A506F25F7004}"/>
              </a:ext>
            </a:extLst>
          </p:cNvPr>
          <p:cNvGrpSpPr/>
          <p:nvPr/>
        </p:nvGrpSpPr>
        <p:grpSpPr>
          <a:xfrm>
            <a:off x="2039335" y="2449232"/>
            <a:ext cx="10547692" cy="605094"/>
            <a:chOff x="2028825" y="2449232"/>
            <a:chExt cx="10547692" cy="605094"/>
          </a:xfrm>
        </p:grpSpPr>
        <p:sp>
          <p:nvSpPr>
            <p:cNvPr id="10" name="Rounded Rectangle 9"/>
            <p:cNvSpPr/>
            <p:nvPr/>
          </p:nvSpPr>
          <p:spPr>
            <a:xfrm>
              <a:off x="2028825" y="2449232"/>
              <a:ext cx="10547692" cy="60040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355327" y="2453921"/>
              <a:ext cx="0" cy="60040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030241" y="2464212"/>
              <a:ext cx="105462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272707" y="2566656"/>
            <a:ext cx="3970425" cy="402409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b="1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88543" y="2566656"/>
            <a:ext cx="4216316" cy="402409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b="1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357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 animBg="1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Event Counters</a:t>
            </a:r>
          </a:p>
          <a:p>
            <a:endParaRPr lang="pt-PT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98D45-4FAA-4704-8A56-D33888E8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90" y="2208105"/>
            <a:ext cx="6318773" cy="3048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BE4E6-10D4-4C3C-8B46-1B0DDFBB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34" y="1601788"/>
            <a:ext cx="2986242" cy="51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9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PerformanceCounters &amp; EventCounter Collectors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ApplicationInsights.config                                vs                      Configuration through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6D0AE-A48B-454B-9B01-057EF9B9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28" y="2581537"/>
            <a:ext cx="5980059" cy="1118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0D761-2B6C-47F0-B1D2-7527C887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28" y="4728633"/>
            <a:ext cx="5643224" cy="1185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F7162-0217-46E3-9463-E9AAE3D7B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09" y="5399902"/>
            <a:ext cx="5980059" cy="1307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228DE-70B5-48F7-9EF8-23BAB20A9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916" y="3347564"/>
            <a:ext cx="6954092" cy="9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3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Logs</a:t>
            </a:r>
          </a:p>
          <a:p>
            <a:endParaRPr lang="pt-PT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3D298-7C29-4F41-8A1F-6E81090C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66" y="2304730"/>
            <a:ext cx="3625742" cy="422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4013-6EC5-48B5-B8CA-6C48527E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59" y="4016978"/>
            <a:ext cx="6834087" cy="2386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6949C-5963-419F-A1CF-2E3E26E5F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559" y="2153655"/>
            <a:ext cx="6834087" cy="18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Log Application Insights Appender</a:t>
            </a:r>
          </a:p>
          <a:p>
            <a:endParaRPr lang="pt-PT" sz="1600" b="1" dirty="0"/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edocCloudWeb/Web.config</a:t>
            </a:r>
          </a:p>
          <a:p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logs are reported to Application Insights after the appended is added.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5360D-720F-4948-9390-C7DB9C7D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27" y="3005958"/>
            <a:ext cx="8192962" cy="10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6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10F-3CDA-4264-A263-C25001FD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D025-7043-436C-A6A3-076A491A8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928" y="1623134"/>
            <a:ext cx="9712325" cy="4672012"/>
          </a:xfrm>
        </p:spPr>
        <p:txBody>
          <a:bodyPr>
            <a:normAutofit/>
          </a:bodyPr>
          <a:lstStyle/>
          <a:p>
            <a:r>
              <a:rPr lang="pt-PT" sz="1600" b="1" dirty="0"/>
              <a:t>Exceptions</a:t>
            </a:r>
          </a:p>
          <a:p>
            <a:endParaRPr lang="pt-PT" sz="1600" b="1" dirty="0"/>
          </a:p>
          <a:p>
            <a:endParaRPr lang="pt-PT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5915-4D11-480B-82F8-35A24E88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76" y="1168668"/>
            <a:ext cx="5060077" cy="1335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341624-5A82-4D5F-ADE8-D23D732B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27" y="2479871"/>
            <a:ext cx="5976226" cy="1361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BC5F1F-46EB-49F1-BAAF-0A47381B3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68" y="3841603"/>
            <a:ext cx="6238985" cy="1393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B25516-414C-4932-AE74-B27329EC4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983" y="5241695"/>
            <a:ext cx="5749870" cy="15977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BC053F-C4EF-46E6-9BBB-529F808ED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8" y="2421140"/>
            <a:ext cx="5639894" cy="218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35BFEA-12B6-4E41-969F-09E1A5CD7CB7}"/>
              </a:ext>
            </a:extLst>
          </p:cNvPr>
          <p:cNvSpPr txBox="1"/>
          <p:nvPr/>
        </p:nvSpPr>
        <p:spPr>
          <a:xfrm>
            <a:off x="2009409" y="1984034"/>
            <a:ext cx="3856926" cy="1961875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Modules automatically added to .config file: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pt-PT" sz="1400" dirty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pt-PT" sz="1400" dirty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pt-PT" sz="1400" dirty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1400" dirty="0">
                <a:latin typeface="Open Sans" charset="0"/>
                <a:ea typeface="Open Sans" charset="0"/>
                <a:cs typeface="Open Sans" charset="0"/>
              </a:rPr>
              <a:t>Whole exception stack gets reported: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2B0EF9-00D7-4710-A91A-03D893EC8F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5014"/>
          <a:stretch/>
        </p:blipFill>
        <p:spPr>
          <a:xfrm>
            <a:off x="37298" y="2625783"/>
            <a:ext cx="5677192" cy="1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64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0968-D8D5-4DB9-8DB6-28C23442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65477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E2D-8DF5-461F-B7D3-58797DD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46A8-F47E-4376-AF5B-683DBD182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9837" y="1234962"/>
            <a:ext cx="9712325" cy="4672012"/>
          </a:xfrm>
        </p:spPr>
        <p:txBody>
          <a:bodyPr>
            <a:normAutofit/>
          </a:bodyPr>
          <a:lstStyle/>
          <a:p>
            <a:r>
              <a:rPr lang="pt-PT" sz="1800" b="1" dirty="0"/>
              <a:t>Log Analytics</a:t>
            </a:r>
          </a:p>
          <a:p>
            <a:r>
              <a:rPr lang="pt-PT" sz="1400" dirty="0"/>
              <a:t>Available logs:			Example queries: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554949-DE58-4679-86A5-60F41FC1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37"/>
          <a:stretch/>
        </p:blipFill>
        <p:spPr>
          <a:xfrm>
            <a:off x="4983520" y="3570968"/>
            <a:ext cx="3825219" cy="2714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7C6985-5863-4742-A62D-F8FFCC30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64" y="2314191"/>
            <a:ext cx="4597636" cy="1085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09880-499A-4CAC-A115-8F29C90A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2314191"/>
            <a:ext cx="2444876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5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E2D-8DF5-461F-B7D3-58797DD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46A8-F47E-4376-AF5B-683DBD182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800" b="1" dirty="0"/>
              <a:t>API REST</a:t>
            </a:r>
            <a:endParaRPr lang="pt-PT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2D49F-1C64-48CD-997D-AACEB224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4" b="6101"/>
          <a:stretch/>
        </p:blipFill>
        <p:spPr>
          <a:xfrm>
            <a:off x="2527901" y="2036431"/>
            <a:ext cx="8208252" cy="1901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21954-0380-4163-8A13-E2B6A241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683" y="3999455"/>
            <a:ext cx="5780689" cy="27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E2D-8DF5-461F-B7D3-58797DD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46A8-F47E-4376-AF5B-683DBD182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800" b="1" dirty="0"/>
              <a:t>API REST</a:t>
            </a:r>
            <a:endParaRPr lang="pt-PT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4A789-FEDE-4638-8417-DD71E264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740" y="3024388"/>
            <a:ext cx="6167984" cy="274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DED71-38FF-40A9-BB6B-F0E226E1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18" y="2087491"/>
            <a:ext cx="3206915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5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E2D-8DF5-461F-B7D3-58797DD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46A8-F47E-4376-AF5B-683DBD182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800" b="1" dirty="0"/>
              <a:t>Power BI</a:t>
            </a:r>
            <a:endParaRPr lang="pt-PT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B1198-5CFD-4DFA-8564-3E47E8D30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39" b="-178"/>
          <a:stretch/>
        </p:blipFill>
        <p:spPr>
          <a:xfrm>
            <a:off x="2209340" y="3554900"/>
            <a:ext cx="4675647" cy="15598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C9D41B-E338-4B9B-AE24-4842529BD40C}"/>
              </a:ext>
            </a:extLst>
          </p:cNvPr>
          <p:cNvCxnSpPr/>
          <p:nvPr/>
        </p:nvCxnSpPr>
        <p:spPr>
          <a:xfrm>
            <a:off x="6858600" y="4035012"/>
            <a:ext cx="85133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41B5D0E-8004-4BBE-9C7A-C3D5886F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134" y="2833374"/>
            <a:ext cx="4414345" cy="2086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2FC02-E849-49FF-B6AE-7403EF43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72" y="5331583"/>
            <a:ext cx="3814056" cy="144373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7E502-0D2F-4D8E-B076-39155B393248}"/>
              </a:ext>
            </a:extLst>
          </p:cNvPr>
          <p:cNvCxnSpPr>
            <a:cxnSpLocks/>
          </p:cNvCxnSpPr>
          <p:nvPr/>
        </p:nvCxnSpPr>
        <p:spPr>
          <a:xfrm flipH="1">
            <a:off x="7553445" y="4920052"/>
            <a:ext cx="1292773" cy="41153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FE2A691-02C9-4F1D-9E4C-6A7729DD7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373" y="957529"/>
            <a:ext cx="4291699" cy="2411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595C2A-52C6-40E0-9014-50EFD61F4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076" y="1237747"/>
            <a:ext cx="3731172" cy="30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4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6491959" y="3329983"/>
            <a:ext cx="4212901" cy="3060307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00" tIns="360000" rIns="252000" rtlCol="0" anchor="t">
            <a:noAutofit/>
          </a:bodyPr>
          <a:lstStyle/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API REST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Power BI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Alerts and Notifications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Demo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</a:pPr>
            <a:endParaRPr lang="en-US" sz="16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030240" y="3329983"/>
            <a:ext cx="4212901" cy="3449189"/>
          </a:xfrm>
          <a:custGeom>
            <a:avLst/>
            <a:gdLst>
              <a:gd name="connsiteX0" fmla="*/ 321312 w 2415150"/>
              <a:gd name="connsiteY0" fmla="*/ 0 h 2943817"/>
              <a:gd name="connsiteX1" fmla="*/ 420329 w 2415150"/>
              <a:gd name="connsiteY1" fmla="*/ 99017 h 2943817"/>
              <a:gd name="connsiteX2" fmla="*/ 2415150 w 2415150"/>
              <a:gd name="connsiteY2" fmla="*/ 99017 h 2943817"/>
              <a:gd name="connsiteX3" fmla="*/ 2415150 w 2415150"/>
              <a:gd name="connsiteY3" fmla="*/ 2943817 h 2943817"/>
              <a:gd name="connsiteX4" fmla="*/ 0 w 2415150"/>
              <a:gd name="connsiteY4" fmla="*/ 2943817 h 2943817"/>
              <a:gd name="connsiteX5" fmla="*/ 0 w 2415150"/>
              <a:gd name="connsiteY5" fmla="*/ 99017 h 2943817"/>
              <a:gd name="connsiteX6" fmla="*/ 222294 w 2415150"/>
              <a:gd name="connsiteY6" fmla="*/ 99017 h 294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5150" h="2943817">
                <a:moveTo>
                  <a:pt x="321312" y="0"/>
                </a:moveTo>
                <a:lnTo>
                  <a:pt x="420329" y="99017"/>
                </a:lnTo>
                <a:lnTo>
                  <a:pt x="2415150" y="99017"/>
                </a:lnTo>
                <a:lnTo>
                  <a:pt x="2415150" y="2943817"/>
                </a:lnTo>
                <a:lnTo>
                  <a:pt x="0" y="2943817"/>
                </a:lnTo>
                <a:lnTo>
                  <a:pt x="0" y="99017"/>
                </a:lnTo>
                <a:lnTo>
                  <a:pt x="222294" y="990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00" tIns="360000" rIns="252000" rtlCol="0" anchor="t">
            <a:noAutofit/>
          </a:bodyPr>
          <a:lstStyle/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Custom Metrics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Custom Events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PerformanceCounters</a:t>
            </a:r>
            <a:endParaRPr lang="en-US" sz="16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EventCounters</a:t>
            </a:r>
            <a:endParaRPr lang="en-US" sz="16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Logs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Exceptions</a:t>
            </a: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>
                <a:solidFill>
                  <a:schemeClr val="accent1"/>
                </a:solidFill>
              </a:rPr>
              <a:t>Timeline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C1142E-9906-49DE-894A-A506F25F7004}"/>
              </a:ext>
            </a:extLst>
          </p:cNvPr>
          <p:cNvGrpSpPr/>
          <p:nvPr/>
        </p:nvGrpSpPr>
        <p:grpSpPr>
          <a:xfrm>
            <a:off x="-599090" y="2449232"/>
            <a:ext cx="11315281" cy="605094"/>
            <a:chOff x="2028825" y="2449232"/>
            <a:chExt cx="10547692" cy="605094"/>
          </a:xfrm>
        </p:grpSpPr>
        <p:sp>
          <p:nvSpPr>
            <p:cNvPr id="10" name="Rounded Rectangle 9"/>
            <p:cNvSpPr/>
            <p:nvPr/>
          </p:nvSpPr>
          <p:spPr>
            <a:xfrm>
              <a:off x="2028825" y="2449232"/>
              <a:ext cx="10547692" cy="60040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SDK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412768" y="2453921"/>
              <a:ext cx="0" cy="60040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030241" y="2464212"/>
              <a:ext cx="105462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488543" y="2566656"/>
            <a:ext cx="4216316" cy="402409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b="1" dirty="0"/>
              <a:t>Visualization &amp; Demo</a:t>
            </a:r>
          </a:p>
        </p:txBody>
      </p:sp>
    </p:spTree>
    <p:extLst>
      <p:ext uri="{BB962C8B-B14F-4D97-AF65-F5344CB8AC3E}">
        <p14:creationId xmlns:p14="http://schemas.microsoft.com/office/powerpoint/2010/main" val="39781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 animBg="1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E2D-8DF5-461F-B7D3-58797DD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46A8-F47E-4376-AF5B-683DBD182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6344" y="948945"/>
            <a:ext cx="9712325" cy="4672012"/>
          </a:xfrm>
        </p:spPr>
        <p:txBody>
          <a:bodyPr>
            <a:normAutofit/>
          </a:bodyPr>
          <a:lstStyle/>
          <a:p>
            <a:r>
              <a:rPr lang="pt-PT" sz="1800" b="1" dirty="0"/>
              <a:t>Alerts and Notifications</a:t>
            </a:r>
          </a:p>
          <a:p>
            <a:endParaRPr lang="pt-PT" sz="1800" b="1" dirty="0"/>
          </a:p>
          <a:p>
            <a:endParaRPr lang="pt-PT" sz="1800" b="1" dirty="0"/>
          </a:p>
          <a:p>
            <a:r>
              <a:rPr lang="pt-PT" sz="1400" b="1" dirty="0"/>
              <a:t>Condition                                                                                                 Scope     </a:t>
            </a:r>
          </a:p>
          <a:p>
            <a:endParaRPr lang="pt-PT" sz="1400" b="1" dirty="0"/>
          </a:p>
          <a:p>
            <a:endParaRPr lang="pt-PT" sz="1400" b="1" dirty="0"/>
          </a:p>
          <a:p>
            <a:endParaRPr lang="pt-PT" sz="1400" b="1" dirty="0"/>
          </a:p>
          <a:p>
            <a:r>
              <a:rPr lang="pt-PT" sz="1600" b="1" dirty="0"/>
              <a:t>						</a:t>
            </a:r>
          </a:p>
          <a:p>
            <a:r>
              <a:rPr lang="pt-PT" sz="1600" b="1" dirty="0"/>
              <a:t>					                Actions</a:t>
            </a:r>
            <a:endParaRPr lang="pt-PT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43A1F-9144-410D-B702-D502F32E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4" y="1461200"/>
            <a:ext cx="6255071" cy="393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09889-8A87-4569-9A2A-460BD635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17" y="2905286"/>
            <a:ext cx="4938214" cy="203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ABB240-3421-4447-A99F-10701FB14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14" y="5098670"/>
            <a:ext cx="4664621" cy="160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CC55A-1771-46E4-9D9C-53AF425F2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016" y="4954152"/>
            <a:ext cx="5627839" cy="1333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963FE7-AA5C-4DA8-ACD2-077224109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669" y="2905286"/>
            <a:ext cx="5022531" cy="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61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E2D-8DF5-461F-B7D3-58797DD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46A8-F47E-4376-AF5B-683DBD182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PT" sz="1800" b="1" dirty="0"/>
              <a:t>Alerts and Notifications - Microsoft Teams Logic App</a:t>
            </a:r>
          </a:p>
          <a:p>
            <a:endParaRPr lang="pt-PT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8B00F-708E-4060-BED8-E6FA5124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305" y="2252578"/>
            <a:ext cx="4662845" cy="69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2798A-292A-4C10-9436-68991A06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05" y="2922936"/>
            <a:ext cx="4662845" cy="378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F316B-4ACE-4D0E-A327-3C225A41B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469" y="2598515"/>
            <a:ext cx="4124531" cy="31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E2D-8DF5-461F-B7D3-58797DD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46A8-F47E-4376-AF5B-683DBD182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5144" y="3020685"/>
            <a:ext cx="9712325" cy="4672012"/>
          </a:xfrm>
        </p:spPr>
        <p:txBody>
          <a:bodyPr>
            <a:normAutofit/>
          </a:bodyPr>
          <a:lstStyle/>
          <a:p>
            <a:r>
              <a:rPr lang="pt-PT" sz="3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1439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4574-1755-4B4B-A0D5-667A9B8F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Further Reading</a:t>
            </a:r>
            <a:br>
              <a:rPr lang="en-US" dirty="0"/>
            </a:b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04DF3-D9C0-48BB-AC7C-CC6052790B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7670" y="1601788"/>
            <a:ext cx="10731062" cy="4672012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2"/>
                </a:solidFill>
              </a:rPr>
              <a:t>[1] </a:t>
            </a:r>
            <a:r>
              <a:rPr lang="pt-PT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https://azure.microsoft.com/ptpt/pricing/details/monitor/?cdn=disable</a:t>
            </a:r>
            <a:endParaRPr lang="pt-PT" dirty="0">
              <a:solidFill>
                <a:schemeClr val="tx2"/>
              </a:solidFill>
            </a:endParaRPr>
          </a:p>
          <a:p>
            <a:r>
              <a:rPr lang="pt-PT" dirty="0">
                <a:solidFill>
                  <a:schemeClr val="tx2"/>
                </a:solidFill>
              </a:rPr>
              <a:t>[2]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https://docs.microsoft.com/en-us/azure/azure-monitor/app/asp-net#add-application-insights-automatically</a:t>
            </a:r>
            <a:endParaRPr lang="pt-PT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09675" algn="l"/>
              </a:tabLst>
            </a:pPr>
            <a:r>
              <a:rPr lang="pt-PT" dirty="0">
                <a:solidFill>
                  <a:schemeClr val="tx2"/>
                </a:solidFill>
              </a:rPr>
              <a:t>[3]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https://docs.microsoft.com/enus/dotnet/api/microsoft.applicationinsights.telemetryclient.trackmetric?view=azuredotnet#Microsoft_ApplicationInsights_TelemetryClient_TrackMetric_Microsoft_ApplicationInsights_DataContracts_MetricTelemetry_</a:t>
            </a:r>
            <a:endParaRPr lang="pt-PT" dirty="0">
              <a:solidFill>
                <a:schemeClr val="tx2"/>
              </a:solidFill>
            </a:endParaRPr>
          </a:p>
          <a:p>
            <a:r>
              <a:rPr lang="pt-PT" dirty="0">
                <a:solidFill>
                  <a:schemeClr val="tx2"/>
                </a:solidFill>
              </a:rPr>
              <a:t>[4]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https://docs.microsoft.com/pt-pt/azure/azure-monitor/app/get-metric</a:t>
            </a:r>
            <a:endParaRPr lang="pt-PT" dirty="0">
              <a:solidFill>
                <a:schemeClr val="tx2"/>
              </a:solidFill>
            </a:endParaRPr>
          </a:p>
          <a:p>
            <a:r>
              <a:rPr lang="pt-PT" dirty="0">
                <a:solidFill>
                  <a:schemeClr val="tx2"/>
                </a:solidFill>
              </a:rPr>
              <a:t>[5]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https://docs.microsoft.com/en-us/dotnet/api/system.diagnostics.performancecountertype?view=net-5.0</a:t>
            </a:r>
            <a:endParaRPr lang="pt-PT" dirty="0">
              <a:solidFill>
                <a:schemeClr val="tx2"/>
              </a:solidFill>
            </a:endParaRPr>
          </a:p>
          <a:p>
            <a:r>
              <a:rPr lang="pt-PT" dirty="0">
                <a:solidFill>
                  <a:schemeClr val="tx2"/>
                </a:solidFill>
              </a:rPr>
              <a:t>[6]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https://docs.microsoft.com/pt-pt/azure/azure-monitor/app/asp-net-exceptions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chemeClr val="tx2"/>
                </a:solidFill>
              </a:rPr>
              <a:t>[7]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https://docs.microsoft.com/en-us/azure/azure-monitor/app/asp-net-dependencies#advanced-sql-tracking-to-get-full-sql-query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68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C795ED-5E44-4512-AB79-2B1DE563F179}"/>
              </a:ext>
            </a:extLst>
          </p:cNvPr>
          <p:cNvSpPr/>
          <p:nvPr/>
        </p:nvSpPr>
        <p:spPr bwMode="auto">
          <a:xfrm>
            <a:off x="0" y="0"/>
            <a:ext cx="4759286" cy="6277708"/>
          </a:xfrm>
          <a:prstGeom prst="rect">
            <a:avLst/>
          </a:prstGeom>
          <a:gradFill flip="none" rotWithShape="1">
            <a:gsLst>
              <a:gs pos="43000">
                <a:schemeClr val="accent5"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CFB8B-1D07-4F3A-AA1F-49CBFB4A8721}"/>
              </a:ext>
            </a:extLst>
          </p:cNvPr>
          <p:cNvSpPr/>
          <p:nvPr/>
        </p:nvSpPr>
        <p:spPr>
          <a:xfrm>
            <a:off x="663192" y="1245588"/>
            <a:ext cx="7254910" cy="426090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0" rIns="640080" rtlCol="0" anchor="ctr"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This presentation and the recording will be shared soon at Innovation site: 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  <a:hlinkClick r:id="rId2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https://linkcomsa.sharepoint.com/sites/Innovation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tx1"/>
                </a:solidFill>
              </a:rPr>
              <a:t>Thank You!</a:t>
            </a:r>
            <a:endParaRPr lang="pt-PT" sz="32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6694D0E-9294-48EE-8E3A-62A890FDD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47" y="-352161"/>
            <a:ext cx="5692366" cy="31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FDC-5DF9-4379-8B98-EE50C138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3233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9E203-5054-4B67-948A-5E28D6EC2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9820" y="2108598"/>
            <a:ext cx="3825766" cy="447481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pt-PT" b="0" dirty="0"/>
              <a:t>Request Rates</a:t>
            </a:r>
          </a:p>
          <a:p>
            <a:pPr marL="285750" indent="-285750">
              <a:buFontTx/>
              <a:buChar char="-"/>
            </a:pPr>
            <a:r>
              <a:rPr lang="pt-PT" b="0" dirty="0"/>
              <a:t>Dependency Rates</a:t>
            </a:r>
          </a:p>
          <a:p>
            <a:pPr marL="285750" indent="-285750">
              <a:buFontTx/>
              <a:buChar char="-"/>
            </a:pPr>
            <a:r>
              <a:rPr lang="pt-PT" b="0" dirty="0"/>
              <a:t>Exceptions</a:t>
            </a:r>
          </a:p>
          <a:p>
            <a:pPr marL="285750" indent="-285750">
              <a:buFontTx/>
              <a:buChar char="-"/>
            </a:pPr>
            <a:r>
              <a:rPr lang="pt-PT" b="0" dirty="0"/>
              <a:t>Page Views</a:t>
            </a:r>
          </a:p>
          <a:p>
            <a:pPr marL="285750" indent="-285750">
              <a:buFontTx/>
              <a:buChar char="-"/>
            </a:pPr>
            <a:r>
              <a:rPr lang="pt-PT" b="0" dirty="0"/>
              <a:t>Load Performance</a:t>
            </a:r>
          </a:p>
          <a:p>
            <a:pPr marL="285750" indent="-285750">
              <a:buFontTx/>
              <a:buChar char="-"/>
            </a:pPr>
            <a:r>
              <a:rPr lang="pt-PT" b="0" dirty="0"/>
              <a:t>HTTP(s) calls</a:t>
            </a:r>
          </a:p>
          <a:p>
            <a:pPr marL="285750" indent="-285750">
              <a:buFontTx/>
              <a:buChar char="-"/>
            </a:pPr>
            <a:r>
              <a:rPr lang="pt-PT" b="0" dirty="0"/>
              <a:t>User and session counts</a:t>
            </a:r>
          </a:p>
          <a:p>
            <a:pPr marL="285750" indent="-285750">
              <a:buFontTx/>
              <a:buChar char="-"/>
            </a:pPr>
            <a:r>
              <a:rPr lang="pt-PT" b="0" dirty="0"/>
              <a:t>Performance Counters</a:t>
            </a:r>
          </a:p>
          <a:p>
            <a:pPr marL="285750" indent="-285750">
              <a:buFontTx/>
              <a:buChar char="-"/>
            </a:pPr>
            <a:endParaRPr lang="pt-PT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0552E-7DF9-4C70-9C9E-24B26856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Visão Geral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7632F-FE90-447A-B576-DE46DFB309D4}"/>
              </a:ext>
            </a:extLst>
          </p:cNvPr>
          <p:cNvSpPr txBox="1"/>
          <p:nvPr/>
        </p:nvSpPr>
        <p:spPr>
          <a:xfrm>
            <a:off x="1849820" y="1404372"/>
            <a:ext cx="3720671" cy="567647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2400" b="1" dirty="0">
                <a:latin typeface="Open Sans" charset="0"/>
                <a:ea typeface="Open Sans" charset="0"/>
                <a:cs typeface="Open Sans" charset="0"/>
              </a:rPr>
              <a:t>What does it monitor?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8D6F9-9E61-44FE-BE5B-90175B029B90}"/>
              </a:ext>
            </a:extLst>
          </p:cNvPr>
          <p:cNvSpPr txBox="1"/>
          <p:nvPr/>
        </p:nvSpPr>
        <p:spPr>
          <a:xfrm>
            <a:off x="6096002" y="2108598"/>
            <a:ext cx="3855307" cy="183876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pt-PT" dirty="0">
                <a:ea typeface="Open Sans" charset="0"/>
                <a:cs typeface="Open Sans" charset="0"/>
              </a:rPr>
              <a:t>Host Diagnostics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pt-PT" dirty="0">
                <a:ea typeface="Open Sans" charset="0"/>
                <a:cs typeface="Open Sans" charset="0"/>
              </a:rPr>
              <a:t>Diagnostic Trace Logs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pt-PT" dirty="0">
                <a:ea typeface="Open Sans" charset="0"/>
                <a:cs typeface="Open Sans" charset="0"/>
              </a:rPr>
              <a:t>Custom events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endParaRPr lang="pt-PT" sz="1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03F3B-4FCA-4D13-8B5F-0184B738BA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3110" y="2581619"/>
            <a:ext cx="4821221" cy="447481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pt-PT" sz="1600" b="0" dirty="0"/>
              <a:t>Diagnostic errors in the application</a:t>
            </a:r>
          </a:p>
          <a:p>
            <a:pPr marL="285750" indent="-285750">
              <a:buFontTx/>
              <a:buChar char="-"/>
            </a:pPr>
            <a:r>
              <a:rPr lang="pt-PT" sz="1600" b="0" dirty="0"/>
              <a:t>Improve user experience in a SaaS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0BABC2-40AC-4CE5-B7BF-5E76D41A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9054E-84C7-459A-A256-EC1000975699}"/>
              </a:ext>
            </a:extLst>
          </p:cNvPr>
          <p:cNvSpPr txBox="1"/>
          <p:nvPr/>
        </p:nvSpPr>
        <p:spPr>
          <a:xfrm>
            <a:off x="1763110" y="1508431"/>
            <a:ext cx="632197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b="1" dirty="0">
                <a:latin typeface="Open Sans" charset="0"/>
                <a:ea typeface="Open Sans" charset="0"/>
                <a:cs typeface="Open Sans" charset="0"/>
              </a:rPr>
              <a:t>Objetives:</a:t>
            </a:r>
            <a:endParaRPr lang="pt-PT" sz="18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84ECE-36D7-42DE-8CFB-083AB9854168}"/>
              </a:ext>
            </a:extLst>
          </p:cNvPr>
          <p:cNvSpPr txBox="1"/>
          <p:nvPr/>
        </p:nvSpPr>
        <p:spPr>
          <a:xfrm>
            <a:off x="5142040" y="4535204"/>
            <a:ext cx="2279571" cy="567647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sz="2400" b="1" dirty="0">
                <a:latin typeface="Open Sans" charset="0"/>
                <a:ea typeface="Open Sans" charset="0"/>
                <a:cs typeface="Open Sans" charset="0"/>
              </a:rPr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347237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C08FBA-E468-491F-832D-4028F4875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63413" y="2108598"/>
            <a:ext cx="4821221" cy="4474819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52AD9F-F9EF-4ECB-A452-371FCA88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670D9-EB7F-4762-B79D-FB72B2471225}"/>
              </a:ext>
            </a:extLst>
          </p:cNvPr>
          <p:cNvSpPr txBox="1"/>
          <p:nvPr/>
        </p:nvSpPr>
        <p:spPr>
          <a:xfrm>
            <a:off x="1563413" y="1338549"/>
            <a:ext cx="632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Log Data Ingestion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00E1F-6507-496B-B3BF-171C5F99D6AD}"/>
              </a:ext>
            </a:extLst>
          </p:cNvPr>
          <p:cNvSpPr txBox="1"/>
          <p:nvPr/>
        </p:nvSpPr>
        <p:spPr>
          <a:xfrm>
            <a:off x="8409810" y="1338549"/>
            <a:ext cx="1872601" cy="443959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dirty="0">
                <a:solidFill>
                  <a:schemeClr val="bg1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Referência – [1]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0AC68-BFB3-4C24-AB98-3F0065CC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13" y="2183225"/>
            <a:ext cx="9131769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7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48BA8C-5E48-4615-8265-21B88826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PriCing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3C42E-97A4-460E-98BB-8FB9DAC3317A}"/>
              </a:ext>
            </a:extLst>
          </p:cNvPr>
          <p:cNvSpPr txBox="1"/>
          <p:nvPr/>
        </p:nvSpPr>
        <p:spPr>
          <a:xfrm>
            <a:off x="1468820" y="1513853"/>
            <a:ext cx="6321972" cy="95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Log Data Retention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pt-PT" sz="18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C0CC-F42E-43EE-A3E8-45D850EF6E90}"/>
              </a:ext>
            </a:extLst>
          </p:cNvPr>
          <p:cNvSpPr txBox="1"/>
          <p:nvPr/>
        </p:nvSpPr>
        <p:spPr>
          <a:xfrm>
            <a:off x="7562194" y="1168668"/>
            <a:ext cx="632197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dirty="0">
                <a:solidFill>
                  <a:schemeClr val="bg1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Referência – [1]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512A2-DF06-4CEC-A5C5-BAA6363F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40" y="2131608"/>
            <a:ext cx="9087317" cy="863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899A7-9EC6-4C71-ACD4-9A6D96256862}"/>
              </a:ext>
            </a:extLst>
          </p:cNvPr>
          <p:cNvSpPr txBox="1"/>
          <p:nvPr/>
        </p:nvSpPr>
        <p:spPr>
          <a:xfrm>
            <a:off x="1468820" y="3255832"/>
            <a:ext cx="6942082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Log Data </a:t>
            </a:r>
            <a:r>
              <a:rPr lang="pt-PT" b="1" dirty="0">
                <a:solidFill>
                  <a:srgbClr val="2E2E33"/>
                </a:solidFill>
                <a:latin typeface="Segoe UI" panose="020B0502040204020203" pitchFamily="34" charset="0"/>
              </a:rPr>
              <a:t>Export</a:t>
            </a:r>
            <a:endParaRPr lang="pt-PT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A86B7-25A1-4224-91B3-6F2747B3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20" y="3949095"/>
            <a:ext cx="8706297" cy="6350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97F0E7-D1D0-4AE2-9474-49BB62107375}"/>
              </a:ext>
            </a:extLst>
          </p:cNvPr>
          <p:cNvSpPr txBox="1"/>
          <p:nvPr/>
        </p:nvSpPr>
        <p:spPr>
          <a:xfrm>
            <a:off x="1468820" y="4644986"/>
            <a:ext cx="6942082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PT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Platform Logs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6C8D1D-C673-45BA-99D7-27F3A03F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20" y="5214036"/>
            <a:ext cx="8706297" cy="1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01007"/>
      </p:ext>
    </p:extLst>
  </p:cSld>
  <p:clrMapOvr>
    <a:masterClrMapping/>
  </p:clrMapOvr>
</p:sld>
</file>

<file path=ppt/theme/theme1.xml><?xml version="1.0" encoding="utf-8"?>
<a:theme xmlns:a="http://schemas.openxmlformats.org/drawingml/2006/main" name="Link Credentials Template">
  <a:themeElements>
    <a:clrScheme name="Custom 136">
      <a:dk1>
        <a:srgbClr val="222222"/>
      </a:dk1>
      <a:lt1>
        <a:srgbClr val="F0F0F0"/>
      </a:lt1>
      <a:dk2>
        <a:srgbClr val="222E3F"/>
      </a:dk2>
      <a:lt2>
        <a:srgbClr val="FEFFFF"/>
      </a:lt2>
      <a:accent1>
        <a:srgbClr val="0093A6"/>
      </a:accent1>
      <a:accent2>
        <a:srgbClr val="F7A600"/>
      </a:accent2>
      <a:accent3>
        <a:srgbClr val="FE7F3A"/>
      </a:accent3>
      <a:accent4>
        <a:srgbClr val="6DCBB1"/>
      </a:accent4>
      <a:accent5>
        <a:srgbClr val="129BBF"/>
      </a:accent5>
      <a:accent6>
        <a:srgbClr val="3B86BC"/>
      </a:accent6>
      <a:hlink>
        <a:srgbClr val="74D8E8"/>
      </a:hlink>
      <a:folHlink>
        <a:srgbClr val="AEAEAE"/>
      </a:folHlink>
    </a:clrScheme>
    <a:fontScheme name="Custom 4">
      <a:majorFont>
        <a:latin typeface="Montserrat 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lIns="46800" rIns="46800">
        <a:spAutoFit/>
      </a:bodyPr>
      <a:lstStyle>
        <a:defPPr>
          <a:defRPr sz="800" dirty="0"/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50000"/>
          </a:lnSpc>
          <a:spcBef>
            <a:spcPts val="600"/>
          </a:spcBef>
          <a:defRPr sz="1400" dirty="0" smtClean="0">
            <a:latin typeface="Open Sans" charset="0"/>
            <a:ea typeface="Open Sans" charset="0"/>
            <a:cs typeface="Ope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7C1BF0283684EA065FB71D01A3745" ma:contentTypeVersion="6" ma:contentTypeDescription="Criar um novo documento." ma:contentTypeScope="" ma:versionID="3f7b05432a7710b08cd49e633f7bf080">
  <xsd:schema xmlns:xsd="http://www.w3.org/2001/XMLSchema" xmlns:xs="http://www.w3.org/2001/XMLSchema" xmlns:p="http://schemas.microsoft.com/office/2006/metadata/properties" xmlns:ns2="513b2e72-66da-4b74-979e-d6fd9599ab45" targetNamespace="http://schemas.microsoft.com/office/2006/metadata/properties" ma:root="true" ma:fieldsID="fac9ccb4e376469ab5b85144c21a8e8c" ns2:_="">
    <xsd:import namespace="513b2e72-66da-4b74-979e-d6fd9599ab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b2e72-66da-4b74-979e-d6fd9599ab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CAAB33-6440-4E2D-986E-ADF405203366}">
  <ds:schemaRefs>
    <ds:schemaRef ds:uri="513b2e72-66da-4b74-979e-d6fd9599ab45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949BFB-43D2-47A7-B094-B504C1D50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0F26D5-FF18-4085-9B28-35C5E7847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3b2e72-66da-4b74-979e-d6fd9599ab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989</Words>
  <Application>Microsoft Office PowerPoint</Application>
  <PresentationFormat>Widescreen</PresentationFormat>
  <Paragraphs>228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Open Sans</vt:lpstr>
      <vt:lpstr>Open Sans Bold</vt:lpstr>
      <vt:lpstr>Open Sans SemiBold</vt:lpstr>
      <vt:lpstr>Segoe UI</vt:lpstr>
      <vt:lpstr>Link Credentials Template</vt:lpstr>
      <vt:lpstr>Microsoft Azure Application Insights</vt:lpstr>
      <vt:lpstr>PowerPoint Presentation</vt:lpstr>
      <vt:lpstr>Agenda Timeline</vt:lpstr>
      <vt:lpstr>Agenda Timeline</vt:lpstr>
      <vt:lpstr>Introdução</vt:lpstr>
      <vt:lpstr>Visão Geral</vt:lpstr>
      <vt:lpstr>Objetivos</vt:lpstr>
      <vt:lpstr>Pricing</vt:lpstr>
      <vt:lpstr>PriCing</vt:lpstr>
      <vt:lpstr>Pricing</vt:lpstr>
      <vt:lpstr>PowerPoint Presentation</vt:lpstr>
      <vt:lpstr>Notificações </vt:lpstr>
      <vt:lpstr>Configuration</vt:lpstr>
      <vt:lpstr>Server-Side Configuration</vt:lpstr>
      <vt:lpstr>Server-Side Configuration</vt:lpstr>
      <vt:lpstr>Server-Side Configuration</vt:lpstr>
      <vt:lpstr>Client-Side Configuraton</vt:lpstr>
      <vt:lpstr>Client-side Configuration</vt:lpstr>
      <vt:lpstr>Client-side Configuration</vt:lpstr>
      <vt:lpstr>SDK</vt:lpstr>
      <vt:lpstr>SDK</vt:lpstr>
      <vt:lpstr>SDK</vt:lpstr>
      <vt:lpstr>SDK</vt:lpstr>
      <vt:lpstr>SDK</vt:lpstr>
      <vt:lpstr>SDK</vt:lpstr>
      <vt:lpstr>SDK</vt:lpstr>
      <vt:lpstr>SDK</vt:lpstr>
      <vt:lpstr>SDK</vt:lpstr>
      <vt:lpstr>SDK</vt:lpstr>
      <vt:lpstr>SDK</vt:lpstr>
      <vt:lpstr>SDK</vt:lpstr>
      <vt:lpstr>SDK</vt:lpstr>
      <vt:lpstr>SDK</vt:lpstr>
      <vt:lpstr>SDK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References and Further Reading </vt:lpstr>
      <vt:lpstr>PowerPoint Presentation</vt:lpstr>
    </vt:vector>
  </TitlesOfParts>
  <Manager/>
  <Company>Link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Institucional Link 2020</dc:title>
  <dc:subject/>
  <dc:creator>FPreto.com</dc:creator>
  <cp:keywords/>
  <dc:description/>
  <cp:lastModifiedBy>Diogo Moura</cp:lastModifiedBy>
  <cp:revision>545</cp:revision>
  <cp:lastPrinted>2020-11-13T10:51:14Z</cp:lastPrinted>
  <dcterms:created xsi:type="dcterms:W3CDTF">2017-07-25T02:03:18Z</dcterms:created>
  <dcterms:modified xsi:type="dcterms:W3CDTF">2021-09-09T11:26:25Z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0x0101002467C1BF0283684EA065FB71D01A3745</vt:lpwstr>
  </property>
  <property fmtid="{D5CDD505-2E9C-101B-9397-08002B2CF9AE}" pid="3" name="Conceito">
    <vt:lpwstr/>
  </property>
  <property fmtid="{D5CDD505-2E9C-101B-9397-08002B2CF9AE}" pid="4" name="Tecnologia">
    <vt:lpwstr/>
  </property>
  <property fmtid="{D5CDD505-2E9C-101B-9397-08002B2CF9AE}" pid="5" name="Entidade">
    <vt:lpwstr/>
  </property>
  <property fmtid="{D5CDD505-2E9C-101B-9397-08002B2CF9AE}" pid="6" name="Conteúdo">
    <vt:lpwstr/>
  </property>
  <property fmtid="{D5CDD505-2E9C-101B-9397-08002B2CF9AE}" pid="7" name="TaxKeyword">
    <vt:lpwstr/>
  </property>
</Properties>
</file>