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7" r:id="rId2"/>
    <p:sldId id="340" r:id="rId3"/>
    <p:sldId id="268" r:id="rId4"/>
    <p:sldId id="281" r:id="rId5"/>
    <p:sldId id="341" r:id="rId6"/>
    <p:sldId id="283" r:id="rId7"/>
    <p:sldId id="282" r:id="rId8"/>
    <p:sldId id="284" r:id="rId9"/>
    <p:sldId id="286" r:id="rId10"/>
    <p:sldId id="287" r:id="rId11"/>
    <p:sldId id="288" r:id="rId12"/>
    <p:sldId id="289" r:id="rId13"/>
    <p:sldId id="290" r:id="rId14"/>
    <p:sldId id="306" r:id="rId15"/>
    <p:sldId id="333" r:id="rId16"/>
    <p:sldId id="342" r:id="rId17"/>
    <p:sldId id="334" r:id="rId18"/>
    <p:sldId id="335" r:id="rId19"/>
    <p:sldId id="338" r:id="rId20"/>
    <p:sldId id="296" r:id="rId21"/>
    <p:sldId id="339" r:id="rId22"/>
    <p:sldId id="336" r:id="rId23"/>
    <p:sldId id="343" r:id="rId24"/>
    <p:sldId id="322" r:id="rId25"/>
    <p:sldId id="325" r:id="rId26"/>
    <p:sldId id="326" r:id="rId27"/>
    <p:sldId id="327"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071" autoAdjust="0"/>
  </p:normalViewPr>
  <p:slideViewPr>
    <p:cSldViewPr snapToGrid="0">
      <p:cViewPr varScale="1">
        <p:scale>
          <a:sx n="16" d="100"/>
          <a:sy n="16" d="100"/>
        </p:scale>
        <p:origin x="195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Bom </a:t>
            </a:r>
            <a:r>
              <a:rPr lang="en-US" dirty="0" err="1"/>
              <a:t>dia</a:t>
            </a:r>
            <a:r>
              <a:rPr lang="en-US" dirty="0"/>
              <a:t>, </a:t>
            </a:r>
          </a:p>
          <a:p>
            <a:r>
              <a:rPr lang="en-US" dirty="0"/>
              <a:t>A </a:t>
            </a:r>
            <a:r>
              <a:rPr lang="en-US" dirty="0" err="1"/>
              <a:t>minha</a:t>
            </a:r>
            <a:r>
              <a:rPr lang="en-US" dirty="0"/>
              <a:t> </a:t>
            </a:r>
            <a:r>
              <a:rPr lang="en-US" dirty="0" err="1"/>
              <a:t>apresentação</a:t>
            </a:r>
            <a:r>
              <a:rPr lang="en-US" dirty="0"/>
              <a:t> é </a:t>
            </a:r>
            <a:r>
              <a:rPr lang="en-US" dirty="0" err="1"/>
              <a:t>sobre</a:t>
            </a:r>
            <a:r>
              <a:rPr lang="en-US" dirty="0"/>
              <a:t> </a:t>
            </a:r>
            <a:r>
              <a:rPr lang="en-US" dirty="0" err="1"/>
              <a:t>abordagens</a:t>
            </a:r>
            <a:r>
              <a:rPr lang="en-US" dirty="0"/>
              <a:t> </a:t>
            </a:r>
            <a:r>
              <a:rPr lang="en-US" dirty="0" err="1"/>
              <a:t>contrastivas</a:t>
            </a:r>
            <a:r>
              <a:rPr lang="en-US" dirty="0"/>
              <a:t> para </a:t>
            </a:r>
            <a:r>
              <a:rPr lang="en-US" dirty="0" err="1"/>
              <a:t>melhorar</a:t>
            </a:r>
            <a:r>
              <a:rPr lang="en-US" dirty="0"/>
              <a:t> o </a:t>
            </a:r>
            <a:r>
              <a:rPr lang="en-US" dirty="0" err="1"/>
              <a:t>raciocínio</a:t>
            </a:r>
            <a:r>
              <a:rPr lang="en-US" dirty="0"/>
              <a:t> </a:t>
            </a:r>
            <a:r>
              <a:rPr lang="en-US" dirty="0" err="1"/>
              <a:t>espacial</a:t>
            </a:r>
            <a:r>
              <a:rPr lang="en-US" dirty="0"/>
              <a:t> de </a:t>
            </a:r>
            <a:r>
              <a:rPr lang="en-US" dirty="0" err="1"/>
              <a:t>Modelos</a:t>
            </a:r>
            <a:r>
              <a:rPr lang="en-US" dirty="0"/>
              <a:t> de </a:t>
            </a:r>
            <a:r>
              <a:rPr lang="en-US" dirty="0" err="1"/>
              <a:t>Visão</a:t>
            </a:r>
            <a:r>
              <a:rPr lang="en-US" dirty="0"/>
              <a:t> e </a:t>
            </a:r>
            <a:r>
              <a:rPr lang="en-US" dirty="0" err="1"/>
              <a:t>Linguagem</a:t>
            </a:r>
            <a:r>
              <a:rPr lang="en-US" dirty="0"/>
              <a:t>, que </a:t>
            </a:r>
            <a:r>
              <a:rPr lang="en-US" dirty="0" err="1"/>
              <a:t>são</a:t>
            </a:r>
            <a:r>
              <a:rPr lang="en-US" dirty="0"/>
              <a:t> </a:t>
            </a:r>
            <a:r>
              <a:rPr lang="en-US" dirty="0" err="1"/>
              <a:t>modelos</a:t>
            </a:r>
            <a:r>
              <a:rPr lang="en-US" dirty="0"/>
              <a:t> </a:t>
            </a:r>
            <a:r>
              <a:rPr lang="en-US" dirty="0" err="1"/>
              <a:t>multimodais</a:t>
            </a:r>
            <a:r>
              <a:rPr lang="en-US" dirty="0"/>
              <a:t>.</a:t>
            </a:r>
          </a:p>
        </p:txBody>
      </p:sp>
    </p:spTree>
    <p:extLst>
      <p:ext uri="{BB962C8B-B14F-4D97-AF65-F5344CB8AC3E}">
        <p14:creationId xmlns:p14="http://schemas.microsoft.com/office/powerpoint/2010/main" val="2638271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Iteramos</a:t>
            </a:r>
            <a:r>
              <a:rPr lang="en-US" dirty="0"/>
              <a:t> </a:t>
            </a:r>
            <a:r>
              <a:rPr lang="en-US" dirty="0" err="1"/>
              <a:t>sobre</a:t>
            </a:r>
            <a:r>
              <a:rPr lang="en-US" dirty="0"/>
              <a:t> o dataset e </a:t>
            </a:r>
            <a:r>
              <a:rPr lang="en-US" dirty="0" err="1"/>
              <a:t>amostramos</a:t>
            </a:r>
            <a:r>
              <a:rPr lang="en-US" dirty="0"/>
              <a:t> </a:t>
            </a:r>
            <a:r>
              <a:rPr lang="en-US" dirty="0" err="1"/>
              <a:t>tripletos</a:t>
            </a:r>
            <a:r>
              <a:rPr lang="en-US" dirty="0"/>
              <a:t> </a:t>
            </a:r>
            <a:r>
              <a:rPr lang="en-US" dirty="0" err="1"/>
              <a:t>aleatoriamente</a:t>
            </a:r>
            <a:r>
              <a:rPr lang="en-US" dirty="0"/>
              <a:t> da </a:t>
            </a:r>
            <a:r>
              <a:rPr lang="en-US" dirty="0" err="1"/>
              <a:t>lista</a:t>
            </a:r>
            <a:r>
              <a:rPr lang="en-US" dirty="0"/>
              <a:t> de </a:t>
            </a:r>
            <a:r>
              <a:rPr lang="en-US" dirty="0" err="1"/>
              <a:t>tripletos</a:t>
            </a:r>
            <a:r>
              <a:rPr lang="en-US" dirty="0"/>
              <a:t> </a:t>
            </a:r>
            <a:r>
              <a:rPr lang="en-US" dirty="0" err="1"/>
              <a:t>gerada</a:t>
            </a:r>
            <a:r>
              <a:rPr lang="en-US" dirty="0"/>
              <a:t> offline antes do </a:t>
            </a:r>
            <a:r>
              <a:rPr lang="en-US" dirty="0" err="1"/>
              <a:t>treino</a:t>
            </a:r>
            <a:r>
              <a:rPr lang="en-US" dirty="0"/>
              <a:t>.</a:t>
            </a:r>
          </a:p>
          <a:p>
            <a:endParaRPr lang="en-US" dirty="0"/>
          </a:p>
          <a:p>
            <a:r>
              <a:rPr lang="en-US" dirty="0"/>
              <a:t>O batch </a:t>
            </a:r>
            <a:r>
              <a:rPr lang="en-US" dirty="0" err="1"/>
              <a:t>tem</a:t>
            </a:r>
            <a:r>
              <a:rPr lang="en-US" dirty="0"/>
              <a:t> o </a:t>
            </a:r>
            <a:r>
              <a:rPr lang="en-US" dirty="0" err="1"/>
              <a:t>tamanho</a:t>
            </a:r>
            <a:r>
              <a:rPr lang="en-US" dirty="0"/>
              <a:t> total de 32 </a:t>
            </a:r>
            <a:r>
              <a:rPr lang="en-US" dirty="0" err="1"/>
              <a:t>instâncias</a:t>
            </a:r>
            <a:r>
              <a:rPr lang="en-US" dirty="0"/>
              <a:t>, </a:t>
            </a:r>
            <a:r>
              <a:rPr lang="en-US" dirty="0" err="1"/>
              <a:t>sendo</a:t>
            </a:r>
            <a:r>
              <a:rPr lang="en-US" dirty="0"/>
              <a:t> que 17 </a:t>
            </a:r>
            <a:r>
              <a:rPr lang="en-US" dirty="0" err="1"/>
              <a:t>são</a:t>
            </a:r>
            <a:r>
              <a:rPr lang="en-US" dirty="0"/>
              <a:t> </a:t>
            </a:r>
            <a:r>
              <a:rPr lang="en-US" dirty="0" err="1"/>
              <a:t>amostradas</a:t>
            </a:r>
            <a:r>
              <a:rPr lang="en-US" dirty="0"/>
              <a:t> </a:t>
            </a:r>
            <a:r>
              <a:rPr lang="en-US" dirty="0" err="1"/>
              <a:t>sequencialmente</a:t>
            </a:r>
            <a:r>
              <a:rPr lang="en-US" dirty="0"/>
              <a:t> do dataset, </a:t>
            </a:r>
            <a:r>
              <a:rPr lang="en-US" dirty="0" err="1"/>
              <a:t>enquanto</a:t>
            </a:r>
            <a:r>
              <a:rPr lang="en-US" dirty="0"/>
              <a:t> que 15 (</a:t>
            </a:r>
            <a:r>
              <a:rPr lang="en-US" dirty="0" err="1"/>
              <a:t>ou</a:t>
            </a:r>
            <a:r>
              <a:rPr lang="en-US" dirty="0"/>
              <a:t> </a:t>
            </a:r>
            <a:r>
              <a:rPr lang="en-US" dirty="0" err="1"/>
              <a:t>seja</a:t>
            </a:r>
            <a:r>
              <a:rPr lang="en-US" dirty="0"/>
              <a:t> um </a:t>
            </a:r>
            <a:r>
              <a:rPr lang="en-US" dirty="0" err="1"/>
              <a:t>múltiplo</a:t>
            </a:r>
            <a:r>
              <a:rPr lang="en-US" dirty="0"/>
              <a:t> de 3 para a triplet loss), </a:t>
            </a:r>
            <a:r>
              <a:rPr lang="en-US" dirty="0" err="1"/>
              <a:t>são</a:t>
            </a:r>
            <a:r>
              <a:rPr lang="en-US" dirty="0"/>
              <a:t> </a:t>
            </a:r>
            <a:r>
              <a:rPr lang="en-US" dirty="0" err="1"/>
              <a:t>amostradas</a:t>
            </a:r>
            <a:r>
              <a:rPr lang="en-US" dirty="0"/>
              <a:t> </a:t>
            </a:r>
            <a:r>
              <a:rPr lang="en-US" dirty="0" err="1"/>
              <a:t>aleatoriamente</a:t>
            </a:r>
            <a:r>
              <a:rPr lang="en-US" dirty="0"/>
              <a:t> </a:t>
            </a:r>
            <a:r>
              <a:rPr lang="en-US" dirty="0" err="1"/>
              <a:t>utilizando</a:t>
            </a:r>
            <a:r>
              <a:rPr lang="en-US" dirty="0"/>
              <a:t> a </a:t>
            </a:r>
            <a:r>
              <a:rPr lang="en-US" dirty="0" err="1"/>
              <a:t>lista</a:t>
            </a:r>
            <a:r>
              <a:rPr lang="en-US" dirty="0"/>
              <a:t> de </a:t>
            </a:r>
            <a:r>
              <a:rPr lang="en-US" dirty="0" err="1"/>
              <a:t>tripletos</a:t>
            </a:r>
            <a:r>
              <a:rPr lang="en-US" dirty="0"/>
              <a:t> </a:t>
            </a:r>
            <a:r>
              <a:rPr lang="en-US" dirty="0" err="1"/>
              <a:t>gerada</a:t>
            </a:r>
            <a:r>
              <a:rPr lang="en-US" dirty="0"/>
              <a:t> online.</a:t>
            </a:r>
          </a:p>
          <a:p>
            <a:endParaRPr lang="en-US" dirty="0"/>
          </a:p>
          <a:p>
            <a:r>
              <a:rPr lang="en-US" dirty="0"/>
              <a:t>A loss cross-entropy </a:t>
            </a:r>
            <a:r>
              <a:rPr lang="en-US" dirty="0" err="1"/>
              <a:t>tem</a:t>
            </a:r>
            <a:r>
              <a:rPr lang="en-US" dirty="0"/>
              <a:t> um peso de beta, </a:t>
            </a:r>
            <a:r>
              <a:rPr lang="en-US" dirty="0" err="1"/>
              <a:t>enquanto</a:t>
            </a:r>
            <a:r>
              <a:rPr lang="en-US" dirty="0"/>
              <a:t> que a loss contrastive </a:t>
            </a:r>
            <a:r>
              <a:rPr lang="en-US" dirty="0" err="1"/>
              <a:t>tem</a:t>
            </a:r>
            <a:r>
              <a:rPr lang="en-US" dirty="0"/>
              <a:t> um peso de </a:t>
            </a:r>
            <a:r>
              <a:rPr lang="en-US" dirty="0" err="1"/>
              <a:t>gama</a:t>
            </a:r>
            <a:r>
              <a:rPr lang="en-US" dirty="0"/>
              <a:t>, </a:t>
            </a:r>
            <a:r>
              <a:rPr lang="en-US" dirty="0" err="1"/>
              <a:t>estes</a:t>
            </a:r>
            <a:r>
              <a:rPr lang="en-US" dirty="0"/>
              <a:t> </a:t>
            </a:r>
            <a:r>
              <a:rPr lang="en-US" dirty="0" err="1"/>
              <a:t>parâmetros</a:t>
            </a:r>
            <a:r>
              <a:rPr lang="en-US" dirty="0"/>
              <a:t> </a:t>
            </a:r>
            <a:r>
              <a:rPr lang="en-US" dirty="0" err="1"/>
              <a:t>são</a:t>
            </a:r>
            <a:r>
              <a:rPr lang="en-US" dirty="0"/>
              <a:t> </a:t>
            </a:r>
            <a:r>
              <a:rPr lang="en-US" dirty="0" err="1"/>
              <a:t>alvo</a:t>
            </a:r>
            <a:r>
              <a:rPr lang="en-US" dirty="0"/>
              <a:t> de hyperparameter tuning.</a:t>
            </a:r>
          </a:p>
          <a:p>
            <a:endParaRPr lang="en-US" dirty="0"/>
          </a:p>
          <a:p>
            <a:r>
              <a:rPr lang="en-US" dirty="0" err="1"/>
              <a:t>Os</a:t>
            </a:r>
            <a:r>
              <a:rPr lang="en-US" dirty="0"/>
              <a:t> embeddings </a:t>
            </a:r>
            <a:r>
              <a:rPr lang="en-US" dirty="0" err="1"/>
              <a:t>são</a:t>
            </a:r>
            <a:r>
              <a:rPr lang="en-US" dirty="0"/>
              <a:t> </a:t>
            </a:r>
            <a:r>
              <a:rPr lang="en-US" dirty="0" err="1"/>
              <a:t>passados</a:t>
            </a:r>
            <a:r>
              <a:rPr lang="en-US" dirty="0"/>
              <a:t> </a:t>
            </a:r>
            <a:r>
              <a:rPr lang="en-US" dirty="0" err="1"/>
              <a:t>por</a:t>
            </a:r>
            <a:r>
              <a:rPr lang="en-US" dirty="0"/>
              <a:t> </a:t>
            </a:r>
            <a:r>
              <a:rPr lang="en-US" dirty="0" err="1"/>
              <a:t>uma</a:t>
            </a:r>
            <a:r>
              <a:rPr lang="en-US" dirty="0"/>
              <a:t> </a:t>
            </a:r>
            <a:r>
              <a:rPr lang="en-US" dirty="0" err="1"/>
              <a:t>camada</a:t>
            </a:r>
            <a:r>
              <a:rPr lang="en-US" dirty="0"/>
              <a:t> linear (</a:t>
            </a:r>
            <a:r>
              <a:rPr lang="en-US" dirty="0" err="1"/>
              <a:t>ou</a:t>
            </a:r>
            <a:r>
              <a:rPr lang="en-US" dirty="0"/>
              <a:t> </a:t>
            </a:r>
            <a:r>
              <a:rPr lang="en-US" dirty="0" err="1"/>
              <a:t>seja</a:t>
            </a:r>
            <a:r>
              <a:rPr lang="en-US" dirty="0"/>
              <a:t> </a:t>
            </a:r>
            <a:r>
              <a:rPr lang="en-US" dirty="0" err="1"/>
              <a:t>os</a:t>
            </a:r>
            <a:r>
              <a:rPr lang="en-US" dirty="0"/>
              <a:t> embeddings que </a:t>
            </a:r>
            <a:r>
              <a:rPr lang="en-US" dirty="0" err="1"/>
              <a:t>são</a:t>
            </a:r>
            <a:r>
              <a:rPr lang="en-US" dirty="0"/>
              <a:t> </a:t>
            </a:r>
            <a:r>
              <a:rPr lang="en-US" dirty="0" err="1"/>
              <a:t>utlizados</a:t>
            </a:r>
            <a:r>
              <a:rPr lang="en-US" dirty="0"/>
              <a:t> para </a:t>
            </a:r>
            <a:r>
              <a:rPr lang="en-US" dirty="0" err="1"/>
              <a:t>fazer</a:t>
            </a:r>
            <a:r>
              <a:rPr lang="en-US" dirty="0"/>
              <a:t> a contrastive loss </a:t>
            </a:r>
            <a:r>
              <a:rPr lang="en-US" dirty="0" err="1"/>
              <a:t>não</a:t>
            </a:r>
            <a:r>
              <a:rPr lang="en-US" dirty="0"/>
              <a:t> </a:t>
            </a:r>
            <a:r>
              <a:rPr lang="en-US" dirty="0" err="1"/>
              <a:t>têm</a:t>
            </a:r>
            <a:r>
              <a:rPr lang="en-US" dirty="0"/>
              <a:t> de ser </a:t>
            </a:r>
            <a:r>
              <a:rPr lang="en-US" dirty="0" err="1"/>
              <a:t>necessariamente</a:t>
            </a:r>
            <a:r>
              <a:rPr lang="en-US" dirty="0"/>
              <a:t> </a:t>
            </a:r>
            <a:r>
              <a:rPr lang="en-US" dirty="0" err="1"/>
              <a:t>os</a:t>
            </a:r>
            <a:r>
              <a:rPr lang="en-US" dirty="0"/>
              <a:t> </a:t>
            </a:r>
            <a:r>
              <a:rPr lang="en-US" dirty="0" err="1"/>
              <a:t>mesmos</a:t>
            </a:r>
            <a:r>
              <a:rPr lang="en-US" dirty="0"/>
              <a:t> que </a:t>
            </a:r>
            <a:r>
              <a:rPr lang="en-US" dirty="0" err="1"/>
              <a:t>são</a:t>
            </a:r>
            <a:r>
              <a:rPr lang="en-US" dirty="0"/>
              <a:t> </a:t>
            </a:r>
            <a:r>
              <a:rPr lang="en-US" dirty="0" err="1"/>
              <a:t>utilizados</a:t>
            </a:r>
            <a:r>
              <a:rPr lang="en-US" dirty="0"/>
              <a:t> para a cross-entropy loss) e </a:t>
            </a:r>
            <a:r>
              <a:rPr lang="en-US" dirty="0" err="1"/>
              <a:t>depois</a:t>
            </a:r>
            <a:r>
              <a:rPr lang="en-US" dirty="0"/>
              <a:t> </a:t>
            </a:r>
            <a:r>
              <a:rPr lang="en-US" dirty="0" err="1"/>
              <a:t>normalizados</a:t>
            </a:r>
            <a:r>
              <a:rPr lang="en-US" dirty="0"/>
              <a:t>.</a:t>
            </a:r>
          </a:p>
          <a:p>
            <a:endParaRPr lang="en-US" dirty="0"/>
          </a:p>
          <a:p>
            <a:r>
              <a:rPr lang="en-US" dirty="0"/>
              <a:t>O </a:t>
            </a:r>
            <a:r>
              <a:rPr lang="en-US" dirty="0" err="1"/>
              <a:t>tipo</a:t>
            </a:r>
            <a:r>
              <a:rPr lang="en-US" dirty="0"/>
              <a:t> de Loss </a:t>
            </a:r>
            <a:r>
              <a:rPr lang="en-US" dirty="0" err="1"/>
              <a:t>utilizada</a:t>
            </a:r>
            <a:r>
              <a:rPr lang="en-US" dirty="0"/>
              <a:t> é a Triplet Loss, </a:t>
            </a:r>
            <a:r>
              <a:rPr lang="en-US" dirty="0" err="1"/>
              <a:t>sendo</a:t>
            </a:r>
            <a:r>
              <a:rPr lang="en-US" dirty="0"/>
              <a:t> que </a:t>
            </a:r>
            <a:r>
              <a:rPr lang="en-US" dirty="0" err="1"/>
              <a:t>existem</a:t>
            </a:r>
            <a:r>
              <a:rPr lang="en-US" dirty="0"/>
              <a:t> </a:t>
            </a:r>
            <a:r>
              <a:rPr lang="en-US" dirty="0" err="1"/>
              <a:t>outras</a:t>
            </a:r>
            <a:r>
              <a:rPr lang="en-US" dirty="0"/>
              <a:t> </a:t>
            </a:r>
            <a:r>
              <a:rPr lang="en-US" dirty="0" err="1"/>
              <a:t>como</a:t>
            </a:r>
            <a:r>
              <a:rPr lang="en-US" dirty="0"/>
              <a:t> NTX-Ent Loss que é </a:t>
            </a:r>
            <a:r>
              <a:rPr lang="en-US" dirty="0" err="1"/>
              <a:t>tipicamente</a:t>
            </a:r>
            <a:r>
              <a:rPr lang="en-US" dirty="0"/>
              <a:t> </a:t>
            </a:r>
            <a:r>
              <a:rPr lang="en-US" dirty="0" err="1"/>
              <a:t>usada</a:t>
            </a:r>
            <a:r>
              <a:rPr lang="en-US" dirty="0"/>
              <a:t> </a:t>
            </a:r>
            <a:r>
              <a:rPr lang="en-US" dirty="0" err="1"/>
              <a:t>nos</a:t>
            </a:r>
            <a:r>
              <a:rPr lang="en-US" dirty="0"/>
              <a:t> </a:t>
            </a:r>
            <a:r>
              <a:rPr lang="en-US" dirty="0" err="1"/>
              <a:t>modelos</a:t>
            </a:r>
            <a:r>
              <a:rPr lang="en-US" dirty="0"/>
              <a:t> </a:t>
            </a:r>
            <a:r>
              <a:rPr lang="en-US" dirty="0" err="1"/>
              <a:t>estado</a:t>
            </a:r>
            <a:r>
              <a:rPr lang="en-US" dirty="0"/>
              <a:t> da </a:t>
            </a:r>
            <a:r>
              <a:rPr lang="en-US" dirty="0" err="1"/>
              <a:t>arte</a:t>
            </a:r>
            <a:r>
              <a:rPr lang="en-US" dirty="0"/>
              <a:t>, que </a:t>
            </a:r>
            <a:r>
              <a:rPr lang="en-US" dirty="0" err="1"/>
              <a:t>contém</a:t>
            </a:r>
            <a:r>
              <a:rPr lang="en-US" dirty="0"/>
              <a:t> um </a:t>
            </a:r>
            <a:r>
              <a:rPr lang="en-US" dirty="0" err="1"/>
              <a:t>parâmetro</a:t>
            </a:r>
            <a:r>
              <a:rPr lang="en-US" dirty="0"/>
              <a:t> de temperature crucial para embeddings </a:t>
            </a:r>
            <a:r>
              <a:rPr lang="en-US" dirty="0" err="1"/>
              <a:t>normalizados</a:t>
            </a:r>
            <a:r>
              <a:rPr lang="en-US" dirty="0"/>
              <a:t> e é </a:t>
            </a:r>
            <a:r>
              <a:rPr lang="en-US" dirty="0" err="1"/>
              <a:t>muito</a:t>
            </a:r>
            <a:r>
              <a:rPr lang="en-US" dirty="0"/>
              <a:t> </a:t>
            </a:r>
            <a:r>
              <a:rPr lang="en-US" dirty="0" err="1"/>
              <a:t>adequada</a:t>
            </a:r>
            <a:r>
              <a:rPr lang="en-US" dirty="0"/>
              <a:t> para </a:t>
            </a:r>
            <a:r>
              <a:rPr lang="en-US" dirty="0" err="1"/>
              <a:t>abordagens</a:t>
            </a:r>
            <a:r>
              <a:rPr lang="en-US" dirty="0"/>
              <a:t> weakly-supervised. Neste </a:t>
            </a:r>
            <a:r>
              <a:rPr lang="en-US" dirty="0" err="1"/>
              <a:t>caso</a:t>
            </a:r>
            <a:r>
              <a:rPr lang="en-US" dirty="0"/>
              <a:t>, </a:t>
            </a:r>
            <a:r>
              <a:rPr lang="en-US" dirty="0" err="1"/>
              <a:t>preferimos</a:t>
            </a:r>
            <a:r>
              <a:rPr lang="en-US" dirty="0"/>
              <a:t> </a:t>
            </a:r>
            <a:r>
              <a:rPr lang="en-US" dirty="0" err="1"/>
              <a:t>utilizar</a:t>
            </a:r>
            <a:r>
              <a:rPr lang="en-US" dirty="0"/>
              <a:t> a Triplet Loss </a:t>
            </a:r>
            <a:r>
              <a:rPr lang="en-US" dirty="0" err="1"/>
              <a:t>porque</a:t>
            </a:r>
            <a:r>
              <a:rPr lang="en-US" dirty="0"/>
              <a:t> </a:t>
            </a:r>
            <a:r>
              <a:rPr lang="en-US" dirty="0" err="1"/>
              <a:t>temos</a:t>
            </a:r>
            <a:r>
              <a:rPr lang="en-US" dirty="0"/>
              <a:t> </a:t>
            </a:r>
            <a:r>
              <a:rPr lang="en-US" dirty="0" err="1"/>
              <a:t>uma</a:t>
            </a:r>
            <a:r>
              <a:rPr lang="en-US" dirty="0"/>
              <a:t> </a:t>
            </a:r>
            <a:r>
              <a:rPr lang="en-US" dirty="0" err="1"/>
              <a:t>abordagem</a:t>
            </a:r>
            <a:r>
              <a:rPr lang="en-US" dirty="0"/>
              <a:t> </a:t>
            </a:r>
            <a:r>
              <a:rPr lang="en-US" dirty="0" err="1"/>
              <a:t>completamente</a:t>
            </a:r>
            <a:r>
              <a:rPr lang="en-US" dirty="0"/>
              <a:t> </a:t>
            </a:r>
            <a:r>
              <a:rPr lang="en-US" dirty="0" err="1"/>
              <a:t>supervisionada</a:t>
            </a:r>
            <a:r>
              <a:rPr lang="en-US" dirty="0"/>
              <a:t> e </a:t>
            </a:r>
            <a:r>
              <a:rPr lang="en-US" dirty="0" err="1"/>
              <a:t>temos</a:t>
            </a:r>
            <a:r>
              <a:rPr lang="en-US" dirty="0"/>
              <a:t> </a:t>
            </a:r>
            <a:r>
              <a:rPr lang="en-US" dirty="0" err="1"/>
              <a:t>controlo</a:t>
            </a:r>
            <a:r>
              <a:rPr lang="en-US" dirty="0"/>
              <a:t> total </a:t>
            </a:r>
            <a:r>
              <a:rPr lang="en-US" dirty="0" err="1"/>
              <a:t>sobre</a:t>
            </a:r>
            <a:r>
              <a:rPr lang="en-US" dirty="0"/>
              <a:t> </a:t>
            </a:r>
            <a:r>
              <a:rPr lang="en-US" dirty="0" err="1"/>
              <a:t>os</a:t>
            </a:r>
            <a:r>
              <a:rPr lang="en-US" dirty="0"/>
              <a:t> </a:t>
            </a:r>
            <a:r>
              <a:rPr lang="en-US" dirty="0" err="1"/>
              <a:t>tripletos</a:t>
            </a:r>
            <a:r>
              <a:rPr lang="en-US" dirty="0"/>
              <a:t>, </a:t>
            </a:r>
            <a:r>
              <a:rPr lang="en-US" dirty="0" err="1"/>
              <a:t>apesar</a:t>
            </a:r>
            <a:r>
              <a:rPr lang="en-US" dirty="0"/>
              <a:t> de </a:t>
            </a:r>
            <a:r>
              <a:rPr lang="en-US" dirty="0" err="1"/>
              <a:t>também</a:t>
            </a:r>
            <a:r>
              <a:rPr lang="en-US" dirty="0"/>
              <a:t> ser </a:t>
            </a:r>
            <a:r>
              <a:rPr lang="en-US" dirty="0" err="1"/>
              <a:t>possível</a:t>
            </a:r>
            <a:r>
              <a:rPr lang="en-US" dirty="0"/>
              <a:t> </a:t>
            </a:r>
            <a:r>
              <a:rPr lang="en-US" dirty="0" err="1"/>
              <a:t>utilizar</a:t>
            </a:r>
            <a:r>
              <a:rPr lang="en-US" dirty="0"/>
              <a:t> a NTXENT-Loss.</a:t>
            </a:r>
          </a:p>
          <a:p>
            <a:endParaRPr lang="en-US" dirty="0"/>
          </a:p>
          <a:p>
            <a:r>
              <a:rPr lang="en-US" dirty="0"/>
              <a:t>O </a:t>
            </a:r>
            <a:r>
              <a:rPr lang="en-US" dirty="0" err="1"/>
              <a:t>tipo</a:t>
            </a:r>
            <a:r>
              <a:rPr lang="en-US" dirty="0"/>
              <a:t> de embeddings </a:t>
            </a:r>
            <a:r>
              <a:rPr lang="en-US" dirty="0" err="1"/>
              <a:t>utilizados</a:t>
            </a:r>
            <a:r>
              <a:rPr lang="en-US" dirty="0"/>
              <a:t> </a:t>
            </a:r>
            <a:r>
              <a:rPr lang="en-US" dirty="0" err="1"/>
              <a:t>são</a:t>
            </a:r>
            <a:r>
              <a:rPr lang="en-US" dirty="0"/>
              <a:t> </a:t>
            </a:r>
            <a:r>
              <a:rPr lang="en-US" dirty="0" err="1"/>
              <a:t>os</a:t>
            </a:r>
            <a:r>
              <a:rPr lang="en-US" dirty="0"/>
              <a:t> pooled embeddings, que </a:t>
            </a:r>
            <a:r>
              <a:rPr lang="en-US" dirty="0" err="1"/>
              <a:t>são</a:t>
            </a:r>
            <a:r>
              <a:rPr lang="en-US" dirty="0"/>
              <a:t> a </a:t>
            </a:r>
            <a:r>
              <a:rPr lang="en-US" dirty="0" err="1"/>
              <a:t>representação</a:t>
            </a:r>
            <a:r>
              <a:rPr lang="en-US" dirty="0"/>
              <a:t> multimodal de </a:t>
            </a:r>
            <a:r>
              <a:rPr lang="en-US" dirty="0" err="1"/>
              <a:t>cada</a:t>
            </a:r>
            <a:r>
              <a:rPr lang="en-US" dirty="0"/>
              <a:t> </a:t>
            </a:r>
            <a:r>
              <a:rPr lang="en-US" dirty="0" err="1"/>
              <a:t>instância</a:t>
            </a:r>
            <a:r>
              <a:rPr lang="en-US" dirty="0"/>
              <a:t>.</a:t>
            </a:r>
          </a:p>
          <a:p>
            <a:r>
              <a:rPr lang="en-US" dirty="0"/>
              <a:t>Desta forma, </a:t>
            </a:r>
            <a:r>
              <a:rPr lang="en-US" dirty="0" err="1"/>
              <a:t>fazemos</a:t>
            </a:r>
            <a:r>
              <a:rPr lang="en-US" dirty="0"/>
              <a:t> </a:t>
            </a:r>
            <a:r>
              <a:rPr lang="en-US" dirty="0" err="1"/>
              <a:t>uma</a:t>
            </a:r>
            <a:r>
              <a:rPr lang="en-US" dirty="0"/>
              <a:t> loss intra- e inter-</a:t>
            </a:r>
            <a:r>
              <a:rPr lang="en-US" dirty="0" err="1"/>
              <a:t>modalidades</a:t>
            </a:r>
            <a:r>
              <a:rPr lang="en-US" dirty="0"/>
              <a:t> </a:t>
            </a:r>
            <a:r>
              <a:rPr lang="en-US" dirty="0" err="1"/>
              <a:t>ao</a:t>
            </a:r>
            <a:r>
              <a:rPr lang="en-US" dirty="0"/>
              <a:t> </a:t>
            </a:r>
            <a:r>
              <a:rPr lang="en-US" dirty="0" err="1"/>
              <a:t>utilizar</a:t>
            </a:r>
            <a:r>
              <a:rPr lang="en-US" dirty="0"/>
              <a:t> a </a:t>
            </a:r>
            <a:r>
              <a:rPr lang="en-US" dirty="0" err="1"/>
              <a:t>representação</a:t>
            </a:r>
            <a:r>
              <a:rPr lang="en-US" dirty="0"/>
              <a:t> multimodal </a:t>
            </a:r>
            <a:r>
              <a:rPr lang="en-US" dirty="0" err="1"/>
              <a:t>como</a:t>
            </a:r>
            <a:r>
              <a:rPr lang="en-US" dirty="0"/>
              <a:t> input para a Triplet Loss.</a:t>
            </a:r>
          </a:p>
          <a:p>
            <a:endParaRPr lang="en-US" dirty="0"/>
          </a:p>
        </p:txBody>
      </p:sp>
    </p:spTree>
    <p:extLst>
      <p:ext uri="{BB962C8B-B14F-4D97-AF65-F5344CB8AC3E}">
        <p14:creationId xmlns:p14="http://schemas.microsoft.com/office/powerpoint/2010/main" val="105422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Aplicámos</a:t>
            </a:r>
            <a:r>
              <a:rPr lang="en-US" dirty="0"/>
              <a:t> </a:t>
            </a:r>
            <a:r>
              <a:rPr lang="en-US" dirty="0" err="1"/>
              <a:t>cada</a:t>
            </a:r>
            <a:r>
              <a:rPr lang="en-US" dirty="0"/>
              <a:t> </a:t>
            </a:r>
            <a:r>
              <a:rPr lang="en-US" dirty="0" err="1"/>
              <a:t>uma</a:t>
            </a:r>
            <a:r>
              <a:rPr lang="en-US" dirty="0"/>
              <a:t> das </a:t>
            </a:r>
            <a:r>
              <a:rPr lang="en-US" dirty="0" err="1"/>
              <a:t>técnicas</a:t>
            </a:r>
            <a:r>
              <a:rPr lang="en-US" dirty="0"/>
              <a:t>.</a:t>
            </a:r>
          </a:p>
          <a:p>
            <a:endParaRPr lang="en-US" dirty="0"/>
          </a:p>
          <a:p>
            <a:r>
              <a:rPr lang="en-US" dirty="0" err="1"/>
              <a:t>Fizémos</a:t>
            </a:r>
            <a:r>
              <a:rPr lang="en-US" dirty="0"/>
              <a:t> hyperparameter tuning da overall performance no </a:t>
            </a:r>
            <a:r>
              <a:rPr lang="en-US" dirty="0" err="1"/>
              <a:t>test+dev</a:t>
            </a:r>
            <a:r>
              <a:rPr lang="en-US" dirty="0"/>
              <a:t>. A loss </a:t>
            </a:r>
            <a:r>
              <a:rPr lang="en-US" dirty="0" err="1"/>
              <a:t>contrastiva</a:t>
            </a:r>
            <a:r>
              <a:rPr lang="en-US" dirty="0"/>
              <a:t> </a:t>
            </a:r>
            <a:r>
              <a:rPr lang="en-US" dirty="0" err="1"/>
              <a:t>não</a:t>
            </a:r>
            <a:r>
              <a:rPr lang="en-US" dirty="0"/>
              <a:t> é a principal </a:t>
            </a:r>
            <a:r>
              <a:rPr lang="en-US" dirty="0" err="1"/>
              <a:t>função</a:t>
            </a:r>
            <a:r>
              <a:rPr lang="en-US" dirty="0"/>
              <a:t>, </a:t>
            </a:r>
            <a:r>
              <a:rPr lang="en-US" dirty="0" err="1"/>
              <a:t>guiando</a:t>
            </a:r>
            <a:r>
              <a:rPr lang="en-US" dirty="0"/>
              <a:t> o </a:t>
            </a:r>
            <a:r>
              <a:rPr lang="en-US" dirty="0" err="1"/>
              <a:t>treino</a:t>
            </a:r>
            <a:r>
              <a:rPr lang="en-US" dirty="0"/>
              <a:t>.</a:t>
            </a:r>
          </a:p>
          <a:p>
            <a:endParaRPr lang="en-US" dirty="0"/>
          </a:p>
          <a:p>
            <a:r>
              <a:rPr lang="en-US" dirty="0" err="1"/>
              <a:t>Cerca</a:t>
            </a:r>
            <a:r>
              <a:rPr lang="en-US" dirty="0"/>
              <a:t> de 6 </a:t>
            </a:r>
            <a:r>
              <a:rPr lang="en-US" dirty="0" err="1"/>
              <a:t>milhoes</a:t>
            </a:r>
            <a:r>
              <a:rPr lang="en-US" dirty="0"/>
              <a:t> de </a:t>
            </a:r>
            <a:r>
              <a:rPr lang="en-US" dirty="0" err="1"/>
              <a:t>tripletos</a:t>
            </a:r>
            <a:r>
              <a:rPr lang="en-US" dirty="0"/>
              <a:t>.</a:t>
            </a:r>
          </a:p>
        </p:txBody>
      </p:sp>
    </p:spTree>
    <p:extLst>
      <p:ext uri="{BB962C8B-B14F-4D97-AF65-F5344CB8AC3E}">
        <p14:creationId xmlns:p14="http://schemas.microsoft.com/office/powerpoint/2010/main" val="26013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SzTx/>
            </a:pPr>
            <a:r>
              <a:rPr lang="en-US" b="1" dirty="0" err="1"/>
              <a:t>Falar</a:t>
            </a:r>
            <a:r>
              <a:rPr lang="en-US" b="1" dirty="0"/>
              <a:t> no </a:t>
            </a:r>
            <a:r>
              <a:rPr lang="en-US" b="1" dirty="0" err="1"/>
              <a:t>Fim</a:t>
            </a:r>
            <a:r>
              <a:rPr lang="en-US" b="1" dirty="0"/>
              <a:t> do </a:t>
            </a:r>
            <a:r>
              <a:rPr lang="en-US" b="1" dirty="0" err="1"/>
              <a:t>treino</a:t>
            </a:r>
            <a:r>
              <a:rPr lang="en-US" b="1" dirty="0"/>
              <a:t> </a:t>
            </a:r>
            <a:r>
              <a:rPr lang="en-US" b="1" dirty="0" err="1"/>
              <a:t>contrastivo</a:t>
            </a:r>
            <a:endParaRPr lang="en-US" dirty="0"/>
          </a:p>
          <a:p>
            <a:endParaRPr lang="en-US" dirty="0"/>
          </a:p>
        </p:txBody>
      </p:sp>
    </p:spTree>
    <p:extLst>
      <p:ext uri="{BB962C8B-B14F-4D97-AF65-F5344CB8AC3E}">
        <p14:creationId xmlns:p14="http://schemas.microsoft.com/office/powerpoint/2010/main" val="462254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Para </a:t>
            </a:r>
            <a:r>
              <a:rPr lang="en-US" dirty="0" err="1"/>
              <a:t>fazer</a:t>
            </a:r>
            <a:r>
              <a:rPr lang="en-US" dirty="0"/>
              <a:t> Transfer Learning, </a:t>
            </a:r>
            <a:r>
              <a:rPr lang="en-US" dirty="0" err="1"/>
              <a:t>os</a:t>
            </a:r>
            <a:r>
              <a:rPr lang="en-US" dirty="0"/>
              <a:t> </a:t>
            </a:r>
            <a:r>
              <a:rPr lang="en-US" dirty="0" err="1"/>
              <a:t>melhores</a:t>
            </a:r>
            <a:r>
              <a:rPr lang="en-US" dirty="0"/>
              <a:t> </a:t>
            </a:r>
            <a:r>
              <a:rPr lang="en-US" dirty="0" err="1"/>
              <a:t>modelos</a:t>
            </a:r>
            <a:r>
              <a:rPr lang="en-US" dirty="0"/>
              <a:t> </a:t>
            </a:r>
            <a:r>
              <a:rPr lang="en-US" dirty="0" err="1"/>
              <a:t>obtidos</a:t>
            </a:r>
            <a:r>
              <a:rPr lang="en-US" dirty="0"/>
              <a:t> no VSR </a:t>
            </a:r>
            <a:r>
              <a:rPr lang="en-US" dirty="0" err="1"/>
              <a:t>foram</a:t>
            </a:r>
            <a:r>
              <a:rPr lang="en-US" dirty="0"/>
              <a:t> </a:t>
            </a:r>
            <a:r>
              <a:rPr lang="en-US" dirty="0" err="1"/>
              <a:t>utilizado</a:t>
            </a:r>
            <a:r>
              <a:rPr lang="en-US" dirty="0"/>
              <a:t>. Neste </a:t>
            </a:r>
            <a:r>
              <a:rPr lang="en-US" dirty="0" err="1"/>
              <a:t>caso</a:t>
            </a:r>
            <a:r>
              <a:rPr lang="en-US" dirty="0"/>
              <a:t>, o </a:t>
            </a:r>
            <a:r>
              <a:rPr lang="en-US" dirty="0" err="1"/>
              <a:t>melhor</a:t>
            </a:r>
            <a:r>
              <a:rPr lang="en-US" dirty="0"/>
              <a:t> </a:t>
            </a:r>
            <a:r>
              <a:rPr lang="en-US" dirty="0" err="1"/>
              <a:t>modelo</a:t>
            </a:r>
            <a:r>
              <a:rPr lang="en-US" dirty="0"/>
              <a:t> para o </a:t>
            </a:r>
            <a:r>
              <a:rPr lang="en-US" dirty="0" err="1"/>
              <a:t>ViLT</a:t>
            </a:r>
            <a:r>
              <a:rPr lang="en-US" dirty="0"/>
              <a:t> </a:t>
            </a:r>
            <a:r>
              <a:rPr lang="en-US" dirty="0" err="1"/>
              <a:t>foi</a:t>
            </a:r>
            <a:r>
              <a:rPr lang="en-US" dirty="0"/>
              <a:t> </a:t>
            </a:r>
            <a:r>
              <a:rPr lang="en-US" dirty="0" err="1"/>
              <a:t>obtido</a:t>
            </a:r>
            <a:r>
              <a:rPr lang="en-US" dirty="0"/>
              <a:t> </a:t>
            </a:r>
            <a:r>
              <a:rPr lang="en-US" dirty="0" err="1"/>
              <a:t>sem</a:t>
            </a:r>
            <a:r>
              <a:rPr lang="en-US" dirty="0"/>
              <a:t> Contrastive Learning no dataset com ambas as </a:t>
            </a:r>
            <a:r>
              <a:rPr lang="en-US" dirty="0" err="1"/>
              <a:t>técnicas</a:t>
            </a:r>
            <a:r>
              <a:rPr lang="en-US" dirty="0"/>
              <a:t> (</a:t>
            </a:r>
            <a:r>
              <a:rPr lang="en-US" dirty="0" err="1"/>
              <a:t>Aumentação</a:t>
            </a:r>
            <a:r>
              <a:rPr lang="en-US" dirty="0"/>
              <a:t> de Imagens e de </a:t>
            </a:r>
            <a:r>
              <a:rPr lang="en-US" dirty="0" err="1"/>
              <a:t>Texto</a:t>
            </a:r>
            <a:r>
              <a:rPr lang="en-US" dirty="0"/>
              <a:t>) e o </a:t>
            </a:r>
            <a:r>
              <a:rPr lang="en-US" dirty="0" err="1"/>
              <a:t>melhor</a:t>
            </a:r>
            <a:r>
              <a:rPr lang="en-US" dirty="0"/>
              <a:t> </a:t>
            </a:r>
            <a:r>
              <a:rPr lang="en-US" dirty="0" err="1"/>
              <a:t>modelo</a:t>
            </a:r>
            <a:r>
              <a:rPr lang="en-US" dirty="0"/>
              <a:t> para o LXMERT </a:t>
            </a:r>
            <a:r>
              <a:rPr lang="en-US" dirty="0" err="1"/>
              <a:t>foi</a:t>
            </a:r>
            <a:r>
              <a:rPr lang="en-US" dirty="0"/>
              <a:t> </a:t>
            </a:r>
            <a:r>
              <a:rPr lang="en-US" dirty="0" err="1"/>
              <a:t>obtido</a:t>
            </a:r>
            <a:r>
              <a:rPr lang="en-US" dirty="0"/>
              <a:t> </a:t>
            </a:r>
            <a:r>
              <a:rPr lang="en-US" dirty="0" err="1"/>
              <a:t>utilizando</a:t>
            </a:r>
            <a:r>
              <a:rPr lang="en-US" dirty="0"/>
              <a:t> Contrastive Learning no dataset com </a:t>
            </a:r>
            <a:r>
              <a:rPr lang="en-US" dirty="0" err="1"/>
              <a:t>apenas</a:t>
            </a:r>
            <a:r>
              <a:rPr lang="en-US" dirty="0"/>
              <a:t> </a:t>
            </a:r>
            <a:r>
              <a:rPr lang="en-US" dirty="0" err="1"/>
              <a:t>Aumentação</a:t>
            </a:r>
            <a:r>
              <a:rPr lang="en-US" dirty="0"/>
              <a:t> da </a:t>
            </a:r>
            <a:r>
              <a:rPr lang="en-US" dirty="0" err="1"/>
              <a:t>componente</a:t>
            </a:r>
            <a:r>
              <a:rPr lang="en-US" dirty="0"/>
              <a:t> Textual.</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Nesta </a:t>
            </a:r>
            <a:r>
              <a:rPr lang="en-US" dirty="0" err="1"/>
              <a:t>tabela</a:t>
            </a:r>
            <a:r>
              <a:rPr lang="en-US" dirty="0"/>
              <a:t> </a:t>
            </a:r>
            <a:r>
              <a:rPr lang="en-US" dirty="0" err="1"/>
              <a:t>podemos</a:t>
            </a:r>
            <a:r>
              <a:rPr lang="en-US" dirty="0"/>
              <a:t> </a:t>
            </a:r>
            <a:r>
              <a:rPr lang="en-US" dirty="0" err="1"/>
              <a:t>visualizar</a:t>
            </a:r>
            <a:r>
              <a:rPr lang="en-US" dirty="0"/>
              <a:t>, </a:t>
            </a:r>
            <a:r>
              <a:rPr lang="en-US" dirty="0" err="1"/>
              <a:t>nas</a:t>
            </a:r>
            <a:r>
              <a:rPr lang="en-US" dirty="0"/>
              <a:t> </a:t>
            </a:r>
            <a:r>
              <a:rPr lang="en-US" dirty="0" err="1"/>
              <a:t>primeiras</a:t>
            </a:r>
            <a:r>
              <a:rPr lang="en-US" dirty="0"/>
              <a:t> </a:t>
            </a:r>
            <a:r>
              <a:rPr lang="en-US" dirty="0" err="1"/>
              <a:t>duas</a:t>
            </a:r>
            <a:r>
              <a:rPr lang="en-US" dirty="0"/>
              <a:t> </a:t>
            </a:r>
            <a:r>
              <a:rPr lang="en-US" dirty="0" err="1"/>
              <a:t>linhas</a:t>
            </a:r>
            <a:r>
              <a:rPr lang="en-US" dirty="0"/>
              <a:t>, a performance para o LXMERT com e </a:t>
            </a:r>
            <a:r>
              <a:rPr lang="en-US" dirty="0" err="1"/>
              <a:t>sem</a:t>
            </a:r>
            <a:r>
              <a:rPr lang="en-US" dirty="0"/>
              <a:t> Transfer Learning no SNLI-VE e </a:t>
            </a:r>
            <a:r>
              <a:rPr lang="en-US" dirty="0" err="1"/>
              <a:t>nas</a:t>
            </a:r>
            <a:r>
              <a:rPr lang="en-US" dirty="0"/>
              <a:t> </a:t>
            </a:r>
            <a:r>
              <a:rPr lang="en-US" dirty="0" err="1"/>
              <a:t>duas</a:t>
            </a:r>
            <a:r>
              <a:rPr lang="en-US" dirty="0"/>
              <a:t> </a:t>
            </a:r>
            <a:r>
              <a:rPr lang="en-US" dirty="0" err="1"/>
              <a:t>últimas</a:t>
            </a:r>
            <a:r>
              <a:rPr lang="en-US" dirty="0"/>
              <a:t> </a:t>
            </a:r>
            <a:r>
              <a:rPr lang="en-US" dirty="0" err="1"/>
              <a:t>linhas</a:t>
            </a:r>
            <a:r>
              <a:rPr lang="en-US" dirty="0"/>
              <a:t> para o </a:t>
            </a:r>
            <a:r>
              <a:rPr lang="en-US" dirty="0" err="1"/>
              <a:t>ViLT</a:t>
            </a:r>
            <a:r>
              <a:rPr lang="en-US" dirty="0"/>
              <a:t>, </a:t>
            </a:r>
            <a:r>
              <a:rPr lang="en-US" dirty="0" err="1"/>
              <a:t>podendo</a:t>
            </a:r>
            <a:r>
              <a:rPr lang="en-US" dirty="0"/>
              <a:t> ser </a:t>
            </a:r>
            <a:r>
              <a:rPr lang="en-US" dirty="0" err="1"/>
              <a:t>verificado</a:t>
            </a:r>
            <a:r>
              <a:rPr lang="en-US" dirty="0"/>
              <a:t> que a accuracy é </a:t>
            </a:r>
            <a:r>
              <a:rPr lang="en-US" dirty="0" err="1"/>
              <a:t>praticamente</a:t>
            </a:r>
            <a:r>
              <a:rPr lang="en-US" dirty="0"/>
              <a:t> </a:t>
            </a:r>
            <a:r>
              <a:rPr lang="en-US" dirty="0" err="1"/>
              <a:t>igual</a:t>
            </a:r>
            <a:r>
              <a:rPr lang="en-US" dirty="0"/>
              <a:t> com e </a:t>
            </a:r>
            <a:r>
              <a:rPr lang="en-US" dirty="0" err="1"/>
              <a:t>sem</a:t>
            </a:r>
            <a:r>
              <a:rPr lang="en-US" dirty="0"/>
              <a:t> Transfer Learning.</a:t>
            </a:r>
          </a:p>
          <a:p>
            <a:endParaRPr lang="en-US" dirty="0"/>
          </a:p>
          <a:p>
            <a:endParaRPr lang="en-US" dirty="0"/>
          </a:p>
          <a:p>
            <a:r>
              <a:rPr lang="en-US" dirty="0" err="1"/>
              <a:t>Os</a:t>
            </a:r>
            <a:r>
              <a:rPr lang="en-US" dirty="0"/>
              <a:t> datasets SNLI-VE e VSR, </a:t>
            </a:r>
            <a:r>
              <a:rPr lang="en-US" dirty="0" err="1"/>
              <a:t>apesar</a:t>
            </a:r>
            <a:r>
              <a:rPr lang="en-US" dirty="0"/>
              <a:t> de </a:t>
            </a:r>
            <a:r>
              <a:rPr lang="en-US" dirty="0" err="1"/>
              <a:t>serem</a:t>
            </a:r>
            <a:r>
              <a:rPr lang="en-US" dirty="0"/>
              <a:t> ambos para Visual Entailment, </a:t>
            </a:r>
            <a:r>
              <a:rPr lang="en-US" dirty="0" err="1"/>
              <a:t>têm</a:t>
            </a:r>
            <a:r>
              <a:rPr lang="en-US" dirty="0"/>
              <a:t> </a:t>
            </a:r>
            <a:r>
              <a:rPr lang="en-US" dirty="0" err="1"/>
              <a:t>conteúdos</a:t>
            </a:r>
            <a:r>
              <a:rPr lang="en-US" dirty="0"/>
              <a:t> algo </a:t>
            </a:r>
            <a:r>
              <a:rPr lang="en-US" dirty="0" err="1"/>
              <a:t>diferentes</a:t>
            </a:r>
            <a:r>
              <a:rPr lang="en-US" dirty="0"/>
              <a:t>. </a:t>
            </a:r>
            <a:r>
              <a:rPr lang="en-US" dirty="0" err="1"/>
              <a:t>Enquanto</a:t>
            </a:r>
            <a:r>
              <a:rPr lang="en-US" dirty="0"/>
              <a:t> que o SNLI-VE </a:t>
            </a:r>
            <a:r>
              <a:rPr lang="en-US" dirty="0" err="1"/>
              <a:t>requer</a:t>
            </a:r>
            <a:r>
              <a:rPr lang="en-US" dirty="0"/>
              <a:t> </a:t>
            </a:r>
            <a:r>
              <a:rPr lang="en-US" dirty="0" err="1"/>
              <a:t>compreensão</a:t>
            </a:r>
            <a:r>
              <a:rPr lang="en-US" dirty="0"/>
              <a:t> </a:t>
            </a:r>
            <a:r>
              <a:rPr lang="en-US" dirty="0" err="1"/>
              <a:t>sobre</a:t>
            </a:r>
            <a:r>
              <a:rPr lang="en-US" dirty="0"/>
              <a:t> </a:t>
            </a:r>
            <a:r>
              <a:rPr lang="en-US" dirty="0" err="1"/>
              <a:t>uma</a:t>
            </a:r>
            <a:r>
              <a:rPr lang="en-US" dirty="0"/>
              <a:t> </a:t>
            </a:r>
            <a:r>
              <a:rPr lang="en-US" dirty="0" err="1"/>
              <a:t>cenas</a:t>
            </a:r>
            <a:r>
              <a:rPr lang="en-US" dirty="0"/>
              <a:t> </a:t>
            </a:r>
            <a:r>
              <a:rPr lang="en-US" dirty="0" err="1"/>
              <a:t>como</a:t>
            </a:r>
            <a:r>
              <a:rPr lang="en-US" dirty="0"/>
              <a:t> um </a:t>
            </a:r>
            <a:r>
              <a:rPr lang="en-US" dirty="0" err="1"/>
              <a:t>todo</a:t>
            </a:r>
            <a:r>
              <a:rPr lang="en-US" dirty="0"/>
              <a:t>, o VSR </a:t>
            </a:r>
            <a:r>
              <a:rPr lang="en-US" dirty="0" err="1"/>
              <a:t>requer</a:t>
            </a:r>
            <a:r>
              <a:rPr lang="en-US" dirty="0"/>
              <a:t> </a:t>
            </a:r>
            <a:r>
              <a:rPr lang="en-US" dirty="0" err="1"/>
              <a:t>raciocínio</a:t>
            </a:r>
            <a:r>
              <a:rPr lang="en-US" dirty="0"/>
              <a:t> </a:t>
            </a:r>
            <a:r>
              <a:rPr lang="en-US" dirty="0" err="1"/>
              <a:t>apenas</a:t>
            </a:r>
            <a:r>
              <a:rPr lang="en-US" dirty="0"/>
              <a:t> </a:t>
            </a:r>
            <a:r>
              <a:rPr lang="en-US" dirty="0" err="1"/>
              <a:t>sobre</a:t>
            </a:r>
            <a:r>
              <a:rPr lang="en-US" dirty="0"/>
              <a:t> </a:t>
            </a:r>
            <a:r>
              <a:rPr lang="en-US" dirty="0" err="1"/>
              <a:t>uma</a:t>
            </a:r>
            <a:r>
              <a:rPr lang="en-US" dirty="0"/>
              <a:t> </a:t>
            </a:r>
            <a:r>
              <a:rPr lang="en-US" dirty="0" err="1"/>
              <a:t>componente</a:t>
            </a:r>
            <a:r>
              <a:rPr lang="en-US" dirty="0"/>
              <a:t> </a:t>
            </a:r>
            <a:r>
              <a:rPr lang="en-US" dirty="0" err="1"/>
              <a:t>específica</a:t>
            </a:r>
            <a:r>
              <a:rPr lang="en-US" dirty="0"/>
              <a:t> da </a:t>
            </a:r>
            <a:r>
              <a:rPr lang="en-US" dirty="0" err="1"/>
              <a:t>cena</a:t>
            </a:r>
            <a:r>
              <a:rPr lang="en-US" dirty="0"/>
              <a:t>, </a:t>
            </a:r>
            <a:r>
              <a:rPr lang="en-US" dirty="0" err="1"/>
              <a:t>ou</a:t>
            </a:r>
            <a:r>
              <a:rPr lang="en-US" dirty="0"/>
              <a:t> </a:t>
            </a:r>
            <a:r>
              <a:rPr lang="en-US" dirty="0" err="1"/>
              <a:t>seja</a:t>
            </a:r>
            <a:r>
              <a:rPr lang="en-US" dirty="0"/>
              <a:t> a das </a:t>
            </a:r>
            <a:r>
              <a:rPr lang="en-US" dirty="0" err="1"/>
              <a:t>relações</a:t>
            </a:r>
            <a:r>
              <a:rPr lang="en-US" dirty="0"/>
              <a:t> </a:t>
            </a:r>
            <a:r>
              <a:rPr lang="en-US" dirty="0" err="1"/>
              <a:t>espaciais</a:t>
            </a:r>
            <a:r>
              <a:rPr lang="en-US" dirty="0"/>
              <a:t> entre </a:t>
            </a:r>
            <a:r>
              <a:rPr lang="en-US" dirty="0" err="1"/>
              <a:t>os</a:t>
            </a:r>
            <a:r>
              <a:rPr lang="en-US" dirty="0"/>
              <a:t> </a:t>
            </a:r>
            <a:r>
              <a:rPr lang="en-US" dirty="0" err="1"/>
              <a:t>objetos</a:t>
            </a:r>
            <a:r>
              <a:rPr lang="en-US" dirty="0"/>
              <a:t>. Como a performance </a:t>
            </a:r>
            <a:r>
              <a:rPr lang="en-US" dirty="0" err="1"/>
              <a:t>atual</a:t>
            </a:r>
            <a:r>
              <a:rPr lang="en-US" dirty="0"/>
              <a:t> no VSR </a:t>
            </a:r>
            <a:r>
              <a:rPr lang="en-US" dirty="0" err="1"/>
              <a:t>ainda</a:t>
            </a:r>
            <a:r>
              <a:rPr lang="en-US" dirty="0"/>
              <a:t> é sub-optima, </a:t>
            </a:r>
            <a:r>
              <a:rPr lang="en-US" dirty="0" err="1"/>
              <a:t>encontrando</a:t>
            </a:r>
            <a:r>
              <a:rPr lang="en-US" dirty="0"/>
              <a:t>-se </a:t>
            </a:r>
            <a:r>
              <a:rPr lang="en-US" dirty="0" err="1"/>
              <a:t>bastante</a:t>
            </a:r>
            <a:r>
              <a:rPr lang="en-US" dirty="0"/>
              <a:t> </a:t>
            </a:r>
            <a:r>
              <a:rPr lang="en-US" dirty="0" err="1"/>
              <a:t>longe</a:t>
            </a:r>
            <a:r>
              <a:rPr lang="en-US" dirty="0"/>
              <a:t> dos 95% dos </a:t>
            </a:r>
            <a:r>
              <a:rPr lang="en-US" dirty="0" err="1"/>
              <a:t>humanos</a:t>
            </a:r>
            <a:r>
              <a:rPr lang="en-US" dirty="0"/>
              <a:t> é </a:t>
            </a:r>
            <a:r>
              <a:rPr lang="en-US" dirty="0" err="1"/>
              <a:t>expectável</a:t>
            </a:r>
            <a:r>
              <a:rPr lang="en-US" dirty="0"/>
              <a:t> que </a:t>
            </a:r>
            <a:r>
              <a:rPr lang="en-US" dirty="0" err="1"/>
              <a:t>não</a:t>
            </a:r>
            <a:r>
              <a:rPr lang="en-US" dirty="0"/>
              <a:t> </a:t>
            </a:r>
            <a:r>
              <a:rPr lang="en-US" dirty="0" err="1"/>
              <a:t>existam</a:t>
            </a:r>
            <a:r>
              <a:rPr lang="en-US" dirty="0"/>
              <a:t> </a:t>
            </a:r>
            <a:r>
              <a:rPr lang="en-US" dirty="0" err="1"/>
              <a:t>melhorias</a:t>
            </a:r>
            <a:r>
              <a:rPr lang="en-US" dirty="0"/>
              <a:t>. Caso </a:t>
            </a:r>
            <a:r>
              <a:rPr lang="en-US" dirty="0" err="1"/>
              <a:t>fossem</a:t>
            </a:r>
            <a:r>
              <a:rPr lang="en-US" dirty="0"/>
              <a:t> </a:t>
            </a:r>
            <a:r>
              <a:rPr lang="en-US" dirty="0" err="1"/>
              <a:t>feitas</a:t>
            </a:r>
            <a:r>
              <a:rPr lang="en-US" dirty="0"/>
              <a:t> </a:t>
            </a:r>
            <a:r>
              <a:rPr lang="en-US" dirty="0" err="1"/>
              <a:t>mais</a:t>
            </a:r>
            <a:r>
              <a:rPr lang="en-US" dirty="0"/>
              <a:t> </a:t>
            </a:r>
            <a:r>
              <a:rPr lang="en-US" dirty="0" err="1"/>
              <a:t>melhorias</a:t>
            </a:r>
            <a:r>
              <a:rPr lang="en-US" dirty="0"/>
              <a:t>, </a:t>
            </a:r>
            <a:r>
              <a:rPr lang="en-US" dirty="0" err="1"/>
              <a:t>acreditamos</a:t>
            </a:r>
            <a:r>
              <a:rPr lang="en-US" dirty="0"/>
              <a:t> que o Transfer Learning </a:t>
            </a:r>
            <a:r>
              <a:rPr lang="en-US" dirty="0" err="1"/>
              <a:t>seria</a:t>
            </a:r>
            <a:r>
              <a:rPr lang="en-US" dirty="0"/>
              <a:t> </a:t>
            </a:r>
            <a:r>
              <a:rPr lang="en-US" dirty="0" err="1"/>
              <a:t>bem-sucedido</a:t>
            </a:r>
            <a:r>
              <a:rPr lang="en-US" dirty="0"/>
              <a:t> </a:t>
            </a:r>
            <a:r>
              <a:rPr lang="en-US" dirty="0" err="1"/>
              <a:t>ao</a:t>
            </a:r>
            <a:r>
              <a:rPr lang="en-US" dirty="0"/>
              <a:t> </a:t>
            </a:r>
            <a:r>
              <a:rPr lang="en-US" dirty="0" err="1"/>
              <a:t>permitir</a:t>
            </a:r>
            <a:r>
              <a:rPr lang="en-US" dirty="0"/>
              <a:t> </a:t>
            </a:r>
            <a:r>
              <a:rPr lang="en-US" dirty="0" err="1"/>
              <a:t>melhorar</a:t>
            </a:r>
            <a:r>
              <a:rPr lang="en-US" dirty="0"/>
              <a:t> o </a:t>
            </a:r>
            <a:r>
              <a:rPr lang="en-US" dirty="0" err="1"/>
              <a:t>racicínio</a:t>
            </a:r>
            <a:r>
              <a:rPr lang="en-US" dirty="0"/>
              <a:t> especial, </a:t>
            </a:r>
            <a:r>
              <a:rPr lang="en-US" dirty="0" err="1"/>
              <a:t>permitindo</a:t>
            </a:r>
            <a:r>
              <a:rPr lang="en-US" dirty="0"/>
              <a:t> </a:t>
            </a:r>
            <a:r>
              <a:rPr lang="en-US" dirty="0" err="1"/>
              <a:t>melhorar</a:t>
            </a:r>
            <a:r>
              <a:rPr lang="en-US" dirty="0"/>
              <a:t> </a:t>
            </a:r>
            <a:r>
              <a:rPr lang="en-US" dirty="0" err="1"/>
              <a:t>também</a:t>
            </a:r>
            <a:r>
              <a:rPr lang="en-US" dirty="0"/>
              <a:t> a </a:t>
            </a:r>
            <a:r>
              <a:rPr lang="en-US" dirty="0" err="1"/>
              <a:t>compreensão</a:t>
            </a:r>
            <a:r>
              <a:rPr lang="en-US" dirty="0"/>
              <a:t> da </a:t>
            </a:r>
            <a:r>
              <a:rPr lang="en-US" dirty="0" err="1"/>
              <a:t>cena</a:t>
            </a:r>
            <a:r>
              <a:rPr lang="en-US" dirty="0"/>
              <a:t> </a:t>
            </a:r>
            <a:r>
              <a:rPr lang="en-US" dirty="0" err="1"/>
              <a:t>como</a:t>
            </a:r>
            <a:r>
              <a:rPr lang="en-US" dirty="0"/>
              <a:t> um </a:t>
            </a:r>
            <a:r>
              <a:rPr lang="en-US" dirty="0" err="1"/>
              <a:t>todo</a:t>
            </a:r>
            <a:r>
              <a:rPr lang="en-US" dirty="0"/>
              <a:t> no SNLI-VE.</a:t>
            </a:r>
          </a:p>
        </p:txBody>
      </p:sp>
    </p:spTree>
    <p:extLst>
      <p:ext uri="{BB962C8B-B14F-4D97-AF65-F5344CB8AC3E}">
        <p14:creationId xmlns:p14="http://schemas.microsoft.com/office/powerpoint/2010/main" val="1282626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performance </a:t>
            </a:r>
            <a:r>
              <a:rPr lang="en-US" dirty="0" err="1"/>
              <a:t>por</a:t>
            </a:r>
            <a:r>
              <a:rPr lang="en-US" dirty="0"/>
              <a:t> </a:t>
            </a:r>
            <a:r>
              <a:rPr lang="en-US" dirty="0" err="1"/>
              <a:t>categoria</a:t>
            </a:r>
            <a:r>
              <a:rPr lang="en-US" dirty="0"/>
              <a:t> </a:t>
            </a:r>
            <a:r>
              <a:rPr lang="en-US" dirty="0" err="1"/>
              <a:t>também</a:t>
            </a:r>
            <a:r>
              <a:rPr lang="en-US" dirty="0"/>
              <a:t> </a:t>
            </a:r>
            <a:r>
              <a:rPr lang="en-US" dirty="0" err="1"/>
              <a:t>foi</a:t>
            </a:r>
            <a:r>
              <a:rPr lang="en-US" dirty="0"/>
              <a:t> </a:t>
            </a:r>
            <a:r>
              <a:rPr lang="en-US" dirty="0" err="1"/>
              <a:t>reportada</a:t>
            </a:r>
            <a:r>
              <a:rPr lang="en-US" dirty="0"/>
              <a:t> </a:t>
            </a:r>
            <a:r>
              <a:rPr lang="en-US" dirty="0" err="1"/>
              <a:t>por</a:t>
            </a:r>
            <a:r>
              <a:rPr lang="en-US" dirty="0"/>
              <a:t> </a:t>
            </a:r>
            <a:r>
              <a:rPr lang="en-US" dirty="0" err="1"/>
              <a:t>nós</a:t>
            </a:r>
            <a:r>
              <a:rPr lang="en-US" dirty="0"/>
              <a:t>, de forma similar </a:t>
            </a:r>
            <a:r>
              <a:rPr lang="en-US" dirty="0" err="1"/>
              <a:t>ao</a:t>
            </a:r>
            <a:r>
              <a:rPr lang="en-US" dirty="0"/>
              <a:t> que </a:t>
            </a:r>
            <a:r>
              <a:rPr lang="en-US" dirty="0" err="1"/>
              <a:t>os</a:t>
            </a:r>
            <a:r>
              <a:rPr lang="en-US" dirty="0"/>
              <a:t> </a:t>
            </a:r>
            <a:r>
              <a:rPr lang="en-US" dirty="0" err="1"/>
              <a:t>autores</a:t>
            </a:r>
            <a:r>
              <a:rPr lang="en-US" dirty="0"/>
              <a:t> do VSR </a:t>
            </a:r>
            <a:r>
              <a:rPr lang="en-US" dirty="0" err="1"/>
              <a:t>fizeram</a:t>
            </a:r>
            <a:r>
              <a:rPr lang="en-US" dirty="0"/>
              <a:t> .</a:t>
            </a:r>
          </a:p>
          <a:p>
            <a:endParaRPr lang="en-US" dirty="0"/>
          </a:p>
          <a:p>
            <a:r>
              <a:rPr lang="en-US" dirty="0"/>
              <a:t>O que </a:t>
            </a:r>
            <a:r>
              <a:rPr lang="en-US" dirty="0" err="1"/>
              <a:t>foi</a:t>
            </a:r>
            <a:r>
              <a:rPr lang="en-US" dirty="0"/>
              <a:t> </a:t>
            </a:r>
            <a:r>
              <a:rPr lang="en-US" dirty="0" err="1"/>
              <a:t>verificado</a:t>
            </a:r>
            <a:r>
              <a:rPr lang="en-US" dirty="0"/>
              <a:t> </a:t>
            </a:r>
            <a:r>
              <a:rPr lang="en-US" dirty="0" err="1"/>
              <a:t>foi</a:t>
            </a:r>
            <a:r>
              <a:rPr lang="en-US" dirty="0"/>
              <a:t> que para ambos </a:t>
            </a:r>
            <a:r>
              <a:rPr lang="en-US" dirty="0" err="1"/>
              <a:t>os</a:t>
            </a:r>
            <a:r>
              <a:rPr lang="en-US" dirty="0"/>
              <a:t> </a:t>
            </a:r>
            <a:r>
              <a:rPr lang="en-US" dirty="0" err="1"/>
              <a:t>modelos</a:t>
            </a:r>
            <a:r>
              <a:rPr lang="en-US" dirty="0"/>
              <a:t>, as </a:t>
            </a:r>
            <a:r>
              <a:rPr lang="en-US" dirty="0" err="1"/>
              <a:t>únicas</a:t>
            </a:r>
            <a:r>
              <a:rPr lang="en-US" dirty="0"/>
              <a:t> </a:t>
            </a:r>
            <a:r>
              <a:rPr lang="en-US" dirty="0" err="1"/>
              <a:t>categorias</a:t>
            </a:r>
            <a:r>
              <a:rPr lang="en-US" dirty="0"/>
              <a:t> de </a:t>
            </a:r>
            <a:r>
              <a:rPr lang="en-US" dirty="0" err="1"/>
              <a:t>relações</a:t>
            </a:r>
            <a:r>
              <a:rPr lang="en-US" dirty="0"/>
              <a:t> que </a:t>
            </a:r>
            <a:r>
              <a:rPr lang="en-US" dirty="0" err="1"/>
              <a:t>tiveram</a:t>
            </a:r>
            <a:r>
              <a:rPr lang="en-US" dirty="0"/>
              <a:t> a accuracy </a:t>
            </a:r>
            <a:r>
              <a:rPr lang="en-US" dirty="0" err="1"/>
              <a:t>melhorada</a:t>
            </a:r>
            <a:r>
              <a:rPr lang="en-US" dirty="0"/>
              <a:t> </a:t>
            </a:r>
            <a:r>
              <a:rPr lang="en-US" dirty="0" err="1"/>
              <a:t>foram</a:t>
            </a:r>
            <a:r>
              <a:rPr lang="en-US" dirty="0"/>
              <a:t> Proximity e Unallocated.</a:t>
            </a:r>
          </a:p>
          <a:p>
            <a:r>
              <a:rPr lang="en-US" dirty="0"/>
              <a:t>Proximity </a:t>
            </a:r>
            <a:r>
              <a:rPr lang="en-US" dirty="0" err="1"/>
              <a:t>são</a:t>
            </a:r>
            <a:r>
              <a:rPr lang="en-US" dirty="0"/>
              <a:t> as </a:t>
            </a:r>
            <a:r>
              <a:rPr lang="en-US" dirty="0" err="1"/>
              <a:t>relações</a:t>
            </a:r>
            <a:r>
              <a:rPr lang="en-US" dirty="0"/>
              <a:t> que </a:t>
            </a:r>
            <a:r>
              <a:rPr lang="en-US" dirty="0" err="1"/>
              <a:t>requerem</a:t>
            </a:r>
            <a:r>
              <a:rPr lang="en-US" dirty="0"/>
              <a:t> </a:t>
            </a:r>
            <a:r>
              <a:rPr lang="en-US" dirty="0" err="1"/>
              <a:t>raciocínio</a:t>
            </a:r>
            <a:r>
              <a:rPr lang="en-US" dirty="0"/>
              <a:t> </a:t>
            </a:r>
            <a:r>
              <a:rPr lang="en-US" dirty="0" err="1"/>
              <a:t>sobre</a:t>
            </a:r>
            <a:r>
              <a:rPr lang="en-US" dirty="0"/>
              <a:t> a </a:t>
            </a:r>
            <a:r>
              <a:rPr lang="en-US" dirty="0" err="1"/>
              <a:t>natureza</a:t>
            </a:r>
            <a:r>
              <a:rPr lang="en-US" dirty="0"/>
              <a:t> </a:t>
            </a:r>
            <a:r>
              <a:rPr lang="en-US" dirty="0" err="1"/>
              <a:t>física</a:t>
            </a:r>
            <a:r>
              <a:rPr lang="en-US" dirty="0"/>
              <a:t> dos </a:t>
            </a:r>
            <a:r>
              <a:rPr lang="en-US" dirty="0" err="1"/>
              <a:t>objetos</a:t>
            </a:r>
            <a:r>
              <a:rPr lang="en-US" dirty="0"/>
              <a:t> </a:t>
            </a:r>
            <a:r>
              <a:rPr lang="en-US" dirty="0" err="1"/>
              <a:t>na</a:t>
            </a:r>
            <a:r>
              <a:rPr lang="en-US" dirty="0"/>
              <a:t> </a:t>
            </a:r>
            <a:r>
              <a:rPr lang="en-US" dirty="0" err="1"/>
              <a:t>imagem</a:t>
            </a:r>
            <a:r>
              <a:rPr lang="en-US" dirty="0"/>
              <a:t>. Unallocated </a:t>
            </a:r>
            <a:r>
              <a:rPr lang="en-US" dirty="0" err="1"/>
              <a:t>são</a:t>
            </a:r>
            <a:r>
              <a:rPr lang="en-US" dirty="0"/>
              <a:t> as </a:t>
            </a:r>
            <a:r>
              <a:rPr lang="en-US" dirty="0" err="1"/>
              <a:t>relações</a:t>
            </a:r>
            <a:r>
              <a:rPr lang="en-US" dirty="0"/>
              <a:t> que </a:t>
            </a:r>
            <a:r>
              <a:rPr lang="en-US" dirty="0" err="1"/>
              <a:t>não</a:t>
            </a:r>
            <a:r>
              <a:rPr lang="en-US" dirty="0"/>
              <a:t> </a:t>
            </a:r>
            <a:r>
              <a:rPr lang="en-US" dirty="0" err="1"/>
              <a:t>estão</a:t>
            </a:r>
            <a:r>
              <a:rPr lang="en-US" dirty="0"/>
              <a:t> </a:t>
            </a:r>
            <a:r>
              <a:rPr lang="en-US" dirty="0" err="1"/>
              <a:t>alocadas</a:t>
            </a:r>
            <a:r>
              <a:rPr lang="en-US" dirty="0"/>
              <a:t> a </a:t>
            </a:r>
            <a:r>
              <a:rPr lang="en-US" dirty="0" err="1"/>
              <a:t>nenhuma</a:t>
            </a:r>
            <a:r>
              <a:rPr lang="en-US" dirty="0"/>
              <a:t> </a:t>
            </a:r>
            <a:r>
              <a:rPr lang="en-US" dirty="0" err="1"/>
              <a:t>categoria</a:t>
            </a:r>
            <a:r>
              <a:rPr lang="en-US" dirty="0"/>
              <a:t> e </a:t>
            </a:r>
            <a:r>
              <a:rPr lang="en-US" dirty="0" err="1"/>
              <a:t>por</a:t>
            </a:r>
            <a:r>
              <a:rPr lang="en-US" dirty="0"/>
              <a:t> </a:t>
            </a:r>
            <a:r>
              <a:rPr lang="en-US" dirty="0" err="1"/>
              <a:t>isso</a:t>
            </a:r>
            <a:r>
              <a:rPr lang="en-US" dirty="0"/>
              <a:t> </a:t>
            </a:r>
            <a:r>
              <a:rPr lang="en-US" dirty="0" err="1"/>
              <a:t>têm</a:t>
            </a:r>
            <a:r>
              <a:rPr lang="en-US" dirty="0"/>
              <a:t> um </a:t>
            </a:r>
            <a:r>
              <a:rPr lang="en-US" dirty="0" err="1"/>
              <a:t>sentido</a:t>
            </a:r>
            <a:r>
              <a:rPr lang="en-US" dirty="0"/>
              <a:t> </a:t>
            </a:r>
            <a:r>
              <a:rPr lang="en-US" dirty="0" err="1"/>
              <a:t>semântico</a:t>
            </a:r>
            <a:r>
              <a:rPr lang="en-US" dirty="0"/>
              <a:t> </a:t>
            </a:r>
            <a:r>
              <a:rPr lang="en-US" dirty="0" err="1"/>
              <a:t>mais</a:t>
            </a:r>
            <a:r>
              <a:rPr lang="en-US" dirty="0"/>
              <a:t> </a:t>
            </a:r>
            <a:r>
              <a:rPr lang="en-US" dirty="0" err="1"/>
              <a:t>amplo</a:t>
            </a:r>
            <a:r>
              <a:rPr lang="en-US" dirty="0"/>
              <a:t>.</a:t>
            </a:r>
          </a:p>
          <a:p>
            <a:endParaRPr lang="en-US" dirty="0"/>
          </a:p>
          <a:p>
            <a:r>
              <a:rPr lang="en-US" dirty="0"/>
              <a:t>Por outro </a:t>
            </a:r>
            <a:r>
              <a:rPr lang="en-US" dirty="0" err="1"/>
              <a:t>lado</a:t>
            </a:r>
            <a:r>
              <a:rPr lang="en-US" dirty="0"/>
              <a:t>, </a:t>
            </a:r>
            <a:r>
              <a:rPr lang="en-US" dirty="0" err="1"/>
              <a:t>todas</a:t>
            </a:r>
            <a:r>
              <a:rPr lang="en-US" dirty="0"/>
              <a:t> </a:t>
            </a:r>
            <a:r>
              <a:rPr lang="en-US" dirty="0" err="1"/>
              <a:t>todas</a:t>
            </a:r>
            <a:r>
              <a:rPr lang="en-US" dirty="0"/>
              <a:t> </a:t>
            </a:r>
            <a:r>
              <a:rPr lang="en-US" dirty="0" err="1"/>
              <a:t>outras</a:t>
            </a:r>
            <a:r>
              <a:rPr lang="en-US" dirty="0"/>
              <a:t> </a:t>
            </a:r>
            <a:r>
              <a:rPr lang="en-US" dirty="0" err="1"/>
              <a:t>categorias</a:t>
            </a:r>
            <a:r>
              <a:rPr lang="en-US" dirty="0"/>
              <a:t>, para ambos </a:t>
            </a:r>
            <a:r>
              <a:rPr lang="en-US" dirty="0" err="1"/>
              <a:t>os</a:t>
            </a:r>
            <a:r>
              <a:rPr lang="en-US" dirty="0"/>
              <a:t> </a:t>
            </a:r>
            <a:r>
              <a:rPr lang="en-US" dirty="0" err="1"/>
              <a:t>modelos</a:t>
            </a:r>
            <a:r>
              <a:rPr lang="en-US" dirty="0"/>
              <a:t> </a:t>
            </a:r>
            <a:r>
              <a:rPr lang="en-US" dirty="0" err="1"/>
              <a:t>não</a:t>
            </a:r>
            <a:r>
              <a:rPr lang="en-US" dirty="0"/>
              <a:t> </a:t>
            </a:r>
            <a:r>
              <a:rPr lang="en-US" dirty="0" err="1"/>
              <a:t>houve</a:t>
            </a:r>
            <a:r>
              <a:rPr lang="en-US" dirty="0"/>
              <a:t> </a:t>
            </a:r>
            <a:r>
              <a:rPr lang="en-US" dirty="0" err="1"/>
              <a:t>melhoria</a:t>
            </a:r>
            <a:r>
              <a:rPr lang="en-US" dirty="0"/>
              <a:t> da performance. </a:t>
            </a:r>
            <a:r>
              <a:rPr lang="en-US" dirty="0" err="1"/>
              <a:t>Nomeadamente</a:t>
            </a:r>
            <a:r>
              <a:rPr lang="en-US" dirty="0"/>
              <a:t> para </a:t>
            </a:r>
            <a:r>
              <a:rPr lang="en-US" dirty="0" err="1"/>
              <a:t>uma</a:t>
            </a:r>
            <a:r>
              <a:rPr lang="en-US" dirty="0"/>
              <a:t> das </a:t>
            </a:r>
            <a:r>
              <a:rPr lang="en-US" dirty="0" err="1"/>
              <a:t>categorias</a:t>
            </a:r>
            <a:r>
              <a:rPr lang="en-US" dirty="0"/>
              <a:t> que </a:t>
            </a:r>
            <a:r>
              <a:rPr lang="en-US" dirty="0" err="1"/>
              <a:t>requer</a:t>
            </a:r>
            <a:r>
              <a:rPr lang="en-US" dirty="0"/>
              <a:t> </a:t>
            </a:r>
            <a:r>
              <a:rPr lang="en-US" dirty="0" err="1"/>
              <a:t>conhecimento</a:t>
            </a:r>
            <a:r>
              <a:rPr lang="en-US" dirty="0"/>
              <a:t> da </a:t>
            </a:r>
            <a:r>
              <a:rPr lang="en-US" dirty="0" err="1"/>
              <a:t>posição</a:t>
            </a:r>
            <a:r>
              <a:rPr lang="en-US" dirty="0"/>
              <a:t> dos </a:t>
            </a:r>
            <a:r>
              <a:rPr lang="en-US" dirty="0" err="1"/>
              <a:t>objetos</a:t>
            </a:r>
            <a:r>
              <a:rPr lang="en-US" dirty="0"/>
              <a:t> </a:t>
            </a:r>
            <a:r>
              <a:rPr lang="en-US" dirty="0" err="1"/>
              <a:t>na</a:t>
            </a:r>
            <a:r>
              <a:rPr lang="en-US" dirty="0"/>
              <a:t> </a:t>
            </a:r>
            <a:r>
              <a:rPr lang="en-US" dirty="0" err="1"/>
              <a:t>imagem</a:t>
            </a:r>
            <a:r>
              <a:rPr lang="en-US" dirty="0"/>
              <a:t>, a de adjacency, </a:t>
            </a:r>
            <a:r>
              <a:rPr lang="en-US" dirty="0" err="1"/>
              <a:t>houve</a:t>
            </a:r>
            <a:r>
              <a:rPr lang="en-US" dirty="0"/>
              <a:t> um </a:t>
            </a:r>
            <a:r>
              <a:rPr lang="en-US" dirty="0" err="1"/>
              <a:t>pioria</a:t>
            </a:r>
            <a:r>
              <a:rPr lang="en-US" dirty="0"/>
              <a:t> </a:t>
            </a:r>
            <a:r>
              <a:rPr lang="en-US" dirty="0" err="1"/>
              <a:t>significativa</a:t>
            </a:r>
            <a:r>
              <a:rPr lang="en-US" dirty="0"/>
              <a:t> para ambos </a:t>
            </a:r>
            <a:r>
              <a:rPr lang="en-US" dirty="0" err="1"/>
              <a:t>os</a:t>
            </a:r>
            <a:r>
              <a:rPr lang="en-US" dirty="0"/>
              <a:t> </a:t>
            </a:r>
            <a:r>
              <a:rPr lang="en-US" dirty="0" err="1"/>
              <a:t>modelos</a:t>
            </a:r>
            <a:r>
              <a:rPr lang="en-US" dirty="0"/>
              <a:t>, </a:t>
            </a:r>
            <a:r>
              <a:rPr lang="en-US" dirty="0" err="1"/>
              <a:t>mostrando</a:t>
            </a:r>
            <a:r>
              <a:rPr lang="en-US" dirty="0"/>
              <a:t> que a </a:t>
            </a:r>
            <a:r>
              <a:rPr lang="en-US" dirty="0" err="1"/>
              <a:t>aprendizagem</a:t>
            </a:r>
            <a:r>
              <a:rPr lang="en-US" dirty="0"/>
              <a:t> contrastive </a:t>
            </a:r>
            <a:r>
              <a:rPr lang="en-US" dirty="0" err="1"/>
              <a:t>não</a:t>
            </a:r>
            <a:r>
              <a:rPr lang="en-US" dirty="0"/>
              <a:t> </a:t>
            </a:r>
            <a:r>
              <a:rPr lang="en-US" dirty="0" err="1"/>
              <a:t>funciona</a:t>
            </a:r>
            <a:r>
              <a:rPr lang="en-US" dirty="0"/>
              <a:t> </a:t>
            </a:r>
            <a:r>
              <a:rPr lang="en-US" dirty="0" err="1"/>
              <a:t>bem</a:t>
            </a:r>
            <a:r>
              <a:rPr lang="en-US" dirty="0"/>
              <a:t> para </a:t>
            </a:r>
            <a:r>
              <a:rPr lang="en-US" dirty="0" err="1"/>
              <a:t>categorias</a:t>
            </a:r>
            <a:r>
              <a:rPr lang="en-US" dirty="0"/>
              <a:t> de </a:t>
            </a:r>
            <a:r>
              <a:rPr lang="en-US" dirty="0" err="1"/>
              <a:t>relações</a:t>
            </a:r>
            <a:r>
              <a:rPr lang="en-US" dirty="0"/>
              <a:t> que </a:t>
            </a:r>
            <a:r>
              <a:rPr lang="en-US" dirty="0" err="1"/>
              <a:t>requerem</a:t>
            </a:r>
            <a:r>
              <a:rPr lang="en-US" dirty="0"/>
              <a:t> </a:t>
            </a:r>
            <a:r>
              <a:rPr lang="en-US" dirty="0" err="1"/>
              <a:t>conhecimento</a:t>
            </a:r>
            <a:r>
              <a:rPr lang="en-US" dirty="0"/>
              <a:t> </a:t>
            </a:r>
            <a:r>
              <a:rPr lang="en-US" dirty="0" err="1"/>
              <a:t>explícito</a:t>
            </a:r>
            <a:r>
              <a:rPr lang="en-US" dirty="0"/>
              <a:t> da </a:t>
            </a:r>
            <a:r>
              <a:rPr lang="en-US" dirty="0" err="1"/>
              <a:t>posição</a:t>
            </a:r>
            <a:r>
              <a:rPr lang="en-US" dirty="0"/>
              <a:t> dos </a:t>
            </a:r>
            <a:r>
              <a:rPr lang="en-US" dirty="0" err="1"/>
              <a:t>objetos</a:t>
            </a:r>
            <a:r>
              <a:rPr lang="en-US" dirty="0"/>
              <a:t>. Por outro </a:t>
            </a:r>
            <a:r>
              <a:rPr lang="en-US" dirty="0" err="1"/>
              <a:t>lado</a:t>
            </a:r>
            <a:r>
              <a:rPr lang="en-US" dirty="0"/>
              <a:t>, para a </a:t>
            </a:r>
            <a:r>
              <a:rPr lang="en-US" dirty="0" err="1"/>
              <a:t>categoria</a:t>
            </a:r>
            <a:r>
              <a:rPr lang="en-US" dirty="0"/>
              <a:t> de Orientation a </a:t>
            </a:r>
            <a:r>
              <a:rPr lang="en-US" dirty="0" err="1"/>
              <a:t>aprendizagem</a:t>
            </a:r>
            <a:r>
              <a:rPr lang="en-US" dirty="0"/>
              <a:t> contrastive </a:t>
            </a:r>
            <a:r>
              <a:rPr lang="en-US" dirty="0" err="1"/>
              <a:t>foi</a:t>
            </a:r>
            <a:r>
              <a:rPr lang="en-US" dirty="0"/>
              <a:t> </a:t>
            </a:r>
            <a:r>
              <a:rPr lang="en-US" dirty="0" err="1"/>
              <a:t>incapaz</a:t>
            </a:r>
            <a:r>
              <a:rPr lang="en-US" dirty="0"/>
              <a:t> de </a:t>
            </a:r>
            <a:r>
              <a:rPr lang="en-US" dirty="0" err="1"/>
              <a:t>melhorar</a:t>
            </a:r>
            <a:r>
              <a:rPr lang="en-US" dirty="0"/>
              <a:t> a performance, para o qual a accuracy </a:t>
            </a:r>
            <a:r>
              <a:rPr lang="en-US" dirty="0" err="1"/>
              <a:t>permanece</a:t>
            </a:r>
            <a:r>
              <a:rPr lang="en-US" dirty="0"/>
              <a:t> </a:t>
            </a:r>
            <a:r>
              <a:rPr lang="en-US" dirty="0" err="1"/>
              <a:t>ao</a:t>
            </a:r>
            <a:r>
              <a:rPr lang="en-US" dirty="0"/>
              <a:t> </a:t>
            </a:r>
            <a:r>
              <a:rPr lang="en-US" dirty="0" err="1"/>
              <a:t>nível</a:t>
            </a:r>
            <a:r>
              <a:rPr lang="en-US" dirty="0"/>
              <a:t> de random chance, </a:t>
            </a:r>
          </a:p>
          <a:p>
            <a:endParaRPr lang="en-US" dirty="0"/>
          </a:p>
          <a:p>
            <a:r>
              <a:rPr lang="en-US" dirty="0" err="1"/>
              <a:t>Enquanto</a:t>
            </a:r>
            <a:r>
              <a:rPr lang="en-US" dirty="0"/>
              <a:t> que para as </a:t>
            </a:r>
            <a:r>
              <a:rPr lang="en-US" dirty="0" err="1"/>
              <a:t>categorias</a:t>
            </a:r>
            <a:r>
              <a:rPr lang="en-US" dirty="0"/>
              <a:t> </a:t>
            </a:r>
            <a:r>
              <a:rPr lang="en-US" dirty="0" err="1"/>
              <a:t>restantes</a:t>
            </a:r>
            <a:r>
              <a:rPr lang="en-US" dirty="0"/>
              <a:t> para </a:t>
            </a:r>
            <a:r>
              <a:rPr lang="en-US" dirty="0" err="1"/>
              <a:t>além</a:t>
            </a:r>
            <a:r>
              <a:rPr lang="en-US" dirty="0"/>
              <a:t> da Proximity e </a:t>
            </a:r>
            <a:r>
              <a:rPr lang="en-US" dirty="0" err="1"/>
              <a:t>Unalllocated</a:t>
            </a:r>
            <a:r>
              <a:rPr lang="en-US" dirty="0"/>
              <a:t> a performance no VILT </a:t>
            </a:r>
            <a:r>
              <a:rPr lang="en-US" dirty="0" err="1"/>
              <a:t>decresceu</a:t>
            </a:r>
            <a:r>
              <a:rPr lang="en-US" dirty="0"/>
              <a:t> </a:t>
            </a:r>
            <a:r>
              <a:rPr lang="en-US" dirty="0" err="1"/>
              <a:t>mais</a:t>
            </a:r>
            <a:r>
              <a:rPr lang="en-US" dirty="0"/>
              <a:t> </a:t>
            </a:r>
            <a:r>
              <a:rPr lang="en-US" dirty="0" err="1"/>
              <a:t>acentuadamente</a:t>
            </a:r>
            <a:r>
              <a:rPr lang="en-US" dirty="0"/>
              <a:t>, o </a:t>
            </a:r>
            <a:r>
              <a:rPr lang="en-US" dirty="0" err="1"/>
              <a:t>mesmo</a:t>
            </a:r>
            <a:r>
              <a:rPr lang="en-US" dirty="0"/>
              <a:t> </a:t>
            </a:r>
            <a:r>
              <a:rPr lang="en-US" dirty="0" err="1"/>
              <a:t>não</a:t>
            </a:r>
            <a:r>
              <a:rPr lang="en-US" dirty="0"/>
              <a:t> se </a:t>
            </a:r>
            <a:r>
              <a:rPr lang="en-US" dirty="0" err="1"/>
              <a:t>verificou</a:t>
            </a:r>
            <a:r>
              <a:rPr lang="en-US" dirty="0"/>
              <a:t> para o LXMERT. Desta forma, a accuracy overall </a:t>
            </a:r>
            <a:r>
              <a:rPr lang="en-US" dirty="0" err="1"/>
              <a:t>aumentou</a:t>
            </a:r>
            <a:r>
              <a:rPr lang="en-US" dirty="0"/>
              <a:t> para o LXMERT, </a:t>
            </a:r>
            <a:r>
              <a:rPr lang="en-US" dirty="0" err="1"/>
              <a:t>enquanto</a:t>
            </a:r>
            <a:r>
              <a:rPr lang="en-US" dirty="0"/>
              <a:t> que </a:t>
            </a:r>
            <a:r>
              <a:rPr lang="en-US" dirty="0" err="1"/>
              <a:t>diminuiu</a:t>
            </a:r>
            <a:r>
              <a:rPr lang="en-US" dirty="0"/>
              <a:t> para o VILT.</a:t>
            </a:r>
          </a:p>
          <a:p>
            <a:endParaRPr lang="en-US" dirty="0"/>
          </a:p>
          <a:p>
            <a:endParaRPr lang="en-US" dirty="0"/>
          </a:p>
          <a:p>
            <a:r>
              <a:rPr lang="en-US" dirty="0"/>
              <a:t>---------------------------------------</a:t>
            </a:r>
          </a:p>
          <a:p>
            <a:pPr marL="0" marR="0" lvl="0" indent="0" defTabSz="457200" eaLnBrk="1" fontAlgn="auto" latinLnBrk="0" hangingPunct="1">
              <a:lnSpc>
                <a:spcPct val="117999"/>
              </a:lnSpc>
              <a:spcBef>
                <a:spcPts val="0"/>
              </a:spcBef>
              <a:spcAft>
                <a:spcPts val="0"/>
              </a:spcAft>
              <a:buClrTx/>
              <a:buSzTx/>
              <a:buFontTx/>
              <a:buNone/>
              <a:tabLst/>
              <a:defRPr/>
            </a:pPr>
            <a:r>
              <a:rPr lang="pt-PT" dirty="0"/>
              <a:t>Também podemos observar que a distância média por relacção entre os pooled embeddings, que são os que são utilizados para classificação multimodal, aumentou para todas as relações para o LXMERT. Convém ressalvar que a métrica da distância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94004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17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PT" dirty="0"/>
              <a:t>Analisámos tambéma a distância para os dois modelos de acordo com o tipo de embeddings.</a:t>
            </a:r>
          </a:p>
          <a:p>
            <a:endParaRPr lang="pt-PT" dirty="0"/>
          </a:p>
          <a:p>
            <a:r>
              <a:rPr lang="pt-PT" dirty="0"/>
              <a:t>Para o LXMERT, a distância média para cada relação entre os embeddings das instâncias True e False aumentou para todos os tipos de embeddings.</a:t>
            </a:r>
          </a:p>
          <a:p>
            <a:r>
              <a:rPr lang="pt-PT" dirty="0"/>
              <a:t>O mesmo não se verificou para o ViLT, em que a distância aumentou em média apenas para os visual embeddings, enquanto que para os Textual e Pooled embeddings Aumentou. </a:t>
            </a:r>
          </a:p>
          <a:p>
            <a:endParaRPr lang="pt-PT" dirty="0"/>
          </a:p>
          <a:p>
            <a:r>
              <a:rPr lang="pt-PT" dirty="0"/>
              <a:t>No LXMERT, para o output cross-modal, um token especial [CLS] (indicado como o bloco amarelo na Fig. 1) é introduzido no início ou antes do language output, sendo utilizado como a saída de modalidade cruzada, o que provavelmente ajuda a que a distância em média aumente para todos os tipos de embeddings, isto é para além dos visual embeddings, a distância também aumente para os textual e pooled embeddings e desta forma não haja um decréscimo tão acentuado na accuracy para as outras categorias de relações para além da Proximity e Unallocated.</a:t>
            </a:r>
            <a:endParaRPr lang="en-US" dirty="0"/>
          </a:p>
        </p:txBody>
      </p:sp>
    </p:spTree>
    <p:extLst>
      <p:ext uri="{BB962C8B-B14F-4D97-AF65-F5344CB8AC3E}">
        <p14:creationId xmlns:p14="http://schemas.microsoft.com/office/powerpoint/2010/main" val="337580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 </a:t>
            </a:r>
            <a:r>
              <a:rPr lang="en-US" dirty="0" err="1"/>
              <a:t>nosso</a:t>
            </a:r>
            <a:r>
              <a:rPr lang="en-US" dirty="0"/>
              <a:t> </a:t>
            </a:r>
            <a:r>
              <a:rPr lang="en-US" dirty="0" err="1"/>
              <a:t>conhecimento</a:t>
            </a:r>
            <a:r>
              <a:rPr lang="en-US" dirty="0"/>
              <a:t>, </a:t>
            </a:r>
            <a:r>
              <a:rPr lang="en-US" dirty="0" err="1"/>
              <a:t>este</a:t>
            </a:r>
            <a:r>
              <a:rPr lang="en-US" dirty="0"/>
              <a:t> é o </a:t>
            </a:r>
            <a:r>
              <a:rPr lang="en-US" dirty="0" err="1"/>
              <a:t>único</a:t>
            </a:r>
            <a:r>
              <a:rPr lang="en-US" dirty="0"/>
              <a:t> </a:t>
            </a:r>
            <a:r>
              <a:rPr lang="en-US" dirty="0" err="1"/>
              <a:t>trabalho</a:t>
            </a:r>
            <a:r>
              <a:rPr lang="en-US" dirty="0"/>
              <a:t> que </a:t>
            </a:r>
            <a:r>
              <a:rPr lang="en-US" dirty="0" err="1"/>
              <a:t>tenta</a:t>
            </a:r>
            <a:r>
              <a:rPr lang="en-US" dirty="0"/>
              <a:t> </a:t>
            </a:r>
            <a:r>
              <a:rPr lang="en-US" dirty="0" err="1"/>
              <a:t>contrastar</a:t>
            </a:r>
            <a:r>
              <a:rPr lang="en-US" dirty="0"/>
              <a:t> </a:t>
            </a:r>
            <a:r>
              <a:rPr lang="en-US" dirty="0" err="1"/>
              <a:t>relações</a:t>
            </a:r>
            <a:r>
              <a:rPr lang="en-US" dirty="0"/>
              <a:t> </a:t>
            </a:r>
            <a:r>
              <a:rPr lang="en-US" dirty="0" err="1"/>
              <a:t>espaciais</a:t>
            </a:r>
            <a:r>
              <a:rPr lang="en-US" dirty="0"/>
              <a:t> para </a:t>
            </a:r>
            <a:r>
              <a:rPr lang="en-US" dirty="0" err="1"/>
              <a:t>modelos</a:t>
            </a:r>
            <a:r>
              <a:rPr lang="en-US" dirty="0"/>
              <a:t> </a:t>
            </a:r>
            <a:r>
              <a:rPr lang="en-US" dirty="0" err="1"/>
              <a:t>multimodais</a:t>
            </a:r>
            <a:r>
              <a:rPr lang="en-US" dirty="0"/>
              <a:t>.</a:t>
            </a:r>
          </a:p>
        </p:txBody>
      </p:sp>
    </p:spTree>
    <p:extLst>
      <p:ext uri="{BB962C8B-B14F-4D97-AF65-F5344CB8AC3E}">
        <p14:creationId xmlns:p14="http://schemas.microsoft.com/office/powerpoint/2010/main" val="954551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68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Perguntas</a:t>
            </a:r>
          </a:p>
          <a:p>
            <a:endParaRPr lang="pt-BR" dirty="0"/>
          </a:p>
          <a:p>
            <a:r>
              <a:rPr lang="pt-BR" dirty="0"/>
              <a:t>Q:Porque usar FDA e histogram matching e especifico?</a:t>
            </a:r>
          </a:p>
          <a:p>
            <a:r>
              <a:rPr lang="pt-BR" dirty="0"/>
              <a:t>R: FDA: Mapeando uma imagem de origem para um “estilo” de destino sem alterar o conteúdo semântico. Um alvo amostrado aleatoriamente</a:t>
            </a:r>
          </a:p>
          <a:p>
            <a:r>
              <a:rPr lang="pt-BR" dirty="0"/>
              <a:t>image fornece o estilo trocando o componente de baixa frequência do espectro da imagem de origem pelo seu próprio. O resultado “fonte</a:t>
            </a:r>
          </a:p>
          <a:p>
            <a:r>
              <a:rPr lang="pt-BR" dirty="0"/>
              <a:t>imagem no estilo de destino” mostra uma lacuna de domínio menor perceptivamente e melhora o aprendizado de transferência para segmentação semântica medida em</a:t>
            </a:r>
          </a:p>
          <a:p>
            <a:r>
              <a:rPr lang="pt-BR" dirty="0"/>
              <a:t>os benchmarks.</a:t>
            </a:r>
          </a:p>
          <a:p>
            <a:endParaRPr lang="pt-BR" dirty="0"/>
          </a:p>
          <a:p>
            <a:r>
              <a:rPr lang="pt-BR" dirty="0"/>
              <a:t>Q: Não reportaste a performance do FDA e em que domínio é que funciona bem ...</a:t>
            </a:r>
          </a:p>
          <a:p>
            <a:r>
              <a:rPr lang="pt-BR" dirty="0"/>
              <a:t>R: The Cityscapes Dataset · assessing the performance of vision algorithms for major tasks of semantic urban scene understanding:</a:t>
            </a:r>
          </a:p>
          <a:p>
            <a:r>
              <a:rPr lang="pt-BR" dirty="0"/>
              <a:t> pixel-level, instance-level</a:t>
            </a:r>
          </a:p>
          <a:p>
            <a:endParaRPr lang="pt-BR" dirty="0"/>
          </a:p>
          <a:p>
            <a:r>
              <a:rPr lang="pt-BR" dirty="0"/>
              <a:t>Q:O que queres dizer com Pretraining SNLI-VE + Pretraining VSR?</a:t>
            </a:r>
          </a:p>
          <a:p>
            <a:r>
              <a:rPr lang="pt-BR" dirty="0"/>
              <a:t>R: Não existe fine-tuning porque não estamos a treinar a cabeça de classificação apenas, ou seja a congelar e estamos a fazer tudo.</a:t>
            </a:r>
          </a:p>
          <a:p>
            <a:endParaRPr lang="pt-BR" dirty="0"/>
          </a:p>
          <a:p>
            <a:r>
              <a:rPr lang="pt-BR" dirty="0"/>
              <a:t>Q: O que é o Unallocated? Porque é que o next to está no Unallocated? Porque é que o among está em no Unallocated e em outra categoria?</a:t>
            </a:r>
          </a:p>
          <a:p>
            <a:r>
              <a:rPr lang="pt-BR" dirty="0"/>
              <a:t>R: É muito complicado dissecar o raciocínio dos autores do paper, que são linguistas. A minha explicação é sobreposições semânticas, </a:t>
            </a:r>
          </a:p>
          <a:p>
            <a:r>
              <a:rPr lang="pt-BR" dirty="0"/>
              <a:t>	ou seja enquadram-se em mais do que uma das classes semânticas. Topologico tem haver com topos ou lugar em grego, por exemplo</a:t>
            </a:r>
          </a:p>
          <a:p>
            <a:r>
              <a:rPr lang="pt-BR" dirty="0"/>
              <a:t>	mapa topografico. Neste caso, de acordo com o contexto esta relação pode ser ou não topológica, devido à variabilidade semântica.</a:t>
            </a:r>
          </a:p>
          <a:p>
            <a:r>
              <a:rPr lang="pt-BR" dirty="0"/>
              <a:t>	Por exmplo o next to podia ser proximity, projective ou até adjacency.</a:t>
            </a:r>
          </a:p>
          <a:p>
            <a:endParaRPr lang="pt-BR" dirty="0"/>
          </a:p>
          <a:p>
            <a:r>
              <a:rPr lang="pt-BR" dirty="0"/>
              <a:t>Q: Porque é que o Learnable temperature parameter é crucial com embeddings normalizados?</a:t>
            </a:r>
          </a:p>
          <a:p>
            <a:r>
              <a:rPr lang="pt-BR" dirty="0"/>
              <a:t>R: O parametro de temperatura τ controla a força das penalizações nos hard negatives. Uma perda contrastiva bem projetada deve ter algum</a:t>
            </a:r>
          </a:p>
          <a:p>
            <a:r>
              <a:rPr lang="pt-BR" dirty="0"/>
              <a:t>extensões de tolerância à proximidade de amostras semanticamente semelhantes. A loss contrastiva</a:t>
            </a:r>
          </a:p>
          <a:p>
            <a:r>
              <a:rPr lang="pt-BR" dirty="0"/>
              <a:t>encontra um dilema de uniformidade-tolerância para amostras semelhantes, e uma boa escolha</a:t>
            </a:r>
          </a:p>
          <a:p>
            <a:r>
              <a:rPr lang="pt-BR" dirty="0"/>
              <a:t>de temperatura pode balancear essas duas propriedades adequadamente para aprender características separáveis ​​e tolerantes </a:t>
            </a:r>
          </a:p>
          <a:p>
            <a:r>
              <a:rPr lang="pt-BR" dirty="0"/>
              <a:t>a amostras semanticamente semelhantes, melhorando as qualidades das características e</a:t>
            </a:r>
          </a:p>
          <a:p>
            <a:r>
              <a:rPr lang="pt-BR" dirty="0"/>
              <a:t>as performances a jusante.</a:t>
            </a:r>
          </a:p>
          <a:p>
            <a:endParaRPr lang="pt-BR" dirty="0"/>
          </a:p>
          <a:p>
            <a:r>
              <a:rPr lang="pt-BR" dirty="0"/>
              <a:t>Q: Como é que se treina o learnable temperature parameter?</a:t>
            </a:r>
            <a:endParaRPr lang="en-US" dirty="0"/>
          </a:p>
        </p:txBody>
      </p:sp>
    </p:spTree>
    <p:extLst>
      <p:ext uri="{BB962C8B-B14F-4D97-AF65-F5344CB8AC3E}">
        <p14:creationId xmlns:p14="http://schemas.microsoft.com/office/powerpoint/2010/main" val="143947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A </a:t>
            </a:r>
            <a:r>
              <a:rPr lang="en-US" dirty="0" err="1"/>
              <a:t>Tarefa</a:t>
            </a:r>
            <a:r>
              <a:rPr lang="en-US" dirty="0"/>
              <a:t> de </a:t>
            </a:r>
            <a:r>
              <a:rPr lang="en-US" dirty="0" err="1"/>
              <a:t>classificação</a:t>
            </a:r>
            <a:r>
              <a:rPr lang="en-US" dirty="0"/>
              <a:t> que á </a:t>
            </a:r>
            <a:r>
              <a:rPr lang="en-US" dirty="0" err="1"/>
              <a:t>minha</a:t>
            </a:r>
            <a:r>
              <a:rPr lang="en-US" dirty="0"/>
              <a:t> </a:t>
            </a:r>
            <a:r>
              <a:rPr lang="en-US" dirty="0" err="1"/>
              <a:t>tese</a:t>
            </a:r>
            <a:r>
              <a:rPr lang="en-US" dirty="0"/>
              <a:t> </a:t>
            </a:r>
            <a:r>
              <a:rPr lang="en-US" dirty="0" err="1"/>
              <a:t>aborda</a:t>
            </a:r>
            <a:r>
              <a:rPr lang="en-US" dirty="0"/>
              <a:t> é a de Visual Entailment, </a:t>
            </a:r>
            <a:r>
              <a:rPr lang="en-US" dirty="0" err="1"/>
              <a:t>cuja</a:t>
            </a:r>
            <a:r>
              <a:rPr lang="en-US" dirty="0"/>
              <a:t> principal </a:t>
            </a:r>
            <a:r>
              <a:rPr lang="en-US" dirty="0" err="1"/>
              <a:t>aplicação</a:t>
            </a:r>
            <a:r>
              <a:rPr lang="en-US" dirty="0"/>
              <a:t> é Cross-Modal retrieval, </a:t>
            </a:r>
            <a:r>
              <a:rPr lang="en-US" dirty="0" err="1"/>
              <a:t>ou</a:t>
            </a:r>
            <a:r>
              <a:rPr lang="en-US" dirty="0"/>
              <a:t> </a:t>
            </a:r>
            <a:r>
              <a:rPr lang="en-US" dirty="0" err="1"/>
              <a:t>seja</a:t>
            </a:r>
            <a:r>
              <a:rPr lang="en-US" dirty="0"/>
              <a:t>, Image-to-text e Text-to-Image retrieval. </a:t>
            </a:r>
          </a:p>
          <a:p>
            <a:r>
              <a:rPr lang="en-US" dirty="0"/>
              <a:t>A </a:t>
            </a:r>
            <a:r>
              <a:rPr lang="en-US" dirty="0" err="1"/>
              <a:t>minha</a:t>
            </a:r>
            <a:r>
              <a:rPr lang="en-US" dirty="0"/>
              <a:t> </a:t>
            </a:r>
            <a:r>
              <a:rPr lang="en-US" dirty="0" err="1"/>
              <a:t>tese</a:t>
            </a:r>
            <a:r>
              <a:rPr lang="en-US" dirty="0"/>
              <a:t> </a:t>
            </a:r>
            <a:r>
              <a:rPr lang="en-US" dirty="0" err="1"/>
              <a:t>tenta</a:t>
            </a:r>
            <a:r>
              <a:rPr lang="en-US" dirty="0"/>
              <a:t> resolver </a:t>
            </a:r>
            <a:r>
              <a:rPr lang="en-US" dirty="0" err="1"/>
              <a:t>mais</a:t>
            </a:r>
            <a:r>
              <a:rPr lang="en-US" dirty="0"/>
              <a:t> </a:t>
            </a:r>
            <a:r>
              <a:rPr lang="en-US" dirty="0" err="1"/>
              <a:t>concretamente</a:t>
            </a:r>
            <a:r>
              <a:rPr lang="en-US" dirty="0"/>
              <a:t> o </a:t>
            </a:r>
            <a:r>
              <a:rPr lang="en-US" dirty="0" err="1"/>
              <a:t>problema</a:t>
            </a:r>
            <a:r>
              <a:rPr lang="en-US" dirty="0"/>
              <a:t> do visual spatial reasoning, </a:t>
            </a:r>
            <a:r>
              <a:rPr lang="en-US" dirty="0" err="1"/>
              <a:t>ou</a:t>
            </a:r>
            <a:r>
              <a:rPr lang="en-US" dirty="0"/>
              <a:t> </a:t>
            </a:r>
            <a:r>
              <a:rPr lang="en-US" dirty="0" err="1"/>
              <a:t>seja</a:t>
            </a:r>
            <a:r>
              <a:rPr lang="en-US" dirty="0"/>
              <a:t>, o </a:t>
            </a:r>
            <a:r>
              <a:rPr lang="en-US" dirty="0" err="1"/>
              <a:t>raciocínio</a:t>
            </a:r>
            <a:r>
              <a:rPr lang="en-US" dirty="0"/>
              <a:t> </a:t>
            </a:r>
            <a:r>
              <a:rPr lang="en-US" dirty="0" err="1"/>
              <a:t>espacial</a:t>
            </a:r>
            <a:r>
              <a:rPr lang="en-US" dirty="0"/>
              <a:t> </a:t>
            </a:r>
            <a:r>
              <a:rPr lang="en-US" dirty="0" err="1"/>
              <a:t>aplicado</a:t>
            </a:r>
            <a:r>
              <a:rPr lang="en-US" dirty="0"/>
              <a:t> a visual entailment. </a:t>
            </a:r>
          </a:p>
          <a:p>
            <a:endParaRPr lang="en-US" dirty="0"/>
          </a:p>
          <a:p>
            <a:r>
              <a:rPr lang="en-US" dirty="0"/>
              <a:t>Este </a:t>
            </a:r>
            <a:r>
              <a:rPr lang="en-US" dirty="0" err="1"/>
              <a:t>tema</a:t>
            </a:r>
            <a:r>
              <a:rPr lang="en-US" dirty="0"/>
              <a:t> é </a:t>
            </a:r>
            <a:r>
              <a:rPr lang="en-US" dirty="0" err="1"/>
              <a:t>particularmente</a:t>
            </a:r>
            <a:r>
              <a:rPr lang="en-US" dirty="0"/>
              <a:t> </a:t>
            </a:r>
            <a:r>
              <a:rPr lang="en-US" dirty="0" err="1"/>
              <a:t>oportuno</a:t>
            </a:r>
            <a:r>
              <a:rPr lang="en-US" dirty="0"/>
              <a:t>, </a:t>
            </a:r>
            <a:r>
              <a:rPr lang="en-US" dirty="0" err="1"/>
              <a:t>uma</a:t>
            </a:r>
            <a:r>
              <a:rPr lang="en-US" dirty="0"/>
              <a:t> </a:t>
            </a:r>
            <a:r>
              <a:rPr lang="en-US" dirty="0" err="1"/>
              <a:t>vez</a:t>
            </a:r>
            <a:r>
              <a:rPr lang="en-US" dirty="0"/>
              <a:t> que </a:t>
            </a:r>
            <a:r>
              <a:rPr lang="en-US" dirty="0" err="1"/>
              <a:t>surjiu</a:t>
            </a:r>
            <a:r>
              <a:rPr lang="en-US" dirty="0"/>
              <a:t> u</a:t>
            </a:r>
            <a:r>
              <a:rPr lang="pt-PT" dirty="0"/>
              <a:t>m novo conjunto de dados em abril de 2022 para VE, chamado VSR (Visual Spatial Reasoning), que é o primeiro dataset para VE que contém especificamente relações espaciais entre objetos. O conjunto de dados abrange 65 relações espaciais e possui cerca de 10k instâncias, usando 6.940 imagens do MS COCO (Lin et al., 2014). </a:t>
            </a:r>
          </a:p>
          <a:p>
            <a:endParaRPr lang="pt-PT" dirty="0"/>
          </a:p>
          <a:p>
            <a:endParaRPr lang="pt-PT" dirty="0"/>
          </a:p>
          <a:p>
            <a:r>
              <a:rPr lang="pt-PT" dirty="0"/>
              <a:t>“””</a:t>
            </a:r>
          </a:p>
          <a:p>
            <a:r>
              <a:rPr lang="en-US" dirty="0"/>
              <a:t>Na </a:t>
            </a:r>
            <a:r>
              <a:rPr lang="en-US" dirty="0" err="1"/>
              <a:t>tarefa</a:t>
            </a:r>
            <a:r>
              <a:rPr lang="en-US" dirty="0"/>
              <a:t> </a:t>
            </a:r>
            <a:r>
              <a:rPr lang="en-US" dirty="0" err="1"/>
              <a:t>tradicional</a:t>
            </a:r>
            <a:r>
              <a:rPr lang="en-US" dirty="0"/>
              <a:t> de entailment </a:t>
            </a:r>
            <a:r>
              <a:rPr lang="en-US" dirty="0" err="1"/>
              <a:t>existe</a:t>
            </a:r>
            <a:r>
              <a:rPr lang="en-US" dirty="0"/>
              <a:t> </a:t>
            </a:r>
            <a:r>
              <a:rPr lang="en-US" dirty="0" err="1"/>
              <a:t>uma</a:t>
            </a:r>
            <a:r>
              <a:rPr lang="en-US" dirty="0"/>
              <a:t> </a:t>
            </a:r>
            <a:r>
              <a:rPr lang="en-US" dirty="0" err="1"/>
              <a:t>premisa</a:t>
            </a:r>
            <a:r>
              <a:rPr lang="en-US" dirty="0"/>
              <a:t> textual e </a:t>
            </a:r>
            <a:r>
              <a:rPr lang="en-US" dirty="0" err="1"/>
              <a:t>uma</a:t>
            </a:r>
            <a:r>
              <a:rPr lang="en-US" dirty="0"/>
              <a:t> </a:t>
            </a:r>
            <a:r>
              <a:rPr lang="en-US" dirty="0" err="1"/>
              <a:t>hipótese</a:t>
            </a:r>
            <a:r>
              <a:rPr lang="en-US" dirty="0"/>
              <a:t> </a:t>
            </a:r>
            <a:r>
              <a:rPr lang="en-US" dirty="0" err="1"/>
              <a:t>também</a:t>
            </a:r>
            <a:r>
              <a:rPr lang="en-US" dirty="0"/>
              <a:t> textual. Por outro </a:t>
            </a:r>
            <a:r>
              <a:rPr lang="en-US" dirty="0" err="1"/>
              <a:t>lado</a:t>
            </a:r>
            <a:r>
              <a:rPr lang="en-US" dirty="0"/>
              <a:t>, no Visual Entailment, a </a:t>
            </a:r>
            <a:r>
              <a:rPr lang="en-US" dirty="0" err="1"/>
              <a:t>premisa</a:t>
            </a:r>
            <a:r>
              <a:rPr lang="en-US" dirty="0"/>
              <a:t> </a:t>
            </a:r>
            <a:r>
              <a:rPr lang="en-US" dirty="0" err="1"/>
              <a:t>em</a:t>
            </a:r>
            <a:r>
              <a:rPr lang="en-US" dirty="0"/>
              <a:t> </a:t>
            </a:r>
            <a:r>
              <a:rPr lang="en-US" dirty="0" err="1"/>
              <a:t>vez</a:t>
            </a:r>
            <a:r>
              <a:rPr lang="en-US" dirty="0"/>
              <a:t> de ser textual é </a:t>
            </a:r>
            <a:r>
              <a:rPr lang="en-US" dirty="0" err="1"/>
              <a:t>uma</a:t>
            </a:r>
            <a:r>
              <a:rPr lang="en-US" dirty="0"/>
              <a:t> </a:t>
            </a:r>
            <a:r>
              <a:rPr lang="en-US" dirty="0" err="1"/>
              <a:t>imagem</a:t>
            </a:r>
            <a:r>
              <a:rPr lang="en-US" dirty="0"/>
              <a:t>, </a:t>
            </a:r>
            <a:r>
              <a:rPr lang="en-US" dirty="0" err="1"/>
              <a:t>sendo</a:t>
            </a:r>
            <a:r>
              <a:rPr lang="en-US" dirty="0"/>
              <a:t> </a:t>
            </a:r>
            <a:r>
              <a:rPr lang="en-US" dirty="0" err="1"/>
              <a:t>possível</a:t>
            </a:r>
            <a:r>
              <a:rPr lang="en-US" dirty="0"/>
              <a:t> </a:t>
            </a:r>
            <a:r>
              <a:rPr lang="en-US" dirty="0" err="1"/>
              <a:t>deste</a:t>
            </a:r>
            <a:r>
              <a:rPr lang="en-US" dirty="0"/>
              <a:t> modo </a:t>
            </a:r>
            <a:r>
              <a:rPr lang="en-US" dirty="0" err="1"/>
              <a:t>atinjir</a:t>
            </a:r>
            <a:r>
              <a:rPr lang="en-US" dirty="0"/>
              <a:t> cross-modal retrieval.</a:t>
            </a:r>
          </a:p>
          <a:p>
            <a:endParaRPr lang="pt-PT" dirty="0"/>
          </a:p>
          <a:p>
            <a:r>
              <a:rPr lang="pt-PT" dirty="0"/>
              <a:t>Conjuntos de dados anteriores para VE como o SNLI-VE, apesar de exigirem compreensão da cena como um todo, normalmente têm poucas menções a relações espaciais entre objetos e essas relações são pouco diversas. O conjunto de dados VSR, no entanto, apresenta relações espaciais entre objetos na hipótese textual em todas as suas instâncias, o que permite um raciocínio específico sobre relações espaciais entre objetos.</a:t>
            </a:r>
          </a:p>
          <a:p>
            <a:r>
              <a:rPr lang="pt-PT" dirty="0"/>
              <a:t>“””</a:t>
            </a:r>
          </a:p>
        </p:txBody>
      </p:sp>
    </p:spTree>
    <p:extLst>
      <p:ext uri="{BB962C8B-B14F-4D97-AF65-F5344CB8AC3E}">
        <p14:creationId xmlns:p14="http://schemas.microsoft.com/office/powerpoint/2010/main" val="282270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A performance de </a:t>
            </a:r>
            <a:r>
              <a:rPr lang="en-US" dirty="0" err="1"/>
              <a:t>humanos</a:t>
            </a:r>
            <a:r>
              <a:rPr lang="en-US" dirty="0"/>
              <a:t>, que </a:t>
            </a:r>
            <a:r>
              <a:rPr lang="en-US" dirty="0" err="1"/>
              <a:t>representa</a:t>
            </a:r>
            <a:r>
              <a:rPr lang="en-US" dirty="0"/>
              <a:t> a </a:t>
            </a:r>
            <a:r>
              <a:rPr lang="en-US" dirty="0" err="1"/>
              <a:t>concordância</a:t>
            </a:r>
            <a:r>
              <a:rPr lang="en-US" dirty="0"/>
              <a:t> entre </a:t>
            </a:r>
            <a:r>
              <a:rPr lang="en-US" dirty="0" err="1"/>
              <a:t>anotadores</a:t>
            </a:r>
            <a:r>
              <a:rPr lang="en-US" dirty="0"/>
              <a:t> é de 95%, </a:t>
            </a:r>
            <a:r>
              <a:rPr lang="en-US" dirty="0" err="1"/>
              <a:t>ou</a:t>
            </a:r>
            <a:r>
              <a:rPr lang="en-US" dirty="0"/>
              <a:t> </a:t>
            </a:r>
            <a:r>
              <a:rPr lang="en-US" dirty="0" err="1"/>
              <a:t>seja</a:t>
            </a:r>
            <a:r>
              <a:rPr lang="en-US" dirty="0"/>
              <a:t> é </a:t>
            </a:r>
            <a:r>
              <a:rPr lang="en-US" dirty="0" err="1"/>
              <a:t>bastante</a:t>
            </a:r>
            <a:r>
              <a:rPr lang="en-US" dirty="0"/>
              <a:t> </a:t>
            </a:r>
            <a:r>
              <a:rPr lang="en-US" dirty="0" err="1"/>
              <a:t>elevada</a:t>
            </a:r>
            <a:r>
              <a:rPr lang="en-US" dirty="0"/>
              <a:t>, mas </a:t>
            </a:r>
            <a:r>
              <a:rPr lang="en-US" dirty="0" err="1"/>
              <a:t>ainda</a:t>
            </a:r>
            <a:r>
              <a:rPr lang="en-US" dirty="0"/>
              <a:t> </a:t>
            </a:r>
            <a:r>
              <a:rPr lang="en-US" dirty="0" err="1"/>
              <a:t>distante</a:t>
            </a:r>
            <a:r>
              <a:rPr lang="en-US" dirty="0"/>
              <a:t> dos 100%.</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No </a:t>
            </a:r>
            <a:r>
              <a:rPr lang="en-US" dirty="0" err="1"/>
              <a:t>entanto</a:t>
            </a:r>
            <a:r>
              <a:rPr lang="en-US" dirty="0"/>
              <a:t>, </a:t>
            </a:r>
            <a:r>
              <a:rPr lang="en-US" dirty="0" err="1"/>
              <a:t>os</a:t>
            </a:r>
            <a:r>
              <a:rPr lang="en-US" dirty="0"/>
              <a:t> </a:t>
            </a:r>
            <a:r>
              <a:rPr lang="en-US" dirty="0" err="1"/>
              <a:t>três</a:t>
            </a:r>
            <a:r>
              <a:rPr lang="en-US" dirty="0"/>
              <a:t> </a:t>
            </a:r>
            <a:r>
              <a:rPr lang="en-US" dirty="0" err="1"/>
              <a:t>modelos</a:t>
            </a:r>
            <a:r>
              <a:rPr lang="en-US" dirty="0"/>
              <a:t> </a:t>
            </a:r>
            <a:r>
              <a:rPr lang="en-US" dirty="0" err="1"/>
              <a:t>testados</a:t>
            </a:r>
            <a:r>
              <a:rPr lang="en-US" dirty="0"/>
              <a:t> no paper original do VSR </a:t>
            </a:r>
            <a:r>
              <a:rPr lang="en-US" dirty="0" err="1"/>
              <a:t>têm</a:t>
            </a:r>
            <a:r>
              <a:rPr lang="en-US" dirty="0"/>
              <a:t> performance </a:t>
            </a:r>
            <a:r>
              <a:rPr lang="en-US" dirty="0" err="1"/>
              <a:t>bastante</a:t>
            </a:r>
            <a:r>
              <a:rPr lang="en-US" dirty="0"/>
              <a:t> </a:t>
            </a:r>
            <a:r>
              <a:rPr lang="en-US" dirty="0" err="1"/>
              <a:t>mais</a:t>
            </a:r>
            <a:r>
              <a:rPr lang="en-US" dirty="0"/>
              <a:t> </a:t>
            </a:r>
            <a:r>
              <a:rPr lang="en-US" dirty="0" err="1"/>
              <a:t>limitada</a:t>
            </a:r>
            <a:r>
              <a:rPr lang="en-US" dirty="0"/>
              <a:t>, </a:t>
            </a:r>
            <a:r>
              <a:rPr lang="en-US" dirty="0" err="1"/>
              <a:t>cerca</a:t>
            </a:r>
            <a:r>
              <a:rPr lang="en-US" dirty="0"/>
              <a:t> de 70% de accuracy.</a:t>
            </a:r>
          </a:p>
          <a:p>
            <a:endParaRPr lang="en-US" dirty="0"/>
          </a:p>
          <a:p>
            <a:r>
              <a:rPr lang="en-US" dirty="0"/>
              <a:t>Um dos </a:t>
            </a:r>
            <a:r>
              <a:rPr lang="en-US" dirty="0" err="1"/>
              <a:t>fatores</a:t>
            </a:r>
            <a:r>
              <a:rPr lang="en-US" dirty="0"/>
              <a:t> </a:t>
            </a:r>
            <a:r>
              <a:rPr lang="en-US" dirty="0" err="1"/>
              <a:t>mais</a:t>
            </a:r>
            <a:r>
              <a:rPr lang="en-US" dirty="0"/>
              <a:t> </a:t>
            </a:r>
            <a:r>
              <a:rPr lang="en-US" dirty="0" err="1"/>
              <a:t>importantes</a:t>
            </a:r>
            <a:r>
              <a:rPr lang="en-US" dirty="0"/>
              <a:t> é a </a:t>
            </a:r>
            <a:r>
              <a:rPr lang="en-US" dirty="0" err="1"/>
              <a:t>utilização</a:t>
            </a:r>
            <a:r>
              <a:rPr lang="en-US" dirty="0"/>
              <a:t> de positional embeddings, que </a:t>
            </a:r>
            <a:r>
              <a:rPr lang="en-US" dirty="0" err="1"/>
              <a:t>são</a:t>
            </a:r>
            <a:r>
              <a:rPr lang="en-US" dirty="0"/>
              <a:t> </a:t>
            </a:r>
            <a:r>
              <a:rPr lang="en-US" dirty="0" err="1"/>
              <a:t>especialmente</a:t>
            </a:r>
            <a:r>
              <a:rPr lang="en-US" dirty="0"/>
              <a:t> </a:t>
            </a:r>
            <a:r>
              <a:rPr lang="en-US" dirty="0" err="1"/>
              <a:t>importantes</a:t>
            </a:r>
            <a:r>
              <a:rPr lang="en-US" dirty="0"/>
              <a:t> para </a:t>
            </a:r>
            <a:r>
              <a:rPr lang="en-US" dirty="0" err="1"/>
              <a:t>estabelecer</a:t>
            </a:r>
            <a:r>
              <a:rPr lang="en-US" dirty="0"/>
              <a:t> as </a:t>
            </a:r>
            <a:r>
              <a:rPr lang="en-US" dirty="0" err="1"/>
              <a:t>relações</a:t>
            </a:r>
            <a:r>
              <a:rPr lang="en-US" dirty="0"/>
              <a:t> </a:t>
            </a:r>
            <a:r>
              <a:rPr lang="en-US" dirty="0" err="1"/>
              <a:t>espaciais</a:t>
            </a:r>
            <a:r>
              <a:rPr lang="en-US" dirty="0"/>
              <a:t> entre </a:t>
            </a:r>
            <a:r>
              <a:rPr lang="en-US" dirty="0" err="1"/>
              <a:t>os</a:t>
            </a:r>
            <a:r>
              <a:rPr lang="en-US" dirty="0"/>
              <a:t> </a:t>
            </a:r>
            <a:r>
              <a:rPr lang="en-US" dirty="0" err="1"/>
              <a:t>objetos</a:t>
            </a:r>
            <a:r>
              <a:rPr lang="en-US" dirty="0"/>
              <a:t>. Dos </a:t>
            </a:r>
            <a:r>
              <a:rPr lang="en-US" dirty="0" err="1"/>
              <a:t>três</a:t>
            </a:r>
            <a:r>
              <a:rPr lang="en-US" dirty="0"/>
              <a:t> </a:t>
            </a:r>
            <a:r>
              <a:rPr lang="en-US" dirty="0" err="1"/>
              <a:t>modelos</a:t>
            </a:r>
            <a:r>
              <a:rPr lang="en-US" dirty="0"/>
              <a:t> </a:t>
            </a:r>
            <a:r>
              <a:rPr lang="en-US" dirty="0" err="1"/>
              <a:t>testados</a:t>
            </a:r>
            <a:r>
              <a:rPr lang="en-US" dirty="0"/>
              <a:t> no VSR </a:t>
            </a:r>
            <a:r>
              <a:rPr lang="en-US" dirty="0" err="1"/>
              <a:t>pelo</a:t>
            </a:r>
            <a:r>
              <a:rPr lang="en-US" dirty="0"/>
              <a:t> paper original, o </a:t>
            </a:r>
            <a:r>
              <a:rPr lang="en-US" dirty="0" err="1"/>
              <a:t>único</a:t>
            </a:r>
            <a:r>
              <a:rPr lang="en-US" dirty="0"/>
              <a:t> que </a:t>
            </a:r>
            <a:r>
              <a:rPr lang="en-US" dirty="0" err="1"/>
              <a:t>não</a:t>
            </a:r>
            <a:r>
              <a:rPr lang="en-US" dirty="0"/>
              <a:t> </a:t>
            </a:r>
            <a:r>
              <a:rPr lang="en-US" dirty="0" err="1"/>
              <a:t>utiliza</a:t>
            </a:r>
            <a:r>
              <a:rPr lang="en-US" dirty="0"/>
              <a:t> positional embeddings é o </a:t>
            </a:r>
            <a:r>
              <a:rPr lang="en-US" dirty="0" err="1"/>
              <a:t>VisualBert</a:t>
            </a:r>
            <a:r>
              <a:rPr lang="en-US" dirty="0"/>
              <a:t>, que </a:t>
            </a:r>
            <a:r>
              <a:rPr lang="en-US" dirty="0" err="1"/>
              <a:t>tem</a:t>
            </a:r>
            <a:r>
              <a:rPr lang="en-US" dirty="0"/>
              <a:t> performance de </a:t>
            </a:r>
            <a:r>
              <a:rPr lang="en-US" dirty="0" err="1"/>
              <a:t>cerca</a:t>
            </a:r>
            <a:r>
              <a:rPr lang="en-US" dirty="0"/>
              <a:t> de 60%, </a:t>
            </a:r>
            <a:r>
              <a:rPr lang="en-US" dirty="0" err="1"/>
              <a:t>enquanto</a:t>
            </a:r>
            <a:r>
              <a:rPr lang="en-US" dirty="0"/>
              <a:t> que </a:t>
            </a:r>
            <a:r>
              <a:rPr lang="en-US" dirty="0" err="1"/>
              <a:t>os</a:t>
            </a:r>
            <a:r>
              <a:rPr lang="en-US" dirty="0"/>
              <a:t> outros </a:t>
            </a:r>
            <a:r>
              <a:rPr lang="en-US" dirty="0" err="1"/>
              <a:t>dois</a:t>
            </a:r>
            <a:r>
              <a:rPr lang="en-US" dirty="0"/>
              <a:t> </a:t>
            </a:r>
            <a:r>
              <a:rPr lang="en-US" dirty="0" err="1"/>
              <a:t>modelos</a:t>
            </a:r>
            <a:r>
              <a:rPr lang="en-US" dirty="0"/>
              <a:t> que </a:t>
            </a:r>
            <a:r>
              <a:rPr lang="en-US" dirty="0" err="1"/>
              <a:t>têm</a:t>
            </a:r>
            <a:r>
              <a:rPr lang="en-US" dirty="0"/>
              <a:t> positional embeddings </a:t>
            </a:r>
            <a:r>
              <a:rPr lang="en-US" dirty="0" err="1"/>
              <a:t>têm</a:t>
            </a:r>
            <a:r>
              <a:rPr lang="en-US" dirty="0"/>
              <a:t> performance de </a:t>
            </a:r>
            <a:r>
              <a:rPr lang="en-US" dirty="0" err="1"/>
              <a:t>cerca</a:t>
            </a:r>
            <a:r>
              <a:rPr lang="en-US" dirty="0"/>
              <a:t> de 70%.</a:t>
            </a:r>
          </a:p>
          <a:p>
            <a:endParaRPr lang="en-US" dirty="0"/>
          </a:p>
          <a:p>
            <a:r>
              <a:rPr lang="en-US" dirty="0" err="1"/>
              <a:t>Modelos</a:t>
            </a:r>
            <a:r>
              <a:rPr lang="en-US" dirty="0"/>
              <a:t> </a:t>
            </a:r>
            <a:r>
              <a:rPr lang="en-US" dirty="0" err="1"/>
              <a:t>mais</a:t>
            </a:r>
            <a:r>
              <a:rPr lang="en-US" dirty="0"/>
              <a:t> </a:t>
            </a:r>
            <a:r>
              <a:rPr lang="en-US" dirty="0" err="1"/>
              <a:t>recentes</a:t>
            </a:r>
            <a:r>
              <a:rPr lang="en-US" dirty="0"/>
              <a:t> </a:t>
            </a:r>
            <a:r>
              <a:rPr lang="en-US" dirty="0" err="1"/>
              <a:t>usam</a:t>
            </a:r>
            <a:r>
              <a:rPr lang="en-US" dirty="0"/>
              <a:t> </a:t>
            </a:r>
            <a:r>
              <a:rPr lang="en-US" dirty="0" err="1"/>
              <a:t>uma</a:t>
            </a:r>
            <a:r>
              <a:rPr lang="en-US" dirty="0"/>
              <a:t> </a:t>
            </a:r>
            <a:r>
              <a:rPr lang="en-US" dirty="0" err="1"/>
              <a:t>aprendizagem</a:t>
            </a:r>
            <a:r>
              <a:rPr lang="en-US" dirty="0"/>
              <a:t> data-centric, </a:t>
            </a:r>
            <a:r>
              <a:rPr lang="en-US" dirty="0" err="1"/>
              <a:t>utilizando</a:t>
            </a:r>
            <a:r>
              <a:rPr lang="en-US" dirty="0"/>
              <a:t> para </a:t>
            </a:r>
            <a:r>
              <a:rPr lang="en-US" dirty="0" err="1"/>
              <a:t>isso</a:t>
            </a:r>
            <a:r>
              <a:rPr lang="en-US" dirty="0"/>
              <a:t> </a:t>
            </a:r>
            <a:r>
              <a:rPr lang="en-US" dirty="0" err="1"/>
              <a:t>uma</a:t>
            </a:r>
            <a:r>
              <a:rPr lang="en-US" dirty="0"/>
              <a:t> loss </a:t>
            </a:r>
            <a:r>
              <a:rPr lang="en-US" dirty="0" err="1"/>
              <a:t>contrastiva</a:t>
            </a:r>
            <a:r>
              <a:rPr lang="en-US" dirty="0"/>
              <a:t>. Neste </a:t>
            </a:r>
            <a:r>
              <a:rPr lang="en-US" dirty="0" err="1"/>
              <a:t>caso</a:t>
            </a:r>
            <a:r>
              <a:rPr lang="en-US" dirty="0"/>
              <a:t>, o </a:t>
            </a:r>
            <a:r>
              <a:rPr lang="en-US" dirty="0" err="1"/>
              <a:t>nosso</a:t>
            </a:r>
            <a:r>
              <a:rPr lang="en-US" dirty="0"/>
              <a:t> </a:t>
            </a:r>
            <a:r>
              <a:rPr lang="en-US" dirty="0" err="1"/>
              <a:t>objetivo</a:t>
            </a:r>
            <a:r>
              <a:rPr lang="en-US" dirty="0"/>
              <a:t> é replica </a:t>
            </a:r>
            <a:r>
              <a:rPr lang="en-US" dirty="0" err="1"/>
              <a:t>estas</a:t>
            </a:r>
            <a:r>
              <a:rPr lang="en-US" dirty="0"/>
              <a:t> </a:t>
            </a:r>
            <a:r>
              <a:rPr lang="en-US" dirty="0" err="1"/>
              <a:t>abordagens</a:t>
            </a:r>
            <a:r>
              <a:rPr lang="en-US" dirty="0"/>
              <a:t> para um dataset multimodal com </a:t>
            </a:r>
            <a:r>
              <a:rPr lang="en-US" dirty="0" err="1"/>
              <a:t>relações</a:t>
            </a:r>
            <a:r>
              <a:rPr lang="en-US" dirty="0"/>
              <a:t> </a:t>
            </a:r>
            <a:r>
              <a:rPr lang="en-US" dirty="0" err="1"/>
              <a:t>espaciais</a:t>
            </a:r>
            <a:r>
              <a:rPr lang="en-US" dirty="0"/>
              <a:t>, </a:t>
            </a:r>
            <a:r>
              <a:rPr lang="en-US" dirty="0" err="1"/>
              <a:t>ou</a:t>
            </a:r>
            <a:r>
              <a:rPr lang="en-US" dirty="0"/>
              <a:t> </a:t>
            </a:r>
            <a:r>
              <a:rPr lang="en-US" dirty="0" err="1"/>
              <a:t>seja</a:t>
            </a:r>
            <a:r>
              <a:rPr lang="en-US" dirty="0"/>
              <a:t> </a:t>
            </a:r>
            <a:r>
              <a:rPr lang="en-US" dirty="0" err="1"/>
              <a:t>poder</a:t>
            </a:r>
            <a:r>
              <a:rPr lang="en-US" dirty="0"/>
              <a:t> </a:t>
            </a:r>
            <a:r>
              <a:rPr lang="en-US" dirty="0" err="1"/>
              <a:t>contrastar</a:t>
            </a:r>
            <a:r>
              <a:rPr lang="en-US" dirty="0"/>
              <a:t> </a:t>
            </a:r>
            <a:r>
              <a:rPr lang="en-US" dirty="0" err="1"/>
              <a:t>relações</a:t>
            </a:r>
            <a:r>
              <a:rPr lang="en-US" dirty="0"/>
              <a:t> </a:t>
            </a:r>
            <a:r>
              <a:rPr lang="en-US" dirty="0" err="1"/>
              <a:t>espaciais</a:t>
            </a:r>
            <a:r>
              <a:rPr lang="en-US" dirty="0"/>
              <a:t>. Para </a:t>
            </a:r>
            <a:r>
              <a:rPr lang="en-US" dirty="0" err="1"/>
              <a:t>além</a:t>
            </a:r>
            <a:r>
              <a:rPr lang="en-US" dirty="0"/>
              <a:t> </a:t>
            </a:r>
            <a:r>
              <a:rPr lang="en-US" dirty="0" err="1"/>
              <a:t>disso</a:t>
            </a:r>
            <a:r>
              <a:rPr lang="en-US" dirty="0"/>
              <a:t>, </a:t>
            </a:r>
            <a:r>
              <a:rPr lang="en-US" dirty="0" err="1"/>
              <a:t>como</a:t>
            </a:r>
            <a:r>
              <a:rPr lang="en-US" dirty="0"/>
              <a:t> o VSR é um dataset </a:t>
            </a:r>
            <a:r>
              <a:rPr lang="en-US" dirty="0" err="1"/>
              <a:t>bastante</a:t>
            </a:r>
            <a:r>
              <a:rPr lang="en-US" dirty="0"/>
              <a:t> </a:t>
            </a:r>
            <a:r>
              <a:rPr lang="en-US" dirty="0" err="1"/>
              <a:t>curto</a:t>
            </a:r>
            <a:r>
              <a:rPr lang="en-US" dirty="0"/>
              <a:t>, </a:t>
            </a:r>
            <a:r>
              <a:rPr lang="en-US" dirty="0" err="1"/>
              <a:t>nomeadamente</a:t>
            </a:r>
            <a:r>
              <a:rPr lang="en-US" dirty="0"/>
              <a:t> </a:t>
            </a:r>
            <a:r>
              <a:rPr lang="en-US" dirty="0" err="1"/>
              <a:t>devido</a:t>
            </a:r>
            <a:r>
              <a:rPr lang="en-US" dirty="0"/>
              <a:t> à </a:t>
            </a:r>
            <a:r>
              <a:rPr lang="en-US" dirty="0" err="1"/>
              <a:t>dificuldade</a:t>
            </a:r>
            <a:r>
              <a:rPr lang="en-US" dirty="0"/>
              <a:t> </a:t>
            </a:r>
            <a:r>
              <a:rPr lang="en-US" dirty="0" err="1"/>
              <a:t>em</a:t>
            </a:r>
            <a:r>
              <a:rPr lang="en-US" dirty="0"/>
              <a:t> </a:t>
            </a:r>
            <a:r>
              <a:rPr lang="en-US" dirty="0" err="1"/>
              <a:t>obter</a:t>
            </a:r>
            <a:r>
              <a:rPr lang="en-US" dirty="0"/>
              <a:t> Visual </a:t>
            </a:r>
          </a:p>
        </p:txBody>
      </p:sp>
    </p:spTree>
    <p:extLst>
      <p:ext uri="{BB962C8B-B14F-4D97-AF65-F5344CB8AC3E}">
        <p14:creationId xmlns:p14="http://schemas.microsoft.com/office/powerpoint/2010/main" val="84020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a:t>
            </a:r>
            <a:r>
              <a:rPr lang="en-US" dirty="0" err="1"/>
              <a:t>nossa</a:t>
            </a:r>
            <a:r>
              <a:rPr lang="en-US" dirty="0"/>
              <a:t> </a:t>
            </a:r>
            <a:r>
              <a:rPr lang="en-US" dirty="0" err="1"/>
              <a:t>técnica</a:t>
            </a:r>
            <a:r>
              <a:rPr lang="en-US" dirty="0"/>
              <a:t> de </a:t>
            </a:r>
            <a:r>
              <a:rPr lang="en-US" dirty="0" err="1"/>
              <a:t>aumentação</a:t>
            </a:r>
            <a:r>
              <a:rPr lang="en-US" dirty="0"/>
              <a:t> de imagens </a:t>
            </a:r>
            <a:r>
              <a:rPr lang="en-US" dirty="0" err="1"/>
              <a:t>tenta</a:t>
            </a:r>
            <a:r>
              <a:rPr lang="en-US" dirty="0"/>
              <a:t> </a:t>
            </a:r>
            <a:r>
              <a:rPr lang="en-US" dirty="0" err="1"/>
              <a:t>preservar</a:t>
            </a:r>
            <a:r>
              <a:rPr lang="en-US" dirty="0"/>
              <a:t> as </a:t>
            </a:r>
            <a:r>
              <a:rPr lang="en-US" dirty="0" err="1"/>
              <a:t>relações</a:t>
            </a:r>
            <a:r>
              <a:rPr lang="en-US" dirty="0"/>
              <a:t> </a:t>
            </a:r>
            <a:r>
              <a:rPr lang="en-US" dirty="0" err="1"/>
              <a:t>espaciais</a:t>
            </a:r>
            <a:r>
              <a:rPr lang="en-US" dirty="0"/>
              <a:t>, </a:t>
            </a:r>
            <a:r>
              <a:rPr lang="en-US" dirty="0" err="1"/>
              <a:t>por</a:t>
            </a:r>
            <a:r>
              <a:rPr lang="en-US" dirty="0"/>
              <a:t> </a:t>
            </a:r>
            <a:r>
              <a:rPr lang="en-US" dirty="0" err="1"/>
              <a:t>oposição</a:t>
            </a:r>
            <a:r>
              <a:rPr lang="en-US" dirty="0"/>
              <a:t> a </a:t>
            </a:r>
            <a:r>
              <a:rPr lang="en-US" dirty="0" err="1"/>
              <a:t>outras</a:t>
            </a:r>
            <a:r>
              <a:rPr lang="en-US" dirty="0"/>
              <a:t> </a:t>
            </a:r>
            <a:r>
              <a:rPr lang="en-US" dirty="0" err="1"/>
              <a:t>técnicas</a:t>
            </a:r>
            <a:r>
              <a:rPr lang="en-US" dirty="0"/>
              <a:t> do </a:t>
            </a:r>
            <a:r>
              <a:rPr lang="en-US" dirty="0" err="1"/>
              <a:t>estado</a:t>
            </a:r>
            <a:r>
              <a:rPr lang="en-US" dirty="0"/>
              <a:t> da </a:t>
            </a:r>
            <a:r>
              <a:rPr lang="en-US" dirty="0" err="1"/>
              <a:t>arte</a:t>
            </a:r>
            <a:r>
              <a:rPr lang="en-US" dirty="0"/>
              <a:t>, que .</a:t>
            </a:r>
          </a:p>
          <a:p>
            <a:r>
              <a:rPr lang="en-US" dirty="0" err="1"/>
              <a:t>Técnicas</a:t>
            </a:r>
            <a:r>
              <a:rPr lang="en-US" dirty="0"/>
              <a:t> do </a:t>
            </a:r>
            <a:r>
              <a:rPr lang="en-US" dirty="0" err="1"/>
              <a:t>estado</a:t>
            </a:r>
            <a:r>
              <a:rPr lang="en-US" dirty="0"/>
              <a:t> da </a:t>
            </a:r>
            <a:r>
              <a:rPr lang="en-US" dirty="0" err="1"/>
              <a:t>Arte</a:t>
            </a:r>
            <a:r>
              <a:rPr lang="en-US" dirty="0"/>
              <a:t>, </a:t>
            </a:r>
            <a:r>
              <a:rPr lang="en-US" dirty="0" err="1"/>
              <a:t>como</a:t>
            </a:r>
            <a:r>
              <a:rPr lang="en-US" dirty="0"/>
              <a:t> </a:t>
            </a:r>
            <a:r>
              <a:rPr lang="en-US" dirty="0" err="1"/>
              <a:t>por</a:t>
            </a:r>
            <a:r>
              <a:rPr lang="en-US" dirty="0"/>
              <a:t> </a:t>
            </a:r>
            <a:r>
              <a:rPr lang="en-US" dirty="0" err="1"/>
              <a:t>exemplo</a:t>
            </a:r>
            <a:r>
              <a:rPr lang="en-US" dirty="0"/>
              <a:t> o </a:t>
            </a:r>
            <a:r>
              <a:rPr lang="en-US" dirty="0" err="1"/>
              <a:t>AutoAugment</a:t>
            </a:r>
            <a:r>
              <a:rPr lang="en-US" dirty="0"/>
              <a:t>, </a:t>
            </a:r>
            <a:r>
              <a:rPr lang="en-US" dirty="0" err="1"/>
              <a:t>tipicamente</a:t>
            </a:r>
            <a:r>
              <a:rPr lang="en-US" dirty="0"/>
              <a:t> </a:t>
            </a:r>
            <a:r>
              <a:rPr lang="en-US" dirty="0" err="1"/>
              <a:t>utilizam</a:t>
            </a:r>
            <a:r>
              <a:rPr lang="en-US" dirty="0"/>
              <a:t> </a:t>
            </a:r>
            <a:r>
              <a:rPr lang="pt-PT" dirty="0"/>
              <a:t>políticas automáticas de aumentação. Ou seja, definem um conjunto de transformações de cor ou geométricas possíveis e é feita uma busca automática utilizando técnicas de &lt;</a:t>
            </a:r>
            <a:endParaRPr lang="en-US" dirty="0"/>
          </a:p>
        </p:txBody>
      </p:sp>
    </p:spTree>
    <p:extLst>
      <p:ext uri="{BB962C8B-B14F-4D97-AF65-F5344CB8AC3E}">
        <p14:creationId xmlns:p14="http://schemas.microsoft.com/office/powerpoint/2010/main" val="391788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425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793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542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Using Supervised approach</a:t>
            </a:r>
          </a:p>
        </p:txBody>
      </p:sp>
    </p:spTree>
    <p:extLst>
      <p:ext uri="{BB962C8B-B14F-4D97-AF65-F5344CB8AC3E}">
        <p14:creationId xmlns:p14="http://schemas.microsoft.com/office/powerpoint/2010/main" val="15886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Os</a:t>
            </a:r>
            <a:r>
              <a:rPr lang="en-US" dirty="0"/>
              <a:t> </a:t>
            </a:r>
            <a:r>
              <a:rPr lang="en-US" dirty="0" err="1"/>
              <a:t>tripletos</a:t>
            </a:r>
            <a:r>
              <a:rPr lang="en-US" dirty="0"/>
              <a:t> </a:t>
            </a:r>
            <a:r>
              <a:rPr lang="en-US" dirty="0" err="1"/>
              <a:t>são</a:t>
            </a:r>
            <a:r>
              <a:rPr lang="en-US" dirty="0"/>
              <a:t> </a:t>
            </a:r>
            <a:r>
              <a:rPr lang="en-US" dirty="0" err="1"/>
              <a:t>obtidos</a:t>
            </a:r>
            <a:r>
              <a:rPr lang="en-US" dirty="0"/>
              <a:t> antes do </a:t>
            </a:r>
            <a:r>
              <a:rPr lang="en-US" dirty="0" err="1"/>
              <a:t>início</a:t>
            </a:r>
            <a:r>
              <a:rPr lang="en-US" dirty="0"/>
              <a:t> do </a:t>
            </a:r>
            <a:r>
              <a:rPr lang="en-US" dirty="0" err="1"/>
              <a:t>treino</a:t>
            </a:r>
            <a:r>
              <a:rPr lang="en-US" dirty="0"/>
              <a:t> de forma, </a:t>
            </a:r>
            <a:r>
              <a:rPr lang="en-US" dirty="0" err="1"/>
              <a:t>como</a:t>
            </a:r>
            <a:r>
              <a:rPr lang="en-US" dirty="0"/>
              <a:t> se </a:t>
            </a:r>
            <a:r>
              <a:rPr lang="en-US" dirty="0" err="1"/>
              <a:t>costuma</a:t>
            </a:r>
            <a:r>
              <a:rPr lang="en-US" dirty="0"/>
              <a:t> </a:t>
            </a:r>
            <a:r>
              <a:rPr lang="en-US" dirty="0" err="1"/>
              <a:t>dizer</a:t>
            </a:r>
            <a:r>
              <a:rPr lang="en-US" dirty="0"/>
              <a:t>, “offline”. </a:t>
            </a:r>
            <a:r>
              <a:rPr lang="en-US" dirty="0" err="1"/>
              <a:t>Existem</a:t>
            </a:r>
            <a:r>
              <a:rPr lang="en-US" dirty="0"/>
              <a:t> </a:t>
            </a:r>
            <a:r>
              <a:rPr lang="en-US" dirty="0" err="1"/>
              <a:t>outras</a:t>
            </a:r>
            <a:r>
              <a:rPr lang="en-US" dirty="0"/>
              <a:t> </a:t>
            </a:r>
            <a:r>
              <a:rPr lang="en-US" dirty="0" err="1"/>
              <a:t>abordagens</a:t>
            </a:r>
            <a:r>
              <a:rPr lang="en-US" dirty="0"/>
              <a:t>, </a:t>
            </a:r>
            <a:r>
              <a:rPr lang="en-US" dirty="0" err="1"/>
              <a:t>algumas</a:t>
            </a:r>
            <a:r>
              <a:rPr lang="en-US" dirty="0"/>
              <a:t> </a:t>
            </a:r>
            <a:r>
              <a:rPr lang="en-US" dirty="0" err="1"/>
              <a:t>utilizadas</a:t>
            </a:r>
            <a:r>
              <a:rPr lang="en-US" dirty="0"/>
              <a:t> no </a:t>
            </a:r>
            <a:r>
              <a:rPr lang="en-US" dirty="0" err="1"/>
              <a:t>estado</a:t>
            </a:r>
            <a:r>
              <a:rPr lang="en-US" dirty="0"/>
              <a:t> da </a:t>
            </a:r>
            <a:r>
              <a:rPr lang="en-US" dirty="0" err="1"/>
              <a:t>arte</a:t>
            </a:r>
            <a:r>
              <a:rPr lang="en-US" dirty="0"/>
              <a:t> que </a:t>
            </a:r>
            <a:r>
              <a:rPr lang="en-US" dirty="0" err="1"/>
              <a:t>fazem</a:t>
            </a:r>
            <a:r>
              <a:rPr lang="en-US" dirty="0"/>
              <a:t> online mining (</a:t>
            </a:r>
            <a:r>
              <a:rPr lang="en-US" dirty="0" err="1"/>
              <a:t>ou</a:t>
            </a:r>
            <a:r>
              <a:rPr lang="en-US" dirty="0"/>
              <a:t> </a:t>
            </a:r>
            <a:r>
              <a:rPr lang="en-US" dirty="0" err="1"/>
              <a:t>seja</a:t>
            </a:r>
            <a:r>
              <a:rPr lang="en-US" dirty="0"/>
              <a:t> </a:t>
            </a:r>
            <a:r>
              <a:rPr lang="en-US" dirty="0" err="1"/>
              <a:t>os</a:t>
            </a:r>
            <a:r>
              <a:rPr lang="en-US" dirty="0"/>
              <a:t> </a:t>
            </a:r>
            <a:r>
              <a:rPr lang="en-US" dirty="0" err="1"/>
              <a:t>tripletos</a:t>
            </a:r>
            <a:r>
              <a:rPr lang="en-US" dirty="0"/>
              <a:t> </a:t>
            </a:r>
            <a:r>
              <a:rPr lang="en-US" dirty="0" err="1"/>
              <a:t>são</a:t>
            </a:r>
            <a:r>
              <a:rPr lang="en-US" dirty="0"/>
              <a:t> </a:t>
            </a:r>
            <a:r>
              <a:rPr lang="en-US" dirty="0" err="1"/>
              <a:t>obtidos</a:t>
            </a:r>
            <a:r>
              <a:rPr lang="en-US" dirty="0"/>
              <a:t> </a:t>
            </a:r>
            <a:r>
              <a:rPr lang="en-US" dirty="0" err="1"/>
              <a:t>conforme</a:t>
            </a:r>
            <a:r>
              <a:rPr lang="en-US" dirty="0"/>
              <a:t> a </a:t>
            </a:r>
            <a:r>
              <a:rPr lang="en-US" dirty="0" err="1"/>
              <a:t>distância</a:t>
            </a:r>
            <a:r>
              <a:rPr lang="en-US" dirty="0"/>
              <a:t> entre a </a:t>
            </a:r>
            <a:r>
              <a:rPr lang="en-US" dirty="0" err="1"/>
              <a:t>Ancora</a:t>
            </a:r>
            <a:r>
              <a:rPr lang="en-US" dirty="0"/>
              <a:t> e </a:t>
            </a:r>
            <a:r>
              <a:rPr lang="en-US" dirty="0" err="1"/>
              <a:t>Positivo</a:t>
            </a:r>
            <a:r>
              <a:rPr lang="en-US" dirty="0"/>
              <a:t> e </a:t>
            </a:r>
            <a:r>
              <a:rPr lang="en-US" dirty="0" err="1"/>
              <a:t>Ancora</a:t>
            </a:r>
            <a:r>
              <a:rPr lang="en-US" dirty="0"/>
              <a:t> e </a:t>
            </a:r>
            <a:r>
              <a:rPr lang="en-US" dirty="0" err="1"/>
              <a:t>Negativo</a:t>
            </a:r>
            <a:r>
              <a:rPr lang="en-US" dirty="0"/>
              <a:t> ser </a:t>
            </a:r>
            <a:r>
              <a:rPr lang="en-US" dirty="0" err="1"/>
              <a:t>maior</a:t>
            </a:r>
            <a:r>
              <a:rPr lang="en-US" dirty="0"/>
              <a:t> </a:t>
            </a:r>
            <a:r>
              <a:rPr lang="en-US" dirty="0" err="1"/>
              <a:t>ou</a:t>
            </a:r>
            <a:r>
              <a:rPr lang="en-US" dirty="0"/>
              <a:t> </a:t>
            </a:r>
            <a:r>
              <a:rPr lang="en-US" dirty="0" err="1"/>
              <a:t>menor</a:t>
            </a:r>
            <a:r>
              <a:rPr lang="en-US" dirty="0"/>
              <a:t> que a </a:t>
            </a:r>
            <a:r>
              <a:rPr lang="en-US" dirty="0" err="1"/>
              <a:t>margem</a:t>
            </a:r>
            <a:r>
              <a:rPr lang="en-US" dirty="0"/>
              <a:t>, </a:t>
            </a:r>
            <a:r>
              <a:rPr lang="en-US" dirty="0" err="1"/>
              <a:t>sendo</a:t>
            </a:r>
            <a:r>
              <a:rPr lang="en-US" dirty="0"/>
              <a:t> </a:t>
            </a:r>
            <a:r>
              <a:rPr lang="en-US" dirty="0" err="1"/>
              <a:t>classificados</a:t>
            </a:r>
            <a:r>
              <a:rPr lang="en-US" dirty="0"/>
              <a:t> </a:t>
            </a:r>
            <a:r>
              <a:rPr lang="en-US" dirty="0" err="1"/>
              <a:t>em</a:t>
            </a:r>
            <a:r>
              <a:rPr lang="en-US" dirty="0"/>
              <a:t> hard, semi-hard </a:t>
            </a:r>
            <a:r>
              <a:rPr lang="en-US" dirty="0" err="1"/>
              <a:t>ou</a:t>
            </a:r>
            <a:r>
              <a:rPr lang="en-US" dirty="0"/>
              <a:t> easy triplets, </a:t>
            </a:r>
            <a:r>
              <a:rPr lang="en-US" dirty="0" err="1"/>
              <a:t>sendo</a:t>
            </a:r>
            <a:r>
              <a:rPr lang="en-US" dirty="0"/>
              <a:t> </a:t>
            </a:r>
            <a:r>
              <a:rPr lang="en-US" dirty="0" err="1"/>
              <a:t>normalmente</a:t>
            </a:r>
            <a:r>
              <a:rPr lang="en-US" dirty="0"/>
              <a:t> </a:t>
            </a:r>
            <a:r>
              <a:rPr lang="en-US" dirty="0" err="1"/>
              <a:t>utilizados</a:t>
            </a:r>
            <a:r>
              <a:rPr lang="en-US" dirty="0"/>
              <a:t> </a:t>
            </a:r>
            <a:r>
              <a:rPr lang="en-US" dirty="0" err="1"/>
              <a:t>os</a:t>
            </a:r>
            <a:r>
              <a:rPr lang="en-US" dirty="0"/>
              <a:t> semi-hard triplets). No </a:t>
            </a:r>
            <a:r>
              <a:rPr lang="en-US" dirty="0" err="1"/>
              <a:t>entanto</a:t>
            </a:r>
            <a:r>
              <a:rPr lang="en-US" dirty="0"/>
              <a:t>, </a:t>
            </a:r>
            <a:r>
              <a:rPr lang="en-US" dirty="0" err="1"/>
              <a:t>como</a:t>
            </a:r>
            <a:r>
              <a:rPr lang="en-US" dirty="0"/>
              <a:t> </a:t>
            </a:r>
            <a:r>
              <a:rPr lang="en-US" dirty="0" err="1"/>
              <a:t>nós</a:t>
            </a:r>
            <a:r>
              <a:rPr lang="en-US" dirty="0"/>
              <a:t> </a:t>
            </a:r>
            <a:r>
              <a:rPr lang="en-US" dirty="0" err="1"/>
              <a:t>temos</a:t>
            </a:r>
            <a:r>
              <a:rPr lang="en-US" dirty="0"/>
              <a:t> um conjunto de </a:t>
            </a:r>
            <a:r>
              <a:rPr lang="en-US" dirty="0" err="1"/>
              <a:t>regras</a:t>
            </a:r>
            <a:r>
              <a:rPr lang="en-US" dirty="0"/>
              <a:t> </a:t>
            </a:r>
            <a:r>
              <a:rPr lang="en-US" dirty="0" err="1"/>
              <a:t>bem-definidas</a:t>
            </a:r>
            <a:r>
              <a:rPr lang="en-US" dirty="0"/>
              <a:t> que </a:t>
            </a:r>
            <a:r>
              <a:rPr lang="en-US" dirty="0" err="1"/>
              <a:t>permanecem</a:t>
            </a:r>
            <a:r>
              <a:rPr lang="en-US" dirty="0"/>
              <a:t> </a:t>
            </a:r>
            <a:r>
              <a:rPr lang="en-US" dirty="0" err="1"/>
              <a:t>inalteradas</a:t>
            </a:r>
            <a:r>
              <a:rPr lang="en-US" dirty="0"/>
              <a:t>, é </a:t>
            </a:r>
            <a:r>
              <a:rPr lang="en-US" dirty="0" err="1"/>
              <a:t>mais</a:t>
            </a:r>
            <a:r>
              <a:rPr lang="en-US" dirty="0"/>
              <a:t> </a:t>
            </a:r>
            <a:r>
              <a:rPr lang="en-US" dirty="0" err="1"/>
              <a:t>eficiente</a:t>
            </a:r>
            <a:r>
              <a:rPr lang="en-US" dirty="0"/>
              <a:t> </a:t>
            </a:r>
            <a:r>
              <a:rPr lang="en-US" dirty="0" err="1"/>
              <a:t>criar</a:t>
            </a:r>
            <a:r>
              <a:rPr lang="en-US" dirty="0"/>
              <a:t> </a:t>
            </a:r>
            <a:r>
              <a:rPr lang="en-US" dirty="0" err="1"/>
              <a:t>uma</a:t>
            </a:r>
            <a:r>
              <a:rPr lang="en-US" dirty="0"/>
              <a:t> </a:t>
            </a:r>
            <a:r>
              <a:rPr lang="en-US" dirty="0" err="1"/>
              <a:t>lista</a:t>
            </a:r>
            <a:r>
              <a:rPr lang="en-US" dirty="0"/>
              <a:t> de </a:t>
            </a:r>
            <a:r>
              <a:rPr lang="en-US" dirty="0" err="1"/>
              <a:t>tripletos</a:t>
            </a:r>
            <a:r>
              <a:rPr lang="en-US" dirty="0"/>
              <a:t> antes do </a:t>
            </a:r>
            <a:r>
              <a:rPr lang="en-US" dirty="0" err="1"/>
              <a:t>início</a:t>
            </a:r>
            <a:r>
              <a:rPr lang="en-US" dirty="0"/>
              <a:t> do </a:t>
            </a:r>
            <a:r>
              <a:rPr lang="en-US" dirty="0" err="1"/>
              <a:t>treino</a:t>
            </a:r>
            <a:r>
              <a:rPr lang="en-US" dirty="0"/>
              <a:t> e </a:t>
            </a:r>
            <a:r>
              <a:rPr lang="en-US" dirty="0" err="1"/>
              <a:t>não</a:t>
            </a:r>
            <a:r>
              <a:rPr lang="en-US" dirty="0"/>
              <a:t> </a:t>
            </a:r>
            <a:r>
              <a:rPr lang="en-US" dirty="0" err="1"/>
              <a:t>fazemos</a:t>
            </a:r>
            <a:r>
              <a:rPr lang="en-US" dirty="0"/>
              <a:t> </a:t>
            </a:r>
            <a:r>
              <a:rPr lang="en-US" dirty="0" err="1"/>
              <a:t>qualquer</a:t>
            </a:r>
            <a:r>
              <a:rPr lang="en-US" dirty="0"/>
              <a:t> </a:t>
            </a:r>
            <a:r>
              <a:rPr lang="en-US" dirty="0" err="1"/>
              <a:t>deste</a:t>
            </a:r>
            <a:r>
              <a:rPr lang="en-US" dirty="0"/>
              <a:t> </a:t>
            </a:r>
            <a:r>
              <a:rPr lang="en-US" dirty="0" err="1"/>
              <a:t>tipo</a:t>
            </a:r>
            <a:r>
              <a:rPr lang="en-US" dirty="0"/>
              <a:t> de </a:t>
            </a:r>
            <a:r>
              <a:rPr lang="en-US" dirty="0" err="1"/>
              <a:t>considerações</a:t>
            </a:r>
            <a:r>
              <a:rPr lang="en-US" dirty="0"/>
              <a:t>.  É </a:t>
            </a:r>
            <a:r>
              <a:rPr lang="en-US" dirty="0" err="1"/>
              <a:t>feita</a:t>
            </a:r>
            <a:r>
              <a:rPr lang="en-US" dirty="0"/>
              <a:t> a </a:t>
            </a:r>
            <a:r>
              <a:rPr lang="en-US" dirty="0" err="1"/>
              <a:t>utilização</a:t>
            </a:r>
            <a:r>
              <a:rPr lang="en-US" dirty="0"/>
              <a:t> de </a:t>
            </a:r>
            <a:r>
              <a:rPr lang="en-US" dirty="0" err="1"/>
              <a:t>dicionários</a:t>
            </a:r>
            <a:r>
              <a:rPr lang="en-US" dirty="0"/>
              <a:t> </a:t>
            </a:r>
            <a:r>
              <a:rPr lang="en-US" dirty="0" err="1"/>
              <a:t>ou</a:t>
            </a:r>
            <a:r>
              <a:rPr lang="en-US" dirty="0"/>
              <a:t> </a:t>
            </a:r>
            <a:r>
              <a:rPr lang="en-US" dirty="0" err="1"/>
              <a:t>também</a:t>
            </a:r>
            <a:r>
              <a:rPr lang="en-US" dirty="0"/>
              <a:t> </a:t>
            </a:r>
            <a:r>
              <a:rPr lang="en-US" dirty="0" err="1"/>
              <a:t>chamados</a:t>
            </a:r>
            <a:r>
              <a:rPr lang="en-US" dirty="0"/>
              <a:t> de hash maps para </a:t>
            </a:r>
            <a:r>
              <a:rPr lang="en-US" dirty="0" err="1"/>
              <a:t>agrupar</a:t>
            </a:r>
            <a:r>
              <a:rPr lang="en-US" dirty="0"/>
              <a:t> as </a:t>
            </a:r>
            <a:r>
              <a:rPr lang="en-US" dirty="0" err="1"/>
              <a:t>instâncias</a:t>
            </a:r>
            <a:r>
              <a:rPr lang="en-US" dirty="0"/>
              <a:t> de </a:t>
            </a:r>
            <a:r>
              <a:rPr lang="en-US" dirty="0" err="1"/>
              <a:t>acordo</a:t>
            </a:r>
            <a:r>
              <a:rPr lang="en-US" dirty="0"/>
              <a:t> com a </a:t>
            </a:r>
            <a:r>
              <a:rPr lang="en-US" dirty="0" err="1"/>
              <a:t>sua</a:t>
            </a:r>
            <a:r>
              <a:rPr lang="en-US" dirty="0"/>
              <a:t> </a:t>
            </a:r>
            <a:r>
              <a:rPr lang="en-US" dirty="0" err="1"/>
              <a:t>relação</a:t>
            </a:r>
            <a:r>
              <a:rPr lang="en-US" dirty="0"/>
              <a:t> e </a:t>
            </a:r>
            <a:r>
              <a:rPr lang="en-US" dirty="0" err="1"/>
              <a:t>depois</a:t>
            </a:r>
            <a:r>
              <a:rPr lang="en-US" dirty="0"/>
              <a:t> </a:t>
            </a:r>
            <a:r>
              <a:rPr lang="en-US" dirty="0" err="1"/>
              <a:t>são</a:t>
            </a:r>
            <a:r>
              <a:rPr lang="en-US" dirty="0"/>
              <a:t> </a:t>
            </a:r>
            <a:r>
              <a:rPr lang="en-US" dirty="0" err="1"/>
              <a:t>feitas</a:t>
            </a:r>
            <a:r>
              <a:rPr lang="en-US" dirty="0"/>
              <a:t> </a:t>
            </a:r>
            <a:r>
              <a:rPr lang="en-US" dirty="0" err="1"/>
              <a:t>combinações</a:t>
            </a:r>
            <a:r>
              <a:rPr lang="en-US" dirty="0"/>
              <a:t> com </a:t>
            </a:r>
            <a:r>
              <a:rPr lang="en-US" dirty="0" err="1"/>
              <a:t>instâncias</a:t>
            </a:r>
            <a:r>
              <a:rPr lang="en-US" dirty="0"/>
              <a:t> de outros </a:t>
            </a:r>
            <a:r>
              <a:rPr lang="en-US" dirty="0" err="1"/>
              <a:t>grupos</a:t>
            </a:r>
            <a:r>
              <a:rPr lang="en-US" dirty="0"/>
              <a:t> de </a:t>
            </a:r>
            <a:r>
              <a:rPr lang="en-US" dirty="0" err="1"/>
              <a:t>acordo</a:t>
            </a:r>
            <a:r>
              <a:rPr lang="en-US" dirty="0"/>
              <a:t> com </a:t>
            </a:r>
            <a:r>
              <a:rPr lang="en-US" dirty="0" err="1"/>
              <a:t>cada</a:t>
            </a:r>
            <a:r>
              <a:rPr lang="en-US" dirty="0"/>
              <a:t> </a:t>
            </a:r>
            <a:r>
              <a:rPr lang="en-US" dirty="0" err="1"/>
              <a:t>regra</a:t>
            </a:r>
            <a:r>
              <a:rPr lang="en-US" dirty="0"/>
              <a:t>.</a:t>
            </a:r>
          </a:p>
        </p:txBody>
      </p:sp>
    </p:spTree>
    <p:extLst>
      <p:ext uri="{BB962C8B-B14F-4D97-AF65-F5344CB8AC3E}">
        <p14:creationId xmlns:p14="http://schemas.microsoft.com/office/powerpoint/2010/main" val="269493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61" r:id="rId8"/>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cNvSpPr txBox="1"/>
          <p:nvPr/>
        </p:nvSpPr>
        <p:spPr>
          <a:xfrm>
            <a:off x="5968999" y="-207934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158" name="Diogo Moura               with the supervision of: Prof. Bruno Martins, Prof. Jacinto Estim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Diogo Moura               with the supervision of: Prof. Bruno Martins, Prof. Jacinto Estima</a:t>
            </a:r>
          </a:p>
        </p:txBody>
      </p:sp>
      <p:sp>
        <p:nvSpPr>
          <p:cNvPr id="159" name="Contrastive Approaches for…"/>
          <p:cNvSpPr txBox="1">
            <a:spLocks noGrp="1"/>
          </p:cNvSpPr>
          <p:nvPr>
            <p:ph type="ctrTitle"/>
          </p:nvPr>
        </p:nvSpPr>
        <p:spPr>
          <a:xfrm>
            <a:off x="1241924" y="4442591"/>
            <a:ext cx="21971004" cy="4648201"/>
          </a:xfrm>
          <a:prstGeom prst="rect">
            <a:avLst/>
          </a:prstGeom>
        </p:spPr>
        <p:txBody>
          <a:bodyPr/>
          <a:lstStyle/>
          <a:p>
            <a:r>
              <a:rPr dirty="0"/>
              <a:t>Contrastive Approaches for </a:t>
            </a:r>
          </a:p>
          <a:p>
            <a:r>
              <a:rPr dirty="0"/>
              <a:t>Visual Spatial Reasoning</a:t>
            </a:r>
          </a:p>
        </p:txBody>
      </p:sp>
      <p:sp>
        <p:nvSpPr>
          <p:cNvPr id="160" name="a master’s thesis’ brief presentation"/>
          <p:cNvSpPr txBox="1">
            <a:spLocks noGrp="1"/>
          </p:cNvSpPr>
          <p:nvPr>
            <p:ph type="subTitle" sz="quarter" idx="1"/>
          </p:nvPr>
        </p:nvSpPr>
        <p:spPr>
          <a:xfrm>
            <a:off x="1241924" y="9378815"/>
            <a:ext cx="21971001" cy="1905001"/>
          </a:xfrm>
          <a:prstGeom prst="rect">
            <a:avLst/>
          </a:prstGeom>
        </p:spPr>
        <p:txBody>
          <a:bodyPr/>
          <a:lstStyle/>
          <a:p>
            <a:r>
              <a:rPr dirty="0"/>
              <a:t>a master’s thesis’ brief presentation</a:t>
            </a:r>
          </a:p>
        </p:txBody>
      </p:sp>
      <p:pic>
        <p:nvPicPr>
          <p:cNvPr id="3" name="unknown.jpeg" descr="unknown.jpeg">
            <a:extLst>
              <a:ext uri="{FF2B5EF4-FFF2-40B4-BE49-F238E27FC236}">
                <a16:creationId xmlns:a16="http://schemas.microsoft.com/office/drawing/2014/main" id="{667C3899-634B-A83A-A24B-2FEB1857E63F}"/>
              </a:ext>
            </a:extLst>
          </p:cNvPr>
          <p:cNvPicPr>
            <a:picLocks noChangeAspect="1"/>
          </p:cNvPicPr>
          <p:nvPr/>
        </p:nvPicPr>
        <p:blipFill rotWithShape="1">
          <a:blip r:embed="rId3"/>
          <a:srcRect t="16489" b="24769"/>
          <a:stretch/>
        </p:blipFill>
        <p:spPr>
          <a:xfrm>
            <a:off x="6626561" y="733956"/>
            <a:ext cx="11201725" cy="4648201"/>
          </a:xfrm>
          <a:prstGeom prst="rect">
            <a:avLst/>
          </a:prstGeom>
          <a:ln w="12700" cap="flat">
            <a:noFill/>
            <a:miter lim="400000"/>
          </a:ln>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ontrastive Learning"/>
          <p:cNvSpPr txBox="1">
            <a:spLocks noGrp="1"/>
          </p:cNvSpPr>
          <p:nvPr>
            <p:ph type="title"/>
          </p:nvPr>
        </p:nvSpPr>
        <p:spPr>
          <a:prstGeom prst="rect">
            <a:avLst/>
          </a:prstGeom>
        </p:spPr>
        <p:txBody>
          <a:bodyPr/>
          <a:lstStyle/>
          <a:p>
            <a:r>
              <a:t>Contrastive Learning</a:t>
            </a:r>
          </a:p>
        </p:txBody>
      </p:sp>
      <p:sp>
        <p:nvSpPr>
          <p:cNvPr id="340" name="two lists of three rules for triplet mining:"/>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T</a:t>
            </a:r>
            <a:r>
              <a:rPr dirty="0"/>
              <a:t>wo lists of three rules for triplet mining:</a:t>
            </a:r>
          </a:p>
        </p:txBody>
      </p:sp>
      <p:sp>
        <p:nvSpPr>
          <p:cNvPr id="341" name="List 1  for picking pairs of instances promoted to have similar representations, anchor-positive pairs. In our approach, anchor-positive pairs must have the same label, True.…"/>
          <p:cNvSpPr txBox="1">
            <a:spLocks noGrp="1"/>
          </p:cNvSpPr>
          <p:nvPr>
            <p:ph type="body" idx="1"/>
          </p:nvPr>
        </p:nvSpPr>
        <p:spPr>
          <a:prstGeom prst="rect">
            <a:avLst/>
          </a:prstGeom>
        </p:spPr>
        <p:txBody>
          <a:bodyPr/>
          <a:lstStyle/>
          <a:p>
            <a:pPr marL="0" indent="0">
              <a:buNone/>
            </a:pPr>
            <a:r>
              <a:rPr lang="en-US" dirty="0"/>
              <a:t>The direction of the contrastive rules is the same of the classification</a:t>
            </a:r>
            <a:r>
              <a:rPr lang="en-US" b="1" dirty="0"/>
              <a:t>:</a:t>
            </a:r>
          </a:p>
          <a:p>
            <a:r>
              <a:rPr b="1" dirty="0"/>
              <a:t>List 1 </a:t>
            </a:r>
            <a:r>
              <a:rPr dirty="0"/>
              <a:t> for picking pairs of instances promoted to have similar representations, anchor-positive pairs. In our approach, anchor-positive pairs must have the same label, True. </a:t>
            </a:r>
            <a:br>
              <a:rPr dirty="0"/>
            </a:br>
            <a:endParaRPr dirty="0"/>
          </a:p>
          <a:p>
            <a:r>
              <a:rPr b="1" dirty="0"/>
              <a:t>List 2</a:t>
            </a:r>
            <a:r>
              <a:rPr dirty="0"/>
              <a:t>  for picking pairs of instances promoted to have distinct representations anchor-negative pairs. In our approach, the anchor and negative instances within a triplet must have distinct labels, True and False respectively.</a:t>
            </a:r>
          </a:p>
        </p:txBody>
      </p:sp>
      <p:sp>
        <p:nvSpPr>
          <p:cNvPr id="2" name="Slide Number Placeholder 1">
            <a:extLst>
              <a:ext uri="{FF2B5EF4-FFF2-40B4-BE49-F238E27FC236}">
                <a16:creationId xmlns:a16="http://schemas.microsoft.com/office/drawing/2014/main" id="{38058AAC-4D62-8526-CE80-657F609C8271}"/>
              </a:ext>
            </a:extLst>
          </p:cNvPr>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ontrastive Learning"/>
          <p:cNvSpPr txBox="1">
            <a:spLocks noGrp="1"/>
          </p:cNvSpPr>
          <p:nvPr>
            <p:ph type="title"/>
          </p:nvPr>
        </p:nvSpPr>
        <p:spPr>
          <a:prstGeom prst="rect">
            <a:avLst/>
          </a:prstGeom>
        </p:spPr>
        <p:txBody>
          <a:bodyPr/>
          <a:lstStyle/>
          <a:p>
            <a:r>
              <a:t>Contrastive Learning</a:t>
            </a:r>
          </a:p>
        </p:txBody>
      </p:sp>
      <p:sp>
        <p:nvSpPr>
          <p:cNvPr id="344" name="List 1 - anchor positive pair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List 1 </a:t>
            </a:r>
            <a:r>
              <a:rPr lang="en-US" dirty="0"/>
              <a:t>–</a:t>
            </a:r>
            <a:r>
              <a:rPr dirty="0"/>
              <a:t> anchor</a:t>
            </a:r>
            <a:r>
              <a:rPr lang="en-US" dirty="0"/>
              <a:t>-</a:t>
            </a:r>
            <a:r>
              <a:rPr dirty="0"/>
              <a:t>positive pairs</a:t>
            </a:r>
          </a:p>
        </p:txBody>
      </p:sp>
      <p:pic>
        <p:nvPicPr>
          <p:cNvPr id="345" name="unknown.jpeg" descr="unknown.jpeg"/>
          <p:cNvPicPr>
            <a:picLocks noChangeAspect="1"/>
          </p:cNvPicPr>
          <p:nvPr/>
        </p:nvPicPr>
        <p:blipFill rotWithShape="1">
          <a:blip r:embed="rId3"/>
          <a:srcRect t="586" b="-1"/>
          <a:stretch/>
        </p:blipFill>
        <p:spPr>
          <a:xfrm>
            <a:off x="1064821" y="3701667"/>
            <a:ext cx="9529139" cy="7350722"/>
          </a:xfrm>
          <a:prstGeom prst="rect">
            <a:avLst/>
          </a:prstGeom>
          <a:ln w="12700">
            <a:miter lim="400000"/>
          </a:ln>
        </p:spPr>
      </p:pic>
      <p:sp>
        <p:nvSpPr>
          <p:cNvPr id="346" name="Text"/>
          <p:cNvSpPr txBox="1"/>
          <p:nvPr/>
        </p:nvSpPr>
        <p:spPr>
          <a:xfrm>
            <a:off x="2443131" y="4133238"/>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47" name="unknown.jpeg" descr="unknown.jpeg"/>
          <p:cNvPicPr>
            <a:picLocks noChangeAspect="1"/>
          </p:cNvPicPr>
          <p:nvPr/>
        </p:nvPicPr>
        <p:blipFill>
          <a:blip r:embed="rId4"/>
          <a:stretch>
            <a:fillRect/>
          </a:stretch>
        </p:blipFill>
        <p:spPr>
          <a:xfrm>
            <a:off x="1933228" y="10970115"/>
            <a:ext cx="8488188" cy="1354034"/>
          </a:xfrm>
          <a:prstGeom prst="rect">
            <a:avLst/>
          </a:prstGeom>
          <a:ln w="12700">
            <a:miter lim="400000"/>
          </a:ln>
        </p:spPr>
      </p:pic>
      <p:sp>
        <p:nvSpPr>
          <p:cNvPr id="348" name="Text"/>
          <p:cNvSpPr txBox="1"/>
          <p:nvPr/>
        </p:nvSpPr>
        <p:spPr>
          <a:xfrm>
            <a:off x="3310292" y="11229804"/>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49" name="unknown.jpeg" descr="unknown.jpeg"/>
          <p:cNvPicPr>
            <a:picLocks noChangeAspect="1"/>
          </p:cNvPicPr>
          <p:nvPr/>
        </p:nvPicPr>
        <p:blipFill>
          <a:blip r:embed="rId5"/>
          <a:stretch>
            <a:fillRect/>
          </a:stretch>
        </p:blipFill>
        <p:spPr>
          <a:xfrm>
            <a:off x="13800438" y="925998"/>
            <a:ext cx="9327702" cy="5164187"/>
          </a:xfrm>
          <a:prstGeom prst="rect">
            <a:avLst/>
          </a:prstGeom>
          <a:ln w="12700">
            <a:miter lim="400000"/>
          </a:ln>
        </p:spPr>
      </p:pic>
      <p:sp>
        <p:nvSpPr>
          <p:cNvPr id="350" name="Text"/>
          <p:cNvSpPr txBox="1"/>
          <p:nvPr/>
        </p:nvSpPr>
        <p:spPr>
          <a:xfrm>
            <a:off x="8877300" y="4953000"/>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51" name="unknown.png" descr="unknown.png"/>
          <p:cNvPicPr>
            <a:picLocks noChangeAspect="1"/>
          </p:cNvPicPr>
          <p:nvPr/>
        </p:nvPicPr>
        <p:blipFill>
          <a:blip r:embed="rId6"/>
          <a:stretch>
            <a:fillRect/>
          </a:stretch>
        </p:blipFill>
        <p:spPr>
          <a:xfrm>
            <a:off x="13609399" y="6371682"/>
            <a:ext cx="9709780" cy="5947690"/>
          </a:xfrm>
          <a:prstGeom prst="rect">
            <a:avLst/>
          </a:prstGeom>
          <a:ln w="12700">
            <a:miter lim="400000"/>
          </a:ln>
        </p:spPr>
      </p:pic>
      <p:sp>
        <p:nvSpPr>
          <p:cNvPr id="352" name="Text"/>
          <p:cNvSpPr txBox="1"/>
          <p:nvPr/>
        </p:nvSpPr>
        <p:spPr>
          <a:xfrm>
            <a:off x="14276418" y="709762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7EECB7FD-3BC6-DF28-B719-71C5702D7767}"/>
              </a:ext>
            </a:extLst>
          </p:cNvPr>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ontrastive Learning"/>
          <p:cNvSpPr txBox="1">
            <a:spLocks noGrp="1"/>
          </p:cNvSpPr>
          <p:nvPr>
            <p:ph type="title"/>
          </p:nvPr>
        </p:nvSpPr>
        <p:spPr>
          <a:prstGeom prst="rect">
            <a:avLst/>
          </a:prstGeom>
        </p:spPr>
        <p:txBody>
          <a:bodyPr/>
          <a:lstStyle/>
          <a:p>
            <a:r>
              <a:t>Contrastive Learning</a:t>
            </a:r>
          </a:p>
        </p:txBody>
      </p:sp>
      <p:sp>
        <p:nvSpPr>
          <p:cNvPr id="355" name="List 2 - anchor negative pair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List 2 </a:t>
            </a:r>
            <a:r>
              <a:rPr lang="en-US" dirty="0"/>
              <a:t>–</a:t>
            </a:r>
            <a:r>
              <a:rPr dirty="0"/>
              <a:t> anchor</a:t>
            </a:r>
            <a:r>
              <a:rPr lang="en-US" dirty="0"/>
              <a:t>-</a:t>
            </a:r>
            <a:r>
              <a:rPr dirty="0"/>
              <a:t>negative pairs</a:t>
            </a:r>
          </a:p>
        </p:txBody>
      </p:sp>
      <p:sp>
        <p:nvSpPr>
          <p:cNvPr id="356" name="Text"/>
          <p:cNvSpPr txBox="1"/>
          <p:nvPr/>
        </p:nvSpPr>
        <p:spPr>
          <a:xfrm>
            <a:off x="2443131" y="4133238"/>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57" name="Text"/>
          <p:cNvSpPr txBox="1"/>
          <p:nvPr/>
        </p:nvSpPr>
        <p:spPr>
          <a:xfrm>
            <a:off x="3310292" y="11229804"/>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58" name="Text"/>
          <p:cNvSpPr txBox="1"/>
          <p:nvPr/>
        </p:nvSpPr>
        <p:spPr>
          <a:xfrm>
            <a:off x="8877300" y="4953000"/>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59" name="Text"/>
          <p:cNvSpPr txBox="1"/>
          <p:nvPr/>
        </p:nvSpPr>
        <p:spPr>
          <a:xfrm>
            <a:off x="14276418" y="709762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60" name="unknown.jpeg" descr="unknown.jpeg"/>
          <p:cNvPicPr>
            <a:picLocks noChangeAspect="1"/>
          </p:cNvPicPr>
          <p:nvPr/>
        </p:nvPicPr>
        <p:blipFill>
          <a:blip r:embed="rId2"/>
          <a:stretch>
            <a:fillRect/>
          </a:stretch>
        </p:blipFill>
        <p:spPr>
          <a:xfrm>
            <a:off x="908788" y="3400275"/>
            <a:ext cx="9448388" cy="9185934"/>
          </a:xfrm>
          <a:prstGeom prst="rect">
            <a:avLst/>
          </a:prstGeom>
          <a:ln w="12700">
            <a:miter lim="400000"/>
          </a:ln>
        </p:spPr>
      </p:pic>
      <p:sp>
        <p:nvSpPr>
          <p:cNvPr id="361" name="Text"/>
          <p:cNvSpPr txBox="1"/>
          <p:nvPr/>
        </p:nvSpPr>
        <p:spPr>
          <a:xfrm>
            <a:off x="4083184" y="260519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62" name="unknown.jpeg" descr="unknown.jpeg"/>
          <p:cNvPicPr>
            <a:picLocks noChangeAspect="1"/>
          </p:cNvPicPr>
          <p:nvPr/>
        </p:nvPicPr>
        <p:blipFill>
          <a:blip r:embed="rId3"/>
          <a:stretch>
            <a:fillRect/>
          </a:stretch>
        </p:blipFill>
        <p:spPr>
          <a:xfrm>
            <a:off x="13729113" y="1121156"/>
            <a:ext cx="9399026" cy="5519504"/>
          </a:xfrm>
          <a:prstGeom prst="rect">
            <a:avLst/>
          </a:prstGeom>
          <a:ln w="12700">
            <a:miter lim="400000"/>
          </a:ln>
        </p:spPr>
      </p:pic>
      <p:sp>
        <p:nvSpPr>
          <p:cNvPr id="363" name="Text"/>
          <p:cNvSpPr txBox="1"/>
          <p:nvPr/>
        </p:nvSpPr>
        <p:spPr>
          <a:xfrm>
            <a:off x="13941668" y="13805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64" name="unknown.jpeg" descr="unknown.jpeg"/>
          <p:cNvPicPr>
            <a:picLocks noChangeAspect="1"/>
          </p:cNvPicPr>
          <p:nvPr/>
        </p:nvPicPr>
        <p:blipFill>
          <a:blip r:embed="rId4"/>
          <a:stretch>
            <a:fillRect/>
          </a:stretch>
        </p:blipFill>
        <p:spPr>
          <a:xfrm>
            <a:off x="13573736" y="7007615"/>
            <a:ext cx="9709780" cy="5548447"/>
          </a:xfrm>
          <a:prstGeom prst="rect">
            <a:avLst/>
          </a:prstGeom>
          <a:ln w="12700">
            <a:miter lim="400000"/>
          </a:ln>
        </p:spPr>
      </p:pic>
      <p:sp>
        <p:nvSpPr>
          <p:cNvPr id="365" name="Text"/>
          <p:cNvSpPr txBox="1"/>
          <p:nvPr/>
        </p:nvSpPr>
        <p:spPr>
          <a:xfrm>
            <a:off x="13573735" y="7430683"/>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25F4DD43-0DA5-ED09-67C5-919D01D380B8}"/>
              </a:ext>
            </a:extLst>
          </p:cNvPr>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ontrastive Learning"/>
          <p:cNvSpPr txBox="1">
            <a:spLocks noGrp="1"/>
          </p:cNvSpPr>
          <p:nvPr>
            <p:ph type="title"/>
          </p:nvPr>
        </p:nvSpPr>
        <p:spPr>
          <a:prstGeom prst="rect">
            <a:avLst/>
          </a:prstGeom>
        </p:spPr>
        <p:txBody>
          <a:bodyPr/>
          <a:lstStyle/>
          <a:p>
            <a:r>
              <a:t>Contrastive Learning</a:t>
            </a:r>
          </a:p>
        </p:txBody>
      </p:sp>
      <p:sp>
        <p:nvSpPr>
          <p:cNvPr id="368" name="the algorithm"/>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Offline Triplet Mining</a:t>
            </a:r>
            <a:endParaRPr dirty="0"/>
          </a:p>
        </p:txBody>
      </p:sp>
      <p:sp>
        <p:nvSpPr>
          <p:cNvPr id="369" name="Text"/>
          <p:cNvSpPr txBox="1"/>
          <p:nvPr/>
        </p:nvSpPr>
        <p:spPr>
          <a:xfrm>
            <a:off x="2443131" y="4133238"/>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0" name="Text"/>
          <p:cNvSpPr txBox="1"/>
          <p:nvPr/>
        </p:nvSpPr>
        <p:spPr>
          <a:xfrm>
            <a:off x="3310292" y="11229804"/>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1" name="Text"/>
          <p:cNvSpPr txBox="1"/>
          <p:nvPr/>
        </p:nvSpPr>
        <p:spPr>
          <a:xfrm>
            <a:off x="8877300" y="4953000"/>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2" name="Text"/>
          <p:cNvSpPr txBox="1"/>
          <p:nvPr/>
        </p:nvSpPr>
        <p:spPr>
          <a:xfrm>
            <a:off x="14276418" y="709762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3" name="Text"/>
          <p:cNvSpPr txBox="1"/>
          <p:nvPr/>
        </p:nvSpPr>
        <p:spPr>
          <a:xfrm>
            <a:off x="4083184" y="260519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4" name="Text"/>
          <p:cNvSpPr txBox="1"/>
          <p:nvPr/>
        </p:nvSpPr>
        <p:spPr>
          <a:xfrm>
            <a:off x="13941668" y="13805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5" name="Text"/>
          <p:cNvSpPr txBox="1"/>
          <p:nvPr/>
        </p:nvSpPr>
        <p:spPr>
          <a:xfrm>
            <a:off x="13573735" y="7430683"/>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7" name="Text"/>
          <p:cNvSpPr txBox="1"/>
          <p:nvPr/>
        </p:nvSpPr>
        <p:spPr>
          <a:xfrm>
            <a:off x="3308350" y="4652452"/>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 name="Picture 2">
            <a:extLst>
              <a:ext uri="{FF2B5EF4-FFF2-40B4-BE49-F238E27FC236}">
                <a16:creationId xmlns:a16="http://schemas.microsoft.com/office/drawing/2014/main" id="{4A72DE05-59D8-D813-3473-F1199113A4FC}"/>
              </a:ext>
            </a:extLst>
          </p:cNvPr>
          <p:cNvPicPr>
            <a:picLocks noChangeAspect="1"/>
          </p:cNvPicPr>
          <p:nvPr/>
        </p:nvPicPr>
        <p:blipFill>
          <a:blip r:embed="rId3"/>
          <a:stretch>
            <a:fillRect/>
          </a:stretch>
        </p:blipFill>
        <p:spPr>
          <a:xfrm>
            <a:off x="5337544" y="3307742"/>
            <a:ext cx="12795083" cy="9881189"/>
          </a:xfrm>
          <a:prstGeom prst="rect">
            <a:avLst/>
          </a:prstGeom>
        </p:spPr>
      </p:pic>
      <p:sp>
        <p:nvSpPr>
          <p:cNvPr id="2" name="Slide Number Placeholder 1">
            <a:extLst>
              <a:ext uri="{FF2B5EF4-FFF2-40B4-BE49-F238E27FC236}">
                <a16:creationId xmlns:a16="http://schemas.microsoft.com/office/drawing/2014/main" id="{33BD6F75-DA7D-9E04-2E47-0CCCE7D8D9B9}"/>
              </a:ext>
            </a:extLst>
          </p:cNvPr>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ontrastive Learning"/>
          <p:cNvSpPr txBox="1">
            <a:spLocks noGrp="1"/>
          </p:cNvSpPr>
          <p:nvPr>
            <p:ph type="title"/>
          </p:nvPr>
        </p:nvSpPr>
        <p:spPr>
          <a:prstGeom prst="rect">
            <a:avLst/>
          </a:prstGeom>
        </p:spPr>
        <p:txBody>
          <a:bodyPr/>
          <a:lstStyle/>
          <a:p>
            <a:r>
              <a:t>Contrastive Learning</a:t>
            </a:r>
          </a:p>
        </p:txBody>
      </p:sp>
      <p:sp>
        <p:nvSpPr>
          <p:cNvPr id="368" name="the algorithm"/>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Training</a:t>
            </a:r>
            <a:r>
              <a:rPr dirty="0"/>
              <a:t> </a:t>
            </a:r>
            <a:r>
              <a:rPr lang="en-US" dirty="0"/>
              <a:t>A</a:t>
            </a:r>
            <a:r>
              <a:rPr dirty="0"/>
              <a:t>lgorithm</a:t>
            </a:r>
            <a:r>
              <a:rPr lang="en-US" dirty="0"/>
              <a:t> using Triplet Loss</a:t>
            </a:r>
            <a:endParaRPr dirty="0"/>
          </a:p>
        </p:txBody>
      </p:sp>
      <p:sp>
        <p:nvSpPr>
          <p:cNvPr id="369" name="Text"/>
          <p:cNvSpPr txBox="1"/>
          <p:nvPr/>
        </p:nvSpPr>
        <p:spPr>
          <a:xfrm>
            <a:off x="2443131" y="4133238"/>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0" name="Text"/>
          <p:cNvSpPr txBox="1"/>
          <p:nvPr/>
        </p:nvSpPr>
        <p:spPr>
          <a:xfrm>
            <a:off x="3310292" y="11229804"/>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1" name="Text"/>
          <p:cNvSpPr txBox="1"/>
          <p:nvPr/>
        </p:nvSpPr>
        <p:spPr>
          <a:xfrm>
            <a:off x="8877300" y="4953000"/>
            <a:ext cx="152400"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2" name="Text"/>
          <p:cNvSpPr txBox="1"/>
          <p:nvPr/>
        </p:nvSpPr>
        <p:spPr>
          <a:xfrm>
            <a:off x="14276418" y="7097627"/>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3" name="Text"/>
          <p:cNvSpPr txBox="1"/>
          <p:nvPr/>
        </p:nvSpPr>
        <p:spPr>
          <a:xfrm>
            <a:off x="4083184" y="2605196"/>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4" name="Text"/>
          <p:cNvSpPr txBox="1"/>
          <p:nvPr/>
        </p:nvSpPr>
        <p:spPr>
          <a:xfrm>
            <a:off x="13941668" y="1380500"/>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5" name="Text"/>
          <p:cNvSpPr txBox="1"/>
          <p:nvPr/>
        </p:nvSpPr>
        <p:spPr>
          <a:xfrm>
            <a:off x="13573735" y="7430683"/>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76" name="unknown.jpeg" descr="unknown.jpeg"/>
          <p:cNvPicPr>
            <a:picLocks noChangeAspect="1"/>
          </p:cNvPicPr>
          <p:nvPr/>
        </p:nvPicPr>
        <p:blipFill>
          <a:blip r:embed="rId3"/>
          <a:stretch>
            <a:fillRect/>
          </a:stretch>
        </p:blipFill>
        <p:spPr>
          <a:xfrm>
            <a:off x="2759431" y="6267450"/>
            <a:ext cx="19221146" cy="6690993"/>
          </a:xfrm>
          <a:prstGeom prst="rect">
            <a:avLst/>
          </a:prstGeom>
          <a:ln w="12700">
            <a:miter lim="400000"/>
          </a:ln>
        </p:spPr>
      </p:pic>
      <p:sp>
        <p:nvSpPr>
          <p:cNvPr id="377" name="Text"/>
          <p:cNvSpPr txBox="1"/>
          <p:nvPr/>
        </p:nvSpPr>
        <p:spPr>
          <a:xfrm>
            <a:off x="3308350" y="4652452"/>
            <a:ext cx="152400"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 name="Picture 2">
            <a:extLst>
              <a:ext uri="{FF2B5EF4-FFF2-40B4-BE49-F238E27FC236}">
                <a16:creationId xmlns:a16="http://schemas.microsoft.com/office/drawing/2014/main" id="{081837B2-F1D7-B995-9AFD-65897206C54F}"/>
              </a:ext>
            </a:extLst>
          </p:cNvPr>
          <p:cNvPicPr>
            <a:picLocks noChangeAspect="1"/>
          </p:cNvPicPr>
          <p:nvPr/>
        </p:nvPicPr>
        <p:blipFill>
          <a:blip r:embed="rId4"/>
          <a:stretch>
            <a:fillRect/>
          </a:stretch>
        </p:blipFill>
        <p:spPr>
          <a:xfrm>
            <a:off x="5627124" y="3706853"/>
            <a:ext cx="15448526" cy="2438042"/>
          </a:xfrm>
          <a:prstGeom prst="rect">
            <a:avLst/>
          </a:prstGeom>
        </p:spPr>
      </p:pic>
      <p:sp>
        <p:nvSpPr>
          <p:cNvPr id="2" name="Slide Number Placeholder 1">
            <a:extLst>
              <a:ext uri="{FF2B5EF4-FFF2-40B4-BE49-F238E27FC236}">
                <a16:creationId xmlns:a16="http://schemas.microsoft.com/office/drawing/2014/main" id="{B17DDE0B-9726-9619-20B9-DC695B063A2D}"/>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0275534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ontrastive Learning"/>
          <p:cNvSpPr txBox="1">
            <a:spLocks noGrp="1"/>
          </p:cNvSpPr>
          <p:nvPr>
            <p:ph type="title"/>
          </p:nvPr>
        </p:nvSpPr>
        <p:spPr>
          <a:prstGeom prst="rect">
            <a:avLst/>
          </a:prstGeom>
        </p:spPr>
        <p:txBody>
          <a:bodyPr/>
          <a:lstStyle/>
          <a:p>
            <a:r>
              <a:rPr lang="en-US" dirty="0"/>
              <a:t>Transfer</a:t>
            </a:r>
            <a:r>
              <a:rPr dirty="0"/>
              <a:t> Learning</a:t>
            </a:r>
          </a:p>
        </p:txBody>
      </p:sp>
      <p:sp>
        <p:nvSpPr>
          <p:cNvPr id="368" name="the algorithm"/>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A</a:t>
            </a:r>
            <a:r>
              <a:rPr dirty="0"/>
              <a:t>lgorithm</a:t>
            </a:r>
          </a:p>
        </p:txBody>
      </p:sp>
      <p:sp>
        <p:nvSpPr>
          <p:cNvPr id="369" name="Text"/>
          <p:cNvSpPr txBox="1"/>
          <p:nvPr/>
        </p:nvSpPr>
        <p:spPr>
          <a:xfrm>
            <a:off x="2443131" y="4133238"/>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0" name="Text"/>
          <p:cNvSpPr txBox="1"/>
          <p:nvPr/>
        </p:nvSpPr>
        <p:spPr>
          <a:xfrm>
            <a:off x="3310292" y="11229804"/>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1" name="Text"/>
          <p:cNvSpPr txBox="1"/>
          <p:nvPr/>
        </p:nvSpPr>
        <p:spPr>
          <a:xfrm>
            <a:off x="8877300" y="4953000"/>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2" name="Text"/>
          <p:cNvSpPr txBox="1"/>
          <p:nvPr/>
        </p:nvSpPr>
        <p:spPr>
          <a:xfrm>
            <a:off x="14276418" y="709762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3" name="Text"/>
          <p:cNvSpPr txBox="1"/>
          <p:nvPr/>
        </p:nvSpPr>
        <p:spPr>
          <a:xfrm>
            <a:off x="4083184" y="260519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4" name="Text"/>
          <p:cNvSpPr txBox="1"/>
          <p:nvPr/>
        </p:nvSpPr>
        <p:spPr>
          <a:xfrm>
            <a:off x="13941668" y="13805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5" name="Text"/>
          <p:cNvSpPr txBox="1"/>
          <p:nvPr/>
        </p:nvSpPr>
        <p:spPr>
          <a:xfrm>
            <a:off x="13573735" y="7430683"/>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77" name="Text"/>
          <p:cNvSpPr txBox="1"/>
          <p:nvPr/>
        </p:nvSpPr>
        <p:spPr>
          <a:xfrm>
            <a:off x="3308350" y="4652452"/>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 name="Picture 2">
            <a:extLst>
              <a:ext uri="{FF2B5EF4-FFF2-40B4-BE49-F238E27FC236}">
                <a16:creationId xmlns:a16="http://schemas.microsoft.com/office/drawing/2014/main" id="{9618CB7C-DFEB-7338-D815-ADC8BBD02B13}"/>
              </a:ext>
            </a:extLst>
          </p:cNvPr>
          <p:cNvPicPr>
            <a:picLocks noChangeAspect="1"/>
          </p:cNvPicPr>
          <p:nvPr/>
        </p:nvPicPr>
        <p:blipFill rotWithShape="1">
          <a:blip r:embed="rId2"/>
          <a:srcRect t="49979"/>
          <a:stretch/>
        </p:blipFill>
        <p:spPr>
          <a:xfrm>
            <a:off x="2443131" y="4652452"/>
            <a:ext cx="19063143" cy="6416505"/>
          </a:xfrm>
          <a:prstGeom prst="rect">
            <a:avLst/>
          </a:prstGeom>
        </p:spPr>
      </p:pic>
      <p:sp>
        <p:nvSpPr>
          <p:cNvPr id="2" name="Slide Number Placeholder 1">
            <a:extLst>
              <a:ext uri="{FF2B5EF4-FFF2-40B4-BE49-F238E27FC236}">
                <a16:creationId xmlns:a16="http://schemas.microsoft.com/office/drawing/2014/main" id="{E87D18BC-0620-4FFB-C860-2F94EEE75209}"/>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3376650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9B259-0CD1-05B7-CDB2-8E2FA7DBDB86}"/>
              </a:ext>
            </a:extLst>
          </p:cNvPr>
          <p:cNvSpPr>
            <a:spLocks noGrp="1"/>
          </p:cNvSpPr>
          <p:nvPr>
            <p:ph type="body" sz="quarter" idx="21"/>
          </p:nvPr>
        </p:nvSpPr>
        <p:spPr/>
        <p:txBody>
          <a:bodyPr/>
          <a:lstStyle/>
          <a:p>
            <a:endParaRPr lang="en-US"/>
          </a:p>
        </p:txBody>
      </p:sp>
      <p:sp>
        <p:nvSpPr>
          <p:cNvPr id="3" name="Title 2">
            <a:extLst>
              <a:ext uri="{FF2B5EF4-FFF2-40B4-BE49-F238E27FC236}">
                <a16:creationId xmlns:a16="http://schemas.microsoft.com/office/drawing/2014/main" id="{1A015344-1FEE-F0F8-5AE9-C12DA09E62AA}"/>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EE001F4C-76E1-D937-3F4D-32E7E6A64756}"/>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2474522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D439-93FF-CD47-A98D-406E474EA6B0}"/>
              </a:ext>
            </a:extLst>
          </p:cNvPr>
          <p:cNvSpPr>
            <a:spLocks noGrp="1"/>
          </p:cNvSpPr>
          <p:nvPr>
            <p:ph type="title"/>
          </p:nvPr>
        </p:nvSpPr>
        <p:spPr/>
        <p:txBody>
          <a:bodyPr/>
          <a:lstStyle/>
          <a:p>
            <a:r>
              <a:rPr lang="en-US" dirty="0"/>
              <a:t>Experimental Methodology</a:t>
            </a:r>
          </a:p>
        </p:txBody>
      </p:sp>
      <p:sp>
        <p:nvSpPr>
          <p:cNvPr id="3" name="Text Placeholder 2">
            <a:extLst>
              <a:ext uri="{FF2B5EF4-FFF2-40B4-BE49-F238E27FC236}">
                <a16:creationId xmlns:a16="http://schemas.microsoft.com/office/drawing/2014/main" id="{4918580D-8B39-806F-78AB-A5D7D03B7E7E}"/>
              </a:ext>
            </a:extLst>
          </p:cNvPr>
          <p:cNvSpPr>
            <a:spLocks noGrp="1"/>
          </p:cNvSpPr>
          <p:nvPr>
            <p:ph type="body" sz="quarter" idx="21"/>
          </p:nvPr>
        </p:nvSpPr>
        <p:spPr/>
        <p:txBody>
          <a:bodyPr/>
          <a:lstStyle/>
          <a:p>
            <a:r>
              <a:rPr lang="en-US" dirty="0"/>
              <a:t>Dataset Augmentation, Triplet Mining, Hyperparameter Tuning</a:t>
            </a:r>
          </a:p>
        </p:txBody>
      </p:sp>
      <p:pic>
        <p:nvPicPr>
          <p:cNvPr id="6" name="Picture 5">
            <a:extLst>
              <a:ext uri="{FF2B5EF4-FFF2-40B4-BE49-F238E27FC236}">
                <a16:creationId xmlns:a16="http://schemas.microsoft.com/office/drawing/2014/main" id="{DB7F8081-EDBE-A382-9AA8-4A834C931DA7}"/>
              </a:ext>
            </a:extLst>
          </p:cNvPr>
          <p:cNvPicPr>
            <a:picLocks noChangeAspect="1"/>
          </p:cNvPicPr>
          <p:nvPr/>
        </p:nvPicPr>
        <p:blipFill rotWithShape="1">
          <a:blip r:embed="rId3"/>
          <a:srcRect l="3606" r="14033" b="4086"/>
          <a:stretch/>
        </p:blipFill>
        <p:spPr>
          <a:xfrm>
            <a:off x="605959" y="4093535"/>
            <a:ext cx="10443411" cy="3554288"/>
          </a:xfrm>
          <a:prstGeom prst="rect">
            <a:avLst/>
          </a:prstGeom>
        </p:spPr>
      </p:pic>
      <p:pic>
        <p:nvPicPr>
          <p:cNvPr id="4" name="unknown.jpeg" descr="unknown.jpeg">
            <a:extLst>
              <a:ext uri="{FF2B5EF4-FFF2-40B4-BE49-F238E27FC236}">
                <a16:creationId xmlns:a16="http://schemas.microsoft.com/office/drawing/2014/main" id="{7B76961F-BD73-E18C-FD76-6A5794F34D82}"/>
              </a:ext>
            </a:extLst>
          </p:cNvPr>
          <p:cNvPicPr>
            <a:picLocks noChangeAspect="1"/>
          </p:cNvPicPr>
          <p:nvPr/>
        </p:nvPicPr>
        <p:blipFill>
          <a:blip r:embed="rId4"/>
          <a:stretch>
            <a:fillRect/>
          </a:stretch>
        </p:blipFill>
        <p:spPr>
          <a:xfrm>
            <a:off x="1206500" y="8217048"/>
            <a:ext cx="9001636" cy="4768724"/>
          </a:xfrm>
          <a:prstGeom prst="rect">
            <a:avLst/>
          </a:prstGeom>
          <a:ln w="12700">
            <a:miter lim="400000"/>
          </a:ln>
        </p:spPr>
      </p:pic>
      <p:pic>
        <p:nvPicPr>
          <p:cNvPr id="9" name="Picture 8">
            <a:extLst>
              <a:ext uri="{FF2B5EF4-FFF2-40B4-BE49-F238E27FC236}">
                <a16:creationId xmlns:a16="http://schemas.microsoft.com/office/drawing/2014/main" id="{9A9E57EF-FD01-F390-02D9-1ECF9DE2A201}"/>
              </a:ext>
            </a:extLst>
          </p:cNvPr>
          <p:cNvPicPr>
            <a:picLocks noChangeAspect="1"/>
          </p:cNvPicPr>
          <p:nvPr/>
        </p:nvPicPr>
        <p:blipFill>
          <a:blip r:embed="rId5"/>
          <a:stretch>
            <a:fillRect/>
          </a:stretch>
        </p:blipFill>
        <p:spPr>
          <a:xfrm>
            <a:off x="11049370" y="4093535"/>
            <a:ext cx="12488676" cy="6236602"/>
          </a:xfrm>
          <a:prstGeom prst="rect">
            <a:avLst/>
          </a:prstGeom>
        </p:spPr>
      </p:pic>
      <p:sp>
        <p:nvSpPr>
          <p:cNvPr id="5" name="Slide Number Placeholder 4">
            <a:extLst>
              <a:ext uri="{FF2B5EF4-FFF2-40B4-BE49-F238E27FC236}">
                <a16:creationId xmlns:a16="http://schemas.microsoft.com/office/drawing/2014/main" id="{CB5ED20C-C528-D395-5F5C-00A5722D91D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23290703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of the evalu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VSR</a:t>
            </a:r>
            <a:endParaRPr dirty="0"/>
          </a:p>
        </p:txBody>
      </p:sp>
      <p:sp>
        <p:nvSpPr>
          <p:cNvPr id="388" name="Results"/>
          <p:cNvSpPr txBox="1">
            <a:spLocks noGrp="1"/>
          </p:cNvSpPr>
          <p:nvPr>
            <p:ph type="title"/>
          </p:nvPr>
        </p:nvSpPr>
        <p:spPr>
          <a:prstGeom prst="rect">
            <a:avLst/>
          </a:prstGeom>
        </p:spPr>
        <p:txBody>
          <a:bodyPr/>
          <a:lstStyle/>
          <a:p>
            <a:r>
              <a:t>Results</a:t>
            </a:r>
          </a:p>
        </p:txBody>
      </p:sp>
      <p:pic>
        <p:nvPicPr>
          <p:cNvPr id="389" name="unknown.jpeg" descr="unknown.jpeg"/>
          <p:cNvPicPr>
            <a:picLocks noChangeAspect="1"/>
          </p:cNvPicPr>
          <p:nvPr/>
        </p:nvPicPr>
        <p:blipFill>
          <a:blip r:embed="rId3"/>
          <a:stretch>
            <a:fillRect/>
          </a:stretch>
        </p:blipFill>
        <p:spPr>
          <a:xfrm>
            <a:off x="4269971" y="3657601"/>
            <a:ext cx="16180942" cy="9378549"/>
          </a:xfrm>
          <a:prstGeom prst="rect">
            <a:avLst/>
          </a:prstGeom>
          <a:ln w="12700">
            <a:miter lim="400000"/>
          </a:ln>
        </p:spPr>
      </p:pic>
      <p:sp>
        <p:nvSpPr>
          <p:cNvPr id="390" name="Text"/>
          <p:cNvSpPr txBox="1"/>
          <p:nvPr/>
        </p:nvSpPr>
        <p:spPr>
          <a:xfrm>
            <a:off x="11675070" y="3378200"/>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77CD79C4-CD42-5659-958C-20ADAF7159DE}"/>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208326528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585E-B912-C9A0-1F3D-8972EB537C64}"/>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375EFA72-C0E5-F84A-6682-582458AA2441}"/>
              </a:ext>
            </a:extLst>
          </p:cNvPr>
          <p:cNvSpPr>
            <a:spLocks noGrp="1"/>
          </p:cNvSpPr>
          <p:nvPr>
            <p:ph type="body" sz="quarter" idx="21"/>
          </p:nvPr>
        </p:nvSpPr>
        <p:spPr>
          <a:xfrm>
            <a:off x="1206500" y="2503451"/>
            <a:ext cx="21971000" cy="934780"/>
          </a:xfrm>
        </p:spPr>
        <p:txBody>
          <a:bodyPr/>
          <a:lstStyle/>
          <a:p>
            <a:r>
              <a:rPr lang="en-US" dirty="0"/>
              <a:t>Transfer Learning – SNLI-VE</a:t>
            </a:r>
          </a:p>
        </p:txBody>
      </p:sp>
      <p:pic>
        <p:nvPicPr>
          <p:cNvPr id="5" name="Picture 4">
            <a:extLst>
              <a:ext uri="{FF2B5EF4-FFF2-40B4-BE49-F238E27FC236}">
                <a16:creationId xmlns:a16="http://schemas.microsoft.com/office/drawing/2014/main" id="{873ABBA6-E252-29C7-6B5C-3B03BE2945FC}"/>
              </a:ext>
            </a:extLst>
          </p:cNvPr>
          <p:cNvPicPr>
            <a:picLocks noChangeAspect="1"/>
          </p:cNvPicPr>
          <p:nvPr/>
        </p:nvPicPr>
        <p:blipFill>
          <a:blip r:embed="rId3"/>
          <a:stretch>
            <a:fillRect/>
          </a:stretch>
        </p:blipFill>
        <p:spPr>
          <a:xfrm>
            <a:off x="2941265" y="4325836"/>
            <a:ext cx="18501469" cy="6331615"/>
          </a:xfrm>
          <a:prstGeom prst="rect">
            <a:avLst/>
          </a:prstGeom>
        </p:spPr>
      </p:pic>
      <p:sp>
        <p:nvSpPr>
          <p:cNvPr id="7" name="Slide Number Placeholder 6">
            <a:extLst>
              <a:ext uri="{FF2B5EF4-FFF2-40B4-BE49-F238E27FC236}">
                <a16:creationId xmlns:a16="http://schemas.microsoft.com/office/drawing/2014/main" id="{47A73509-FDD6-425F-04C9-40C824AB4454}"/>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18542981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8B49F3-DB91-9C93-A7AF-59AB6ADDEF4D}"/>
              </a:ext>
            </a:extLst>
          </p:cNvPr>
          <p:cNvSpPr>
            <a:spLocks noGrp="1"/>
          </p:cNvSpPr>
          <p:nvPr>
            <p:ph type="body" sz="quarter" idx="21"/>
          </p:nvPr>
        </p:nvSpPr>
        <p:spPr/>
        <p:txBody>
          <a:bodyPr/>
          <a:lstStyle/>
          <a:p>
            <a:endParaRPr lang="en-US"/>
          </a:p>
        </p:txBody>
      </p:sp>
      <p:sp>
        <p:nvSpPr>
          <p:cNvPr id="3" name="Title 2">
            <a:extLst>
              <a:ext uri="{FF2B5EF4-FFF2-40B4-BE49-F238E27FC236}">
                <a16:creationId xmlns:a16="http://schemas.microsoft.com/office/drawing/2014/main" id="{31B45B8E-9BED-720A-AB56-5EE8A47A7E2D}"/>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BCA1790D-2CA2-EAA0-63B4-546E9F8E378D}"/>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6357948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f the evaluation"/>
          <p:cNvSpPr txBox="1">
            <a:spLocks noGrp="1"/>
          </p:cNvSpPr>
          <p:nvPr>
            <p:ph type="body" idx="21"/>
          </p:nvPr>
        </p:nvSpPr>
        <p:spPr>
          <a:xfrm>
            <a:off x="1206499" y="2372962"/>
            <a:ext cx="11210089" cy="14351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20000"/>
          </a:bodyPr>
          <a:lstStyle/>
          <a:p>
            <a:r>
              <a:rPr lang="en-US" dirty="0"/>
              <a:t>Contrastive Learning embeddings by relation category</a:t>
            </a:r>
            <a:endParaRPr dirty="0"/>
          </a:p>
        </p:txBody>
      </p:sp>
      <p:sp>
        <p:nvSpPr>
          <p:cNvPr id="410" name="Results"/>
          <p:cNvSpPr txBox="1">
            <a:spLocks noGrp="1"/>
          </p:cNvSpPr>
          <p:nvPr>
            <p:ph type="title"/>
          </p:nvPr>
        </p:nvSpPr>
        <p:spPr>
          <a:prstGeom prst="rect">
            <a:avLst/>
          </a:prstGeom>
        </p:spPr>
        <p:txBody>
          <a:bodyPr/>
          <a:lstStyle/>
          <a:p>
            <a:r>
              <a:rPr dirty="0"/>
              <a:t>Results</a:t>
            </a:r>
            <a:r>
              <a:rPr lang="en-US" dirty="0"/>
              <a:t> Discussion</a:t>
            </a:r>
            <a:endParaRPr dirty="0"/>
          </a:p>
        </p:txBody>
      </p:sp>
      <p:sp>
        <p:nvSpPr>
          <p:cNvPr id="411" name="Text"/>
          <p:cNvSpPr txBox="1"/>
          <p:nvPr/>
        </p:nvSpPr>
        <p:spPr>
          <a:xfrm>
            <a:off x="11675070" y="33782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412" name="Text"/>
          <p:cNvSpPr txBox="1"/>
          <p:nvPr/>
        </p:nvSpPr>
        <p:spPr>
          <a:xfrm>
            <a:off x="1657350" y="4085604"/>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413" name="Text"/>
          <p:cNvSpPr txBox="1"/>
          <p:nvPr/>
        </p:nvSpPr>
        <p:spPr>
          <a:xfrm>
            <a:off x="13867548" y="373633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414" name="Text"/>
          <p:cNvSpPr txBox="1"/>
          <p:nvPr/>
        </p:nvSpPr>
        <p:spPr>
          <a:xfrm>
            <a:off x="1236541" y="301625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415" name="Text"/>
          <p:cNvSpPr txBox="1"/>
          <p:nvPr/>
        </p:nvSpPr>
        <p:spPr>
          <a:xfrm>
            <a:off x="6063829" y="5389429"/>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416" name="unknown.jpeg" descr="unknown.jpeg"/>
          <p:cNvPicPr>
            <a:picLocks noChangeAspect="1"/>
          </p:cNvPicPr>
          <p:nvPr/>
        </p:nvPicPr>
        <p:blipFill>
          <a:blip r:embed="rId3"/>
          <a:stretch>
            <a:fillRect/>
          </a:stretch>
        </p:blipFill>
        <p:spPr>
          <a:xfrm>
            <a:off x="12686262" y="1797051"/>
            <a:ext cx="10879924" cy="10928350"/>
          </a:xfrm>
          <a:prstGeom prst="rect">
            <a:avLst/>
          </a:prstGeom>
          <a:ln w="12700">
            <a:miter lim="400000"/>
          </a:ln>
        </p:spPr>
      </p:pic>
      <p:sp>
        <p:nvSpPr>
          <p:cNvPr id="417" name="Text"/>
          <p:cNvSpPr txBox="1"/>
          <p:nvPr/>
        </p:nvSpPr>
        <p:spPr>
          <a:xfrm>
            <a:off x="2385981" y="3884479"/>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419" name="Text"/>
          <p:cNvSpPr txBox="1"/>
          <p:nvPr/>
        </p:nvSpPr>
        <p:spPr>
          <a:xfrm>
            <a:off x="11645048" y="2563679"/>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2" name="unknown.jpeg" descr="unknown.jpeg">
            <a:extLst>
              <a:ext uri="{FF2B5EF4-FFF2-40B4-BE49-F238E27FC236}">
                <a16:creationId xmlns:a16="http://schemas.microsoft.com/office/drawing/2014/main" id="{A344812F-FEEA-BC67-3102-46C445087E18}"/>
              </a:ext>
            </a:extLst>
          </p:cNvPr>
          <p:cNvPicPr>
            <a:picLocks noChangeAspect="1"/>
          </p:cNvPicPr>
          <p:nvPr/>
        </p:nvPicPr>
        <p:blipFill>
          <a:blip r:embed="rId4"/>
          <a:stretch>
            <a:fillRect/>
          </a:stretch>
        </p:blipFill>
        <p:spPr>
          <a:xfrm>
            <a:off x="716286" y="5610548"/>
            <a:ext cx="10759428" cy="4952039"/>
          </a:xfrm>
          <a:prstGeom prst="rect">
            <a:avLst/>
          </a:prstGeom>
          <a:ln w="12700">
            <a:miter lim="400000"/>
          </a:ln>
        </p:spPr>
      </p:pic>
      <p:sp>
        <p:nvSpPr>
          <p:cNvPr id="3" name="Slide Number Placeholder 2">
            <a:extLst>
              <a:ext uri="{FF2B5EF4-FFF2-40B4-BE49-F238E27FC236}">
                <a16:creationId xmlns:a16="http://schemas.microsoft.com/office/drawing/2014/main" id="{87BE91A7-D576-7FE7-1CF5-BDA9B8304DBC}"/>
              </a:ext>
            </a:extLst>
          </p:cNvPr>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of the evalu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Contrastive Learning</a:t>
            </a:r>
            <a:endParaRPr dirty="0"/>
          </a:p>
        </p:txBody>
      </p:sp>
      <p:sp>
        <p:nvSpPr>
          <p:cNvPr id="393" name="Results"/>
          <p:cNvSpPr txBox="1">
            <a:spLocks noGrp="1"/>
          </p:cNvSpPr>
          <p:nvPr>
            <p:ph type="title"/>
          </p:nvPr>
        </p:nvSpPr>
        <p:spPr>
          <a:prstGeom prst="rect">
            <a:avLst/>
          </a:prstGeom>
        </p:spPr>
        <p:txBody>
          <a:bodyPr/>
          <a:lstStyle/>
          <a:p>
            <a:r>
              <a:rPr dirty="0"/>
              <a:t>Results</a:t>
            </a:r>
            <a:r>
              <a:rPr lang="en-US" dirty="0"/>
              <a:t> Discussion</a:t>
            </a:r>
            <a:endParaRPr dirty="0"/>
          </a:p>
        </p:txBody>
      </p:sp>
      <p:sp>
        <p:nvSpPr>
          <p:cNvPr id="394" name="Text"/>
          <p:cNvSpPr txBox="1"/>
          <p:nvPr/>
        </p:nvSpPr>
        <p:spPr>
          <a:xfrm>
            <a:off x="11675070" y="33782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396" name="Text"/>
          <p:cNvSpPr txBox="1"/>
          <p:nvPr/>
        </p:nvSpPr>
        <p:spPr>
          <a:xfrm>
            <a:off x="1511049" y="7780162"/>
            <a:ext cx="11004299"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endParaRPr sz="4400" dirty="0"/>
          </a:p>
        </p:txBody>
      </p:sp>
      <p:sp>
        <p:nvSpPr>
          <p:cNvPr id="398" name="Text"/>
          <p:cNvSpPr txBox="1"/>
          <p:nvPr/>
        </p:nvSpPr>
        <p:spPr>
          <a:xfrm>
            <a:off x="13867548" y="373633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5" name="Slide Number Placeholder 4">
            <a:extLst>
              <a:ext uri="{FF2B5EF4-FFF2-40B4-BE49-F238E27FC236}">
                <a16:creationId xmlns:a16="http://schemas.microsoft.com/office/drawing/2014/main" id="{174BB17D-DAF8-6A11-8656-ED1E72AD31EA}"/>
              </a:ext>
            </a:extLst>
          </p:cNvPr>
          <p:cNvSpPr>
            <a:spLocks noGrp="1"/>
          </p:cNvSpPr>
          <p:nvPr>
            <p:ph type="sldNum" sz="quarter" idx="2"/>
          </p:nvPr>
        </p:nvSpPr>
        <p:spPr/>
        <p:txBody>
          <a:bodyPr/>
          <a:lstStyle/>
          <a:p>
            <a:fld id="{86CB4B4D-7CA3-9044-876B-883B54F8677D}" type="slidenum">
              <a:rPr lang="en-US" smtClean="0"/>
              <a:t>21</a:t>
            </a:fld>
            <a:endParaRPr lang="en-US"/>
          </a:p>
        </p:txBody>
      </p:sp>
      <p:pic>
        <p:nvPicPr>
          <p:cNvPr id="3" name="Picture 2">
            <a:extLst>
              <a:ext uri="{FF2B5EF4-FFF2-40B4-BE49-F238E27FC236}">
                <a16:creationId xmlns:a16="http://schemas.microsoft.com/office/drawing/2014/main" id="{29A36D9C-B1C3-0871-6E91-B8673A37CA57}"/>
              </a:ext>
            </a:extLst>
          </p:cNvPr>
          <p:cNvPicPr>
            <a:picLocks noChangeAspect="1"/>
          </p:cNvPicPr>
          <p:nvPr/>
        </p:nvPicPr>
        <p:blipFill>
          <a:blip r:embed="rId3"/>
          <a:stretch>
            <a:fillRect/>
          </a:stretch>
        </p:blipFill>
        <p:spPr>
          <a:xfrm>
            <a:off x="13398502" y="704899"/>
            <a:ext cx="9143446" cy="12828711"/>
          </a:xfrm>
          <a:prstGeom prst="rect">
            <a:avLst/>
          </a:prstGeom>
        </p:spPr>
      </p:pic>
    </p:spTree>
    <p:extLst>
      <p:ext uri="{BB962C8B-B14F-4D97-AF65-F5344CB8AC3E}">
        <p14:creationId xmlns:p14="http://schemas.microsoft.com/office/powerpoint/2010/main" val="8907958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of the evalu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Contrastive Learning</a:t>
            </a:r>
            <a:endParaRPr dirty="0"/>
          </a:p>
        </p:txBody>
      </p:sp>
      <p:sp>
        <p:nvSpPr>
          <p:cNvPr id="393" name="Results"/>
          <p:cNvSpPr txBox="1">
            <a:spLocks noGrp="1"/>
          </p:cNvSpPr>
          <p:nvPr>
            <p:ph type="title"/>
          </p:nvPr>
        </p:nvSpPr>
        <p:spPr>
          <a:prstGeom prst="rect">
            <a:avLst/>
          </a:prstGeom>
        </p:spPr>
        <p:txBody>
          <a:bodyPr/>
          <a:lstStyle/>
          <a:p>
            <a:r>
              <a:rPr dirty="0"/>
              <a:t>Results</a:t>
            </a:r>
            <a:r>
              <a:rPr lang="en-US" dirty="0"/>
              <a:t> Discussion</a:t>
            </a:r>
            <a:endParaRPr dirty="0"/>
          </a:p>
        </p:txBody>
      </p:sp>
      <p:sp>
        <p:nvSpPr>
          <p:cNvPr id="394" name="Text"/>
          <p:cNvSpPr txBox="1"/>
          <p:nvPr/>
        </p:nvSpPr>
        <p:spPr>
          <a:xfrm>
            <a:off x="11675070" y="3378200"/>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95" name="unknown.jpeg" descr="unknown.jpeg"/>
          <p:cNvPicPr>
            <a:picLocks noChangeAspect="1"/>
          </p:cNvPicPr>
          <p:nvPr/>
        </p:nvPicPr>
        <p:blipFill>
          <a:blip r:embed="rId3"/>
          <a:stretch>
            <a:fillRect/>
          </a:stretch>
        </p:blipFill>
        <p:spPr>
          <a:xfrm>
            <a:off x="11650996" y="2402299"/>
            <a:ext cx="12733004" cy="10492433"/>
          </a:xfrm>
          <a:prstGeom prst="rect">
            <a:avLst/>
          </a:prstGeom>
          <a:ln w="12700">
            <a:miter lim="400000"/>
          </a:ln>
        </p:spPr>
      </p:pic>
      <p:sp>
        <p:nvSpPr>
          <p:cNvPr id="396" name="Text"/>
          <p:cNvSpPr txBox="1"/>
          <p:nvPr/>
        </p:nvSpPr>
        <p:spPr>
          <a:xfrm>
            <a:off x="1511049" y="7780162"/>
            <a:ext cx="11004299"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endParaRPr sz="4400" dirty="0"/>
          </a:p>
        </p:txBody>
      </p:sp>
      <p:sp>
        <p:nvSpPr>
          <p:cNvPr id="398" name="Text"/>
          <p:cNvSpPr txBox="1"/>
          <p:nvPr/>
        </p:nvSpPr>
        <p:spPr>
          <a:xfrm>
            <a:off x="13867548" y="3736336"/>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4" name="Picture 3">
            <a:extLst>
              <a:ext uri="{FF2B5EF4-FFF2-40B4-BE49-F238E27FC236}">
                <a16:creationId xmlns:a16="http://schemas.microsoft.com/office/drawing/2014/main" id="{B81DE0BF-B8E9-920B-4048-89DDCA04ABEE}"/>
              </a:ext>
            </a:extLst>
          </p:cNvPr>
          <p:cNvPicPr>
            <a:picLocks noChangeAspect="1"/>
          </p:cNvPicPr>
          <p:nvPr/>
        </p:nvPicPr>
        <p:blipFill>
          <a:blip r:embed="rId4"/>
          <a:stretch>
            <a:fillRect/>
          </a:stretch>
        </p:blipFill>
        <p:spPr>
          <a:xfrm>
            <a:off x="379328" y="5138730"/>
            <a:ext cx="11295742" cy="4511743"/>
          </a:xfrm>
          <a:prstGeom prst="rect">
            <a:avLst/>
          </a:prstGeom>
        </p:spPr>
      </p:pic>
      <p:sp>
        <p:nvSpPr>
          <p:cNvPr id="5" name="Slide Number Placeholder 4">
            <a:extLst>
              <a:ext uri="{FF2B5EF4-FFF2-40B4-BE49-F238E27FC236}">
                <a16:creationId xmlns:a16="http://schemas.microsoft.com/office/drawing/2014/main" id="{174BB17D-DAF8-6A11-8656-ED1E72AD31EA}"/>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224138099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F028D-1F1A-B73E-45CA-152DA3B3060D}"/>
              </a:ext>
            </a:extLst>
          </p:cNvPr>
          <p:cNvSpPr>
            <a:spLocks noGrp="1"/>
          </p:cNvSpPr>
          <p:nvPr>
            <p:ph type="body" sz="quarter" idx="21"/>
          </p:nvPr>
        </p:nvSpPr>
        <p:spPr/>
        <p:txBody>
          <a:bodyPr/>
          <a:lstStyle/>
          <a:p>
            <a:endParaRPr lang="en-US"/>
          </a:p>
        </p:txBody>
      </p:sp>
      <p:sp>
        <p:nvSpPr>
          <p:cNvPr id="3" name="Title 2">
            <a:extLst>
              <a:ext uri="{FF2B5EF4-FFF2-40B4-BE49-F238E27FC236}">
                <a16:creationId xmlns:a16="http://schemas.microsoft.com/office/drawing/2014/main" id="{25EE43EF-B3FC-0733-DE3F-2CF9A9AF7464}"/>
              </a:ext>
            </a:extLst>
          </p:cNvPr>
          <p:cNvSpPr>
            <a:spLocks noGrp="1"/>
          </p:cNvSpPr>
          <p:nvPr>
            <p:ph type="title"/>
          </p:nvPr>
        </p:nvSpPr>
        <p:spPr/>
        <p:txBody>
          <a:bodyPr/>
          <a:lstStyle/>
          <a:p>
            <a:r>
              <a:rPr lang="en-US" dirty="0"/>
              <a:t>Conclusions &amp; Future Work</a:t>
            </a:r>
          </a:p>
        </p:txBody>
      </p:sp>
      <p:sp>
        <p:nvSpPr>
          <p:cNvPr id="4" name="Text Placeholder 3">
            <a:extLst>
              <a:ext uri="{FF2B5EF4-FFF2-40B4-BE49-F238E27FC236}">
                <a16:creationId xmlns:a16="http://schemas.microsoft.com/office/drawing/2014/main" id="{EC24D26C-FDD5-1173-C2AC-535C6D5E5DD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4240350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FBC8-977C-7459-34EB-5EBF4EB995C3}"/>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064BFB07-DE03-9D57-C323-6A0A7E5F2656}"/>
              </a:ext>
            </a:extLst>
          </p:cNvPr>
          <p:cNvSpPr>
            <a:spLocks noGrp="1"/>
          </p:cNvSpPr>
          <p:nvPr>
            <p:ph type="body" sz="quarter" idx="21"/>
          </p:nvPr>
        </p:nvSpPr>
        <p:spPr/>
        <p:txBody>
          <a:bodyPr/>
          <a:lstStyle/>
          <a:p>
            <a:r>
              <a:rPr lang="en-US" dirty="0"/>
              <a:t>Improved performance </a:t>
            </a:r>
          </a:p>
        </p:txBody>
      </p:sp>
      <p:sp>
        <p:nvSpPr>
          <p:cNvPr id="4" name="Text Placeholder 3">
            <a:extLst>
              <a:ext uri="{FF2B5EF4-FFF2-40B4-BE49-F238E27FC236}">
                <a16:creationId xmlns:a16="http://schemas.microsoft.com/office/drawing/2014/main" id="{EDEF7EDA-DFC7-549E-6843-8E4760DC1B53}"/>
              </a:ext>
            </a:extLst>
          </p:cNvPr>
          <p:cNvSpPr>
            <a:spLocks noGrp="1"/>
          </p:cNvSpPr>
          <p:nvPr>
            <p:ph type="body" idx="1"/>
          </p:nvPr>
        </p:nvSpPr>
        <p:spPr>
          <a:xfrm>
            <a:off x="1206500" y="4380488"/>
            <a:ext cx="21971000" cy="8256012"/>
          </a:xfrm>
        </p:spPr>
        <p:txBody>
          <a:bodyPr>
            <a:normAutofit fontScale="77500" lnSpcReduction="20000"/>
          </a:bodyPr>
          <a:lstStyle/>
          <a:p>
            <a:pPr>
              <a:buSzTx/>
            </a:pPr>
            <a:r>
              <a:rPr lang="en-US" b="1" dirty="0"/>
              <a:t>Text augmentation </a:t>
            </a:r>
            <a:r>
              <a:rPr lang="en-US" dirty="0"/>
              <a:t>based on the semantic meaning of relations for the VSR dataset can considerably improve the performance for the tested models on both test and dev splits. It was the best augmentation technique.</a:t>
            </a:r>
          </a:p>
          <a:p>
            <a:pPr>
              <a:buSzTx/>
            </a:pPr>
            <a:r>
              <a:rPr lang="en-US" b="1" dirty="0"/>
              <a:t>Image augmentation </a:t>
            </a:r>
            <a:r>
              <a:rPr lang="en-US" dirty="0"/>
              <a:t>can reliably and considerably improve the performance for the Test split for both </a:t>
            </a:r>
            <a:r>
              <a:rPr lang="en-US" dirty="0" err="1"/>
              <a:t>ViLT</a:t>
            </a:r>
            <a:r>
              <a:rPr lang="en-US" dirty="0"/>
              <a:t> and LXMERT models. However, for the Dev split, this technique slightly harms the performance on both models, so for some types of instances of the VSR dataset it does not help the model to generalize better. </a:t>
            </a:r>
          </a:p>
          <a:p>
            <a:pPr>
              <a:buSzTx/>
            </a:pPr>
            <a:r>
              <a:rPr lang="en-US" b="1" dirty="0"/>
              <a:t>Contrastive Learning </a:t>
            </a:r>
            <a:r>
              <a:rPr lang="en-US" dirty="0"/>
              <a:t>improved performance for LXMERT.</a:t>
            </a:r>
          </a:p>
          <a:p>
            <a:pPr>
              <a:buSzTx/>
            </a:pPr>
            <a:r>
              <a:rPr lang="en-US" b="1" dirty="0"/>
              <a:t>Contrastive Learning </a:t>
            </a:r>
            <a:r>
              <a:rPr lang="en-US" dirty="0"/>
              <a:t>can inform models about the nature of the concept or physical context — which is required by certain types of relations such as ”Proximity”- and some relations in “Unallocated” which are semantically broader — but is not so helpful in informing about orientation or positional information required, respectively, by the categories “Orientation” or ”Adjacency”.</a:t>
            </a:r>
          </a:p>
          <a:p>
            <a:pPr>
              <a:buSzTx/>
            </a:pPr>
            <a:r>
              <a:rPr lang="en-US" b="1" dirty="0"/>
              <a:t>Transfer Learning </a:t>
            </a:r>
            <a:r>
              <a:rPr lang="en-US" dirty="0"/>
              <a:t>did not improve performance since current performance on VSR is subpar.</a:t>
            </a:r>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p:txBody>
      </p:sp>
      <p:sp>
        <p:nvSpPr>
          <p:cNvPr id="5" name="Slide Number Placeholder 4">
            <a:extLst>
              <a:ext uri="{FF2B5EF4-FFF2-40B4-BE49-F238E27FC236}">
                <a16:creationId xmlns:a16="http://schemas.microsoft.com/office/drawing/2014/main" id="{201AEED9-378B-4328-2904-C8816F45B52E}"/>
              </a:ext>
            </a:extLst>
          </p:cNvPr>
          <p:cNvSpPr>
            <a:spLocks noGrp="1"/>
          </p:cNvSpPr>
          <p:nvPr>
            <p:ph type="sldNum" sz="quarter" idx="2"/>
          </p:nvPr>
        </p:nvSpPr>
        <p:spPr/>
        <p:txBody>
          <a:bodyPr/>
          <a:lstStyle/>
          <a:p>
            <a:fld id="{86CB4B4D-7CA3-9044-876B-883B54F8677D}" type="slidenum">
              <a:rPr lang="en-US" smtClean="0"/>
              <a:t>24</a:t>
            </a:fld>
            <a:endParaRPr lang="en-US"/>
          </a:p>
        </p:txBody>
      </p:sp>
    </p:spTree>
    <p:extLst>
      <p:ext uri="{BB962C8B-B14F-4D97-AF65-F5344CB8AC3E}">
        <p14:creationId xmlns:p14="http://schemas.microsoft.com/office/powerpoint/2010/main" val="278853174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2B7-33E1-A60D-E97A-1D63CE33E1C7}"/>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916EFAB9-4017-BE3F-B681-373203048FBC}"/>
              </a:ext>
            </a:extLst>
          </p:cNvPr>
          <p:cNvSpPr>
            <a:spLocks noGrp="1"/>
          </p:cNvSpPr>
          <p:nvPr>
            <p:ph type="body" sz="quarter" idx="21"/>
          </p:nvPr>
        </p:nvSpPr>
        <p:spPr/>
        <p:txBody>
          <a:bodyPr/>
          <a:lstStyle/>
          <a:p>
            <a:r>
              <a:rPr lang="en-US" dirty="0"/>
              <a:t>Improvements to Contrastive Learning</a:t>
            </a:r>
          </a:p>
        </p:txBody>
      </p:sp>
      <p:sp>
        <p:nvSpPr>
          <p:cNvPr id="4" name="Text Placeholder 3">
            <a:extLst>
              <a:ext uri="{FF2B5EF4-FFF2-40B4-BE49-F238E27FC236}">
                <a16:creationId xmlns:a16="http://schemas.microsoft.com/office/drawing/2014/main" id="{FA05E199-8A34-72DD-71EA-731B7F7BB5A7}"/>
              </a:ext>
            </a:extLst>
          </p:cNvPr>
          <p:cNvSpPr>
            <a:spLocks noGrp="1"/>
          </p:cNvSpPr>
          <p:nvPr>
            <p:ph type="body" idx="1"/>
          </p:nvPr>
        </p:nvSpPr>
        <p:spPr/>
        <p:txBody>
          <a:bodyPr>
            <a:normAutofit/>
          </a:bodyPr>
          <a:lstStyle/>
          <a:p>
            <a:r>
              <a:rPr lang="en-US" dirty="0"/>
              <a:t>The good results in proximity can be a result of the </a:t>
            </a:r>
            <a:r>
              <a:rPr lang="en-US" b="1" dirty="0"/>
              <a:t>inductive bias </a:t>
            </a:r>
            <a:r>
              <a:rPr lang="en-US" dirty="0"/>
              <a:t>in our triplet mining techniques, namely by just contrasting instances with the same concepts, we are requiring specific reasoning about the nature of the concepts (</a:t>
            </a:r>
            <a:r>
              <a:rPr lang="en-US" b="1" dirty="0"/>
              <a:t>concept bias</a:t>
            </a:r>
            <a:r>
              <a:rPr lang="en-US" dirty="0"/>
              <a:t>).</a:t>
            </a:r>
          </a:p>
          <a:p>
            <a:r>
              <a:rPr lang="en-US" b="1" dirty="0"/>
              <a:t>Other concepts</a:t>
            </a:r>
            <a:r>
              <a:rPr lang="en-US" dirty="0"/>
              <a:t> and </a:t>
            </a:r>
            <a:r>
              <a:rPr lang="en-US" b="1" dirty="0"/>
              <a:t>non-synonymous relations </a:t>
            </a:r>
            <a:r>
              <a:rPr lang="en-US" dirty="0"/>
              <a:t>should also be contrasted against, similarly to weakly-supervised approaches.</a:t>
            </a:r>
          </a:p>
          <a:p>
            <a:r>
              <a:rPr lang="en-US" dirty="0"/>
              <a:t>Additionally, a temperature parameter is crucial for normalized embeddings, which should also be employed, I.e. a NT-</a:t>
            </a:r>
            <a:r>
              <a:rPr lang="en-US" dirty="0" err="1"/>
              <a:t>Xent</a:t>
            </a:r>
            <a:r>
              <a:rPr lang="en-US" dirty="0"/>
              <a:t> loss with a </a:t>
            </a:r>
            <a:r>
              <a:rPr lang="en-US" b="1" dirty="0"/>
              <a:t>learnable temperature parameter</a:t>
            </a:r>
            <a:r>
              <a:rPr lang="en-US" dirty="0"/>
              <a:t>, such as in ALIGN or </a:t>
            </a:r>
            <a:r>
              <a:rPr lang="en-US" dirty="0" err="1"/>
              <a:t>CoCa</a:t>
            </a:r>
            <a:r>
              <a:rPr lang="en-US" dirty="0"/>
              <a:t>.   </a:t>
            </a:r>
          </a:p>
          <a:p>
            <a:endParaRPr lang="en-US" dirty="0"/>
          </a:p>
        </p:txBody>
      </p:sp>
      <p:sp>
        <p:nvSpPr>
          <p:cNvPr id="5" name="Slide Number Placeholder 4">
            <a:extLst>
              <a:ext uri="{FF2B5EF4-FFF2-40B4-BE49-F238E27FC236}">
                <a16:creationId xmlns:a16="http://schemas.microsoft.com/office/drawing/2014/main" id="{A7B11570-F8D5-7709-28C6-88DA1D271352}"/>
              </a:ext>
            </a:extLst>
          </p:cNvPr>
          <p:cNvSpPr>
            <a:spLocks noGrp="1"/>
          </p:cNvSpPr>
          <p:nvPr>
            <p:ph type="sldNum" sz="quarter" idx="2"/>
          </p:nvPr>
        </p:nvSpPr>
        <p:spPr/>
        <p:txBody>
          <a:bodyPr/>
          <a:lstStyle/>
          <a:p>
            <a:fld id="{86CB4B4D-7CA3-9044-876B-883B54F8677D}" type="slidenum">
              <a:rPr lang="en-US" smtClean="0"/>
              <a:t>25</a:t>
            </a:fld>
            <a:endParaRPr lang="en-US"/>
          </a:p>
        </p:txBody>
      </p:sp>
    </p:spTree>
    <p:extLst>
      <p:ext uri="{BB962C8B-B14F-4D97-AF65-F5344CB8AC3E}">
        <p14:creationId xmlns:p14="http://schemas.microsoft.com/office/powerpoint/2010/main" val="331213204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2B7-33E1-A60D-E97A-1D63CE33E1C7}"/>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916EFAB9-4017-BE3F-B681-373203048FBC}"/>
              </a:ext>
            </a:extLst>
          </p:cNvPr>
          <p:cNvSpPr>
            <a:spLocks noGrp="1"/>
          </p:cNvSpPr>
          <p:nvPr>
            <p:ph type="body" sz="quarter" idx="21"/>
          </p:nvPr>
        </p:nvSpPr>
        <p:spPr/>
        <p:txBody>
          <a:bodyPr>
            <a:normAutofit fontScale="77500" lnSpcReduction="20000"/>
          </a:bodyPr>
          <a:lstStyle/>
          <a:p>
            <a:r>
              <a:rPr lang="en-US" dirty="0"/>
              <a:t>Improvements to Visual Encoders,  Testing other models, Increasing Dataset Size</a:t>
            </a:r>
          </a:p>
        </p:txBody>
      </p:sp>
      <p:sp>
        <p:nvSpPr>
          <p:cNvPr id="4" name="Text Placeholder 3">
            <a:extLst>
              <a:ext uri="{FF2B5EF4-FFF2-40B4-BE49-F238E27FC236}">
                <a16:creationId xmlns:a16="http://schemas.microsoft.com/office/drawing/2014/main" id="{FA05E199-8A34-72DD-71EA-731B7F7BB5A7}"/>
              </a:ext>
            </a:extLst>
          </p:cNvPr>
          <p:cNvSpPr>
            <a:spLocks noGrp="1"/>
          </p:cNvSpPr>
          <p:nvPr>
            <p:ph type="body" idx="1"/>
          </p:nvPr>
        </p:nvSpPr>
        <p:spPr/>
        <p:txBody>
          <a:bodyPr>
            <a:normAutofit fontScale="77500" lnSpcReduction="20000"/>
          </a:bodyPr>
          <a:lstStyle/>
          <a:p>
            <a:r>
              <a:rPr lang="en-US" dirty="0"/>
              <a:t>Trying to explicitly encode </a:t>
            </a:r>
            <a:r>
              <a:rPr lang="en-US" b="1" dirty="0"/>
              <a:t>"orientation"</a:t>
            </a:r>
            <a:r>
              <a:rPr lang="en-US" dirty="0"/>
              <a:t> information of concepts into VL models' embeddings through modifications to the architecture of visual encoders or feature extractors.  </a:t>
            </a:r>
          </a:p>
          <a:p>
            <a:r>
              <a:rPr lang="en-US" dirty="0"/>
              <a:t>Testing other </a:t>
            </a:r>
            <a:r>
              <a:rPr lang="en-US" b="1" dirty="0"/>
              <a:t>more recent models in VSR</a:t>
            </a:r>
            <a:r>
              <a:rPr lang="en-US" dirty="0"/>
              <a:t>, with bigger pretraining datasets and better pretraining objectives (generative and contrastive) that also use a </a:t>
            </a:r>
            <a:r>
              <a:rPr lang="en-US" b="1" dirty="0"/>
              <a:t>single-encoder fusion mechanism</a:t>
            </a:r>
            <a:r>
              <a:rPr lang="en-US" dirty="0"/>
              <a:t> or dual </a:t>
            </a:r>
            <a:r>
              <a:rPr lang="en-US" dirty="0" err="1"/>
              <a:t>encoder+fusion</a:t>
            </a:r>
            <a:r>
              <a:rPr lang="en-US" dirty="0"/>
              <a:t> (</a:t>
            </a:r>
            <a:r>
              <a:rPr lang="en-US" dirty="0" err="1"/>
              <a:t>VLMo</a:t>
            </a:r>
            <a:r>
              <a:rPr lang="en-US" dirty="0"/>
              <a:t> and FLAVA). More recent models should better generalize and capture properties of the premise image, such as the type of objects represented, their position, and possibly even their orientation (which is unlikely, because as we saw the tested models don't implicitly encode orientation information when it is not explicitly encoded). Trying other models with a dual encoder fusion mechanism would likely produce worse results. due to the shallow fusion interaction between modalities.  </a:t>
            </a:r>
          </a:p>
          <a:p>
            <a:r>
              <a:rPr lang="en-US" b="0" i="0" dirty="0">
                <a:effectLst/>
                <a:latin typeface="Arial" panose="020B0604020202020204" pitchFamily="34" charset="0"/>
              </a:rPr>
              <a:t>Trying </a:t>
            </a:r>
            <a:r>
              <a:rPr lang="en-US" b="1" i="0" dirty="0">
                <a:effectLst/>
                <a:latin typeface="Arial" panose="020B0604020202020204" pitchFamily="34" charset="0"/>
              </a:rPr>
              <a:t>to further increase the VSR dataset size by using web-scale alt-text data</a:t>
            </a:r>
            <a:r>
              <a:rPr lang="en-US" b="0" i="0" dirty="0">
                <a:effectLst/>
                <a:latin typeface="Arial" panose="020B0604020202020204" pitchFamily="34" charset="0"/>
              </a:rPr>
              <a:t>, like CLIP and</a:t>
            </a:r>
            <a:br>
              <a:rPr lang="en-US" dirty="0"/>
            </a:br>
            <a:r>
              <a:rPr lang="en-US" b="0" i="0" dirty="0">
                <a:effectLst/>
                <a:latin typeface="Arial" panose="020B0604020202020204" pitchFamily="34" charset="0"/>
              </a:rPr>
              <a:t>ALIGN. A list of allowed spatial relations could be used to filter relevant mined instances from</a:t>
            </a:r>
            <a:br>
              <a:rPr lang="en-US" dirty="0"/>
            </a:br>
            <a:r>
              <a:rPr lang="en-US" b="0" i="0" dirty="0">
                <a:effectLst/>
                <a:latin typeface="Arial" panose="020B0604020202020204" pitchFamily="34" charset="0"/>
              </a:rPr>
              <a:t>web-data to incorporate into VSR. However, it is not completely clear if this is a good approach</a:t>
            </a:r>
            <a:br>
              <a:rPr lang="en-US" dirty="0"/>
            </a:br>
            <a:r>
              <a:rPr lang="en-US" b="0" i="0" dirty="0">
                <a:effectLst/>
                <a:latin typeface="Arial" panose="020B0604020202020204" pitchFamily="34" charset="0"/>
              </a:rPr>
              <a:t>namely because web images typically have no references to spatial relations. This way, the amount</a:t>
            </a:r>
            <a:br>
              <a:rPr lang="en-US" dirty="0"/>
            </a:br>
            <a:r>
              <a:rPr lang="en-US" b="0" i="0" dirty="0">
                <a:effectLst/>
                <a:latin typeface="Arial" panose="020B0604020202020204" pitchFamily="34" charset="0"/>
              </a:rPr>
              <a:t>of obtained data could still be small and come to require curation by an human expert.</a:t>
            </a:r>
            <a:endParaRPr lang="en-US" dirty="0"/>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95C84D83-0D33-ADB1-D57A-DD3E463AD290}"/>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78037614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47C94-A937-F941-139F-02D2AF6370AB}"/>
              </a:ext>
            </a:extLst>
          </p:cNvPr>
          <p:cNvSpPr>
            <a:spLocks noGrp="1"/>
          </p:cNvSpPr>
          <p:nvPr>
            <p:ph type="body" sz="quarter" idx="21"/>
          </p:nvPr>
        </p:nvSpPr>
        <p:spPr/>
        <p:txBody>
          <a:bodyPr>
            <a:normAutofit lnSpcReduction="10000"/>
          </a:bodyPr>
          <a:lstStyle/>
          <a:p>
            <a:r>
              <a:rPr lang="en-US" dirty="0"/>
              <a:t>Diogo Moura 2022</a:t>
            </a:r>
          </a:p>
        </p:txBody>
      </p:sp>
      <p:sp>
        <p:nvSpPr>
          <p:cNvPr id="3" name="Title 2">
            <a:extLst>
              <a:ext uri="{FF2B5EF4-FFF2-40B4-BE49-F238E27FC236}">
                <a16:creationId xmlns:a16="http://schemas.microsoft.com/office/drawing/2014/main" id="{F7540C2D-8D60-59ED-2C7E-B5A953D6EB61}"/>
              </a:ext>
            </a:extLst>
          </p:cNvPr>
          <p:cNvSpPr>
            <a:spLocks noGrp="1"/>
          </p:cNvSpPr>
          <p:nvPr>
            <p:ph type="title"/>
          </p:nvPr>
        </p:nvSpPr>
        <p:spPr/>
        <p:txBody>
          <a:bodyPr/>
          <a:lstStyle/>
          <a:p>
            <a:r>
              <a:rPr lang="en-US" dirty="0"/>
              <a:t>Thank you for your Attention!</a:t>
            </a:r>
          </a:p>
        </p:txBody>
      </p:sp>
      <p:sp>
        <p:nvSpPr>
          <p:cNvPr id="4" name="Text Placeholder 3">
            <a:extLst>
              <a:ext uri="{FF2B5EF4-FFF2-40B4-BE49-F238E27FC236}">
                <a16:creationId xmlns:a16="http://schemas.microsoft.com/office/drawing/2014/main" id="{58F0A1E1-A64B-1344-4654-CB207951BF67}"/>
              </a:ext>
            </a:extLst>
          </p:cNvPr>
          <p:cNvSpPr>
            <a:spLocks noGrp="1"/>
          </p:cNvSpPr>
          <p:nvPr>
            <p:ph type="body" sz="quarter" idx="1"/>
          </p:nvPr>
        </p:nvSpPr>
        <p:spPr/>
        <p:txBody>
          <a:bodyPr/>
          <a:lstStyle/>
          <a:p>
            <a:r>
              <a:rPr lang="en-US" dirty="0"/>
              <a:t>Contrastive Approaches for Visual Spatial Reasoning</a:t>
            </a:r>
          </a:p>
        </p:txBody>
      </p:sp>
    </p:spTree>
    <p:extLst>
      <p:ext uri="{BB962C8B-B14F-4D97-AF65-F5344CB8AC3E}">
        <p14:creationId xmlns:p14="http://schemas.microsoft.com/office/powerpoint/2010/main" val="27059993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se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D</a:t>
            </a:r>
            <a:r>
              <a:rPr dirty="0"/>
              <a:t>ataset</a:t>
            </a:r>
          </a:p>
        </p:txBody>
      </p:sp>
      <p:sp>
        <p:nvSpPr>
          <p:cNvPr id="209" name="a novel dataset introduced in April 2022 for VE…"/>
          <p:cNvSpPr txBox="1">
            <a:spLocks noGrp="1"/>
          </p:cNvSpPr>
          <p:nvPr>
            <p:ph type="body" sz="half" idx="1"/>
          </p:nvPr>
        </p:nvSpPr>
        <p:spPr>
          <a:prstGeom prst="rect">
            <a:avLst/>
          </a:prstGeom>
        </p:spPr>
        <p:txBody>
          <a:bodyPr>
            <a:normAutofit lnSpcReduction="10000"/>
          </a:bodyPr>
          <a:lstStyle/>
          <a:p>
            <a:pPr marL="512063" indent="-512063" defTabSz="2048204">
              <a:spcBef>
                <a:spcPts val="3700"/>
              </a:spcBef>
              <a:defRPr sz="4032"/>
            </a:pPr>
            <a:r>
              <a:rPr lang="en-US" dirty="0"/>
              <a:t>A</a:t>
            </a:r>
            <a:r>
              <a:rPr dirty="0"/>
              <a:t> novel dataset introduced in April 2022 for VE</a:t>
            </a:r>
            <a:r>
              <a:rPr lang="en-US" dirty="0"/>
              <a:t>. The dataset covers 65 spatial relations and has around 10,119 data points, using 6,940 images from MS COCO (Lin et al., 2014).</a:t>
            </a:r>
            <a:endParaRPr dirty="0"/>
          </a:p>
          <a:p>
            <a:pPr marL="512063" indent="-512063" defTabSz="2048204">
              <a:spcBef>
                <a:spcPts val="3700"/>
              </a:spcBef>
              <a:defRPr sz="4032"/>
            </a:pPr>
            <a:r>
              <a:rPr lang="en-US" dirty="0"/>
              <a:t>P</a:t>
            </a:r>
            <a:r>
              <a:rPr dirty="0"/>
              <a:t>revious datasets for VE such as SNLI-VE, despite requiring scene reasoning, typically have few mentions to spatial relations between objects. </a:t>
            </a:r>
          </a:p>
          <a:p>
            <a:pPr marL="512063" indent="-512063" defTabSz="2048204">
              <a:spcBef>
                <a:spcPts val="3700"/>
              </a:spcBef>
              <a:defRPr sz="4032"/>
            </a:pPr>
            <a:r>
              <a:rPr lang="en-US" dirty="0"/>
              <a:t>T</a:t>
            </a:r>
            <a:r>
              <a:rPr dirty="0"/>
              <a:t>he VSR dataset, however, presents spatial relations between objects in the textual hypothesis in all of its instances, which allows for specific reasoning about spatial relations between objects.</a:t>
            </a:r>
          </a:p>
        </p:txBody>
      </p:sp>
      <p:sp>
        <p:nvSpPr>
          <p:cNvPr id="210" name="Visual Spatial Reasoning (VSR)"/>
          <p:cNvSpPr txBox="1">
            <a:spLocks noGrp="1"/>
          </p:cNvSpPr>
          <p:nvPr>
            <p:ph type="title"/>
          </p:nvPr>
        </p:nvSpPr>
        <p:spPr>
          <a:xfrm>
            <a:off x="1206500" y="1079500"/>
            <a:ext cx="15371768" cy="1435100"/>
          </a:xfrm>
          <a:prstGeom prst="rect">
            <a:avLst/>
          </a:prstGeom>
        </p:spPr>
        <p:txBody>
          <a:bodyPr>
            <a:normAutofit fontScale="90000"/>
          </a:bodyPr>
          <a:lstStyle/>
          <a:p>
            <a:r>
              <a:rPr dirty="0"/>
              <a:t>Visual Spatial Reasoning (VSR)</a:t>
            </a:r>
          </a:p>
        </p:txBody>
      </p:sp>
      <p:sp>
        <p:nvSpPr>
          <p:cNvPr id="211" name="Text"/>
          <p:cNvSpPr txBox="1"/>
          <p:nvPr/>
        </p:nvSpPr>
        <p:spPr>
          <a:xfrm>
            <a:off x="12291020" y="495300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212" name="unknown.jpeg" descr="unknown.jpeg"/>
          <p:cNvPicPr>
            <a:picLocks noChangeAspect="1"/>
          </p:cNvPicPr>
          <p:nvPr/>
        </p:nvPicPr>
        <p:blipFill>
          <a:blip r:embed="rId3"/>
          <a:stretch>
            <a:fillRect/>
          </a:stretch>
        </p:blipFill>
        <p:spPr>
          <a:xfrm>
            <a:off x="12367219" y="9118748"/>
            <a:ext cx="10820401" cy="3911600"/>
          </a:xfrm>
          <a:prstGeom prst="rect">
            <a:avLst/>
          </a:prstGeom>
          <a:ln w="12700">
            <a:miter lim="400000"/>
          </a:ln>
        </p:spPr>
      </p:pic>
      <p:sp>
        <p:nvSpPr>
          <p:cNvPr id="213" name="Text"/>
          <p:cNvSpPr txBox="1"/>
          <p:nvPr/>
        </p:nvSpPr>
        <p:spPr>
          <a:xfrm>
            <a:off x="12240220" y="4832350"/>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2" name="unknown.jpeg" descr="unknown.jpeg">
            <a:extLst>
              <a:ext uri="{FF2B5EF4-FFF2-40B4-BE49-F238E27FC236}">
                <a16:creationId xmlns:a16="http://schemas.microsoft.com/office/drawing/2014/main" id="{C4995897-C952-D8A3-1C3C-DC9D6226E0A9}"/>
              </a:ext>
            </a:extLst>
          </p:cNvPr>
          <p:cNvPicPr>
            <a:picLocks noChangeAspect="1"/>
          </p:cNvPicPr>
          <p:nvPr/>
        </p:nvPicPr>
        <p:blipFill>
          <a:blip r:embed="rId4"/>
          <a:stretch>
            <a:fillRect/>
          </a:stretch>
        </p:blipFill>
        <p:spPr>
          <a:xfrm>
            <a:off x="12418020" y="4248504"/>
            <a:ext cx="10718801" cy="3670300"/>
          </a:xfrm>
          <a:prstGeom prst="rect">
            <a:avLst/>
          </a:prstGeom>
          <a:ln w="12700">
            <a:miter lim="400000"/>
          </a:ln>
        </p:spPr>
      </p:pic>
      <p:sp>
        <p:nvSpPr>
          <p:cNvPr id="3" name="TextBox 2">
            <a:extLst>
              <a:ext uri="{FF2B5EF4-FFF2-40B4-BE49-F238E27FC236}">
                <a16:creationId xmlns:a16="http://schemas.microsoft.com/office/drawing/2014/main" id="{F426AD18-11E3-C649-0994-01DE57307BC1}"/>
              </a:ext>
            </a:extLst>
          </p:cNvPr>
          <p:cNvSpPr txBox="1"/>
          <p:nvPr/>
        </p:nvSpPr>
        <p:spPr>
          <a:xfrm>
            <a:off x="11246249" y="3696198"/>
            <a:ext cx="762143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5E5E5E"/>
                </a:solidFill>
                <a:effectLst/>
                <a:uFillTx/>
                <a:latin typeface="+mn-lt"/>
                <a:ea typeface="+mn-ea"/>
                <a:cs typeface="+mn-cs"/>
                <a:sym typeface="Helvetica Neue"/>
              </a:rPr>
              <a:t>Previous (SNLI-VE):</a:t>
            </a:r>
          </a:p>
        </p:txBody>
      </p:sp>
      <p:sp>
        <p:nvSpPr>
          <p:cNvPr id="4" name="TextBox 3">
            <a:extLst>
              <a:ext uri="{FF2B5EF4-FFF2-40B4-BE49-F238E27FC236}">
                <a16:creationId xmlns:a16="http://schemas.microsoft.com/office/drawing/2014/main" id="{9C8B3CA8-514C-AFE1-15CB-DF42AA0CAC2C}"/>
              </a:ext>
            </a:extLst>
          </p:cNvPr>
          <p:cNvSpPr txBox="1"/>
          <p:nvPr/>
        </p:nvSpPr>
        <p:spPr>
          <a:xfrm>
            <a:off x="12444852" y="8471110"/>
            <a:ext cx="3316924"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b="0" i="0" u="none" strike="noStrike" cap="none" spc="0" normalizeH="0" baseline="0" dirty="0">
                <a:ln>
                  <a:noFill/>
                </a:ln>
                <a:solidFill>
                  <a:srgbClr val="5E5E5E"/>
                </a:solidFill>
                <a:effectLst/>
                <a:uFillTx/>
                <a:latin typeface="+mn-lt"/>
                <a:ea typeface="+mn-ea"/>
                <a:cs typeface="+mn-cs"/>
                <a:sym typeface="Helvetica Neue"/>
              </a:rPr>
              <a:t>New (VSR):</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 name="Slide Number Placeholder 4">
            <a:extLst>
              <a:ext uri="{FF2B5EF4-FFF2-40B4-BE49-F238E27FC236}">
                <a16:creationId xmlns:a16="http://schemas.microsoft.com/office/drawing/2014/main" id="{F431633B-C5EF-2319-8A42-AF88A8B4F17F}"/>
              </a:ext>
            </a:extLst>
          </p:cNvPr>
          <p:cNvSpPr>
            <a:spLocks noGrp="1"/>
          </p:cNvSpPr>
          <p:nvPr>
            <p:ph type="sldNum" sz="quarter" idx="2"/>
          </p:nvPr>
        </p:nvSpPr>
        <p:spPr/>
        <p:txBody>
          <a:bodyPr/>
          <a:lstStyle/>
          <a:p>
            <a:fld id="{86CB4B4D-7CA3-9044-876B-883B54F8677D}" type="slidenum">
              <a:rPr lang="en-US" smtClean="0"/>
              <a:t>3</a:t>
            </a:fld>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Areas of focus"/>
          <p:cNvSpPr txBox="1">
            <a:spLocks noGrp="1"/>
          </p:cNvSpPr>
          <p:nvPr>
            <p:ph type="title"/>
          </p:nvPr>
        </p:nvSpPr>
        <p:spPr>
          <a:prstGeom prst="rect">
            <a:avLst/>
          </a:prstGeom>
        </p:spPr>
        <p:txBody>
          <a:bodyPr/>
          <a:lstStyle/>
          <a:p>
            <a:r>
              <a:rPr lang="en-US" dirty="0"/>
              <a:t>Research Questions</a:t>
            </a:r>
            <a:endParaRPr dirty="0"/>
          </a:p>
        </p:txBody>
      </p:sp>
      <p:sp>
        <p:nvSpPr>
          <p:cNvPr id="299" name="of our proposed methodology:"/>
          <p:cNvSpPr txBox="1">
            <a:spLocks noGrp="1"/>
          </p:cNvSpPr>
          <p:nvPr>
            <p:ph type="body" idx="21"/>
          </p:nvPr>
        </p:nvSpPr>
        <p:spPr>
          <a:xfrm>
            <a:off x="1206500" y="7703814"/>
            <a:ext cx="21971000"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Proposal</a:t>
            </a:r>
            <a:endParaRPr dirty="0"/>
          </a:p>
        </p:txBody>
      </p:sp>
      <p:sp>
        <p:nvSpPr>
          <p:cNvPr id="300" name="Image Augmentation…"/>
          <p:cNvSpPr txBox="1">
            <a:spLocks noGrp="1"/>
          </p:cNvSpPr>
          <p:nvPr>
            <p:ph type="body" idx="1"/>
          </p:nvPr>
        </p:nvSpPr>
        <p:spPr>
          <a:xfrm>
            <a:off x="771071" y="8651972"/>
            <a:ext cx="21971000" cy="8256012"/>
          </a:xfrm>
          <a:prstGeom prst="rect">
            <a:avLst/>
          </a:prstGeom>
        </p:spPr>
        <p:txBody>
          <a:bodyPr/>
          <a:lstStyle/>
          <a:p>
            <a:pPr>
              <a:lnSpc>
                <a:spcPct val="100000"/>
              </a:lnSpc>
            </a:pPr>
            <a:r>
              <a:rPr dirty="0"/>
              <a:t>Image Augmentation  </a:t>
            </a:r>
          </a:p>
          <a:p>
            <a:pPr>
              <a:lnSpc>
                <a:spcPct val="100000"/>
              </a:lnSpc>
            </a:pPr>
            <a:r>
              <a:rPr dirty="0"/>
              <a:t>Text Augmentation </a:t>
            </a:r>
          </a:p>
          <a:p>
            <a:pPr>
              <a:lnSpc>
                <a:spcPct val="100000"/>
              </a:lnSpc>
            </a:pPr>
            <a:r>
              <a:rPr dirty="0"/>
              <a:t>Contrastive Learning </a:t>
            </a:r>
          </a:p>
          <a:p>
            <a:pPr>
              <a:lnSpc>
                <a:spcPct val="100000"/>
              </a:lnSpc>
            </a:pPr>
            <a:r>
              <a:rPr dirty="0"/>
              <a:t>Transfer Learning</a:t>
            </a:r>
          </a:p>
        </p:txBody>
      </p:sp>
      <p:sp>
        <p:nvSpPr>
          <p:cNvPr id="2" name="Right Brace 1">
            <a:extLst>
              <a:ext uri="{FF2B5EF4-FFF2-40B4-BE49-F238E27FC236}">
                <a16:creationId xmlns:a16="http://schemas.microsoft.com/office/drawing/2014/main" id="{591008A2-EC43-8AA6-55CF-42DD3E98F794}"/>
              </a:ext>
            </a:extLst>
          </p:cNvPr>
          <p:cNvSpPr/>
          <p:nvPr/>
        </p:nvSpPr>
        <p:spPr>
          <a:xfrm>
            <a:off x="8085221" y="8550179"/>
            <a:ext cx="842211" cy="2248549"/>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3" name="TextBox 2">
            <a:extLst>
              <a:ext uri="{FF2B5EF4-FFF2-40B4-BE49-F238E27FC236}">
                <a16:creationId xmlns:a16="http://schemas.microsoft.com/office/drawing/2014/main" id="{DC7FD37C-6548-D64E-57BF-79B02B919353}"/>
              </a:ext>
            </a:extLst>
          </p:cNvPr>
          <p:cNvSpPr txBox="1"/>
          <p:nvPr/>
        </p:nvSpPr>
        <p:spPr>
          <a:xfrm>
            <a:off x="10024747" y="9297476"/>
            <a:ext cx="568104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Increase Dataset Size, Generalize Better</a:t>
            </a:r>
          </a:p>
        </p:txBody>
      </p:sp>
      <p:cxnSp>
        <p:nvCxnSpPr>
          <p:cNvPr id="5" name="Straight Connector 4">
            <a:extLst>
              <a:ext uri="{FF2B5EF4-FFF2-40B4-BE49-F238E27FC236}">
                <a16:creationId xmlns:a16="http://schemas.microsoft.com/office/drawing/2014/main" id="{714BC7DB-22B0-7A16-BFB9-98ABA095CD4E}"/>
              </a:ext>
            </a:extLst>
          </p:cNvPr>
          <p:cNvCxnSpPr/>
          <p:nvPr/>
        </p:nvCxnSpPr>
        <p:spPr>
          <a:xfrm>
            <a:off x="7407019" y="11785870"/>
            <a:ext cx="2286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5EED41C8-39F0-A8FC-1AF5-84933B1EED1B}"/>
              </a:ext>
            </a:extLst>
          </p:cNvPr>
          <p:cNvSpPr txBox="1"/>
          <p:nvPr/>
        </p:nvSpPr>
        <p:spPr>
          <a:xfrm>
            <a:off x="9764636" y="11549908"/>
            <a:ext cx="1287692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Push/Pull embeddings of similar/dissimilar spatial relations apart and contrast spatial relations</a:t>
            </a:r>
          </a:p>
        </p:txBody>
      </p:sp>
      <p:cxnSp>
        <p:nvCxnSpPr>
          <p:cNvPr id="7" name="Straight Connector 6">
            <a:extLst>
              <a:ext uri="{FF2B5EF4-FFF2-40B4-BE49-F238E27FC236}">
                <a16:creationId xmlns:a16="http://schemas.microsoft.com/office/drawing/2014/main" id="{76021D89-C342-2755-23A7-3F150E666AE1}"/>
              </a:ext>
            </a:extLst>
          </p:cNvPr>
          <p:cNvCxnSpPr/>
          <p:nvPr/>
        </p:nvCxnSpPr>
        <p:spPr>
          <a:xfrm>
            <a:off x="6942221" y="12961513"/>
            <a:ext cx="2286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A848DD66-1F97-D98B-9B25-BCC4429251A4}"/>
              </a:ext>
            </a:extLst>
          </p:cNvPr>
          <p:cNvSpPr txBox="1"/>
          <p:nvPr/>
        </p:nvSpPr>
        <p:spPr>
          <a:xfrm>
            <a:off x="9800797" y="12676407"/>
            <a:ext cx="923970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Test if it is helpful for other VE datasets for overall scene reasoning</a:t>
            </a:r>
          </a:p>
        </p:txBody>
      </p:sp>
      <p:sp>
        <p:nvSpPr>
          <p:cNvPr id="4" name="TextBox 3">
            <a:extLst>
              <a:ext uri="{FF2B5EF4-FFF2-40B4-BE49-F238E27FC236}">
                <a16:creationId xmlns:a16="http://schemas.microsoft.com/office/drawing/2014/main" id="{8B4BCEA3-FF2A-2B91-B75E-B44C06784361}"/>
              </a:ext>
            </a:extLst>
          </p:cNvPr>
          <p:cNvSpPr txBox="1"/>
          <p:nvPr/>
        </p:nvSpPr>
        <p:spPr>
          <a:xfrm>
            <a:off x="573555" y="2617259"/>
            <a:ext cx="23236889"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4800" b="0" i="1" u="none" strike="noStrike" cap="none" spc="0" normalizeH="0" baseline="0" dirty="0">
                <a:ln>
                  <a:noFill/>
                </a:ln>
                <a:solidFill>
                  <a:srgbClr val="5E5E5E"/>
                </a:solidFill>
                <a:effectLst/>
                <a:uFillTx/>
                <a:latin typeface="+mn-lt"/>
                <a:ea typeface="+mn-ea"/>
                <a:cs typeface="+mn-cs"/>
                <a:sym typeface="Helvetica Neue"/>
              </a:rPr>
              <a:t>Is it possible to contrast spatial relations, replicating the success of more recent Data-Centric models? For which type of spatial relations Contrastive learning works best?</a:t>
            </a:r>
            <a:endParaRPr lang="en-US" sz="4800" i="1" dirty="0"/>
          </a:p>
          <a:p>
            <a:pPr marL="0" marR="0" indent="0" algn="l" defTabSz="2438338" rtl="0" fontAlgn="auto" latinLnBrk="0" hangingPunct="0">
              <a:lnSpc>
                <a:spcPct val="100000"/>
              </a:lnSpc>
              <a:spcBef>
                <a:spcPts val="0"/>
              </a:spcBef>
              <a:spcAft>
                <a:spcPts val="0"/>
              </a:spcAft>
              <a:buClrTx/>
              <a:buSzTx/>
              <a:buFontTx/>
              <a:buNone/>
              <a:tabLst/>
            </a:pPr>
            <a:endParaRPr kumimoji="0" lang="en-US" sz="4800" b="0" i="1" u="none" strike="noStrike" cap="none" spc="0" normalizeH="0" baseline="0" dirty="0">
              <a:ln>
                <a:noFill/>
              </a:ln>
              <a:solidFill>
                <a:srgbClr val="5E5E5E"/>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lang="en-US" sz="4800" i="1" dirty="0"/>
              <a:t>How can spatial relations be effectively  augmented?</a:t>
            </a:r>
          </a:p>
          <a:p>
            <a:pPr marL="0" marR="0" indent="0" algn="l" defTabSz="2438338" rtl="0" fontAlgn="auto" latinLnBrk="0" hangingPunct="0">
              <a:lnSpc>
                <a:spcPct val="100000"/>
              </a:lnSpc>
              <a:spcBef>
                <a:spcPts val="0"/>
              </a:spcBef>
              <a:spcAft>
                <a:spcPts val="0"/>
              </a:spcAft>
              <a:buClrTx/>
              <a:buSzTx/>
              <a:buFontTx/>
              <a:buNone/>
              <a:tabLst/>
            </a:pPr>
            <a:endParaRPr lang="en-US" sz="4800" i="1" dirty="0"/>
          </a:p>
          <a:p>
            <a:pPr marL="0" marR="0" indent="0" algn="l" defTabSz="2438338" rtl="0" fontAlgn="auto" latinLnBrk="0" hangingPunct="0">
              <a:lnSpc>
                <a:spcPct val="100000"/>
              </a:lnSpc>
              <a:spcBef>
                <a:spcPts val="0"/>
              </a:spcBef>
              <a:spcAft>
                <a:spcPts val="0"/>
              </a:spcAft>
              <a:buClrTx/>
              <a:buSzTx/>
              <a:buFontTx/>
              <a:buNone/>
              <a:tabLst/>
            </a:pPr>
            <a:r>
              <a:rPr kumimoji="0" lang="en-US" sz="4800" b="0" i="1" u="none" strike="noStrike" cap="none" spc="0" normalizeH="0" baseline="0" dirty="0">
                <a:ln>
                  <a:noFill/>
                </a:ln>
                <a:solidFill>
                  <a:srgbClr val="5E5E5E"/>
                </a:solidFill>
                <a:effectLst/>
                <a:uFillTx/>
                <a:latin typeface="+mn-lt"/>
                <a:ea typeface="+mn-ea"/>
                <a:cs typeface="+mn-cs"/>
                <a:sym typeface="Helvetica Neue"/>
              </a:rPr>
              <a:t>Is knowledge le</a:t>
            </a:r>
            <a:r>
              <a:rPr lang="en-US" sz="4800" i="1" dirty="0"/>
              <a:t>arned on Spatial relations useful for more general Scene Reasoning?</a:t>
            </a:r>
            <a:endParaRPr kumimoji="0" lang="en-US" sz="4800" b="0" i="1" u="none" strike="noStrike" cap="none" spc="0" normalizeH="0" baseline="0" dirty="0">
              <a:ln>
                <a:noFill/>
              </a:ln>
              <a:solidFill>
                <a:srgbClr val="5E5E5E"/>
              </a:solidFill>
              <a:effectLst/>
              <a:uFillTx/>
              <a:latin typeface="+mn-lt"/>
              <a:ea typeface="+mn-ea"/>
              <a:cs typeface="+mn-cs"/>
              <a:sym typeface="Helvetica Neue"/>
            </a:endParaRPr>
          </a:p>
        </p:txBody>
      </p:sp>
      <p:sp>
        <p:nvSpPr>
          <p:cNvPr id="9" name="Slide Number Placeholder 8">
            <a:extLst>
              <a:ext uri="{FF2B5EF4-FFF2-40B4-BE49-F238E27FC236}">
                <a16:creationId xmlns:a16="http://schemas.microsoft.com/office/drawing/2014/main" id="{00AAA2BE-B8EF-9BBD-EA83-F185949407A4}"/>
              </a:ext>
            </a:extLst>
          </p:cNvPr>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EFE13-0B3D-36B2-111A-E566F3E8D276}"/>
              </a:ext>
            </a:extLst>
          </p:cNvPr>
          <p:cNvSpPr>
            <a:spLocks noGrp="1"/>
          </p:cNvSpPr>
          <p:nvPr>
            <p:ph type="body" sz="quarter" idx="21"/>
          </p:nvPr>
        </p:nvSpPr>
        <p:spPr/>
        <p:txBody>
          <a:bodyPr/>
          <a:lstStyle/>
          <a:p>
            <a:endParaRPr lang="en-US"/>
          </a:p>
        </p:txBody>
      </p:sp>
      <p:sp>
        <p:nvSpPr>
          <p:cNvPr id="3" name="Title 2">
            <a:extLst>
              <a:ext uri="{FF2B5EF4-FFF2-40B4-BE49-F238E27FC236}">
                <a16:creationId xmlns:a16="http://schemas.microsoft.com/office/drawing/2014/main" id="{AC43376D-2E2F-CD99-A8B9-1EE71896DAEE}"/>
              </a:ext>
            </a:extLst>
          </p:cNvPr>
          <p:cNvSpPr>
            <a:spLocks noGrp="1"/>
          </p:cNvSpPr>
          <p:nvPr>
            <p:ph type="title"/>
          </p:nvPr>
        </p:nvSpPr>
        <p:spPr/>
        <p:txBody>
          <a:bodyPr/>
          <a:lstStyle/>
          <a:p>
            <a:r>
              <a:rPr lang="en-US" dirty="0"/>
              <a:t>Proposal</a:t>
            </a:r>
          </a:p>
        </p:txBody>
      </p:sp>
      <p:sp>
        <p:nvSpPr>
          <p:cNvPr id="4" name="Text Placeholder 3">
            <a:extLst>
              <a:ext uri="{FF2B5EF4-FFF2-40B4-BE49-F238E27FC236}">
                <a16:creationId xmlns:a16="http://schemas.microsoft.com/office/drawing/2014/main" id="{192FCA16-B89E-C2B5-7B5E-F15557373CCF}"/>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0896678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Image Augmentation"/>
          <p:cNvSpPr txBox="1">
            <a:spLocks noGrp="1"/>
          </p:cNvSpPr>
          <p:nvPr>
            <p:ph type="title"/>
          </p:nvPr>
        </p:nvSpPr>
        <p:spPr>
          <a:prstGeom prst="rect">
            <a:avLst/>
          </a:prstGeom>
        </p:spPr>
        <p:txBody>
          <a:bodyPr/>
          <a:lstStyle/>
          <a:p>
            <a:r>
              <a:t>Image Augmentation</a:t>
            </a:r>
          </a:p>
        </p:txBody>
      </p:sp>
      <p:sp>
        <p:nvSpPr>
          <p:cNvPr id="307" name="two kinds of transformat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Our technique vs </a:t>
            </a:r>
            <a:r>
              <a:rPr lang="en-US" dirty="0" err="1"/>
              <a:t>AutoAugment</a:t>
            </a:r>
            <a:r>
              <a:rPr lang="en-US" dirty="0"/>
              <a:t> (state-of-the-art)</a:t>
            </a:r>
            <a:endParaRPr dirty="0"/>
          </a:p>
        </p:txBody>
      </p:sp>
      <p:pic>
        <p:nvPicPr>
          <p:cNvPr id="308" name="unknown.jpeg" descr="unknown.jpeg"/>
          <p:cNvPicPr>
            <a:picLocks noChangeAspect="1"/>
          </p:cNvPicPr>
          <p:nvPr/>
        </p:nvPicPr>
        <p:blipFill>
          <a:blip r:embed="rId3"/>
          <a:stretch>
            <a:fillRect/>
          </a:stretch>
        </p:blipFill>
        <p:spPr>
          <a:xfrm>
            <a:off x="1234454" y="3625278"/>
            <a:ext cx="15153601" cy="4626016"/>
          </a:xfrm>
          <a:prstGeom prst="rect">
            <a:avLst/>
          </a:prstGeom>
          <a:ln w="12700">
            <a:miter lim="400000"/>
          </a:ln>
        </p:spPr>
      </p:pic>
      <p:sp>
        <p:nvSpPr>
          <p:cNvPr id="309" name="Text"/>
          <p:cNvSpPr txBox="1"/>
          <p:nvPr/>
        </p:nvSpPr>
        <p:spPr>
          <a:xfrm>
            <a:off x="1146183" y="425505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10" name="unknown.jpeg" descr="unknown.jpeg"/>
          <p:cNvPicPr>
            <a:picLocks noChangeAspect="1"/>
          </p:cNvPicPr>
          <p:nvPr/>
        </p:nvPicPr>
        <p:blipFill>
          <a:blip r:embed="rId4"/>
          <a:stretch>
            <a:fillRect/>
          </a:stretch>
        </p:blipFill>
        <p:spPr>
          <a:xfrm>
            <a:off x="10361904" y="7947141"/>
            <a:ext cx="12694191" cy="4656054"/>
          </a:xfrm>
          <a:prstGeom prst="rect">
            <a:avLst/>
          </a:prstGeom>
          <a:ln w="12700">
            <a:miter lim="400000"/>
          </a:ln>
        </p:spPr>
      </p:pic>
      <p:sp>
        <p:nvSpPr>
          <p:cNvPr id="311" name="Text"/>
          <p:cNvSpPr txBox="1"/>
          <p:nvPr/>
        </p:nvSpPr>
        <p:spPr>
          <a:xfrm>
            <a:off x="11735429" y="8062269"/>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3C37CA08-7101-6711-5BCB-B9C51F42C4DE}"/>
              </a:ext>
            </a:extLst>
          </p:cNvPr>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mage Augmentation"/>
          <p:cNvSpPr txBox="1">
            <a:spLocks noGrp="1"/>
          </p:cNvSpPr>
          <p:nvPr>
            <p:ph type="title"/>
          </p:nvPr>
        </p:nvSpPr>
        <p:spPr>
          <a:prstGeom prst="rect">
            <a:avLst/>
          </a:prstGeom>
        </p:spPr>
        <p:txBody>
          <a:bodyPr/>
          <a:lstStyle/>
          <a:p>
            <a:r>
              <a:t>Image Augmentation</a:t>
            </a:r>
          </a:p>
        </p:txBody>
      </p:sp>
      <p:sp>
        <p:nvSpPr>
          <p:cNvPr id="303" name="two kinds of transformat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T</a:t>
            </a:r>
            <a:r>
              <a:rPr dirty="0"/>
              <a:t>wo kinds of transformations:</a:t>
            </a:r>
          </a:p>
        </p:txBody>
      </p:sp>
      <p:sp>
        <p:nvSpPr>
          <p:cNvPr id="304" name="Color Transformations to normalize images from different environments and help models to segment instances:…"/>
          <p:cNvSpPr txBox="1">
            <a:spLocks noGrp="1"/>
          </p:cNvSpPr>
          <p:nvPr>
            <p:ph type="body" idx="1"/>
          </p:nvPr>
        </p:nvSpPr>
        <p:spPr>
          <a:prstGeom prst="rect">
            <a:avLst/>
          </a:prstGeom>
        </p:spPr>
        <p:txBody>
          <a:bodyPr>
            <a:normAutofit lnSpcReduction="10000"/>
          </a:bodyPr>
          <a:lstStyle/>
          <a:p>
            <a:pPr marL="0" indent="0" defTabSz="1731220">
              <a:spcBef>
                <a:spcPts val="3100"/>
              </a:spcBef>
              <a:buSzTx/>
              <a:buNone/>
              <a:defRPr sz="3407"/>
            </a:pPr>
            <a:r>
              <a:rPr b="1" dirty="0"/>
              <a:t>Color Transformations</a:t>
            </a:r>
            <a:r>
              <a:rPr dirty="0"/>
              <a:t> to normalize images from different environments and help models to segment instances:</a:t>
            </a:r>
          </a:p>
          <a:p>
            <a:pPr marL="432815" indent="-432815" defTabSz="1731220">
              <a:spcBef>
                <a:spcPts val="3100"/>
              </a:spcBef>
              <a:defRPr sz="3407"/>
            </a:pPr>
            <a:r>
              <a:rPr b="1" dirty="0"/>
              <a:t>Fourier Domain Adaptation (FDA)</a:t>
            </a:r>
            <a:r>
              <a:rPr dirty="0"/>
              <a:t>, which is a simple method for unsupervised domain adaptation, whereby the discrepancy between the source and target distributions is reduced by swapping the low-frequency spectrum of one with that of the other. It can discount nuisance variability in the data that more sophisticated methods often struggle to learn away</a:t>
            </a:r>
            <a:r>
              <a:rPr lang="en-US" dirty="0"/>
              <a:t>.</a:t>
            </a:r>
            <a:endParaRPr dirty="0"/>
          </a:p>
          <a:p>
            <a:pPr marL="432815" indent="-432815" defTabSz="1731220">
              <a:spcBef>
                <a:spcPts val="3100"/>
              </a:spcBef>
              <a:defRPr sz="3407"/>
            </a:pPr>
            <a:r>
              <a:rPr b="1" dirty="0"/>
              <a:t>Histogram Matching</a:t>
            </a:r>
            <a:r>
              <a:rPr dirty="0"/>
              <a:t>, is a technique whereby the pixels of an input image are manipulated so that its histogram will match that of the reference image. It is normally used as a lightweight </a:t>
            </a:r>
            <a:r>
              <a:rPr dirty="0" err="1"/>
              <a:t>normalisation</a:t>
            </a:r>
            <a:r>
              <a:rPr dirty="0"/>
              <a:t> for image processing</a:t>
            </a:r>
            <a:r>
              <a:rPr lang="en-US" dirty="0"/>
              <a:t>.</a:t>
            </a:r>
            <a:endParaRPr dirty="0"/>
          </a:p>
          <a:p>
            <a:pPr marL="0" indent="0" defTabSz="1731220">
              <a:spcBef>
                <a:spcPts val="3100"/>
              </a:spcBef>
              <a:buSzTx/>
              <a:buNone/>
              <a:defRPr sz="3407"/>
            </a:pPr>
            <a:r>
              <a:rPr b="1" dirty="0"/>
              <a:t>Geometric Transformations</a:t>
            </a:r>
            <a:r>
              <a:rPr dirty="0"/>
              <a:t> of very low intensity in order to preserve the spatial relations, particularly:</a:t>
            </a:r>
          </a:p>
          <a:p>
            <a:pPr marL="432815" indent="-432815" defTabSz="1731220">
              <a:spcBef>
                <a:spcPts val="3100"/>
              </a:spcBef>
              <a:defRPr sz="3407"/>
            </a:pPr>
            <a:r>
              <a:rPr b="1" dirty="0"/>
              <a:t>shifts</a:t>
            </a:r>
            <a:r>
              <a:rPr dirty="0"/>
              <a:t>, within a range of 0-3.125% of the image’s height vertically and the same range of the image width horizontally</a:t>
            </a:r>
            <a:r>
              <a:rPr lang="en-US" dirty="0"/>
              <a:t>.</a:t>
            </a:r>
            <a:endParaRPr dirty="0"/>
          </a:p>
          <a:p>
            <a:pPr marL="432815" indent="-432815" defTabSz="1731220">
              <a:spcBef>
                <a:spcPts val="3100"/>
              </a:spcBef>
              <a:defRPr sz="3407"/>
            </a:pPr>
            <a:r>
              <a:rPr b="1" dirty="0"/>
              <a:t>scaling,</a:t>
            </a:r>
            <a:r>
              <a:rPr dirty="0"/>
              <a:t> within a range of 0-5%</a:t>
            </a:r>
            <a:r>
              <a:rPr lang="en-US" dirty="0"/>
              <a:t>.</a:t>
            </a:r>
            <a:endParaRPr dirty="0"/>
          </a:p>
          <a:p>
            <a:pPr marL="432815" indent="-432815" defTabSz="1731220">
              <a:spcBef>
                <a:spcPts val="3100"/>
              </a:spcBef>
              <a:defRPr sz="3407"/>
            </a:pPr>
            <a:r>
              <a:rPr b="1" dirty="0"/>
              <a:t>rotations</a:t>
            </a:r>
            <a:r>
              <a:rPr dirty="0"/>
              <a:t>, within a range of 0-25 degrees</a:t>
            </a:r>
            <a:r>
              <a:rPr lang="en-US" dirty="0"/>
              <a:t>.</a:t>
            </a:r>
            <a:endParaRPr dirty="0"/>
          </a:p>
        </p:txBody>
      </p:sp>
      <p:sp>
        <p:nvSpPr>
          <p:cNvPr id="2" name="Slide Number Placeholder 1">
            <a:extLst>
              <a:ext uri="{FF2B5EF4-FFF2-40B4-BE49-F238E27FC236}">
                <a16:creationId xmlns:a16="http://schemas.microsoft.com/office/drawing/2014/main" id="{7908CC08-0074-EFD9-DBED-4E511548AB3C}"/>
              </a:ext>
            </a:extLst>
          </p:cNvPr>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lations types"/>
          <p:cNvSpPr txBox="1">
            <a:spLocks noGrp="1"/>
          </p:cNvSpPr>
          <p:nvPr>
            <p:ph type="title"/>
          </p:nvPr>
        </p:nvSpPr>
        <p:spPr>
          <a:prstGeom prst="rect">
            <a:avLst/>
          </a:prstGeom>
        </p:spPr>
        <p:txBody>
          <a:bodyPr/>
          <a:lstStyle/>
          <a:p>
            <a:r>
              <a:rPr lang="en-US" dirty="0"/>
              <a:t>Text Augmentation</a:t>
            </a:r>
            <a:endParaRPr dirty="0"/>
          </a:p>
        </p:txBody>
      </p:sp>
      <p:sp>
        <p:nvSpPr>
          <p:cNvPr id="314" name="Slide Subtitle"/>
          <p:cNvSpPr txBox="1">
            <a:spLocks noGrp="1"/>
          </p:cNvSpPr>
          <p:nvPr>
            <p:ph type="body" idx="21"/>
          </p:nvPr>
        </p:nvSpPr>
        <p:spPr>
          <a:prstGeom prst="rect">
            <a:avLst/>
          </a:prstGeom>
        </p:spPr>
        <p:txBody>
          <a:bodyPr/>
          <a:lstStyle/>
          <a:p>
            <a:r>
              <a:rPr lang="en-US" dirty="0"/>
              <a:t>Relations types</a:t>
            </a:r>
            <a:endParaRPr dirty="0"/>
          </a:p>
        </p:txBody>
      </p:sp>
      <p:pic>
        <p:nvPicPr>
          <p:cNvPr id="315" name="unknown.jpeg" descr="unknown.jpeg"/>
          <p:cNvPicPr>
            <a:picLocks noChangeAspect="1"/>
          </p:cNvPicPr>
          <p:nvPr/>
        </p:nvPicPr>
        <p:blipFill>
          <a:blip r:embed="rId3"/>
          <a:stretch>
            <a:fillRect/>
          </a:stretch>
        </p:blipFill>
        <p:spPr>
          <a:xfrm>
            <a:off x="833522" y="3624141"/>
            <a:ext cx="8890001" cy="5658896"/>
          </a:xfrm>
          <a:prstGeom prst="rect">
            <a:avLst/>
          </a:prstGeom>
          <a:ln w="12700">
            <a:miter lim="400000"/>
          </a:ln>
        </p:spPr>
      </p:pic>
      <p:sp>
        <p:nvSpPr>
          <p:cNvPr id="316" name="Text"/>
          <p:cNvSpPr txBox="1"/>
          <p:nvPr/>
        </p:nvSpPr>
        <p:spPr>
          <a:xfrm>
            <a:off x="9029700" y="4775200"/>
            <a:ext cx="1524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17" name="unknown.jpeg" descr="unknown.jpeg"/>
          <p:cNvPicPr>
            <a:picLocks noChangeAspect="1"/>
          </p:cNvPicPr>
          <p:nvPr/>
        </p:nvPicPr>
        <p:blipFill>
          <a:blip r:embed="rId4"/>
          <a:stretch>
            <a:fillRect/>
          </a:stretch>
        </p:blipFill>
        <p:spPr>
          <a:xfrm>
            <a:off x="2586185" y="9599436"/>
            <a:ext cx="5384675" cy="3636771"/>
          </a:xfrm>
          <a:prstGeom prst="rect">
            <a:avLst/>
          </a:prstGeom>
          <a:ln w="12700">
            <a:miter lim="400000"/>
          </a:ln>
        </p:spPr>
      </p:pic>
      <p:sp>
        <p:nvSpPr>
          <p:cNvPr id="318" name="Text"/>
          <p:cNvSpPr txBox="1"/>
          <p:nvPr/>
        </p:nvSpPr>
        <p:spPr>
          <a:xfrm>
            <a:off x="2812600" y="8856954"/>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19" name="unknown.jpeg" descr="unknown.jpeg"/>
          <p:cNvPicPr>
            <a:picLocks noChangeAspect="1"/>
          </p:cNvPicPr>
          <p:nvPr/>
        </p:nvPicPr>
        <p:blipFill>
          <a:blip r:embed="rId5"/>
          <a:stretch>
            <a:fillRect/>
          </a:stretch>
        </p:blipFill>
        <p:spPr>
          <a:xfrm>
            <a:off x="11263045" y="675614"/>
            <a:ext cx="5056634" cy="12185993"/>
          </a:xfrm>
          <a:prstGeom prst="rect">
            <a:avLst/>
          </a:prstGeom>
          <a:ln w="12700">
            <a:miter lim="400000"/>
          </a:ln>
        </p:spPr>
      </p:pic>
      <p:sp>
        <p:nvSpPr>
          <p:cNvPr id="320" name="Text"/>
          <p:cNvSpPr txBox="1"/>
          <p:nvPr/>
        </p:nvSpPr>
        <p:spPr>
          <a:xfrm>
            <a:off x="9991482" y="4069398"/>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21" name="unknown.jpeg" descr="unknown.jpeg"/>
          <p:cNvPicPr>
            <a:picLocks noChangeAspect="1"/>
          </p:cNvPicPr>
          <p:nvPr/>
        </p:nvPicPr>
        <p:blipFill>
          <a:blip r:embed="rId6"/>
          <a:stretch>
            <a:fillRect/>
          </a:stretch>
        </p:blipFill>
        <p:spPr>
          <a:xfrm>
            <a:off x="17461573" y="1828796"/>
            <a:ext cx="5384675" cy="10870312"/>
          </a:xfrm>
          <a:prstGeom prst="rect">
            <a:avLst/>
          </a:prstGeom>
          <a:ln w="12700">
            <a:miter lim="400000"/>
          </a:ln>
        </p:spPr>
      </p:pic>
      <p:sp>
        <p:nvSpPr>
          <p:cNvPr id="322" name="Text"/>
          <p:cNvSpPr txBox="1"/>
          <p:nvPr/>
        </p:nvSpPr>
        <p:spPr>
          <a:xfrm>
            <a:off x="16319679" y="375896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1EE75941-23EC-4FCA-D64F-975539E827AB}"/>
              </a:ext>
            </a:extLst>
          </p:cNvPr>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 Augmentation"/>
          <p:cNvSpPr txBox="1">
            <a:spLocks noGrp="1"/>
          </p:cNvSpPr>
          <p:nvPr>
            <p:ph type="title"/>
          </p:nvPr>
        </p:nvSpPr>
        <p:spPr>
          <a:prstGeom prst="rect">
            <a:avLst/>
          </a:prstGeom>
        </p:spPr>
        <p:txBody>
          <a:bodyPr/>
          <a:lstStyle/>
          <a:p>
            <a:r>
              <a:t>Text Augmentation</a:t>
            </a:r>
          </a:p>
        </p:txBody>
      </p:sp>
      <p:sp>
        <p:nvSpPr>
          <p:cNvPr id="329" name="our four proposed techniqu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Our four </a:t>
            </a:r>
            <a:r>
              <a:rPr dirty="0"/>
              <a:t>proposed techniques:</a:t>
            </a:r>
          </a:p>
        </p:txBody>
      </p:sp>
      <p:pic>
        <p:nvPicPr>
          <p:cNvPr id="330" name="unknown.jpeg" descr="unknown.jpeg"/>
          <p:cNvPicPr>
            <a:picLocks noChangeAspect="1"/>
          </p:cNvPicPr>
          <p:nvPr/>
        </p:nvPicPr>
        <p:blipFill>
          <a:blip r:embed="rId2"/>
          <a:stretch>
            <a:fillRect/>
          </a:stretch>
        </p:blipFill>
        <p:spPr>
          <a:xfrm>
            <a:off x="1471886" y="3719372"/>
            <a:ext cx="6527801" cy="4054108"/>
          </a:xfrm>
          <a:prstGeom prst="rect">
            <a:avLst/>
          </a:prstGeom>
          <a:ln w="12700">
            <a:miter lim="400000"/>
          </a:ln>
        </p:spPr>
      </p:pic>
      <p:sp>
        <p:nvSpPr>
          <p:cNvPr id="331" name="Text"/>
          <p:cNvSpPr txBox="1"/>
          <p:nvPr/>
        </p:nvSpPr>
        <p:spPr>
          <a:xfrm>
            <a:off x="1185902" y="380967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32" name="unknown.jpeg" descr="unknown.jpeg"/>
          <p:cNvPicPr>
            <a:picLocks noChangeAspect="1"/>
          </p:cNvPicPr>
          <p:nvPr/>
        </p:nvPicPr>
        <p:blipFill>
          <a:blip r:embed="rId3"/>
          <a:stretch>
            <a:fillRect/>
          </a:stretch>
        </p:blipFill>
        <p:spPr>
          <a:xfrm>
            <a:off x="8814897" y="3768136"/>
            <a:ext cx="6754206" cy="4432885"/>
          </a:xfrm>
          <a:prstGeom prst="rect">
            <a:avLst/>
          </a:prstGeom>
          <a:ln w="12700">
            <a:miter lim="400000"/>
          </a:ln>
        </p:spPr>
      </p:pic>
      <p:sp>
        <p:nvSpPr>
          <p:cNvPr id="333" name="Text"/>
          <p:cNvSpPr txBox="1"/>
          <p:nvPr/>
        </p:nvSpPr>
        <p:spPr>
          <a:xfrm>
            <a:off x="7467114" y="373982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34" name="unknown.jpeg" descr="unknown.jpeg"/>
          <p:cNvPicPr>
            <a:picLocks noChangeAspect="1"/>
          </p:cNvPicPr>
          <p:nvPr/>
        </p:nvPicPr>
        <p:blipFill>
          <a:blip r:embed="rId4"/>
          <a:stretch>
            <a:fillRect/>
          </a:stretch>
        </p:blipFill>
        <p:spPr>
          <a:xfrm>
            <a:off x="16764485" y="3771576"/>
            <a:ext cx="6477001" cy="4102101"/>
          </a:xfrm>
          <a:prstGeom prst="rect">
            <a:avLst/>
          </a:prstGeom>
          <a:ln w="12700">
            <a:miter lim="400000"/>
          </a:ln>
        </p:spPr>
      </p:pic>
      <p:sp>
        <p:nvSpPr>
          <p:cNvPr id="335" name="Text"/>
          <p:cNvSpPr txBox="1"/>
          <p:nvPr/>
        </p:nvSpPr>
        <p:spPr>
          <a:xfrm>
            <a:off x="14042134" y="3701726"/>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pic>
        <p:nvPicPr>
          <p:cNvPr id="336" name="unknown.jpeg" descr="unknown.jpeg"/>
          <p:cNvPicPr>
            <a:picLocks noChangeAspect="1"/>
          </p:cNvPicPr>
          <p:nvPr/>
        </p:nvPicPr>
        <p:blipFill>
          <a:blip r:embed="rId5"/>
          <a:stretch>
            <a:fillRect/>
          </a:stretch>
        </p:blipFill>
        <p:spPr>
          <a:xfrm>
            <a:off x="8928100" y="9126137"/>
            <a:ext cx="6527801" cy="3848101"/>
          </a:xfrm>
          <a:prstGeom prst="rect">
            <a:avLst/>
          </a:prstGeom>
          <a:ln w="12700">
            <a:miter lim="400000"/>
          </a:ln>
        </p:spPr>
      </p:pic>
      <p:sp>
        <p:nvSpPr>
          <p:cNvPr id="337" name="Text"/>
          <p:cNvSpPr txBox="1"/>
          <p:nvPr/>
        </p:nvSpPr>
        <p:spPr>
          <a:xfrm>
            <a:off x="8928100" y="8986437"/>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r>
              <a:t> </a:t>
            </a:r>
          </a:p>
        </p:txBody>
      </p:sp>
      <p:sp>
        <p:nvSpPr>
          <p:cNvPr id="2" name="Slide Number Placeholder 1">
            <a:extLst>
              <a:ext uri="{FF2B5EF4-FFF2-40B4-BE49-F238E27FC236}">
                <a16:creationId xmlns:a16="http://schemas.microsoft.com/office/drawing/2014/main" id="{99960DD0-8465-685C-AF49-AD50C891452A}"/>
              </a:ext>
            </a:extLst>
          </p:cNvPr>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2531</TotalTime>
  <Words>3279</Words>
  <Application>Microsoft Office PowerPoint</Application>
  <PresentationFormat>Custom</PresentationFormat>
  <Paragraphs>275</Paragraphs>
  <Slides>27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Helvetica Neue</vt:lpstr>
      <vt:lpstr>Helvetica Neue Medium</vt:lpstr>
      <vt:lpstr>Times Roman</vt:lpstr>
      <vt:lpstr>21_BasicWhite</vt:lpstr>
      <vt:lpstr>Contrastive Approaches for  Visual Spatial Reasoning</vt:lpstr>
      <vt:lpstr>Introduction</vt:lpstr>
      <vt:lpstr>Visual Spatial Reasoning (VSR)</vt:lpstr>
      <vt:lpstr>Research Questions</vt:lpstr>
      <vt:lpstr>Proposal</vt:lpstr>
      <vt:lpstr>Image Augmentation</vt:lpstr>
      <vt:lpstr>Image Augmentation</vt:lpstr>
      <vt:lpstr>Text Augmentation</vt:lpstr>
      <vt:lpstr>Text Augmentation</vt:lpstr>
      <vt:lpstr>Contrastive Learning</vt:lpstr>
      <vt:lpstr>Contrastive Learning</vt:lpstr>
      <vt:lpstr>Contrastive Learning</vt:lpstr>
      <vt:lpstr>Contrastive Learning</vt:lpstr>
      <vt:lpstr>Contrastive Learning</vt:lpstr>
      <vt:lpstr>Transfer Learning</vt:lpstr>
      <vt:lpstr>Results</vt:lpstr>
      <vt:lpstr>Experimental Methodology</vt:lpstr>
      <vt:lpstr>Results</vt:lpstr>
      <vt:lpstr>Results</vt:lpstr>
      <vt:lpstr>Results Discussion</vt:lpstr>
      <vt:lpstr>Results Discussion</vt:lpstr>
      <vt:lpstr>Results Discussion</vt:lpstr>
      <vt:lpstr>Conclusions &amp; Future Work</vt:lpstr>
      <vt:lpstr>Conclusions</vt:lpstr>
      <vt:lpstr>Future Work</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Diogo Moura</dc:creator>
  <cp:lastModifiedBy>Diogo Moura</cp:lastModifiedBy>
  <cp:revision>103</cp:revision>
  <dcterms:modified xsi:type="dcterms:W3CDTF">2022-12-05T16:20:16Z</dcterms:modified>
</cp:coreProperties>
</file>