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460B-3E0B-4B06-AFC5-FAF9ED1C6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DAB44-3C87-4D31-9754-0C2459B7D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8DE10-1A34-48C8-B175-6111512F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1538-0A3D-4B6E-9355-0A0CEFEAEA54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5EE07-5452-4051-A248-DF0032CF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BE4B2-D092-48AA-9D00-99E3B26A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6795-6CCD-45A5-BB3B-DCCC68E0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5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9CB7-EE46-4B5E-A3DC-55A13A99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E8E79-985D-493A-9795-FDCC99A70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AEE2F-4955-4293-A5E5-0FB6DD4F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1538-0A3D-4B6E-9355-0A0CEFEAEA54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DC5A2-F9D0-4EE0-A144-1F96EFC5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3DB38-2F84-40AE-BCF8-B9F2A315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6795-6CCD-45A5-BB3B-DCCC68E0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8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7D6F0-B429-4F95-81A7-AB42F4050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93A77-FD6C-4626-9C25-4BBD09CD7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EA8E5-1FFF-413B-BA40-3F4AF29A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1538-0A3D-4B6E-9355-0A0CEFEAEA54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4E85B-8131-4D8B-9049-1CAD070A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C10B4-2940-4987-8F36-89D8BFD7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6795-6CCD-45A5-BB3B-DCCC68E0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6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AFF-6932-4811-9664-0D4CA3654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2BA7D-1D2D-4F86-9AC2-2455F27DB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4651B-B826-461D-B386-16244F2F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1538-0A3D-4B6E-9355-0A0CEFEAEA54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17980-3FFD-48B4-965B-B72D2C77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99991-40E3-4904-B4C2-4E8C0B84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6795-6CCD-45A5-BB3B-DCCC68E0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3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53F8-DC7B-44C0-8ABD-88704651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E08D7-6740-46E3-9DFE-F7848EDA5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D06BF-C735-48A8-A5F2-A3868965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1538-0A3D-4B6E-9355-0A0CEFEAEA54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A9BB7-0983-47D5-88F0-F90B27DE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4DA4D-8D24-4154-88E0-7398B967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6795-6CCD-45A5-BB3B-DCCC68E0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3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9F40-9CCE-4806-9735-7BA165C4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8A788-CFAC-4974-93F1-807B66550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92F82-559F-4A08-B237-122BAB8B8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85134-2B34-4D39-B6BF-F60D78E3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1538-0A3D-4B6E-9355-0A0CEFEAEA54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DF83E-B45B-452C-B2F4-9C26581D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6A3E-F1B5-4C35-949B-C897DD39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6795-6CCD-45A5-BB3B-DCCC68E0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63E3-B5ED-4E57-A643-8DF99853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AF239-9790-4797-8683-69764CC0E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E03D6-8675-4BE4-88B0-A7C8EB69A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266AC-266D-4234-BEFD-2DB2885F6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8CB6F-38AE-454F-B056-BEA6D93A1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2A865-C98E-447E-AB8B-63063BDA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1538-0A3D-4B6E-9355-0A0CEFEAEA54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75264-E236-4C99-B3F9-DA8C44B4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9AB566-64A3-45B3-A112-DCF2A51E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6795-6CCD-45A5-BB3B-DCCC68E0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9B4D-2EE2-4A58-870F-987591C6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AADE2-BFC6-452D-AD7B-03D851EC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1538-0A3D-4B6E-9355-0A0CEFEAEA54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09B4A-C458-4B3C-A61F-21084999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B61B5-E8CD-4721-B389-25DEC8FC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6795-6CCD-45A5-BB3B-DCCC68E0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8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C962E-AF1C-4295-B89B-3CAB63AC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1538-0A3D-4B6E-9355-0A0CEFEAEA54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5CAE5-8B1B-4FF0-B80A-2DC2B71E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99479-B704-42DB-83A6-5AC43B33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6795-6CCD-45A5-BB3B-DCCC68E0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4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1E98-C89C-48D3-87D2-1B5EE15B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9A34A-9677-40CE-96D3-86EC96ACA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9A2B7-7A13-4111-B996-5976B0E92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5FCFB-A35E-4582-A249-6189E2A8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1538-0A3D-4B6E-9355-0A0CEFEAEA54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DF496-5293-400C-B37C-D09086CD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0E2A3-4F8F-4017-9E20-3F5F1958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6795-6CCD-45A5-BB3B-DCCC68E0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5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DD54-755D-4F4F-8DDD-C689473C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DB84A-B3BE-4CC8-9E3C-39993B89D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CF806-7429-4738-B0FB-FB1E63ABC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431DC-E3C1-4181-B99A-697FD23A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1538-0A3D-4B6E-9355-0A0CEFEAEA54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62F4F-361E-4415-88A2-2FC39CEA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ABE1B-C121-4B5D-AF0B-4FDCF003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6795-6CCD-45A5-BB3B-DCCC68E0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7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6A970-30DB-44FD-A796-F67124B7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42933-559C-41E3-B2EA-2FC9C063E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7A2A9-BBA8-4FE4-AAEC-1C929A9FF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D1538-0A3D-4B6E-9355-0A0CEFEAEA54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C52FD-23AF-4A60-910C-7249E2024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AC842-056A-4010-B938-26E6EB713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86795-6CCD-45A5-BB3B-DCCC68E0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1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9741333-7ED9-4975-B066-9252A9D60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997681"/>
              </p:ext>
            </p:extLst>
          </p:nvPr>
        </p:nvGraphicFramePr>
        <p:xfrm>
          <a:off x="1717961" y="1791084"/>
          <a:ext cx="7429413" cy="1924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900">
                  <a:extLst>
                    <a:ext uri="{9D8B030D-6E8A-4147-A177-3AD203B41FA5}">
                      <a16:colId xmlns:a16="http://schemas.microsoft.com/office/drawing/2014/main" val="393288402"/>
                    </a:ext>
                  </a:extLst>
                </a:gridCol>
                <a:gridCol w="856996">
                  <a:extLst>
                    <a:ext uri="{9D8B030D-6E8A-4147-A177-3AD203B41FA5}">
                      <a16:colId xmlns:a16="http://schemas.microsoft.com/office/drawing/2014/main" val="2963318752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12609763"/>
                    </a:ext>
                  </a:extLst>
                </a:gridCol>
                <a:gridCol w="856996">
                  <a:extLst>
                    <a:ext uri="{9D8B030D-6E8A-4147-A177-3AD203B41FA5}">
                      <a16:colId xmlns:a16="http://schemas.microsoft.com/office/drawing/2014/main" val="891380754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3125792042"/>
                    </a:ext>
                  </a:extLst>
                </a:gridCol>
                <a:gridCol w="856996">
                  <a:extLst>
                    <a:ext uri="{9D8B030D-6E8A-4147-A177-3AD203B41FA5}">
                      <a16:colId xmlns:a16="http://schemas.microsoft.com/office/drawing/2014/main" val="2991382043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1258541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+mj-lt"/>
                          <a:cs typeface="Arial" panose="020B0604020202020204" pitchFamily="34" charset="0"/>
                        </a:rPr>
                        <a:t>ODS 1</a:t>
                      </a:r>
                      <a:endParaRPr lang="en-US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+mj-lt"/>
                          <a:cs typeface="Arial" panose="020B0604020202020204" pitchFamily="34" charset="0"/>
                        </a:rPr>
                        <a:t>…</a:t>
                      </a:r>
                      <a:endParaRPr lang="en-US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+mj-lt"/>
                          <a:cs typeface="Arial" panose="020B0604020202020204" pitchFamily="34" charset="0"/>
                        </a:rPr>
                        <a:t>ODS 13</a:t>
                      </a:r>
                      <a:endParaRPr lang="en-US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781699"/>
                  </a:ext>
                </a:extLst>
              </a:tr>
              <a:tr h="44134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+mj-lt"/>
                          <a:cs typeface="Arial" panose="020B0604020202020204" pitchFamily="34" charset="0"/>
                        </a:rPr>
                        <a:t>Estado</a:t>
                      </a:r>
                      <a:endParaRPr lang="en-US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+mj-lt"/>
                          <a:cs typeface="Arial" panose="020B0604020202020204" pitchFamily="34" charset="0"/>
                        </a:rPr>
                        <a:t>Progresso</a:t>
                      </a:r>
                      <a:endParaRPr lang="en-US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+mj-lt"/>
                          <a:cs typeface="Arial" panose="020B0604020202020204" pitchFamily="34" charset="0"/>
                        </a:rPr>
                        <a:t>Estado</a:t>
                      </a:r>
                      <a:endParaRPr lang="en-US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+mj-lt"/>
                          <a:cs typeface="Arial" panose="020B0604020202020204" pitchFamily="34" charset="0"/>
                        </a:rPr>
                        <a:t>Progresso</a:t>
                      </a:r>
                      <a:endParaRPr lang="en-US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+mj-lt"/>
                          <a:cs typeface="Arial" panose="020B0604020202020204" pitchFamily="34" charset="0"/>
                        </a:rPr>
                        <a:t>Estado</a:t>
                      </a:r>
                      <a:endParaRPr lang="en-US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+mj-lt"/>
                          <a:cs typeface="Arial" panose="020B0604020202020204" pitchFamily="34" charset="0"/>
                        </a:rPr>
                        <a:t>Progresso</a:t>
                      </a:r>
                      <a:endParaRPr lang="en-US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13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+mj-lt"/>
                          <a:cs typeface="Arial" panose="020B0604020202020204" pitchFamily="34" charset="0"/>
                        </a:rPr>
                        <a:t>Alemanha</a:t>
                      </a:r>
                      <a:endParaRPr lang="en-US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+mj-lt"/>
                          <a:cs typeface="Arial" panose="020B0604020202020204" pitchFamily="34" charset="0"/>
                        </a:rPr>
                        <a:t>7.76</a:t>
                      </a:r>
                      <a:endParaRPr lang="en-US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+mj-lt"/>
                          <a:cs typeface="Arial" panose="020B0604020202020204" pitchFamily="34" charset="0"/>
                        </a:rPr>
                        <a:t>3.5</a:t>
                      </a:r>
                      <a:endParaRPr lang="en-US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+mj-lt"/>
                          <a:cs typeface="Arial" panose="020B0604020202020204" pitchFamily="34" charset="0"/>
                        </a:rPr>
                        <a:t>…</a:t>
                      </a:r>
                      <a:endParaRPr lang="en-US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+mj-lt"/>
                          <a:cs typeface="Arial" panose="020B0604020202020204" pitchFamily="34" charset="0"/>
                        </a:rPr>
                        <a:t>…</a:t>
                      </a:r>
                      <a:endParaRPr lang="en-US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+mj-lt"/>
                          <a:cs typeface="Arial" panose="020B0604020202020204" pitchFamily="34" charset="0"/>
                        </a:rPr>
                        <a:t>-28.41</a:t>
                      </a:r>
                      <a:endParaRPr lang="en-US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+mj-lt"/>
                          <a:cs typeface="Arial" panose="020B0604020202020204" pitchFamily="34" charset="0"/>
                        </a:rPr>
                        <a:t>2.2</a:t>
                      </a:r>
                      <a:endParaRPr lang="en-US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88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+mj-lt"/>
                          <a:cs typeface="Arial" panose="020B0604020202020204" pitchFamily="34" charset="0"/>
                        </a:rPr>
                        <a:t>…</a:t>
                      </a:r>
                      <a:endParaRPr lang="en-US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+mj-lt"/>
                          <a:cs typeface="Arial" panose="020B0604020202020204" pitchFamily="34" charset="0"/>
                        </a:rPr>
                        <a:t>…</a:t>
                      </a:r>
                      <a:endParaRPr lang="en-US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+mj-lt"/>
                          <a:cs typeface="Arial" panose="020B0604020202020204" pitchFamily="34" charset="0"/>
                        </a:rPr>
                        <a:t>…</a:t>
                      </a:r>
                      <a:endParaRPr lang="en-US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+mj-lt"/>
                          <a:cs typeface="Arial" panose="020B0604020202020204" pitchFamily="34" charset="0"/>
                        </a:rPr>
                        <a:t>…</a:t>
                      </a:r>
                      <a:endParaRPr lang="en-US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+mj-lt"/>
                          <a:cs typeface="Arial" panose="020B0604020202020204" pitchFamily="34" charset="0"/>
                        </a:rPr>
                        <a:t>…</a:t>
                      </a:r>
                      <a:endParaRPr lang="en-US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+mj-lt"/>
                          <a:cs typeface="Arial" panose="020B0604020202020204" pitchFamily="34" charset="0"/>
                        </a:rPr>
                        <a:t>…</a:t>
                      </a:r>
                      <a:endParaRPr lang="en-US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+mj-lt"/>
                          <a:cs typeface="Arial" panose="020B0604020202020204" pitchFamily="34" charset="0"/>
                        </a:rPr>
                        <a:t>…</a:t>
                      </a:r>
                      <a:endParaRPr lang="en-US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64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+mj-lt"/>
                          <a:cs typeface="Arial" panose="020B0604020202020204" pitchFamily="34" charset="0"/>
                        </a:rPr>
                        <a:t>Suécia</a:t>
                      </a:r>
                      <a:endParaRPr lang="en-US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+mj-lt"/>
                          <a:cs typeface="Arial" panose="020B0604020202020204" pitchFamily="34" charset="0"/>
                        </a:rPr>
                        <a:t>1.046</a:t>
                      </a:r>
                      <a:endParaRPr lang="en-US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+mj-lt"/>
                          <a:cs typeface="Arial" panose="020B0604020202020204" pitchFamily="34" charset="0"/>
                        </a:rPr>
                        <a:t>-0.5</a:t>
                      </a:r>
                      <a:endParaRPr lang="en-US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+mj-lt"/>
                          <a:cs typeface="Arial" panose="020B0604020202020204" pitchFamily="34" charset="0"/>
                        </a:rPr>
                        <a:t>…</a:t>
                      </a:r>
                      <a:endParaRPr lang="en-US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+mj-lt"/>
                          <a:cs typeface="Arial" panose="020B0604020202020204" pitchFamily="34" charset="0"/>
                        </a:rPr>
                        <a:t>…</a:t>
                      </a:r>
                      <a:endParaRPr lang="en-US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+mj-lt"/>
                          <a:cs typeface="Arial" panose="020B0604020202020204" pitchFamily="34" charset="0"/>
                        </a:rPr>
                        <a:t>21.4</a:t>
                      </a:r>
                      <a:endParaRPr lang="en-US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+mj-lt"/>
                          <a:cs typeface="Arial" panose="020B0604020202020204" pitchFamily="34" charset="0"/>
                        </a:rPr>
                        <a:t>4.1</a:t>
                      </a:r>
                      <a:endParaRPr lang="en-US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078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41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9741333-7ED9-4975-B066-9252A9D60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658254"/>
              </p:ext>
            </p:extLst>
          </p:nvPr>
        </p:nvGraphicFramePr>
        <p:xfrm>
          <a:off x="1459341" y="1661775"/>
          <a:ext cx="9023931" cy="2013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436">
                  <a:extLst>
                    <a:ext uri="{9D8B030D-6E8A-4147-A177-3AD203B41FA5}">
                      <a16:colId xmlns:a16="http://schemas.microsoft.com/office/drawing/2014/main" val="393288402"/>
                    </a:ext>
                  </a:extLst>
                </a:gridCol>
                <a:gridCol w="1614722">
                  <a:extLst>
                    <a:ext uri="{9D8B030D-6E8A-4147-A177-3AD203B41FA5}">
                      <a16:colId xmlns:a16="http://schemas.microsoft.com/office/drawing/2014/main" val="2963318752"/>
                    </a:ext>
                  </a:extLst>
                </a:gridCol>
                <a:gridCol w="1971897">
                  <a:extLst>
                    <a:ext uri="{9D8B030D-6E8A-4147-A177-3AD203B41FA5}">
                      <a16:colId xmlns:a16="http://schemas.microsoft.com/office/drawing/2014/main" val="891380754"/>
                    </a:ext>
                  </a:extLst>
                </a:gridCol>
                <a:gridCol w="669550">
                  <a:extLst>
                    <a:ext uri="{9D8B030D-6E8A-4147-A177-3AD203B41FA5}">
                      <a16:colId xmlns:a16="http://schemas.microsoft.com/office/drawing/2014/main" val="2991382043"/>
                    </a:ext>
                  </a:extLst>
                </a:gridCol>
                <a:gridCol w="796380">
                  <a:extLst>
                    <a:ext uri="{9D8B030D-6E8A-4147-A177-3AD203B41FA5}">
                      <a16:colId xmlns:a16="http://schemas.microsoft.com/office/drawing/2014/main" val="443174831"/>
                    </a:ext>
                  </a:extLst>
                </a:gridCol>
                <a:gridCol w="785945">
                  <a:extLst>
                    <a:ext uri="{9D8B030D-6E8A-4147-A177-3AD203B41FA5}">
                      <a16:colId xmlns:a16="http://schemas.microsoft.com/office/drawing/2014/main" val="1718476255"/>
                    </a:ext>
                  </a:extLst>
                </a:gridCol>
                <a:gridCol w="902972">
                  <a:extLst>
                    <a:ext uri="{9D8B030D-6E8A-4147-A177-3AD203B41FA5}">
                      <a16:colId xmlns:a16="http://schemas.microsoft.com/office/drawing/2014/main" val="1071597478"/>
                    </a:ext>
                  </a:extLst>
                </a:gridCol>
                <a:gridCol w="1180029">
                  <a:extLst>
                    <a:ext uri="{9D8B030D-6E8A-4147-A177-3AD203B41FA5}">
                      <a16:colId xmlns:a16="http://schemas.microsoft.com/office/drawing/2014/main" val="4110318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+mj-lt"/>
                          <a:cs typeface="Arial" panose="020B0604020202020204" pitchFamily="34" charset="0"/>
                        </a:rPr>
                        <a:t>ODS</a:t>
                      </a:r>
                      <a:endParaRPr lang="en-US" sz="1200" b="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+mj-lt"/>
                          <a:cs typeface="Arial" panose="020B0604020202020204" pitchFamily="34" charset="0"/>
                        </a:rPr>
                        <a:t>Título</a:t>
                      </a:r>
                      <a:endParaRPr lang="en-US" sz="1200" b="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+mj-lt"/>
                          <a:cs typeface="Arial" panose="020B0604020202020204" pitchFamily="34" charset="0"/>
                        </a:rPr>
                        <a:t>Var Ad-Hoc</a:t>
                      </a:r>
                      <a:endParaRPr lang="en-US" sz="1200" b="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+mj-lt"/>
                          <a:cs typeface="Arial" panose="020B0604020202020204" pitchFamily="34" charset="0"/>
                        </a:rPr>
                        <a:t>Ano</a:t>
                      </a:r>
                      <a:endParaRPr lang="en-US" sz="1200" b="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+mj-lt"/>
                          <a:cs typeface="Arial" panose="020B0604020202020204" pitchFamily="34" charset="0"/>
                        </a:rPr>
                        <a:t>País</a:t>
                      </a:r>
                      <a:endParaRPr lang="en-US" sz="1200" b="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+mj-lt"/>
                          <a:cs typeface="Arial" panose="020B0604020202020204" pitchFamily="34" charset="0"/>
                        </a:rPr>
                        <a:t>Valor</a:t>
                      </a:r>
                      <a:endParaRPr lang="en-US" sz="1200" b="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+mj-lt"/>
                          <a:cs typeface="Arial" panose="020B0604020202020204" pitchFamily="34" charset="0"/>
                        </a:rPr>
                        <a:t>Abreviatura</a:t>
                      </a:r>
                      <a:endParaRPr lang="en-US" sz="1200" b="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+mj-lt"/>
                          <a:cs typeface="Arial" panose="020B0604020202020204" pitchFamily="34" charset="0"/>
                        </a:rPr>
                        <a:t>Símbolo</a:t>
                      </a:r>
                      <a:endParaRPr lang="en-US" sz="1200" b="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781699"/>
                  </a:ext>
                </a:extLst>
              </a:tr>
              <a:tr h="441345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+mj-lt"/>
                          <a:cs typeface="Arial" panose="020B0604020202020204" pitchFamily="34" charset="0"/>
                        </a:rPr>
                        <a:t>…</a:t>
                      </a:r>
                      <a:endParaRPr lang="en-US" sz="16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+mj-lt"/>
                          <a:cs typeface="Arial" panose="020B0604020202020204" pitchFamily="34" charset="0"/>
                        </a:rPr>
                        <a:t>…</a:t>
                      </a:r>
                      <a:endParaRPr lang="en-US" sz="16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+mj-lt"/>
                          <a:cs typeface="Arial" panose="020B0604020202020204" pitchFamily="34" charset="0"/>
                        </a:rPr>
                        <a:t>…</a:t>
                      </a:r>
                      <a:endParaRPr lang="en-US" sz="16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+mj-lt"/>
                          <a:cs typeface="Arial" panose="020B0604020202020204" pitchFamily="34" charset="0"/>
                        </a:rPr>
                        <a:t>…</a:t>
                      </a:r>
                      <a:endParaRPr lang="en-US" sz="16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+mj-lt"/>
                          <a:cs typeface="Arial" panose="020B0604020202020204" pitchFamily="34" charset="0"/>
                        </a:rPr>
                        <a:t>…</a:t>
                      </a:r>
                      <a:endParaRPr lang="en-US" sz="16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+mj-lt"/>
                          <a:cs typeface="Arial" panose="020B0604020202020204" pitchFamily="34" charset="0"/>
                        </a:rPr>
                        <a:t>…</a:t>
                      </a:r>
                      <a:endParaRPr lang="en-US" sz="16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+mj-lt"/>
                          <a:cs typeface="Arial" panose="020B0604020202020204" pitchFamily="34" charset="0"/>
                        </a:rPr>
                        <a:t>…</a:t>
                      </a:r>
                      <a:endParaRPr lang="en-US" sz="16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+mj-lt"/>
                          <a:cs typeface="Arial" panose="020B0604020202020204" pitchFamily="34" charset="0"/>
                        </a:rPr>
                        <a:t>…</a:t>
                      </a:r>
                      <a:endParaRPr lang="en-US" sz="16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13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+mj-lt"/>
                          <a:cs typeface="Arial" panose="020B0604020202020204" pitchFamily="34" charset="0"/>
                        </a:rPr>
                        <a:t>7</a:t>
                      </a:r>
                      <a:endParaRPr lang="en-US" sz="12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Produtividade da energia (PPS)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Produtividade da Energia </a:t>
                      </a:r>
                    </a:p>
                    <a:p>
                      <a:pPr algn="ctr" fontAlgn="b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(PPS / kg equi. de petróleo)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+mj-lt"/>
                          <a:cs typeface="Arial" panose="020B0604020202020204" pitchFamily="34" charset="0"/>
                        </a:rPr>
                        <a:t>2017</a:t>
                      </a:r>
                      <a:endParaRPr lang="en-US" sz="12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+mj-lt"/>
                          <a:cs typeface="Arial" panose="020B0604020202020204" pitchFamily="34" charset="0"/>
                        </a:rPr>
                        <a:t>Portugal</a:t>
                      </a:r>
                      <a:endParaRPr lang="en-US" sz="12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+mj-lt"/>
                          <a:cs typeface="Arial" panose="020B0604020202020204" pitchFamily="34" charset="0"/>
                        </a:rPr>
                        <a:t>9.2</a:t>
                      </a:r>
                      <a:endParaRPr lang="en-US" sz="12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+mj-lt"/>
                          <a:cs typeface="Arial" panose="020B0604020202020204" pitchFamily="34" charset="0"/>
                        </a:rPr>
                        <a:t>PT</a:t>
                      </a:r>
                      <a:endParaRPr lang="en-US" sz="12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+mj-lt"/>
                          <a:cs typeface="Arial" panose="020B0604020202020204" pitchFamily="34" charset="0"/>
                        </a:rPr>
                        <a:t>Valor Simples</a:t>
                      </a:r>
                      <a:endParaRPr lang="en-US" sz="12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88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+mj-lt"/>
                          <a:cs typeface="Arial" panose="020B0604020202020204" pitchFamily="34" charset="0"/>
                        </a:rPr>
                        <a:t>…</a:t>
                      </a:r>
                      <a:endParaRPr lang="en-US" sz="12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+mj-lt"/>
                          <a:cs typeface="Arial" panose="020B0604020202020204" pitchFamily="34" charset="0"/>
                        </a:rPr>
                        <a:t>…</a:t>
                      </a:r>
                      <a:endParaRPr lang="en-US" sz="12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+mj-lt"/>
                          <a:cs typeface="Arial" panose="020B0604020202020204" pitchFamily="34" charset="0"/>
                        </a:rPr>
                        <a:t>…</a:t>
                      </a:r>
                      <a:endParaRPr lang="en-US" sz="12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+mj-lt"/>
                          <a:cs typeface="Arial" panose="020B0604020202020204" pitchFamily="34" charset="0"/>
                        </a:rPr>
                        <a:t>…</a:t>
                      </a:r>
                      <a:endParaRPr lang="en-US" sz="12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+mj-lt"/>
                          <a:cs typeface="Arial" panose="020B0604020202020204" pitchFamily="34" charset="0"/>
                        </a:rPr>
                        <a:t>…</a:t>
                      </a:r>
                      <a:endParaRPr lang="en-US" sz="12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+mj-lt"/>
                          <a:cs typeface="Arial" panose="020B0604020202020204" pitchFamily="34" charset="0"/>
                        </a:rPr>
                        <a:t>…</a:t>
                      </a:r>
                      <a:endParaRPr lang="en-US" sz="12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+mj-lt"/>
                          <a:cs typeface="Arial" panose="020B0604020202020204" pitchFamily="34" charset="0"/>
                        </a:rPr>
                        <a:t>…</a:t>
                      </a:r>
                      <a:endParaRPr lang="en-US" sz="12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+mj-lt"/>
                          <a:cs typeface="Arial" panose="020B0604020202020204" pitchFamily="34" charset="0"/>
                        </a:rPr>
                        <a:t>...</a:t>
                      </a:r>
                      <a:endParaRPr lang="en-US" sz="12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64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+mj-lt"/>
                          <a:cs typeface="Arial" panose="020B0604020202020204" pitchFamily="34" charset="0"/>
                        </a:rPr>
                        <a:t>17</a:t>
                      </a:r>
                      <a:endParaRPr lang="en-US" sz="12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Administrações Públicas: dívida bruta em % do PIB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Dívida bruta em % do PIB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+mj-lt"/>
                          <a:cs typeface="Arial" panose="020B0604020202020204" pitchFamily="34" charset="0"/>
                        </a:rPr>
                        <a:t>2020</a:t>
                      </a:r>
                      <a:endParaRPr lang="en-US" sz="12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+mj-lt"/>
                          <a:cs typeface="Arial" panose="020B0604020202020204" pitchFamily="34" charset="0"/>
                        </a:rPr>
                        <a:t>Chipre</a:t>
                      </a:r>
                      <a:endParaRPr lang="en-US" sz="12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endParaRPr lang="en-US" sz="12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+mj-lt"/>
                          <a:cs typeface="Arial" panose="020B0604020202020204" pitchFamily="34" charset="0"/>
                        </a:rPr>
                        <a:t>SI</a:t>
                      </a:r>
                      <a:endParaRPr lang="en-US" sz="12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+mj-lt"/>
                          <a:cs typeface="Arial" panose="020B0604020202020204" pitchFamily="34" charset="0"/>
                        </a:rPr>
                        <a:t>Valor Não Disponível</a:t>
                      </a:r>
                      <a:endParaRPr lang="en-US" sz="12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078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06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107</Words>
  <Application>Microsoft Office PowerPoint</Application>
  <PresentationFormat>Widescreen</PresentationFormat>
  <Paragraphs>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Vicente Duarte</dc:creator>
  <cp:lastModifiedBy>André Vicente Duarte</cp:lastModifiedBy>
  <cp:revision>4</cp:revision>
  <dcterms:created xsi:type="dcterms:W3CDTF">2022-02-02T12:32:26Z</dcterms:created>
  <dcterms:modified xsi:type="dcterms:W3CDTF">2022-02-02T15:57:46Z</dcterms:modified>
</cp:coreProperties>
</file>