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  <p:sldId id="265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AEA854-6D87-4D55-B3CD-351C9EE3EA9C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CE4D81A-789A-4388-8479-6222A2339A37}">
      <dgm:prSet/>
      <dgm:spPr/>
      <dgm:t>
        <a:bodyPr/>
        <a:lstStyle/>
        <a:p>
          <a:r>
            <a:rPr lang="en-US" dirty="0"/>
            <a:t>Apart from prospective transparency, where a data subject is informed about the data processing beforehand, transparency requires retrospective transparency, meaning the ability to follow the data processing step-by-step, for audit purposes.</a:t>
          </a:r>
        </a:p>
      </dgm:t>
    </dgm:pt>
    <dgm:pt modelId="{80C81B34-B81C-477F-9DD4-6C4A0DDA14E7}" type="parTrans" cxnId="{5F967531-104D-4F51-8D2D-A75638446734}">
      <dgm:prSet/>
      <dgm:spPr/>
      <dgm:t>
        <a:bodyPr/>
        <a:lstStyle/>
        <a:p>
          <a:endParaRPr lang="en-US"/>
        </a:p>
      </dgm:t>
    </dgm:pt>
    <dgm:pt modelId="{233E9BF6-7B6C-4AB7-8AC2-103D83517381}" type="sibTrans" cxnId="{5F967531-104D-4F51-8D2D-A75638446734}">
      <dgm:prSet/>
      <dgm:spPr/>
      <dgm:t>
        <a:bodyPr/>
        <a:lstStyle/>
        <a:p>
          <a:endParaRPr lang="en-US"/>
        </a:p>
      </dgm:t>
    </dgm:pt>
    <dgm:pt modelId="{289C2EF1-5998-4FF3-BE49-D12127233DC5}">
      <dgm:prSet/>
      <dgm:spPr/>
      <dgm:t>
        <a:bodyPr/>
        <a:lstStyle/>
        <a:p>
          <a:r>
            <a:rPr lang="en-US" dirty="0"/>
            <a:t>1) transparency is a core principle enshrined in Art. 5 (1)(a) of the GDPR</a:t>
          </a:r>
        </a:p>
      </dgm:t>
    </dgm:pt>
    <dgm:pt modelId="{5D64310F-6B60-4E2B-8311-3DA99FB6BAAA}" type="parTrans" cxnId="{63AFAF3E-38C9-4E6B-981D-246F72FD74E1}">
      <dgm:prSet/>
      <dgm:spPr/>
      <dgm:t>
        <a:bodyPr/>
        <a:lstStyle/>
        <a:p>
          <a:endParaRPr lang="en-US"/>
        </a:p>
      </dgm:t>
    </dgm:pt>
    <dgm:pt modelId="{C7086580-4EF1-49EC-961E-9EF57BB7A451}" type="sibTrans" cxnId="{63AFAF3E-38C9-4E6B-981D-246F72FD74E1}">
      <dgm:prSet/>
      <dgm:spPr/>
      <dgm:t>
        <a:bodyPr/>
        <a:lstStyle/>
        <a:p>
          <a:endParaRPr lang="en-US"/>
        </a:p>
      </dgm:t>
    </dgm:pt>
    <dgm:pt modelId="{5C9DD07F-0963-47B1-9B98-2325088518EB}">
      <dgm:prSet/>
      <dgm:spPr/>
      <dgm:t>
        <a:bodyPr/>
        <a:lstStyle/>
        <a:p>
          <a:r>
            <a:rPr lang="en-US" dirty="0"/>
            <a:t>2) Transparency law is an obligation imposed on data controllers to communicate a series of pieces of information, and to communicate them ”in a concise, transparent, intelligible and easily accessible form, using clear and plain language” (Art. 12(1))</a:t>
          </a:r>
        </a:p>
      </dgm:t>
    </dgm:pt>
    <dgm:pt modelId="{11F1D527-C55A-4DBF-A468-4E1718CFEFC7}" type="parTrans" cxnId="{0605B138-B722-4483-AC99-367E41540EEE}">
      <dgm:prSet/>
      <dgm:spPr/>
      <dgm:t>
        <a:bodyPr/>
        <a:lstStyle/>
        <a:p>
          <a:endParaRPr lang="en-US"/>
        </a:p>
      </dgm:t>
    </dgm:pt>
    <dgm:pt modelId="{93563BA3-219C-4AB2-81EC-75ACB5FC05B4}" type="sibTrans" cxnId="{0605B138-B722-4483-AC99-367E41540EEE}">
      <dgm:prSet/>
      <dgm:spPr/>
      <dgm:t>
        <a:bodyPr/>
        <a:lstStyle/>
        <a:p>
          <a:endParaRPr lang="en-US"/>
        </a:p>
      </dgm:t>
    </dgm:pt>
    <dgm:pt modelId="{C8C8B0C1-2BD9-44F3-8DFC-3919E282FD2E}">
      <dgm:prSet/>
      <dgm:spPr/>
      <dgm:t>
        <a:bodyPr/>
        <a:lstStyle/>
        <a:p>
          <a:r>
            <a:rPr lang="en-US" dirty="0"/>
            <a:t>3) Art. 22 GDPR gives individuals the right not to be subject to a decision based solely on automated processing that significantly affects him/her.</a:t>
          </a:r>
        </a:p>
      </dgm:t>
    </dgm:pt>
    <dgm:pt modelId="{6060B4D0-36C1-49DE-9D8F-5B8F269FC8E6}" type="parTrans" cxnId="{57D4A997-C54A-4E06-8572-B11230725635}">
      <dgm:prSet/>
      <dgm:spPr/>
      <dgm:t>
        <a:bodyPr/>
        <a:lstStyle/>
        <a:p>
          <a:endParaRPr lang="en-US"/>
        </a:p>
      </dgm:t>
    </dgm:pt>
    <dgm:pt modelId="{611D21FD-8EEC-4C26-B340-C87F7B75746A}" type="sibTrans" cxnId="{57D4A997-C54A-4E06-8572-B11230725635}">
      <dgm:prSet/>
      <dgm:spPr/>
      <dgm:t>
        <a:bodyPr/>
        <a:lstStyle/>
        <a:p>
          <a:endParaRPr lang="en-US"/>
        </a:p>
      </dgm:t>
    </dgm:pt>
    <dgm:pt modelId="{D6C554C3-E20C-4C45-BD00-8DAE7117C896}">
      <dgm:prSet/>
      <dgm:spPr/>
      <dgm:t>
        <a:bodyPr/>
        <a:lstStyle/>
        <a:p>
          <a:r>
            <a:rPr lang="en-US" dirty="0"/>
            <a:t>4) Recital 71 GDPR gives the subject the right to obtain human intervention, express his or her point of view, and obtain an explanation of the decision</a:t>
          </a:r>
          <a:r>
            <a:rPr lang="pt-PT" dirty="0"/>
            <a:t> </a:t>
          </a:r>
          <a:endParaRPr lang="en-US" dirty="0"/>
        </a:p>
      </dgm:t>
    </dgm:pt>
    <dgm:pt modelId="{CF54D716-1F80-4203-A0F4-3DDE8DAE2F0D}" type="parTrans" cxnId="{08C74C95-A674-4BCD-BD38-F52C365258FC}">
      <dgm:prSet/>
      <dgm:spPr/>
      <dgm:t>
        <a:bodyPr/>
        <a:lstStyle/>
        <a:p>
          <a:endParaRPr lang="en-US"/>
        </a:p>
      </dgm:t>
    </dgm:pt>
    <dgm:pt modelId="{5CF0B742-0A2C-4B7B-BC57-D0B13A33B227}" type="sibTrans" cxnId="{08C74C95-A674-4BCD-BD38-F52C365258FC}">
      <dgm:prSet/>
      <dgm:spPr/>
      <dgm:t>
        <a:bodyPr/>
        <a:lstStyle/>
        <a:p>
          <a:endParaRPr lang="en-US"/>
        </a:p>
      </dgm:t>
    </dgm:pt>
    <dgm:pt modelId="{5E4AE7E6-6587-48B0-A319-D61B9DC9EA0C}" type="pres">
      <dgm:prSet presAssocID="{E4AEA854-6D87-4D55-B3CD-351C9EE3EA9C}" presName="vert0" presStyleCnt="0">
        <dgm:presLayoutVars>
          <dgm:dir/>
          <dgm:animOne val="branch"/>
          <dgm:animLvl val="lvl"/>
        </dgm:presLayoutVars>
      </dgm:prSet>
      <dgm:spPr/>
    </dgm:pt>
    <dgm:pt modelId="{7E3ABCE2-B505-4EB8-AAD6-DB00AA5EBB5A}" type="pres">
      <dgm:prSet presAssocID="{FCE4D81A-789A-4388-8479-6222A2339A37}" presName="thickLine" presStyleLbl="alignNode1" presStyleIdx="0" presStyleCnt="1"/>
      <dgm:spPr/>
    </dgm:pt>
    <dgm:pt modelId="{3FACC5FD-C92F-48DE-862A-9AFF2534A89A}" type="pres">
      <dgm:prSet presAssocID="{FCE4D81A-789A-4388-8479-6222A2339A37}" presName="horz1" presStyleCnt="0"/>
      <dgm:spPr/>
    </dgm:pt>
    <dgm:pt modelId="{FE245B25-CFBA-4FB0-BB57-6E8286412349}" type="pres">
      <dgm:prSet presAssocID="{FCE4D81A-789A-4388-8479-6222A2339A37}" presName="tx1" presStyleLbl="revTx" presStyleIdx="0" presStyleCnt="5"/>
      <dgm:spPr/>
    </dgm:pt>
    <dgm:pt modelId="{F0EECBBB-85CB-495A-B98C-269DFFB5A237}" type="pres">
      <dgm:prSet presAssocID="{FCE4D81A-789A-4388-8479-6222A2339A37}" presName="vert1" presStyleCnt="0"/>
      <dgm:spPr/>
    </dgm:pt>
    <dgm:pt modelId="{E4DC62C7-3C6A-4192-8D4E-18C62F58792F}" type="pres">
      <dgm:prSet presAssocID="{289C2EF1-5998-4FF3-BE49-D12127233DC5}" presName="vertSpace2a" presStyleCnt="0"/>
      <dgm:spPr/>
    </dgm:pt>
    <dgm:pt modelId="{E05C5F29-1E47-46EA-863D-5169EDD273C0}" type="pres">
      <dgm:prSet presAssocID="{289C2EF1-5998-4FF3-BE49-D12127233DC5}" presName="horz2" presStyleCnt="0"/>
      <dgm:spPr/>
    </dgm:pt>
    <dgm:pt modelId="{0D0825ED-4533-4C47-9B39-EE05BB31F1CD}" type="pres">
      <dgm:prSet presAssocID="{289C2EF1-5998-4FF3-BE49-D12127233DC5}" presName="horzSpace2" presStyleCnt="0"/>
      <dgm:spPr/>
    </dgm:pt>
    <dgm:pt modelId="{42CAF165-504B-4771-A4DB-9EF58B58545D}" type="pres">
      <dgm:prSet presAssocID="{289C2EF1-5998-4FF3-BE49-D12127233DC5}" presName="tx2" presStyleLbl="revTx" presStyleIdx="1" presStyleCnt="5"/>
      <dgm:spPr/>
    </dgm:pt>
    <dgm:pt modelId="{0FFF5BB4-E793-43EC-99D8-1545B4563946}" type="pres">
      <dgm:prSet presAssocID="{289C2EF1-5998-4FF3-BE49-D12127233DC5}" presName="vert2" presStyleCnt="0"/>
      <dgm:spPr/>
    </dgm:pt>
    <dgm:pt modelId="{E6374215-6D3F-4161-A900-D45032539AF6}" type="pres">
      <dgm:prSet presAssocID="{289C2EF1-5998-4FF3-BE49-D12127233DC5}" presName="thinLine2b" presStyleLbl="callout" presStyleIdx="0" presStyleCnt="4"/>
      <dgm:spPr/>
    </dgm:pt>
    <dgm:pt modelId="{6F95B7B2-2BD4-4126-A281-FE09F72CDBB2}" type="pres">
      <dgm:prSet presAssocID="{289C2EF1-5998-4FF3-BE49-D12127233DC5}" presName="vertSpace2b" presStyleCnt="0"/>
      <dgm:spPr/>
    </dgm:pt>
    <dgm:pt modelId="{590A5892-A2F4-4292-9393-FC111F406528}" type="pres">
      <dgm:prSet presAssocID="{5C9DD07F-0963-47B1-9B98-2325088518EB}" presName="horz2" presStyleCnt="0"/>
      <dgm:spPr/>
    </dgm:pt>
    <dgm:pt modelId="{C772B16B-DD3B-459C-B676-1ED14233257D}" type="pres">
      <dgm:prSet presAssocID="{5C9DD07F-0963-47B1-9B98-2325088518EB}" presName="horzSpace2" presStyleCnt="0"/>
      <dgm:spPr/>
    </dgm:pt>
    <dgm:pt modelId="{78745A00-A9CD-48F9-8E17-6548B2772E66}" type="pres">
      <dgm:prSet presAssocID="{5C9DD07F-0963-47B1-9B98-2325088518EB}" presName="tx2" presStyleLbl="revTx" presStyleIdx="2" presStyleCnt="5"/>
      <dgm:spPr/>
    </dgm:pt>
    <dgm:pt modelId="{95DE88A6-8846-4FC7-9F30-ACA55F8011FE}" type="pres">
      <dgm:prSet presAssocID="{5C9DD07F-0963-47B1-9B98-2325088518EB}" presName="vert2" presStyleCnt="0"/>
      <dgm:spPr/>
    </dgm:pt>
    <dgm:pt modelId="{A8DB7C28-FD62-4B0E-8BB0-115E798CA57E}" type="pres">
      <dgm:prSet presAssocID="{5C9DD07F-0963-47B1-9B98-2325088518EB}" presName="thinLine2b" presStyleLbl="callout" presStyleIdx="1" presStyleCnt="4"/>
      <dgm:spPr/>
    </dgm:pt>
    <dgm:pt modelId="{4B676300-E542-461E-9DCF-17B8D8EF66AA}" type="pres">
      <dgm:prSet presAssocID="{5C9DD07F-0963-47B1-9B98-2325088518EB}" presName="vertSpace2b" presStyleCnt="0"/>
      <dgm:spPr/>
    </dgm:pt>
    <dgm:pt modelId="{2724D01F-F608-461E-B743-621894F9A2AA}" type="pres">
      <dgm:prSet presAssocID="{C8C8B0C1-2BD9-44F3-8DFC-3919E282FD2E}" presName="horz2" presStyleCnt="0"/>
      <dgm:spPr/>
    </dgm:pt>
    <dgm:pt modelId="{F5A301D3-0F6D-44B4-9D8C-EC2ADC238C23}" type="pres">
      <dgm:prSet presAssocID="{C8C8B0C1-2BD9-44F3-8DFC-3919E282FD2E}" presName="horzSpace2" presStyleCnt="0"/>
      <dgm:spPr/>
    </dgm:pt>
    <dgm:pt modelId="{FA26FF66-4060-4E48-9AD0-1850E5DB17DC}" type="pres">
      <dgm:prSet presAssocID="{C8C8B0C1-2BD9-44F3-8DFC-3919E282FD2E}" presName="tx2" presStyleLbl="revTx" presStyleIdx="3" presStyleCnt="5"/>
      <dgm:spPr/>
    </dgm:pt>
    <dgm:pt modelId="{D0457E4D-DC8A-42BF-BAB8-974D5F2B1D42}" type="pres">
      <dgm:prSet presAssocID="{C8C8B0C1-2BD9-44F3-8DFC-3919E282FD2E}" presName="vert2" presStyleCnt="0"/>
      <dgm:spPr/>
    </dgm:pt>
    <dgm:pt modelId="{9AF49DAF-B710-42B4-BE53-AFE0740B6481}" type="pres">
      <dgm:prSet presAssocID="{C8C8B0C1-2BD9-44F3-8DFC-3919E282FD2E}" presName="thinLine2b" presStyleLbl="callout" presStyleIdx="2" presStyleCnt="4"/>
      <dgm:spPr/>
    </dgm:pt>
    <dgm:pt modelId="{76EF6F00-8210-47F8-913B-74F314BD943A}" type="pres">
      <dgm:prSet presAssocID="{C8C8B0C1-2BD9-44F3-8DFC-3919E282FD2E}" presName="vertSpace2b" presStyleCnt="0"/>
      <dgm:spPr/>
    </dgm:pt>
    <dgm:pt modelId="{DD1D44D0-167C-42D3-8093-B26F752BBA51}" type="pres">
      <dgm:prSet presAssocID="{D6C554C3-E20C-4C45-BD00-8DAE7117C896}" presName="horz2" presStyleCnt="0"/>
      <dgm:spPr/>
    </dgm:pt>
    <dgm:pt modelId="{89E4A246-378F-45FF-823F-89128D3B3EB0}" type="pres">
      <dgm:prSet presAssocID="{D6C554C3-E20C-4C45-BD00-8DAE7117C896}" presName="horzSpace2" presStyleCnt="0"/>
      <dgm:spPr/>
    </dgm:pt>
    <dgm:pt modelId="{77D403B4-6AA9-4F9C-B874-1BFDCD0300FD}" type="pres">
      <dgm:prSet presAssocID="{D6C554C3-E20C-4C45-BD00-8DAE7117C896}" presName="tx2" presStyleLbl="revTx" presStyleIdx="4" presStyleCnt="5"/>
      <dgm:spPr/>
    </dgm:pt>
    <dgm:pt modelId="{5805149F-1A37-4027-A231-C32276627F10}" type="pres">
      <dgm:prSet presAssocID="{D6C554C3-E20C-4C45-BD00-8DAE7117C896}" presName="vert2" presStyleCnt="0"/>
      <dgm:spPr/>
    </dgm:pt>
    <dgm:pt modelId="{F7F3B425-6D64-4D06-96DB-2E93D69EFEA8}" type="pres">
      <dgm:prSet presAssocID="{D6C554C3-E20C-4C45-BD00-8DAE7117C896}" presName="thinLine2b" presStyleLbl="callout" presStyleIdx="3" presStyleCnt="4"/>
      <dgm:spPr/>
    </dgm:pt>
    <dgm:pt modelId="{7FC0817C-53F3-48AA-ACC1-D58A1299DC09}" type="pres">
      <dgm:prSet presAssocID="{D6C554C3-E20C-4C45-BD00-8DAE7117C896}" presName="vertSpace2b" presStyleCnt="0"/>
      <dgm:spPr/>
    </dgm:pt>
  </dgm:ptLst>
  <dgm:cxnLst>
    <dgm:cxn modelId="{7C53F511-9412-497C-BAE3-F0FF1DC63103}" type="presOf" srcId="{D6C554C3-E20C-4C45-BD00-8DAE7117C896}" destId="{77D403B4-6AA9-4F9C-B874-1BFDCD0300FD}" srcOrd="0" destOrd="0" presId="urn:microsoft.com/office/officeart/2008/layout/LinedList"/>
    <dgm:cxn modelId="{5F967531-104D-4F51-8D2D-A75638446734}" srcId="{E4AEA854-6D87-4D55-B3CD-351C9EE3EA9C}" destId="{FCE4D81A-789A-4388-8479-6222A2339A37}" srcOrd="0" destOrd="0" parTransId="{80C81B34-B81C-477F-9DD4-6C4A0DDA14E7}" sibTransId="{233E9BF6-7B6C-4AB7-8AC2-103D83517381}"/>
    <dgm:cxn modelId="{0605B138-B722-4483-AC99-367E41540EEE}" srcId="{FCE4D81A-789A-4388-8479-6222A2339A37}" destId="{5C9DD07F-0963-47B1-9B98-2325088518EB}" srcOrd="1" destOrd="0" parTransId="{11F1D527-C55A-4DBF-A468-4E1718CFEFC7}" sibTransId="{93563BA3-219C-4AB2-81EC-75ACB5FC05B4}"/>
    <dgm:cxn modelId="{63AFAF3E-38C9-4E6B-981D-246F72FD74E1}" srcId="{FCE4D81A-789A-4388-8479-6222A2339A37}" destId="{289C2EF1-5998-4FF3-BE49-D12127233DC5}" srcOrd="0" destOrd="0" parTransId="{5D64310F-6B60-4E2B-8311-3DA99FB6BAAA}" sibTransId="{C7086580-4EF1-49EC-961E-9EF57BB7A451}"/>
    <dgm:cxn modelId="{95135B61-3A2C-463D-A50F-7C0DE3C5DFB9}" type="presOf" srcId="{E4AEA854-6D87-4D55-B3CD-351C9EE3EA9C}" destId="{5E4AE7E6-6587-48B0-A319-D61B9DC9EA0C}" srcOrd="0" destOrd="0" presId="urn:microsoft.com/office/officeart/2008/layout/LinedList"/>
    <dgm:cxn modelId="{BF0FA381-E056-4D50-A8C2-EE2507A9140A}" type="presOf" srcId="{5C9DD07F-0963-47B1-9B98-2325088518EB}" destId="{78745A00-A9CD-48F9-8E17-6548B2772E66}" srcOrd="0" destOrd="0" presId="urn:microsoft.com/office/officeart/2008/layout/LinedList"/>
    <dgm:cxn modelId="{08C74C95-A674-4BCD-BD38-F52C365258FC}" srcId="{FCE4D81A-789A-4388-8479-6222A2339A37}" destId="{D6C554C3-E20C-4C45-BD00-8DAE7117C896}" srcOrd="3" destOrd="0" parTransId="{CF54D716-1F80-4203-A0F4-3DDE8DAE2F0D}" sibTransId="{5CF0B742-0A2C-4B7B-BC57-D0B13A33B227}"/>
    <dgm:cxn modelId="{57D4A997-C54A-4E06-8572-B11230725635}" srcId="{FCE4D81A-789A-4388-8479-6222A2339A37}" destId="{C8C8B0C1-2BD9-44F3-8DFC-3919E282FD2E}" srcOrd="2" destOrd="0" parTransId="{6060B4D0-36C1-49DE-9D8F-5B8F269FC8E6}" sibTransId="{611D21FD-8EEC-4C26-B340-C87F7B75746A}"/>
    <dgm:cxn modelId="{FD0229C1-959B-4E4F-BCEB-C311944C6F65}" type="presOf" srcId="{FCE4D81A-789A-4388-8479-6222A2339A37}" destId="{FE245B25-CFBA-4FB0-BB57-6E8286412349}" srcOrd="0" destOrd="0" presId="urn:microsoft.com/office/officeart/2008/layout/LinedList"/>
    <dgm:cxn modelId="{9605BBD4-FB39-47D9-8637-6CEAB7A4501F}" type="presOf" srcId="{289C2EF1-5998-4FF3-BE49-D12127233DC5}" destId="{42CAF165-504B-4771-A4DB-9EF58B58545D}" srcOrd="0" destOrd="0" presId="urn:microsoft.com/office/officeart/2008/layout/LinedList"/>
    <dgm:cxn modelId="{C27E6CD6-2E30-49AF-B424-A49814112CE8}" type="presOf" srcId="{C8C8B0C1-2BD9-44F3-8DFC-3919E282FD2E}" destId="{FA26FF66-4060-4E48-9AD0-1850E5DB17DC}" srcOrd="0" destOrd="0" presId="urn:microsoft.com/office/officeart/2008/layout/LinedList"/>
    <dgm:cxn modelId="{CFC0AE26-12A5-40C1-A68B-C450435ECC07}" type="presParOf" srcId="{5E4AE7E6-6587-48B0-A319-D61B9DC9EA0C}" destId="{7E3ABCE2-B505-4EB8-AAD6-DB00AA5EBB5A}" srcOrd="0" destOrd="0" presId="urn:microsoft.com/office/officeart/2008/layout/LinedList"/>
    <dgm:cxn modelId="{9B169CEC-C833-49EE-88A3-7CEB13519878}" type="presParOf" srcId="{5E4AE7E6-6587-48B0-A319-D61B9DC9EA0C}" destId="{3FACC5FD-C92F-48DE-862A-9AFF2534A89A}" srcOrd="1" destOrd="0" presId="urn:microsoft.com/office/officeart/2008/layout/LinedList"/>
    <dgm:cxn modelId="{6286674A-0921-4EFB-9A2E-CC826B21F72E}" type="presParOf" srcId="{3FACC5FD-C92F-48DE-862A-9AFF2534A89A}" destId="{FE245B25-CFBA-4FB0-BB57-6E8286412349}" srcOrd="0" destOrd="0" presId="urn:microsoft.com/office/officeart/2008/layout/LinedList"/>
    <dgm:cxn modelId="{6D5F07BD-573C-4E0D-930E-151E2AEDD58F}" type="presParOf" srcId="{3FACC5FD-C92F-48DE-862A-9AFF2534A89A}" destId="{F0EECBBB-85CB-495A-B98C-269DFFB5A237}" srcOrd="1" destOrd="0" presId="urn:microsoft.com/office/officeart/2008/layout/LinedList"/>
    <dgm:cxn modelId="{20623EF9-E4A6-4122-A724-6A0A4E8AF6A7}" type="presParOf" srcId="{F0EECBBB-85CB-495A-B98C-269DFFB5A237}" destId="{E4DC62C7-3C6A-4192-8D4E-18C62F58792F}" srcOrd="0" destOrd="0" presId="urn:microsoft.com/office/officeart/2008/layout/LinedList"/>
    <dgm:cxn modelId="{74EB1300-81C8-44A4-9029-8B22B296DFD3}" type="presParOf" srcId="{F0EECBBB-85CB-495A-B98C-269DFFB5A237}" destId="{E05C5F29-1E47-46EA-863D-5169EDD273C0}" srcOrd="1" destOrd="0" presId="urn:microsoft.com/office/officeart/2008/layout/LinedList"/>
    <dgm:cxn modelId="{A2780F60-EF96-4A01-A010-AD2B3C49744A}" type="presParOf" srcId="{E05C5F29-1E47-46EA-863D-5169EDD273C0}" destId="{0D0825ED-4533-4C47-9B39-EE05BB31F1CD}" srcOrd="0" destOrd="0" presId="urn:microsoft.com/office/officeart/2008/layout/LinedList"/>
    <dgm:cxn modelId="{D62E7D47-E34C-4A9F-971B-BB6BB18CC4BA}" type="presParOf" srcId="{E05C5F29-1E47-46EA-863D-5169EDD273C0}" destId="{42CAF165-504B-4771-A4DB-9EF58B58545D}" srcOrd="1" destOrd="0" presId="urn:microsoft.com/office/officeart/2008/layout/LinedList"/>
    <dgm:cxn modelId="{828D80FC-2640-4705-A723-6D14F14C2C1C}" type="presParOf" srcId="{E05C5F29-1E47-46EA-863D-5169EDD273C0}" destId="{0FFF5BB4-E793-43EC-99D8-1545B4563946}" srcOrd="2" destOrd="0" presId="urn:microsoft.com/office/officeart/2008/layout/LinedList"/>
    <dgm:cxn modelId="{C3F551A0-F175-41D3-AD1E-9B964D134F47}" type="presParOf" srcId="{F0EECBBB-85CB-495A-B98C-269DFFB5A237}" destId="{E6374215-6D3F-4161-A900-D45032539AF6}" srcOrd="2" destOrd="0" presId="urn:microsoft.com/office/officeart/2008/layout/LinedList"/>
    <dgm:cxn modelId="{63189D3E-31A2-40D4-A7A0-FA222617C7A4}" type="presParOf" srcId="{F0EECBBB-85CB-495A-B98C-269DFFB5A237}" destId="{6F95B7B2-2BD4-4126-A281-FE09F72CDBB2}" srcOrd="3" destOrd="0" presId="urn:microsoft.com/office/officeart/2008/layout/LinedList"/>
    <dgm:cxn modelId="{0096B70E-727C-4962-9902-52667FCE1896}" type="presParOf" srcId="{F0EECBBB-85CB-495A-B98C-269DFFB5A237}" destId="{590A5892-A2F4-4292-9393-FC111F406528}" srcOrd="4" destOrd="0" presId="urn:microsoft.com/office/officeart/2008/layout/LinedList"/>
    <dgm:cxn modelId="{5E923DB1-2A6E-4AF4-82F4-729E15C3FF9F}" type="presParOf" srcId="{590A5892-A2F4-4292-9393-FC111F406528}" destId="{C772B16B-DD3B-459C-B676-1ED14233257D}" srcOrd="0" destOrd="0" presId="urn:microsoft.com/office/officeart/2008/layout/LinedList"/>
    <dgm:cxn modelId="{211DAA7C-9E71-46E2-B14A-1A69219F3188}" type="presParOf" srcId="{590A5892-A2F4-4292-9393-FC111F406528}" destId="{78745A00-A9CD-48F9-8E17-6548B2772E66}" srcOrd="1" destOrd="0" presId="urn:microsoft.com/office/officeart/2008/layout/LinedList"/>
    <dgm:cxn modelId="{D48544BA-C392-43D2-9C03-ED1B9754EFF2}" type="presParOf" srcId="{590A5892-A2F4-4292-9393-FC111F406528}" destId="{95DE88A6-8846-4FC7-9F30-ACA55F8011FE}" srcOrd="2" destOrd="0" presId="urn:microsoft.com/office/officeart/2008/layout/LinedList"/>
    <dgm:cxn modelId="{15932421-9B9D-41A1-B5CC-05C69AA8A7EF}" type="presParOf" srcId="{F0EECBBB-85CB-495A-B98C-269DFFB5A237}" destId="{A8DB7C28-FD62-4B0E-8BB0-115E798CA57E}" srcOrd="5" destOrd="0" presId="urn:microsoft.com/office/officeart/2008/layout/LinedList"/>
    <dgm:cxn modelId="{4356D76E-5EA0-48E8-8D71-515CAD032480}" type="presParOf" srcId="{F0EECBBB-85CB-495A-B98C-269DFFB5A237}" destId="{4B676300-E542-461E-9DCF-17B8D8EF66AA}" srcOrd="6" destOrd="0" presId="urn:microsoft.com/office/officeart/2008/layout/LinedList"/>
    <dgm:cxn modelId="{C6D09737-AB30-458B-87CC-42ED3C152D91}" type="presParOf" srcId="{F0EECBBB-85CB-495A-B98C-269DFFB5A237}" destId="{2724D01F-F608-461E-B743-621894F9A2AA}" srcOrd="7" destOrd="0" presId="urn:microsoft.com/office/officeart/2008/layout/LinedList"/>
    <dgm:cxn modelId="{1DD1660B-F1AD-4082-9D66-351435DE0704}" type="presParOf" srcId="{2724D01F-F608-461E-B743-621894F9A2AA}" destId="{F5A301D3-0F6D-44B4-9D8C-EC2ADC238C23}" srcOrd="0" destOrd="0" presId="urn:microsoft.com/office/officeart/2008/layout/LinedList"/>
    <dgm:cxn modelId="{9B573446-A9E2-4C71-BF13-7F23F2AD3B16}" type="presParOf" srcId="{2724D01F-F608-461E-B743-621894F9A2AA}" destId="{FA26FF66-4060-4E48-9AD0-1850E5DB17DC}" srcOrd="1" destOrd="0" presId="urn:microsoft.com/office/officeart/2008/layout/LinedList"/>
    <dgm:cxn modelId="{4CF0B3F6-B921-4457-80CD-2F26CE87B406}" type="presParOf" srcId="{2724D01F-F608-461E-B743-621894F9A2AA}" destId="{D0457E4D-DC8A-42BF-BAB8-974D5F2B1D42}" srcOrd="2" destOrd="0" presId="urn:microsoft.com/office/officeart/2008/layout/LinedList"/>
    <dgm:cxn modelId="{ACBBCE86-D0EA-44F1-9A57-453EF3B0C7C5}" type="presParOf" srcId="{F0EECBBB-85CB-495A-B98C-269DFFB5A237}" destId="{9AF49DAF-B710-42B4-BE53-AFE0740B6481}" srcOrd="8" destOrd="0" presId="urn:microsoft.com/office/officeart/2008/layout/LinedList"/>
    <dgm:cxn modelId="{613FE8DE-4C66-4E53-A985-2B090C5A8431}" type="presParOf" srcId="{F0EECBBB-85CB-495A-B98C-269DFFB5A237}" destId="{76EF6F00-8210-47F8-913B-74F314BD943A}" srcOrd="9" destOrd="0" presId="urn:microsoft.com/office/officeart/2008/layout/LinedList"/>
    <dgm:cxn modelId="{B6444C64-A413-40D3-BDEE-BABF536D7DD5}" type="presParOf" srcId="{F0EECBBB-85CB-495A-B98C-269DFFB5A237}" destId="{DD1D44D0-167C-42D3-8093-B26F752BBA51}" srcOrd="10" destOrd="0" presId="urn:microsoft.com/office/officeart/2008/layout/LinedList"/>
    <dgm:cxn modelId="{9077C01B-60C8-4529-AF60-D59673692411}" type="presParOf" srcId="{DD1D44D0-167C-42D3-8093-B26F752BBA51}" destId="{89E4A246-378F-45FF-823F-89128D3B3EB0}" srcOrd="0" destOrd="0" presId="urn:microsoft.com/office/officeart/2008/layout/LinedList"/>
    <dgm:cxn modelId="{30EDCE71-8D52-43E2-93ED-C6EE0BC40CC1}" type="presParOf" srcId="{DD1D44D0-167C-42D3-8093-B26F752BBA51}" destId="{77D403B4-6AA9-4F9C-B874-1BFDCD0300FD}" srcOrd="1" destOrd="0" presId="urn:microsoft.com/office/officeart/2008/layout/LinedList"/>
    <dgm:cxn modelId="{17A74D84-1CD8-4968-B31D-A626B1FD3ED9}" type="presParOf" srcId="{DD1D44D0-167C-42D3-8093-B26F752BBA51}" destId="{5805149F-1A37-4027-A231-C32276627F10}" srcOrd="2" destOrd="0" presId="urn:microsoft.com/office/officeart/2008/layout/LinedList"/>
    <dgm:cxn modelId="{DB0D368E-ED6F-42AB-8375-B27D3C024E30}" type="presParOf" srcId="{F0EECBBB-85CB-495A-B98C-269DFFB5A237}" destId="{F7F3B425-6D64-4D06-96DB-2E93D69EFEA8}" srcOrd="11" destOrd="0" presId="urn:microsoft.com/office/officeart/2008/layout/LinedList"/>
    <dgm:cxn modelId="{6F806416-BB9D-4A0E-8AA8-AADDC1284085}" type="presParOf" srcId="{F0EECBBB-85CB-495A-B98C-269DFFB5A237}" destId="{7FC0817C-53F3-48AA-ACC1-D58A1299DC09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01B08A-4BAA-4D2B-BAA4-2E9E92FE0D8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D1030B-E200-477A-9CCF-2F85938B45A0}">
      <dgm:prSet/>
      <dgm:spPr/>
      <dgm:t>
        <a:bodyPr/>
        <a:lstStyle/>
        <a:p>
          <a:r>
            <a:rPr lang="en-US"/>
            <a:t>In summary, the problems that this thesis will try to solver are: </a:t>
          </a:r>
        </a:p>
      </dgm:t>
    </dgm:pt>
    <dgm:pt modelId="{3DC88DC9-09EA-4BA0-A17C-0F815571426C}" type="parTrans" cxnId="{BCC1F435-8760-4FE9-9580-639E32BA6197}">
      <dgm:prSet/>
      <dgm:spPr/>
      <dgm:t>
        <a:bodyPr/>
        <a:lstStyle/>
        <a:p>
          <a:endParaRPr lang="en-US"/>
        </a:p>
      </dgm:t>
    </dgm:pt>
    <dgm:pt modelId="{1F0734F3-4A4A-49F9-AE4A-D1026E8096FC}" type="sibTrans" cxnId="{BCC1F435-8760-4FE9-9580-639E32BA6197}">
      <dgm:prSet/>
      <dgm:spPr/>
      <dgm:t>
        <a:bodyPr/>
        <a:lstStyle/>
        <a:p>
          <a:endParaRPr lang="en-US"/>
        </a:p>
      </dgm:t>
    </dgm:pt>
    <dgm:pt modelId="{258CA276-CBC3-4680-A806-CF136BE9C593}">
      <dgm:prSet/>
      <dgm:spPr/>
      <dgm:t>
        <a:bodyPr/>
        <a:lstStyle/>
        <a:p>
          <a:r>
            <a:rPr lang="en-US" dirty="0"/>
            <a:t>1) Design of a secure encryption scheme that can be used by IoT devices and robots to transmit data safely, namely a secure cryptographic scheme that can be used by robots using the ROS operative system. </a:t>
          </a:r>
        </a:p>
      </dgm:t>
    </dgm:pt>
    <dgm:pt modelId="{3F7EBA7A-9D01-426B-8A23-DFE525BC7693}" type="parTrans" cxnId="{5799E02A-E0DF-4601-835E-F59F409829FF}">
      <dgm:prSet/>
      <dgm:spPr/>
      <dgm:t>
        <a:bodyPr/>
        <a:lstStyle/>
        <a:p>
          <a:endParaRPr lang="en-US"/>
        </a:p>
      </dgm:t>
    </dgm:pt>
    <dgm:pt modelId="{9C957827-D975-41CD-8997-E8FCBEEBF705}" type="sibTrans" cxnId="{5799E02A-E0DF-4601-835E-F59F409829FF}">
      <dgm:prSet/>
      <dgm:spPr/>
      <dgm:t>
        <a:bodyPr/>
        <a:lstStyle/>
        <a:p>
          <a:endParaRPr lang="en-US"/>
        </a:p>
      </dgm:t>
    </dgm:pt>
    <dgm:pt modelId="{9AADB658-E733-4FC9-A13D-08E8410701B7}">
      <dgm:prSet/>
      <dgm:spPr/>
      <dgm:t>
        <a:bodyPr/>
        <a:lstStyle/>
        <a:p>
          <a:r>
            <a:rPr lang="en-US" dirty="0"/>
            <a:t>2) </a:t>
          </a:r>
          <a:r>
            <a:rPr lang="en-US" dirty="0" err="1"/>
            <a:t>Desing</a:t>
          </a:r>
          <a:r>
            <a:rPr lang="en-US" dirty="0"/>
            <a:t> of a scalable, secure, distributed and resilient blockchain-based Telecare Medical Information System where trustworthiness and enforceability between users can be achieved without third parties </a:t>
          </a:r>
        </a:p>
      </dgm:t>
    </dgm:pt>
    <dgm:pt modelId="{560DFADF-F28A-4B48-82A8-BB7350BC73E8}" type="parTrans" cxnId="{61D61104-D19F-438A-A9DE-8A69F431685C}">
      <dgm:prSet/>
      <dgm:spPr/>
      <dgm:t>
        <a:bodyPr/>
        <a:lstStyle/>
        <a:p>
          <a:endParaRPr lang="en-US"/>
        </a:p>
      </dgm:t>
    </dgm:pt>
    <dgm:pt modelId="{CBD6A6BF-97D1-4832-BE08-C9E44CD781E8}" type="sibTrans" cxnId="{61D61104-D19F-438A-A9DE-8A69F431685C}">
      <dgm:prSet/>
      <dgm:spPr/>
      <dgm:t>
        <a:bodyPr/>
        <a:lstStyle/>
        <a:p>
          <a:endParaRPr lang="en-US"/>
        </a:p>
      </dgm:t>
    </dgm:pt>
    <dgm:pt modelId="{782BC068-4B7E-4F2B-BD36-AFC61120CA3A}">
      <dgm:prSet/>
      <dgm:spPr/>
      <dgm:t>
        <a:bodyPr/>
        <a:lstStyle/>
        <a:p>
          <a:r>
            <a:rPr lang="en-US" dirty="0"/>
            <a:t>3) Integration of the TMIS into Telecare Medicine business processes and Organization Skills</a:t>
          </a:r>
        </a:p>
      </dgm:t>
    </dgm:pt>
    <dgm:pt modelId="{8998483D-FA85-47E1-A6E5-E0891DB0116D}" type="parTrans" cxnId="{A0C6BD82-6BA8-43D4-A5F6-291092D6A500}">
      <dgm:prSet/>
      <dgm:spPr/>
      <dgm:t>
        <a:bodyPr/>
        <a:lstStyle/>
        <a:p>
          <a:endParaRPr lang="en-US"/>
        </a:p>
      </dgm:t>
    </dgm:pt>
    <dgm:pt modelId="{F7DAB835-3386-412C-AB76-16B032182280}" type="sibTrans" cxnId="{A0C6BD82-6BA8-43D4-A5F6-291092D6A500}">
      <dgm:prSet/>
      <dgm:spPr/>
      <dgm:t>
        <a:bodyPr/>
        <a:lstStyle/>
        <a:p>
          <a:endParaRPr lang="en-US"/>
        </a:p>
      </dgm:t>
    </dgm:pt>
    <dgm:pt modelId="{56FBB8FA-BEF3-4D97-ACF4-4AA5B2F6172F}" type="pres">
      <dgm:prSet presAssocID="{CD01B08A-4BAA-4D2B-BAA4-2E9E92FE0D8F}" presName="linear" presStyleCnt="0">
        <dgm:presLayoutVars>
          <dgm:animLvl val="lvl"/>
          <dgm:resizeHandles val="exact"/>
        </dgm:presLayoutVars>
      </dgm:prSet>
      <dgm:spPr/>
    </dgm:pt>
    <dgm:pt modelId="{D0C17C2A-1EDC-4692-BEE6-C528AB4F8440}" type="pres">
      <dgm:prSet presAssocID="{58D1030B-E200-477A-9CCF-2F85938B45A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67D11A6-3C6C-4DCB-BD2F-F3C76DC4850E}" type="pres">
      <dgm:prSet presAssocID="{58D1030B-E200-477A-9CCF-2F85938B45A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1D61104-D19F-438A-A9DE-8A69F431685C}" srcId="{58D1030B-E200-477A-9CCF-2F85938B45A0}" destId="{9AADB658-E733-4FC9-A13D-08E8410701B7}" srcOrd="1" destOrd="0" parTransId="{560DFADF-F28A-4B48-82A8-BB7350BC73E8}" sibTransId="{CBD6A6BF-97D1-4832-BE08-C9E44CD781E8}"/>
    <dgm:cxn modelId="{41ECBF1F-23F0-4471-A49A-772EB734F381}" type="presOf" srcId="{58D1030B-E200-477A-9CCF-2F85938B45A0}" destId="{D0C17C2A-1EDC-4692-BEE6-C528AB4F8440}" srcOrd="0" destOrd="0" presId="urn:microsoft.com/office/officeart/2005/8/layout/vList2"/>
    <dgm:cxn modelId="{5799E02A-E0DF-4601-835E-F59F409829FF}" srcId="{58D1030B-E200-477A-9CCF-2F85938B45A0}" destId="{258CA276-CBC3-4680-A806-CF136BE9C593}" srcOrd="0" destOrd="0" parTransId="{3F7EBA7A-9D01-426B-8A23-DFE525BC7693}" sibTransId="{9C957827-D975-41CD-8997-E8FCBEEBF705}"/>
    <dgm:cxn modelId="{BCC1F435-8760-4FE9-9580-639E32BA6197}" srcId="{CD01B08A-4BAA-4D2B-BAA4-2E9E92FE0D8F}" destId="{58D1030B-E200-477A-9CCF-2F85938B45A0}" srcOrd="0" destOrd="0" parTransId="{3DC88DC9-09EA-4BA0-A17C-0F815571426C}" sibTransId="{1F0734F3-4A4A-49F9-AE4A-D1026E8096FC}"/>
    <dgm:cxn modelId="{9D070C6D-4423-410D-81CD-5A04427F4515}" type="presOf" srcId="{9AADB658-E733-4FC9-A13D-08E8410701B7}" destId="{F67D11A6-3C6C-4DCB-BD2F-F3C76DC4850E}" srcOrd="0" destOrd="1" presId="urn:microsoft.com/office/officeart/2005/8/layout/vList2"/>
    <dgm:cxn modelId="{4A22C56F-9ABE-4679-9732-B12BAEE8BA20}" type="presOf" srcId="{782BC068-4B7E-4F2B-BD36-AFC61120CA3A}" destId="{F67D11A6-3C6C-4DCB-BD2F-F3C76DC4850E}" srcOrd="0" destOrd="2" presId="urn:microsoft.com/office/officeart/2005/8/layout/vList2"/>
    <dgm:cxn modelId="{A0C6BD82-6BA8-43D4-A5F6-291092D6A500}" srcId="{58D1030B-E200-477A-9CCF-2F85938B45A0}" destId="{782BC068-4B7E-4F2B-BD36-AFC61120CA3A}" srcOrd="2" destOrd="0" parTransId="{8998483D-FA85-47E1-A6E5-E0891DB0116D}" sibTransId="{F7DAB835-3386-412C-AB76-16B032182280}"/>
    <dgm:cxn modelId="{249A88E2-0D08-4FAF-83DC-E5AAE9699081}" type="presOf" srcId="{258CA276-CBC3-4680-A806-CF136BE9C593}" destId="{F67D11A6-3C6C-4DCB-BD2F-F3C76DC4850E}" srcOrd="0" destOrd="0" presId="urn:microsoft.com/office/officeart/2005/8/layout/vList2"/>
    <dgm:cxn modelId="{EBA4EFE3-4F12-4FB0-9824-45BF0FDE3C4E}" type="presOf" srcId="{CD01B08A-4BAA-4D2B-BAA4-2E9E92FE0D8F}" destId="{56FBB8FA-BEF3-4D97-ACF4-4AA5B2F6172F}" srcOrd="0" destOrd="0" presId="urn:microsoft.com/office/officeart/2005/8/layout/vList2"/>
    <dgm:cxn modelId="{3421154F-43B4-46AD-91DD-6E0A49107723}" type="presParOf" srcId="{56FBB8FA-BEF3-4D97-ACF4-4AA5B2F6172F}" destId="{D0C17C2A-1EDC-4692-BEE6-C528AB4F8440}" srcOrd="0" destOrd="0" presId="urn:microsoft.com/office/officeart/2005/8/layout/vList2"/>
    <dgm:cxn modelId="{D263A0C5-1C75-407D-A0B3-4998AA54858A}" type="presParOf" srcId="{56FBB8FA-BEF3-4D97-ACF4-4AA5B2F6172F}" destId="{F67D11A6-3C6C-4DCB-BD2F-F3C76DC4850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ABCE2-B505-4EB8-AAD6-DB00AA5EBB5A}">
      <dsp:nvSpPr>
        <dsp:cNvPr id="0" name=""/>
        <dsp:cNvSpPr/>
      </dsp:nvSpPr>
      <dsp:spPr>
        <a:xfrm>
          <a:off x="0" y="0"/>
          <a:ext cx="65864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245B25-CFBA-4FB0-BB57-6E8286412349}">
      <dsp:nvSpPr>
        <dsp:cNvPr id="0" name=""/>
        <dsp:cNvSpPr/>
      </dsp:nvSpPr>
      <dsp:spPr>
        <a:xfrm>
          <a:off x="0" y="0"/>
          <a:ext cx="1317297" cy="3785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Apart from prospective transparency, where a data subject is informed about the data processing beforehand, transparency requires retrospective transparency, meaning the ability to follow the data processing step-by-step, for audit purposes.</a:t>
          </a:r>
        </a:p>
      </dsp:txBody>
      <dsp:txXfrm>
        <a:off x="0" y="0"/>
        <a:ext cx="1317297" cy="3785419"/>
      </dsp:txXfrm>
    </dsp:sp>
    <dsp:sp modelId="{42CAF165-504B-4771-A4DB-9EF58B58545D}">
      <dsp:nvSpPr>
        <dsp:cNvPr id="0" name=""/>
        <dsp:cNvSpPr/>
      </dsp:nvSpPr>
      <dsp:spPr>
        <a:xfrm>
          <a:off x="1416095" y="44499"/>
          <a:ext cx="5170393" cy="889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1) transparency is a core principle enshrined in Art. 5 (1)(a) of the GDPR</a:t>
          </a:r>
        </a:p>
      </dsp:txBody>
      <dsp:txXfrm>
        <a:off x="1416095" y="44499"/>
        <a:ext cx="5170393" cy="889980"/>
      </dsp:txXfrm>
    </dsp:sp>
    <dsp:sp modelId="{E6374215-6D3F-4161-A900-D45032539AF6}">
      <dsp:nvSpPr>
        <dsp:cNvPr id="0" name=""/>
        <dsp:cNvSpPr/>
      </dsp:nvSpPr>
      <dsp:spPr>
        <a:xfrm>
          <a:off x="1317297" y="934479"/>
          <a:ext cx="526919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8745A00-A9CD-48F9-8E17-6548B2772E66}">
      <dsp:nvSpPr>
        <dsp:cNvPr id="0" name=""/>
        <dsp:cNvSpPr/>
      </dsp:nvSpPr>
      <dsp:spPr>
        <a:xfrm>
          <a:off x="1416095" y="978978"/>
          <a:ext cx="5170393" cy="889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2) Transparency law is an obligation imposed on data controllers to communicate a series of pieces of information, and to communicate them ”in a concise, transparent, intelligible and easily accessible form, using clear and plain language” (Art. 12(1))</a:t>
          </a:r>
        </a:p>
      </dsp:txBody>
      <dsp:txXfrm>
        <a:off x="1416095" y="978978"/>
        <a:ext cx="5170393" cy="889980"/>
      </dsp:txXfrm>
    </dsp:sp>
    <dsp:sp modelId="{A8DB7C28-FD62-4B0E-8BB0-115E798CA57E}">
      <dsp:nvSpPr>
        <dsp:cNvPr id="0" name=""/>
        <dsp:cNvSpPr/>
      </dsp:nvSpPr>
      <dsp:spPr>
        <a:xfrm>
          <a:off x="1317297" y="1868958"/>
          <a:ext cx="526919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A26FF66-4060-4E48-9AD0-1850E5DB17DC}">
      <dsp:nvSpPr>
        <dsp:cNvPr id="0" name=""/>
        <dsp:cNvSpPr/>
      </dsp:nvSpPr>
      <dsp:spPr>
        <a:xfrm>
          <a:off x="1416095" y="1913457"/>
          <a:ext cx="5170393" cy="889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3) Art. 22 GDPR gives individuals the right not to be subject to a decision based solely on automated processing that significantly affects him/her.</a:t>
          </a:r>
        </a:p>
      </dsp:txBody>
      <dsp:txXfrm>
        <a:off x="1416095" y="1913457"/>
        <a:ext cx="5170393" cy="889980"/>
      </dsp:txXfrm>
    </dsp:sp>
    <dsp:sp modelId="{9AF49DAF-B710-42B4-BE53-AFE0740B6481}">
      <dsp:nvSpPr>
        <dsp:cNvPr id="0" name=""/>
        <dsp:cNvSpPr/>
      </dsp:nvSpPr>
      <dsp:spPr>
        <a:xfrm>
          <a:off x="1317297" y="2803437"/>
          <a:ext cx="526919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7D403B4-6AA9-4F9C-B874-1BFDCD0300FD}">
      <dsp:nvSpPr>
        <dsp:cNvPr id="0" name=""/>
        <dsp:cNvSpPr/>
      </dsp:nvSpPr>
      <dsp:spPr>
        <a:xfrm>
          <a:off x="1416095" y="2847936"/>
          <a:ext cx="5170393" cy="889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4) Recital 71 GDPR gives the subject the right to obtain human intervention, express his or her point of view, and obtain an explanation of the decision</a:t>
          </a:r>
          <a:r>
            <a:rPr lang="pt-PT" sz="1400" kern="1200" dirty="0"/>
            <a:t> </a:t>
          </a:r>
          <a:endParaRPr lang="en-US" sz="1400" kern="1200" dirty="0"/>
        </a:p>
      </dsp:txBody>
      <dsp:txXfrm>
        <a:off x="1416095" y="2847936"/>
        <a:ext cx="5170393" cy="889980"/>
      </dsp:txXfrm>
    </dsp:sp>
    <dsp:sp modelId="{F7F3B425-6D64-4D06-96DB-2E93D69EFEA8}">
      <dsp:nvSpPr>
        <dsp:cNvPr id="0" name=""/>
        <dsp:cNvSpPr/>
      </dsp:nvSpPr>
      <dsp:spPr>
        <a:xfrm>
          <a:off x="1317297" y="3737916"/>
          <a:ext cx="526919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17C2A-1EDC-4692-BEE6-C528AB4F8440}">
      <dsp:nvSpPr>
        <dsp:cNvPr id="0" name=""/>
        <dsp:cNvSpPr/>
      </dsp:nvSpPr>
      <dsp:spPr>
        <a:xfrm>
          <a:off x="0" y="224783"/>
          <a:ext cx="6263640" cy="1113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 summary, the problems that this thesis will try to solver are: </a:t>
          </a:r>
        </a:p>
      </dsp:txBody>
      <dsp:txXfrm>
        <a:off x="54373" y="279156"/>
        <a:ext cx="6154894" cy="1005094"/>
      </dsp:txXfrm>
    </dsp:sp>
    <dsp:sp modelId="{F67D11A6-3C6C-4DCB-BD2F-F3C76DC4850E}">
      <dsp:nvSpPr>
        <dsp:cNvPr id="0" name=""/>
        <dsp:cNvSpPr/>
      </dsp:nvSpPr>
      <dsp:spPr>
        <a:xfrm>
          <a:off x="0" y="1338623"/>
          <a:ext cx="6263640" cy="3941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1) Design of a secure encryption scheme that can be used by IoT devices and robots to transmit data safely, namely a secure cryptographic scheme that can be used by robots using the ROS operative system.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2) </a:t>
          </a:r>
          <a:r>
            <a:rPr lang="en-US" sz="2200" kern="1200" dirty="0" err="1"/>
            <a:t>Desing</a:t>
          </a:r>
          <a:r>
            <a:rPr lang="en-US" sz="2200" kern="1200" dirty="0"/>
            <a:t> of a scalable, secure, distributed and resilient blockchain-based Telecare Medical Information System where trustworthiness and enforceability between users can be achieved without third parties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3) Integration of the TMIS into Telecare Medicine business processes and Organization Skills</a:t>
          </a:r>
        </a:p>
      </dsp:txBody>
      <dsp:txXfrm>
        <a:off x="0" y="1338623"/>
        <a:ext cx="6263640" cy="3941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FE64-6EDC-44BF-BC0D-2170EE918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B6A4E-3565-4BFC-B803-FF5EF9D90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0733C-4C4E-43F8-BD0D-7C5934F7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DFB-DA6F-410D-B54B-146BC2BDAFEB}" type="datetimeFigureOut">
              <a:rPr lang="pt-PT" smtClean="0"/>
              <a:t>02/02/2022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5C56-115E-414D-AB1E-0594B556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BC4A-C75F-4E8C-B393-AF910554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AAB-FF15-42A4-86E3-F60BA063033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105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CFBD-41CB-4A8A-B303-FB5A1914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C59C6-92D3-49BA-837B-C994C59A6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F927-F2F6-49F5-9D34-849A4436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DFB-DA6F-410D-B54B-146BC2BDAFEB}" type="datetimeFigureOut">
              <a:rPr lang="pt-PT" smtClean="0"/>
              <a:t>02/02/2022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3467-AE5F-4C54-8C77-E240E776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FFFBB-26FE-4FC7-A1A7-C37EC22D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AAB-FF15-42A4-86E3-F60BA063033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4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781C4-3EE4-44DD-B6BC-3767C1FCB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7DBA1-45F5-4C42-86DC-693B943F9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18FB0-41DC-48C4-8DC6-FD73C25E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DFB-DA6F-410D-B54B-146BC2BDAFEB}" type="datetimeFigureOut">
              <a:rPr lang="pt-PT" smtClean="0"/>
              <a:t>02/02/2022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8FC9B-2824-471F-8FC8-0207E49A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3800-5BE4-4E68-B673-BDE4DA6B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AAB-FF15-42A4-86E3-F60BA063033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935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3136-C2D9-41EE-8E80-5B2B49DE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47A67-9356-4052-8A16-667ED1A2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FBC46-ADD0-4791-A645-C517DE29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DFB-DA6F-410D-B54B-146BC2BDAFEB}" type="datetimeFigureOut">
              <a:rPr lang="pt-PT" smtClean="0"/>
              <a:t>02/02/2022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05DC1-423E-4977-A851-D60C9220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2262-A981-491C-8C14-42D40A43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AAB-FF15-42A4-86E3-F60BA063033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325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E281-7539-40A0-BD6D-996C2B13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9F173-6358-4526-B534-6E6C8B1BA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9618-5D3A-4C0E-9FCA-7378595A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DFB-DA6F-410D-B54B-146BC2BDAFEB}" type="datetimeFigureOut">
              <a:rPr lang="pt-PT" smtClean="0"/>
              <a:t>02/02/2022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EAFBE-5D37-4645-BDA2-19BA0276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211A-3525-4EB3-B56B-E6CC36A3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AAB-FF15-42A4-86E3-F60BA063033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52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47A9-1040-4DD2-ADFE-9F127B9D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D6450-AB85-4E07-AEDA-2B9E3752F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43B48-6D46-411B-B22C-6F1F9383D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84D88-EDB1-4279-9F54-C0D54391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DFB-DA6F-410D-B54B-146BC2BDAFEB}" type="datetimeFigureOut">
              <a:rPr lang="pt-PT" smtClean="0"/>
              <a:t>02/02/2022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C2479-E699-46CA-A2CC-97F4986D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327E2-3811-4ACF-AF51-C9CCBCC3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AAB-FF15-42A4-86E3-F60BA063033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94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E564-311B-4685-93D6-5EAAA58F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0B024-BC64-4ED1-B803-AF2732EA2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D944F-03B4-4315-82DE-88636983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BAF37-EB61-4E6A-87C7-3D0956C87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94751-42C2-46FB-A3B0-0F5025699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00F98-4398-44D7-A06B-5BAEB87B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DFB-DA6F-410D-B54B-146BC2BDAFEB}" type="datetimeFigureOut">
              <a:rPr lang="pt-PT" smtClean="0"/>
              <a:t>02/02/2022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22E93-600F-4FC5-8267-C2ADD513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825E7-A636-47B7-B541-D11970AF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AAB-FF15-42A4-86E3-F60BA063033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987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83C8-527F-4284-A668-9E7115C0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55394-2D3A-42D1-A11D-0DF0C5CA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DFB-DA6F-410D-B54B-146BC2BDAFEB}" type="datetimeFigureOut">
              <a:rPr lang="pt-PT" smtClean="0"/>
              <a:t>02/02/2022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10C57-77D9-49C5-847A-49B0182F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F44A8-D092-40B5-8A4B-ECA63731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AAB-FF15-42A4-86E3-F60BA063033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480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987CC-4F8B-4937-895E-19880496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DFB-DA6F-410D-B54B-146BC2BDAFEB}" type="datetimeFigureOut">
              <a:rPr lang="pt-PT" smtClean="0"/>
              <a:t>02/02/2022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58077-483E-4FD0-99A2-07D17AAE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79DB6-9C8E-42B0-AFF9-8E60C07B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AAB-FF15-42A4-86E3-F60BA063033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965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4E2D-5FAC-4BF9-90B2-9A1D18D5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1A2B-8BFC-40BB-82A9-61C797645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EEB2D-C853-4EBD-82DB-1779FBAB7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0A4BB-3000-4692-9811-C0A58587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DFB-DA6F-410D-B54B-146BC2BDAFEB}" type="datetimeFigureOut">
              <a:rPr lang="pt-PT" smtClean="0"/>
              <a:t>02/02/2022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0E380-22A6-48A5-B697-7D3EEFA6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62F92-DB45-4B53-B7EB-F1C5892A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AAB-FF15-42A4-86E3-F60BA063033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163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6DD3-BC50-4087-AAEA-BEB74BA2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86325-2416-4DC3-9D57-D8CCADA69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BF70C-D3A6-406F-BBEB-868390C86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F24-D26D-4842-83EB-0D3ACF0A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DFB-DA6F-410D-B54B-146BC2BDAFEB}" type="datetimeFigureOut">
              <a:rPr lang="pt-PT" smtClean="0"/>
              <a:t>02/02/2022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E61A7-5E94-4ED7-87A1-23FE114C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9CA32-D823-4540-956B-847FFB78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AAB-FF15-42A4-86E3-F60BA063033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015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9FB1B-6FD4-44FB-B2C9-342A7E32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CF325-F384-4618-9529-A3FCE9214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EE972-FA8E-417D-A7A3-7DC77F46A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68DFB-DA6F-410D-B54B-146BC2BDAFEB}" type="datetimeFigureOut">
              <a:rPr lang="pt-PT" smtClean="0"/>
              <a:t>02/02/2022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87871-7FC4-4469-93AE-E890B4C0E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66B3-4A9F-43E0-AD34-FEAC819BC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9BAAB-FF15-42A4-86E3-F60BA063033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002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6CA33-8938-4381-8120-FE2A86DCA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821" y="3812954"/>
            <a:ext cx="6465287" cy="1516014"/>
          </a:xfrm>
        </p:spPr>
        <p:txBody>
          <a:bodyPr>
            <a:normAutofit/>
          </a:bodyPr>
          <a:lstStyle/>
          <a:p>
            <a:pPr algn="l"/>
            <a:r>
              <a:rPr lang="pt-PT" sz="34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Blockchain Telecare Medical Information System Integration</a:t>
            </a:r>
            <a:endParaRPr lang="pt-PT" sz="3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041A8-3FE2-4590-BCE9-7CDE72DCE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1821" y="5550568"/>
            <a:ext cx="6465286" cy="602551"/>
          </a:xfrm>
        </p:spPr>
        <p:txBody>
          <a:bodyPr>
            <a:normAutofit/>
          </a:bodyPr>
          <a:lstStyle/>
          <a:p>
            <a:pPr algn="l"/>
            <a:endParaRPr lang="pt-PT" sz="2000">
              <a:solidFill>
                <a:srgbClr val="00B4E6"/>
              </a:solidFill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C94CBDB-A76C-499E-95AB-C0A049E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984048A-798F-4BCC-BE6C-9949D29B38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3" r="8667" b="-2"/>
          <a:stretch/>
        </p:blipFill>
        <p:spPr bwMode="auto">
          <a:xfrm>
            <a:off x="317635" y="321733"/>
            <a:ext cx="4160452" cy="6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AD9283B0-E425-4568-9ECC-7A228E9B8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81" r="2" b="12219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8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94C50-C0D6-4757-A04B-54BE12B3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1A47D4-30FE-42CE-BEC8-993904126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8403" y="961812"/>
            <a:ext cx="684859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4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4207C-C889-4C53-9C50-B154FF0B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Regulations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C55E7D-43A1-4C87-98EA-D31267E46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701" y="2426818"/>
            <a:ext cx="3977648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435D4E34-FC9F-45B0-9589-41F779B2A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672923"/>
            <a:ext cx="5455917" cy="350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2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2A43-7B52-4FCD-8621-51360A45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PT" dirty="0"/>
              <a:t>GDPR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BC6FF6F6-EB0A-4B76-8FE9-D54F445DF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A65E7DD-4727-4E15-B34C-E7BDFD8B5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455047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683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62369-AFC1-4556-BA01-53DA1943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D76E6E-C0A0-41AF-9A9E-26437E7BB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72008"/>
            <a:ext cx="7188199" cy="45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3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DFDC3-5D88-41C1-8756-AC4C36D30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pt-PT" sz="6000">
                <a:solidFill>
                  <a:schemeClr val="bg1"/>
                </a:solidFill>
              </a:rPr>
              <a:t>Problems thesis wants to solves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50F51DF-60C0-472F-83F8-608C53306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79991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12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0789-559F-4B4E-A4BD-5C7488DB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38B9EB-6AA0-4E8B-9CDB-A81C45FCD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384" y="2359041"/>
            <a:ext cx="2667231" cy="3284505"/>
          </a:xfrm>
        </p:spPr>
      </p:pic>
    </p:spTree>
    <p:extLst>
      <p:ext uri="{BB962C8B-B14F-4D97-AF65-F5344CB8AC3E}">
        <p14:creationId xmlns:p14="http://schemas.microsoft.com/office/powerpoint/2010/main" val="186780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4143-E3D6-49A2-AC46-4DE6DB63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Vulnerabilities</a:t>
            </a:r>
            <a:endParaRPr lang="pt-P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C0412-008D-4971-9A05-CB97F83F9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176" y="2556453"/>
            <a:ext cx="7354550" cy="3298520"/>
          </a:xfrm>
        </p:spPr>
      </p:pic>
    </p:spTree>
    <p:extLst>
      <p:ext uri="{BB962C8B-B14F-4D97-AF65-F5344CB8AC3E}">
        <p14:creationId xmlns:p14="http://schemas.microsoft.com/office/powerpoint/2010/main" val="147656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275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Blockchain Telecare Medical Information System Integration</vt:lpstr>
      <vt:lpstr>Motivations</vt:lpstr>
      <vt:lpstr>Regulations</vt:lpstr>
      <vt:lpstr>GDPR</vt:lpstr>
      <vt:lpstr>Challenges</vt:lpstr>
      <vt:lpstr>Problems thesis wants to solves</vt:lpstr>
      <vt:lpstr>PowerPoint Presentation</vt:lpstr>
      <vt:lpstr>Vulnerabilities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Guilherme De Castro Soares Moura</dc:creator>
  <cp:lastModifiedBy>Diogo Guilherme De Castro Soares Moura</cp:lastModifiedBy>
  <cp:revision>2</cp:revision>
  <dcterms:created xsi:type="dcterms:W3CDTF">2022-02-02T16:02:44Z</dcterms:created>
  <dcterms:modified xsi:type="dcterms:W3CDTF">2022-02-02T17:15:02Z</dcterms:modified>
</cp:coreProperties>
</file>