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aveSubsetFonts="1">
  <p:sldMasterIdLst>
    <p:sldMasterId id="2147483880" r:id="rId5"/>
  </p:sldMasterIdLst>
  <p:notesMasterIdLst>
    <p:notesMasterId r:id="rId9"/>
  </p:notesMasterIdLst>
  <p:handoutMasterIdLst>
    <p:handoutMasterId r:id="rId7"/>
  </p:handoutMasterIdLst>
  <p:sldIdLst>
    <p:sldId id="256" r:id="rId11"/>
    <p:sldId id="257" r:id="rId12"/>
    <p:sldId id="258" r:id="rId13"/>
    <p:sldId id="260" r:id="rId14"/>
    <p:sldId id="262" r:id="rId15"/>
    <p:sldId id="259" r:id="rId16"/>
    <p:sldId id="261" r:id="rId17"/>
    <p:sldId id="263" r:id="rId18"/>
  </p:sldIdLst>
  <p:sldSz cx="9144000" cy="5143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72" userDrawn="0">
          <p15:clr>
            <a:srgbClr val="A4A3A4"/>
          </p15:clr>
        </p15:guide>
        <p15:guide id="3" orient="horz" pos="1612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29386"/>
    <a:srgbClr val="9DBEE7"/>
    <a:srgbClr val="7CA8DE"/>
    <a:srgbClr val="90B6E4"/>
    <a:srgbClr val="80ABE0"/>
    <a:srgbClr val="6FA0DB"/>
    <a:srgbClr val="404042"/>
    <a:srgbClr val="F4A196"/>
    <a:srgbClr val="F9CDC7"/>
    <a:srgbClr val="F7B8A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68" autoAdjust="0"/>
  </p:normalViewPr>
  <p:slideViewPr>
    <p:cSldViewPr snapToGrid="1" snapToObjects="1">
      <p:cViewPr varScale="1">
        <p:scale>
          <a:sx n="142" d="100"/>
          <a:sy n="142" d="100"/>
        </p:scale>
        <p:origin x="-108" y="-90"/>
      </p:cViewPr>
      <p:guideLst>
        <p:guide pos="2872"/>
        <p:guide orient="horz" pos="16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5" Type="http://schemas.openxmlformats.org/officeDocument/2006/relationships/slideMaster" Target="slideMasters/slideMaster1.xml"></Relationship><Relationship Id="rId6" Type="http://schemas.openxmlformats.org/officeDocument/2006/relationships/theme" Target="theme/theme1.xml"></Relationship><Relationship Id="rId7" Type="http://schemas.openxmlformats.org/officeDocument/2006/relationships/handoutMaster" Target="handoutMasters/handoutMaster1.xml"></Relationship><Relationship Id="rId9" Type="http://schemas.openxmlformats.org/officeDocument/2006/relationships/notesMaster" Target="notesMasters/notesMaster1.xml"></Relationship><Relationship Id="rId11" Type="http://schemas.openxmlformats.org/officeDocument/2006/relationships/slide" Target="slides/slide1.xml"></Relationship><Relationship Id="rId12" Type="http://schemas.openxmlformats.org/officeDocument/2006/relationships/slide" Target="slides/slide2.xml"></Relationship><Relationship Id="rId13" Type="http://schemas.openxmlformats.org/officeDocument/2006/relationships/slide" Target="slides/slide3.xml"></Relationship><Relationship Id="rId14" Type="http://schemas.openxmlformats.org/officeDocument/2006/relationships/slide" Target="slides/slide4.xml"></Relationship><Relationship Id="rId15" Type="http://schemas.openxmlformats.org/officeDocument/2006/relationships/slide" Target="slides/slide5.xml"></Relationship><Relationship Id="rId16" Type="http://schemas.openxmlformats.org/officeDocument/2006/relationships/slide" Target="slides/slide6.xml"></Relationship><Relationship Id="rId17" Type="http://schemas.openxmlformats.org/officeDocument/2006/relationships/slide" Target="slides/slide7.xml"></Relationship><Relationship Id="rId18" Type="http://schemas.openxmlformats.org/officeDocument/2006/relationships/slide" Target="slides/slide8.xml"></Relationship><Relationship Id="rId19" Type="http://schemas.openxmlformats.org/officeDocument/2006/relationships/viewProps" Target="viewProps.xml"></Relationship><Relationship Id="rId20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D5AA6-AEE7-4171-851F-414A36A38A7A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4B4E9-7AC0-4F60-8484-ECEA97EF5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9241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EA3F8-BADD-4D38-8729-4C3ABA8D9A5E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12FC9-FEB2-4077-87CE-6A91ACFE3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5473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6528580" cy="5143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6516216" y="3188356"/>
            <a:ext cx="2627784" cy="1955145"/>
          </a:xfrm>
          <a:prstGeom prst="rect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516216" y="1"/>
            <a:ext cx="2627784" cy="3188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7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9/4/2017</a:t>
            </a:fld>
            <a:endParaRPr lang="ko-KR" altLang="en-US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바닥글 개체 틀 8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r>
              <a:rPr lang="ko-KR" altLang="en-US" sz="10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바닥글</a:t>
            </a:r>
            <a:endParaRPr lang="en-US" altLang="ko-KR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슬라이드 번호 개체 틀 9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Text Placeholder 10"/>
          <p:cNvSpPr txBox="1">
            <a:spLocks noGrp="1" noChangeArrowheads="1"/>
          </p:cNvSpPr>
          <p:nvPr>
            <p:ph type="ctrTitle"/>
          </p:nvPr>
        </p:nvSpPr>
        <p:spPr>
          <a:xfrm>
            <a:off x="238760" y="1840230"/>
            <a:ext cx="6052185" cy="122872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2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1" name="Subtitle 11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6724650" y="3855720"/>
            <a:ext cx="2193290" cy="5988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92500" lnSpcReduction="20000"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ko-KR" altLang="en-US" sz="16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6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sz="16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357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/>
          <p:cNvSpPr txBox="1">
            <a:spLocks noGrp="1" noChangeArrowheads="1"/>
          </p:cNvSpPr>
          <p:nvPr>
            <p:ph type="title"/>
          </p:nvPr>
        </p:nvSpPr>
        <p:spPr>
          <a:xfrm>
            <a:off x="457200" y="205740"/>
            <a:ext cx="5674995" cy="3168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4" name="날짜 개체 틀 14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9/4/2017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바닥글 개체 틀 15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sz="1000" smtClean="0">
                <a:latin typeface="Arial" charset="0"/>
                <a:ea typeface="Arial" charset="0"/>
              </a:rPr>
              <a:t>바닥글</a:t>
            </a:r>
            <a:endParaRPr lang="en-US" altLang="ko-KR" sz="1000" dirty="0" smtClean="0">
              <a:latin typeface="Arial" charset="0"/>
              <a:ea typeface="Arial" charset="0"/>
            </a:endParaRPr>
          </a:p>
        </p:txBody>
      </p:sp>
      <p:sp>
        <p:nvSpPr>
          <p:cNvPr id="16" name="슬라이드 번호 개체 틀 16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Subtitle 17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436880" y="977265"/>
            <a:ext cx="8269605" cy="7435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ko-KR" altLang="en-US" sz="16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6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sz="16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561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68737" y="60471"/>
            <a:ext cx="9006529" cy="50225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321145" y="2329378"/>
            <a:ext cx="25017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u="none" dirty="0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Thank You</a:t>
            </a:r>
            <a:endParaRPr lang="ko-KR" altLang="en-US" sz="3600" b="1" u="non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날짜 개체 틀 6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9/4/2017</a:t>
            </a:fld>
            <a:endParaRPr lang="ko-KR" altLang="en-US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바닥글 개체 틀 7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r>
              <a:rPr lang="ko-KR" altLang="en-US" sz="10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바닥글</a:t>
            </a:r>
            <a:endParaRPr lang="en-US" altLang="ko-KR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슬라이드 번호 개체 틀 8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03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 txBox="1">
            <a:spLocks noGrp="1" noChangeArrowheads="1"/>
          </p:cNvSpPr>
          <p:nvPr>
            <p:ph type="dt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2017-09-04</a:t>
            </a:fld>
            <a:endParaRPr lang="ko-KR" alt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" name="Footer Placeholder 1"/>
          <p:cNvSpPr txBox="1">
            <a:spLocks noGrp="1" noChangeArrowheads="1"/>
          </p:cNvSpPr>
          <p:nvPr>
            <p:ph type="ftr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바닥글</a:t>
            </a:r>
            <a:endParaRPr lang="en-US" altLang="ko-KR" sz="900" b="0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Slide Number Placeholder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37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microsoft.com/office/2007/relationships/hdphoto" Target="../media/hdphoto1.wdp"></Relationship><Relationship Id="rId2" Type="http://schemas.openxmlformats.org/officeDocument/2006/relationships/image" Target="../media/image1.jpe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3" Type="http://schemas.microsoft.com/office/2007/relationships/hdphoto" Target="../media/hdphoto2.wdp"></Relationship><Relationship Id="rId4" Type="http://schemas.openxmlformats.org/officeDocument/2006/relationships/image" Target="../media/fImage1941507641.jpeg"></Relationship><Relationship Id="rId5" Type="http://schemas.microsoft.com/office/2007/relationships/hdphoto" Target="../media/hdphoto2.wdp"></Relationship><Relationship Id="rId6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3" Type="http://schemas.microsoft.com/office/2007/relationships/hdphoto" Target="../media/hdphoto2.wdp"></Relationship><Relationship Id="rId4" Type="http://schemas.openxmlformats.org/officeDocument/2006/relationships/image" Target="../media/fImage194150988467.jpeg"></Relationship><Relationship Id="rId5" Type="http://schemas.microsoft.com/office/2007/relationships/hdphoto" Target="../media/hdphoto2.wdp"></Relationship><Relationship Id="rId6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image" Target="../media/fImage22393821941.png"></Relationship><Relationship Id="rId2" Type="http://schemas.openxmlformats.org/officeDocument/2006/relationships/image" Target="../media/fImage2557028741.png"></Relationship><Relationship Id="rId3" Type="http://schemas.openxmlformats.org/officeDocument/2006/relationships/slideLayout" Target="../slideLayouts/slideLayout3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555063328467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94800" cy="5162550"/>
          </a:xfrm>
          <a:prstGeom prst="rect">
            <a:avLst/>
          </a:prstGeom>
          <a:noFill/>
        </p:spPr>
      </p:pic>
      <p:sp>
        <p:nvSpPr>
          <p:cNvPr id="7" name="도형 6"/>
          <p:cNvSpPr>
            <a:spLocks/>
          </p:cNvSpPr>
          <p:nvPr/>
        </p:nvSpPr>
        <p:spPr>
          <a:xfrm>
            <a:off x="6527800" y="3202305"/>
            <a:ext cx="2615565" cy="1929765"/>
          </a:xfrm>
          <a:prstGeom prst="rect">
            <a:avLst/>
          </a:prstGeom>
          <a:solidFill>
            <a:srgbClr val="4F81BD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TextBox 3"/>
          <p:cNvSpPr txBox="1">
            <a:spLocks noGrp="1" noChangeArrowheads="1"/>
          </p:cNvSpPr>
          <p:nvPr/>
        </p:nvSpPr>
        <p:spPr>
          <a:xfrm>
            <a:off x="179705" y="1626870"/>
            <a:ext cx="6193790" cy="12344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1" cap="none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Arial" charset="0"/>
              </a:rPr>
              <a:t>Tayo Application</a:t>
            </a:r>
            <a:endParaRPr lang="ko-KR" altLang="en-US" sz="48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1" cap="none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Arial" charset="0"/>
              </a:rPr>
              <a:t>Presentation</a:t>
            </a:r>
            <a:endParaRPr lang="ko-KR" altLang="en-US" sz="48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6506210" y="3756025"/>
            <a:ext cx="2665095" cy="7067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bg1">
                    <a:lumMod val="6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charset="0"/>
                <a:ea typeface="맑은 고딕" charset="0"/>
              </a:rPr>
              <a:t>2017. 09. 01. Mon</a:t>
            </a:r>
            <a:endParaRPr lang="ko-KR" altLang="en-US" sz="2000" b="0" cap="none" dirty="0" smtClean="0">
              <a:solidFill>
                <a:schemeClr val="bg1">
                  <a:lumMod val="6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solidFill>
                  <a:srgbClr val="FFF5B2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charset="0"/>
                <a:ea typeface="맑은 고딕" charset="0"/>
              </a:rPr>
              <a:t>현우석 이중우 김수환</a:t>
            </a:r>
            <a:endParaRPr lang="ko-KR" altLang="en-US" sz="2000" b="1" cap="none" dirty="0" smtClean="0">
              <a:solidFill>
                <a:srgbClr val="FFF5B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6527800" y="6350"/>
            <a:ext cx="2615565" cy="3197225"/>
          </a:xfrm>
          <a:prstGeom prst="rect">
            <a:avLst/>
          </a:prstGeom>
          <a:solidFill>
            <a:srgbClr val="FCCC00">
              <a:alpha val="2001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73025" y="1450975"/>
            <a:ext cx="2747645" cy="3225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1" cap="none" dirty="0" smtClean="0">
                <a:solidFill>
                  <a:srgbClr val="FFF5B2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charset="0"/>
                <a:ea typeface="맑은 고딕" charset="0"/>
              </a:rPr>
              <a:t>Bus Management System</a:t>
            </a:r>
            <a:endParaRPr lang="ko-KR" altLang="en-US" sz="1500" b="1" cap="none" dirty="0" smtClean="0">
              <a:solidFill>
                <a:srgbClr val="FFF5B2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126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37"/>
          <p:cNvSpPr>
            <a:spLocks/>
          </p:cNvSpPr>
          <p:nvPr/>
        </p:nvSpPr>
        <p:spPr>
          <a:xfrm rot="0">
            <a:off x="-19685" y="0"/>
            <a:ext cx="9164320" cy="5163820"/>
          </a:xfrm>
          <a:prstGeom prst="rect"/>
          <a:solidFill>
            <a:srgbClr val="4F81B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4F81B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69850" y="80645"/>
            <a:ext cx="8992870" cy="4973320"/>
          </a:xfrm>
          <a:prstGeom prst="rect"/>
          <a:solidFill>
            <a:srgbClr val="FFEEB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 Placeholder 5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5674995" cy="3168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Table of contents</a:t>
            </a:r>
            <a:endParaRPr lang="ko-KR" altLang="en-US" sz="2000" b="1" cap="none" dirty="0" smtClean="0">
              <a:solidFill>
                <a:schemeClr val="tx2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Rectangle 1071"/>
          <p:cNvSpPr>
            <a:spLocks noGrp="1" noChangeArrowheads="1"/>
          </p:cNvSpPr>
          <p:nvPr/>
        </p:nvSpPr>
        <p:spPr bwMode="auto">
          <a:xfrm>
            <a:off x="1475740" y="1059815"/>
            <a:ext cx="3529965" cy="516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cap="none" dirty="0" smtClean="0">
                <a:solidFill>
                  <a:srgbClr val="4F81BD"/>
                </a:solidFill>
                <a:latin typeface="맑은 고딕" charset="0"/>
                <a:ea typeface="맑은 고딕" charset="0"/>
              </a:rPr>
              <a:t>1.목적 및 기능</a:t>
            </a:r>
            <a:endParaRPr lang="ko-KR" altLang="en-US" sz="3200" b="1" cap="none" dirty="0" smtClean="0">
              <a:solidFill>
                <a:srgbClr val="4F81BD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Line 1080"/>
          <p:cNvCxnSpPr/>
          <p:nvPr/>
        </p:nvCxnSpPr>
        <p:spPr bwMode="auto">
          <a:xfrm>
            <a:off x="1475740" y="1784985"/>
            <a:ext cx="6122035" cy="1270"/>
          </a:xfrm>
          <a:prstGeom prst="line">
            <a:avLst/>
          </a:prstGeom>
          <a:noFill/>
          <a:ln w="12700" cap="flat" cmpd="sng">
            <a:solidFill>
              <a:srgbClr val="C0C0C0">
                <a:alpha val="10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071"/>
          <p:cNvSpPr>
            <a:spLocks noGrp="1" noChangeArrowheads="1"/>
          </p:cNvSpPr>
          <p:nvPr/>
        </p:nvSpPr>
        <p:spPr bwMode="auto">
          <a:xfrm>
            <a:off x="1475740" y="1527175"/>
            <a:ext cx="5466080" cy="259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 DB를 기반으로 버스 노선관리 및 티켓관리 시스템 확립, 이용자 관리</a:t>
            </a:r>
            <a:endParaRPr lang="ko-KR" altLang="en-US" sz="1100" b="0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Rectangle 1071"/>
          <p:cNvSpPr>
            <a:spLocks noGrp="1" noChangeArrowheads="1"/>
          </p:cNvSpPr>
          <p:nvPr/>
        </p:nvSpPr>
        <p:spPr bwMode="auto">
          <a:xfrm>
            <a:off x="1475740" y="2212340"/>
            <a:ext cx="3529965" cy="516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cap="none" dirty="0" smtClean="0">
                <a:solidFill>
                  <a:srgbClr val="4F81BD"/>
                </a:solidFill>
                <a:latin typeface="맑은 고딕" charset="0"/>
                <a:ea typeface="맑은 고딕" charset="0"/>
              </a:rPr>
              <a:t>2.프로그램 구조</a:t>
            </a:r>
            <a:endParaRPr lang="ko-KR" altLang="en-US" sz="3200" b="1" cap="none" dirty="0" smtClean="0">
              <a:solidFill>
                <a:srgbClr val="4F81BD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0" name="Line 1080"/>
          <p:cNvCxnSpPr/>
          <p:nvPr/>
        </p:nvCxnSpPr>
        <p:spPr bwMode="auto">
          <a:xfrm>
            <a:off x="1475740" y="2937510"/>
            <a:ext cx="6122035" cy="1270"/>
          </a:xfrm>
          <a:prstGeom prst="line">
            <a:avLst/>
          </a:prstGeom>
          <a:noFill/>
          <a:ln w="12700" cap="flat" cmpd="sng">
            <a:solidFill>
              <a:srgbClr val="C0C0C0">
                <a:alpha val="10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071"/>
          <p:cNvSpPr>
            <a:spLocks noGrp="1" noChangeArrowheads="1"/>
          </p:cNvSpPr>
          <p:nvPr/>
        </p:nvSpPr>
        <p:spPr bwMode="auto">
          <a:xfrm>
            <a:off x="1475740" y="2679700"/>
            <a:ext cx="5466080" cy="259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 View, Service, Database의 3구조</a:t>
            </a:r>
            <a:endParaRPr lang="ko-KR" altLang="en-US" sz="1100" b="0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Rectangle 1071"/>
          <p:cNvSpPr>
            <a:spLocks noGrp="1" noChangeArrowheads="1"/>
          </p:cNvSpPr>
          <p:nvPr/>
        </p:nvSpPr>
        <p:spPr bwMode="auto">
          <a:xfrm>
            <a:off x="1475740" y="3358515"/>
            <a:ext cx="3529965" cy="516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cap="none" dirty="0" smtClean="0">
                <a:solidFill>
                  <a:srgbClr val="4F81BD"/>
                </a:solidFill>
                <a:latin typeface="맑은 고딕" charset="0"/>
                <a:ea typeface="맑은 고딕" charset="0"/>
              </a:rPr>
              <a:t>3.JAVA 구현</a:t>
            </a:r>
            <a:endParaRPr lang="ko-KR" altLang="en-US" sz="3200" b="1" cap="none" dirty="0" smtClean="0">
              <a:solidFill>
                <a:srgbClr val="4F81BD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4" name="Line 1080"/>
          <p:cNvCxnSpPr/>
          <p:nvPr/>
        </p:nvCxnSpPr>
        <p:spPr bwMode="auto">
          <a:xfrm>
            <a:off x="1475740" y="4083685"/>
            <a:ext cx="6122035" cy="1270"/>
          </a:xfrm>
          <a:prstGeom prst="line">
            <a:avLst/>
          </a:prstGeom>
          <a:noFill/>
          <a:ln w="12700" cap="flat" cmpd="sng">
            <a:solidFill>
              <a:srgbClr val="C0C0C0">
                <a:alpha val="10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1071"/>
          <p:cNvSpPr>
            <a:spLocks noGrp="1" noChangeArrowheads="1"/>
          </p:cNvSpPr>
          <p:nvPr/>
        </p:nvSpPr>
        <p:spPr bwMode="auto">
          <a:xfrm>
            <a:off x="1475740" y="3825875"/>
            <a:ext cx="5466080" cy="2590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 플로우차트 및 프로그램 시연</a:t>
            </a:r>
            <a:endParaRPr lang="ko-KR" altLang="en-US" sz="1100" b="0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150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도형 35"/>
          <p:cNvSpPr>
            <a:spLocks/>
          </p:cNvSpPr>
          <p:nvPr/>
        </p:nvSpPr>
        <p:spPr>
          <a:xfrm>
            <a:off x="-6350" y="-6350"/>
            <a:ext cx="9163685" cy="5163185"/>
          </a:xfrm>
          <a:prstGeom prst="rect">
            <a:avLst/>
          </a:prstGeom>
          <a:solidFill>
            <a:srgbClr val="FFEEB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30" detail="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9145270" cy="5144135"/>
          </a:xfrm>
          <a:prstGeom prst="rect"/>
          <a:noFill/>
        </p:spPr>
      </p:pic>
      <p:sp>
        <p:nvSpPr>
          <p:cNvPr id="31" name="AutoShape 111"/>
          <p:cNvSpPr>
            <a:spLocks noGrp="1" noChangeArrowheads="1"/>
          </p:cNvSpPr>
          <p:nvPr/>
        </p:nvSpPr>
        <p:spPr bwMode="auto">
          <a:xfrm>
            <a:off x="356235" y="2250440"/>
            <a:ext cx="2715895" cy="2458720"/>
          </a:xfrm>
          <a:prstGeom prst="roundRect">
            <a:avLst>
              <a:gd name="adj" fmla="val 2501"/>
            </a:avLst>
          </a:prstGeom>
          <a:solidFill>
            <a:srgbClr val="404042"/>
          </a:solidFill>
          <a:ln w="0">
            <a:noFill/>
            <a:prstDash/>
          </a:ln>
        </p:spPr>
        <p:txBody>
          <a:bodyPr vert="horz" wrap="non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ko-KR" altLang="en-US" sz="9600" b="1" i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AutoShape 111"/>
          <p:cNvSpPr>
            <a:spLocks noGrp="1" noChangeArrowheads="1"/>
          </p:cNvSpPr>
          <p:nvPr/>
        </p:nvSpPr>
        <p:spPr bwMode="auto">
          <a:xfrm>
            <a:off x="3231515" y="2250440"/>
            <a:ext cx="2715895" cy="2458720"/>
          </a:xfrm>
          <a:prstGeom prst="roundRect">
            <a:avLst>
              <a:gd name="adj" fmla="val 2501"/>
            </a:avLst>
          </a:prstGeom>
          <a:solidFill>
            <a:srgbClr val="404042"/>
          </a:solidFill>
          <a:ln w="0">
            <a:noFill/>
            <a:prstDash/>
          </a:ln>
        </p:spPr>
        <p:txBody>
          <a:bodyPr vert="horz" wrap="non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ko-KR" altLang="en-US" sz="9600" b="1" i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AutoShape 111"/>
          <p:cNvSpPr>
            <a:spLocks noGrp="1" noChangeArrowheads="1"/>
          </p:cNvSpPr>
          <p:nvPr/>
        </p:nvSpPr>
        <p:spPr bwMode="auto">
          <a:xfrm>
            <a:off x="6106160" y="2250440"/>
            <a:ext cx="2715895" cy="2458720"/>
          </a:xfrm>
          <a:prstGeom prst="roundRect">
            <a:avLst>
              <a:gd name="adj" fmla="val 2501"/>
            </a:avLst>
          </a:prstGeom>
          <a:solidFill>
            <a:srgbClr val="404042"/>
          </a:solidFill>
          <a:ln w="0">
            <a:noFill/>
            <a:prstDash/>
          </a:ln>
        </p:spPr>
        <p:txBody>
          <a:bodyPr vert="horz" wrap="non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3</a:t>
            </a:r>
            <a:endParaRPr lang="ko-KR" altLang="en-US" sz="9600" b="1" i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205740"/>
            <a:ext cx="3542030" cy="315595"/>
          </a:xfr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1.목적 및 기능</a:t>
            </a:r>
            <a:endParaRPr lang="ko-KR" altLang="en-US" sz="2000" b="1" cap="none" dirty="0" smtClean="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8310" y="2371725"/>
            <a:ext cx="2533015" cy="260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</a:rPr>
              <a:t>버스노선 관리</a:t>
            </a:r>
            <a:endParaRPr lang="ko-KR" altLang="en-US" sz="1100" b="0" cap="none" dirty="0" smtClean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Rectangle 1071"/>
          <p:cNvSpPr>
            <a:spLocks noChangeArrowheads="1"/>
          </p:cNvSpPr>
          <p:nvPr/>
        </p:nvSpPr>
        <p:spPr bwMode="auto">
          <a:xfrm>
            <a:off x="1475740" y="1073150"/>
            <a:ext cx="5465445" cy="258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schemeClr val="bg1"/>
                  </a:outerShdw>
                </a:effectLst>
                <a:latin typeface="Tahoma" charset="0"/>
                <a:ea typeface="Tahoma" charset="0"/>
              </a:rPr>
              <a:t>- 관리 시스템의 디지털화로 유지관리비용 감소효과 기대</a:t>
            </a:r>
            <a:endParaRPr lang="ko-KR" altLang="en-US" sz="1100" b="1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Tahoma" charset="0"/>
              <a:ea typeface="Tahom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22955" y="2371725"/>
            <a:ext cx="2533015" cy="260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</a:rPr>
              <a:t>티켓발행 관리</a:t>
            </a:r>
            <a:endParaRPr lang="ko-KR" altLang="en-US" sz="1100" b="0" cap="none" dirty="0" smtClean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98235" y="2371725"/>
            <a:ext cx="2533015" cy="260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</a:rPr>
              <a:t>이용자 관리</a:t>
            </a:r>
            <a:endParaRPr lang="ko-KR" altLang="en-US" sz="1100" b="0" cap="none" dirty="0" smtClean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Rectangle 1071"/>
          <p:cNvSpPr>
            <a:spLocks noChangeArrowheads="1"/>
          </p:cNvSpPr>
          <p:nvPr/>
        </p:nvSpPr>
        <p:spPr bwMode="auto">
          <a:xfrm>
            <a:off x="375285" y="1149350"/>
            <a:ext cx="8228965" cy="774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err="1" smtClean="0">
                <a:solidFill>
                  <a:srgbClr val="404042"/>
                </a:solidFill>
                <a:effectLst>
                  <a:outerShdw blurRad="50800" dist="38100" dir="2700000" algn="tl" rotWithShape="0">
                    <a:schemeClr val="bg1"/>
                  </a:outerShdw>
                </a:effectLst>
                <a:latin typeface="맑은 고딕" charset="0"/>
                <a:ea typeface="맑은 고딕" charset="0"/>
              </a:rPr>
              <a:t>DATABASE</a:t>
            </a:r>
            <a:r>
              <a:rPr lang="en-US" altLang="ko-KR" sz="2800" b="1" cap="none" dirty="0" err="1" smtClean="0">
                <a:solidFill>
                  <a:srgbClr val="404042"/>
                </a:solidFill>
                <a:effectLst>
                  <a:outerShdw blurRad="50800" dist="38100" dir="2700000" algn="tl" rotWithShape="0">
                    <a:schemeClr val="bg1"/>
                  </a:outerShdw>
                </a:effectLst>
                <a:latin typeface="맑은 고딕" charset="0"/>
                <a:ea typeface="맑은 고딕" charset="0"/>
              </a:rPr>
              <a:t>를</a:t>
            </a:r>
            <a:r>
              <a:rPr lang="en-US" altLang="ko-KR" sz="2800" b="1" cap="none" dirty="0" smtClean="0">
                <a:solidFill>
                  <a:srgbClr val="404042"/>
                </a:solidFill>
                <a:effectLst>
                  <a:outerShdw blurRad="50800" dist="38100" dir="2700000" algn="tl" rotWithShape="0">
                    <a:schemeClr val="bg1"/>
                  </a:outerShdw>
                </a:effectLst>
                <a:latin typeface="맑은 고딕" charset="0"/>
                <a:ea typeface="맑은 고딕" charset="0"/>
              </a:rPr>
              <a:t> 통한 터미널운영의 신속, 정확성 확보</a:t>
            </a:r>
            <a:endParaRPr lang="ko-KR" altLang="en-US" sz="2800" b="1" cap="none" dirty="0" smtClean="0">
              <a:solidFill>
                <a:srgbClr val="40404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TextBox 31"/>
          <p:cNvSpPr txBox="1">
            <a:spLocks/>
          </p:cNvSpPr>
          <p:nvPr/>
        </p:nvSpPr>
        <p:spPr>
          <a:xfrm>
            <a:off x="3318510" y="4347845"/>
            <a:ext cx="2533015" cy="260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BFBFBF"/>
                </a:solidFill>
                <a:latin typeface="Arial" charset="0"/>
                <a:ea typeface="Arial" charset="0"/>
              </a:rPr>
              <a:t>정산기능으로 재정관리</a:t>
            </a:r>
            <a:endParaRPr lang="ko-KR" altLang="en-US" sz="1100" b="0" cap="none" dirty="0" smtClean="0">
              <a:solidFill>
                <a:srgbClr val="BFBFBF"/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TextBox 32"/>
          <p:cNvSpPr txBox="1">
            <a:spLocks/>
          </p:cNvSpPr>
          <p:nvPr/>
        </p:nvSpPr>
        <p:spPr>
          <a:xfrm>
            <a:off x="447040" y="4347845"/>
            <a:ext cx="2533015" cy="260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BFBFBF"/>
                </a:solidFill>
                <a:latin typeface="Arial" charset="0"/>
                <a:ea typeface="Arial" charset="0"/>
              </a:rPr>
              <a:t>노선실황 파악 및 변경용이</a:t>
            </a:r>
            <a:endParaRPr lang="ko-KR" altLang="en-US" sz="1100" b="0" cap="none" dirty="0" smtClean="0">
              <a:solidFill>
                <a:srgbClr val="BFBFBF"/>
              </a:solidFill>
              <a:latin typeface="Arial" charset="0"/>
              <a:ea typeface="Arial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6196965" y="4353560"/>
            <a:ext cx="2533015" cy="260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BFBFBF"/>
                </a:solidFill>
                <a:latin typeface="Arial" charset="0"/>
                <a:ea typeface="Arial" charset="0"/>
              </a:rPr>
              <a:t>어플리케이션을 통한 가입</a:t>
            </a:r>
            <a:endParaRPr lang="ko-KR" altLang="en-US" sz="1100" b="0" cap="none" dirty="0" smtClean="0">
              <a:solidFill>
                <a:srgbClr val="BFBFBF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865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30" detail="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9145270" cy="5144135"/>
          </a:xfrm>
          <a:prstGeom prst="rect"/>
          <a:noFill/>
        </p:spPr>
      </p:pic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5675630" cy="3175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2.프로그램 구조</a:t>
            </a:r>
            <a:endParaRPr lang="ko-KR" altLang="en-US" sz="2000" cap="none" dirty="0" smtClean="0" b="1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타원 19"/>
          <p:cNvSpPr>
            <a:spLocks/>
          </p:cNvSpPr>
          <p:nvPr/>
        </p:nvSpPr>
        <p:spPr>
          <a:xfrm>
            <a:off x="251460" y="991235"/>
            <a:ext cx="3456940" cy="3456940"/>
          </a:xfrm>
          <a:prstGeom prst="ellipse">
            <a:avLst/>
          </a:prstGeom>
          <a:solidFill>
            <a:srgbClr val="A2D1FF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View</a:t>
            </a:r>
            <a:endParaRPr lang="ko-KR" altLang="en-US" sz="18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타원 20"/>
          <p:cNvSpPr>
            <a:spLocks/>
          </p:cNvSpPr>
          <p:nvPr/>
        </p:nvSpPr>
        <p:spPr>
          <a:xfrm>
            <a:off x="2861310" y="991235"/>
            <a:ext cx="3456940" cy="3456940"/>
          </a:xfrm>
          <a:prstGeom prst="ellipse">
            <a:avLst/>
          </a:prstGeom>
          <a:solidFill>
            <a:srgbClr val="9BBB59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Service</a:t>
            </a:r>
            <a:endParaRPr lang="ko-KR" altLang="en-US" sz="18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타원 21"/>
          <p:cNvSpPr>
            <a:spLocks/>
          </p:cNvSpPr>
          <p:nvPr/>
        </p:nvSpPr>
        <p:spPr>
          <a:xfrm>
            <a:off x="5436235" y="991235"/>
            <a:ext cx="3456940" cy="3456940"/>
          </a:xfrm>
          <a:prstGeom prst="ellipse">
            <a:avLst/>
          </a:prstGeom>
          <a:solidFill>
            <a:srgbClr val="EE6B58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Database</a:t>
            </a:r>
            <a:endParaRPr lang="ko-KR" altLang="en-US" sz="18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Value Object</a:t>
            </a:r>
            <a:endParaRPr lang="ko-KR" altLang="en-US" sz="18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1925320" y="2555240"/>
            <a:ext cx="2747645" cy="3225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controller</a:t>
            </a:r>
            <a:endParaRPr lang="ko-KR" altLang="en-US" sz="15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-229235" y="449580"/>
            <a:ext cx="9655175" cy="14763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90640" algn="l"/>
              </a:tabLst>
            </a:pPr>
            <a:r>
              <a:rPr lang="en-US" altLang="ko-KR" sz="9000" b="1" cap="none" dirty="0" smtClean="0">
                <a:solidFill>
                  <a:schemeClr val="tx1">
                    <a:lumMod val="50000"/>
                    <a:lumOff val="50000"/>
                    <a:alpha val="20017"/>
                  </a:schemeClr>
                </a:solidFill>
                <a:latin typeface="맑은 고딕" charset="0"/>
                <a:ea typeface="맑은 고딕" charset="0"/>
              </a:rPr>
              <a:t>JAVA Language</a:t>
            </a:r>
            <a:endParaRPr lang="ko-KR" altLang="en-US" sz="9000" b="1" cap="none" dirty="0" smtClean="0">
              <a:solidFill>
                <a:schemeClr val="tx1">
                  <a:lumMod val="50000"/>
                  <a:lumOff val="50000"/>
                  <a:alpha val="20017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 rot="0">
            <a:off x="4502785" y="2558415"/>
            <a:ext cx="2748280" cy="3225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DAO</a:t>
            </a:r>
            <a:endParaRPr lang="ko-KR" altLang="en-US" sz="15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27"/>
          <p:cNvSpPr txBox="1">
            <a:spLocks/>
          </p:cNvSpPr>
          <p:nvPr/>
        </p:nvSpPr>
        <p:spPr>
          <a:xfrm rot="0">
            <a:off x="457200" y="565150"/>
            <a:ext cx="2493645" cy="1518920"/>
          </a:xfrm>
          <a:prstGeom prst="rect"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rgbClr val="808080"/>
                </a:solidFill>
                <a:latin typeface="돋움" charset="0"/>
                <a:ea typeface="돋움" charset="0"/>
              </a:rPr>
              <a:t>Singleton</a:t>
            </a:r>
            <a:endParaRPr lang="ko-KR" altLang="en-US" sz="2000" cap="none" dirty="0" smtClean="0" b="1">
              <a:solidFill>
                <a:srgbClr val="808080"/>
              </a:solidFill>
              <a:latin typeface="돋움" charset="0"/>
              <a:ea typeface="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620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도형 50"/>
          <p:cNvSpPr>
            <a:spLocks/>
          </p:cNvSpPr>
          <p:nvPr/>
        </p:nvSpPr>
        <p:spPr>
          <a:xfrm>
            <a:off x="-6350" y="0"/>
            <a:ext cx="9163685" cy="5163185"/>
          </a:xfrm>
          <a:prstGeom prst="rect">
            <a:avLst/>
          </a:prstGeom>
          <a:solidFill>
            <a:srgbClr val="F9F9F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5674995" cy="316865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solidFill>
                  <a:srgbClr val="568ED4"/>
                </a:solidFill>
                <a:latin typeface="맑은 고딕" charset="0"/>
                <a:ea typeface="맑은 고딕" charset="0"/>
              </a:rPr>
              <a:t>3.JAVA구현</a:t>
            </a:r>
            <a:endParaRPr lang="ko-KR" altLang="en-US" sz="2000" b="1" cap="none" dirty="0" smtClean="0">
              <a:solidFill>
                <a:srgbClr val="568ED4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" name="도형 2"/>
          <p:cNvCxnSpPr/>
          <p:nvPr/>
        </p:nvCxnSpPr>
        <p:spPr>
          <a:xfrm flipH="1">
            <a:off x="5092065" y="2644775"/>
            <a:ext cx="3810" cy="1478915"/>
          </a:xfrm>
          <a:prstGeom prst="straightConnector1">
            <a:avLst/>
          </a:prstGeom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도형 3"/>
          <p:cNvCxnSpPr/>
          <p:nvPr/>
        </p:nvCxnSpPr>
        <p:spPr>
          <a:xfrm>
            <a:off x="3333115" y="2678430"/>
            <a:ext cx="5080" cy="1887855"/>
          </a:xfrm>
          <a:prstGeom prst="straightConnector1">
            <a:avLst/>
          </a:prstGeom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도형 4"/>
          <p:cNvCxnSpPr/>
          <p:nvPr/>
        </p:nvCxnSpPr>
        <p:spPr>
          <a:xfrm>
            <a:off x="2108835" y="1780540"/>
            <a:ext cx="6350" cy="2778125"/>
          </a:xfrm>
          <a:prstGeom prst="straightConnector1">
            <a:avLst/>
          </a:prstGeom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도형 5"/>
          <p:cNvCxnSpPr/>
          <p:nvPr/>
        </p:nvCxnSpPr>
        <p:spPr>
          <a:xfrm>
            <a:off x="845820" y="2635250"/>
            <a:ext cx="1270" cy="1942465"/>
          </a:xfrm>
          <a:prstGeom prst="straightConnector1">
            <a:avLst/>
          </a:prstGeom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>
            <a:off x="6789420" y="1780540"/>
            <a:ext cx="1905" cy="1898650"/>
          </a:xfrm>
          <a:prstGeom prst="straightConnector1">
            <a:avLst/>
          </a:prstGeom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>
            <a:off x="8398510" y="2660650"/>
            <a:ext cx="13970" cy="590550"/>
          </a:xfrm>
          <a:prstGeom prst="straightConnector1">
            <a:avLst/>
          </a:prstGeom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도형 9"/>
          <p:cNvSpPr>
            <a:spLocks/>
          </p:cNvSpPr>
          <p:nvPr/>
        </p:nvSpPr>
        <p:spPr>
          <a:xfrm>
            <a:off x="4105910" y="713105"/>
            <a:ext cx="1075055" cy="342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10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>
            <a:off x="1571625" y="1438275"/>
            <a:ext cx="1075055" cy="342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0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347345" y="2302510"/>
            <a:ext cx="1075055" cy="342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버스예매</a:t>
            </a:r>
            <a:endParaRPr lang="ko-KR" altLang="en-US" sz="10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2795905" y="2302510"/>
            <a:ext cx="1075055" cy="3765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충전/잔고</a:t>
            </a:r>
            <a:endParaRPr lang="ko-KR" altLang="en-US" sz="10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4558030" y="2302510"/>
            <a:ext cx="1075055" cy="342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회원관리</a:t>
            </a:r>
            <a:endParaRPr lang="ko-KR" altLang="en-US" sz="10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>
            <a:off x="7209790" y="3684905"/>
            <a:ext cx="605790" cy="342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노선삭제</a:t>
            </a:r>
            <a:endParaRPr lang="ko-KR" altLang="en-US" sz="7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>
            <a:off x="1571625" y="732155"/>
            <a:ext cx="1075055" cy="3429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9BBB59"/>
                </a:solidFill>
                <a:latin typeface="맑은 고딕" charset="0"/>
                <a:ea typeface="맑은 고딕" charset="0"/>
              </a:rPr>
              <a:t>@회원정보</a:t>
            </a:r>
            <a:endParaRPr lang="ko-KR" altLang="en-US" sz="1000" b="1" cap="none" dirty="0" smtClean="0">
              <a:solidFill>
                <a:srgbClr val="9BBB5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>
            <a:off x="6252210" y="1438275"/>
            <a:ext cx="1075055" cy="342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0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17"/>
          <p:cNvCxnSpPr/>
          <p:nvPr/>
        </p:nvCxnSpPr>
        <p:spPr>
          <a:xfrm rot="5400000">
            <a:off x="3184525" y="-20320"/>
            <a:ext cx="383540" cy="2534920"/>
          </a:xfrm>
          <a:prstGeom prst="bentConnector3">
            <a:avLst>
              <a:gd name="adj1" fmla="val 50060"/>
            </a:avLst>
          </a:prstGeom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8"/>
          <p:cNvCxnSpPr/>
          <p:nvPr/>
        </p:nvCxnSpPr>
        <p:spPr>
          <a:xfrm rot="16200000" flipH="1">
            <a:off x="5525135" y="173355"/>
            <a:ext cx="383540" cy="2146935"/>
          </a:xfrm>
          <a:prstGeom prst="bentConnector3">
            <a:avLst>
              <a:gd name="adj1" fmla="val 49894"/>
            </a:avLst>
          </a:prstGeom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도형 19"/>
          <p:cNvSpPr>
            <a:spLocks/>
          </p:cNvSpPr>
          <p:nvPr/>
        </p:nvSpPr>
        <p:spPr>
          <a:xfrm>
            <a:off x="1571625" y="2302510"/>
            <a:ext cx="1075055" cy="342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예매 조회</a:t>
            </a:r>
            <a:endParaRPr lang="ko-KR" altLang="en-US" sz="10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및 취소</a:t>
            </a:r>
            <a:endParaRPr lang="ko-KR" altLang="en-US" sz="10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>
            <a:off x="2795905" y="2774950"/>
            <a:ext cx="1075055" cy="342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EE6B58"/>
                </a:solidFill>
                <a:latin typeface="맑은 고딕" charset="0"/>
                <a:ea typeface="맑은 고딕" charset="0"/>
              </a:rPr>
              <a:t>잔액확인()</a:t>
            </a:r>
            <a:endParaRPr lang="ko-KR" altLang="en-US" sz="1000" b="1" cap="none" dirty="0" smtClean="0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>
            <a:off x="4558665" y="2778760"/>
            <a:ext cx="1075055" cy="342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EE6B58"/>
                </a:solidFill>
                <a:latin typeface="맑은 고딕" charset="0"/>
                <a:ea typeface="맑은 고딕" charset="0"/>
              </a:rPr>
              <a:t>회원리스트()</a:t>
            </a:r>
            <a:endParaRPr lang="ko-KR" altLang="en-US" sz="1000" b="1" cap="none" dirty="0" smtClean="0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>
            <a:off x="5756910" y="3678555"/>
            <a:ext cx="605790" cy="342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노선추가</a:t>
            </a:r>
            <a:endParaRPr lang="ko-KR" altLang="en-US" sz="7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>
            <a:off x="6261100" y="2302510"/>
            <a:ext cx="1075055" cy="342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노선관리</a:t>
            </a:r>
            <a:endParaRPr lang="ko-KR" altLang="en-US" sz="10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>
            <a:off x="6487795" y="3678555"/>
            <a:ext cx="605790" cy="342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노선변경</a:t>
            </a:r>
            <a:endParaRPr lang="ko-KR" altLang="en-US" sz="7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6" name="도형 25"/>
          <p:cNvCxnSpPr/>
          <p:nvPr/>
        </p:nvCxnSpPr>
        <p:spPr>
          <a:xfrm rot="5400000">
            <a:off x="1235710" y="1429385"/>
            <a:ext cx="522605" cy="1224915"/>
          </a:xfrm>
          <a:prstGeom prst="bentConnector3">
            <a:avLst>
              <a:gd name="adj1" fmla="val 50116"/>
            </a:avLst>
          </a:prstGeom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26"/>
          <p:cNvCxnSpPr/>
          <p:nvPr/>
        </p:nvCxnSpPr>
        <p:spPr>
          <a:xfrm rot="16200000" flipH="1">
            <a:off x="2459990" y="1429385"/>
            <a:ext cx="522605" cy="1224915"/>
          </a:xfrm>
          <a:prstGeom prst="bentConnector3">
            <a:avLst>
              <a:gd name="adj1" fmla="val 49870"/>
            </a:avLst>
          </a:prstGeom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27"/>
          <p:cNvCxnSpPr/>
          <p:nvPr/>
        </p:nvCxnSpPr>
        <p:spPr>
          <a:xfrm rot="5400000">
            <a:off x="5681345" y="1194435"/>
            <a:ext cx="522605" cy="1694815"/>
          </a:xfrm>
          <a:prstGeom prst="bentConnector3">
            <a:avLst>
              <a:gd name="adj1" fmla="val 53153"/>
            </a:avLst>
          </a:prstGeom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8"/>
          <p:cNvCxnSpPr/>
          <p:nvPr/>
        </p:nvCxnSpPr>
        <p:spPr>
          <a:xfrm rot="16200000" flipH="1">
            <a:off x="7339330" y="1230630"/>
            <a:ext cx="548005" cy="1647825"/>
          </a:xfrm>
          <a:prstGeom prst="bentConnector3">
            <a:avLst>
              <a:gd name="adj1" fmla="val 49894"/>
            </a:avLst>
          </a:prstGeom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도형 29"/>
          <p:cNvSpPr>
            <a:spLocks/>
          </p:cNvSpPr>
          <p:nvPr/>
        </p:nvSpPr>
        <p:spPr>
          <a:xfrm>
            <a:off x="1571625" y="2774315"/>
            <a:ext cx="1075055" cy="342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EE6B58"/>
                </a:solidFill>
                <a:latin typeface="맑은 고딕" charset="0"/>
                <a:ea typeface="맑은 고딕" charset="0"/>
              </a:rPr>
              <a:t>티켓리스트()</a:t>
            </a:r>
            <a:endParaRPr lang="ko-KR" altLang="en-US" sz="1000" b="1" cap="none" dirty="0" smtClean="0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>
            <a:off x="347345" y="2773045"/>
            <a:ext cx="1075055" cy="342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EE6B58"/>
                </a:solidFill>
                <a:latin typeface="맑은 고딕" charset="0"/>
                <a:ea typeface="맑은 고딕" charset="0"/>
              </a:rPr>
              <a:t>버스리스트()</a:t>
            </a:r>
            <a:endParaRPr lang="ko-KR" altLang="en-US" sz="1000" b="1" cap="none" dirty="0" smtClean="0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6259830" y="2779395"/>
            <a:ext cx="1075055" cy="342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EE6B58"/>
                </a:solidFill>
                <a:latin typeface="맑은 고딕" charset="0"/>
                <a:ea typeface="맑은 고딕" charset="0"/>
              </a:rPr>
              <a:t>버스리스트()</a:t>
            </a:r>
            <a:endParaRPr lang="ko-KR" altLang="en-US" sz="1000" b="1" cap="none" dirty="0" smtClean="0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3" name="도형 32"/>
          <p:cNvCxnSpPr/>
          <p:nvPr/>
        </p:nvCxnSpPr>
        <p:spPr>
          <a:xfrm rot="16200000" flipH="1">
            <a:off x="6873240" y="3045460"/>
            <a:ext cx="563880" cy="716280"/>
          </a:xfrm>
          <a:prstGeom prst="bentConnector3">
            <a:avLst>
              <a:gd name="adj1" fmla="val 49815"/>
            </a:avLst>
          </a:prstGeom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도형 33"/>
          <p:cNvCxnSpPr/>
          <p:nvPr/>
        </p:nvCxnSpPr>
        <p:spPr>
          <a:xfrm rot="5400000">
            <a:off x="6149975" y="3031490"/>
            <a:ext cx="557530" cy="737870"/>
          </a:xfrm>
          <a:prstGeom prst="bentConnector3">
            <a:avLst>
              <a:gd name="adj1" fmla="val 50736"/>
            </a:avLst>
          </a:prstGeom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도형 34"/>
          <p:cNvSpPr>
            <a:spLocks/>
          </p:cNvSpPr>
          <p:nvPr/>
        </p:nvSpPr>
        <p:spPr>
          <a:xfrm>
            <a:off x="7899400" y="2327910"/>
            <a:ext cx="1075055" cy="342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정산</a:t>
            </a:r>
            <a:endParaRPr lang="ko-KR" altLang="en-US" sz="10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>
            <a:off x="7903845" y="3263265"/>
            <a:ext cx="1075055" cy="342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EE6B58"/>
                </a:solidFill>
                <a:latin typeface="맑은 고딕" charset="0"/>
                <a:ea typeface="맑은 고딕" charset="0"/>
              </a:rPr>
              <a:t>매출조회()</a:t>
            </a:r>
            <a:endParaRPr lang="ko-KR" altLang="en-US" sz="1000" b="1" cap="none" dirty="0" smtClean="0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>
            <a:off x="350520" y="3671570"/>
            <a:ext cx="1075055" cy="3429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buFontTx/>
              <a:buNone/>
            </a:pPr>
            <a:r>
              <a:rPr lang="en-US" altLang="ko-KR" sz="1000" b="1" cap="none" dirty="0" smtClean="0">
                <a:solidFill>
                  <a:srgbClr val="9BBB59"/>
                </a:solidFill>
                <a:latin typeface="맑은 고딕" charset="0"/>
                <a:ea typeface="맑은 고딕" charset="0"/>
              </a:rPr>
              <a:t>@버스</a:t>
            </a:r>
          </a:p>
        </p:txBody>
      </p:sp>
      <p:sp>
        <p:nvSpPr>
          <p:cNvPr id="38" name="도형 37"/>
          <p:cNvSpPr>
            <a:spLocks/>
          </p:cNvSpPr>
          <p:nvPr/>
        </p:nvSpPr>
        <p:spPr>
          <a:xfrm>
            <a:off x="350520" y="3218180"/>
            <a:ext cx="1075055" cy="342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입력</a:t>
            </a:r>
            <a:endParaRPr lang="ko-KR" altLang="en-US" sz="10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>
            <a:off x="337820" y="4116070"/>
            <a:ext cx="1075055" cy="342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EE6B58"/>
                </a:solidFill>
                <a:latin typeface="맑은 고딕" charset="0"/>
                <a:ea typeface="맑은 고딕" charset="0"/>
              </a:rPr>
              <a:t>전송()</a:t>
            </a:r>
            <a:endParaRPr lang="ko-KR" altLang="en-US" sz="1000" b="1" cap="none" dirty="0" smtClean="0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>
            <a:off x="337820" y="4563110"/>
            <a:ext cx="1075055" cy="342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결과출력</a:t>
            </a:r>
            <a:endParaRPr lang="ko-KR" altLang="en-US" sz="10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>
            <a:off x="1574800" y="3665220"/>
            <a:ext cx="1075055" cy="3429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9BBB59"/>
                </a:solidFill>
                <a:latin typeface="맑은 고딕" charset="0"/>
                <a:ea typeface="맑은 고딕" charset="0"/>
              </a:rPr>
              <a:t>@티켓</a:t>
            </a:r>
            <a:endParaRPr lang="ko-KR" altLang="en-US" sz="1000" b="1" cap="none" dirty="0" smtClean="0">
              <a:solidFill>
                <a:srgbClr val="9BBB5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>
            <a:off x="7899400" y="2773045"/>
            <a:ext cx="1075055" cy="342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EE6B58"/>
                </a:solidFill>
                <a:latin typeface="맑은 고딕" charset="0"/>
                <a:ea typeface="맑은 고딕" charset="0"/>
              </a:rPr>
              <a:t>티켓리스트()</a:t>
            </a:r>
            <a:endParaRPr lang="ko-KR" altLang="en-US" sz="1000" b="1" cap="none" dirty="0" smtClean="0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>
            <a:off x="4555490" y="3667125"/>
            <a:ext cx="1075055" cy="342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회원삭제</a:t>
            </a:r>
            <a:endParaRPr lang="ko-KR" altLang="en-US" sz="10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>
            <a:off x="1577340" y="3224530"/>
            <a:ext cx="1075055" cy="342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입력</a:t>
            </a:r>
            <a:endParaRPr lang="ko-KR" altLang="en-US" sz="10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>
            <a:off x="2799080" y="3669665"/>
            <a:ext cx="1075055" cy="3429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9BBB59"/>
                </a:solidFill>
                <a:latin typeface="맑은 고딕" charset="0"/>
                <a:ea typeface="맑은 고딕" charset="0"/>
              </a:rPr>
              <a:t>@금액</a:t>
            </a:r>
            <a:endParaRPr lang="ko-KR" altLang="en-US" sz="1000" b="1" cap="none" dirty="0" smtClean="0">
              <a:solidFill>
                <a:srgbClr val="9BBB5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>
            <a:off x="2799080" y="4119880"/>
            <a:ext cx="1075055" cy="342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EE6B58"/>
                </a:solidFill>
                <a:latin typeface="맑은 고딕" charset="0"/>
                <a:ea typeface="맑은 고딕" charset="0"/>
              </a:rPr>
              <a:t>충전()</a:t>
            </a:r>
            <a:endParaRPr lang="ko-KR" altLang="en-US" sz="1000" b="1" cap="none" dirty="0" smtClean="0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46"/>
          <p:cNvSpPr>
            <a:spLocks/>
          </p:cNvSpPr>
          <p:nvPr/>
        </p:nvSpPr>
        <p:spPr>
          <a:xfrm>
            <a:off x="4554855" y="4123055"/>
            <a:ext cx="1075055" cy="342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EE6B58"/>
                </a:solidFill>
                <a:latin typeface="맑은 고딕" charset="0"/>
                <a:ea typeface="맑은 고딕" charset="0"/>
              </a:rPr>
              <a:t>회원삭제()</a:t>
            </a:r>
            <a:endParaRPr lang="ko-KR" altLang="en-US" sz="1000" b="1" cap="none" dirty="0" smtClean="0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>
            <a:off x="5756910" y="4129405"/>
            <a:ext cx="605790" cy="342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cap="none" dirty="0" smtClean="0">
                <a:solidFill>
                  <a:srgbClr val="EE6B58"/>
                </a:solidFill>
                <a:latin typeface="맑은 고딕" charset="0"/>
                <a:ea typeface="맑은 고딕" charset="0"/>
              </a:rPr>
              <a:t>노선추가()</a:t>
            </a:r>
            <a:endParaRPr lang="ko-KR" altLang="en-US" sz="700" b="1" cap="none" dirty="0" smtClean="0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48"/>
          <p:cNvSpPr>
            <a:spLocks/>
          </p:cNvSpPr>
          <p:nvPr/>
        </p:nvSpPr>
        <p:spPr>
          <a:xfrm>
            <a:off x="6487795" y="4128770"/>
            <a:ext cx="605790" cy="342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cap="none" dirty="0" smtClean="0">
                <a:solidFill>
                  <a:srgbClr val="EE6B58"/>
                </a:solidFill>
                <a:latin typeface="맑은 고딕" charset="0"/>
                <a:ea typeface="맑은 고딕" charset="0"/>
              </a:rPr>
              <a:t>노선변경()</a:t>
            </a:r>
            <a:endParaRPr lang="ko-KR" altLang="en-US" sz="700" b="1" cap="none" dirty="0" smtClean="0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>
            <a:off x="7207250" y="4129405"/>
            <a:ext cx="605790" cy="342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cap="none" dirty="0" smtClean="0">
                <a:solidFill>
                  <a:srgbClr val="EE6B58"/>
                </a:solidFill>
                <a:latin typeface="맑은 고딕" charset="0"/>
                <a:ea typeface="맑은 고딕" charset="0"/>
              </a:rPr>
              <a:t>노선삭제()</a:t>
            </a:r>
            <a:endParaRPr lang="ko-KR" altLang="en-US" sz="700" b="1" cap="none" dirty="0" smtClean="0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>
            <a:off x="1577340" y="4558030"/>
            <a:ext cx="1075055" cy="342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결과출력</a:t>
            </a:r>
            <a:endParaRPr lang="ko-KR" altLang="en-US" sz="10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>
            <a:off x="349250" y="730250"/>
            <a:ext cx="1075055" cy="342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회원가입</a:t>
            </a:r>
            <a:endParaRPr lang="ko-KR" altLang="en-US" sz="10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>
            <a:off x="4555490" y="3216275"/>
            <a:ext cx="1075055" cy="3429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9BBB59"/>
                </a:solidFill>
                <a:latin typeface="맑은 고딕" charset="0"/>
                <a:ea typeface="맑은 고딕" charset="0"/>
              </a:rPr>
              <a:t>@회원</a:t>
            </a:r>
            <a:endParaRPr lang="ko-KR" altLang="en-US" sz="1000" b="1" cap="none" dirty="0" smtClean="0">
              <a:solidFill>
                <a:srgbClr val="9BBB5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>
            <a:off x="2794000" y="3219450"/>
            <a:ext cx="1075055" cy="342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입력</a:t>
            </a:r>
            <a:endParaRPr lang="ko-KR" altLang="en-US" sz="10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>
            <a:off x="1574800" y="4127500"/>
            <a:ext cx="1075055" cy="342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EE6B58"/>
                </a:solidFill>
                <a:latin typeface="맑은 고딕" charset="0"/>
                <a:ea typeface="맑은 고딕" charset="0"/>
              </a:rPr>
              <a:t>취소()</a:t>
            </a:r>
            <a:endParaRPr lang="ko-KR" altLang="en-US" sz="1000" b="1" cap="none" dirty="0" smtClean="0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>
            <a:off x="2800350" y="4565650"/>
            <a:ext cx="1075055" cy="342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결과출력</a:t>
            </a:r>
            <a:endParaRPr lang="ko-KR" altLang="en-US" sz="10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>
            <a:off x="2844800" y="723900"/>
            <a:ext cx="1075055" cy="342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EE6B58"/>
                </a:solidFill>
                <a:latin typeface="맑은 고딕" charset="0"/>
                <a:ea typeface="맑은 고딕" charset="0"/>
              </a:rPr>
              <a:t>회원체크()</a:t>
            </a:r>
            <a:endParaRPr lang="ko-KR" altLang="en-US" sz="1000" b="1" cap="none" dirty="0" smtClean="0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>
            <a:off x="8180705" y="495300"/>
            <a:ext cx="908050" cy="127635"/>
          </a:xfrm>
          <a:prstGeom prst="leftArrow">
            <a:avLst/>
          </a:prstGeom>
          <a:solidFill>
            <a:srgbClr val="A2D1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>
            <a:off x="7818755" y="844550"/>
            <a:ext cx="1268095" cy="127635"/>
          </a:xfrm>
          <a:prstGeom prst="leftArrow">
            <a:avLst/>
          </a:prstGeom>
          <a:solidFill>
            <a:srgbClr val="9BBB5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3" name="도형 62"/>
          <p:cNvSpPr>
            <a:spLocks/>
          </p:cNvSpPr>
          <p:nvPr/>
        </p:nvSpPr>
        <p:spPr>
          <a:xfrm>
            <a:off x="7461250" y="1187450"/>
            <a:ext cx="1626235" cy="127635"/>
          </a:xfrm>
          <a:prstGeom prst="leftArrow">
            <a:avLst/>
          </a:prstGeom>
          <a:solidFill>
            <a:srgbClr val="EE6B5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텍스트 개체 틀 63"/>
          <p:cNvSpPr txBox="1">
            <a:spLocks noGrp="1"/>
          </p:cNvSpPr>
          <p:nvPr>
            <p:ph type="title" idx="2"/>
          </p:nvPr>
        </p:nvSpPr>
        <p:spPr>
          <a:xfrm>
            <a:off x="7410450" y="203200"/>
            <a:ext cx="1677035" cy="316865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solidFill>
                  <a:srgbClr val="A2D1FF"/>
                </a:solidFill>
                <a:latin typeface="맑은 고딕" charset="0"/>
                <a:ea typeface="맑은 고딕" charset="0"/>
              </a:rPr>
              <a:t>View</a:t>
            </a:r>
            <a:endParaRPr lang="ko-KR" altLang="en-US" sz="2000" b="1" cap="none" dirty="0" smtClean="0">
              <a:solidFill>
                <a:srgbClr val="A2D1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텍스트 개체 틀 64"/>
          <p:cNvSpPr txBox="1">
            <a:spLocks noGrp="1"/>
          </p:cNvSpPr>
          <p:nvPr>
            <p:ph type="title" idx="3"/>
          </p:nvPr>
        </p:nvSpPr>
        <p:spPr>
          <a:xfrm>
            <a:off x="7423150" y="552450"/>
            <a:ext cx="1664335" cy="316865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solidFill>
                  <a:srgbClr val="9BBB59"/>
                </a:solidFill>
                <a:latin typeface="맑은 고딕" charset="0"/>
                <a:ea typeface="맑은 고딕" charset="0"/>
              </a:rPr>
              <a:t>Service</a:t>
            </a:r>
            <a:endParaRPr lang="ko-KR" altLang="en-US" sz="2000" b="1" cap="none" dirty="0" smtClean="0">
              <a:solidFill>
                <a:srgbClr val="9BBB5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텍스트 개체 틀 65"/>
          <p:cNvSpPr txBox="1">
            <a:spLocks noGrp="1"/>
          </p:cNvSpPr>
          <p:nvPr>
            <p:ph type="title" idx="4"/>
          </p:nvPr>
        </p:nvSpPr>
        <p:spPr>
          <a:xfrm>
            <a:off x="7410450" y="895350"/>
            <a:ext cx="1677035" cy="316865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solidFill>
                  <a:srgbClr val="EE6B58"/>
                </a:solidFill>
                <a:latin typeface="맑은 고딕" charset="0"/>
                <a:ea typeface="맑은 고딕" charset="0"/>
              </a:rPr>
              <a:t>Datavace</a:t>
            </a:r>
            <a:endParaRPr lang="ko-KR" altLang="en-US" sz="2000" b="1" cap="none" dirty="0" smtClean="0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3542030" cy="315595"/>
          </a:xfr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FlowChart</a:t>
            </a:r>
            <a:endParaRPr lang="ko-KR" altLang="en-US" sz="2000" b="1" cap="none" dirty="0" smtClean="0">
              <a:solidFill>
                <a:schemeClr val="tx2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>
            <a:off x="387985" y="2261870"/>
            <a:ext cx="2705100" cy="2456815"/>
          </a:xfrm>
          <a:prstGeom prst="rect">
            <a:avLst/>
          </a:prstGeom>
          <a:noFill/>
          <a:ln w="57150" cap="flat" cmpd="sng">
            <a:solidFill>
              <a:srgbClr val="0070C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45"/>
          <p:cNvSpPr txBox="1">
            <a:spLocks/>
          </p:cNvSpPr>
          <p:nvPr/>
        </p:nvSpPr>
        <p:spPr>
          <a:xfrm>
            <a:off x="478155" y="2443480"/>
            <a:ext cx="2668270" cy="2813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09220" indent="0" algn="l" defTabSz="914400" eaLnBrk="0"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 smtClean="0">
                <a:solidFill>
                  <a:srgbClr val="00B0F0"/>
                </a:solidFill>
                <a:latin typeface="Arial" charset="0"/>
                <a:ea typeface="Arial" charset="0"/>
              </a:rPr>
              <a:t>View.Class</a:t>
            </a:r>
            <a:endParaRPr lang="ko-KR" altLang="en-US" sz="1600" b="1" cap="none" dirty="0" smtClean="0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47" name="텍스트 상자 46"/>
          <p:cNvSpPr txBox="1">
            <a:spLocks/>
          </p:cNvSpPr>
          <p:nvPr/>
        </p:nvSpPr>
        <p:spPr>
          <a:xfrm>
            <a:off x="621665" y="2784475"/>
            <a:ext cx="2493010" cy="151828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 smtClean="0">
                <a:solidFill>
                  <a:srgbClr val="4F81BD"/>
                </a:solidFill>
                <a:latin typeface="돋움" charset="0"/>
                <a:ea typeface="돋움" charset="0"/>
              </a:rPr>
              <a:t>Void calc(){</a:t>
            </a:r>
            <a:endParaRPr lang="ko-KR" altLang="en-US" sz="1600" b="1" cap="none" dirty="0" smtClean="0">
              <a:solidFill>
                <a:srgbClr val="4F81BD"/>
              </a:solidFill>
              <a:latin typeface="돋움" charset="0"/>
              <a:ea typeface="돋움" charset="0"/>
            </a:endParaRPr>
          </a:p>
          <a:p>
            <a:pPr marL="0" indent="0" algn="l" defTabSz="914400" eaLnBrk="0"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 smtClean="0">
                <a:solidFill>
                  <a:srgbClr val="4F81BD"/>
                </a:solidFill>
                <a:latin typeface="돋움" charset="0"/>
                <a:ea typeface="돋움" charset="0"/>
              </a:rPr>
              <a:t>	System.out()</a:t>
            </a:r>
            <a:endParaRPr lang="ko-KR" altLang="en-US" sz="1600" b="1" cap="none" dirty="0" smtClean="0">
              <a:solidFill>
                <a:srgbClr val="4F81BD"/>
              </a:solidFill>
              <a:latin typeface="돋움" charset="0"/>
              <a:ea typeface="돋움" charset="0"/>
            </a:endParaRPr>
          </a:p>
          <a:p>
            <a:pPr marL="0" indent="0" algn="l" defTabSz="914400" eaLnBrk="0"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cap="none" dirty="0" smtClean="0">
                <a:solidFill>
                  <a:srgbClr val="4F81BD"/>
                </a:solidFill>
                <a:latin typeface="돋움" charset="0"/>
                <a:ea typeface="돋움" charset="0"/>
              </a:rPr>
              <a:t>출력</a:t>
            </a:r>
            <a:endParaRPr lang="ko-KR" altLang="en-US" sz="3200" b="1" cap="none" dirty="0" smtClean="0">
              <a:solidFill>
                <a:srgbClr val="4F81BD"/>
              </a:solidFill>
              <a:latin typeface="돋움" charset="0"/>
              <a:ea typeface="돋움" charset="0"/>
            </a:endParaRPr>
          </a:p>
          <a:p>
            <a:pPr marL="0" indent="0" algn="l" defTabSz="914400" eaLnBrk="0"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 smtClean="0">
                <a:solidFill>
                  <a:srgbClr val="4F81BD"/>
                </a:solidFill>
                <a:latin typeface="돋움" charset="0"/>
                <a:ea typeface="돋움" charset="0"/>
              </a:rPr>
              <a:t>}</a:t>
            </a:r>
            <a:endParaRPr lang="ko-KR" altLang="en-US" sz="1600" b="1" cap="none" dirty="0" smtClean="0">
              <a:solidFill>
                <a:srgbClr val="4F81BD"/>
              </a:solidFill>
              <a:latin typeface="돋움" charset="0"/>
              <a:ea typeface="돋움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>
            <a:off x="3283585" y="2261870"/>
            <a:ext cx="2705100" cy="2456815"/>
          </a:xfrm>
          <a:prstGeom prst="rect">
            <a:avLst/>
          </a:prstGeom>
          <a:noFill/>
          <a:ln w="57150" cap="flat" cmpd="sng">
            <a:solidFill>
              <a:srgbClr val="9BBB59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51"/>
          <p:cNvSpPr txBox="1">
            <a:spLocks/>
          </p:cNvSpPr>
          <p:nvPr/>
        </p:nvSpPr>
        <p:spPr>
          <a:xfrm>
            <a:off x="3373755" y="2443480"/>
            <a:ext cx="2668270" cy="2813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09220" indent="0" algn="l" defTabSz="914400" eaLnBrk="0"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 smtClean="0">
                <a:solidFill>
                  <a:srgbClr val="7DCD00"/>
                </a:solidFill>
                <a:latin typeface="Arial" charset="0"/>
                <a:ea typeface="Arial" charset="0"/>
              </a:rPr>
              <a:t>Service.Class</a:t>
            </a:r>
            <a:endParaRPr lang="ko-KR" altLang="en-US" sz="1600" b="1" cap="none" dirty="0" smtClean="0">
              <a:solidFill>
                <a:srgbClr val="7DCD00"/>
              </a:solidFill>
              <a:latin typeface="Arial" charset="0"/>
              <a:ea typeface="Arial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>
            <a:off x="3517265" y="2784475"/>
            <a:ext cx="2493010" cy="151828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 smtClean="0">
                <a:solidFill>
                  <a:srgbClr val="9BBB59"/>
                </a:solidFill>
                <a:latin typeface="돋움" charset="0"/>
                <a:ea typeface="돋움" charset="0"/>
              </a:rPr>
              <a:t>ShowTotalTicketList(){</a:t>
            </a:r>
            <a:endParaRPr lang="ko-KR" altLang="en-US" sz="1600" b="1" cap="none" dirty="0" smtClean="0">
              <a:solidFill>
                <a:srgbClr val="9BBB59"/>
              </a:solidFill>
              <a:latin typeface="돋움" charset="0"/>
              <a:ea typeface="돋움" charset="0"/>
            </a:endParaRPr>
          </a:p>
          <a:p>
            <a:pPr marL="0" indent="0" algn="l" defTabSz="914400" eaLnBrk="0"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 smtClean="0">
                <a:solidFill>
                  <a:srgbClr val="9BBB59"/>
                </a:solidFill>
                <a:latin typeface="돋움" charset="0"/>
                <a:ea typeface="돋움" charset="0"/>
              </a:rPr>
              <a:t>	toString;</a:t>
            </a:r>
            <a:endParaRPr lang="ko-KR" altLang="en-US" sz="1600" b="1" cap="none" dirty="0" smtClean="0">
              <a:solidFill>
                <a:srgbClr val="9BBB59"/>
              </a:solidFill>
              <a:latin typeface="돋움" charset="0"/>
              <a:ea typeface="돋움" charset="0"/>
            </a:endParaRPr>
          </a:p>
          <a:p>
            <a:pPr marL="0" indent="0" algn="l" defTabSz="914400" eaLnBrk="0"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cap="none" dirty="0" smtClean="0">
                <a:solidFill>
                  <a:srgbClr val="9BBB59"/>
                </a:solidFill>
                <a:latin typeface="돋움" charset="0"/>
                <a:ea typeface="돋움" charset="0"/>
              </a:rPr>
              <a:t>반환</a:t>
            </a:r>
            <a:endParaRPr lang="ko-KR" altLang="en-US" sz="3200" b="1" cap="none" dirty="0" smtClean="0">
              <a:solidFill>
                <a:srgbClr val="9BBB59"/>
              </a:solidFill>
              <a:latin typeface="돋움" charset="0"/>
              <a:ea typeface="돋움" charset="0"/>
            </a:endParaRPr>
          </a:p>
          <a:p>
            <a:pPr marL="0" indent="0" algn="l" defTabSz="914400" eaLnBrk="0"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 smtClean="0">
                <a:solidFill>
                  <a:srgbClr val="9BBB59"/>
                </a:solidFill>
                <a:latin typeface="돋움" charset="0"/>
                <a:ea typeface="돋움" charset="0"/>
              </a:rPr>
              <a:t>}</a:t>
            </a:r>
            <a:endParaRPr lang="ko-KR" altLang="en-US" sz="1600" b="1" cap="none" dirty="0" smtClean="0">
              <a:solidFill>
                <a:srgbClr val="9BBB59"/>
              </a:solidFill>
              <a:latin typeface="돋움" charset="0"/>
              <a:ea typeface="돋움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>
            <a:off x="6141085" y="2261870"/>
            <a:ext cx="2705100" cy="2456815"/>
          </a:xfrm>
          <a:prstGeom prst="rect">
            <a:avLst/>
          </a:prstGeom>
          <a:noFill/>
          <a:ln w="57150" cap="flat" cmpd="sng">
            <a:solidFill>
              <a:srgbClr val="EE6B5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54"/>
          <p:cNvSpPr txBox="1">
            <a:spLocks/>
          </p:cNvSpPr>
          <p:nvPr/>
        </p:nvSpPr>
        <p:spPr>
          <a:xfrm>
            <a:off x="6231255" y="2443480"/>
            <a:ext cx="2668270" cy="2813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09220" indent="0" algn="l" defTabSz="914400" eaLnBrk="0"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 smtClean="0">
                <a:solidFill>
                  <a:srgbClr val="FF0000"/>
                </a:solidFill>
                <a:latin typeface="Arial" charset="0"/>
                <a:ea typeface="Arial" charset="0"/>
              </a:rPr>
              <a:t>Database.Class</a:t>
            </a:r>
            <a:endParaRPr lang="ko-KR" altLang="en-US" sz="1600" b="1" cap="none" dirty="0" smtClean="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  <p:sp>
        <p:nvSpPr>
          <p:cNvPr id="56" name="텍스트 상자 55"/>
          <p:cNvSpPr txBox="1">
            <a:spLocks/>
          </p:cNvSpPr>
          <p:nvPr/>
        </p:nvSpPr>
        <p:spPr>
          <a:xfrm>
            <a:off x="6374765" y="2784475"/>
            <a:ext cx="2493010" cy="151828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cap="none" dirty="0" smtClean="0">
                <a:solidFill>
                  <a:srgbClr val="EE6B58"/>
                </a:solidFill>
                <a:latin typeface="돋움" charset="0"/>
                <a:ea typeface="돋움" charset="0"/>
              </a:rPr>
              <a:t>티켓리스트</a:t>
            </a:r>
            <a:endParaRPr lang="ko-KR" altLang="en-US" sz="3200" b="1" cap="none" dirty="0" smtClean="0">
              <a:solidFill>
                <a:srgbClr val="EE6B58"/>
              </a:solidFill>
              <a:latin typeface="돋움" charset="0"/>
              <a:ea typeface="돋움" charset="0"/>
            </a:endParaRPr>
          </a:p>
          <a:p>
            <a:pPr marL="0" indent="0" algn="l" defTabSz="914400" eaLnBrk="0"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cap="none" dirty="0" smtClean="0">
                <a:solidFill>
                  <a:srgbClr val="EE6B58"/>
                </a:solidFill>
                <a:latin typeface="돋움" charset="0"/>
                <a:ea typeface="돋움" charset="0"/>
              </a:rPr>
              <a:t>버스 요금</a:t>
            </a:r>
            <a:endParaRPr lang="ko-KR" altLang="en-US" sz="3200" b="1" cap="none" dirty="0" smtClean="0">
              <a:solidFill>
                <a:srgbClr val="EE6B58"/>
              </a:solidFill>
              <a:latin typeface="돋움" charset="0"/>
              <a:ea typeface="돋움" charset="0"/>
            </a:endParaRPr>
          </a:p>
          <a:p>
            <a:pPr marL="0" indent="0" algn="l" defTabSz="914400" eaLnBrk="0"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cap="none" dirty="0" smtClean="0">
                <a:solidFill>
                  <a:srgbClr val="EE6B58"/>
                </a:solidFill>
                <a:latin typeface="돋움" charset="0"/>
                <a:ea typeface="돋움" charset="0"/>
              </a:rPr>
              <a:t>return Map&lt;</a:t>
            </a:r>
            <a:endParaRPr lang="ko-KR" altLang="en-US" sz="3200" b="1" cap="none" dirty="0" smtClean="0">
              <a:solidFill>
                <a:srgbClr val="EE6B58"/>
              </a:solidFill>
              <a:latin typeface="돋움" charset="0"/>
              <a:ea typeface="돋움" charset="0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8"/>
          <a:stretch>
            <a:fillRect/>
          </a:stretch>
        </p:blipFill>
        <p:spPr>
          <a:xfrm>
            <a:off x="2005965" y="241300"/>
            <a:ext cx="6960870" cy="1918335"/>
          </a:xfrm>
          <a:prstGeom prst="rect">
            <a:avLst/>
          </a:prstGeom>
          <a:noFill/>
          <a:ln w="0" cap="flat" cmpd="sng">
            <a:prstDash/>
          </a:ln>
        </p:spPr>
      </p:pic>
      <p:sp>
        <p:nvSpPr>
          <p:cNvPr id="58" name="텍스트 상자 57"/>
          <p:cNvSpPr txBox="1">
            <a:spLocks/>
          </p:cNvSpPr>
          <p:nvPr/>
        </p:nvSpPr>
        <p:spPr>
          <a:xfrm>
            <a:off x="457200" y="565150"/>
            <a:ext cx="2493010" cy="151828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charset="0"/>
                <a:ea typeface="돋움" charset="0"/>
              </a:rPr>
              <a:t>BusVO</a:t>
            </a:r>
            <a:endParaRPr lang="ko-KR" altLang="en-US" sz="2000" b="1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돋움" charset="0"/>
              <a:ea typeface="돋움" charset="0"/>
            </a:endParaRPr>
          </a:p>
          <a:p>
            <a:pPr marL="0" indent="0" algn="l" defTabSz="914400" eaLnBrk="0"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charset="0"/>
                <a:ea typeface="돋움" charset="0"/>
              </a:rPr>
              <a:t>TicketVO</a:t>
            </a:r>
            <a:endParaRPr lang="ko-KR" altLang="en-US" sz="2000" b="1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돋움" charset="0"/>
              <a:ea typeface="돋움" charset="0"/>
            </a:endParaRPr>
          </a:p>
          <a:p>
            <a:pPr marL="0" indent="0" algn="l" defTabSz="914400" eaLnBrk="0"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charset="0"/>
                <a:ea typeface="돋움" charset="0"/>
              </a:rPr>
              <a:t>MemberVO</a:t>
            </a:r>
            <a:endParaRPr lang="ko-KR" altLang="en-US" sz="2000" b="1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돋움" charset="0"/>
              <a:ea typeface="돋움" charset="0"/>
            </a:endParaRPr>
          </a:p>
          <a:p>
            <a:pPr marL="0" indent="0" algn="l" defTabSz="914400" eaLnBrk="0"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1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돋움" charset="0"/>
              <a:ea typeface="돋움" charset="0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5868035" y="2715895"/>
            <a:ext cx="504190" cy="28829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10800000">
            <a:off x="5796280" y="3459480"/>
            <a:ext cx="504190" cy="288290"/>
          </a:xfrm>
          <a:prstGeom prst="rightArrow">
            <a:avLst/>
          </a:prstGeom>
          <a:solidFill>
            <a:srgbClr val="F29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2915920" y="2753360"/>
            <a:ext cx="504190" cy="2882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 rot="10800000">
            <a:off x="2843530" y="3449955"/>
            <a:ext cx="504190" cy="28829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929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-6350" y="-6350"/>
            <a:ext cx="9163685" cy="5163185"/>
          </a:xfrm>
          <a:prstGeom prst="rect">
            <a:avLst/>
          </a:prstGeom>
          <a:solidFill>
            <a:srgbClr val="4F81B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4F81B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82550" y="114300"/>
            <a:ext cx="8992870" cy="4973320"/>
          </a:xfrm>
          <a:prstGeom prst="rect"/>
          <a:solidFill>
            <a:srgbClr val="FFEEB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PC18/AppData/Roaming/PolarisOffice/ETemp/9948_6218256/fImage22393821941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413760" y="318135"/>
            <a:ext cx="5478780" cy="2661920"/>
          </a:xfrm>
          <a:prstGeom prst="rect"/>
          <a:noFill/>
        </p:spPr>
      </p:pic>
      <p:sp>
        <p:nvSpPr>
          <p:cNvPr id="6" name="텍스트 개체 틀 5"/>
          <p:cNvSpPr txBox="1">
            <a:spLocks/>
          </p:cNvSpPr>
          <p:nvPr>
            <p:ph type="title" idx="1"/>
          </p:nvPr>
        </p:nvSpPr>
        <p:spPr>
          <a:xfrm rot="0">
            <a:off x="457200" y="205740"/>
            <a:ext cx="3542665" cy="316230"/>
          </a:xfrm>
          <a:prstGeom prst="rect"/>
          <a:noFill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rgbClr val="568ED4"/>
                </a:solidFill>
                <a:latin typeface="맑은 고딕" charset="0"/>
                <a:ea typeface="맑은 고딕" charset="0"/>
              </a:rPr>
              <a:t>프로그램 시연</a:t>
            </a:r>
            <a:endParaRPr lang="ko-KR" altLang="en-US" sz="2000" cap="none" dirty="0" smtClean="0" b="1">
              <a:solidFill>
                <a:srgbClr val="568ED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457200" y="565150"/>
            <a:ext cx="5502910" cy="43116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rgbClr val="808080"/>
                </a:solidFill>
                <a:latin typeface="돋움" charset="0"/>
                <a:ea typeface="돋움" charset="0"/>
              </a:rPr>
              <a:t>API연동</a:t>
            </a:r>
            <a:endParaRPr lang="ko-KR" altLang="en-US" sz="2000" cap="none" dirty="0" smtClean="0" b="1">
              <a:solidFill>
                <a:srgbClr val="808080"/>
              </a:solidFill>
              <a:latin typeface="돋움" charset="0"/>
              <a:ea typeface="돋움" charset="0"/>
            </a:endParaRPr>
          </a:p>
        </p:txBody>
      </p:sp>
      <p:pic>
        <p:nvPicPr>
          <p:cNvPr id="8" name="그림 7" descr="C:/Users/PC18/AppData/Roaming/PolarisOffice/ETemp/9948_6218256/fImage25570287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7815" y="2144395"/>
            <a:ext cx="5046980" cy="2830195"/>
          </a:xfrm>
          <a:prstGeom prst="rect"/>
          <a:noFill/>
        </p:spPr>
      </p:pic>
      <p:sp>
        <p:nvSpPr>
          <p:cNvPr id="9" name="텍스트 상자 8"/>
          <p:cNvSpPr txBox="1">
            <a:spLocks/>
          </p:cNvSpPr>
          <p:nvPr/>
        </p:nvSpPr>
        <p:spPr>
          <a:xfrm rot="0">
            <a:off x="5410835" y="3105785"/>
            <a:ext cx="5502910" cy="431165"/>
          </a:xfrm>
          <a:prstGeom prst="rect"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1">
                <a:solidFill>
                  <a:srgbClr val="808080"/>
                </a:solidFill>
                <a:latin typeface="돋움" charset="0"/>
                <a:ea typeface="돋움" charset="0"/>
              </a:rPr>
              <a:t>SMTP서버를 이용한 가입환영 메일전송</a:t>
            </a:r>
            <a:endParaRPr lang="ko-KR" altLang="en-US" sz="1500" cap="none" dirty="0" smtClean="0" b="1">
              <a:solidFill>
                <a:srgbClr val="808080"/>
              </a:solidFill>
              <a:latin typeface="돋움" charset="0"/>
              <a:ea typeface="돋움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233680" y="1677035"/>
            <a:ext cx="5502910" cy="431165"/>
          </a:xfrm>
          <a:prstGeom prst="rect"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1">
                <a:solidFill>
                  <a:srgbClr val="808080"/>
                </a:solidFill>
                <a:latin typeface="돋움" charset="0"/>
                <a:ea typeface="돋움" charset="0"/>
              </a:rPr>
              <a:t>Apache POI를 이용한 DB기록 관리</a:t>
            </a:r>
            <a:endParaRPr lang="ko-KR" altLang="en-US" sz="1500" cap="none" dirty="0" smtClean="0" b="1">
              <a:solidFill>
                <a:srgbClr val="808080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 rot="0">
            <a:off x="5450840" y="3093085"/>
            <a:ext cx="3441065" cy="635"/>
          </a:xfrm>
          <a:prstGeom prst="line"/>
          <a:ln w="381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 rot="0">
            <a:off x="314325" y="2030730"/>
            <a:ext cx="3079750" cy="635"/>
          </a:xfrm>
          <a:prstGeom prst="line"/>
          <a:ln w="381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231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도형 59"/>
          <p:cNvSpPr>
            <a:spLocks/>
          </p:cNvSpPr>
          <p:nvPr/>
        </p:nvSpPr>
        <p:spPr>
          <a:xfrm rot="0">
            <a:off x="-6350" y="-6350"/>
            <a:ext cx="9164320" cy="5163820"/>
          </a:xfrm>
          <a:prstGeom prst="rect"/>
          <a:solidFill>
            <a:srgbClr val="4F81B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4F81B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 rot="0">
            <a:off x="82550" y="114300"/>
            <a:ext cx="8992870" cy="4973320"/>
          </a:xfrm>
          <a:prstGeom prst="rect"/>
          <a:solidFill>
            <a:srgbClr val="F7F7F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3542665" cy="316230"/>
          </a:xfrm>
          <a:prstGeom prst="rect"/>
          <a:noFill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rgbClr val="568ED4"/>
                </a:solidFill>
                <a:latin typeface="Arial" charset="0"/>
                <a:ea typeface="Arial" charset="0"/>
              </a:rPr>
              <a:t>MiniGame</a:t>
            </a:r>
            <a:endParaRPr lang="ko-KR" altLang="en-US" sz="2000" cap="none" dirty="0" smtClean="0" b="1">
              <a:solidFill>
                <a:srgbClr val="568ED4"/>
              </a:solidFill>
              <a:latin typeface="Arial" charset="0"/>
              <a:ea typeface="Arial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387985" y="2261870"/>
            <a:ext cx="2705735" cy="2457450"/>
          </a:xfrm>
          <a:prstGeom prst="rect"/>
          <a:noFill/>
          <a:ln w="57150" cap="flat" cmpd="sng">
            <a:solidFill>
              <a:srgbClr val="FCC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CCC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45"/>
          <p:cNvSpPr txBox="1">
            <a:spLocks/>
          </p:cNvSpPr>
          <p:nvPr/>
        </p:nvSpPr>
        <p:spPr>
          <a:xfrm rot="0">
            <a:off x="478155" y="2443480"/>
            <a:ext cx="2668905" cy="2819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10922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rgbClr val="FF9900"/>
                </a:solidFill>
                <a:latin typeface="Arial" charset="0"/>
                <a:ea typeface="Arial" charset="0"/>
              </a:rPr>
              <a:t>SetWord()</a:t>
            </a:r>
            <a:endParaRPr lang="ko-KR" altLang="en-US" sz="1600" cap="none" dirty="0" smtClean="0" b="1">
              <a:solidFill>
                <a:srgbClr val="FF9900"/>
              </a:solidFill>
              <a:latin typeface="Arial" charset="0"/>
              <a:ea typeface="Arial" charset="0"/>
            </a:endParaRPr>
          </a:p>
        </p:txBody>
      </p:sp>
      <p:sp>
        <p:nvSpPr>
          <p:cNvPr id="47" name="텍스트 상자 46"/>
          <p:cNvSpPr txBox="1">
            <a:spLocks/>
          </p:cNvSpPr>
          <p:nvPr/>
        </p:nvSpPr>
        <p:spPr>
          <a:xfrm rot="0">
            <a:off x="548005" y="2784475"/>
            <a:ext cx="2567305" cy="1518920"/>
          </a:xfrm>
          <a:prstGeom prst="rect"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rgbClr val="FCCC00"/>
                </a:solidFill>
                <a:latin typeface="돋움" charset="0"/>
                <a:ea typeface="돋움" charset="0"/>
              </a:rPr>
              <a:t>[word.txt] File을 불러와</a:t>
            </a:r>
            <a:endParaRPr lang="ko-KR" altLang="en-US" sz="1600" cap="none" dirty="0" smtClean="0" b="1">
              <a:solidFill>
                <a:srgbClr val="FCCC00"/>
              </a:solidFill>
              <a:latin typeface="돋움" charset="0"/>
              <a:ea typeface="돋움" charset="0"/>
            </a:endParaRPr>
          </a:p>
          <a:p>
            <a:pPr marL="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1">
              <a:solidFill>
                <a:srgbClr val="FCCC00"/>
              </a:solidFill>
              <a:latin typeface="돋움" charset="0"/>
              <a:ea typeface="돋움" charset="0"/>
            </a:endParaRPr>
          </a:p>
          <a:p>
            <a:pPr marL="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rgbClr val="FCCC00"/>
                </a:solidFill>
                <a:latin typeface="돋움" charset="0"/>
                <a:ea typeface="돋움" charset="0"/>
              </a:rPr>
              <a:t>임의의 line에 위치한 단어</a:t>
            </a:r>
            <a:endParaRPr lang="ko-KR" altLang="en-US" sz="1600" cap="none" dirty="0" smtClean="0" b="1">
              <a:solidFill>
                <a:srgbClr val="FCCC00"/>
              </a:solidFill>
              <a:latin typeface="돋움" charset="0"/>
              <a:ea typeface="돋움" charset="0"/>
            </a:endParaRPr>
          </a:p>
          <a:p>
            <a:pPr marL="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rgbClr val="FCCC00"/>
                </a:solidFill>
                <a:latin typeface="돋움" charset="0"/>
                <a:ea typeface="돋움" charset="0"/>
              </a:rPr>
              <a:t>게임에 사용하게 됨</a:t>
            </a:r>
            <a:endParaRPr lang="ko-KR" altLang="en-US" sz="1600" cap="none" dirty="0" smtClean="0" b="1">
              <a:solidFill>
                <a:srgbClr val="FCCC00"/>
              </a:solidFill>
              <a:latin typeface="돋움" charset="0"/>
              <a:ea typeface="돋움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 rot="0">
            <a:off x="3283585" y="2261870"/>
            <a:ext cx="2705735" cy="2457450"/>
          </a:xfrm>
          <a:prstGeom prst="rect"/>
          <a:noFill/>
          <a:ln w="57150" cap="flat" cmpd="sng">
            <a:solidFill>
              <a:srgbClr val="9BBB59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51"/>
          <p:cNvSpPr txBox="1">
            <a:spLocks/>
          </p:cNvSpPr>
          <p:nvPr/>
        </p:nvSpPr>
        <p:spPr>
          <a:xfrm rot="0">
            <a:off x="3333750" y="2443480"/>
            <a:ext cx="2668905" cy="2819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10922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rgbClr val="7DCD00"/>
                </a:solidFill>
                <a:latin typeface="Arial" charset="0"/>
                <a:ea typeface="Arial" charset="0"/>
              </a:rPr>
              <a:t>SetBlank()</a:t>
            </a:r>
            <a:endParaRPr lang="ko-KR" altLang="en-US" sz="1600" cap="none" dirty="0" smtClean="0" b="1">
              <a:solidFill>
                <a:srgbClr val="7DCD00"/>
              </a:solidFill>
              <a:latin typeface="Arial" charset="0"/>
              <a:ea typeface="Arial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 rot="0">
            <a:off x="3427095" y="2784475"/>
            <a:ext cx="2583815" cy="1518920"/>
          </a:xfrm>
          <a:prstGeom prst="rect"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rgbClr val="9BBB59"/>
                </a:solidFill>
                <a:latin typeface="돋움" charset="0"/>
                <a:ea typeface="돋움" charset="0"/>
              </a:rPr>
              <a:t>정해진 단어를 이용하여</a:t>
            </a:r>
            <a:endParaRPr lang="ko-KR" altLang="en-US" sz="1600" cap="none" dirty="0" smtClean="0" b="1">
              <a:solidFill>
                <a:srgbClr val="9BBB59"/>
              </a:solidFill>
              <a:latin typeface="돋움" charset="0"/>
              <a:ea typeface="돋움" charset="0"/>
            </a:endParaRPr>
          </a:p>
          <a:p>
            <a:pPr marL="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1">
              <a:solidFill>
                <a:srgbClr val="9BBB59"/>
              </a:solidFill>
              <a:latin typeface="돋움" charset="0"/>
              <a:ea typeface="돋움" charset="0"/>
            </a:endParaRPr>
          </a:p>
          <a:p>
            <a:pPr marL="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rgbClr val="9BBB59"/>
                </a:solidFill>
                <a:latin typeface="돋움" charset="0"/>
                <a:ea typeface="돋움" charset="0"/>
              </a:rPr>
              <a:t>입력 난이도에 따른 빈칸</a:t>
            </a:r>
            <a:endParaRPr lang="ko-KR" altLang="en-US" sz="1600" cap="none" dirty="0" smtClean="0" b="1">
              <a:solidFill>
                <a:srgbClr val="9BBB59"/>
              </a:solidFill>
              <a:latin typeface="돋움" charset="0"/>
              <a:ea typeface="돋움" charset="0"/>
            </a:endParaRPr>
          </a:p>
          <a:p>
            <a:pPr marL="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rgbClr val="9BBB59"/>
                </a:solidFill>
                <a:latin typeface="돋움" charset="0"/>
                <a:ea typeface="돋움" charset="0"/>
              </a:rPr>
              <a:t>빈칸에 해당하는 글자와</a:t>
            </a:r>
            <a:endParaRPr lang="ko-KR" altLang="en-US" sz="1600" cap="none" dirty="0" smtClean="0" b="1">
              <a:solidFill>
                <a:srgbClr val="9BBB59"/>
              </a:solidFill>
              <a:latin typeface="돋움" charset="0"/>
              <a:ea typeface="돋움" charset="0"/>
            </a:endParaRPr>
          </a:p>
          <a:p>
            <a:pPr marL="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rgbClr val="9BBB59"/>
                </a:solidFill>
                <a:latin typeface="돋움" charset="0"/>
                <a:ea typeface="돋움" charset="0"/>
              </a:rPr>
              <a:t>인덱스 저장하는 배열생성</a:t>
            </a:r>
            <a:endParaRPr lang="ko-KR" altLang="en-US" sz="1600" cap="none" dirty="0" smtClean="0" b="1">
              <a:solidFill>
                <a:srgbClr val="9BBB59"/>
              </a:solidFill>
              <a:latin typeface="돋움" charset="0"/>
              <a:ea typeface="돋움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6141085" y="2261870"/>
            <a:ext cx="2705735" cy="2457450"/>
          </a:xfrm>
          <a:prstGeom prst="rect"/>
          <a:noFill/>
          <a:ln w="57150" cap="flat" cmpd="sng">
            <a:solidFill>
              <a:schemeClr val="accent4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54"/>
          <p:cNvSpPr txBox="1">
            <a:spLocks/>
          </p:cNvSpPr>
          <p:nvPr/>
        </p:nvSpPr>
        <p:spPr>
          <a:xfrm rot="0">
            <a:off x="6231255" y="2443480"/>
            <a:ext cx="2668905" cy="2819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10922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rgbClr val="C066FF"/>
                </a:solidFill>
                <a:latin typeface="Arial" charset="0"/>
                <a:ea typeface="Arial" charset="0"/>
              </a:rPr>
              <a:t>Play()</a:t>
            </a:r>
            <a:endParaRPr lang="ko-KR" altLang="en-US" sz="1600" cap="none" dirty="0" smtClean="0" b="1">
              <a:solidFill>
                <a:srgbClr val="C066FF"/>
              </a:solidFill>
              <a:latin typeface="Arial" charset="0"/>
              <a:ea typeface="Arial" charset="0"/>
            </a:endParaRPr>
          </a:p>
        </p:txBody>
      </p:sp>
      <p:sp>
        <p:nvSpPr>
          <p:cNvPr id="56" name="텍스트 상자 55"/>
          <p:cNvSpPr txBox="1">
            <a:spLocks/>
          </p:cNvSpPr>
          <p:nvPr/>
        </p:nvSpPr>
        <p:spPr>
          <a:xfrm rot="0">
            <a:off x="6314440" y="2784475"/>
            <a:ext cx="2356485" cy="1518920"/>
          </a:xfrm>
          <a:prstGeom prst="rect"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chemeClr val="accent4">
                    <a:lumMod val="60000"/>
                    <a:lumOff val="40000"/>
                  </a:schemeClr>
                </a:solidFill>
                <a:latin typeface="돋움" charset="0"/>
                <a:ea typeface="돋움" charset="0"/>
              </a:rPr>
              <a:t>Hangman의 기본룰인 5라운드로 플레이 되며</a:t>
            </a:r>
            <a:endParaRPr lang="ko-KR" altLang="en-US" sz="1600" cap="none" dirty="0" smtClean="0" b="1">
              <a:solidFill>
                <a:schemeClr val="accent4">
                  <a:lumMod val="60000"/>
                  <a:lumOff val="40000"/>
                </a:schemeClr>
              </a:solidFill>
              <a:latin typeface="돋움" charset="0"/>
              <a:ea typeface="돋움" charset="0"/>
            </a:endParaRPr>
          </a:p>
          <a:p>
            <a:pPr marL="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1">
              <a:solidFill>
                <a:schemeClr val="accent4">
                  <a:lumMod val="60000"/>
                  <a:lumOff val="40000"/>
                </a:schemeClr>
              </a:solidFill>
              <a:latin typeface="돋움" charset="0"/>
              <a:ea typeface="돋움" charset="0"/>
            </a:endParaRPr>
          </a:p>
          <a:p>
            <a:pPr marL="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chemeClr val="accent4">
                    <a:lumMod val="60000"/>
                    <a:lumOff val="40000"/>
                  </a:schemeClr>
                </a:solidFill>
                <a:latin typeface="돋움" charset="0"/>
                <a:ea typeface="돋움" charset="0"/>
              </a:rPr>
              <a:t>해당 알파벳을 맞추면 빈칸이 정답글자로 치환</a:t>
            </a:r>
            <a:endParaRPr lang="ko-KR" altLang="en-US" sz="1600" cap="none" dirty="0" smtClean="0" b="1">
              <a:solidFill>
                <a:schemeClr val="accent4">
                  <a:lumMod val="60000"/>
                  <a:lumOff val="40000"/>
                </a:schemeClr>
              </a:solidFill>
              <a:latin typeface="돋움" charset="0"/>
              <a:ea typeface="돋움" charset="0"/>
            </a:endParaRPr>
          </a:p>
        </p:txBody>
      </p:sp>
      <p:sp>
        <p:nvSpPr>
          <p:cNvPr id="58" name="텍스트 상자 57"/>
          <p:cNvSpPr txBox="1">
            <a:spLocks/>
          </p:cNvSpPr>
          <p:nvPr/>
        </p:nvSpPr>
        <p:spPr>
          <a:xfrm rot="0">
            <a:off x="4705985" y="76835"/>
            <a:ext cx="4192905" cy="1518920"/>
          </a:xfrm>
          <a:prstGeom prst="rect"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┏━━━━ 행맨 게임에 오신것을 환영합니다. ━━━━┓</a:t>
            </a:r>
            <a:endParaRPr lang="ko-KR" altLang="en-US" sz="1200" cap="none" dirty="0" smtClean="0" b="1">
              <a:solidFill>
                <a:srgbClr val="80808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┃	</a:t>
            </a:r>
            <a:endParaRPr lang="ko-KR" altLang="en-US" sz="1200" cap="none" dirty="0" smtClean="0" b="1">
              <a:solidFill>
                <a:srgbClr val="80808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┃	1.Easy</a:t>
            </a:r>
            <a:endParaRPr lang="ko-KR" altLang="en-US" sz="1200" cap="none" dirty="0" smtClean="0" b="1">
              <a:solidFill>
                <a:srgbClr val="80808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┃	2.Medium</a:t>
            </a:r>
            <a:endParaRPr lang="ko-KR" altLang="en-US" sz="1200" cap="none" dirty="0" smtClean="0" b="1">
              <a:solidFill>
                <a:srgbClr val="80808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┃	3.Hard</a:t>
            </a:r>
            <a:endParaRPr lang="ko-KR" altLang="en-US" sz="1200" cap="none" dirty="0" smtClean="0" b="1">
              <a:solidFill>
                <a:srgbClr val="80808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┃	4.Ultra Hard</a:t>
            </a:r>
            <a:endParaRPr lang="ko-KR" altLang="en-US" sz="1200" cap="none" dirty="0" smtClean="0" b="1">
              <a:solidFill>
                <a:srgbClr val="80808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┃	</a:t>
            </a:r>
            <a:endParaRPr lang="ko-KR" altLang="en-US" sz="1200" cap="none" dirty="0" smtClean="0" b="1">
              <a:solidFill>
                <a:srgbClr val="80808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┗━━━━━━━━원하는 메뉴의 숫자를 입력하세요 : 4</a:t>
            </a:r>
            <a:endParaRPr lang="ko-KR" altLang="en-US" sz="1200" cap="none" dirty="0" smtClean="0" b="1">
              <a:solidFill>
                <a:srgbClr val="80808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T-yo-A-plic---on</a:t>
            </a:r>
            <a:endParaRPr lang="ko-KR" altLang="en-US" sz="1200" cap="none" dirty="0" smtClean="0" b="1">
              <a:solidFill>
                <a:srgbClr val="80808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현재 1라운드</a:t>
            </a:r>
            <a:endParaRPr lang="ko-KR" altLang="en-US" sz="1200" cap="none" dirty="0" smtClean="0" b="1">
              <a:solidFill>
                <a:srgbClr val="80808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글자를 입력하세요 : </a:t>
            </a:r>
            <a:endParaRPr lang="ko-KR" altLang="en-US" sz="1200" cap="none" dirty="0" smtClean="0" b="1">
              <a:solidFill>
                <a:srgbClr val="80808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오른쪽 화살표 2"/>
          <p:cNvSpPr>
            <a:spLocks/>
          </p:cNvSpPr>
          <p:nvPr/>
        </p:nvSpPr>
        <p:spPr>
          <a:xfrm rot="0">
            <a:off x="5881370" y="3343910"/>
            <a:ext cx="504825" cy="288925"/>
          </a:xfrm>
          <a:prstGeom prst="rightArrow"/>
          <a:solidFill>
            <a:srgbClr val="92D05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오른쪽 화살표 15"/>
          <p:cNvSpPr>
            <a:spLocks/>
          </p:cNvSpPr>
          <p:nvPr/>
        </p:nvSpPr>
        <p:spPr>
          <a:xfrm rot="0">
            <a:off x="2976245" y="3307715"/>
            <a:ext cx="504825" cy="288925"/>
          </a:xfrm>
          <a:prstGeom prst="rightArrow"/>
          <a:solidFill>
            <a:srgbClr val="FCCC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B05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9" name="그림 58" descr="C:/Users/PC18/AppData/Roaming/PolarisOffice/ETemp/9948_6218256/fImage155506332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03070" y="361315"/>
            <a:ext cx="2950210" cy="17716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8</Pages>
  <Paragraphs>95</Paragraphs>
  <Words>198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Kim Swa</dc:creator>
  <cp:lastModifiedBy>Kim Swa</cp:lastModifiedBy>
  <dc:title>PowerPoint 프레젠테이션</dc:title>
  <dcterms:modified xsi:type="dcterms:W3CDTF">2017-09-04T03:42:31Z</dcterms:modified>
</cp:coreProperties>
</file>