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70" r:id="rId5"/>
    <p:sldId id="258" r:id="rId6"/>
    <p:sldId id="260" r:id="rId7"/>
    <p:sldId id="262" r:id="rId8"/>
    <p:sldId id="268" r:id="rId9"/>
    <p:sldId id="267" r:id="rId10"/>
    <p:sldId id="269" r:id="rId11"/>
    <p:sldId id="271" r:id="rId12"/>
    <p:sldId id="264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E01D2A-65FF-4C6B-ACE5-A8D04C205677}">
          <p14:sldIdLst/>
        </p14:section>
        <p14:section name="메인 화면" id="{DE142602-9FC8-4622-B217-A3E6D5690710}">
          <p14:sldIdLst>
            <p14:sldId id="257"/>
          </p14:sldIdLst>
        </p14:section>
        <p14:section name="UI" id="{3B484649-4049-4BD2-B7EB-DFB91E60483F}">
          <p14:sldIdLst>
            <p14:sldId id="259"/>
            <p14:sldId id="270"/>
            <p14:sldId id="258"/>
            <p14:sldId id="260"/>
            <p14:sldId id="262"/>
            <p14:sldId id="268"/>
            <p14:sldId id="267"/>
            <p14:sldId id="269"/>
            <p14:sldId id="271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A95"/>
    <a:srgbClr val="784D43"/>
    <a:srgbClr val="653327"/>
    <a:srgbClr val="7F7F7F"/>
    <a:srgbClr val="6699FF"/>
    <a:srgbClr val="2BD9AB"/>
    <a:srgbClr val="43C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1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0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39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081826"/>
            <a:ext cx="7302321" cy="45719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2132" y="263525"/>
            <a:ext cx="6616700" cy="5492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>
            <a:spLocks noChangeAspect="1"/>
          </p:cNvSpPr>
          <p:nvPr userDrawn="1"/>
        </p:nvSpPr>
        <p:spPr>
          <a:xfrm>
            <a:off x="232132" y="1428125"/>
            <a:ext cx="5826052" cy="327555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6299200" y="1428750"/>
            <a:ext cx="5638800" cy="523875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600"/>
            </a:lvl3pPr>
            <a:lvl4pPr marL="1714500" indent="-342900">
              <a:buFont typeface="+mj-lt"/>
              <a:buAutoNum type="arabicPeriod"/>
              <a:defRPr sz="1400"/>
            </a:lvl4pPr>
            <a:lvl5pPr marL="21717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832" y="1445857"/>
            <a:ext cx="5795181" cy="32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081826"/>
            <a:ext cx="7302321" cy="45719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2132" y="263525"/>
            <a:ext cx="6616700" cy="5492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6299200" y="1428750"/>
            <a:ext cx="5638800" cy="523875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600"/>
            </a:lvl3pPr>
            <a:lvl4pPr marL="1714500" indent="-342900">
              <a:buFont typeface="+mj-lt"/>
              <a:buAutoNum type="arabicPeriod"/>
              <a:defRPr sz="1400"/>
            </a:lvl4pPr>
            <a:lvl5pPr marL="21717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56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7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4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9321-EDB5-43FC-BDA6-0B84A1B25147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3BCA-80B6-4946-8D55-4F93B6EB5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5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57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8.jpe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첫 목표는 높으신 분이 </a:t>
            </a:r>
            <a:r>
              <a:rPr lang="ko-KR" altLang="en-US" dirty="0" err="1"/>
              <a:t>되서</a:t>
            </a:r>
            <a:r>
              <a:rPr lang="ko-KR" altLang="en-US" dirty="0"/>
              <a:t> </a:t>
            </a:r>
            <a:r>
              <a:rPr lang="ko-KR" altLang="en-US" dirty="0" err="1"/>
              <a:t>텔포수정에</a:t>
            </a:r>
            <a:r>
              <a:rPr lang="ko-KR" altLang="en-US" dirty="0"/>
              <a:t> 접근 할 수 잇게 </a:t>
            </a:r>
            <a:r>
              <a:rPr lang="ko-KR" altLang="en-US" dirty="0" err="1"/>
              <a:t>되는거</a:t>
            </a:r>
            <a:r>
              <a:rPr lang="en-US" altLang="ko-KR" dirty="0"/>
              <a:t>(</a:t>
            </a:r>
            <a:r>
              <a:rPr lang="ko-KR" altLang="en-US" dirty="0"/>
              <a:t>루트상관없음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돈 </a:t>
            </a:r>
            <a:r>
              <a:rPr lang="ko-KR" altLang="en-US" dirty="0" err="1"/>
              <a:t>많이모아서</a:t>
            </a:r>
            <a:r>
              <a:rPr lang="ko-KR" altLang="en-US" dirty="0"/>
              <a:t> </a:t>
            </a:r>
            <a:r>
              <a:rPr lang="ko-KR" altLang="en-US" dirty="0" err="1"/>
              <a:t>텔포수정을</a:t>
            </a:r>
            <a:r>
              <a:rPr lang="ko-KR" altLang="en-US" dirty="0"/>
              <a:t> 쓸 수 </a:t>
            </a:r>
            <a:r>
              <a:rPr lang="ko-KR" altLang="en-US" dirty="0" err="1"/>
              <a:t>잇게되는거</a:t>
            </a:r>
            <a:endParaRPr lang="en-US" altLang="ko-KR" dirty="0"/>
          </a:p>
          <a:p>
            <a:r>
              <a:rPr lang="ko-KR" altLang="en-US" dirty="0" err="1"/>
              <a:t>겨론으로</a:t>
            </a:r>
            <a:r>
              <a:rPr lang="ko-KR" altLang="en-US" dirty="0"/>
              <a:t> </a:t>
            </a:r>
            <a:r>
              <a:rPr lang="ko-KR" altLang="en-US" dirty="0" err="1"/>
              <a:t>높으신분되는</a:t>
            </a:r>
            <a:r>
              <a:rPr lang="ko-KR" altLang="en-US" dirty="0"/>
              <a:t> 방법도 </a:t>
            </a:r>
            <a:r>
              <a:rPr lang="ko-KR" altLang="en-US" dirty="0" err="1"/>
              <a:t>잇음</a:t>
            </a:r>
            <a:endParaRPr lang="en-US" altLang="ko-KR" dirty="0"/>
          </a:p>
          <a:p>
            <a:pPr lvl="1"/>
            <a:r>
              <a:rPr lang="ko-KR" altLang="en-US" dirty="0"/>
              <a:t>이건 주인공이 어쩔 수 없지만 </a:t>
            </a:r>
            <a:r>
              <a:rPr lang="en-US" altLang="ko-KR" dirty="0"/>
              <a:t>~ </a:t>
            </a:r>
            <a:r>
              <a:rPr lang="ko-KR" altLang="en-US" dirty="0"/>
              <a:t>이러는 루트</a:t>
            </a:r>
            <a:endParaRPr lang="en-US" altLang="ko-KR" dirty="0"/>
          </a:p>
          <a:p>
            <a:pPr lvl="1"/>
            <a:r>
              <a:rPr lang="ko-KR" altLang="en-US" dirty="0"/>
              <a:t>호감도가 높으면 </a:t>
            </a:r>
            <a:r>
              <a:rPr lang="ko-KR" altLang="en-US" dirty="0" err="1"/>
              <a:t>안튀는데</a:t>
            </a:r>
            <a:r>
              <a:rPr lang="ko-KR" altLang="en-US" dirty="0"/>
              <a:t> 호감도가 낮으면 </a:t>
            </a:r>
            <a:r>
              <a:rPr lang="ko-KR" altLang="en-US" dirty="0" err="1"/>
              <a:t>결혼이후</a:t>
            </a:r>
            <a:r>
              <a:rPr lang="ko-KR" altLang="en-US" dirty="0"/>
              <a:t> 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마을주민들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일면식도 없음 </a:t>
            </a:r>
            <a:r>
              <a:rPr lang="en-US" altLang="ko-KR" dirty="0"/>
              <a:t>: </a:t>
            </a:r>
            <a:r>
              <a:rPr lang="ko-KR" altLang="en-US" dirty="0" err="1"/>
              <a:t>어서오세요</a:t>
            </a:r>
            <a:endParaRPr lang="en-US" altLang="ko-KR" dirty="0"/>
          </a:p>
          <a:p>
            <a:pPr lvl="1"/>
            <a:r>
              <a:rPr lang="ko-KR" altLang="en-US" dirty="0"/>
              <a:t>아르바이트 함 </a:t>
            </a:r>
            <a:r>
              <a:rPr lang="en-US" altLang="ko-KR" dirty="0"/>
              <a:t>: </a:t>
            </a:r>
            <a:r>
              <a:rPr lang="ko-KR" altLang="en-US" dirty="0"/>
              <a:t>오 </a:t>
            </a:r>
            <a:r>
              <a:rPr lang="ko-KR" altLang="en-US" dirty="0" err="1"/>
              <a:t>ㅇㅇ씨</a:t>
            </a:r>
            <a:r>
              <a:rPr lang="ko-KR" altLang="en-US" dirty="0"/>
              <a:t> 안녕하세요</a:t>
            </a:r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아르바이트 중급 이상 </a:t>
            </a:r>
            <a:r>
              <a:rPr lang="en-US" altLang="ko-KR" dirty="0"/>
              <a:t>: </a:t>
            </a:r>
            <a:r>
              <a:rPr lang="ko-KR" altLang="en-US" dirty="0"/>
              <a:t>오늘은 알바도 없는데 </a:t>
            </a:r>
            <a:r>
              <a:rPr lang="ko-KR" altLang="en-US" dirty="0" err="1"/>
              <a:t>무슨일이야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호감도 일정 이상 </a:t>
            </a:r>
            <a:r>
              <a:rPr lang="en-US" altLang="ko-KR" dirty="0"/>
              <a:t>: </a:t>
            </a:r>
            <a:r>
              <a:rPr lang="ko-KR" altLang="en-US" dirty="0"/>
              <a:t>좋아</a:t>
            </a:r>
            <a:r>
              <a:rPr lang="en-US" altLang="ko-KR" dirty="0"/>
              <a:t>. </a:t>
            </a:r>
            <a:r>
              <a:rPr lang="ko-KR" altLang="en-US" dirty="0" err="1"/>
              <a:t>ㅇㅇ한테는</a:t>
            </a:r>
            <a:r>
              <a:rPr lang="ko-KR" altLang="en-US" dirty="0"/>
              <a:t> 특별히 </a:t>
            </a:r>
            <a:r>
              <a:rPr lang="en-US" altLang="ko-KR" dirty="0"/>
              <a:t>10%</a:t>
            </a:r>
            <a:r>
              <a:rPr lang="ko-KR" altLang="en-US" dirty="0"/>
              <a:t>할인가다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4573" y="2756079"/>
            <a:ext cx="118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2" action="ppaction://hlinksldjump"/>
              </a:rPr>
              <a:t>게임 시작</a:t>
            </a:r>
            <a:endParaRPr lang="en-US" altLang="ko-KR" dirty="0" smtClean="0"/>
          </a:p>
          <a:p>
            <a:r>
              <a:rPr lang="ko-KR" altLang="en-US" dirty="0" smtClean="0"/>
              <a:t>이어 하기</a:t>
            </a:r>
            <a:endParaRPr lang="en-US" altLang="ko-KR" dirty="0" smtClean="0"/>
          </a:p>
          <a:p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갤러리</a:t>
            </a:r>
            <a:endParaRPr lang="en-US" altLang="ko-KR" dirty="0" smtClean="0"/>
          </a:p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197" y="1622737"/>
            <a:ext cx="33224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게임</a:t>
            </a:r>
            <a:endParaRPr lang="en-US" altLang="ko-KR" sz="4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타이틀</a:t>
            </a:r>
            <a:endParaRPr lang="ko-KR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010" y="1412675"/>
            <a:ext cx="5826316" cy="3280627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 descr="http://ftp.gameshot.net/community/ip_game/4294964486/20110712224546_f037122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37811" b="28427"/>
          <a:stretch/>
        </p:blipFill>
        <p:spPr bwMode="auto">
          <a:xfrm>
            <a:off x="1384398" y="1637092"/>
            <a:ext cx="3379785" cy="18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3" y="1478490"/>
            <a:ext cx="3874708" cy="223927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57" y="1639903"/>
            <a:ext cx="966644" cy="979264"/>
          </a:xfrm>
          <a:prstGeom prst="rect">
            <a:avLst/>
          </a:prstGeom>
          <a:solidFill>
            <a:srgbClr val="C6BA95"/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UI_</a:t>
            </a:r>
            <a:r>
              <a:rPr lang="ko-KR" altLang="en-US" dirty="0" err="1" smtClean="0"/>
              <a:t>무사수행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미니맵</a:t>
            </a:r>
            <a:endParaRPr lang="en-US" altLang="ko-KR" dirty="0" smtClean="0"/>
          </a:p>
          <a:p>
            <a:r>
              <a:rPr lang="ko-KR" altLang="en-US" dirty="0" smtClean="0"/>
              <a:t>플레이 화면</a:t>
            </a:r>
            <a:endParaRPr lang="en-US" altLang="ko-KR" dirty="0" smtClean="0"/>
          </a:p>
          <a:p>
            <a:r>
              <a:rPr lang="ko-KR" altLang="en-US" dirty="0" smtClean="0"/>
              <a:t>텍스트 올라감</a:t>
            </a:r>
            <a:endParaRPr lang="en-US" altLang="ko-KR" dirty="0" smtClean="0"/>
          </a:p>
          <a:p>
            <a:r>
              <a:rPr lang="ko-KR" altLang="en-US" dirty="0" smtClean="0"/>
              <a:t>장비</a:t>
            </a:r>
            <a:endParaRPr lang="en-US" altLang="ko-KR" dirty="0" smtClean="0"/>
          </a:p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747358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76860" y="657253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7720" y="1460879"/>
            <a:ext cx="978148" cy="1545292"/>
            <a:chOff x="317720" y="1460879"/>
            <a:chExt cx="978148" cy="1545292"/>
          </a:xfrm>
        </p:grpSpPr>
        <p:grpSp>
          <p:nvGrpSpPr>
            <p:cNvPr id="44" name="그룹 43"/>
            <p:cNvGrpSpPr/>
            <p:nvPr/>
          </p:nvGrpSpPr>
          <p:grpSpPr>
            <a:xfrm>
              <a:off x="317720" y="1460879"/>
              <a:ext cx="978148" cy="1512134"/>
              <a:chOff x="317720" y="1460879"/>
              <a:chExt cx="978148" cy="1512134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720" y="1460879"/>
                <a:ext cx="978148" cy="742043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foregroundMark x1="12245" y1="37500" x2="6122" y2="25000"/>
                            <a14:foregroundMark x1="7483" y1="12500" x2="7483" y2="12500"/>
                            <a14:foregroundMark x1="10204" y1="82500" x2="10204" y2="82500"/>
                            <a14:foregroundMark x1="27211" y1="7500" x2="27211" y2="7500"/>
                            <a14:foregroundMark x1="42177" y1="5000" x2="42177" y2="5000"/>
                            <a14:backgroundMark x1="10204" y1="45000" x2="9524" y2="45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2529" y="2789038"/>
                <a:ext cx="794057" cy="183975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7042" y="1637092"/>
                <a:ext cx="7940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207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년  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12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31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Wed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74461" y="2130294"/>
                <a:ext cx="629656" cy="629656"/>
              </a:xfrm>
              <a:prstGeom prst="ellipse">
                <a:avLst/>
              </a:prstGeom>
              <a:solidFill>
                <a:srgbClr val="C6BA95"/>
              </a:solidFill>
              <a:ln w="38100">
                <a:solidFill>
                  <a:srgbClr val="6533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23250" y="2759950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      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6" name="아래쪽 화살표 45"/>
            <p:cNvSpPr/>
            <p:nvPr/>
          </p:nvSpPr>
          <p:spPr>
            <a:xfrm>
              <a:off x="750599" y="2458320"/>
              <a:ext cx="66941" cy="235315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아래쪽 화살표 46"/>
            <p:cNvSpPr/>
            <p:nvPr/>
          </p:nvSpPr>
          <p:spPr>
            <a:xfrm rot="14295561">
              <a:off x="808326" y="2345576"/>
              <a:ext cx="66941" cy="152400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8790" y="2432457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/>
          <p:cNvSpPr/>
          <p:nvPr/>
        </p:nvSpPr>
        <p:spPr>
          <a:xfrm>
            <a:off x="4804191" y="1479845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5" name="타원 54"/>
          <p:cNvSpPr/>
          <p:nvPr/>
        </p:nvSpPr>
        <p:spPr>
          <a:xfrm>
            <a:off x="1449803" y="1809415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4" y="3678543"/>
            <a:ext cx="3585430" cy="84993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396400" y="367854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pic>
        <p:nvPicPr>
          <p:cNvPr id="1026" name="Picture 2" descr="http://ftp.gameshot.net/community/ip_game/4294964486/20110712224546_f037122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6" t="38783" r="6912" b="27612"/>
          <a:stretch/>
        </p:blipFill>
        <p:spPr bwMode="auto">
          <a:xfrm>
            <a:off x="5102791" y="1742615"/>
            <a:ext cx="777114" cy="76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3" y="3044045"/>
            <a:ext cx="874911" cy="148443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30" y="2619076"/>
            <a:ext cx="976871" cy="190940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34830" y="3235981"/>
            <a:ext cx="165418" cy="298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1649" y="3513721"/>
            <a:ext cx="60147" cy="4849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6200000">
            <a:off x="804682" y="3405998"/>
            <a:ext cx="60147" cy="4849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3383165">
            <a:off x="703534" y="3957632"/>
            <a:ext cx="60147" cy="261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3383165" flipH="1">
            <a:off x="763421" y="4012415"/>
            <a:ext cx="206846" cy="48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9300" y="3002405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4896593" y="259651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54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_</a:t>
            </a:r>
            <a:r>
              <a:rPr lang="ko-KR" altLang="en-US" sz="3600" dirty="0" err="1" smtClean="0"/>
              <a:t>스테이터스바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34657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549844" y="231318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75311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95638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8159660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7" name="타원 26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747358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676860" y="657253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상세</a:t>
            </a:r>
            <a:r>
              <a:rPr lang="en-US" altLang="ko-KR" sz="3600" dirty="0" err="1" smtClean="0"/>
              <a:t>UI_status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변화가 없는 상태의 기본 </a:t>
            </a:r>
            <a:r>
              <a:rPr lang="ko-KR" altLang="en-US" dirty="0" err="1" smtClean="0"/>
              <a:t>스테이터스바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UI_status_name_vit</a:t>
            </a:r>
            <a:r>
              <a:rPr lang="en-US" altLang="ko-KR" dirty="0" smtClean="0"/>
              <a:t> (string)</a:t>
            </a:r>
          </a:p>
          <a:p>
            <a:pPr lvl="1"/>
            <a:r>
              <a:rPr lang="en-US" altLang="ko-KR" dirty="0" err="1" smtClean="0"/>
              <a:t>UI_status_value_vit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/ max : 999)</a:t>
            </a:r>
          </a:p>
          <a:p>
            <a:pPr lvl="1"/>
            <a:r>
              <a:rPr lang="ko-KR" altLang="en-US" dirty="0" err="1" smtClean="0"/>
              <a:t>스테이터스바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따로 만들지 않고 그냥 배경에 삽입</a:t>
            </a:r>
            <a:endParaRPr lang="en-US" altLang="ko-KR" dirty="0" smtClean="0"/>
          </a:p>
          <a:p>
            <a:r>
              <a:rPr lang="ko-KR" altLang="en-US" dirty="0" smtClean="0"/>
              <a:t>상승중일때의 </a:t>
            </a:r>
            <a:r>
              <a:rPr lang="ko-KR" altLang="en-US" dirty="0" err="1" smtClean="0"/>
              <a:t>스테이터스바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기본 바 가장 마지막 위치에    모양으로 상승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을 표현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하락중일때의 </a:t>
            </a:r>
            <a:r>
              <a:rPr lang="ko-KR" altLang="en-US" dirty="0" err="1" smtClean="0"/>
              <a:t>스테이터스바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기본 바 가장 마지막 위치부터   배경색과 동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일한 삼각형을 넣어 하락을 표현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95638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8159660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7" name="타원 26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6988" y="1295538"/>
            <a:ext cx="5808946" cy="2838100"/>
            <a:chOff x="66988" y="1295538"/>
            <a:chExt cx="5808946" cy="28381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4950" y="2349288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32132" y="3290142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96764" y="2491874"/>
              <a:ext cx="5442119" cy="596273"/>
              <a:chOff x="296764" y="2491874"/>
              <a:chExt cx="5442119" cy="59627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2069081" y="2491875"/>
                <a:ext cx="3669802" cy="56699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6764" y="2503372"/>
                <a:ext cx="20613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체력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999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066263" y="2491874"/>
                <a:ext cx="1477037" cy="56699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5400000">
                <a:off x="3426182" y="2656736"/>
                <a:ext cx="457200" cy="2286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3946" y="3432728"/>
              <a:ext cx="5442119" cy="596273"/>
              <a:chOff x="293946" y="3432728"/>
              <a:chExt cx="5442119" cy="596273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2066263" y="3432729"/>
                <a:ext cx="3669802" cy="56699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3946" y="3444226"/>
                <a:ext cx="20613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체력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999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063445" y="3432728"/>
                <a:ext cx="1477037" cy="5669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16200000">
                <a:off x="3197582" y="3591299"/>
                <a:ext cx="457200" cy="2286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232132" y="1428750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066263" y="1571337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946" y="1582834"/>
              <a:ext cx="206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63445" y="1571336"/>
              <a:ext cx="1477037" cy="5669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6988" y="1295538"/>
              <a:ext cx="330288" cy="3201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128802" y="2250384"/>
              <a:ext cx="330288" cy="29670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9806" y="3284166"/>
              <a:ext cx="330288" cy="3201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3946" y="1548831"/>
              <a:ext cx="238351" cy="2310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256716" y="1615658"/>
              <a:ext cx="238351" cy="214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37010" y="1518437"/>
              <a:ext cx="238351" cy="2310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478502" y="1542058"/>
              <a:ext cx="238351" cy="2310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649907" y="2655529"/>
              <a:ext cx="238351" cy="2310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283261" y="3559310"/>
              <a:ext cx="238351" cy="2310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이등변 삼각형 58"/>
          <p:cNvSpPr/>
          <p:nvPr/>
        </p:nvSpPr>
        <p:spPr>
          <a:xfrm rot="5400000">
            <a:off x="10030378" y="3454602"/>
            <a:ext cx="203877" cy="2094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rot="16200000">
            <a:off x="10172555" y="4483813"/>
            <a:ext cx="257880" cy="128940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82" y="221596"/>
            <a:ext cx="5795181" cy="323242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23" y="1052961"/>
            <a:ext cx="3364295" cy="194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93054" y="1647271"/>
            <a:ext cx="1038596" cy="22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34657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" name="타원 2"/>
          <p:cNvSpPr/>
          <p:nvPr/>
        </p:nvSpPr>
        <p:spPr>
          <a:xfrm>
            <a:off x="7549844" y="231318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775311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795638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159660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47358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676860" y="657253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3054" y="2011319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61462" y="35664"/>
            <a:ext cx="978148" cy="1545292"/>
            <a:chOff x="317720" y="1460879"/>
            <a:chExt cx="978148" cy="1545292"/>
          </a:xfrm>
        </p:grpSpPr>
        <p:grpSp>
          <p:nvGrpSpPr>
            <p:cNvPr id="30" name="그룹 29"/>
            <p:cNvGrpSpPr/>
            <p:nvPr/>
          </p:nvGrpSpPr>
          <p:grpSpPr>
            <a:xfrm>
              <a:off x="317720" y="1460879"/>
              <a:ext cx="978148" cy="1512134"/>
              <a:chOff x="317720" y="1460879"/>
              <a:chExt cx="978148" cy="151213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720" y="1460879"/>
                <a:ext cx="978148" cy="742043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foregroundMark x1="12245" y1="37500" x2="6122" y2="25000"/>
                            <a14:foregroundMark x1="7483" y1="12500" x2="7483" y2="12500"/>
                            <a14:foregroundMark x1="10204" y1="82500" x2="10204" y2="82500"/>
                            <a14:foregroundMark x1="27211" y1="7500" x2="27211" y2="7500"/>
                            <a14:foregroundMark x1="42177" y1="5000" x2="42177" y2="5000"/>
                            <a14:backgroundMark x1="10204" y1="45000" x2="9524" y2="45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2529" y="2789038"/>
                <a:ext cx="794057" cy="18397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87042" y="1637092"/>
                <a:ext cx="7940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207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년  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12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31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Wed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74461" y="2130294"/>
                <a:ext cx="629656" cy="629656"/>
              </a:xfrm>
              <a:prstGeom prst="ellipse">
                <a:avLst/>
              </a:prstGeom>
              <a:solidFill>
                <a:srgbClr val="C6BA95"/>
              </a:solidFill>
              <a:ln w="38100">
                <a:solidFill>
                  <a:srgbClr val="6533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23250" y="2759950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      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750599" y="2458320"/>
              <a:ext cx="66941" cy="235315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아래쪽 화살표 32"/>
            <p:cNvSpPr/>
            <p:nvPr/>
          </p:nvSpPr>
          <p:spPr>
            <a:xfrm rot="14295561">
              <a:off x="808326" y="2345576"/>
              <a:ext cx="66941" cy="152400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58790" y="2432457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" y="3849387"/>
            <a:ext cx="4721460" cy="309041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36736" y="2266639"/>
            <a:ext cx="119066" cy="1001829"/>
            <a:chOff x="4487066" y="1677871"/>
            <a:chExt cx="119066" cy="1001829"/>
          </a:xfrm>
        </p:grpSpPr>
        <p:sp>
          <p:nvSpPr>
            <p:cNvPr id="45" name="직사각형 44"/>
            <p:cNvSpPr/>
            <p:nvPr/>
          </p:nvSpPr>
          <p:spPr>
            <a:xfrm>
              <a:off x="4489448" y="1682899"/>
              <a:ext cx="114302" cy="99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491962" y="1793424"/>
              <a:ext cx="114170" cy="453244"/>
            </a:xfrm>
            <a:prstGeom prst="roundRect">
              <a:avLst/>
            </a:prstGeom>
            <a:solidFill>
              <a:srgbClr val="C6BA95"/>
            </a:solidFill>
            <a:ln w="12700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491035" y="1677871"/>
              <a:ext cx="112715" cy="115553"/>
            </a:xfrm>
            <a:prstGeom prst="roundRect">
              <a:avLst/>
            </a:prstGeom>
            <a:solidFill>
              <a:srgbClr val="C6BA95"/>
            </a:solidFill>
            <a:ln w="12700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487066" y="2564147"/>
              <a:ext cx="112715" cy="115553"/>
            </a:xfrm>
            <a:prstGeom prst="roundRect">
              <a:avLst/>
            </a:prstGeom>
            <a:solidFill>
              <a:srgbClr val="C6BA95"/>
            </a:solidFill>
            <a:ln w="12700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284325" y="4821260"/>
            <a:ext cx="2392535" cy="1146663"/>
            <a:chOff x="232132" y="1428750"/>
            <a:chExt cx="5643802" cy="27048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234950" y="2349288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32132" y="3290142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96764" y="2491874"/>
              <a:ext cx="5442119" cy="664915"/>
              <a:chOff x="296764" y="2491874"/>
              <a:chExt cx="5442119" cy="664915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2069081" y="2491875"/>
                <a:ext cx="3669802" cy="56699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96764" y="2503371"/>
                <a:ext cx="2061351" cy="65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체력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999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066263" y="2491874"/>
                <a:ext cx="1477037" cy="56699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5400000">
                <a:off x="3426182" y="2656736"/>
                <a:ext cx="457200" cy="2286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93946" y="3432728"/>
              <a:ext cx="5442119" cy="664915"/>
              <a:chOff x="293946" y="3432728"/>
              <a:chExt cx="5442119" cy="664915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2066263" y="3432729"/>
                <a:ext cx="3669802" cy="56699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3946" y="3444225"/>
                <a:ext cx="2061351" cy="65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체력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999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2063445" y="3432728"/>
                <a:ext cx="1477037" cy="5669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/>
              <p:cNvSpPr/>
              <p:nvPr/>
            </p:nvSpPr>
            <p:spPr>
              <a:xfrm rot="16200000">
                <a:off x="3197582" y="3591299"/>
                <a:ext cx="457200" cy="2286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모서리가 둥근 직사각형 58"/>
            <p:cNvSpPr/>
            <p:nvPr/>
          </p:nvSpPr>
          <p:spPr>
            <a:xfrm>
              <a:off x="232132" y="1428750"/>
              <a:ext cx="5640984" cy="843496"/>
            </a:xfrm>
            <a:prstGeom prst="roundRect">
              <a:avLst/>
            </a:prstGeom>
            <a:solidFill>
              <a:srgbClr val="C6BA95"/>
            </a:solidFill>
            <a:ln w="28575">
              <a:solidFill>
                <a:srgbClr val="784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066263" y="1571337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945" y="1582835"/>
              <a:ext cx="2061351" cy="65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063445" y="1571336"/>
              <a:ext cx="1477037" cy="5669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8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1875" y="-137614"/>
            <a:ext cx="1530352" cy="2787065"/>
          </a:xfrm>
          <a:prstGeom prst="rect">
            <a:avLst/>
          </a:prstGeom>
        </p:spPr>
      </p:pic>
      <p:pic>
        <p:nvPicPr>
          <p:cNvPr id="4" name="Picture 2" descr="http://www.egamepia.com/escha-logyplus/img/sub/int01_etc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86" b="29207"/>
          <a:stretch/>
        </p:blipFill>
        <p:spPr bwMode="auto">
          <a:xfrm>
            <a:off x="1318477" y="217536"/>
            <a:ext cx="1482659" cy="2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egamepia.com/escha-logyplus/img/sub/int01_etc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1" b="28308"/>
          <a:stretch/>
        </p:blipFill>
        <p:spPr bwMode="auto">
          <a:xfrm>
            <a:off x="2733733" y="187055"/>
            <a:ext cx="1597755" cy="24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40" y="0"/>
            <a:ext cx="2987310" cy="169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7720" y="1460879"/>
            <a:ext cx="978148" cy="1512134"/>
            <a:chOff x="317720" y="1460879"/>
            <a:chExt cx="978148" cy="151213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7720" y="1460879"/>
              <a:ext cx="978148" cy="74204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2245" y1="37500" x2="6122" y2="25000"/>
                          <a14:foregroundMark x1="7483" y1="12500" x2="7483" y2="12500"/>
                          <a14:foregroundMark x1="10204" y1="82500" x2="10204" y2="82500"/>
                          <a14:foregroundMark x1="27211" y1="7500" x2="27211" y2="7500"/>
                          <a14:foregroundMark x1="42177" y1="5000" x2="42177" y2="5000"/>
                          <a14:backgroundMark x1="10204" y1="45000" x2="9524" y2="45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529" y="2789038"/>
              <a:ext cx="794057" cy="18397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87042" y="1637092"/>
              <a:ext cx="794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207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년 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12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월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31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Wed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74461" y="2130294"/>
              <a:ext cx="629656" cy="629656"/>
            </a:xfrm>
            <a:prstGeom prst="ellipse">
              <a:avLst/>
            </a:prstGeom>
            <a:solidFill>
              <a:srgbClr val="C6BA95"/>
            </a:solidFill>
            <a:ln w="38100">
              <a:solidFill>
                <a:srgbClr val="6533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현재 일자와 일정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UI_Schedule</a:t>
            </a:r>
            <a:r>
              <a:rPr lang="en-US" altLang="ko-KR" sz="1600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년</a:t>
            </a:r>
            <a:r>
              <a:rPr lang="en-US" altLang="ko-KR" sz="1400" dirty="0" smtClean="0"/>
              <a:t>(Year)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월</a:t>
            </a:r>
            <a:r>
              <a:rPr lang="en-US" altLang="ko-KR" sz="1400" dirty="0" smtClean="0"/>
              <a:t>(Month)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일</a:t>
            </a:r>
            <a:r>
              <a:rPr lang="en-US" altLang="ko-KR" sz="1400" dirty="0" smtClean="0"/>
              <a:t>(Day_1)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요일</a:t>
            </a:r>
            <a:r>
              <a:rPr lang="en-US" altLang="ko-KR" sz="1400" dirty="0" smtClean="0"/>
              <a:t>(Day_2)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캐릭터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메뉴 버튼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UI_MenuBtn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배경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시계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턴보여주기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소지금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685800" lvl="1"/>
            <a:endParaRPr lang="en-US" altLang="ko-KR" sz="1200" dirty="0" smtClean="0"/>
          </a:p>
          <a:p>
            <a:pPr marL="800100" lvl="1" indent="-342900">
              <a:buAutoNum type="arabicPeriod"/>
            </a:pPr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3531" y="1916341"/>
            <a:ext cx="1530352" cy="278706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21673" y="1487137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2573243" y="2093016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6" name="타원 35"/>
          <p:cNvSpPr/>
          <p:nvPr/>
        </p:nvSpPr>
        <p:spPr>
          <a:xfrm>
            <a:off x="5362116" y="2756970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7" name="타원 36"/>
          <p:cNvSpPr/>
          <p:nvPr/>
        </p:nvSpPr>
        <p:spPr>
          <a:xfrm>
            <a:off x="686041" y="3888065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9" name="타원 38"/>
          <p:cNvSpPr/>
          <p:nvPr/>
        </p:nvSpPr>
        <p:spPr>
          <a:xfrm>
            <a:off x="249227" y="2650605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40" name="타원 39"/>
          <p:cNvSpPr/>
          <p:nvPr/>
        </p:nvSpPr>
        <p:spPr>
          <a:xfrm>
            <a:off x="11298518" y="15229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41" name="타원 40"/>
          <p:cNvSpPr/>
          <p:nvPr/>
        </p:nvSpPr>
        <p:spPr>
          <a:xfrm>
            <a:off x="11501790" y="15229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42" name="타원 41"/>
          <p:cNvSpPr/>
          <p:nvPr/>
        </p:nvSpPr>
        <p:spPr>
          <a:xfrm>
            <a:off x="11705062" y="15229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571117" y="1531690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0970" y="1565350"/>
            <a:ext cx="238351" cy="2278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3610" y="1835283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28785" y="1871372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018990" y="58474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222262" y="58474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425534" y="58474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1628806" y="58474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832078" y="58474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3413" y="215238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250" y="275995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G      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750599" y="2458320"/>
            <a:ext cx="66941" cy="235315"/>
          </a:xfrm>
          <a:prstGeom prst="downArrow">
            <a:avLst/>
          </a:prstGeom>
          <a:solidFill>
            <a:srgbClr val="65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14295561">
            <a:off x="808326" y="2345576"/>
            <a:ext cx="66941" cy="152400"/>
          </a:xfrm>
          <a:prstGeom prst="downArrow">
            <a:avLst/>
          </a:prstGeom>
          <a:solidFill>
            <a:srgbClr val="65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8790" y="243245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이쪽은 </a:t>
            </a:r>
            <a:r>
              <a:rPr lang="ko-KR" altLang="en-US" sz="1800" dirty="0" err="1" smtClean="0"/>
              <a:t>메인에서</a:t>
            </a:r>
            <a:r>
              <a:rPr lang="ko-KR" altLang="en-US" sz="1800" dirty="0" smtClean="0"/>
              <a:t> 메뉴를 뭐 넣을지 확정되면 제대로 정하기로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이름은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UI_Menu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구슬 부분을 클릭하면 메뉴 전체가 사라짐</a:t>
            </a:r>
            <a:endParaRPr lang="en-US" altLang="ko-KR" sz="1800" dirty="0"/>
          </a:p>
          <a:p>
            <a:pPr lvl="1" indent="-457200"/>
            <a:r>
              <a:rPr lang="ko-KR" altLang="en-US" sz="1600" dirty="0" smtClean="0"/>
              <a:t>메뉴를 오픈 한 상태에서 구슬이 </a:t>
            </a:r>
            <a:r>
              <a:rPr lang="ko-KR" altLang="en-US" sz="1600" dirty="0" err="1" smtClean="0"/>
              <a:t>스케쥴</a:t>
            </a:r>
            <a:r>
              <a:rPr lang="ko-KR" altLang="en-US" sz="1600" dirty="0" smtClean="0"/>
              <a:t> 메뉴가 되면 어떨까 </a:t>
            </a:r>
            <a:r>
              <a:rPr lang="ko-KR" altLang="en-US" sz="1600" dirty="0" err="1" smtClean="0"/>
              <a:t>생각해볼것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 smtClean="0"/>
              <a:t>메뉴이름</a:t>
            </a:r>
            <a:endParaRPr lang="en-US" altLang="ko-KR" sz="1800" dirty="0" smtClean="0"/>
          </a:p>
          <a:p>
            <a:pPr lvl="1" indent="-457200"/>
            <a:r>
              <a:rPr lang="ko-KR" altLang="en-US" sz="1600" dirty="0" err="1" smtClean="0"/>
              <a:t>스케쥴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 indent="-457200"/>
            <a:r>
              <a:rPr lang="ko-KR" altLang="en-US" sz="1600" dirty="0" smtClean="0"/>
              <a:t>마을 외출</a:t>
            </a:r>
            <a:endParaRPr lang="en-US" altLang="ko-KR" sz="1600" dirty="0" smtClean="0"/>
          </a:p>
          <a:p>
            <a:pPr lvl="2" indent="-457200"/>
            <a:r>
              <a:rPr lang="ko-KR" altLang="en-US" sz="1400" dirty="0" smtClean="0"/>
              <a:t>마을 외출 시 이번 달은 밖에서 </a:t>
            </a:r>
            <a:r>
              <a:rPr lang="ko-KR" altLang="en-US" sz="1400" dirty="0" err="1" smtClean="0"/>
              <a:t>놀건지</a:t>
            </a:r>
            <a:r>
              <a:rPr lang="ko-KR" altLang="en-US" sz="1400" dirty="0" smtClean="0"/>
              <a:t> 물어봄</a:t>
            </a:r>
            <a:endParaRPr lang="en-US" altLang="ko-KR" sz="1400" dirty="0" smtClean="0"/>
          </a:p>
          <a:p>
            <a:pPr lvl="2" indent="-457200"/>
            <a:r>
              <a:rPr lang="ko-KR" altLang="en-US" sz="1400" dirty="0" err="1" smtClean="0"/>
              <a:t>무사수행은</a:t>
            </a:r>
            <a:r>
              <a:rPr lang="ko-KR" altLang="en-US" sz="1400" dirty="0" smtClean="0"/>
              <a:t> 남은 날짜만큼 갈 수 </a:t>
            </a:r>
            <a:r>
              <a:rPr lang="ko-KR" altLang="en-US" sz="1400" dirty="0" err="1" smtClean="0"/>
              <a:t>잇음</a:t>
            </a:r>
            <a:endParaRPr lang="en-US" altLang="ko-KR" sz="1400" dirty="0" smtClean="0"/>
          </a:p>
          <a:p>
            <a:pPr lvl="2" indent="-457200"/>
            <a:r>
              <a:rPr lang="ko-KR" altLang="en-US" sz="1600" dirty="0" smtClean="0"/>
              <a:t>가방</a:t>
            </a:r>
            <a:endParaRPr lang="en-US" altLang="ko-KR" sz="1600" dirty="0" smtClean="0"/>
          </a:p>
          <a:p>
            <a:pPr lvl="2" indent="-457200"/>
            <a:r>
              <a:rPr lang="ko-KR" altLang="en-US" sz="1400" dirty="0" smtClean="0"/>
              <a:t>옷 갈아입기</a:t>
            </a:r>
            <a:endParaRPr lang="en-US" altLang="ko-KR" sz="1400" dirty="0" smtClean="0"/>
          </a:p>
          <a:p>
            <a:pPr lvl="2" indent="-457200"/>
            <a:r>
              <a:rPr lang="ko-KR" altLang="en-US" sz="1400" dirty="0" smtClean="0"/>
              <a:t>소지품</a:t>
            </a:r>
            <a:endParaRPr lang="en-US" altLang="ko-KR" sz="1400" dirty="0" smtClean="0"/>
          </a:p>
          <a:p>
            <a:pPr lvl="1" indent="-457200"/>
            <a:r>
              <a:rPr lang="ko-KR" altLang="en-US" sz="1600" dirty="0" smtClean="0"/>
              <a:t>대화</a:t>
            </a:r>
            <a:endParaRPr lang="en-US" altLang="ko-KR" sz="1600" dirty="0" smtClean="0"/>
          </a:p>
          <a:p>
            <a:pPr lvl="1" indent="-457200"/>
            <a:r>
              <a:rPr lang="ko-KR" altLang="en-US" sz="1600" dirty="0" smtClean="0"/>
              <a:t>상태</a:t>
            </a:r>
            <a:endParaRPr lang="en-US" altLang="ko-KR" sz="1600" dirty="0" smtClean="0"/>
          </a:p>
          <a:p>
            <a:pPr lvl="1" indent="-457200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15" y="2309387"/>
            <a:ext cx="871248" cy="237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89" y="2629507"/>
            <a:ext cx="871248" cy="237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89" y="2957779"/>
            <a:ext cx="871248" cy="2370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24" y="3333054"/>
            <a:ext cx="871248" cy="237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57" y="3647108"/>
            <a:ext cx="871248" cy="2370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3531" y="1916341"/>
            <a:ext cx="1530352" cy="278706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430582" y="212635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4180107" y="2497056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5358214" y="3512461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5414890" y="2790814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11366312" y="149334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11569584" y="149334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11772856" y="149334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10476968" y="584991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680240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883512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086784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290056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93328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696600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899872" y="581787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51" y="3554090"/>
            <a:ext cx="711118" cy="1935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92" y="3775045"/>
            <a:ext cx="711118" cy="19350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51" y="3995218"/>
            <a:ext cx="711118" cy="19350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454104" y="3256074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3839790" y="3408360"/>
            <a:ext cx="1304494" cy="8082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77769" y="333160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23816" y="2881487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17720" y="1460879"/>
            <a:ext cx="978148" cy="1512134"/>
            <a:chOff x="317720" y="1460879"/>
            <a:chExt cx="978148" cy="1512134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7720" y="1460879"/>
              <a:ext cx="978148" cy="742043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2245" y1="37500" x2="6122" y2="25000"/>
                          <a14:foregroundMark x1="7483" y1="12500" x2="7483" y2="12500"/>
                          <a14:foregroundMark x1="10204" y1="82500" x2="10204" y2="82500"/>
                          <a14:foregroundMark x1="27211" y1="7500" x2="27211" y2="7500"/>
                          <a14:foregroundMark x1="42177" y1="5000" x2="42177" y2="5000"/>
                          <a14:backgroundMark x1="10204" y1="45000" x2="9524" y2="45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529" y="2789038"/>
              <a:ext cx="794057" cy="18397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87042" y="1637092"/>
              <a:ext cx="794057" cy="49244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207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년 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12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월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31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Wed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74461" y="2130294"/>
              <a:ext cx="629656" cy="629656"/>
            </a:xfrm>
            <a:prstGeom prst="ellipse">
              <a:avLst/>
            </a:prstGeom>
            <a:solidFill>
              <a:srgbClr val="C6BA95"/>
            </a:solidFill>
            <a:ln w="38100">
              <a:solidFill>
                <a:srgbClr val="6533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44874" y="2309303"/>
            <a:ext cx="737084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마을 외출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7694" y="2629343"/>
            <a:ext cx="737084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가방 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7694" y="2949551"/>
            <a:ext cx="737084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대화 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250" y="275995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G      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750599" y="2458320"/>
            <a:ext cx="66941" cy="235315"/>
          </a:xfrm>
          <a:prstGeom prst="downArrow">
            <a:avLst/>
          </a:prstGeom>
          <a:solidFill>
            <a:srgbClr val="65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 rot="14295561">
            <a:off x="808326" y="2345576"/>
            <a:ext cx="66941" cy="152400"/>
          </a:xfrm>
          <a:prstGeom prst="downArrow">
            <a:avLst/>
          </a:prstGeom>
          <a:solidFill>
            <a:srgbClr val="65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58790" y="243245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23400" y="1419604"/>
            <a:ext cx="5826316" cy="3280627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3531" y="1916341"/>
            <a:ext cx="1530352" cy="2787065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스케쥴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이벤트 화면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UI_Event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화면 구성은 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순서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텍스트 화면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UI_Script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날짜는 카운트가 되도록</a:t>
            </a:r>
            <a:endParaRPr lang="en-US" altLang="ko-KR" dirty="0" smtClean="0"/>
          </a:p>
          <a:p>
            <a:r>
              <a:rPr lang="ko-KR" altLang="en-US" dirty="0" smtClean="0"/>
              <a:t>이벤트중에는 배경이 어두워진다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어느정도 어두워지는지는 조금 생각을 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상승치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UI_status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하락치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UI_status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상승치</a:t>
            </a:r>
            <a:r>
              <a:rPr lang="ko-KR" altLang="en-US" dirty="0" smtClean="0"/>
              <a:t> 다음 한 칸 건너서 </a:t>
            </a:r>
            <a:r>
              <a:rPr lang="ko-KR" altLang="en-US" dirty="0" err="1" smtClean="0"/>
              <a:t>하락치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4" y="3678543"/>
            <a:ext cx="3585430" cy="849937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110733" y="1478490"/>
            <a:ext cx="3874708" cy="2239279"/>
            <a:chOff x="1341806" y="1758085"/>
            <a:chExt cx="3364295" cy="1944300"/>
          </a:xfrm>
        </p:grpSpPr>
        <p:pic>
          <p:nvPicPr>
            <p:cNvPr id="1026" name="Picture 2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814" y="1883831"/>
              <a:ext cx="2987310" cy="169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06" y="1758085"/>
              <a:ext cx="3364295" cy="1944300"/>
            </a:xfrm>
            <a:prstGeom prst="rect">
              <a:avLst/>
            </a:prstGeom>
          </p:spPr>
        </p:pic>
      </p:grpSp>
      <p:sp>
        <p:nvSpPr>
          <p:cNvPr id="42" name="타원 41"/>
          <p:cNvSpPr/>
          <p:nvPr/>
        </p:nvSpPr>
        <p:spPr>
          <a:xfrm>
            <a:off x="1569940" y="1794381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1703259" y="3690973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48731" y="1300819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1948929" y="1684625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35817" y="1986242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96009" y="1643679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03130" y="2726295"/>
            <a:ext cx="1275109" cy="19846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626175" y="2609350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4789126" y="1548061"/>
            <a:ext cx="1267205" cy="10672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632445" y="135261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96009" y="1858372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905534" y="2780092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905534" y="3003546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905534" y="3241160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905534" y="3464614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905534" y="3723067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905534" y="3946521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05534" y="4184135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05534" y="4407589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7720" y="1460879"/>
            <a:ext cx="978148" cy="1545292"/>
            <a:chOff x="317720" y="1460879"/>
            <a:chExt cx="978148" cy="1545292"/>
          </a:xfrm>
        </p:grpSpPr>
        <p:grpSp>
          <p:nvGrpSpPr>
            <p:cNvPr id="79" name="그룹 78"/>
            <p:cNvGrpSpPr/>
            <p:nvPr/>
          </p:nvGrpSpPr>
          <p:grpSpPr>
            <a:xfrm>
              <a:off x="317720" y="1460879"/>
              <a:ext cx="978148" cy="1512134"/>
              <a:chOff x="317720" y="1460879"/>
              <a:chExt cx="978148" cy="1512134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720" y="1460879"/>
                <a:ext cx="978148" cy="742043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>
                            <a14:foregroundMark x1="12245" y1="37500" x2="6122" y2="25000"/>
                            <a14:foregroundMark x1="7483" y1="12500" x2="7483" y2="12500"/>
                            <a14:foregroundMark x1="10204" y1="82500" x2="10204" y2="82500"/>
                            <a14:foregroundMark x1="27211" y1="7500" x2="27211" y2="7500"/>
                            <a14:foregroundMark x1="42177" y1="5000" x2="42177" y2="5000"/>
                            <a14:backgroundMark x1="10204" y1="45000" x2="9524" y2="45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2529" y="2789038"/>
                <a:ext cx="794057" cy="183975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387042" y="1637092"/>
                <a:ext cx="7940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207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년  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12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31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Wed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474461" y="2130294"/>
                <a:ext cx="629656" cy="629656"/>
              </a:xfrm>
              <a:prstGeom prst="ellipse">
                <a:avLst/>
              </a:prstGeom>
              <a:solidFill>
                <a:srgbClr val="C6BA95"/>
              </a:solidFill>
              <a:ln w="38100">
                <a:solidFill>
                  <a:srgbClr val="6533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23250" y="2759950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      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9" name="아래쪽 화살표 108"/>
            <p:cNvSpPr/>
            <p:nvPr/>
          </p:nvSpPr>
          <p:spPr>
            <a:xfrm>
              <a:off x="750599" y="2458320"/>
              <a:ext cx="66941" cy="235315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아래쪽 화살표 109"/>
            <p:cNvSpPr/>
            <p:nvPr/>
          </p:nvSpPr>
          <p:spPr>
            <a:xfrm rot="14295561">
              <a:off x="808326" y="2345576"/>
              <a:ext cx="66941" cy="152400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58790" y="2432457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843373" y="1637673"/>
            <a:ext cx="1094721" cy="184666"/>
            <a:chOff x="-41088" y="2304161"/>
            <a:chExt cx="5779971" cy="975002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069081" y="2491875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41088" y="2304161"/>
              <a:ext cx="3104287" cy="97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5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066263" y="2491874"/>
              <a:ext cx="1477037" cy="5669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3426182" y="2656736"/>
              <a:ext cx="457200" cy="2286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867486" y="1852366"/>
            <a:ext cx="1094721" cy="184666"/>
            <a:chOff x="-41088" y="2304161"/>
            <a:chExt cx="5779971" cy="975002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069081" y="2491875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41088" y="2304161"/>
              <a:ext cx="3104287" cy="97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5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2066263" y="2491874"/>
              <a:ext cx="1477037" cy="5669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 rot="5400000">
              <a:off x="3426182" y="2656736"/>
              <a:ext cx="457200" cy="2286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4893626" y="2069928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893626" y="2284621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840990" y="2063922"/>
            <a:ext cx="1094721" cy="184666"/>
            <a:chOff x="-41088" y="2304161"/>
            <a:chExt cx="5779971" cy="975002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2069081" y="2491875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41088" y="2304161"/>
              <a:ext cx="3104287" cy="97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5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2066263" y="2491874"/>
              <a:ext cx="1477037" cy="5669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5400000">
              <a:off x="3426182" y="2656736"/>
              <a:ext cx="457200" cy="2286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4865103" y="2278615"/>
            <a:ext cx="1094721" cy="184666"/>
            <a:chOff x="-41088" y="2304161"/>
            <a:chExt cx="5779971" cy="975002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2069081" y="2491875"/>
              <a:ext cx="3669802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41088" y="2304161"/>
              <a:ext cx="3104287" cy="97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5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2066263" y="2491874"/>
              <a:ext cx="1477037" cy="5669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 rot="5400000">
              <a:off x="3426182" y="2656736"/>
              <a:ext cx="457200" cy="2286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843373" y="2777804"/>
            <a:ext cx="1123909" cy="169277"/>
            <a:chOff x="396559" y="3310261"/>
            <a:chExt cx="5339505" cy="80420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4835915" y="3006923"/>
            <a:ext cx="1123909" cy="169277"/>
            <a:chOff x="396559" y="3310261"/>
            <a:chExt cx="5339505" cy="804207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이등변 삼각형 14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42152" y="3235804"/>
            <a:ext cx="1123909" cy="169277"/>
            <a:chOff x="396559" y="3310261"/>
            <a:chExt cx="5339505" cy="804207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846137" y="3455489"/>
            <a:ext cx="1123909" cy="169277"/>
            <a:chOff x="396559" y="3310261"/>
            <a:chExt cx="5339505" cy="80420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이등변 삼각형 15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4837131" y="3731287"/>
            <a:ext cx="1123909" cy="169277"/>
            <a:chOff x="396559" y="3310261"/>
            <a:chExt cx="5339505" cy="804207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849352" y="3953362"/>
            <a:ext cx="1123909" cy="169277"/>
            <a:chOff x="396559" y="3310261"/>
            <a:chExt cx="5339505" cy="80420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827773" y="4195361"/>
            <a:ext cx="1123909" cy="169277"/>
            <a:chOff x="396559" y="3310261"/>
            <a:chExt cx="5339505" cy="804207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이등변 삼각형 167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843373" y="4402648"/>
            <a:ext cx="1123909" cy="169277"/>
            <a:chOff x="396559" y="3310261"/>
            <a:chExt cx="5339505" cy="804207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이등변 삼각형 17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0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45010" y="1412675"/>
            <a:ext cx="5826316" cy="3280627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3531" y="1916341"/>
            <a:ext cx="1530352" cy="2787065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대사칸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에스카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대사를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만들거같습니다</a:t>
            </a:r>
            <a:endParaRPr lang="en-US" altLang="ko-KR" dirty="0" smtClean="0"/>
          </a:p>
          <a:p>
            <a:r>
              <a:rPr lang="ko-KR" altLang="en-US" dirty="0" err="1" smtClean="0"/>
              <a:t>스테이터스</a:t>
            </a:r>
            <a:r>
              <a:rPr lang="ko-KR" altLang="en-US" dirty="0" smtClean="0"/>
              <a:t> 변화가 있다면 </a:t>
            </a:r>
            <a:r>
              <a:rPr lang="ko-KR" altLang="en-US" dirty="0" err="1" smtClean="0"/>
              <a:t>이런식으로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36" y="1623314"/>
            <a:ext cx="3440529" cy="194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3" y="1478490"/>
            <a:ext cx="3874708" cy="2239279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6302612" y="133022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925088" y="227897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22818" y="1607374"/>
            <a:ext cx="4131512" cy="2431917"/>
            <a:chOff x="1101208" y="1614303"/>
            <a:chExt cx="4131512" cy="2431917"/>
          </a:xfrm>
        </p:grpSpPr>
        <p:pic>
          <p:nvPicPr>
            <p:cNvPr id="2" name="Picture 2" descr="http://www.egamepia.com/escha-logyplus/img/sub/int01_etc0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386" b="29207"/>
            <a:stretch/>
          </p:blipFill>
          <p:spPr bwMode="auto">
            <a:xfrm>
              <a:off x="1101208" y="1614305"/>
              <a:ext cx="1482659" cy="2401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http://www.egamepia.com/escha-logyplus/img/sub/int01_etc0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21" b="28308"/>
            <a:stretch/>
          </p:blipFill>
          <p:spPr bwMode="auto">
            <a:xfrm>
              <a:off x="3634965" y="1614303"/>
              <a:ext cx="1597755" cy="243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타원 41"/>
          <p:cNvSpPr/>
          <p:nvPr/>
        </p:nvSpPr>
        <p:spPr>
          <a:xfrm>
            <a:off x="1569940" y="1794381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1703259" y="3690973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grpSp>
        <p:nvGrpSpPr>
          <p:cNvPr id="175" name="그룹 174"/>
          <p:cNvGrpSpPr/>
          <p:nvPr/>
        </p:nvGrpSpPr>
        <p:grpSpPr>
          <a:xfrm>
            <a:off x="317720" y="1460879"/>
            <a:ext cx="978148" cy="1545292"/>
            <a:chOff x="317720" y="1460879"/>
            <a:chExt cx="978148" cy="1545292"/>
          </a:xfrm>
        </p:grpSpPr>
        <p:grpSp>
          <p:nvGrpSpPr>
            <p:cNvPr id="176" name="그룹 175"/>
            <p:cNvGrpSpPr/>
            <p:nvPr/>
          </p:nvGrpSpPr>
          <p:grpSpPr>
            <a:xfrm>
              <a:off x="317720" y="1460879"/>
              <a:ext cx="978148" cy="1512134"/>
              <a:chOff x="317720" y="1460879"/>
              <a:chExt cx="978148" cy="1512134"/>
            </a:xfrm>
          </p:grpSpPr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720" y="1460879"/>
                <a:ext cx="978148" cy="742043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>
                            <a14:foregroundMark x1="12245" y1="37500" x2="6122" y2="25000"/>
                            <a14:foregroundMark x1="7483" y1="12500" x2="7483" y2="12500"/>
                            <a14:foregroundMark x1="10204" y1="82500" x2="10204" y2="82500"/>
                            <a14:foregroundMark x1="27211" y1="7500" x2="27211" y2="7500"/>
                            <a14:foregroundMark x1="42177" y1="5000" x2="42177" y2="5000"/>
                            <a14:backgroundMark x1="10204" y1="45000" x2="9524" y2="45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2529" y="2789038"/>
                <a:ext cx="794057" cy="183975"/>
              </a:xfrm>
              <a:prstGeom prst="rect">
                <a:avLst/>
              </a:prstGeom>
            </p:spPr>
          </p:pic>
          <p:sp>
            <p:nvSpPr>
              <p:cNvPr id="183" name="TextBox 182"/>
              <p:cNvSpPr txBox="1"/>
              <p:nvPr/>
            </p:nvSpPr>
            <p:spPr>
              <a:xfrm>
                <a:off x="387042" y="1637092"/>
                <a:ext cx="7940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207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년  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12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31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Wed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474461" y="2130294"/>
                <a:ext cx="629656" cy="629656"/>
              </a:xfrm>
              <a:prstGeom prst="ellipse">
                <a:avLst/>
              </a:prstGeom>
              <a:solidFill>
                <a:srgbClr val="C6BA95"/>
              </a:solidFill>
              <a:ln w="38100">
                <a:solidFill>
                  <a:srgbClr val="6533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423250" y="2759950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      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8" name="아래쪽 화살표 177"/>
            <p:cNvSpPr/>
            <p:nvPr/>
          </p:nvSpPr>
          <p:spPr>
            <a:xfrm>
              <a:off x="750599" y="2458320"/>
              <a:ext cx="66941" cy="235315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아래쪽 화살표 178"/>
            <p:cNvSpPr/>
            <p:nvPr/>
          </p:nvSpPr>
          <p:spPr>
            <a:xfrm rot="14295561">
              <a:off x="808326" y="2345576"/>
              <a:ext cx="66941" cy="152400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58790" y="2432457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4905534" y="3723067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05534" y="3946521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905534" y="4184135"/>
            <a:ext cx="1091505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9" name="그림 20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4" y="3678543"/>
            <a:ext cx="3585430" cy="849937"/>
          </a:xfrm>
          <a:prstGeom prst="rect">
            <a:avLst/>
          </a:prstGeom>
        </p:spPr>
      </p:pic>
      <p:grpSp>
        <p:nvGrpSpPr>
          <p:cNvPr id="189" name="그룹 188"/>
          <p:cNvGrpSpPr/>
          <p:nvPr/>
        </p:nvGrpSpPr>
        <p:grpSpPr>
          <a:xfrm>
            <a:off x="4837131" y="3731287"/>
            <a:ext cx="1123909" cy="169277"/>
            <a:chOff x="396559" y="3310261"/>
            <a:chExt cx="5339505" cy="804207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3" name="이등변 삼각형 19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4849352" y="3953362"/>
            <a:ext cx="1123909" cy="169277"/>
            <a:chOff x="396559" y="3310261"/>
            <a:chExt cx="5339505" cy="804207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8" name="이등변 삼각형 197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827773" y="4195361"/>
            <a:ext cx="1123909" cy="169277"/>
            <a:chOff x="396559" y="3310261"/>
            <a:chExt cx="5339505" cy="804207"/>
          </a:xfrm>
        </p:grpSpPr>
        <p:sp>
          <p:nvSpPr>
            <p:cNvPr id="200" name="모서리가 둥근 직사각형 199"/>
            <p:cNvSpPr/>
            <p:nvPr/>
          </p:nvSpPr>
          <p:spPr>
            <a:xfrm>
              <a:off x="2066263" y="3432728"/>
              <a:ext cx="3669801" cy="56699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96559" y="3310261"/>
              <a:ext cx="2061349" cy="8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</a:rPr>
                <a:t>체력 </a:t>
              </a:r>
              <a:r>
                <a:rPr lang="en-US" altLang="ko-KR" sz="400" b="1" dirty="0" smtClean="0">
                  <a:solidFill>
                    <a:schemeClr val="bg1"/>
                  </a:solidFill>
                </a:rPr>
                <a:t>999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063445" y="3432728"/>
              <a:ext cx="1477037" cy="5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3" name="이등변 삼각형 202"/>
            <p:cNvSpPr/>
            <p:nvPr/>
          </p:nvSpPr>
          <p:spPr>
            <a:xfrm rot="16200000">
              <a:off x="3197582" y="3591299"/>
              <a:ext cx="457200" cy="2286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0" name="타원 209"/>
          <p:cNvSpPr/>
          <p:nvPr/>
        </p:nvSpPr>
        <p:spPr>
          <a:xfrm>
            <a:off x="4706189" y="354836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211" name="타원 210"/>
          <p:cNvSpPr/>
          <p:nvPr/>
        </p:nvSpPr>
        <p:spPr>
          <a:xfrm>
            <a:off x="1717091" y="3652272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0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010" y="1412675"/>
            <a:ext cx="5826316" cy="3280627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3" y="1478490"/>
            <a:ext cx="3874708" cy="2239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UI_</a:t>
            </a:r>
            <a:r>
              <a:rPr lang="ko-KR" altLang="en-US" dirty="0" smtClean="0"/>
              <a:t>마을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메뉴를 클릭했을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조건을 만족 했을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이벤트화면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조건을 만족하지 </a:t>
            </a:r>
            <a:r>
              <a:rPr lang="ko-KR" altLang="en-US" dirty="0" err="1" smtClean="0"/>
              <a:t>않았을경우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상점화면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위치에서 걸리는 시간만큼 날짜가 </a:t>
            </a:r>
            <a:r>
              <a:rPr lang="en-US" altLang="ko-KR" dirty="0" smtClean="0"/>
              <a:t>+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무사수행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 </a:t>
            </a:r>
            <a:r>
              <a:rPr lang="ko-KR" altLang="en-US" dirty="0" err="1" smtClean="0"/>
              <a:t>화면만들기전이니</a:t>
            </a:r>
            <a:r>
              <a:rPr lang="ko-KR" altLang="en-US" dirty="0" smtClean="0"/>
              <a:t> 여기 메모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무사수행은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한칸이동할</a:t>
            </a:r>
            <a:r>
              <a:rPr lang="ko-KR" altLang="en-US" dirty="0" smtClean="0"/>
              <a:t> 때 마다 한시간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공격할 때 마다 </a:t>
            </a:r>
            <a:r>
              <a:rPr lang="ko-KR" altLang="en-US" dirty="0" err="1" smtClean="0"/>
              <a:t>한시간씩</a:t>
            </a:r>
            <a:r>
              <a:rPr lang="ko-KR" altLang="en-US" dirty="0" smtClean="0"/>
              <a:t> 소요됨</a:t>
            </a:r>
            <a:endParaRPr lang="en-US" altLang="ko-KR" dirty="0" smtClean="0"/>
          </a:p>
          <a:p>
            <a:r>
              <a:rPr lang="ko-KR" altLang="en-US" dirty="0" err="1" smtClean="0"/>
              <a:t>머에쓸까</a:t>
            </a:r>
            <a:r>
              <a:rPr lang="en-US" altLang="ko-KR" dirty="0" smtClean="0"/>
              <a:t>..</a:t>
            </a:r>
            <a:r>
              <a:rPr lang="ko-KR" altLang="en-US" dirty="0" smtClean="0"/>
              <a:t>없애기 아쉬움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5638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8159660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747358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76860" y="657253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88013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7720" y="1460879"/>
            <a:ext cx="978148" cy="1545292"/>
            <a:chOff x="317720" y="1460879"/>
            <a:chExt cx="978148" cy="1545292"/>
          </a:xfrm>
        </p:grpSpPr>
        <p:grpSp>
          <p:nvGrpSpPr>
            <p:cNvPr id="44" name="그룹 43"/>
            <p:cNvGrpSpPr/>
            <p:nvPr/>
          </p:nvGrpSpPr>
          <p:grpSpPr>
            <a:xfrm>
              <a:off x="317720" y="1460879"/>
              <a:ext cx="978148" cy="1512134"/>
              <a:chOff x="317720" y="1460879"/>
              <a:chExt cx="978148" cy="1512134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720" y="1460879"/>
                <a:ext cx="978148" cy="742043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12245" y1="37500" x2="6122" y2="25000"/>
                            <a14:foregroundMark x1="7483" y1="12500" x2="7483" y2="12500"/>
                            <a14:foregroundMark x1="10204" y1="82500" x2="10204" y2="82500"/>
                            <a14:foregroundMark x1="27211" y1="7500" x2="27211" y2="7500"/>
                            <a14:foregroundMark x1="42177" y1="5000" x2="42177" y2="5000"/>
                            <a14:backgroundMark x1="10204" y1="45000" x2="9524" y2="45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2529" y="2789038"/>
                <a:ext cx="794057" cy="183975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7042" y="1637092"/>
                <a:ext cx="7940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207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년  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12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31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Wed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74461" y="2130294"/>
                <a:ext cx="629656" cy="629656"/>
              </a:xfrm>
              <a:prstGeom prst="ellipse">
                <a:avLst/>
              </a:prstGeom>
              <a:solidFill>
                <a:srgbClr val="C6BA95"/>
              </a:solidFill>
              <a:ln w="38100">
                <a:solidFill>
                  <a:srgbClr val="6533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23250" y="2759950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      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6" name="아래쪽 화살표 45"/>
            <p:cNvSpPr/>
            <p:nvPr/>
          </p:nvSpPr>
          <p:spPr>
            <a:xfrm>
              <a:off x="750599" y="2458320"/>
              <a:ext cx="66941" cy="235315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아래쪽 화살표 46"/>
            <p:cNvSpPr/>
            <p:nvPr/>
          </p:nvSpPr>
          <p:spPr>
            <a:xfrm rot="14295561">
              <a:off x="808326" y="2345576"/>
              <a:ext cx="66941" cy="152400"/>
            </a:xfrm>
            <a:prstGeom prst="downArrow">
              <a:avLst/>
            </a:prstGeom>
            <a:solidFill>
              <a:srgbClr val="653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8790" y="2432457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42" y="1370926"/>
            <a:ext cx="3322591" cy="2174787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2839940" y="1809415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5" name="타원 54"/>
          <p:cNvSpPr/>
          <p:nvPr/>
        </p:nvSpPr>
        <p:spPr>
          <a:xfrm>
            <a:off x="1449803" y="1809415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4" y="3678543"/>
            <a:ext cx="3585430" cy="84993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396400" y="3678543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3" y="1478490"/>
            <a:ext cx="3874708" cy="22392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42" y="1370926"/>
            <a:ext cx="3322591" cy="2174787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4" y="3678543"/>
            <a:ext cx="3585430" cy="8499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5010" y="1412675"/>
            <a:ext cx="5826316" cy="3280627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18" b="100000" l="9934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9338" y="2073561"/>
            <a:ext cx="1438476" cy="2619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UI_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 </a:t>
            </a:r>
            <a:r>
              <a:rPr lang="ko-KR" altLang="en-US" dirty="0" err="1" smtClean="0"/>
              <a:t>인벤토리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스크롤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아이콘과 수량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상인 </a:t>
            </a:r>
            <a:r>
              <a:rPr lang="ko-KR" altLang="en-US" dirty="0" err="1" smtClean="0"/>
              <a:t>인벤토리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판매버튼을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뜨는 창</a:t>
            </a:r>
            <a:endParaRPr lang="en-US" altLang="ko-KR" dirty="0"/>
          </a:p>
          <a:p>
            <a:pPr lvl="1"/>
            <a:r>
              <a:rPr lang="ko-KR" altLang="en-US" dirty="0" smtClean="0"/>
              <a:t>상인 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팔렸을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매번 감사합니다</a:t>
            </a:r>
            <a:r>
              <a:rPr lang="en-US" altLang="ko-KR" dirty="0" smtClean="0"/>
              <a:t>~</a:t>
            </a:r>
          </a:p>
          <a:p>
            <a:pPr lvl="2"/>
            <a:r>
              <a:rPr lang="ko-KR" altLang="en-US" dirty="0" smtClean="0"/>
              <a:t>주인공이 판매할 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이정도면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쳐준거라고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err="1" smtClean="0"/>
              <a:t>이런식으로</a:t>
            </a:r>
            <a:r>
              <a:rPr lang="ko-KR" altLang="en-US" dirty="0" smtClean="0"/>
              <a:t> 대사를 넣어봅시다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호감도가 올라가면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호감도 오르는 조건은 거래가 많아지거나 퀘스트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많이오른다</a:t>
            </a:r>
            <a:r>
              <a:rPr lang="en-US" altLang="ko-KR" dirty="0" smtClean="0"/>
              <a:t>) </a:t>
            </a:r>
          </a:p>
        </p:txBody>
      </p:sp>
      <p:sp>
        <p:nvSpPr>
          <p:cNvPr id="15" name="타원 14"/>
          <p:cNvSpPr/>
          <p:nvPr/>
        </p:nvSpPr>
        <p:spPr>
          <a:xfrm>
            <a:off x="8159660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8362932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8566204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8769476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972748" y="221596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4054793" y="1682586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08340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86676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89948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693220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896492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099764" y="65404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www.egamepia.com/escha-logyplus/img/sub/int01_etc0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1" b="28308"/>
          <a:stretch/>
        </p:blipFill>
        <p:spPr bwMode="auto">
          <a:xfrm>
            <a:off x="4189015" y="1943100"/>
            <a:ext cx="1806866" cy="275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304226" y="1586351"/>
            <a:ext cx="3407474" cy="1233049"/>
          </a:xfrm>
          <a:prstGeom prst="wedgeRoundRectCallout">
            <a:avLst>
              <a:gd name="adj1" fmla="val -36673"/>
              <a:gd name="adj2" fmla="val -8702"/>
              <a:gd name="adj3" fmla="val 16667"/>
            </a:avLst>
          </a:prstGeom>
          <a:solidFill>
            <a:srgbClr val="C6BA95"/>
          </a:solidFill>
          <a:ln w="19050">
            <a:solidFill>
              <a:srgbClr val="65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304226" y="3090527"/>
            <a:ext cx="3407474" cy="1233049"/>
          </a:xfrm>
          <a:prstGeom prst="wedgeRoundRectCallout">
            <a:avLst>
              <a:gd name="adj1" fmla="val 39546"/>
              <a:gd name="adj2" fmla="val -14882"/>
              <a:gd name="adj3" fmla="val 16667"/>
            </a:avLst>
          </a:prstGeom>
          <a:solidFill>
            <a:srgbClr val="C6BA95"/>
          </a:solidFill>
          <a:ln w="19050">
            <a:solidFill>
              <a:srgbClr val="65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253170" y="1457611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1199786" y="2943483"/>
            <a:ext cx="330288" cy="29670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77951" y="2878402"/>
            <a:ext cx="731724" cy="172654"/>
          </a:xfrm>
          <a:prstGeom prst="roundRect">
            <a:avLst/>
          </a:prstGeom>
          <a:solidFill>
            <a:srgbClr val="C6BA95"/>
          </a:solidFill>
          <a:ln w="28575"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 smtClean="0"/>
              <a:t>나가기</a:t>
            </a:r>
            <a:endParaRPr lang="ko-KR" altLang="en-US" sz="10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93337"/>
              </p:ext>
            </p:extLst>
          </p:nvPr>
        </p:nvGraphicFramePr>
        <p:xfrm>
          <a:off x="1554749" y="1698915"/>
          <a:ext cx="2918602" cy="10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">
                  <a:extLst>
                    <a:ext uri="{9D8B030D-6E8A-4147-A177-3AD203B41FA5}">
                      <a16:colId xmlns:a16="http://schemas.microsoft.com/office/drawing/2014/main" val="3832337462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262966683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1809012968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90943976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047053895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81025281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422559013"/>
                    </a:ext>
                  </a:extLst>
                </a:gridCol>
                <a:gridCol w="122910">
                  <a:extLst>
                    <a:ext uri="{9D8B030D-6E8A-4147-A177-3AD203B41FA5}">
                      <a16:colId xmlns:a16="http://schemas.microsoft.com/office/drawing/2014/main" val="3466474884"/>
                    </a:ext>
                  </a:extLst>
                </a:gridCol>
                <a:gridCol w="1044530">
                  <a:extLst>
                    <a:ext uri="{9D8B030D-6E8A-4147-A177-3AD203B41FA5}">
                      <a16:colId xmlns:a16="http://schemas.microsoft.com/office/drawing/2014/main" val="2373260543"/>
                    </a:ext>
                  </a:extLst>
                </a:gridCol>
              </a:tblGrid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 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</a:rPr>
                        <a:t>번개폭탄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수량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99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판매가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100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번개처럼 잠깐 터지고 말아서 번개폭탄이다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600" b="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69666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522535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80798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99330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041918"/>
                  </a:ext>
                </a:extLst>
              </a:tr>
            </a:tbl>
          </a:graphicData>
        </a:graphic>
      </p:graphicFrame>
      <p:sp>
        <p:nvSpPr>
          <p:cNvPr id="51" name="오른쪽으로 구부러진 화살표 50"/>
          <p:cNvSpPr/>
          <p:nvPr/>
        </p:nvSpPr>
        <p:spPr>
          <a:xfrm>
            <a:off x="2172466" y="2760207"/>
            <a:ext cx="301684" cy="487501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오른쪽으로 구부러진 화살표 51"/>
          <p:cNvSpPr/>
          <p:nvPr/>
        </p:nvSpPr>
        <p:spPr>
          <a:xfrm flipH="1" flipV="1">
            <a:off x="3467774" y="2728410"/>
            <a:ext cx="302252" cy="466587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576203" y="1654999"/>
            <a:ext cx="2090149" cy="243128"/>
            <a:chOff x="1576203" y="1654999"/>
            <a:chExt cx="2090149" cy="243128"/>
          </a:xfrm>
        </p:grpSpPr>
        <p:sp>
          <p:nvSpPr>
            <p:cNvPr id="53" name="폭발 1 52"/>
            <p:cNvSpPr/>
            <p:nvPr/>
          </p:nvSpPr>
          <p:spPr>
            <a:xfrm>
              <a:off x="1576203" y="1715978"/>
              <a:ext cx="214995" cy="182149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25081" y="1654999"/>
              <a:ext cx="3716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</a:t>
              </a:r>
              <a:endParaRPr lang="ko-KR" altLang="en-US" sz="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폭발 1 54"/>
            <p:cNvSpPr/>
            <p:nvPr/>
          </p:nvSpPr>
          <p:spPr>
            <a:xfrm>
              <a:off x="3451357" y="1715978"/>
              <a:ext cx="214995" cy="182149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57311"/>
              </p:ext>
            </p:extLst>
          </p:nvPr>
        </p:nvGraphicFramePr>
        <p:xfrm>
          <a:off x="1583458" y="3233368"/>
          <a:ext cx="2918602" cy="10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">
                  <a:extLst>
                    <a:ext uri="{9D8B030D-6E8A-4147-A177-3AD203B41FA5}">
                      <a16:colId xmlns:a16="http://schemas.microsoft.com/office/drawing/2014/main" val="3832337462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262966683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1809012968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90943976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047053895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810252811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422559013"/>
                    </a:ext>
                  </a:extLst>
                </a:gridCol>
                <a:gridCol w="122910">
                  <a:extLst>
                    <a:ext uri="{9D8B030D-6E8A-4147-A177-3AD203B41FA5}">
                      <a16:colId xmlns:a16="http://schemas.microsoft.com/office/drawing/2014/main" val="3466474884"/>
                    </a:ext>
                  </a:extLst>
                </a:gridCol>
                <a:gridCol w="1044530">
                  <a:extLst>
                    <a:ext uri="{9D8B030D-6E8A-4147-A177-3AD203B41FA5}">
                      <a16:colId xmlns:a16="http://schemas.microsoft.com/office/drawing/2014/main" val="2373260543"/>
                    </a:ext>
                  </a:extLst>
                </a:gridCol>
              </a:tblGrid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 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</a:rPr>
                        <a:t>번개폭탄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수량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99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판매가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: 100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번개처럼 잠깐 터지고 말아서 번개폭탄이다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600" b="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69666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522535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80798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99330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755" marR="48755" marT="24377" marB="24377">
                    <a:lnL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33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041918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1604912" y="3189452"/>
            <a:ext cx="2090149" cy="243128"/>
            <a:chOff x="1576203" y="1654999"/>
            <a:chExt cx="2090149" cy="243128"/>
          </a:xfrm>
        </p:grpSpPr>
        <p:sp>
          <p:nvSpPr>
            <p:cNvPr id="65" name="폭발 1 64"/>
            <p:cNvSpPr/>
            <p:nvPr/>
          </p:nvSpPr>
          <p:spPr>
            <a:xfrm>
              <a:off x="1576203" y="1715978"/>
              <a:ext cx="214995" cy="182149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25081" y="1654999"/>
              <a:ext cx="3716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</a:t>
              </a:r>
              <a:endParaRPr lang="ko-KR" altLang="en-US" sz="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폭발 1 66"/>
            <p:cNvSpPr/>
            <p:nvPr/>
          </p:nvSpPr>
          <p:spPr>
            <a:xfrm>
              <a:off x="3451357" y="1715978"/>
              <a:ext cx="214995" cy="182149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945688" y="2878402"/>
            <a:ext cx="266080" cy="1726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판매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742168" y="2890674"/>
            <a:ext cx="255732" cy="1726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58007" y="4909905"/>
            <a:ext cx="2590800" cy="1630977"/>
          </a:xfrm>
          <a:prstGeom prst="roundRect">
            <a:avLst/>
          </a:prstGeom>
          <a:solidFill>
            <a:srgbClr val="C6BA95"/>
          </a:solidFill>
          <a:ln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몇 개 구매하시겠습니까</a:t>
            </a:r>
            <a:r>
              <a:rPr lang="en-US" altLang="ko-KR" sz="1600" dirty="0" smtClean="0"/>
              <a:t>?</a:t>
            </a:r>
          </a:p>
          <a:p>
            <a:pPr algn="ctr"/>
            <a:r>
              <a:rPr lang="ko-KR" altLang="en-US" sz="1600" dirty="0"/>
              <a:t>몇 개 </a:t>
            </a:r>
            <a:r>
              <a:rPr lang="ko-KR" altLang="en-US" sz="1600" dirty="0" smtClean="0"/>
              <a:t>판매하시겠습니까</a:t>
            </a:r>
            <a:r>
              <a:rPr lang="en-US" altLang="ko-KR" sz="1600" dirty="0" smtClean="0"/>
              <a:t>?</a:t>
            </a:r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  <a:p>
            <a:pPr algn="ctr"/>
            <a:r>
              <a:rPr lang="en-US" altLang="ko-KR" sz="1600" dirty="0" smtClean="0"/>
              <a:t>0000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G </a:t>
            </a:r>
          </a:p>
          <a:p>
            <a:pPr algn="ctr"/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2678004" y="5621105"/>
            <a:ext cx="873406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51410" y="5621105"/>
            <a:ext cx="262397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〉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845209" y="5621105"/>
            <a:ext cx="262397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》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136207" y="5621105"/>
            <a:ext cx="262397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《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2430006" y="5621105"/>
            <a:ext cx="262397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〈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47141" y="6195264"/>
            <a:ext cx="571500" cy="307518"/>
          </a:xfrm>
          <a:prstGeom prst="roundRect">
            <a:avLst/>
          </a:prstGeom>
          <a:solidFill>
            <a:srgbClr val="C6BA95"/>
          </a:solidFill>
          <a:ln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262993" y="6195264"/>
            <a:ext cx="571500" cy="307518"/>
          </a:xfrm>
          <a:prstGeom prst="roundRect">
            <a:avLst/>
          </a:prstGeom>
          <a:solidFill>
            <a:srgbClr val="C6BA95"/>
          </a:solidFill>
          <a:ln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1717814" y="4873463"/>
            <a:ext cx="360913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3259942" y="1594819"/>
            <a:ext cx="238351" cy="231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81218" y="1599254"/>
            <a:ext cx="238351" cy="214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4721307" y="3650933"/>
            <a:ext cx="1224993" cy="666711"/>
          </a:xfrm>
          <a:prstGeom prst="wedgeRoundRectCallout">
            <a:avLst>
              <a:gd name="adj1" fmla="val -29126"/>
              <a:gd name="adj2" fmla="val -75191"/>
              <a:gd name="adj3" fmla="val 16667"/>
            </a:avLst>
          </a:prstGeom>
          <a:solidFill>
            <a:srgbClr val="C6BA95"/>
          </a:solidFill>
          <a:ln>
            <a:solidFill>
              <a:srgbClr val="784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ㅇㅇ에게는</a:t>
            </a:r>
            <a:r>
              <a:rPr lang="ko-KR" altLang="en-US" sz="900" dirty="0" smtClean="0"/>
              <a:t> 특별히 </a:t>
            </a:r>
            <a:r>
              <a:rPr lang="en-US" altLang="ko-KR" sz="900" dirty="0" smtClean="0"/>
              <a:t>10% </a:t>
            </a:r>
            <a:r>
              <a:rPr lang="ko-KR" altLang="en-US" sz="900" dirty="0" smtClean="0"/>
              <a:t>할인이다</a:t>
            </a:r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4710236" y="3513721"/>
            <a:ext cx="330288" cy="32012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95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758</Words>
  <Application>Microsoft Office PowerPoint</Application>
  <PresentationFormat>와이드스크린</PresentationFormat>
  <Paragraphs>351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Office 테마</vt:lpstr>
      <vt:lpstr>스토리보드 레이아웃</vt:lpstr>
      <vt:lpstr>메인 화면</vt:lpstr>
      <vt:lpstr>PowerPoint 프레젠테이션</vt:lpstr>
      <vt:lpstr>PowerPoint 프레젠테이션</vt:lpstr>
      <vt:lpstr>메인 UI</vt:lpstr>
      <vt:lpstr>메인 UI</vt:lpstr>
      <vt:lpstr>스케쥴UI</vt:lpstr>
      <vt:lpstr>이벤트UI</vt:lpstr>
      <vt:lpstr>UI_마을</vt:lpstr>
      <vt:lpstr>UI_상점</vt:lpstr>
      <vt:lpstr>UI_무사수행</vt:lpstr>
      <vt:lpstr>UI 상세_스테이터스바</vt:lpstr>
      <vt:lpstr>UI 상세UI_status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</dc:creator>
  <cp:lastModifiedBy>조은솔</cp:lastModifiedBy>
  <cp:revision>68</cp:revision>
  <dcterms:created xsi:type="dcterms:W3CDTF">2016-12-04T07:18:51Z</dcterms:created>
  <dcterms:modified xsi:type="dcterms:W3CDTF">2017-06-26T15:19:18Z</dcterms:modified>
</cp:coreProperties>
</file>