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82" r:id="rId3"/>
    <p:sldId id="267" r:id="rId4"/>
    <p:sldId id="266" r:id="rId5"/>
    <p:sldId id="286" r:id="rId6"/>
    <p:sldId id="287" r:id="rId7"/>
    <p:sldId id="288" r:id="rId8"/>
    <p:sldId id="289" r:id="rId9"/>
    <p:sldId id="290" r:id="rId10"/>
    <p:sldId id="293" r:id="rId11"/>
    <p:sldId id="294" r:id="rId12"/>
    <p:sldId id="291" r:id="rId13"/>
    <p:sldId id="275" r:id="rId14"/>
    <p:sldId id="263" r:id="rId15"/>
    <p:sldId id="295" r:id="rId16"/>
    <p:sldId id="296" r:id="rId17"/>
    <p:sldId id="297" r:id="rId18"/>
    <p:sldId id="264" r:id="rId19"/>
    <p:sldId id="29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4582" autoAdjust="0"/>
  </p:normalViewPr>
  <p:slideViewPr>
    <p:cSldViewPr snapToGrid="0">
      <p:cViewPr varScale="1">
        <p:scale>
          <a:sx n="98" d="100"/>
          <a:sy n="98" d="100"/>
        </p:scale>
        <p:origin x="96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5D247-86FA-4CE0-BE2D-7B42EFC4C75B}" type="datetimeFigureOut">
              <a:rPr lang="hu-HU" smtClean="0"/>
              <a:t>2016.06.19.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334D5-55AD-42ED-8491-40C1A78BB9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804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It</a:t>
            </a:r>
            <a:r>
              <a:rPr lang="hu-HU" dirty="0" smtClean="0"/>
              <a:t> a </a:t>
            </a:r>
            <a:r>
              <a:rPr lang="hu-HU" dirty="0" err="1" smtClean="0"/>
              <a:t>little</a:t>
            </a:r>
            <a:r>
              <a:rPr lang="hu-HU" dirty="0" smtClean="0"/>
              <a:t> bit </a:t>
            </a:r>
            <a:r>
              <a:rPr lang="hu-HU" dirty="0" err="1" smtClean="0"/>
              <a:t>hard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understand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but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break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down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understand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better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Abstraction</a:t>
            </a:r>
            <a:r>
              <a:rPr lang="hu-HU" baseline="0" dirty="0" smtClean="0"/>
              <a:t>: </a:t>
            </a:r>
            <a:r>
              <a:rPr lang="hu-HU" baseline="0" dirty="0" err="1" smtClean="0"/>
              <a:t>some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way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classifiing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group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things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might</a:t>
            </a:r>
            <a:r>
              <a:rPr lang="hu-HU" baseline="0" dirty="0" smtClean="0"/>
              <a:t> be a </a:t>
            </a:r>
            <a:r>
              <a:rPr lang="hu-HU" baseline="0" dirty="0" err="1" smtClean="0"/>
              <a:t>base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class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an </a:t>
            </a:r>
            <a:r>
              <a:rPr lang="hu-HU" baseline="0" dirty="0" err="1" smtClean="0"/>
              <a:t>interface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way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concept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something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be a </a:t>
            </a:r>
            <a:r>
              <a:rPr lang="hu-HU" baseline="0" dirty="0" err="1" smtClean="0"/>
              <a:t>different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implementations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usually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interface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which</a:t>
            </a:r>
            <a:r>
              <a:rPr lang="hu-HU" baseline="0" dirty="0" smtClean="0"/>
              <a:t> is an </a:t>
            </a:r>
            <a:r>
              <a:rPr lang="hu-HU" baseline="0" dirty="0" err="1" smtClean="0"/>
              <a:t>abstract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class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create</a:t>
            </a:r>
            <a:r>
              <a:rPr lang="hu-HU" baseline="0" dirty="0" smtClean="0"/>
              <a:t> an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which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implements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specific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interface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implmentation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coupled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together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does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coupled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mean</a:t>
            </a:r>
            <a:r>
              <a:rPr lang="hu-HU" baseline="0" dirty="0" smtClean="0"/>
              <a:t>: </a:t>
            </a:r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would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like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change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interface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change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implementations</a:t>
            </a:r>
            <a:r>
              <a:rPr lang="hu-HU" baseline="0" dirty="0" smtClean="0"/>
              <a:t>, and </a:t>
            </a:r>
            <a:r>
              <a:rPr lang="hu-HU" baseline="0" dirty="0" err="1" smtClean="0"/>
              <a:t>vica</a:t>
            </a:r>
            <a:r>
              <a:rPr lang="hu-HU" baseline="0" dirty="0" smtClean="0"/>
              <a:t> versa.</a:t>
            </a:r>
          </a:p>
          <a:p>
            <a:r>
              <a:rPr lang="hu-HU" baseline="0" dirty="0" err="1" smtClean="0"/>
              <a:t>What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bridge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pattern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does</a:t>
            </a:r>
            <a:r>
              <a:rPr lang="hu-HU" baseline="0" dirty="0" smtClean="0"/>
              <a:t>:</a:t>
            </a:r>
          </a:p>
          <a:p>
            <a:r>
              <a:rPr lang="hu-HU" baseline="0" dirty="0" err="1" smtClean="0"/>
              <a:t>Decouple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two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Reason</a:t>
            </a:r>
            <a:r>
              <a:rPr lang="hu-HU" baseline="0" dirty="0" smtClean="0"/>
              <a:t>: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two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vary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independently</a:t>
            </a:r>
            <a:endParaRPr lang="hu-HU" baseline="0" dirty="0" smtClean="0"/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creating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one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level</a:t>
            </a:r>
            <a:r>
              <a:rPr lang="hu-HU" baseline="0" dirty="0" smtClean="0"/>
              <a:t> of a </a:t>
            </a:r>
            <a:r>
              <a:rPr lang="hu-HU" baseline="0" dirty="0" err="1" smtClean="0"/>
              <a:t>higher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. </a:t>
            </a:r>
          </a:p>
          <a:p>
            <a:r>
              <a:rPr lang="hu-HU" baseline="0" dirty="0" err="1" smtClean="0"/>
              <a:t>Abstraction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will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another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allow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vary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two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„</a:t>
            </a:r>
            <a:r>
              <a:rPr lang="hu-HU" baseline="0" dirty="0" err="1" smtClean="0"/>
              <a:t>middle</a:t>
            </a:r>
            <a:r>
              <a:rPr lang="hu-HU" baseline="0" dirty="0" smtClean="0"/>
              <a:t>” </a:t>
            </a:r>
            <a:r>
              <a:rPr lang="hu-HU" baseline="0" dirty="0" err="1" smtClean="0"/>
              <a:t>layer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will</a:t>
            </a:r>
            <a:r>
              <a:rPr lang="hu-HU" baseline="0" dirty="0" smtClean="0"/>
              <a:t> be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bridge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between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teh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1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Here is a </a:t>
            </a:r>
            <a:r>
              <a:rPr lang="hu-HU" dirty="0" err="1" smtClean="0"/>
              <a:t>full</a:t>
            </a:r>
            <a:r>
              <a:rPr lang="hu-HU" dirty="0" smtClean="0"/>
              <a:t> </a:t>
            </a:r>
            <a:r>
              <a:rPr lang="hu-HU" dirty="0" err="1" smtClean="0"/>
              <a:t>menu</a:t>
            </a:r>
            <a:r>
              <a:rPr lang="hu-HU" dirty="0" smtClean="0"/>
              <a:t>.</a:t>
            </a:r>
          </a:p>
          <a:p>
            <a:r>
              <a:rPr lang="hu-HU" dirty="0" smtClean="0"/>
              <a:t>Here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al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possible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burger</a:t>
            </a:r>
            <a:r>
              <a:rPr lang="hu-HU" baseline="0" dirty="0" smtClean="0"/>
              <a:t> house </a:t>
            </a:r>
            <a:r>
              <a:rPr lang="hu-HU" baseline="0" dirty="0" err="1" smtClean="0"/>
              <a:t>sell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There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some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duplication</a:t>
            </a:r>
            <a:r>
              <a:rPr lang="hu-HU" baseline="0" dirty="0" smtClean="0"/>
              <a:t>.</a:t>
            </a:r>
            <a:endParaRPr lang="hu-HU" dirty="0" smtClean="0"/>
          </a:p>
          <a:p>
            <a:r>
              <a:rPr lang="hu-HU" dirty="0" err="1" smtClean="0"/>
              <a:t>Abstraction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a </a:t>
            </a:r>
            <a:r>
              <a:rPr lang="hu-HU" dirty="0" err="1" smtClean="0"/>
              <a:t>burger</a:t>
            </a:r>
            <a:r>
              <a:rPr lang="hu-HU" dirty="0" smtClean="0"/>
              <a:t>, </a:t>
            </a:r>
            <a:r>
              <a:rPr lang="hu-HU" dirty="0" err="1" smtClean="0"/>
              <a:t>implementation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combo</a:t>
            </a:r>
            <a:r>
              <a:rPr lang="hu-HU" dirty="0" smtClean="0"/>
              <a:t>,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implementations</a:t>
            </a:r>
            <a:r>
              <a:rPr lang="hu-HU" baseline="0" dirty="0" smtClean="0"/>
              <a:t> here.</a:t>
            </a:r>
          </a:p>
          <a:p>
            <a:r>
              <a:rPr lang="hu-HU" baseline="0" dirty="0" err="1" smtClean="0"/>
              <a:t>Fry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drink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veggy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milk</a:t>
            </a:r>
            <a:endParaRPr lang="hu-HU" baseline="0" dirty="0" smtClean="0"/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selling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meal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not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burger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separationg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two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concepts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happens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introduce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combo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meal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create</a:t>
            </a:r>
            <a:r>
              <a:rPr lang="hu-HU" baseline="0" dirty="0" smtClean="0"/>
              <a:t> 4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menu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items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add a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burger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add 4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menu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item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change</a:t>
            </a:r>
            <a:r>
              <a:rPr lang="hu-HU" baseline="0" dirty="0" smtClean="0"/>
              <a:t>..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922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Here is a </a:t>
            </a:r>
            <a:r>
              <a:rPr lang="hu-HU" dirty="0" err="1" smtClean="0"/>
              <a:t>simplified</a:t>
            </a:r>
            <a:r>
              <a:rPr lang="hu-HU" dirty="0" smtClean="0"/>
              <a:t> </a:t>
            </a:r>
            <a:r>
              <a:rPr lang="hu-HU" dirty="0" err="1" smtClean="0"/>
              <a:t>menu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Creating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meals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combining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two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together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Abstraction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now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two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separate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things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Buger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not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tight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combo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anymore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add a </a:t>
            </a:r>
            <a:r>
              <a:rPr lang="hu-HU" baseline="0" dirty="0" err="1" smtClean="0"/>
              <a:t>different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combo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burger</a:t>
            </a:r>
            <a:r>
              <a:rPr lang="hu-HU" baseline="0" dirty="0" smtClean="0"/>
              <a:t>. The </a:t>
            </a:r>
            <a:r>
              <a:rPr lang="hu-HU" baseline="0" dirty="0" err="1" smtClean="0"/>
              <a:t>other</a:t>
            </a:r>
            <a:r>
              <a:rPr lang="hu-HU" baseline="0" dirty="0" smtClean="0"/>
              <a:t> part </a:t>
            </a:r>
            <a:r>
              <a:rPr lang="hu-HU" baseline="0" dirty="0" err="1" smtClean="0"/>
              <a:t>does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not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change</a:t>
            </a:r>
            <a:endParaRPr lang="hu-HU" baseline="0" dirty="0" smtClean="0"/>
          </a:p>
          <a:p>
            <a:r>
              <a:rPr lang="hu-HU" baseline="0" dirty="0" smtClean="0"/>
              <a:t>The </a:t>
            </a:r>
            <a:r>
              <a:rPr lang="hu-HU" baseline="0" dirty="0" err="1" smtClean="0"/>
              <a:t>custumor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decide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how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couple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two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together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not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create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menu</a:t>
            </a:r>
            <a:r>
              <a:rPr lang="hu-HU" baseline="0" dirty="0" smtClean="0"/>
              <a:t>..</a:t>
            </a:r>
          </a:p>
          <a:p>
            <a:r>
              <a:rPr lang="hu-HU" baseline="0" dirty="0" smtClean="0"/>
              <a:t>25.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4355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Faq</a:t>
            </a:r>
            <a:r>
              <a:rPr lang="hu-HU" dirty="0" smtClean="0"/>
              <a:t>, </a:t>
            </a:r>
            <a:r>
              <a:rPr lang="hu-HU" dirty="0" err="1" smtClean="0"/>
              <a:t>book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kinds</a:t>
            </a:r>
            <a:r>
              <a:rPr lang="hu-HU" dirty="0" smtClean="0"/>
              <a:t> of </a:t>
            </a:r>
            <a:r>
              <a:rPr lang="hu-HU" dirty="0" err="1" smtClean="0"/>
              <a:t>documents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manuscripts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has </a:t>
            </a:r>
            <a:r>
              <a:rPr lang="hu-HU" baseline="0" dirty="0" err="1" smtClean="0"/>
              <a:t>different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attributes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Each</a:t>
            </a:r>
            <a:r>
              <a:rPr lang="hu-HU" baseline="0" dirty="0" smtClean="0"/>
              <a:t> has a Print.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1937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Faq</a:t>
            </a:r>
            <a:r>
              <a:rPr lang="hu-HU" dirty="0" smtClean="0"/>
              <a:t>, </a:t>
            </a:r>
            <a:r>
              <a:rPr lang="hu-HU" dirty="0" err="1" smtClean="0"/>
              <a:t>book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kinds</a:t>
            </a:r>
            <a:r>
              <a:rPr lang="hu-HU" dirty="0" smtClean="0"/>
              <a:t> of </a:t>
            </a:r>
            <a:r>
              <a:rPr lang="hu-HU" dirty="0" err="1" smtClean="0"/>
              <a:t>documents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manuscripts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has </a:t>
            </a:r>
            <a:r>
              <a:rPr lang="hu-HU" baseline="0" dirty="0" err="1" smtClean="0"/>
              <a:t>different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attributes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Each</a:t>
            </a:r>
            <a:r>
              <a:rPr lang="hu-HU" baseline="0" dirty="0" smtClean="0"/>
              <a:t> has a Print.</a:t>
            </a:r>
          </a:p>
          <a:p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would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stick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solution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would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large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headachin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mantenance</a:t>
            </a:r>
            <a:r>
              <a:rPr lang="hu-HU" baseline="0" dirty="0" smtClean="0"/>
              <a:t>. </a:t>
            </a:r>
          </a:p>
          <a:p>
            <a:r>
              <a:rPr lang="hu-HU" baseline="0" dirty="0" err="1" smtClean="0"/>
              <a:t>For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formatting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create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Book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faq</a:t>
            </a:r>
            <a:r>
              <a:rPr lang="hu-HU" baseline="0" dirty="0" smtClean="0"/>
              <a:t>  and </a:t>
            </a:r>
            <a:r>
              <a:rPr lang="hu-HU" baseline="0" dirty="0" err="1" smtClean="0"/>
              <a:t>Termpaper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fancy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formatting</a:t>
            </a:r>
            <a:r>
              <a:rPr lang="hu-HU" baseline="0" dirty="0" smtClean="0"/>
              <a:t> version.</a:t>
            </a:r>
          </a:p>
          <a:p>
            <a:r>
              <a:rPr lang="hu-HU" baseline="0" dirty="0" smtClean="0"/>
              <a:t>Print is an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IManuscript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interface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But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want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an </a:t>
            </a:r>
            <a:r>
              <a:rPr lang="hu-HU" baseline="0" dirty="0" err="1" smtClean="0"/>
              <a:t>other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level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going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create</a:t>
            </a:r>
            <a:r>
              <a:rPr lang="hu-HU" baseline="0" dirty="0" smtClean="0"/>
              <a:t> an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formatting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going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take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Bridge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pattern</a:t>
            </a:r>
            <a:r>
              <a:rPr lang="hu-HU" baseline="0" dirty="0" smtClean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9020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err="1" smtClean="0"/>
              <a:t>What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really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want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force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those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IManuScript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tak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formatter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you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an </a:t>
            </a:r>
            <a:r>
              <a:rPr lang="hu-HU" baseline="0" dirty="0" err="1" smtClean="0"/>
              <a:t>ImanuScript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then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you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formatter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Lets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define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constructor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IManuScript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which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accepts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formatter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extended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abilitiy</a:t>
            </a:r>
            <a:r>
              <a:rPr lang="hu-HU" baseline="0" dirty="0" smtClean="0"/>
              <a:t> of a </a:t>
            </a:r>
            <a:r>
              <a:rPr lang="hu-HU" baseline="0" dirty="0" err="1" smtClean="0"/>
              <a:t>set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classes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successfully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decouple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from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.</a:t>
            </a:r>
          </a:p>
          <a:p>
            <a:endParaRPr lang="hu-HU" baseline="0" dirty="0" smtClean="0"/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refer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relationship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between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IManuScript</a:t>
            </a:r>
            <a:r>
              <a:rPr lang="hu-HU" baseline="0" dirty="0" smtClean="0"/>
              <a:t> an </a:t>
            </a:r>
            <a:r>
              <a:rPr lang="hu-HU" baseline="0" dirty="0" err="1" smtClean="0"/>
              <a:t>Iformatter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as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bridge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because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bridges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its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and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letting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them</a:t>
            </a:r>
            <a:r>
              <a:rPr lang="hu-HU" baseline="0" dirty="0" smtClean="0"/>
              <a:t> </a:t>
            </a:r>
            <a:r>
              <a:rPr lang="hu-HU" baseline="0" dirty="0" err="1" smtClean="0"/>
              <a:t>vary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independently</a:t>
            </a:r>
            <a:r>
              <a:rPr lang="hu-HU" baseline="0" dirty="0" smtClean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7673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Abstraction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our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example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IManuscript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That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was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way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Print a </a:t>
            </a:r>
            <a:r>
              <a:rPr lang="hu-HU" baseline="0" dirty="0" err="1" smtClean="0"/>
              <a:t>document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concept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behind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Refined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IManuScript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interface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had a </a:t>
            </a:r>
            <a:r>
              <a:rPr lang="hu-HU" baseline="0" dirty="0" err="1" smtClean="0"/>
              <a:t>book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paper</a:t>
            </a:r>
            <a:r>
              <a:rPr lang="hu-HU" baseline="0" dirty="0" smtClean="0"/>
              <a:t> and a FAQ.</a:t>
            </a:r>
          </a:p>
          <a:p>
            <a:endParaRPr lang="hu-HU" baseline="0" dirty="0" smtClean="0"/>
          </a:p>
          <a:p>
            <a:r>
              <a:rPr lang="hu-HU" baseline="0" dirty="0" err="1" smtClean="0"/>
              <a:t>Implementor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our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example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formatter</a:t>
            </a:r>
            <a:r>
              <a:rPr lang="hu-HU" baseline="0" dirty="0" smtClean="0"/>
              <a:t>.</a:t>
            </a:r>
          </a:p>
          <a:p>
            <a:r>
              <a:rPr lang="hu-HU" baseline="0" dirty="0" smtClean="0"/>
              <a:t>The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formatting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book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didnt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watn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formatter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be </a:t>
            </a:r>
            <a:r>
              <a:rPr lang="hu-HU" baseline="0" dirty="0" err="1" smtClean="0"/>
              <a:t>tide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type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manuscript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didnt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book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should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only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one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type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formatting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like</a:t>
            </a:r>
            <a:r>
              <a:rPr lang="hu-HU" baseline="0" dirty="0" smtClean="0"/>
              <a:t> standard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Reverse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didnt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all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combination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every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abstraction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every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.</a:t>
            </a:r>
          </a:p>
          <a:p>
            <a:endParaRPr lang="hu-HU" baseline="0" dirty="0" smtClean="0"/>
          </a:p>
          <a:p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endParaRPr lang="hu-H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interface provides only primitive operations,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Abstraction defines higher-level operations based on these</a:t>
            </a:r>
          </a:p>
          <a:p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primitives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err="1" smtClean="0"/>
              <a:t>Implementor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several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ConcreteImplementor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hieararchy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allows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create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IManuScript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formatting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combining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them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together</a:t>
            </a:r>
            <a:r>
              <a:rPr lang="hu-HU" baseline="0" dirty="0" smtClean="0"/>
              <a:t>.</a:t>
            </a:r>
          </a:p>
          <a:p>
            <a:endParaRPr lang="hu-HU" baseline="0" dirty="0" smtClean="0"/>
          </a:p>
          <a:p>
            <a:r>
              <a:rPr lang="hu-HU" baseline="0" dirty="0" err="1" smtClean="0"/>
              <a:t>One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with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Bridge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pattern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you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play </a:t>
            </a:r>
            <a:r>
              <a:rPr lang="hu-HU" baseline="0" dirty="0" err="1" smtClean="0"/>
              <a:t>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multiple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times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There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other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aspects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Manuscripts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differnt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type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Printers</a:t>
            </a:r>
            <a:r>
              <a:rPr lang="hu-HU" baseline="0" dirty="0" smtClean="0"/>
              <a:t> ,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language</a:t>
            </a:r>
            <a:r>
              <a:rPr lang="hu-HU" baseline="0" dirty="0" smtClean="0"/>
              <a:t>. </a:t>
            </a:r>
          </a:p>
          <a:p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could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bridge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together</a:t>
            </a:r>
            <a:r>
              <a:rPr lang="hu-HU" baseline="0" dirty="0" smtClean="0"/>
              <a:t>, mix and </a:t>
            </a:r>
            <a:r>
              <a:rPr lang="hu-HU" baseline="0" dirty="0" err="1" smtClean="0"/>
              <a:t>match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them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our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own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customized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implementation</a:t>
            </a:r>
            <a:r>
              <a:rPr lang="hu-HU" baseline="0" dirty="0" smtClean="0"/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975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Whatever</a:t>
            </a:r>
            <a:r>
              <a:rPr lang="hu-HU" dirty="0" smtClean="0"/>
              <a:t> </a:t>
            </a:r>
            <a:r>
              <a:rPr lang="hu-HU" dirty="0" err="1" smtClean="0"/>
              <a:t>type</a:t>
            </a:r>
            <a:r>
              <a:rPr lang="hu-HU" dirty="0" smtClean="0"/>
              <a:t> of </a:t>
            </a:r>
            <a:r>
              <a:rPr lang="hu-HU" dirty="0" err="1" smtClean="0"/>
              <a:t>persistence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bridging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abstraction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ability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persist</a:t>
            </a:r>
            <a:r>
              <a:rPr lang="hu-HU" dirty="0" smtClean="0"/>
              <a:t> and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actual</a:t>
            </a:r>
            <a:r>
              <a:rPr lang="hu-HU" dirty="0" smtClean="0"/>
              <a:t> </a:t>
            </a:r>
            <a:r>
              <a:rPr lang="hu-HU" dirty="0" err="1" smtClean="0"/>
              <a:t>iplemntation</a:t>
            </a:r>
            <a:r>
              <a:rPr lang="hu-HU" dirty="0" smtClean="0"/>
              <a:t> of </a:t>
            </a:r>
            <a:r>
              <a:rPr lang="hu-HU" dirty="0" err="1" smtClean="0"/>
              <a:t>persistence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715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99960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891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04806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371002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843764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18085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8130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036858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18785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860012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955638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0C014-2D3F-4BC7-B778-21FA01B01EF7}" type="datetime1">
              <a:rPr lang="hu-HU" smtClean="0"/>
              <a:t>2016.06.19.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202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 </a:t>
            </a:r>
            <a:r>
              <a:rPr lang="hu-HU" dirty="0" err="1" smtClean="0"/>
              <a:t>Bridge</a:t>
            </a:r>
            <a:r>
              <a:rPr lang="hu-HU" dirty="0" smtClean="0"/>
              <a:t> &amp; </a:t>
            </a:r>
            <a:r>
              <a:rPr lang="hu-HU" dirty="0" err="1" smtClean="0"/>
              <a:t>Composite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Gergely Szilágyi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79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Applicability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</a:t>
            </a:r>
            <a:r>
              <a:rPr lang="hu-HU" dirty="0" err="1" smtClean="0"/>
              <a:t>when</a:t>
            </a:r>
            <a:r>
              <a:rPr lang="hu-HU" dirty="0" smtClean="0"/>
              <a:t>:</a:t>
            </a:r>
          </a:p>
          <a:p>
            <a:pPr lvl="1"/>
            <a:r>
              <a:rPr lang="hu-HU" dirty="0"/>
              <a:t>y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/>
              <a:t>want to avoid a permanent binding between an abstraction and </a:t>
            </a:r>
            <a:r>
              <a:rPr lang="en-US" dirty="0" smtClean="0"/>
              <a:t>its</a:t>
            </a:r>
            <a:r>
              <a:rPr lang="hu-HU" dirty="0" smtClean="0"/>
              <a:t> </a:t>
            </a:r>
            <a:r>
              <a:rPr lang="en-US" dirty="0" smtClean="0"/>
              <a:t>implementation</a:t>
            </a:r>
            <a:r>
              <a:rPr lang="en-US" dirty="0"/>
              <a:t>. This might be the case, for example, when the </a:t>
            </a:r>
            <a:r>
              <a:rPr lang="en-US" dirty="0" smtClean="0"/>
              <a:t>implementation</a:t>
            </a:r>
            <a:endParaRPr lang="hu-HU" dirty="0" smtClean="0"/>
          </a:p>
          <a:p>
            <a:pPr lvl="1"/>
            <a:r>
              <a:rPr lang="en-US" dirty="0"/>
              <a:t>both the abstractions and their implementations should be extensible </a:t>
            </a:r>
            <a:r>
              <a:rPr lang="en-US" dirty="0" smtClean="0"/>
              <a:t>by</a:t>
            </a:r>
            <a:r>
              <a:rPr lang="hu-HU" dirty="0" smtClean="0"/>
              <a:t> </a:t>
            </a:r>
            <a:r>
              <a:rPr lang="en-US" dirty="0" err="1" smtClean="0"/>
              <a:t>subclassing</a:t>
            </a:r>
            <a:r>
              <a:rPr lang="en-US" dirty="0"/>
              <a:t>. In this case, the Bridge pattern lets you combine the </a:t>
            </a:r>
            <a:r>
              <a:rPr lang="en-US" dirty="0" smtClean="0"/>
              <a:t>different</a:t>
            </a:r>
            <a:r>
              <a:rPr lang="hu-HU" dirty="0" smtClean="0"/>
              <a:t> </a:t>
            </a:r>
            <a:r>
              <a:rPr lang="en-US" dirty="0" smtClean="0"/>
              <a:t>abstractions </a:t>
            </a:r>
            <a:r>
              <a:rPr lang="en-US" dirty="0"/>
              <a:t>and implementations and extend them </a:t>
            </a:r>
            <a:r>
              <a:rPr lang="en-US" dirty="0" err="1"/>
              <a:t>independently.</a:t>
            </a:r>
            <a:r>
              <a:rPr lang="en-US" dirty="0" err="1" smtClean="0"/>
              <a:t>n</a:t>
            </a:r>
            <a:r>
              <a:rPr lang="hu-HU" dirty="0" smtClean="0"/>
              <a:t> </a:t>
            </a:r>
            <a:r>
              <a:rPr lang="en-US" dirty="0" smtClean="0"/>
              <a:t>must </a:t>
            </a:r>
            <a:r>
              <a:rPr lang="en-US" dirty="0"/>
              <a:t>be selected or switched at run-time</a:t>
            </a:r>
            <a:r>
              <a:rPr lang="en-US" dirty="0" smtClean="0"/>
              <a:t>.</a:t>
            </a:r>
            <a:endParaRPr lang="hu-HU" dirty="0" smtClean="0"/>
          </a:p>
          <a:p>
            <a:pPr lvl="1"/>
            <a:r>
              <a:rPr lang="en-US" dirty="0" smtClean="0"/>
              <a:t>(C</a:t>
            </a:r>
            <a:r>
              <a:rPr lang="en-US" dirty="0"/>
              <a:t>++) you want to hide the implementation of an abstraction completely </a:t>
            </a:r>
            <a:r>
              <a:rPr lang="en-US" dirty="0" smtClean="0"/>
              <a:t>from</a:t>
            </a:r>
            <a:r>
              <a:rPr lang="hu-HU" dirty="0" smtClean="0"/>
              <a:t> </a:t>
            </a:r>
            <a:r>
              <a:rPr lang="en-US" dirty="0" smtClean="0"/>
              <a:t>clients</a:t>
            </a:r>
            <a:r>
              <a:rPr lang="hu-HU" dirty="0" smtClean="0"/>
              <a:t>.</a:t>
            </a:r>
          </a:p>
          <a:p>
            <a:pPr lvl="1"/>
            <a:r>
              <a:rPr lang="en-US" dirty="0"/>
              <a:t>you have a proliferation of classes as shown earlier in the first </a:t>
            </a:r>
            <a:r>
              <a:rPr lang="en-US" dirty="0" smtClean="0"/>
              <a:t>Motivation</a:t>
            </a:r>
            <a:r>
              <a:rPr lang="hu-HU" dirty="0" smtClean="0"/>
              <a:t> </a:t>
            </a:r>
            <a:r>
              <a:rPr lang="en-US" dirty="0" smtClean="0"/>
              <a:t>diagram</a:t>
            </a:r>
            <a:r>
              <a:rPr lang="en-US" dirty="0"/>
              <a:t>. Such a class hierarchy indicates the need for splitting an </a:t>
            </a:r>
            <a:r>
              <a:rPr lang="en-US" dirty="0" smtClean="0"/>
              <a:t>object</a:t>
            </a:r>
            <a:r>
              <a:rPr lang="hu-HU" dirty="0" smtClean="0"/>
              <a:t> </a:t>
            </a:r>
            <a:r>
              <a:rPr lang="en-US" dirty="0"/>
              <a:t>into two parts</a:t>
            </a:r>
            <a:r>
              <a:rPr lang="en-US" dirty="0" smtClean="0"/>
              <a:t>.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9533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Consequences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has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following</a:t>
            </a:r>
            <a:r>
              <a:rPr lang="hu-HU" dirty="0" smtClean="0"/>
              <a:t> </a:t>
            </a:r>
            <a:r>
              <a:rPr lang="hu-HU" dirty="0" err="1" smtClean="0"/>
              <a:t>consequences</a:t>
            </a:r>
            <a:r>
              <a:rPr lang="hu-HU" dirty="0" smtClean="0"/>
              <a:t>:</a:t>
            </a:r>
          </a:p>
          <a:p>
            <a:pPr lvl="1"/>
            <a:r>
              <a:rPr lang="en-US" i="1" dirty="0"/>
              <a:t>Decoupling interface and implementation. </a:t>
            </a:r>
            <a:r>
              <a:rPr lang="en-US" dirty="0"/>
              <a:t>An implementation is not </a:t>
            </a:r>
            <a:r>
              <a:rPr lang="en-US" dirty="0" smtClean="0"/>
              <a:t>bound</a:t>
            </a:r>
            <a:r>
              <a:rPr lang="hu-HU" dirty="0" smtClean="0"/>
              <a:t> </a:t>
            </a:r>
            <a:r>
              <a:rPr lang="en-US" dirty="0" smtClean="0"/>
              <a:t>permanently </a:t>
            </a:r>
            <a:r>
              <a:rPr lang="en-US" dirty="0"/>
              <a:t>to an interface. The implementation of an abstraction can </a:t>
            </a:r>
            <a:r>
              <a:rPr lang="en-US" dirty="0" smtClean="0"/>
              <a:t>be</a:t>
            </a:r>
            <a:r>
              <a:rPr lang="hu-HU" dirty="0" smtClean="0"/>
              <a:t> </a:t>
            </a:r>
            <a:r>
              <a:rPr lang="en-US" dirty="0" smtClean="0"/>
              <a:t>configured </a:t>
            </a:r>
            <a:r>
              <a:rPr lang="en-US" dirty="0"/>
              <a:t>at run-time. It's even possible for an object to change </a:t>
            </a:r>
            <a:r>
              <a:rPr lang="en-US" dirty="0" smtClean="0"/>
              <a:t>its</a:t>
            </a:r>
            <a:r>
              <a:rPr lang="hu-HU" dirty="0" smtClean="0"/>
              <a:t> </a:t>
            </a:r>
            <a:r>
              <a:rPr lang="hu-HU" dirty="0" err="1" smtClean="0"/>
              <a:t>implementation</a:t>
            </a:r>
            <a:r>
              <a:rPr lang="hu-HU" dirty="0" smtClean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run-time</a:t>
            </a:r>
            <a:r>
              <a:rPr lang="hu-HU" dirty="0" smtClean="0"/>
              <a:t>.</a:t>
            </a:r>
          </a:p>
          <a:p>
            <a:pPr lvl="1"/>
            <a:r>
              <a:rPr lang="en-US" dirty="0"/>
              <a:t>this decoupling encourages layering that can lead to </a:t>
            </a:r>
            <a:r>
              <a:rPr lang="en-US" dirty="0" smtClean="0"/>
              <a:t>a</a:t>
            </a:r>
            <a:r>
              <a:rPr lang="hu-HU" dirty="0" smtClean="0"/>
              <a:t> </a:t>
            </a:r>
            <a:r>
              <a:rPr lang="en-US" dirty="0" smtClean="0"/>
              <a:t>better-structured </a:t>
            </a:r>
            <a:r>
              <a:rPr lang="en-US" dirty="0"/>
              <a:t>system. The high-level part of a system only has to </a:t>
            </a:r>
            <a:r>
              <a:rPr lang="en-US" dirty="0" smtClean="0"/>
              <a:t>know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/>
              <a:t>Abstraction</a:t>
            </a:r>
            <a:r>
              <a:rPr lang="hu-HU" dirty="0"/>
              <a:t> and </a:t>
            </a:r>
            <a:r>
              <a:rPr lang="hu-HU" dirty="0" err="1"/>
              <a:t>Implementor</a:t>
            </a:r>
            <a:r>
              <a:rPr lang="hu-HU" dirty="0" smtClean="0"/>
              <a:t>.</a:t>
            </a:r>
            <a:endParaRPr lang="hu-HU" dirty="0"/>
          </a:p>
          <a:p>
            <a:pPr lvl="1"/>
            <a:r>
              <a:rPr lang="en-US" i="1" dirty="0"/>
              <a:t>Improved extensibility. </a:t>
            </a:r>
            <a:r>
              <a:rPr lang="en-US" dirty="0"/>
              <a:t>You can extend the Abstraction and </a:t>
            </a:r>
            <a:r>
              <a:rPr lang="en-US" dirty="0" err="1" smtClean="0"/>
              <a:t>Implementor</a:t>
            </a:r>
            <a:r>
              <a:rPr lang="hu-HU" dirty="0" smtClean="0"/>
              <a:t> </a:t>
            </a:r>
            <a:r>
              <a:rPr lang="hu-HU" dirty="0" err="1" smtClean="0"/>
              <a:t>hierarchies</a:t>
            </a:r>
            <a:r>
              <a:rPr lang="hu-HU" dirty="0" smtClean="0"/>
              <a:t> </a:t>
            </a:r>
            <a:r>
              <a:rPr lang="hu-HU" dirty="0" err="1"/>
              <a:t>independently</a:t>
            </a:r>
            <a:r>
              <a:rPr lang="hu-HU" dirty="0" smtClean="0"/>
              <a:t>.</a:t>
            </a:r>
          </a:p>
          <a:p>
            <a:pPr lvl="1"/>
            <a:r>
              <a:rPr lang="en-US" i="1" dirty="0"/>
              <a:t>Hiding implementation details from clients. </a:t>
            </a:r>
            <a:r>
              <a:rPr lang="en-US" dirty="0"/>
              <a:t>You can shield clients </a:t>
            </a:r>
            <a:r>
              <a:rPr lang="en-US" dirty="0" smtClean="0"/>
              <a:t>from</a:t>
            </a:r>
            <a:r>
              <a:rPr lang="hu-HU" dirty="0" smtClean="0"/>
              <a:t> </a:t>
            </a:r>
            <a:r>
              <a:rPr lang="en-US" dirty="0" smtClean="0"/>
              <a:t>implementation </a:t>
            </a:r>
            <a:r>
              <a:rPr lang="en-US" dirty="0"/>
              <a:t>details, like the sharing of </a:t>
            </a:r>
            <a:r>
              <a:rPr lang="en-US" dirty="0" err="1"/>
              <a:t>implementor</a:t>
            </a:r>
            <a:r>
              <a:rPr lang="en-US" dirty="0"/>
              <a:t> objects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194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Common</a:t>
            </a:r>
            <a:r>
              <a:rPr lang="hu-HU" dirty="0" smtClean="0"/>
              <a:t> </a:t>
            </a:r>
            <a:r>
              <a:rPr lang="hu-HU" dirty="0" err="1" smtClean="0"/>
              <a:t>Usages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Persistence</a:t>
            </a:r>
            <a:endParaRPr lang="hu-HU" dirty="0" smtClean="0"/>
          </a:p>
          <a:p>
            <a:pPr lvl="1"/>
            <a:r>
              <a:rPr lang="hu-HU" dirty="0" err="1" smtClean="0"/>
              <a:t>Database</a:t>
            </a:r>
            <a:r>
              <a:rPr lang="hu-HU" dirty="0" smtClean="0"/>
              <a:t> </a:t>
            </a:r>
            <a:r>
              <a:rPr lang="hu-HU" dirty="0" err="1" smtClean="0"/>
              <a:t>persistence</a:t>
            </a:r>
            <a:endParaRPr lang="hu-HU" dirty="0" smtClean="0"/>
          </a:p>
          <a:p>
            <a:pPr lvl="1"/>
            <a:r>
              <a:rPr lang="hu-HU" dirty="0" err="1" smtClean="0"/>
              <a:t>Filesystem</a:t>
            </a:r>
            <a:r>
              <a:rPr lang="hu-HU" dirty="0" smtClean="0"/>
              <a:t> </a:t>
            </a:r>
            <a:r>
              <a:rPr lang="hu-HU" dirty="0" err="1" smtClean="0"/>
              <a:t>persistence</a:t>
            </a:r>
            <a:endParaRPr lang="hu-HU" dirty="0" smtClean="0"/>
          </a:p>
          <a:p>
            <a:pPr lvl="1"/>
            <a:r>
              <a:rPr lang="hu-HU" dirty="0" err="1" smtClean="0"/>
              <a:t>Streaming</a:t>
            </a:r>
            <a:r>
              <a:rPr lang="hu-HU" dirty="0" smtClean="0"/>
              <a:t> over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 </a:t>
            </a:r>
            <a:r>
              <a:rPr lang="hu-HU" dirty="0" err="1" smtClean="0"/>
              <a:t>persistence</a:t>
            </a:r>
            <a:endParaRPr lang="hu-HU" dirty="0" smtClean="0"/>
          </a:p>
          <a:p>
            <a:endParaRPr lang="hu-HU" dirty="0"/>
          </a:p>
          <a:p>
            <a:r>
              <a:rPr lang="hu-HU" dirty="0" err="1" smtClean="0"/>
              <a:t>User</a:t>
            </a:r>
            <a:r>
              <a:rPr lang="hu-HU" dirty="0" smtClean="0"/>
              <a:t> </a:t>
            </a:r>
            <a:r>
              <a:rPr lang="hu-HU" dirty="0" err="1" smtClean="0"/>
              <a:t>Interface</a:t>
            </a:r>
            <a:endParaRPr lang="hu-HU" dirty="0" smtClean="0"/>
          </a:p>
          <a:p>
            <a:pPr lvl="1"/>
            <a:r>
              <a:rPr lang="hu-HU" dirty="0" err="1" smtClean="0"/>
              <a:t>Multiplatform</a:t>
            </a:r>
            <a:r>
              <a:rPr lang="hu-HU" dirty="0" smtClean="0"/>
              <a:t> </a:t>
            </a:r>
            <a:r>
              <a:rPr lang="hu-HU" dirty="0" err="1" smtClean="0"/>
              <a:t>interfaces</a:t>
            </a:r>
            <a:r>
              <a:rPr lang="hu-HU" dirty="0" smtClean="0"/>
              <a:t> </a:t>
            </a:r>
            <a:r>
              <a:rPr lang="hu-HU" dirty="0" err="1" smtClean="0"/>
              <a:t>usually</a:t>
            </a:r>
            <a:r>
              <a:rPr lang="hu-HU" dirty="0" smtClean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.</a:t>
            </a:r>
          </a:p>
          <a:p>
            <a:pPr marL="457200" lvl="1" indent="0">
              <a:buNone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91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Patterns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Adapter </a:t>
            </a:r>
            <a:r>
              <a:rPr lang="en-US" dirty="0" smtClean="0"/>
              <a:t>pattern </a:t>
            </a:r>
            <a:r>
              <a:rPr lang="en-US" dirty="0"/>
              <a:t>is geared toward making unrelated classes work together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is usually applied to systems after they're designed. Bridge, on the </a:t>
            </a:r>
            <a:r>
              <a:rPr lang="en-US" dirty="0" smtClean="0"/>
              <a:t>other</a:t>
            </a:r>
            <a:r>
              <a:rPr lang="hu-HU" dirty="0" smtClean="0"/>
              <a:t> </a:t>
            </a:r>
            <a:r>
              <a:rPr lang="en-US" dirty="0" smtClean="0"/>
              <a:t>hand</a:t>
            </a:r>
            <a:r>
              <a:rPr lang="en-US" dirty="0"/>
              <a:t>, is used up-front in a design to let abstractions and implementations </a:t>
            </a:r>
            <a:r>
              <a:rPr lang="en-US" dirty="0" smtClean="0"/>
              <a:t>vary</a:t>
            </a:r>
            <a:r>
              <a:rPr lang="hu-HU" dirty="0" smtClean="0"/>
              <a:t> </a:t>
            </a:r>
            <a:r>
              <a:rPr lang="hu-HU" dirty="0" err="1" smtClean="0"/>
              <a:t>independently</a:t>
            </a:r>
            <a:r>
              <a:rPr lang="hu-HU" dirty="0"/>
              <a:t>.</a:t>
            </a:r>
            <a:endParaRPr lang="sv-SE" dirty="0"/>
          </a:p>
          <a:p>
            <a:r>
              <a:rPr lang="hu-HU" dirty="0" err="1" smtClean="0"/>
              <a:t>Abstract</a:t>
            </a:r>
            <a:r>
              <a:rPr lang="hu-HU" dirty="0" smtClean="0"/>
              <a:t> </a:t>
            </a:r>
            <a:r>
              <a:rPr lang="hu-HU" dirty="0" err="1" smtClean="0"/>
              <a:t>Factory</a:t>
            </a:r>
            <a:r>
              <a:rPr lang="hu-HU" dirty="0" smtClean="0"/>
              <a:t>: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create</a:t>
            </a:r>
            <a:r>
              <a:rPr lang="hu-HU" dirty="0" smtClean="0"/>
              <a:t> and </a:t>
            </a:r>
            <a:r>
              <a:rPr lang="hu-HU" dirty="0" err="1" smtClean="0"/>
              <a:t>configura</a:t>
            </a:r>
            <a:r>
              <a:rPr lang="hu-HU" dirty="0" smtClean="0"/>
              <a:t> a </a:t>
            </a:r>
            <a:r>
              <a:rPr lang="hu-HU" dirty="0" err="1" smtClean="0"/>
              <a:t>particular</a:t>
            </a:r>
            <a:r>
              <a:rPr lang="hu-HU" dirty="0" smtClean="0"/>
              <a:t> </a:t>
            </a:r>
            <a:r>
              <a:rPr lang="hu-HU" dirty="0" err="1" smtClean="0"/>
              <a:t>Bridge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42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/>
              <a:t>in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Application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Results for searching to </a:t>
            </a:r>
            <a:r>
              <a:rPr lang="sv-SE" dirty="0" smtClean="0"/>
              <a:t>”</a:t>
            </a:r>
            <a:r>
              <a:rPr lang="hu-HU" dirty="0" err="1" smtClean="0"/>
              <a:t>Bridge</a:t>
            </a:r>
            <a:r>
              <a:rPr lang="sv-SE" dirty="0" smtClean="0"/>
              <a:t>”: 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693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Composite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Compose</a:t>
            </a:r>
            <a:r>
              <a:rPr lang="hu-HU" dirty="0" smtClean="0"/>
              <a:t> </a:t>
            </a:r>
            <a:r>
              <a:rPr lang="hu-HU" dirty="0" err="1" smtClean="0"/>
              <a:t>objects</a:t>
            </a:r>
            <a:r>
              <a:rPr lang="hu-HU" dirty="0" smtClean="0"/>
              <a:t> </a:t>
            </a:r>
            <a:r>
              <a:rPr lang="hu-HU" dirty="0" err="1" smtClean="0"/>
              <a:t>into</a:t>
            </a:r>
            <a:r>
              <a:rPr lang="hu-HU" dirty="0" smtClean="0"/>
              <a:t> </a:t>
            </a:r>
            <a:r>
              <a:rPr lang="hu-HU" dirty="0" err="1" smtClean="0"/>
              <a:t>tree</a:t>
            </a:r>
            <a:r>
              <a:rPr lang="hu-HU" dirty="0" smtClean="0"/>
              <a:t> </a:t>
            </a:r>
            <a:r>
              <a:rPr lang="hu-HU" dirty="0" err="1" smtClean="0"/>
              <a:t>structures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represent</a:t>
            </a:r>
            <a:r>
              <a:rPr lang="hu-HU" dirty="0" smtClean="0"/>
              <a:t> </a:t>
            </a:r>
            <a:r>
              <a:rPr lang="hu-HU" dirty="0" err="1" smtClean="0"/>
              <a:t>part-whole</a:t>
            </a:r>
            <a:r>
              <a:rPr lang="hu-HU" dirty="0" smtClean="0"/>
              <a:t> </a:t>
            </a:r>
            <a:r>
              <a:rPr lang="hu-HU" dirty="0" err="1" smtClean="0"/>
              <a:t>hierarchies</a:t>
            </a:r>
            <a:r>
              <a:rPr lang="hu-HU" dirty="0" smtClean="0"/>
              <a:t>. </a:t>
            </a:r>
            <a:r>
              <a:rPr lang="hu-HU" dirty="0" err="1" smtClean="0"/>
              <a:t>Composite</a:t>
            </a:r>
            <a:r>
              <a:rPr lang="hu-HU" dirty="0" smtClean="0"/>
              <a:t> </a:t>
            </a:r>
            <a:r>
              <a:rPr lang="hu-HU" dirty="0" err="1" smtClean="0"/>
              <a:t>lets</a:t>
            </a:r>
            <a:r>
              <a:rPr lang="hu-HU" dirty="0" smtClean="0"/>
              <a:t> </a:t>
            </a:r>
            <a:r>
              <a:rPr lang="hu-HU" dirty="0" err="1" smtClean="0"/>
              <a:t>clients</a:t>
            </a:r>
            <a:r>
              <a:rPr lang="hu-HU" dirty="0" smtClean="0"/>
              <a:t> </a:t>
            </a:r>
            <a:r>
              <a:rPr lang="hu-HU" dirty="0" err="1" smtClean="0"/>
              <a:t>treat</a:t>
            </a:r>
            <a:r>
              <a:rPr lang="hu-HU" dirty="0" smtClean="0"/>
              <a:t> </a:t>
            </a:r>
            <a:r>
              <a:rPr lang="hu-HU" dirty="0" err="1" smtClean="0"/>
              <a:t>individual</a:t>
            </a:r>
            <a:r>
              <a:rPr lang="hu-HU" dirty="0" smtClean="0"/>
              <a:t> </a:t>
            </a:r>
            <a:r>
              <a:rPr lang="hu-HU" dirty="0" err="1" smtClean="0"/>
              <a:t>objects</a:t>
            </a:r>
            <a:r>
              <a:rPr lang="hu-HU" dirty="0" smtClean="0"/>
              <a:t> and </a:t>
            </a:r>
            <a:r>
              <a:rPr lang="hu-HU" dirty="0" err="1" smtClean="0"/>
              <a:t>compositions</a:t>
            </a:r>
            <a:r>
              <a:rPr lang="hu-HU" dirty="0" smtClean="0"/>
              <a:t> of </a:t>
            </a:r>
            <a:r>
              <a:rPr lang="hu-HU" dirty="0" err="1" smtClean="0"/>
              <a:t>objects</a:t>
            </a:r>
            <a:r>
              <a:rPr lang="hu-HU" dirty="0" smtClean="0"/>
              <a:t> </a:t>
            </a:r>
            <a:r>
              <a:rPr lang="hu-HU" dirty="0" err="1" smtClean="0"/>
              <a:t>uniformly</a:t>
            </a:r>
            <a:r>
              <a:rPr lang="hu-HU" dirty="0" smtClean="0"/>
              <a:t>.(GOF)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0547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Real </a:t>
            </a:r>
            <a:r>
              <a:rPr lang="hu-HU" dirty="0" err="1" smtClean="0"/>
              <a:t>world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16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846" y="1466057"/>
            <a:ext cx="55435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5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Real </a:t>
            </a:r>
            <a:r>
              <a:rPr lang="hu-HU" dirty="0" err="1" smtClean="0"/>
              <a:t>world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17</a:t>
            </a:fld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1514475"/>
            <a:ext cx="5724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85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References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Patterns: Elements of Reusable Object-Oriented Software</a:t>
            </a:r>
            <a:r>
              <a:rPr lang="hu-HU" dirty="0"/>
              <a:t> (1994)</a:t>
            </a:r>
            <a:endParaRPr lang="sv-SE" dirty="0"/>
          </a:p>
          <a:p>
            <a:r>
              <a:rPr lang="hu-HU" dirty="0"/>
              <a:t>Head First Design </a:t>
            </a:r>
            <a:r>
              <a:rPr lang="hu-HU" dirty="0" err="1" smtClean="0"/>
              <a:t>Patterns</a:t>
            </a:r>
            <a:endParaRPr lang="hu-HU" dirty="0" smtClean="0"/>
          </a:p>
          <a:p>
            <a:r>
              <a:rPr lang="hu-HU" dirty="0" err="1" smtClean="0"/>
              <a:t>PluralSight</a:t>
            </a:r>
            <a:r>
              <a:rPr lang="hu-HU" dirty="0" smtClean="0"/>
              <a:t> – Design </a:t>
            </a:r>
            <a:r>
              <a:rPr lang="hu-HU" dirty="0" err="1" smtClean="0"/>
              <a:t>Patterns</a:t>
            </a:r>
            <a:r>
              <a:rPr lang="hu-HU" dirty="0" smtClean="0"/>
              <a:t> </a:t>
            </a:r>
            <a:r>
              <a:rPr lang="hu-HU" dirty="0" err="1" smtClean="0"/>
              <a:t>Library</a:t>
            </a:r>
            <a:endParaRPr lang="hu-HU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4760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0924" y="281649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u-HU" sz="11500" dirty="0" smtClean="0"/>
              <a:t>Q&amp;A</a:t>
            </a:r>
            <a:endParaRPr lang="hu-HU" sz="115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382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endParaRPr lang="hu-HU" dirty="0" smtClean="0"/>
          </a:p>
          <a:p>
            <a:pPr lvl="1"/>
            <a:r>
              <a:rPr lang="sv-SE" dirty="0"/>
              <a:t>Real life example</a:t>
            </a:r>
          </a:p>
          <a:p>
            <a:pPr lvl="1"/>
            <a:r>
              <a:rPr lang="sv-SE" dirty="0"/>
              <a:t>Code example</a:t>
            </a:r>
          </a:p>
          <a:p>
            <a:pPr lvl="1"/>
            <a:r>
              <a:rPr lang="sv-SE" dirty="0"/>
              <a:t>Class Diagram</a:t>
            </a:r>
          </a:p>
          <a:p>
            <a:pPr lvl="1"/>
            <a:r>
              <a:rPr lang="sv-SE" dirty="0"/>
              <a:t>Co</a:t>
            </a:r>
            <a:r>
              <a:rPr lang="hu-HU" dirty="0" err="1"/>
              <a:t>mmon</a:t>
            </a:r>
            <a:r>
              <a:rPr lang="hu-HU" dirty="0"/>
              <a:t> </a:t>
            </a:r>
            <a:r>
              <a:rPr lang="hu-HU" dirty="0" err="1"/>
              <a:t>usages</a:t>
            </a:r>
            <a:endParaRPr lang="hu-HU" dirty="0"/>
          </a:p>
          <a:p>
            <a:pPr lvl="1"/>
            <a:r>
              <a:rPr lang="hu-HU" dirty="0" err="1"/>
              <a:t>Applicability</a:t>
            </a:r>
            <a:endParaRPr lang="hu-HU" dirty="0"/>
          </a:p>
          <a:p>
            <a:pPr lvl="1"/>
            <a:r>
              <a:rPr lang="hu-HU" dirty="0" err="1" smtClean="0"/>
              <a:t>Consequences</a:t>
            </a:r>
            <a:endParaRPr lang="hu-HU" dirty="0" smtClean="0"/>
          </a:p>
          <a:p>
            <a:r>
              <a:rPr lang="hu-HU" dirty="0" err="1" smtClean="0"/>
              <a:t>Composite</a:t>
            </a:r>
            <a:r>
              <a:rPr lang="sv-SE" dirty="0" smtClean="0"/>
              <a:t> </a:t>
            </a:r>
            <a:r>
              <a:rPr lang="sv-SE" dirty="0"/>
              <a:t>Pattern</a:t>
            </a:r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91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3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1427584" y="1950098"/>
            <a:ext cx="9386596" cy="2939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215957" y="1950098"/>
            <a:ext cx="976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„</a:t>
            </a:r>
            <a:r>
              <a:rPr lang="hu-HU" dirty="0" err="1" smtClean="0"/>
              <a:t>Decouple</a:t>
            </a:r>
            <a:r>
              <a:rPr lang="hu-HU" dirty="0" smtClean="0"/>
              <a:t> an </a:t>
            </a:r>
            <a:r>
              <a:rPr lang="hu-HU" dirty="0" err="1" smtClean="0"/>
              <a:t>abstraction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its</a:t>
            </a:r>
            <a:r>
              <a:rPr lang="hu-HU" dirty="0" smtClean="0"/>
              <a:t> </a:t>
            </a:r>
            <a:r>
              <a:rPr lang="hu-HU" dirty="0" err="1" smtClean="0"/>
              <a:t>implementation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vary</a:t>
            </a:r>
            <a:r>
              <a:rPr lang="hu-HU" dirty="0" smtClean="0"/>
              <a:t> </a:t>
            </a:r>
            <a:r>
              <a:rPr lang="hu-HU" dirty="0" err="1" smtClean="0"/>
              <a:t>independently</a:t>
            </a:r>
            <a:r>
              <a:rPr lang="hu-HU" dirty="0" smtClean="0"/>
              <a:t>.”(GOF)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157591" y="2821021"/>
            <a:ext cx="993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Abstractions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coupled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implementations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default</a:t>
            </a:r>
            <a:r>
              <a:rPr lang="hu-HU" dirty="0" smtClean="0"/>
              <a:t>.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973" y="3394502"/>
            <a:ext cx="5003818" cy="33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real</a:t>
            </a:r>
            <a:r>
              <a:rPr lang="hu-HU" dirty="0"/>
              <a:t> </a:t>
            </a:r>
            <a:r>
              <a:rPr lang="hu-HU" dirty="0" err="1"/>
              <a:t>word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4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976" y="1510599"/>
            <a:ext cx="7296860" cy="473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real</a:t>
            </a:r>
            <a:r>
              <a:rPr lang="hu-HU" dirty="0"/>
              <a:t> </a:t>
            </a:r>
            <a:r>
              <a:rPr lang="hu-HU" dirty="0" err="1"/>
              <a:t>word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5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62" y="1825625"/>
            <a:ext cx="5592695" cy="415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9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Initial</a:t>
            </a:r>
            <a:r>
              <a:rPr lang="hu-HU" dirty="0" smtClean="0"/>
              <a:t> </a:t>
            </a:r>
            <a:r>
              <a:rPr lang="hu-HU" dirty="0" err="1" smtClean="0"/>
              <a:t>problem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https://</a:t>
            </a:r>
            <a:r>
              <a:rPr lang="hu-HU" dirty="0" smtClean="0"/>
              <a:t>github.com/esziger/design_patterns/tree/master/Bridge_Examples/BridgeExample_Base/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6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5" y="2944019"/>
            <a:ext cx="50006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Add </a:t>
            </a:r>
            <a:r>
              <a:rPr lang="hu-HU" dirty="0" err="1" smtClean="0"/>
              <a:t>reverse</a:t>
            </a:r>
            <a:r>
              <a:rPr lang="hu-HU" dirty="0" smtClean="0"/>
              <a:t> </a:t>
            </a:r>
            <a:r>
              <a:rPr lang="hu-HU" dirty="0" err="1"/>
              <a:t>b</a:t>
            </a:r>
            <a:r>
              <a:rPr lang="hu-HU" dirty="0" err="1" smtClean="0"/>
              <a:t>ook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New </a:t>
            </a:r>
            <a:r>
              <a:rPr lang="hu-HU" dirty="0" err="1" smtClean="0"/>
              <a:t>requirements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„Print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book</a:t>
            </a:r>
            <a:r>
              <a:rPr lang="hu-HU" dirty="0" smtClean="0"/>
              <a:t> </a:t>
            </a:r>
            <a:r>
              <a:rPr lang="hu-HU" dirty="0" err="1" smtClean="0"/>
              <a:t>backwards</a:t>
            </a:r>
            <a:r>
              <a:rPr lang="hu-HU" dirty="0" smtClean="0"/>
              <a:t>”</a:t>
            </a:r>
          </a:p>
          <a:p>
            <a:r>
              <a:rPr lang="hu-HU" dirty="0"/>
              <a:t>https://</a:t>
            </a:r>
            <a:r>
              <a:rPr lang="hu-HU" dirty="0" smtClean="0"/>
              <a:t>github.com/esziger/design_patterns/tree/master/Bridge_Examples/BridgeExample_WrongSolution/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7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978" y="3507570"/>
            <a:ext cx="5850579" cy="303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1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Reverse</a:t>
            </a:r>
            <a:r>
              <a:rPr lang="hu-HU" dirty="0" smtClean="0"/>
              <a:t> </a:t>
            </a:r>
            <a:r>
              <a:rPr lang="hu-HU" dirty="0" err="1" smtClean="0"/>
              <a:t>book</a:t>
            </a:r>
            <a:r>
              <a:rPr lang="hu-HU" dirty="0" smtClean="0"/>
              <a:t> - </a:t>
            </a:r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Refactoring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endParaRPr lang="hu-HU" dirty="0" smtClean="0"/>
          </a:p>
          <a:p>
            <a:r>
              <a:rPr lang="hu-HU" dirty="0"/>
              <a:t>https://</a:t>
            </a:r>
            <a:r>
              <a:rPr lang="hu-HU" dirty="0" smtClean="0"/>
              <a:t>github.com/esziger/design_patterns/tree/master/Bridge_Examples/BridgeExample_BackwardsBook/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8</a:t>
            </a:fld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73" y="3286126"/>
            <a:ext cx="10081054" cy="272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Bridge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UML Diagram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57532" y="1138369"/>
            <a:ext cx="7126379" cy="5321030"/>
          </a:xfrm>
          <a:prstGeom prst="rect">
            <a:avLst/>
          </a:prstGeo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9</a:t>
            </a:fld>
            <a:endParaRPr lang="hu-HU"/>
          </a:p>
        </p:txBody>
      </p:sp>
      <p:pic>
        <p:nvPicPr>
          <p:cNvPr id="1026" name="Picture 2" descr="https://upload.wikimedia.org/wikipedia/commons/thumb/c/cf/Bridge_UML_class_diagram.svg/500px-Bridge_UML_class_diagram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183" y="2174305"/>
            <a:ext cx="6498314" cy="32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2276</TotalTime>
  <Words>1287</Words>
  <Application>Microsoft Office PowerPoint</Application>
  <PresentationFormat>Szélesvásznú</PresentationFormat>
  <Paragraphs>147</Paragraphs>
  <Slides>19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 Bridge &amp; Composite Pattern</vt:lpstr>
      <vt:lpstr>Agenda</vt:lpstr>
      <vt:lpstr>Bridge Pattern</vt:lpstr>
      <vt:lpstr>Bridge in real word</vt:lpstr>
      <vt:lpstr>Bridge in real word</vt:lpstr>
      <vt:lpstr>Initial problem</vt:lpstr>
      <vt:lpstr>Add reverse book</vt:lpstr>
      <vt:lpstr>Reverse book - Bridge Example</vt:lpstr>
      <vt:lpstr>Bridge Pattern UML Diagram</vt:lpstr>
      <vt:lpstr>Applicability</vt:lpstr>
      <vt:lpstr>Consequences</vt:lpstr>
      <vt:lpstr>Common Usages</vt:lpstr>
      <vt:lpstr>Related Patterns</vt:lpstr>
      <vt:lpstr>Bridge in our Application</vt:lpstr>
      <vt:lpstr>Composite Pattern</vt:lpstr>
      <vt:lpstr>Real world example</vt:lpstr>
      <vt:lpstr>Real world example</vt:lpstr>
      <vt:lpstr>References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Szilágyi Gergely</dc:creator>
  <cp:lastModifiedBy>Szilágyi Gergely</cp:lastModifiedBy>
  <cp:revision>66</cp:revision>
  <dcterms:created xsi:type="dcterms:W3CDTF">2016-05-14T11:56:32Z</dcterms:created>
  <dcterms:modified xsi:type="dcterms:W3CDTF">2016-06-19T12:59:40Z</dcterms:modified>
</cp:coreProperties>
</file>