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5" r:id="rId25"/>
    <p:sldId id="286" r:id="rId26"/>
    <p:sldId id="287" r:id="rId27"/>
    <p:sldId id="288" r:id="rId28"/>
    <p:sldId id="289" r:id="rId29"/>
    <p:sldId id="279" r:id="rId30"/>
    <p:sldId id="290" r:id="rId31"/>
    <p:sldId id="292" r:id="rId32"/>
    <p:sldId id="293" r:id="rId33"/>
    <p:sldId id="291" r:id="rId34"/>
    <p:sldId id="295" r:id="rId35"/>
    <p:sldId id="297" r:id="rId36"/>
    <p:sldId id="298" r:id="rId37"/>
    <p:sldId id="299" r:id="rId38"/>
    <p:sldId id="300" r:id="rId39"/>
    <p:sldId id="280" r:id="rId40"/>
    <p:sldId id="281" r:id="rId41"/>
    <p:sldId id="282" r:id="rId42"/>
    <p:sldId id="283" r:id="rId43"/>
    <p:sldId id="284" r:id="rId44"/>
    <p:sldId id="294" r:id="rId45"/>
    <p:sldId id="301" r:id="rId46"/>
  </p:sldIdLst>
  <p:sldSz cx="12192000" cy="6858000"/>
  <p:notesSz cx="9926638" cy="6797675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D8919-E75C-4946-BE68-F4D8A91BCD9B}" type="datetimeFigureOut">
              <a:rPr lang="hu-HU" smtClean="0"/>
              <a:t>2019. 03. 07.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1DECA-34BA-4D8E-AB2A-D4244DE00FC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6506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307EF-6082-4DE9-96B8-F452D35F1B64}" type="datetimeFigureOut">
              <a:rPr lang="hu-HU" smtClean="0"/>
              <a:t>2019. 03. 07.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44FE7-572C-49D6-B6A9-CF4E786F08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695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7760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8779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2585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7817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6268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4853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2639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7542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1724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50758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985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9764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603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7843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0389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58463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7010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94687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44891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06922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33182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6967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87236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18992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9029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72987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53628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34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52767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35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4570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36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76984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37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86990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38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34681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39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2147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45091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40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86105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41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63003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42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03612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43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0077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44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67012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45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6657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8911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2468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9204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7808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44FE7-572C-49D6-B6A9-CF4E786F081A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635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8CAE-5799-49FE-A796-DAF806479FA0}" type="datetimeFigureOut">
              <a:rPr lang="hu-HU" smtClean="0"/>
              <a:t>2019. 03. 07.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19BC-5CCB-449D-8F31-8E279D04ACA8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8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8CAE-5799-49FE-A796-DAF806479FA0}" type="datetimeFigureOut">
              <a:rPr lang="hu-HU" smtClean="0"/>
              <a:t>2019. 03. 07.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19BC-5CCB-449D-8F31-8E279D04AC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526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8CAE-5799-49FE-A796-DAF806479FA0}" type="datetimeFigureOut">
              <a:rPr lang="hu-HU" smtClean="0"/>
              <a:t>2019. 03. 07.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19BC-5CCB-449D-8F31-8E279D04AC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892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8CAE-5799-49FE-A796-DAF806479FA0}" type="datetimeFigureOut">
              <a:rPr lang="hu-HU" smtClean="0"/>
              <a:t>2019. 03. 07.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19BC-5CCB-449D-8F31-8E279D04AC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703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8CAE-5799-49FE-A796-DAF806479FA0}" type="datetimeFigureOut">
              <a:rPr lang="hu-HU" smtClean="0"/>
              <a:t>2019. 03. 07.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19BC-5CCB-449D-8F31-8E279D04ACA8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09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8CAE-5799-49FE-A796-DAF806479FA0}" type="datetimeFigureOut">
              <a:rPr lang="hu-HU" smtClean="0"/>
              <a:t>2019. 03. 07.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19BC-5CCB-449D-8F31-8E279D04AC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257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8CAE-5799-49FE-A796-DAF806479FA0}" type="datetimeFigureOut">
              <a:rPr lang="hu-HU" smtClean="0"/>
              <a:t>2019. 03. 07.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19BC-5CCB-449D-8F31-8E279D04AC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302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8CAE-5799-49FE-A796-DAF806479FA0}" type="datetimeFigureOut">
              <a:rPr lang="hu-HU" smtClean="0"/>
              <a:t>2019. 03. 07.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19BC-5CCB-449D-8F31-8E279D04AC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310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8CAE-5799-49FE-A796-DAF806479FA0}" type="datetimeFigureOut">
              <a:rPr lang="hu-HU" smtClean="0"/>
              <a:t>2019. 03. 07.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19BC-5CCB-449D-8F31-8E279D04AC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844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7C8CAE-5799-49FE-A796-DAF806479FA0}" type="datetimeFigureOut">
              <a:rPr lang="hu-HU" smtClean="0"/>
              <a:t>2019. 03. 07.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4B19BC-5CCB-449D-8F31-8E279D04AC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552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8CAE-5799-49FE-A796-DAF806479FA0}" type="datetimeFigureOut">
              <a:rPr lang="hu-HU" smtClean="0"/>
              <a:t>2019. 03. 07.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19BC-5CCB-449D-8F31-8E279D04AC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798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7C8CAE-5799-49FE-A796-DAF806479FA0}" type="datetimeFigureOut">
              <a:rPr lang="hu-HU" smtClean="0"/>
              <a:t>2019. 03. 07.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4B19BC-5CCB-449D-8F31-8E279D04ACA8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84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SZÓTÁRTERVEZÉS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u-HU" dirty="0" smtClean="0"/>
              <a:t>Fegyó Kinga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67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Szóelemek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hu-HU" sz="2400" dirty="0" smtClean="0"/>
              <a:t>kötött affixumok (pl. </a:t>
            </a:r>
            <a:r>
              <a:rPr lang="hu-HU" sz="2400" i="1" dirty="0" err="1" smtClean="0"/>
              <a:t>im</a:t>
            </a:r>
            <a:r>
              <a:rPr lang="hu-HU" sz="2400" i="1" dirty="0" smtClean="0"/>
              <a:t>-</a:t>
            </a:r>
            <a:r>
              <a:rPr lang="hu-HU" sz="2400" dirty="0"/>
              <a:t> </a:t>
            </a:r>
            <a:r>
              <a:rPr lang="hu-HU" sz="2400" dirty="0" smtClean="0"/>
              <a:t>vagy </a:t>
            </a:r>
            <a:r>
              <a:rPr lang="hu-HU" sz="2400" i="1" dirty="0" smtClean="0"/>
              <a:t>–ment</a:t>
            </a:r>
            <a:r>
              <a:rPr lang="hu-HU" sz="2400" dirty="0" smtClean="0"/>
              <a:t>), modern szótárakban nem címszavak</a:t>
            </a:r>
          </a:p>
          <a:p>
            <a:pPr lvl="1"/>
            <a:r>
              <a:rPr lang="hu-HU" sz="2400" dirty="0" smtClean="0"/>
              <a:t>produktív affixumok (pl. </a:t>
            </a:r>
            <a:r>
              <a:rPr lang="hu-HU" sz="2400" i="1" dirty="0" smtClean="0"/>
              <a:t>ex- </a:t>
            </a:r>
            <a:r>
              <a:rPr lang="hu-HU" sz="2400" dirty="0" smtClean="0"/>
              <a:t>vagy </a:t>
            </a:r>
            <a:r>
              <a:rPr lang="hu-HU" sz="2400" i="1" dirty="0" smtClean="0"/>
              <a:t>–</a:t>
            </a:r>
            <a:r>
              <a:rPr lang="hu-HU" sz="2400" i="1" dirty="0" err="1" smtClean="0"/>
              <a:t>gate</a:t>
            </a:r>
            <a:r>
              <a:rPr lang="hu-HU" sz="2400" dirty="0" smtClean="0"/>
              <a:t>), új összetett szóalakokat képeznek,</a:t>
            </a:r>
            <a:br>
              <a:rPr lang="hu-HU" sz="2400" dirty="0" smtClean="0"/>
            </a:br>
            <a:r>
              <a:rPr lang="hu-HU" sz="2400" dirty="0" smtClean="0"/>
              <a:t>					          magyarázatra szorulnak a szótárban</a:t>
            </a:r>
          </a:p>
          <a:p>
            <a:pPr marL="201168" lvl="1" indent="0">
              <a:spcBef>
                <a:spcPts val="0"/>
              </a:spcBef>
              <a:spcAft>
                <a:spcPts val="0"/>
              </a:spcAft>
              <a:buNone/>
            </a:pPr>
            <a:endParaRPr lang="hu-HU" sz="800" dirty="0" smtClean="0"/>
          </a:p>
          <a:p>
            <a:pPr lvl="6"/>
            <a:r>
              <a:rPr lang="hu-HU" sz="2000" dirty="0" smtClean="0"/>
              <a:t>produktív prefixumok: angolban sok van, általában címszavak</a:t>
            </a:r>
          </a:p>
          <a:p>
            <a:pPr lvl="6">
              <a:spcAft>
                <a:spcPts val="1200"/>
              </a:spcAft>
            </a:pPr>
            <a:r>
              <a:rPr lang="hu-HU" sz="2000" dirty="0" smtClean="0"/>
              <a:t>produktív szuffixumok: kevés van belőle, szótárak van, hogy nem tekintik címszónak</a:t>
            </a:r>
          </a:p>
          <a:p>
            <a:pPr lvl="1"/>
            <a:r>
              <a:rPr lang="hu-HU" sz="2400" dirty="0" smtClean="0"/>
              <a:t>összetett alakok: címszavak vagy ragozott alakjuk, amelyek kötőjeles összetett 			          szavak első vagy második tagjai</a:t>
            </a:r>
          </a:p>
          <a:p>
            <a:pPr marL="201168" lvl="1" indent="0">
              <a:spcBef>
                <a:spcPts val="0"/>
              </a:spcBef>
              <a:spcAft>
                <a:spcPts val="0"/>
              </a:spcAft>
              <a:buNone/>
            </a:pPr>
            <a:endParaRPr lang="hu-HU" sz="800" dirty="0" smtClean="0"/>
          </a:p>
          <a:p>
            <a:pPr lvl="6"/>
            <a:r>
              <a:rPr lang="hu-HU" sz="2000" dirty="0" smtClean="0"/>
              <a:t>jelentésük az összetétel folyamán változatlan marad</a:t>
            </a:r>
          </a:p>
          <a:p>
            <a:pPr lvl="6"/>
            <a:r>
              <a:rPr lang="hu-HU" sz="2000" dirty="0" smtClean="0"/>
              <a:t>az összetétel eredménye sok esetben egyszeri (</a:t>
            </a:r>
            <a:r>
              <a:rPr lang="hu-HU" sz="2000" i="1" dirty="0" smtClean="0"/>
              <a:t>hapax </a:t>
            </a:r>
            <a:r>
              <a:rPr lang="hu-HU" sz="2000" i="1" dirty="0" err="1" smtClean="0"/>
              <a:t>legomena</a:t>
            </a:r>
            <a:r>
              <a:rPr lang="hu-HU" sz="2000" dirty="0" smtClean="0"/>
              <a:t>)</a:t>
            </a:r>
          </a:p>
          <a:p>
            <a:pPr lvl="6"/>
            <a:r>
              <a:rPr lang="hu-HU" sz="2000" dirty="0" smtClean="0"/>
              <a:t>pl. </a:t>
            </a:r>
            <a:r>
              <a:rPr lang="hu-HU" sz="2000" i="1" dirty="0" err="1" smtClean="0"/>
              <a:t>one-legged</a:t>
            </a:r>
            <a:r>
              <a:rPr lang="hu-HU" sz="2000" i="1" dirty="0" smtClean="0"/>
              <a:t>, </a:t>
            </a:r>
            <a:r>
              <a:rPr lang="hu-HU" sz="2000" i="1" dirty="0" err="1" smtClean="0"/>
              <a:t>vinyl-covered</a:t>
            </a:r>
            <a:r>
              <a:rPr lang="hu-HU" sz="2000" i="1" dirty="0" smtClean="0"/>
              <a:t>, </a:t>
            </a:r>
            <a:r>
              <a:rPr lang="hu-HU" sz="2000" i="1" dirty="0" err="1" smtClean="0"/>
              <a:t>flat-leafed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10554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Többszavas kifejezések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72355" cy="4023360"/>
          </a:xfrm>
        </p:spPr>
        <p:txBody>
          <a:bodyPr>
            <a:normAutofit/>
          </a:bodyPr>
          <a:lstStyle/>
          <a:p>
            <a:pPr lvl="1"/>
            <a:endParaRPr lang="hu-HU" sz="2400" dirty="0" smtClean="0"/>
          </a:p>
          <a:p>
            <a:pPr lvl="1"/>
            <a:r>
              <a:rPr lang="hu-HU" sz="2400" dirty="0" smtClean="0"/>
              <a:t>mindent magába foglal, aminek </a:t>
            </a:r>
            <a:r>
              <a:rPr lang="hu-HU" sz="2400" dirty="0" err="1" smtClean="0"/>
              <a:t>idiomatikus</a:t>
            </a:r>
            <a:r>
              <a:rPr lang="hu-HU" sz="2400" dirty="0" smtClean="0"/>
              <a:t> jelentése vagy viselkedése van</a:t>
            </a:r>
          </a:p>
          <a:p>
            <a:pPr lvl="1"/>
            <a:endParaRPr lang="hu-HU" sz="2400" dirty="0" smtClean="0"/>
          </a:p>
          <a:p>
            <a:pPr lvl="1"/>
            <a:r>
              <a:rPr lang="hu-HU" sz="2400" i="1" dirty="0" err="1" smtClean="0"/>
              <a:t>she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put</a:t>
            </a:r>
            <a:r>
              <a:rPr lang="hu-HU" sz="2400" i="1" dirty="0" smtClean="0"/>
              <a:t> it in </a:t>
            </a:r>
            <a:r>
              <a:rPr lang="hu-HU" sz="2400" i="1" dirty="0" err="1" smtClean="0"/>
              <a:t>the</a:t>
            </a:r>
            <a:r>
              <a:rPr lang="hu-HU" sz="2400" i="1" smtClean="0"/>
              <a:t>…</a:t>
            </a:r>
            <a:r>
              <a:rPr lang="hu-HU" sz="2400" smtClean="0"/>
              <a:t> | </a:t>
            </a:r>
            <a:r>
              <a:rPr lang="hu-HU" sz="2400" i="1" dirty="0" err="1" smtClean="0"/>
              <a:t>immediately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below</a:t>
            </a:r>
            <a:r>
              <a:rPr lang="hu-HU" sz="2400" i="1" dirty="0" smtClean="0"/>
              <a:t>…</a:t>
            </a:r>
            <a:r>
              <a:rPr lang="hu-HU" sz="2400" dirty="0" smtClean="0"/>
              <a:t> gyakran együtt fordul elő a korpuszban</a:t>
            </a:r>
          </a:p>
          <a:p>
            <a:pPr marL="201168" lvl="1" indent="0">
              <a:buNone/>
            </a:pPr>
            <a:r>
              <a:rPr lang="hu-HU" sz="2400" i="1" dirty="0"/>
              <a:t>	</a:t>
            </a:r>
            <a:r>
              <a:rPr lang="hu-HU" sz="2400" i="1" dirty="0" smtClean="0"/>
              <a:t>				→  </a:t>
            </a:r>
            <a:r>
              <a:rPr lang="hu-HU" sz="2400" dirty="0" smtClean="0"/>
              <a:t>ez a lexikográfiát hidegen hagyja</a:t>
            </a:r>
            <a:endParaRPr lang="hu-HU" sz="2400" i="1" dirty="0"/>
          </a:p>
          <a:p>
            <a:pPr lvl="1"/>
            <a:endParaRPr lang="hu-HU" sz="2400" dirty="0"/>
          </a:p>
          <a:p>
            <a:pPr lvl="1"/>
            <a:r>
              <a:rPr lang="hu-HU" sz="2400" dirty="0" smtClean="0"/>
              <a:t>kérdés: 	melyik többszavas szósort </a:t>
            </a:r>
            <a:r>
              <a:rPr lang="hu-HU" sz="2400" dirty="0" err="1" smtClean="0"/>
              <a:t>tekintsük</a:t>
            </a:r>
            <a:r>
              <a:rPr lang="hu-HU" sz="2400" dirty="0" smtClean="0"/>
              <a:t> többszavas kifejezésnek a 			szótárban?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13316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Többszavas kifejezések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58368" lvl="1" indent="-457200">
              <a:buFont typeface="+mj-lt"/>
              <a:buAutoNum type="arabicPeriod"/>
            </a:pPr>
            <a:r>
              <a:rPr lang="hu-HU" sz="2400" dirty="0" smtClean="0"/>
              <a:t>(félig-)állandósult kifejezések</a:t>
            </a:r>
          </a:p>
          <a:p>
            <a:pPr lvl="6"/>
            <a:r>
              <a:rPr lang="hu-HU" sz="2400" dirty="0" smtClean="0"/>
              <a:t>transzparens összetétel (</a:t>
            </a:r>
            <a:r>
              <a:rPr lang="hu-HU" sz="2400" i="1" dirty="0" err="1" smtClean="0"/>
              <a:t>to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risk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one’s</a:t>
            </a:r>
            <a:r>
              <a:rPr lang="hu-HU" sz="2400" i="1" dirty="0" smtClean="0"/>
              <a:t> life</a:t>
            </a:r>
            <a:r>
              <a:rPr lang="hu-HU" sz="2400" dirty="0" smtClean="0"/>
              <a:t>)</a:t>
            </a:r>
          </a:p>
          <a:p>
            <a:pPr lvl="6"/>
            <a:r>
              <a:rPr lang="hu-HU" sz="2400" dirty="0" smtClean="0"/>
              <a:t>állandósult kifejezés (</a:t>
            </a:r>
            <a:r>
              <a:rPr lang="hu-HU" sz="2400" i="1" dirty="0" smtClean="0"/>
              <a:t>ham and </a:t>
            </a:r>
            <a:r>
              <a:rPr lang="hu-HU" sz="2400" i="1" dirty="0" err="1" smtClean="0"/>
              <a:t>eggs</a:t>
            </a:r>
            <a:r>
              <a:rPr lang="hu-HU" sz="2400" dirty="0" smtClean="0"/>
              <a:t>)</a:t>
            </a:r>
          </a:p>
          <a:p>
            <a:pPr lvl="6"/>
            <a:r>
              <a:rPr lang="hu-HU" sz="2400" dirty="0" smtClean="0"/>
              <a:t>hasonlat (</a:t>
            </a:r>
            <a:r>
              <a:rPr lang="hu-HU" sz="2400" i="1" dirty="0" err="1" smtClean="0"/>
              <a:t>white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as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snow</a:t>
            </a:r>
            <a:r>
              <a:rPr lang="hu-HU" sz="2400" dirty="0" smtClean="0"/>
              <a:t>)</a:t>
            </a:r>
          </a:p>
          <a:p>
            <a:pPr lvl="6"/>
            <a:r>
              <a:rPr lang="hu-HU" sz="2400" dirty="0" err="1" smtClean="0"/>
              <a:t>catchphrase</a:t>
            </a:r>
            <a:r>
              <a:rPr lang="hu-HU" sz="2400" dirty="0" smtClean="0"/>
              <a:t> = „divatos” szólás (</a:t>
            </a:r>
            <a:r>
              <a:rPr lang="hu-HU" sz="2400" i="1" dirty="0" err="1" smtClean="0"/>
              <a:t>if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you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can’t</a:t>
            </a:r>
            <a:r>
              <a:rPr lang="hu-HU" sz="2400" i="1" dirty="0" smtClean="0"/>
              <a:t> beat ’</a:t>
            </a:r>
            <a:r>
              <a:rPr lang="hu-HU" sz="2400" i="1" dirty="0" err="1" smtClean="0"/>
              <a:t>em</a:t>
            </a:r>
            <a:r>
              <a:rPr lang="hu-HU" sz="2400" i="1" dirty="0" smtClean="0"/>
              <a:t>, </a:t>
            </a:r>
            <a:r>
              <a:rPr lang="hu-HU" sz="2400" i="1" dirty="0" err="1" smtClean="0"/>
              <a:t>join</a:t>
            </a:r>
            <a:r>
              <a:rPr lang="hu-HU" sz="2400" i="1" dirty="0" smtClean="0"/>
              <a:t> ’</a:t>
            </a:r>
            <a:r>
              <a:rPr lang="hu-HU" sz="2400" i="1" dirty="0" err="1" smtClean="0"/>
              <a:t>em</a:t>
            </a:r>
            <a:r>
              <a:rPr lang="hu-HU" sz="2400" dirty="0" smtClean="0"/>
              <a:t>)</a:t>
            </a:r>
          </a:p>
          <a:p>
            <a:pPr lvl="6"/>
            <a:r>
              <a:rPr lang="hu-HU" sz="2400" dirty="0" smtClean="0"/>
              <a:t>közmondás (</a:t>
            </a:r>
            <a:r>
              <a:rPr lang="hu-HU" sz="2400" i="1" dirty="0" err="1" smtClean="0"/>
              <a:t>too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many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cooks</a:t>
            </a:r>
            <a:r>
              <a:rPr lang="hu-HU" sz="2400" i="1" dirty="0" smtClean="0"/>
              <a:t> (</a:t>
            </a:r>
            <a:r>
              <a:rPr lang="hu-HU" sz="2400" i="1" dirty="0" err="1" smtClean="0"/>
              <a:t>spoil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the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broth</a:t>
            </a:r>
            <a:r>
              <a:rPr lang="hu-HU" sz="2400" i="1" dirty="0" smtClean="0"/>
              <a:t>)</a:t>
            </a:r>
            <a:r>
              <a:rPr lang="hu-HU" sz="2400" dirty="0" smtClean="0"/>
              <a:t>)</a:t>
            </a:r>
          </a:p>
          <a:p>
            <a:pPr lvl="6"/>
            <a:r>
              <a:rPr lang="hu-HU" sz="2400" dirty="0" smtClean="0"/>
              <a:t>idézet (</a:t>
            </a:r>
            <a:r>
              <a:rPr lang="hu-HU" sz="2400" i="1" dirty="0" err="1" smtClean="0"/>
              <a:t>to</a:t>
            </a:r>
            <a:r>
              <a:rPr lang="hu-HU" sz="2400" i="1" dirty="0" smtClean="0"/>
              <a:t> be </a:t>
            </a:r>
            <a:r>
              <a:rPr lang="hu-HU" sz="2400" i="1" dirty="0" err="1" smtClean="0"/>
              <a:t>or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not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to</a:t>
            </a:r>
            <a:r>
              <a:rPr lang="hu-HU" sz="2400" i="1" dirty="0" smtClean="0"/>
              <a:t> be</a:t>
            </a:r>
            <a:r>
              <a:rPr lang="hu-HU" sz="2400" dirty="0" smtClean="0"/>
              <a:t>)</a:t>
            </a:r>
          </a:p>
          <a:p>
            <a:pPr lvl="6"/>
            <a:r>
              <a:rPr lang="hu-HU" sz="2400" dirty="0" smtClean="0"/>
              <a:t>köszönés (</a:t>
            </a:r>
            <a:r>
              <a:rPr lang="hu-HU" sz="2400" i="1" dirty="0" err="1" smtClean="0"/>
              <a:t>how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do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you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do</a:t>
            </a:r>
            <a:r>
              <a:rPr lang="hu-HU" sz="2400" i="1" dirty="0" smtClean="0"/>
              <a:t>?</a:t>
            </a:r>
            <a:r>
              <a:rPr lang="hu-HU" sz="2400" dirty="0" smtClean="0"/>
              <a:t>)</a:t>
            </a:r>
          </a:p>
          <a:p>
            <a:pPr lvl="6"/>
            <a:r>
              <a:rPr lang="hu-HU" sz="2400" dirty="0" err="1" smtClean="0"/>
              <a:t>fatikus</a:t>
            </a:r>
            <a:r>
              <a:rPr lang="hu-HU" sz="2400" dirty="0" smtClean="0"/>
              <a:t>/kapcsolatfenntartó kifejezések (</a:t>
            </a:r>
            <a:r>
              <a:rPr lang="hu-HU" sz="2400" i="1" dirty="0" err="1" smtClean="0"/>
              <a:t>have</a:t>
            </a:r>
            <a:r>
              <a:rPr lang="hu-HU" sz="2400" i="1" dirty="0" smtClean="0"/>
              <a:t> a </a:t>
            </a:r>
            <a:r>
              <a:rPr lang="hu-HU" sz="2400" i="1" dirty="0" err="1" smtClean="0"/>
              <a:t>nice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day</a:t>
            </a:r>
            <a:r>
              <a:rPr lang="hu-HU" sz="2400" dirty="0" smtClean="0"/>
              <a:t>)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70919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Többszavas kifejezések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37223" cy="4023360"/>
          </a:xfrm>
        </p:spPr>
        <p:txBody>
          <a:bodyPr>
            <a:normAutofit fontScale="92500" lnSpcReduction="20000"/>
          </a:bodyPr>
          <a:lstStyle/>
          <a:p>
            <a:pPr marL="658368" lvl="1" indent="-457200">
              <a:buFont typeface="+mj-lt"/>
              <a:buAutoNum type="arabicPeriod" startAt="2"/>
            </a:pPr>
            <a:r>
              <a:rPr lang="hu-HU" sz="2400" dirty="0" err="1" smtClean="0"/>
              <a:t>idiomatikus</a:t>
            </a:r>
            <a:r>
              <a:rPr lang="hu-HU" sz="2400" dirty="0" smtClean="0"/>
              <a:t> kifejezések</a:t>
            </a:r>
          </a:p>
          <a:p>
            <a:pPr marL="1260020" lvl="5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hu-HU" sz="2400" dirty="0" smtClean="0"/>
              <a:t>szóhasználat:	</a:t>
            </a:r>
            <a:r>
              <a:rPr lang="hu-HU" sz="2200" dirty="0" smtClean="0"/>
              <a:t>1. szócsere jelentésváltoztatás nélkül</a:t>
            </a:r>
          </a:p>
          <a:p>
            <a:pPr marL="917120" lvl="5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hu-HU" sz="2400" i="1" dirty="0"/>
              <a:t>	</a:t>
            </a:r>
            <a:r>
              <a:rPr lang="hu-HU" sz="2400" i="1" dirty="0" smtClean="0"/>
              <a:t>			</a:t>
            </a:r>
            <a:r>
              <a:rPr lang="hu-HU" sz="1900" i="1" dirty="0" err="1" smtClean="0"/>
              <a:t>to</a:t>
            </a:r>
            <a:r>
              <a:rPr lang="hu-HU" sz="1900" i="1" dirty="0" smtClean="0"/>
              <a:t> </a:t>
            </a:r>
            <a:r>
              <a:rPr lang="hu-HU" sz="1900" i="1" dirty="0" err="1" smtClean="0"/>
              <a:t>throw</a:t>
            </a:r>
            <a:r>
              <a:rPr lang="hu-HU" sz="1900" i="1" dirty="0" smtClean="0"/>
              <a:t> in </a:t>
            </a:r>
            <a:r>
              <a:rPr lang="hu-HU" sz="1900" i="1" dirty="0" err="1" smtClean="0"/>
              <a:t>the</a:t>
            </a:r>
            <a:r>
              <a:rPr lang="hu-HU" sz="1900" i="1" dirty="0" smtClean="0"/>
              <a:t> </a:t>
            </a:r>
            <a:r>
              <a:rPr lang="hu-HU" sz="1900" i="1" dirty="0" err="1" smtClean="0"/>
              <a:t>sponge</a:t>
            </a:r>
            <a:r>
              <a:rPr lang="hu-HU" sz="1900" i="1" dirty="0" smtClean="0"/>
              <a:t>/</a:t>
            </a:r>
            <a:r>
              <a:rPr lang="hu-HU" sz="1900" i="1" dirty="0" err="1" smtClean="0"/>
              <a:t>towel</a:t>
            </a:r>
            <a:endParaRPr lang="hu-HU" sz="1900" i="1" dirty="0" smtClean="0"/>
          </a:p>
          <a:p>
            <a:pPr marL="917120" lvl="5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hu-HU" sz="2400" i="1" dirty="0"/>
              <a:t>	</a:t>
            </a:r>
            <a:r>
              <a:rPr lang="hu-HU" sz="2400" i="1" dirty="0" smtClean="0"/>
              <a:t>		</a:t>
            </a:r>
            <a:r>
              <a:rPr lang="hu-HU" sz="2200" dirty="0" smtClean="0"/>
              <a:t>2. párhuzamos idiómák ellentétes jelentéssel</a:t>
            </a:r>
            <a:endParaRPr lang="hu-HU" sz="2400" dirty="0" smtClean="0"/>
          </a:p>
          <a:p>
            <a:pPr marL="917120" lvl="5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hu-HU" sz="2400" i="1" dirty="0"/>
              <a:t>	</a:t>
            </a:r>
            <a:r>
              <a:rPr lang="hu-HU" sz="2400" i="1" dirty="0" smtClean="0"/>
              <a:t>			</a:t>
            </a:r>
            <a:r>
              <a:rPr lang="hu-HU" sz="1900" i="1" dirty="0" err="1" smtClean="0"/>
              <a:t>have</a:t>
            </a:r>
            <a:r>
              <a:rPr lang="hu-HU" sz="1900" i="1" dirty="0" smtClean="0"/>
              <a:t> a </a:t>
            </a:r>
            <a:r>
              <a:rPr lang="hu-HU" sz="1900" i="1" dirty="0" err="1" smtClean="0"/>
              <a:t>heart</a:t>
            </a:r>
            <a:r>
              <a:rPr lang="hu-HU" sz="1900" i="1" dirty="0" smtClean="0"/>
              <a:t> of </a:t>
            </a:r>
            <a:r>
              <a:rPr lang="hu-HU" sz="1900" i="1" dirty="0" err="1" smtClean="0"/>
              <a:t>gold</a:t>
            </a:r>
            <a:r>
              <a:rPr lang="hu-HU" sz="1900" i="1" dirty="0" smtClean="0"/>
              <a:t> </a:t>
            </a:r>
            <a:r>
              <a:rPr lang="hu-HU" sz="1900" dirty="0" smtClean="0"/>
              <a:t>és </a:t>
            </a:r>
            <a:r>
              <a:rPr lang="hu-HU" sz="1900" i="1" dirty="0" err="1" smtClean="0"/>
              <a:t>have</a:t>
            </a:r>
            <a:r>
              <a:rPr lang="hu-HU" sz="1900" i="1" dirty="0" smtClean="0"/>
              <a:t> a </a:t>
            </a:r>
            <a:r>
              <a:rPr lang="hu-HU" sz="1900" i="1" dirty="0" err="1" smtClean="0"/>
              <a:t>heart</a:t>
            </a:r>
            <a:r>
              <a:rPr lang="hu-HU" sz="1900" i="1" dirty="0" smtClean="0"/>
              <a:t> of </a:t>
            </a:r>
            <a:r>
              <a:rPr lang="hu-HU" sz="1900" i="1" dirty="0" err="1" smtClean="0"/>
              <a:t>stone</a:t>
            </a:r>
            <a:endParaRPr lang="hu-HU" sz="2200" i="1" dirty="0" smtClean="0"/>
          </a:p>
          <a:p>
            <a:pPr marL="917120" lvl="5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hu-HU" sz="2200" i="1" dirty="0"/>
              <a:t>	</a:t>
            </a:r>
            <a:r>
              <a:rPr lang="hu-HU" sz="2200" i="1" dirty="0" smtClean="0"/>
              <a:t>		</a:t>
            </a:r>
            <a:r>
              <a:rPr lang="hu-HU" sz="2200" dirty="0" smtClean="0"/>
              <a:t>3. nincs állandósult kanonikus forma</a:t>
            </a:r>
            <a:r>
              <a:rPr lang="hu-HU" sz="2400" dirty="0" smtClean="0"/>
              <a:t/>
            </a:r>
            <a:br>
              <a:rPr lang="hu-HU" sz="2400" dirty="0" smtClean="0"/>
            </a:br>
            <a:r>
              <a:rPr lang="hu-HU" sz="2400" dirty="0" smtClean="0"/>
              <a:t>				</a:t>
            </a:r>
            <a:r>
              <a:rPr lang="hu-HU" sz="1900" i="1" dirty="0" smtClean="0"/>
              <a:t>▪ </a:t>
            </a:r>
            <a:r>
              <a:rPr lang="hu-HU" sz="1900" i="1" dirty="0" err="1" smtClean="0"/>
              <a:t>which</a:t>
            </a:r>
            <a:r>
              <a:rPr lang="hu-HU" sz="1900" i="1" dirty="0" smtClean="0"/>
              <a:t> </a:t>
            </a:r>
            <a:r>
              <a:rPr lang="hu-HU" sz="1900" i="1" dirty="0" err="1" smtClean="0"/>
              <a:t>came</a:t>
            </a:r>
            <a:r>
              <a:rPr lang="hu-HU" sz="1900" i="1" dirty="0" smtClean="0"/>
              <a:t> </a:t>
            </a:r>
            <a:r>
              <a:rPr lang="hu-HU" sz="1900" i="1" dirty="0" err="1" smtClean="0"/>
              <a:t>first</a:t>
            </a:r>
            <a:r>
              <a:rPr lang="hu-HU" sz="1900" i="1" dirty="0" smtClean="0"/>
              <a:t>, </a:t>
            </a:r>
            <a:r>
              <a:rPr lang="hu-HU" sz="1900" i="1" dirty="0" err="1" smtClean="0"/>
              <a:t>the</a:t>
            </a:r>
            <a:r>
              <a:rPr lang="hu-HU" sz="1900" i="1" dirty="0" smtClean="0"/>
              <a:t> </a:t>
            </a:r>
            <a:r>
              <a:rPr lang="hu-HU" sz="1900" i="1" dirty="0" err="1" smtClean="0"/>
              <a:t>chicken</a:t>
            </a:r>
            <a:r>
              <a:rPr lang="hu-HU" sz="1900" i="1" dirty="0" smtClean="0"/>
              <a:t> </a:t>
            </a:r>
            <a:r>
              <a:rPr lang="hu-HU" sz="1900" i="1" dirty="0" err="1" smtClean="0"/>
              <a:t>or</a:t>
            </a:r>
            <a:r>
              <a:rPr lang="hu-HU" sz="1900" i="1" dirty="0" smtClean="0"/>
              <a:t> </a:t>
            </a:r>
            <a:r>
              <a:rPr lang="hu-HU" sz="1900" i="1" dirty="0" err="1" smtClean="0"/>
              <a:t>the</a:t>
            </a:r>
            <a:r>
              <a:rPr lang="hu-HU" sz="1900" i="1" dirty="0" smtClean="0"/>
              <a:t> </a:t>
            </a:r>
            <a:r>
              <a:rPr lang="hu-HU" sz="1900" i="1" dirty="0" err="1" smtClean="0"/>
              <a:t>egg</a:t>
            </a:r>
            <a:r>
              <a:rPr lang="hu-HU" sz="1900" i="1" dirty="0" smtClean="0"/>
              <a:t>?</a:t>
            </a:r>
            <a:br>
              <a:rPr lang="hu-HU" sz="1900" i="1" dirty="0" smtClean="0"/>
            </a:br>
            <a:r>
              <a:rPr lang="hu-HU" sz="1900" i="1" dirty="0" smtClean="0"/>
              <a:t>				▪ </a:t>
            </a:r>
            <a:r>
              <a:rPr lang="hu-HU" sz="1900" i="1" dirty="0" err="1" smtClean="0"/>
              <a:t>it’s</a:t>
            </a:r>
            <a:r>
              <a:rPr lang="hu-HU" sz="1900" i="1" dirty="0" smtClean="0"/>
              <a:t> a</a:t>
            </a:r>
            <a:r>
              <a:rPr lang="hu-HU" sz="1900" i="1" dirty="0"/>
              <a:t> </a:t>
            </a:r>
            <a:r>
              <a:rPr lang="hu-HU" sz="1900" i="1" dirty="0" err="1" smtClean="0"/>
              <a:t>chicken</a:t>
            </a:r>
            <a:r>
              <a:rPr lang="hu-HU" sz="1900" i="1" dirty="0" smtClean="0"/>
              <a:t>-and-</a:t>
            </a:r>
            <a:r>
              <a:rPr lang="hu-HU" sz="1900" i="1" dirty="0" err="1" smtClean="0"/>
              <a:t>egg</a:t>
            </a:r>
            <a:r>
              <a:rPr lang="hu-HU" sz="1900" i="1" dirty="0" smtClean="0"/>
              <a:t> </a:t>
            </a:r>
            <a:r>
              <a:rPr lang="hu-HU" sz="1900" i="1" dirty="0" err="1" smtClean="0"/>
              <a:t>situation</a:t>
            </a:r>
            <a:r>
              <a:rPr lang="hu-HU" sz="1900" i="1" dirty="0" smtClean="0"/>
              <a:t/>
            </a:r>
            <a:br>
              <a:rPr lang="hu-HU" sz="1900" i="1" dirty="0" smtClean="0"/>
            </a:br>
            <a:r>
              <a:rPr lang="hu-HU" sz="1900" i="1" dirty="0" smtClean="0"/>
              <a:t>				▪ </a:t>
            </a:r>
            <a:r>
              <a:rPr lang="hu-HU" sz="1900" i="1" dirty="0" err="1" smtClean="0"/>
              <a:t>it’s</a:t>
            </a:r>
            <a:r>
              <a:rPr lang="hu-HU" sz="1900" i="1" dirty="0" smtClean="0"/>
              <a:t> </a:t>
            </a:r>
            <a:r>
              <a:rPr lang="hu-HU" sz="1900" i="1" dirty="0" err="1" smtClean="0"/>
              <a:t>another</a:t>
            </a:r>
            <a:r>
              <a:rPr lang="hu-HU" sz="1900" i="1" dirty="0" smtClean="0"/>
              <a:t> </a:t>
            </a:r>
            <a:r>
              <a:rPr lang="hu-HU" sz="1900" i="1" dirty="0" err="1" smtClean="0"/>
              <a:t>case</a:t>
            </a:r>
            <a:r>
              <a:rPr lang="hu-HU" sz="1900" i="1" dirty="0" smtClean="0"/>
              <a:t> of</a:t>
            </a:r>
            <a:r>
              <a:rPr lang="hu-HU" sz="1900" i="1" dirty="0"/>
              <a:t> </a:t>
            </a:r>
            <a:r>
              <a:rPr lang="hu-HU" sz="1900" i="1" dirty="0" err="1" smtClean="0"/>
              <a:t>the</a:t>
            </a:r>
            <a:r>
              <a:rPr lang="hu-HU" sz="1900" i="1" dirty="0" smtClean="0"/>
              <a:t> </a:t>
            </a:r>
            <a:r>
              <a:rPr lang="hu-HU" sz="1900" i="1" dirty="0" err="1" smtClean="0"/>
              <a:t>chicken</a:t>
            </a:r>
            <a:r>
              <a:rPr lang="hu-HU" sz="1900" i="1" dirty="0" smtClean="0"/>
              <a:t> and </a:t>
            </a:r>
            <a:r>
              <a:rPr lang="hu-HU" sz="1900" i="1" dirty="0" err="1" smtClean="0"/>
              <a:t>the</a:t>
            </a:r>
            <a:r>
              <a:rPr lang="hu-HU" sz="1900" i="1" dirty="0" smtClean="0"/>
              <a:t> </a:t>
            </a:r>
            <a:r>
              <a:rPr lang="hu-HU" sz="1900" i="1" dirty="0" err="1" smtClean="0"/>
              <a:t>egg</a:t>
            </a:r>
            <a:endParaRPr lang="hu-HU" sz="1900" i="1" dirty="0" smtClean="0"/>
          </a:p>
          <a:p>
            <a:pPr marL="917120" lvl="5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hu-HU" sz="1900" i="1" dirty="0"/>
              <a:t>	</a:t>
            </a:r>
            <a:r>
              <a:rPr lang="hu-HU" sz="1900" i="1" dirty="0" smtClean="0"/>
              <a:t>		</a:t>
            </a:r>
            <a:r>
              <a:rPr lang="hu-HU" sz="2200" dirty="0" smtClean="0"/>
              <a:t>4. nincs teljes kanonikus forma, de van </a:t>
            </a:r>
            <a:r>
              <a:rPr lang="hu-HU" sz="2200" dirty="0" smtClean="0"/>
              <a:t>szemantikai </a:t>
            </a:r>
            <a:r>
              <a:rPr lang="hu-HU" sz="2200" dirty="0" smtClean="0"/>
              <a:t>megszorítás</a:t>
            </a:r>
          </a:p>
          <a:p>
            <a:pPr marL="917120" lvl="5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hu-HU" sz="2200" dirty="0"/>
              <a:t>	</a:t>
            </a:r>
            <a:r>
              <a:rPr lang="hu-HU" sz="2200" dirty="0" smtClean="0"/>
              <a:t>			</a:t>
            </a:r>
            <a:r>
              <a:rPr lang="hu-HU" sz="1900" i="1" dirty="0" smtClean="0"/>
              <a:t>it </a:t>
            </a:r>
            <a:r>
              <a:rPr lang="hu-HU" sz="1900" i="1" dirty="0" err="1" smtClean="0"/>
              <a:t>was</a:t>
            </a:r>
            <a:r>
              <a:rPr lang="hu-HU" sz="1900" i="1" dirty="0" smtClean="0"/>
              <a:t> a …’s </a:t>
            </a:r>
            <a:r>
              <a:rPr lang="hu-HU" sz="1900" i="1" dirty="0" err="1" smtClean="0"/>
              <a:t>dream</a:t>
            </a:r>
            <a:r>
              <a:rPr lang="hu-HU" sz="1900" i="1" dirty="0" smtClean="0"/>
              <a:t> (</a:t>
            </a:r>
            <a:r>
              <a:rPr lang="hu-HU" sz="1900" i="1" dirty="0" err="1" smtClean="0"/>
              <a:t>come</a:t>
            </a:r>
            <a:r>
              <a:rPr lang="hu-HU" sz="1900" i="1" dirty="0" smtClean="0"/>
              <a:t> </a:t>
            </a:r>
            <a:r>
              <a:rPr lang="hu-HU" sz="1900" i="1" dirty="0" err="1" smtClean="0"/>
              <a:t>true</a:t>
            </a:r>
            <a:r>
              <a:rPr lang="hu-HU" sz="1900" i="1" dirty="0" smtClean="0"/>
              <a:t>)</a:t>
            </a:r>
            <a:endParaRPr lang="hu-HU" sz="2200" dirty="0" smtClean="0"/>
          </a:p>
        </p:txBody>
      </p:sp>
    </p:spTree>
    <p:extLst>
      <p:ext uri="{BB962C8B-B14F-4D97-AF65-F5344CB8AC3E}">
        <p14:creationId xmlns:p14="http://schemas.microsoft.com/office/powerpoint/2010/main" val="299348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Többszavas kifejezések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828799"/>
            <a:ext cx="10058400" cy="4040295"/>
          </a:xfrm>
        </p:spPr>
        <p:txBody>
          <a:bodyPr>
            <a:normAutofit/>
          </a:bodyPr>
          <a:lstStyle/>
          <a:p>
            <a:pPr marL="749808" lvl="1" indent="-457200">
              <a:spcAft>
                <a:spcPts val="1200"/>
              </a:spcAft>
              <a:buFont typeface="+mj-lt"/>
              <a:buAutoNum type="arabicPeriod" startAt="2"/>
            </a:pPr>
            <a:r>
              <a:rPr lang="hu-HU" sz="2200" dirty="0" err="1" smtClean="0"/>
              <a:t>idiomatikus</a:t>
            </a:r>
            <a:r>
              <a:rPr lang="hu-HU" sz="2200" dirty="0" smtClean="0"/>
              <a:t> kifejezések</a:t>
            </a:r>
          </a:p>
          <a:p>
            <a:pPr marL="1294310" lvl="5" indent="-285750"/>
            <a:r>
              <a:rPr lang="hu-HU" sz="2200" dirty="0" smtClean="0"/>
              <a:t>szóhasználat</a:t>
            </a:r>
          </a:p>
          <a:p>
            <a:pPr marL="1294310" lvl="5" indent="-285750"/>
            <a:r>
              <a:rPr lang="hu-HU" sz="2200" dirty="0" smtClean="0"/>
              <a:t>szintaktikai megszorítás</a:t>
            </a:r>
          </a:p>
          <a:p>
            <a:pPr marL="1008560" lvl="5" indent="0">
              <a:spcAft>
                <a:spcPts val="1800"/>
              </a:spcAft>
              <a:buNone/>
            </a:pPr>
            <a:r>
              <a:rPr lang="hu-HU" sz="2200" dirty="0"/>
              <a:t>	</a:t>
            </a:r>
            <a:r>
              <a:rPr lang="hu-HU" sz="2200" dirty="0" smtClean="0"/>
              <a:t>	</a:t>
            </a:r>
            <a:r>
              <a:rPr lang="hu-HU" sz="1800" i="1" dirty="0" err="1" smtClean="0"/>
              <a:t>it’s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raining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cats</a:t>
            </a:r>
            <a:r>
              <a:rPr lang="hu-HU" sz="1800" i="1" dirty="0" smtClean="0"/>
              <a:t> and </a:t>
            </a:r>
            <a:r>
              <a:rPr lang="hu-HU" sz="1800" i="1" dirty="0" err="1" smtClean="0"/>
              <a:t>dogs</a:t>
            </a:r>
            <a:r>
              <a:rPr lang="hu-HU" sz="1800" i="1" dirty="0" smtClean="0"/>
              <a:t>      </a:t>
            </a:r>
            <a:r>
              <a:rPr lang="hu-HU" sz="1800" dirty="0" smtClean="0"/>
              <a:t>DE NEM</a:t>
            </a:r>
            <a:r>
              <a:rPr lang="hu-HU" sz="1800" i="1" dirty="0"/>
              <a:t>	</a:t>
            </a:r>
            <a:r>
              <a:rPr lang="hu-HU" sz="1800" i="1" dirty="0" err="1" smtClean="0"/>
              <a:t>cats</a:t>
            </a:r>
            <a:r>
              <a:rPr lang="hu-HU" sz="1800" i="1" dirty="0" smtClean="0"/>
              <a:t> and </a:t>
            </a:r>
            <a:r>
              <a:rPr lang="hu-HU" sz="1800" i="1" dirty="0" err="1" smtClean="0"/>
              <a:t>dogs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are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raining</a:t>
            </a:r>
            <a:endParaRPr lang="hu-HU" sz="2200" dirty="0" smtClean="0"/>
          </a:p>
          <a:p>
            <a:pPr marL="1294310" lvl="5" indent="-285750"/>
            <a:r>
              <a:rPr lang="hu-HU" sz="2200" dirty="0" err="1" smtClean="0"/>
              <a:t>morfo</a:t>
            </a:r>
            <a:r>
              <a:rPr lang="hu-HU" sz="2200" dirty="0" smtClean="0"/>
              <a:t>-szintaktikai rugalmasság (inflexió, egyeztetés)</a:t>
            </a:r>
          </a:p>
          <a:p>
            <a:pPr marL="1008560" lvl="5" indent="0">
              <a:buNone/>
            </a:pPr>
            <a:r>
              <a:rPr lang="hu-HU" sz="2200" dirty="0"/>
              <a:t>	</a:t>
            </a:r>
            <a:r>
              <a:rPr lang="hu-HU" sz="2200" dirty="0" smtClean="0"/>
              <a:t>	</a:t>
            </a:r>
            <a:r>
              <a:rPr lang="hu-HU" sz="1800" i="1" dirty="0" err="1" smtClean="0"/>
              <a:t>to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get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too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big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for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one’s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boots</a:t>
            </a:r>
            <a:r>
              <a:rPr lang="hu-HU" sz="1800" i="1" dirty="0" smtClean="0"/>
              <a:t>       →	Joe is </a:t>
            </a:r>
            <a:r>
              <a:rPr lang="hu-HU" sz="1800" i="1" dirty="0" err="1" smtClean="0"/>
              <a:t>too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big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for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his</a:t>
            </a:r>
            <a:r>
              <a:rPr lang="hu-HU" sz="1800" i="1" dirty="0" smtClean="0"/>
              <a:t> boots.</a:t>
            </a:r>
            <a:br>
              <a:rPr lang="hu-HU" sz="1800" i="1" dirty="0" smtClean="0"/>
            </a:br>
            <a:r>
              <a:rPr lang="hu-HU" sz="1800" i="1" dirty="0" smtClean="0"/>
              <a:t>						</a:t>
            </a:r>
            <a:r>
              <a:rPr lang="hu-HU" sz="1800" i="1" dirty="0" err="1" smtClean="0"/>
              <a:t>She</a:t>
            </a:r>
            <a:r>
              <a:rPr lang="hu-HU" sz="1800" i="1" dirty="0" smtClean="0"/>
              <a:t> had got </a:t>
            </a:r>
            <a:r>
              <a:rPr lang="hu-HU" sz="1800" i="1" dirty="0" err="1" smtClean="0"/>
              <a:t>too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big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for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her</a:t>
            </a:r>
            <a:r>
              <a:rPr lang="hu-HU" sz="1800" i="1" dirty="0" smtClean="0"/>
              <a:t> boots.</a:t>
            </a:r>
            <a:br>
              <a:rPr lang="hu-HU" sz="1800" i="1" dirty="0" smtClean="0"/>
            </a:br>
            <a:r>
              <a:rPr lang="hu-HU" sz="1800" i="1" dirty="0" smtClean="0"/>
              <a:t>						</a:t>
            </a:r>
            <a:r>
              <a:rPr lang="hu-HU" sz="1800" i="1" dirty="0" err="1" smtClean="0"/>
              <a:t>People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who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are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too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big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for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their</a:t>
            </a:r>
            <a:r>
              <a:rPr lang="hu-HU" sz="1800" i="1" dirty="0" smtClean="0"/>
              <a:t> </a:t>
            </a:r>
            <a:r>
              <a:rPr lang="hu-HU" sz="1800" i="1" dirty="0" err="1" smtClean="0"/>
              <a:t>shoes</a:t>
            </a:r>
            <a:r>
              <a:rPr lang="hu-HU" sz="1800" i="1" dirty="0" smtClean="0"/>
              <a:t>.</a:t>
            </a:r>
            <a:endParaRPr lang="hu-HU" sz="2200" dirty="0"/>
          </a:p>
        </p:txBody>
      </p:sp>
    </p:spTree>
    <p:extLst>
      <p:ext uri="{BB962C8B-B14F-4D97-AF65-F5344CB8AC3E}">
        <p14:creationId xmlns:p14="http://schemas.microsoft.com/office/powerpoint/2010/main" val="364103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Többszavas kifejezések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9808" lvl="1" indent="-457200">
              <a:buFont typeface="+mj-lt"/>
              <a:buAutoNum type="arabicPeriod" startAt="3"/>
            </a:pPr>
            <a:r>
              <a:rPr lang="hu-HU" sz="2400" dirty="0" smtClean="0"/>
              <a:t>összetett szavak</a:t>
            </a:r>
          </a:p>
          <a:p>
            <a:pPr marL="1208560" lvl="6" indent="0">
              <a:spcAft>
                <a:spcPts val="1200"/>
              </a:spcAft>
              <a:buNone/>
            </a:pPr>
            <a:r>
              <a:rPr lang="hu-HU" sz="2000" dirty="0" smtClean="0"/>
              <a:t>lexikográfusok számára legérdekesebb: 	főnevek (</a:t>
            </a:r>
            <a:r>
              <a:rPr lang="hu-HU" sz="2000" i="1" dirty="0" err="1" smtClean="0"/>
              <a:t>lame</a:t>
            </a:r>
            <a:r>
              <a:rPr lang="hu-HU" sz="2000" i="1" dirty="0" smtClean="0"/>
              <a:t> </a:t>
            </a:r>
            <a:r>
              <a:rPr lang="hu-HU" sz="2000" i="1" dirty="0" err="1" smtClean="0"/>
              <a:t>duck</a:t>
            </a:r>
            <a:r>
              <a:rPr lang="hu-HU" sz="2000" i="1" dirty="0" smtClean="0"/>
              <a:t>, civil servant</a:t>
            </a:r>
            <a:r>
              <a:rPr lang="hu-HU" sz="2000" dirty="0" smtClean="0"/>
              <a:t>)</a:t>
            </a:r>
            <a:br>
              <a:rPr lang="hu-HU" sz="2000" dirty="0" smtClean="0"/>
            </a:br>
            <a:r>
              <a:rPr lang="hu-HU" sz="2000" dirty="0" smtClean="0"/>
              <a:t>					melléknevek (</a:t>
            </a:r>
            <a:r>
              <a:rPr lang="hu-HU" sz="2000" i="1" dirty="0" err="1" smtClean="0"/>
              <a:t>sky</a:t>
            </a:r>
            <a:r>
              <a:rPr lang="hu-HU" sz="2000" i="1" dirty="0" smtClean="0"/>
              <a:t> </a:t>
            </a:r>
            <a:r>
              <a:rPr lang="hu-HU" sz="2000" i="1" dirty="0" err="1" smtClean="0"/>
              <a:t>blue</a:t>
            </a:r>
            <a:r>
              <a:rPr lang="hu-HU" sz="2000" i="1" dirty="0" smtClean="0"/>
              <a:t>, </a:t>
            </a:r>
            <a:r>
              <a:rPr lang="hu-HU" sz="2000" i="1" dirty="0" err="1" smtClean="0"/>
              <a:t>stone</a:t>
            </a:r>
            <a:r>
              <a:rPr lang="hu-HU" sz="2000" i="1" dirty="0" smtClean="0"/>
              <a:t> </a:t>
            </a:r>
            <a:r>
              <a:rPr lang="hu-HU" sz="2000" i="1" dirty="0" err="1" smtClean="0"/>
              <a:t>deaf</a:t>
            </a:r>
            <a:r>
              <a:rPr lang="hu-HU" sz="2000" dirty="0" smtClean="0"/>
              <a:t>)</a:t>
            </a:r>
            <a:br>
              <a:rPr lang="hu-HU" sz="2000" dirty="0" smtClean="0"/>
            </a:br>
            <a:r>
              <a:rPr lang="hu-HU" sz="2000" dirty="0" smtClean="0"/>
              <a:t>					igék (leggyakrabban </a:t>
            </a:r>
            <a:r>
              <a:rPr lang="hu-HU" sz="2000" dirty="0" err="1" smtClean="0"/>
              <a:t>vonzatos</a:t>
            </a:r>
            <a:r>
              <a:rPr lang="hu-HU" sz="2000" dirty="0" smtClean="0"/>
              <a:t> igék)</a:t>
            </a:r>
          </a:p>
          <a:p>
            <a:pPr marL="1551460" lvl="6" indent="-342900"/>
            <a:r>
              <a:rPr lang="hu-HU" sz="2000" dirty="0" smtClean="0"/>
              <a:t>nem-</a:t>
            </a:r>
            <a:r>
              <a:rPr lang="hu-HU" sz="2000" dirty="0" err="1" smtClean="0"/>
              <a:t>idiomatikus</a:t>
            </a:r>
            <a:r>
              <a:rPr lang="hu-HU" sz="2000" dirty="0" smtClean="0"/>
              <a:t>:	rengeteg van, spontán keletkeznek</a:t>
            </a:r>
            <a:br>
              <a:rPr lang="hu-HU" sz="2000" dirty="0" smtClean="0"/>
            </a:br>
            <a:r>
              <a:rPr lang="hu-HU" sz="2000" dirty="0" smtClean="0"/>
              <a:t>			</a:t>
            </a:r>
            <a:r>
              <a:rPr lang="hu-HU" sz="2000" dirty="0" err="1" smtClean="0"/>
              <a:t>szemantikailag</a:t>
            </a:r>
            <a:r>
              <a:rPr lang="hu-HU" sz="2000" dirty="0" smtClean="0"/>
              <a:t> transzparensek (</a:t>
            </a:r>
            <a:r>
              <a:rPr lang="hu-HU" sz="2000" i="1" dirty="0" err="1" smtClean="0"/>
              <a:t>table</a:t>
            </a:r>
            <a:r>
              <a:rPr lang="hu-HU" sz="2000" i="1" dirty="0" smtClean="0"/>
              <a:t> leg</a:t>
            </a:r>
            <a:r>
              <a:rPr lang="hu-HU" sz="2000" dirty="0" smtClean="0"/>
              <a:t>)</a:t>
            </a:r>
            <a:br>
              <a:rPr lang="hu-HU" sz="2000" dirty="0" smtClean="0"/>
            </a:br>
            <a:r>
              <a:rPr lang="hu-HU" sz="2000" dirty="0" smtClean="0"/>
              <a:t>			nem probléma sem a szótárkészítőnek, sem a nyelvtanulónak</a:t>
            </a:r>
          </a:p>
          <a:p>
            <a:pPr marL="1551460" lvl="6" indent="-342900"/>
            <a:r>
              <a:rPr lang="hu-HU" sz="2000" dirty="0" err="1" smtClean="0"/>
              <a:t>idiomatikus</a:t>
            </a:r>
            <a:endParaRPr lang="hu-HU" sz="2000" dirty="0" smtClean="0"/>
          </a:p>
        </p:txBody>
      </p:sp>
    </p:spTree>
    <p:extLst>
      <p:ext uri="{BB962C8B-B14F-4D97-AF65-F5344CB8AC3E}">
        <p14:creationId xmlns:p14="http://schemas.microsoft.com/office/powerpoint/2010/main" val="374737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Többszavas kifejezések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hu-HU" sz="2400" dirty="0" err="1" smtClean="0"/>
              <a:t>idiomatikus</a:t>
            </a:r>
            <a:r>
              <a:rPr lang="hu-HU" sz="2400" dirty="0" smtClean="0"/>
              <a:t> összetett szavak:</a:t>
            </a:r>
          </a:p>
          <a:p>
            <a:pPr lvl="2"/>
            <a:r>
              <a:rPr lang="hu-HU" sz="2000" dirty="0" smtClean="0"/>
              <a:t>állandósult alak: ragozható, de nem adhatunk hozzá további tagokat </a:t>
            </a:r>
          </a:p>
          <a:p>
            <a:pPr marL="384048" lvl="2" indent="0">
              <a:spcAft>
                <a:spcPts val="1200"/>
              </a:spcAft>
              <a:buNone/>
            </a:pPr>
            <a:r>
              <a:rPr lang="hu-HU" sz="2000" dirty="0"/>
              <a:t>	</a:t>
            </a:r>
            <a:r>
              <a:rPr lang="hu-HU" sz="2000" dirty="0" smtClean="0"/>
              <a:t>			</a:t>
            </a:r>
            <a:r>
              <a:rPr lang="hu-HU" sz="2000" i="1" dirty="0" smtClean="0"/>
              <a:t>civil </a:t>
            </a:r>
            <a:r>
              <a:rPr lang="hu-HU" sz="2000" i="1" dirty="0" err="1" smtClean="0"/>
              <a:t>servants</a:t>
            </a:r>
            <a:endParaRPr lang="hu-HU" sz="2000" dirty="0" smtClean="0"/>
          </a:p>
          <a:p>
            <a:pPr lvl="2"/>
            <a:r>
              <a:rPr lang="hu-HU" sz="2000" dirty="0" smtClean="0"/>
              <a:t>egytagú szavakkal szemantikus kapcsolat (</a:t>
            </a:r>
            <a:r>
              <a:rPr lang="hu-HU" sz="2000" dirty="0" err="1" smtClean="0"/>
              <a:t>szinoníma</a:t>
            </a:r>
            <a:r>
              <a:rPr lang="hu-HU" sz="2000" dirty="0" smtClean="0"/>
              <a:t>, antonímia, </a:t>
            </a:r>
            <a:r>
              <a:rPr lang="hu-HU" sz="2000" dirty="0" err="1" smtClean="0"/>
              <a:t>hiponímia</a:t>
            </a:r>
            <a:r>
              <a:rPr lang="hu-HU" sz="2000" dirty="0" smtClean="0"/>
              <a:t>)</a:t>
            </a:r>
          </a:p>
          <a:p>
            <a:pPr marL="384048" lvl="2" indent="0">
              <a:spcAft>
                <a:spcPts val="1200"/>
              </a:spcAft>
              <a:buNone/>
            </a:pPr>
            <a:r>
              <a:rPr lang="hu-HU" sz="2000" dirty="0"/>
              <a:t>	</a:t>
            </a:r>
            <a:r>
              <a:rPr lang="hu-HU" sz="2000" dirty="0" smtClean="0"/>
              <a:t>			</a:t>
            </a:r>
            <a:r>
              <a:rPr lang="hu-HU" sz="2000" i="1" dirty="0" err="1" smtClean="0"/>
              <a:t>sky</a:t>
            </a:r>
            <a:r>
              <a:rPr lang="hu-HU" sz="2000" i="1" dirty="0" smtClean="0"/>
              <a:t> </a:t>
            </a:r>
            <a:r>
              <a:rPr lang="hu-HU" sz="2000" i="1" dirty="0" err="1" smtClean="0"/>
              <a:t>blue</a:t>
            </a:r>
            <a:r>
              <a:rPr lang="hu-HU" sz="2000" i="1" dirty="0" smtClean="0"/>
              <a:t> </a:t>
            </a:r>
            <a:r>
              <a:rPr lang="hu-HU" sz="2000" dirty="0" smtClean="0"/>
              <a:t>és </a:t>
            </a:r>
            <a:r>
              <a:rPr lang="hu-HU" sz="2000" i="1" dirty="0" err="1" smtClean="0"/>
              <a:t>bottle</a:t>
            </a:r>
            <a:r>
              <a:rPr lang="hu-HU" sz="2000" i="1" dirty="0" smtClean="0"/>
              <a:t> </a:t>
            </a:r>
            <a:r>
              <a:rPr lang="hu-HU" sz="2000" i="1" dirty="0" err="1" smtClean="0"/>
              <a:t>green</a:t>
            </a:r>
            <a:r>
              <a:rPr lang="hu-HU" sz="2000" i="1" dirty="0" smtClean="0"/>
              <a:t> </a:t>
            </a:r>
            <a:r>
              <a:rPr lang="hu-HU" sz="2000" dirty="0" smtClean="0"/>
              <a:t> olyanok, mint </a:t>
            </a:r>
            <a:r>
              <a:rPr lang="hu-HU" sz="2000" i="1" dirty="0" err="1" smtClean="0"/>
              <a:t>red</a:t>
            </a:r>
            <a:r>
              <a:rPr lang="hu-HU" sz="2000" dirty="0" smtClean="0"/>
              <a:t> és </a:t>
            </a:r>
            <a:r>
              <a:rPr lang="hu-HU" sz="2000" i="1" dirty="0" err="1" smtClean="0"/>
              <a:t>purple</a:t>
            </a:r>
            <a:r>
              <a:rPr lang="hu-HU" sz="2000" i="1" dirty="0" smtClean="0"/>
              <a:t/>
            </a:r>
            <a:br>
              <a:rPr lang="hu-HU" sz="2000" i="1" dirty="0" smtClean="0"/>
            </a:br>
            <a:r>
              <a:rPr lang="hu-HU" sz="2000" i="1" dirty="0" smtClean="0"/>
              <a:t>				</a:t>
            </a:r>
            <a:r>
              <a:rPr lang="hu-HU" sz="2000" dirty="0" err="1" smtClean="0"/>
              <a:t>colour</a:t>
            </a:r>
            <a:r>
              <a:rPr lang="hu-HU" sz="2000" i="1" dirty="0" smtClean="0"/>
              <a:t> </a:t>
            </a:r>
            <a:r>
              <a:rPr lang="hu-HU" sz="2000" dirty="0" err="1" smtClean="0"/>
              <a:t>hiponímái</a:t>
            </a:r>
            <a:endParaRPr lang="hu-HU" sz="2000" dirty="0" smtClean="0"/>
          </a:p>
          <a:p>
            <a:pPr lvl="2"/>
            <a:r>
              <a:rPr lang="hu-HU" sz="2000" dirty="0" smtClean="0"/>
              <a:t>jelentésük több a tagjaik jelentésénél együttvéve</a:t>
            </a:r>
          </a:p>
          <a:p>
            <a:pPr marL="1471400" lvl="8" indent="0">
              <a:buNone/>
            </a:pPr>
            <a:r>
              <a:rPr lang="hu-HU" sz="2000" dirty="0" smtClean="0"/>
              <a:t>			▪ képletes összetett szó</a:t>
            </a:r>
          </a:p>
          <a:p>
            <a:pPr marL="1471400" lvl="8" indent="0">
              <a:buNone/>
            </a:pPr>
            <a:r>
              <a:rPr lang="hu-HU" sz="2000" dirty="0" smtClean="0"/>
              <a:t>			▪ félig-képletes összetett szó</a:t>
            </a:r>
          </a:p>
          <a:p>
            <a:pPr marL="1471400" lvl="8" indent="0">
              <a:buNone/>
            </a:pPr>
            <a:r>
              <a:rPr lang="hu-HU" sz="2000" dirty="0" smtClean="0"/>
              <a:t>			▪ funkcionális összetett szó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70599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Többszavas kifejezések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2608" lvl="1" indent="0">
              <a:buNone/>
            </a:pPr>
            <a:endParaRPr lang="hu-HU" sz="2400" dirty="0" smtClean="0"/>
          </a:p>
          <a:p>
            <a:pPr marL="292608" lvl="1" indent="0">
              <a:buNone/>
            </a:pPr>
            <a:r>
              <a:rPr lang="hu-HU" sz="2400" dirty="0" smtClean="0"/>
              <a:t>képletes:			XY nem olyan Y, ami X: nem is biztos, hogy Y</a:t>
            </a:r>
          </a:p>
          <a:p>
            <a:pPr marL="292608" lvl="1" indent="0">
              <a:spcAft>
                <a:spcPts val="2400"/>
              </a:spcAft>
              <a:buNone/>
            </a:pPr>
            <a:r>
              <a:rPr lang="hu-HU" sz="2400" dirty="0"/>
              <a:t>	</a:t>
            </a:r>
            <a:r>
              <a:rPr lang="hu-HU" sz="2400" dirty="0" smtClean="0"/>
              <a:t>				(</a:t>
            </a:r>
            <a:r>
              <a:rPr lang="hu-HU" sz="2400" i="1" dirty="0" err="1" smtClean="0"/>
              <a:t>lame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duck</a:t>
            </a:r>
            <a:r>
              <a:rPr lang="hu-HU" sz="2400" i="1" dirty="0" smtClean="0"/>
              <a:t>, civil servant</a:t>
            </a:r>
            <a:r>
              <a:rPr lang="hu-HU" sz="2400" dirty="0" smtClean="0"/>
              <a:t>)</a:t>
            </a:r>
          </a:p>
          <a:p>
            <a:pPr marL="292608" lvl="1" indent="0">
              <a:buNone/>
            </a:pPr>
            <a:r>
              <a:rPr lang="hu-HU" sz="2400" dirty="0" smtClean="0"/>
              <a:t>félig-képletes:		XY valamiféle Y, de nem X</a:t>
            </a:r>
          </a:p>
          <a:p>
            <a:pPr marL="292608" lvl="1" indent="0">
              <a:spcAft>
                <a:spcPts val="2400"/>
              </a:spcAft>
              <a:buNone/>
            </a:pPr>
            <a:r>
              <a:rPr lang="hu-HU" sz="2400" dirty="0"/>
              <a:t>	</a:t>
            </a:r>
            <a:r>
              <a:rPr lang="hu-HU" sz="2400" dirty="0" smtClean="0"/>
              <a:t>				(</a:t>
            </a:r>
            <a:r>
              <a:rPr lang="hu-HU" sz="2400" i="1" dirty="0" err="1" smtClean="0"/>
              <a:t>high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school</a:t>
            </a:r>
            <a:r>
              <a:rPr lang="hu-HU" sz="2400" i="1" dirty="0" smtClean="0"/>
              <a:t>, </a:t>
            </a:r>
            <a:r>
              <a:rPr lang="hu-HU" sz="2400" i="1" dirty="0" err="1" smtClean="0"/>
              <a:t>blind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drunk</a:t>
            </a:r>
            <a:r>
              <a:rPr lang="hu-HU" sz="2400" dirty="0" smtClean="0"/>
              <a:t>)</a:t>
            </a:r>
          </a:p>
          <a:p>
            <a:pPr marL="292608" lvl="1" indent="0">
              <a:buNone/>
            </a:pPr>
            <a:r>
              <a:rPr lang="hu-HU" sz="2400" dirty="0" smtClean="0"/>
              <a:t>funkcionális:		XY valamiféle Y, és van köze X-</a:t>
            </a:r>
            <a:r>
              <a:rPr lang="hu-HU" sz="2400" dirty="0" err="1" smtClean="0"/>
              <a:t>hez</a:t>
            </a:r>
            <a:r>
              <a:rPr lang="hu-HU" sz="2400" dirty="0" smtClean="0"/>
              <a:t>, de több annál</a:t>
            </a:r>
          </a:p>
          <a:p>
            <a:pPr marL="292608" lvl="1" indent="0">
              <a:buNone/>
            </a:pPr>
            <a:r>
              <a:rPr lang="hu-HU" sz="2400" dirty="0"/>
              <a:t>	</a:t>
            </a:r>
            <a:r>
              <a:rPr lang="hu-HU" sz="2400" dirty="0" smtClean="0"/>
              <a:t>				(</a:t>
            </a:r>
            <a:r>
              <a:rPr lang="hu-HU" sz="2400" i="1" dirty="0" smtClean="0"/>
              <a:t>house </a:t>
            </a:r>
            <a:r>
              <a:rPr lang="hu-HU" sz="2400" i="1" dirty="0" err="1" smtClean="0"/>
              <a:t>agent</a:t>
            </a:r>
            <a:r>
              <a:rPr lang="hu-HU" sz="2400" i="1" dirty="0" smtClean="0"/>
              <a:t>, </a:t>
            </a:r>
            <a:r>
              <a:rPr lang="hu-HU" sz="2400" i="1" dirty="0" err="1" smtClean="0"/>
              <a:t>police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dog</a:t>
            </a:r>
            <a:r>
              <a:rPr lang="hu-HU" sz="2400" i="1" dirty="0" smtClean="0"/>
              <a:t>, </a:t>
            </a:r>
            <a:r>
              <a:rPr lang="hu-HU" sz="2400" i="1" dirty="0" err="1" smtClean="0"/>
              <a:t>can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opener</a:t>
            </a:r>
            <a:r>
              <a:rPr lang="hu-HU" sz="2400" dirty="0" smtClean="0"/>
              <a:t>)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98762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Többszavas kifejezések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9808" lvl="1" indent="-457200">
              <a:buFont typeface="+mj-lt"/>
              <a:buAutoNum type="arabicPeriod" startAt="4"/>
            </a:pPr>
            <a:r>
              <a:rPr lang="hu-HU" sz="2200" dirty="0" err="1" smtClean="0"/>
              <a:t>vonzatos</a:t>
            </a:r>
            <a:r>
              <a:rPr lang="hu-HU" sz="2200" dirty="0" smtClean="0"/>
              <a:t> igék</a:t>
            </a:r>
          </a:p>
          <a:p>
            <a:pPr marL="1208560" lvl="6" indent="0">
              <a:buNone/>
            </a:pPr>
            <a:r>
              <a:rPr lang="hu-HU" sz="2200" dirty="0" smtClean="0"/>
              <a:t>szemantika:		szó szerinti jelentés</a:t>
            </a:r>
            <a:br>
              <a:rPr lang="hu-HU" sz="2200" dirty="0" smtClean="0"/>
            </a:br>
            <a:r>
              <a:rPr lang="hu-HU" sz="2200" dirty="0" smtClean="0"/>
              <a:t>			képletes vagy metaforikus jelentés</a:t>
            </a:r>
            <a:endParaRPr lang="hu-HU" sz="22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480" y="2994643"/>
            <a:ext cx="8856000" cy="315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0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Többszavas kifejezések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9808" lvl="1" indent="-457200">
              <a:buFont typeface="+mj-lt"/>
              <a:buAutoNum type="arabicPeriod" startAt="4"/>
            </a:pPr>
            <a:r>
              <a:rPr lang="hu-HU" sz="2200" dirty="0" err="1"/>
              <a:t>vonzatos</a:t>
            </a:r>
            <a:r>
              <a:rPr lang="hu-HU" sz="2200" dirty="0"/>
              <a:t> igék</a:t>
            </a:r>
          </a:p>
          <a:p>
            <a:pPr marL="1208560" lvl="6" indent="0">
              <a:buNone/>
            </a:pPr>
            <a:r>
              <a:rPr lang="hu-HU" sz="2200" dirty="0" smtClean="0"/>
              <a:t>szintaxis: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604" y="2736782"/>
            <a:ext cx="8136000" cy="31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3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Amink eddig van: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hu-HU" sz="2400" dirty="0" smtClean="0"/>
          </a:p>
          <a:p>
            <a:pPr lvl="1"/>
            <a:r>
              <a:rPr lang="hu-HU" sz="2400" dirty="0" smtClean="0"/>
              <a:t>Milyen legyen a szótár típusa?</a:t>
            </a:r>
          </a:p>
          <a:p>
            <a:pPr lvl="1"/>
            <a:r>
              <a:rPr lang="hu-HU" sz="2400" dirty="0" smtClean="0"/>
              <a:t>Ki használja és milyen célra?</a:t>
            </a:r>
          </a:p>
          <a:p>
            <a:pPr lvl="1"/>
            <a:endParaRPr lang="hu-HU" sz="2400" dirty="0" smtClean="0"/>
          </a:p>
          <a:p>
            <a:pPr lvl="1"/>
            <a:r>
              <a:rPr lang="hu-HU" sz="2400" dirty="0" smtClean="0"/>
              <a:t>Nyelvi adat</a:t>
            </a:r>
          </a:p>
          <a:p>
            <a:pPr lvl="1"/>
            <a:r>
              <a:rPr lang="hu-HU" sz="2400" dirty="0" smtClean="0"/>
              <a:t>Szükséges források (szoftver, </a:t>
            </a:r>
            <a:r>
              <a:rPr lang="hu-HU" sz="2400" dirty="0" err="1" smtClean="0"/>
              <a:t>StyleGuide</a:t>
            </a:r>
            <a:r>
              <a:rPr lang="hu-HU" sz="2400" dirty="0" smtClean="0"/>
              <a:t>, szócikk-sémák)</a:t>
            </a:r>
          </a:p>
          <a:p>
            <a:pPr lvl="1"/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32420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Többszavas kifejezések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9808" lvl="1" indent="-457200">
              <a:buFont typeface="+mj-lt"/>
              <a:buAutoNum type="arabicPeriod" startAt="4"/>
            </a:pPr>
            <a:r>
              <a:rPr lang="hu-HU" sz="2200" dirty="0" err="1"/>
              <a:t>vonzatos</a:t>
            </a:r>
            <a:r>
              <a:rPr lang="hu-HU" sz="2200" dirty="0"/>
              <a:t> igék</a:t>
            </a:r>
          </a:p>
          <a:p>
            <a:pPr marL="1208560" lvl="6" indent="0">
              <a:buNone/>
            </a:pPr>
            <a:r>
              <a:rPr lang="hu-HU" sz="2200" dirty="0" smtClean="0"/>
              <a:t>problémák:</a:t>
            </a:r>
          </a:p>
          <a:p>
            <a:pPr marL="1951460" lvl="8" indent="-342900"/>
            <a:r>
              <a:rPr lang="hu-HU" sz="2200" dirty="0" smtClean="0"/>
              <a:t>két- vagy háromtagú </a:t>
            </a:r>
            <a:r>
              <a:rPr lang="hu-HU" sz="2200" dirty="0" err="1" smtClean="0"/>
              <a:t>vonzatos</a:t>
            </a:r>
            <a:r>
              <a:rPr lang="hu-HU" sz="2200" dirty="0" smtClean="0"/>
              <a:t> igék?</a:t>
            </a:r>
            <a:endParaRPr lang="hu-HU" sz="2200" dirty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000" y="3030359"/>
            <a:ext cx="7944959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5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Többszavas kifejezések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9808" lvl="1" indent="-457200">
              <a:buFont typeface="+mj-lt"/>
              <a:buAutoNum type="arabicPeriod" startAt="4"/>
            </a:pPr>
            <a:r>
              <a:rPr lang="hu-HU" sz="2200" dirty="0" err="1"/>
              <a:t>vonzatos</a:t>
            </a:r>
            <a:r>
              <a:rPr lang="hu-HU" sz="2200" dirty="0"/>
              <a:t> igék</a:t>
            </a:r>
          </a:p>
          <a:p>
            <a:pPr marL="1208560" lvl="6" indent="0">
              <a:buNone/>
            </a:pPr>
            <a:r>
              <a:rPr lang="hu-HU" sz="2200" dirty="0"/>
              <a:t>problémák:</a:t>
            </a:r>
          </a:p>
          <a:p>
            <a:pPr marL="1951460" lvl="8" indent="-342900"/>
            <a:r>
              <a:rPr lang="hu-HU" sz="2200" dirty="0" smtClean="0"/>
              <a:t>mozgást kifejező ige + irányt kifejező vonzat</a:t>
            </a:r>
            <a:endParaRPr lang="hu-HU" sz="2200" dirty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000" y="3071938"/>
            <a:ext cx="8306959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9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Többszavas kifejezések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9808" lvl="1" indent="-457200">
              <a:buFont typeface="+mj-lt"/>
              <a:buAutoNum type="arabicPeriod" startAt="4"/>
            </a:pPr>
            <a:r>
              <a:rPr lang="hu-HU" sz="2200" dirty="0" err="1"/>
              <a:t>vonzatos</a:t>
            </a:r>
            <a:r>
              <a:rPr lang="hu-HU" sz="2200" dirty="0"/>
              <a:t> igék</a:t>
            </a:r>
          </a:p>
          <a:p>
            <a:pPr marL="1208560" lvl="6" indent="0">
              <a:buNone/>
            </a:pPr>
            <a:r>
              <a:rPr lang="hu-HU" sz="2200" dirty="0"/>
              <a:t>problémák:</a:t>
            </a:r>
          </a:p>
          <a:p>
            <a:pPr marL="1951460" lvl="8" indent="-342900"/>
            <a:r>
              <a:rPr lang="hu-HU" sz="2200" dirty="0" err="1" smtClean="0"/>
              <a:t>szemantikailag</a:t>
            </a:r>
            <a:r>
              <a:rPr lang="hu-HU" sz="2200" dirty="0" smtClean="0"/>
              <a:t> összefüggő, </a:t>
            </a:r>
            <a:r>
              <a:rPr lang="hu-HU" sz="2200" dirty="0" err="1" smtClean="0"/>
              <a:t>szintaktikailag</a:t>
            </a:r>
            <a:r>
              <a:rPr lang="hu-HU" sz="2200" dirty="0" smtClean="0"/>
              <a:t> különálló</a:t>
            </a:r>
            <a:endParaRPr lang="hu-HU" sz="2200" dirty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79" y="3384920"/>
            <a:ext cx="8249801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9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Többszavas kifejezések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9808" lvl="1" indent="-457200">
              <a:buFont typeface="+mj-lt"/>
              <a:buAutoNum type="arabicPeriod" startAt="5"/>
            </a:pPr>
            <a:r>
              <a:rPr lang="hu-HU" sz="2200" dirty="0" smtClean="0"/>
              <a:t>’</a:t>
            </a:r>
            <a:r>
              <a:rPr lang="hu-HU" sz="2200" dirty="0" err="1" smtClean="0"/>
              <a:t>support</a:t>
            </a:r>
            <a:r>
              <a:rPr lang="hu-HU" sz="2200" dirty="0" smtClean="0"/>
              <a:t> </a:t>
            </a:r>
            <a:r>
              <a:rPr lang="hu-HU" sz="2200" dirty="0" err="1" smtClean="0"/>
              <a:t>verb</a:t>
            </a:r>
            <a:r>
              <a:rPr lang="hu-HU" sz="2200" dirty="0" smtClean="0"/>
              <a:t>’ szerkezetek</a:t>
            </a:r>
          </a:p>
          <a:p>
            <a:pPr marL="292608" lvl="1" indent="0">
              <a:buNone/>
            </a:pPr>
            <a:r>
              <a:rPr lang="hu-HU" sz="2200" dirty="0"/>
              <a:t>	</a:t>
            </a:r>
            <a:r>
              <a:rPr lang="hu-HU" sz="2200" dirty="0" smtClean="0"/>
              <a:t>	</a:t>
            </a:r>
            <a:r>
              <a:rPr lang="hu-HU" sz="2200" dirty="0" err="1" smtClean="0"/>
              <a:t>light</a:t>
            </a:r>
            <a:r>
              <a:rPr lang="hu-HU" sz="2200" dirty="0" smtClean="0"/>
              <a:t> </a:t>
            </a:r>
            <a:r>
              <a:rPr lang="hu-HU" sz="2200" dirty="0" err="1" smtClean="0"/>
              <a:t>verbs</a:t>
            </a:r>
            <a:r>
              <a:rPr lang="hu-HU" sz="2200" dirty="0" smtClean="0"/>
              <a:t> (</a:t>
            </a:r>
            <a:r>
              <a:rPr lang="hu-HU" sz="2200" i="1" dirty="0" err="1" smtClean="0"/>
              <a:t>make</a:t>
            </a:r>
            <a:r>
              <a:rPr lang="hu-HU" sz="2200" i="1" dirty="0" smtClean="0"/>
              <a:t>, </a:t>
            </a:r>
            <a:r>
              <a:rPr lang="hu-HU" sz="2200" i="1" dirty="0" err="1" smtClean="0"/>
              <a:t>take</a:t>
            </a:r>
            <a:r>
              <a:rPr lang="hu-HU" sz="2200" i="1" dirty="0" smtClean="0"/>
              <a:t>, </a:t>
            </a:r>
            <a:r>
              <a:rPr lang="hu-HU" sz="2200" i="1" dirty="0" err="1" smtClean="0"/>
              <a:t>have</a:t>
            </a:r>
            <a:r>
              <a:rPr lang="hu-HU" sz="2200" i="1" dirty="0" smtClean="0"/>
              <a:t>, </a:t>
            </a:r>
            <a:r>
              <a:rPr lang="hu-HU" sz="2200" i="1" dirty="0" err="1" smtClean="0"/>
              <a:t>give</a:t>
            </a:r>
            <a:r>
              <a:rPr lang="hu-HU" sz="2200" i="1" dirty="0" smtClean="0"/>
              <a:t>, </a:t>
            </a:r>
            <a:r>
              <a:rPr lang="hu-HU" sz="2200" i="1" dirty="0" err="1" smtClean="0"/>
              <a:t>do</a:t>
            </a:r>
            <a:r>
              <a:rPr lang="hu-HU" sz="2200" dirty="0" smtClean="0"/>
              <a:t>)</a:t>
            </a:r>
            <a:endParaRPr lang="hu-HU" sz="2200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11" y="2754619"/>
            <a:ext cx="5688000" cy="149081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711" y="4353803"/>
            <a:ext cx="7920000" cy="181005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811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Szótár részei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hu-HU" sz="2000" dirty="0" smtClean="0"/>
              <a:t>2 fő rész:		A-Z szócikkek</a:t>
            </a:r>
            <a:br>
              <a:rPr lang="hu-HU" sz="2000" dirty="0" smtClean="0"/>
            </a:br>
            <a:r>
              <a:rPr lang="hu-HU" sz="2000" dirty="0" smtClean="0"/>
              <a:t>			minden más ezek előtt és után  →  front és back </a:t>
            </a:r>
            <a:r>
              <a:rPr lang="hu-HU" sz="2000" dirty="0" err="1" smtClean="0"/>
              <a:t>matter</a:t>
            </a:r>
            <a:endParaRPr lang="hu-HU" sz="2000" dirty="0" smtClean="0"/>
          </a:p>
          <a:p>
            <a:pPr marL="201168" lvl="1" indent="0">
              <a:buNone/>
            </a:pPr>
            <a:endParaRPr lang="hu-HU" sz="2000" dirty="0"/>
          </a:p>
          <a:p>
            <a:pPr marL="201168" lvl="1" indent="0">
              <a:buNone/>
            </a:pPr>
            <a:r>
              <a:rPr lang="hu-HU" sz="2000" dirty="0" smtClean="0"/>
              <a:t>előtte-utána elrendezés nem jellemző az elektronikus szótárakra</a:t>
            </a:r>
          </a:p>
          <a:p>
            <a:pPr marL="201168" lvl="1" indent="0">
              <a:buNone/>
            </a:pPr>
            <a:endParaRPr lang="hu-HU" sz="2000" dirty="0"/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084606"/>
              </p:ext>
            </p:extLst>
          </p:nvPr>
        </p:nvGraphicFramePr>
        <p:xfrm>
          <a:off x="1266480" y="3486574"/>
          <a:ext cx="9720000" cy="238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39475169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91870351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271944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front </a:t>
                      </a:r>
                      <a:r>
                        <a:rPr lang="hu-HU" dirty="0" err="1" smtClean="0"/>
                        <a:t>matter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középen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back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matter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45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smtClean="0"/>
                        <a:t>előszó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smtClean="0"/>
                        <a:t>köszönetnyilvánítás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smtClean="0"/>
                        <a:t>bevezető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smtClean="0"/>
                        <a:t>magyarázat</a:t>
                      </a:r>
                      <a:r>
                        <a:rPr lang="hu-HU" baseline="0" dirty="0" smtClean="0"/>
                        <a:t> (rövidítések, címkék, stb.)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hu-HU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baseline="0" dirty="0" smtClean="0"/>
                        <a:t>mini-esszék a nyelvről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smtClean="0"/>
                        <a:t>nyelv kérdései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smtClean="0"/>
                        <a:t>segédanyagok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hu-HU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hu-HU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err="1" smtClean="0"/>
                        <a:t>faux-amis</a:t>
                      </a:r>
                      <a:r>
                        <a:rPr lang="hu-HU" dirty="0" smtClean="0"/>
                        <a:t> (hamis barátok)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smtClean="0"/>
                        <a:t>gyakorlati útmutató</a:t>
                      </a:r>
                      <a:r>
                        <a:rPr lang="hu-HU" baseline="0" dirty="0" smtClean="0"/>
                        <a:t> az életről az adott országban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dirty="0" smtClean="0"/>
                        <a:t>listák, felsorolások:</a:t>
                      </a:r>
                      <a:br>
                        <a:rPr lang="hu-HU" dirty="0" smtClean="0"/>
                      </a:br>
                      <a:r>
                        <a:rPr lang="hu-HU" dirty="0" smtClean="0"/>
                        <a:t>igeragozás, számok, mértékegységek, kémiai elemek, Biblia</a:t>
                      </a:r>
                      <a:r>
                        <a:rPr lang="hu-HU" baseline="0" dirty="0" smtClean="0"/>
                        <a:t> könyvei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hu-HU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hu-HU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baseline="0" dirty="0" smtClean="0"/>
                        <a:t>térképek, diagramok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059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96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Front </a:t>
            </a:r>
            <a:r>
              <a:rPr lang="hu-HU" dirty="0" err="1" smtClean="0"/>
              <a:t>matter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4334"/>
          </a:xfrm>
        </p:spPr>
        <p:txBody>
          <a:bodyPr>
            <a:normAutofit/>
          </a:bodyPr>
          <a:lstStyle/>
          <a:p>
            <a:pPr marL="292608" lvl="1" indent="0">
              <a:buNone/>
            </a:pPr>
            <a:r>
              <a:rPr lang="hu-HU" sz="2400" dirty="0" smtClean="0"/>
              <a:t>legtöbb angol szótár esetében:	</a:t>
            </a:r>
            <a:r>
              <a:rPr lang="hu-HU" sz="2400" i="1" dirty="0" err="1" smtClean="0"/>
              <a:t>How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to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use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the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dictionary</a:t>
            </a:r>
            <a:endParaRPr lang="hu-HU" sz="2400" i="1" dirty="0" smtClean="0"/>
          </a:p>
          <a:p>
            <a:pPr marL="292608" lvl="1" indent="0">
              <a:buNone/>
            </a:pPr>
            <a:endParaRPr lang="hu-HU" sz="2400" dirty="0" smtClean="0"/>
          </a:p>
          <a:p>
            <a:pPr marL="292608" lvl="1" indent="0">
              <a:buNone/>
            </a:pPr>
            <a:endParaRPr lang="hu-HU" sz="2400" dirty="0"/>
          </a:p>
          <a:p>
            <a:pPr marL="292608" lvl="1" indent="0">
              <a:buNone/>
            </a:pPr>
            <a:endParaRPr lang="hu-HU" sz="2400" dirty="0" smtClean="0"/>
          </a:p>
          <a:p>
            <a:pPr marL="292608" lvl="1" indent="0">
              <a:buNone/>
            </a:pPr>
            <a:endParaRPr lang="hu-HU" sz="2400" dirty="0"/>
          </a:p>
          <a:p>
            <a:pPr marL="292608" lvl="1" indent="0">
              <a:buNone/>
            </a:pPr>
            <a:endParaRPr lang="hu-HU" sz="2400" dirty="0" smtClean="0"/>
          </a:p>
          <a:p>
            <a:pPr marL="292608" lvl="1" indent="0">
              <a:buNone/>
            </a:pPr>
            <a:endParaRPr lang="hu-HU" sz="2400" dirty="0" smtClean="0"/>
          </a:p>
          <a:p>
            <a:pPr marL="292608" lvl="1" indent="0">
              <a:buNone/>
            </a:pPr>
            <a:endParaRPr lang="hu-HU" sz="2400" dirty="0" smtClean="0"/>
          </a:p>
          <a:p>
            <a:pPr marL="0" indent="0">
              <a:buNone/>
            </a:pPr>
            <a:r>
              <a:rPr lang="hu-HU" i="1" dirty="0" smtClean="0"/>
              <a:t>  </a:t>
            </a:r>
            <a:r>
              <a:rPr lang="hu-HU" i="1" dirty="0" err="1" smtClean="0"/>
              <a:t>Concise</a:t>
            </a:r>
            <a:r>
              <a:rPr lang="hu-HU" i="1" dirty="0" smtClean="0"/>
              <a:t> Oxford </a:t>
            </a:r>
            <a:r>
              <a:rPr lang="hu-HU" i="1" dirty="0" err="1" smtClean="0"/>
              <a:t>Dictionary</a:t>
            </a:r>
            <a:endParaRPr lang="hu-HU" i="1" dirty="0" smtClean="0"/>
          </a:p>
          <a:p>
            <a:pPr marL="292608" lvl="1" indent="0">
              <a:buNone/>
            </a:pPr>
            <a:r>
              <a:rPr lang="hu-HU" sz="2000" dirty="0" smtClean="0"/>
              <a:t>          9th </a:t>
            </a:r>
            <a:r>
              <a:rPr lang="hu-HU" sz="2000" dirty="0" err="1" smtClean="0"/>
              <a:t>edition</a:t>
            </a:r>
            <a:r>
              <a:rPr lang="hu-HU" sz="2000" dirty="0" smtClean="0"/>
              <a:t> (1995)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638" y="2403852"/>
            <a:ext cx="7849695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A-Z szócikkek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2608" lvl="1" indent="0">
              <a:buNone/>
            </a:pPr>
            <a:r>
              <a:rPr lang="hu-HU" sz="2400" dirty="0" smtClean="0"/>
              <a:t>Címszó-lista elkészítése</a:t>
            </a:r>
            <a:endParaRPr lang="hu-HU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54" y="2573095"/>
            <a:ext cx="7001852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7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Gyakori szavak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Aft>
                <a:spcPts val="2400"/>
              </a:spcAft>
            </a:pPr>
            <a:r>
              <a:rPr lang="hu-HU" sz="2000" dirty="0" smtClean="0"/>
              <a:t>szófajok (főnév, ige, melléknév, határozószó, kötőszó, prepozíció, determináns, mondatszó)</a:t>
            </a:r>
          </a:p>
          <a:p>
            <a:pPr lvl="1">
              <a:spcAft>
                <a:spcPts val="2400"/>
              </a:spcAft>
            </a:pPr>
            <a:r>
              <a:rPr lang="hu-HU" sz="2000" dirty="0" smtClean="0"/>
              <a:t>lexikai forma:		▪  alaki variánsok (</a:t>
            </a:r>
            <a:r>
              <a:rPr lang="hu-HU" sz="2000" i="1" dirty="0" err="1" smtClean="0"/>
              <a:t>aluminium</a:t>
            </a:r>
            <a:r>
              <a:rPr lang="hu-HU" sz="2000" dirty="0" smtClean="0"/>
              <a:t> – </a:t>
            </a:r>
            <a:r>
              <a:rPr lang="hu-HU" sz="2000" i="1" dirty="0" err="1" smtClean="0"/>
              <a:t>aluminum</a:t>
            </a:r>
            <a:r>
              <a:rPr lang="hu-HU" sz="2000" dirty="0" smtClean="0"/>
              <a:t>)</a:t>
            </a:r>
            <a:br>
              <a:rPr lang="hu-HU" sz="2000" dirty="0" smtClean="0"/>
            </a:br>
            <a:r>
              <a:rPr lang="hu-HU" sz="2000" dirty="0" smtClean="0"/>
              <a:t>			▪  betűzési variánsok (</a:t>
            </a:r>
            <a:r>
              <a:rPr lang="hu-HU" sz="2000" i="1" dirty="0" err="1" smtClean="0"/>
              <a:t>ageing</a:t>
            </a:r>
            <a:r>
              <a:rPr lang="hu-HU" sz="2000" i="1" dirty="0" smtClean="0"/>
              <a:t> – </a:t>
            </a:r>
            <a:r>
              <a:rPr lang="hu-HU" sz="2000" i="1" dirty="0" err="1" smtClean="0"/>
              <a:t>aging</a:t>
            </a:r>
            <a:r>
              <a:rPr lang="hu-HU" sz="2000" i="1" dirty="0" smtClean="0"/>
              <a:t>, </a:t>
            </a:r>
            <a:r>
              <a:rPr lang="hu-HU" sz="2000" i="1" dirty="0" err="1" smtClean="0"/>
              <a:t>harbour</a:t>
            </a:r>
            <a:r>
              <a:rPr lang="hu-HU" sz="2000" i="1" dirty="0" smtClean="0"/>
              <a:t> – </a:t>
            </a:r>
            <a:r>
              <a:rPr lang="hu-HU" sz="2000" i="1" dirty="0" err="1" smtClean="0"/>
              <a:t>harbor</a:t>
            </a:r>
            <a:r>
              <a:rPr lang="hu-HU" sz="2000" dirty="0" smtClean="0"/>
              <a:t>)</a:t>
            </a:r>
            <a:br>
              <a:rPr lang="hu-HU" sz="2000" dirty="0" smtClean="0"/>
            </a:br>
            <a:r>
              <a:rPr lang="hu-HU" sz="2000" dirty="0" smtClean="0"/>
              <a:t>			▪  ragozás (</a:t>
            </a:r>
            <a:r>
              <a:rPr lang="hu-HU" sz="2000" i="1" dirty="0" err="1" smtClean="0"/>
              <a:t>oxen</a:t>
            </a:r>
            <a:r>
              <a:rPr lang="hu-HU" sz="2000" i="1" dirty="0" smtClean="0"/>
              <a:t>, </a:t>
            </a:r>
            <a:r>
              <a:rPr lang="hu-HU" sz="2000" i="1" dirty="0" err="1" smtClean="0"/>
              <a:t>children</a:t>
            </a:r>
            <a:r>
              <a:rPr lang="hu-HU" sz="2000" i="1" dirty="0" smtClean="0"/>
              <a:t> </a:t>
            </a:r>
            <a:r>
              <a:rPr lang="hu-HU" sz="2000" dirty="0" smtClean="0"/>
              <a:t>| </a:t>
            </a:r>
            <a:r>
              <a:rPr lang="hu-HU" sz="2000" i="1" dirty="0" err="1" smtClean="0"/>
              <a:t>better</a:t>
            </a:r>
            <a:r>
              <a:rPr lang="hu-HU" sz="2000" i="1" dirty="0" smtClean="0"/>
              <a:t>, </a:t>
            </a:r>
            <a:r>
              <a:rPr lang="hu-HU" sz="2000" i="1" dirty="0" err="1" smtClean="0"/>
              <a:t>best</a:t>
            </a:r>
            <a:r>
              <a:rPr lang="hu-HU" sz="2000" dirty="0" smtClean="0"/>
              <a:t> | </a:t>
            </a:r>
            <a:r>
              <a:rPr lang="hu-HU" sz="2000" i="1" dirty="0" err="1" smtClean="0"/>
              <a:t>speaks</a:t>
            </a:r>
            <a:r>
              <a:rPr lang="hu-HU" sz="2000" i="1" dirty="0" smtClean="0"/>
              <a:t>, </a:t>
            </a:r>
            <a:r>
              <a:rPr lang="hu-HU" sz="2000" i="1" dirty="0" err="1" smtClean="0"/>
              <a:t>speaking</a:t>
            </a:r>
            <a:r>
              <a:rPr lang="hu-HU" sz="2000" i="1" dirty="0" smtClean="0"/>
              <a:t>, </a:t>
            </a:r>
            <a:r>
              <a:rPr lang="hu-HU" sz="2000" i="1" dirty="0" err="1" smtClean="0"/>
              <a:t>spoken</a:t>
            </a:r>
            <a:r>
              <a:rPr lang="hu-HU" sz="2000" dirty="0" smtClean="0"/>
              <a:t>)</a:t>
            </a:r>
            <a:br>
              <a:rPr lang="hu-HU" sz="2000" dirty="0" smtClean="0"/>
            </a:br>
            <a:r>
              <a:rPr lang="hu-HU" sz="2000" dirty="0" smtClean="0"/>
              <a:t>			▪  képzett alakok (</a:t>
            </a:r>
            <a:r>
              <a:rPr lang="hu-HU" sz="2000" i="1" dirty="0" err="1" smtClean="0"/>
              <a:t>highhandedness</a:t>
            </a:r>
            <a:r>
              <a:rPr lang="hu-HU" sz="2000" i="1" dirty="0" smtClean="0"/>
              <a:t>, </a:t>
            </a:r>
            <a:r>
              <a:rPr lang="hu-HU" sz="2000" i="1" dirty="0" err="1" smtClean="0"/>
              <a:t>blissful</a:t>
            </a:r>
            <a:r>
              <a:rPr lang="hu-HU" sz="2000" i="1" dirty="0" smtClean="0"/>
              <a:t>, </a:t>
            </a:r>
            <a:r>
              <a:rPr lang="hu-HU" sz="2000" i="1" dirty="0" err="1" smtClean="0"/>
              <a:t>nakedly</a:t>
            </a:r>
            <a:r>
              <a:rPr lang="hu-HU" sz="2000" dirty="0" smtClean="0"/>
              <a:t>)</a:t>
            </a:r>
          </a:p>
          <a:p>
            <a:pPr lvl="1">
              <a:spcAft>
                <a:spcPts val="1200"/>
              </a:spcAft>
            </a:pPr>
            <a:r>
              <a:rPr lang="hu-HU" sz="2000" dirty="0" smtClean="0"/>
              <a:t>lexikai szerkezet:	▪  egyszerű szavak (</a:t>
            </a:r>
            <a:r>
              <a:rPr lang="hu-HU" sz="2000" i="1" dirty="0" smtClean="0"/>
              <a:t>be, </a:t>
            </a:r>
            <a:r>
              <a:rPr lang="hu-HU" sz="2000" i="1" dirty="0" err="1" smtClean="0"/>
              <a:t>like</a:t>
            </a:r>
            <a:r>
              <a:rPr lang="hu-HU" sz="2000" i="1" dirty="0" smtClean="0"/>
              <a:t>, </a:t>
            </a:r>
            <a:r>
              <a:rPr lang="hu-HU" sz="2000" i="1" dirty="0" err="1" smtClean="0"/>
              <a:t>head</a:t>
            </a:r>
            <a:r>
              <a:rPr lang="hu-HU" sz="2000" i="1" dirty="0" smtClean="0"/>
              <a:t>, </a:t>
            </a:r>
            <a:r>
              <a:rPr lang="hu-HU" sz="2000" i="1" dirty="0" err="1" smtClean="0"/>
              <a:t>possible</a:t>
            </a:r>
            <a:r>
              <a:rPr lang="hu-HU" sz="2000" i="1" dirty="0" smtClean="0"/>
              <a:t>, </a:t>
            </a:r>
            <a:r>
              <a:rPr lang="hu-HU" sz="2000" i="1" dirty="0" err="1" smtClean="0"/>
              <a:t>now</a:t>
            </a:r>
            <a:r>
              <a:rPr lang="hu-HU" sz="2000" i="1" dirty="0" smtClean="0"/>
              <a:t>, in</a:t>
            </a:r>
            <a:r>
              <a:rPr lang="hu-HU" sz="2000" dirty="0" smtClean="0"/>
              <a:t>)</a:t>
            </a:r>
            <a:br>
              <a:rPr lang="hu-HU" sz="2000" dirty="0" smtClean="0"/>
            </a:br>
            <a:r>
              <a:rPr lang="hu-HU" sz="2000" dirty="0" smtClean="0"/>
              <a:t>			▪  rövidítések és összevonások (</a:t>
            </a:r>
            <a:r>
              <a:rPr lang="hu-HU" sz="2000" i="1" dirty="0" smtClean="0"/>
              <a:t>BBC, EU, </a:t>
            </a:r>
            <a:r>
              <a:rPr lang="hu-HU" sz="2000" i="1" dirty="0" err="1" smtClean="0"/>
              <a:t>hasn’t</a:t>
            </a:r>
            <a:r>
              <a:rPr lang="hu-HU" sz="2000" i="1" dirty="0" smtClean="0"/>
              <a:t>, </a:t>
            </a:r>
            <a:r>
              <a:rPr lang="hu-HU" sz="2000" i="1" dirty="0" err="1" smtClean="0"/>
              <a:t>o’clock</a:t>
            </a:r>
            <a:r>
              <a:rPr lang="hu-HU" sz="2000" dirty="0" smtClean="0"/>
              <a:t>)</a:t>
            </a:r>
            <a:br>
              <a:rPr lang="hu-HU" sz="2000" dirty="0" smtClean="0"/>
            </a:br>
            <a:r>
              <a:rPr lang="hu-HU" sz="2000" dirty="0" smtClean="0"/>
              <a:t>			▪  szóelemek (</a:t>
            </a:r>
            <a:r>
              <a:rPr lang="hu-HU" sz="2000" i="1" u="sng" dirty="0" err="1" smtClean="0"/>
              <a:t>dis</a:t>
            </a:r>
            <a:r>
              <a:rPr lang="hu-HU" sz="2000" i="1" dirty="0" err="1" smtClean="0"/>
              <a:t>taste</a:t>
            </a:r>
            <a:r>
              <a:rPr lang="hu-HU" sz="2000" i="1" dirty="0" smtClean="0"/>
              <a:t>, </a:t>
            </a:r>
            <a:r>
              <a:rPr lang="hu-HU" sz="2000" i="1" u="sng" dirty="0" smtClean="0"/>
              <a:t>ex</a:t>
            </a:r>
            <a:r>
              <a:rPr lang="hu-HU" sz="2000" i="1" dirty="0" smtClean="0"/>
              <a:t>-</a:t>
            </a:r>
            <a:r>
              <a:rPr lang="hu-HU" sz="2000" i="1" dirty="0" err="1" smtClean="0"/>
              <a:t>wife</a:t>
            </a:r>
            <a:r>
              <a:rPr lang="hu-HU" sz="2000" i="1" dirty="0" smtClean="0"/>
              <a:t>, </a:t>
            </a:r>
            <a:r>
              <a:rPr lang="hu-HU" sz="2000" i="1" u="sng" dirty="0" err="1" smtClean="0"/>
              <a:t>flat</a:t>
            </a:r>
            <a:r>
              <a:rPr lang="hu-HU" sz="2000" i="1" dirty="0" err="1" smtClean="0"/>
              <a:t>-topped</a:t>
            </a:r>
            <a:r>
              <a:rPr lang="hu-HU" sz="2000" i="1" dirty="0" smtClean="0"/>
              <a:t>, </a:t>
            </a:r>
            <a:r>
              <a:rPr lang="hu-HU" sz="2000" i="1" dirty="0" err="1" smtClean="0"/>
              <a:t>broad-</a:t>
            </a:r>
            <a:r>
              <a:rPr lang="hu-HU" sz="2000" i="1" u="sng" dirty="0" err="1" smtClean="0"/>
              <a:t>leafed</a:t>
            </a:r>
            <a:r>
              <a:rPr lang="hu-HU" sz="2000" dirty="0" smtClean="0"/>
              <a:t>)</a:t>
            </a:r>
            <a:br>
              <a:rPr lang="hu-HU" sz="2000" dirty="0" smtClean="0"/>
            </a:br>
            <a:r>
              <a:rPr lang="hu-HU" sz="2000" dirty="0" smtClean="0"/>
              <a:t>			▪  többszavas kifejezések</a:t>
            </a:r>
            <a:br>
              <a:rPr lang="hu-HU" sz="2000" dirty="0" smtClean="0"/>
            </a:br>
            <a:r>
              <a:rPr lang="hu-HU" sz="2000" dirty="0" smtClean="0"/>
              <a:t>			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97017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Többszavas kifejezések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2608" lvl="1" indent="0">
              <a:buNone/>
            </a:pPr>
            <a:endParaRPr lang="hu-HU" sz="2400" dirty="0" smtClean="0"/>
          </a:p>
          <a:p>
            <a:pPr marL="292608" lvl="1" indent="0">
              <a:buNone/>
            </a:pPr>
            <a:r>
              <a:rPr lang="hu-HU" sz="2400" dirty="0" smtClean="0"/>
              <a:t>NEM		transzparens szóösszetételek (</a:t>
            </a:r>
            <a:r>
              <a:rPr lang="hu-HU" sz="2400" i="1" dirty="0" err="1" smtClean="0"/>
              <a:t>to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risk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one’s</a:t>
            </a:r>
            <a:r>
              <a:rPr lang="hu-HU" sz="2400" i="1" dirty="0" smtClean="0"/>
              <a:t> life</a:t>
            </a:r>
            <a:r>
              <a:rPr lang="hu-HU" sz="2400" dirty="0" smtClean="0"/>
              <a:t>)</a:t>
            </a:r>
            <a:br>
              <a:rPr lang="hu-HU" sz="2400" dirty="0" smtClean="0"/>
            </a:br>
            <a:r>
              <a:rPr lang="hu-HU" sz="2400" dirty="0" smtClean="0"/>
              <a:t>		(félig) állandósult kifejezések (</a:t>
            </a:r>
            <a:r>
              <a:rPr lang="hu-HU" sz="2400" i="1" dirty="0" err="1" smtClean="0"/>
              <a:t>by</a:t>
            </a:r>
            <a:r>
              <a:rPr lang="hu-HU" sz="2400" i="1" dirty="0" smtClean="0"/>
              <a:t> and </a:t>
            </a:r>
            <a:r>
              <a:rPr lang="hu-HU" sz="2400" i="1" dirty="0" err="1" smtClean="0"/>
              <a:t>large</a:t>
            </a:r>
            <a:r>
              <a:rPr lang="hu-HU" sz="2400" dirty="0" smtClean="0"/>
              <a:t>)</a:t>
            </a:r>
            <a:br>
              <a:rPr lang="hu-HU" sz="2400" dirty="0" smtClean="0"/>
            </a:br>
            <a:r>
              <a:rPr lang="hu-HU" sz="2400" dirty="0" smtClean="0"/>
              <a:t>		</a:t>
            </a:r>
            <a:r>
              <a:rPr lang="hu-HU" sz="2400" dirty="0" err="1" smtClean="0"/>
              <a:t>idiomatikus</a:t>
            </a:r>
            <a:r>
              <a:rPr lang="hu-HU" sz="2400" dirty="0" smtClean="0"/>
              <a:t> kifejezések (</a:t>
            </a:r>
            <a:r>
              <a:rPr lang="hu-HU" sz="2400" i="1" dirty="0" err="1" smtClean="0"/>
              <a:t>raining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cats</a:t>
            </a:r>
            <a:r>
              <a:rPr lang="hu-HU" sz="2400" i="1" dirty="0" smtClean="0"/>
              <a:t> and </a:t>
            </a:r>
            <a:r>
              <a:rPr lang="hu-HU" sz="2400" i="1" dirty="0" err="1" smtClean="0"/>
              <a:t>dogs</a:t>
            </a:r>
            <a:r>
              <a:rPr lang="hu-HU" sz="2400" dirty="0" smtClean="0"/>
              <a:t>)</a:t>
            </a:r>
          </a:p>
          <a:p>
            <a:pPr marL="292608" lvl="1" indent="0">
              <a:buNone/>
            </a:pPr>
            <a:endParaRPr lang="hu-HU" sz="2400" dirty="0" smtClean="0"/>
          </a:p>
          <a:p>
            <a:pPr marL="292608" lvl="1" indent="0">
              <a:buNone/>
            </a:pPr>
            <a:r>
              <a:rPr lang="hu-HU" sz="2400" dirty="0" smtClean="0"/>
              <a:t>IGEN		összetett szavak (</a:t>
            </a:r>
            <a:r>
              <a:rPr lang="hu-HU" sz="2400" i="1" dirty="0" smtClean="0"/>
              <a:t>civil servant, </a:t>
            </a:r>
            <a:r>
              <a:rPr lang="hu-HU" sz="2400" i="1" dirty="0" err="1" smtClean="0"/>
              <a:t>high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school</a:t>
            </a:r>
            <a:r>
              <a:rPr lang="hu-HU" sz="2400" i="1" dirty="0" smtClean="0"/>
              <a:t>, </a:t>
            </a:r>
            <a:r>
              <a:rPr lang="hu-HU" sz="2400" i="1" dirty="0" err="1" smtClean="0"/>
              <a:t>police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dog</a:t>
            </a:r>
            <a:r>
              <a:rPr lang="hu-HU" sz="2400" dirty="0" smtClean="0"/>
              <a:t>)</a:t>
            </a:r>
            <a:br>
              <a:rPr lang="hu-HU" sz="2400" dirty="0" smtClean="0"/>
            </a:br>
            <a:r>
              <a:rPr lang="hu-HU" sz="2400" dirty="0" smtClean="0"/>
              <a:t>		</a:t>
            </a:r>
            <a:r>
              <a:rPr lang="hu-HU" sz="2400" dirty="0" err="1" smtClean="0"/>
              <a:t>vonzatos</a:t>
            </a:r>
            <a:r>
              <a:rPr lang="hu-HU" sz="2400" dirty="0" smtClean="0"/>
              <a:t> igék (</a:t>
            </a:r>
            <a:r>
              <a:rPr lang="hu-HU" sz="2400" i="1" dirty="0" err="1" smtClean="0"/>
              <a:t>set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about</a:t>
            </a:r>
            <a:r>
              <a:rPr lang="hu-HU" sz="2400" i="1" dirty="0" smtClean="0"/>
              <a:t>, </a:t>
            </a:r>
            <a:r>
              <a:rPr lang="hu-HU" sz="2400" i="1" dirty="0" err="1" smtClean="0"/>
              <a:t>come</a:t>
            </a:r>
            <a:r>
              <a:rPr lang="hu-HU" sz="2400" i="1" dirty="0" smtClean="0"/>
              <a:t> in </a:t>
            </a:r>
            <a:r>
              <a:rPr lang="hu-HU" sz="2400" i="1" dirty="0" err="1" smtClean="0"/>
              <a:t>for</a:t>
            </a:r>
            <a:r>
              <a:rPr lang="hu-HU" sz="2400" i="1" dirty="0" smtClean="0"/>
              <a:t>, </a:t>
            </a:r>
            <a:r>
              <a:rPr lang="hu-HU" sz="2400" i="1" dirty="0" err="1" smtClean="0"/>
              <a:t>look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forward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to</a:t>
            </a:r>
            <a:r>
              <a:rPr lang="hu-HU" sz="2400" dirty="0" smtClean="0"/>
              <a:t>)	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97260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Gyakori szavak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Aft>
                <a:spcPts val="2400"/>
              </a:spcAft>
            </a:pPr>
            <a:r>
              <a:rPr lang="hu-HU" sz="2000" dirty="0"/>
              <a:t>szófajok (főnév, ige, melléknév, határozószó, kötőszó, prepozíció, determináns, mondatszó)</a:t>
            </a:r>
          </a:p>
          <a:p>
            <a:pPr lvl="1">
              <a:spcAft>
                <a:spcPts val="2400"/>
              </a:spcAft>
            </a:pPr>
            <a:r>
              <a:rPr lang="hu-HU" sz="2000" dirty="0"/>
              <a:t>lexikai forma:		▪  alaki variánsok (</a:t>
            </a:r>
            <a:r>
              <a:rPr lang="hu-HU" sz="2000" i="1" dirty="0" err="1"/>
              <a:t>aluminium</a:t>
            </a:r>
            <a:r>
              <a:rPr lang="hu-HU" sz="2000" dirty="0"/>
              <a:t> – </a:t>
            </a:r>
            <a:r>
              <a:rPr lang="hu-HU" sz="2000" i="1" dirty="0" err="1"/>
              <a:t>aluminum</a:t>
            </a:r>
            <a:r>
              <a:rPr lang="hu-HU" sz="2000" dirty="0"/>
              <a:t>)</a:t>
            </a:r>
            <a:br>
              <a:rPr lang="hu-HU" sz="2000" dirty="0"/>
            </a:br>
            <a:r>
              <a:rPr lang="hu-HU" sz="2000" dirty="0"/>
              <a:t>			▪  betűzési variánsok (</a:t>
            </a:r>
            <a:r>
              <a:rPr lang="hu-HU" sz="2000" i="1" dirty="0" err="1"/>
              <a:t>ageing</a:t>
            </a:r>
            <a:r>
              <a:rPr lang="hu-HU" sz="2000" i="1" dirty="0"/>
              <a:t> – </a:t>
            </a:r>
            <a:r>
              <a:rPr lang="hu-HU" sz="2000" i="1" dirty="0" err="1"/>
              <a:t>aging</a:t>
            </a:r>
            <a:r>
              <a:rPr lang="hu-HU" sz="2000" i="1" dirty="0"/>
              <a:t>, </a:t>
            </a:r>
            <a:r>
              <a:rPr lang="hu-HU" sz="2000" i="1" dirty="0" err="1"/>
              <a:t>harbour</a:t>
            </a:r>
            <a:r>
              <a:rPr lang="hu-HU" sz="2000" i="1" dirty="0"/>
              <a:t> – </a:t>
            </a:r>
            <a:r>
              <a:rPr lang="hu-HU" sz="2000" i="1" dirty="0" err="1"/>
              <a:t>harbor</a:t>
            </a:r>
            <a:r>
              <a:rPr lang="hu-HU" sz="2000" dirty="0"/>
              <a:t>)</a:t>
            </a:r>
            <a:br>
              <a:rPr lang="hu-HU" sz="2000" dirty="0"/>
            </a:br>
            <a:r>
              <a:rPr lang="hu-HU" sz="2000" dirty="0"/>
              <a:t>			▪  ragozás (</a:t>
            </a:r>
            <a:r>
              <a:rPr lang="hu-HU" sz="2000" i="1" dirty="0" err="1"/>
              <a:t>oxen</a:t>
            </a:r>
            <a:r>
              <a:rPr lang="hu-HU" sz="2000" i="1" dirty="0"/>
              <a:t>, </a:t>
            </a:r>
            <a:r>
              <a:rPr lang="hu-HU" sz="2000" i="1" dirty="0" err="1"/>
              <a:t>children</a:t>
            </a:r>
            <a:r>
              <a:rPr lang="hu-HU" sz="2000" i="1" dirty="0"/>
              <a:t> </a:t>
            </a:r>
            <a:r>
              <a:rPr lang="hu-HU" sz="2000" dirty="0"/>
              <a:t>| </a:t>
            </a:r>
            <a:r>
              <a:rPr lang="hu-HU" sz="2000" i="1" dirty="0" err="1"/>
              <a:t>better</a:t>
            </a:r>
            <a:r>
              <a:rPr lang="hu-HU" sz="2000" i="1" dirty="0"/>
              <a:t>, </a:t>
            </a:r>
            <a:r>
              <a:rPr lang="hu-HU" sz="2000" i="1" dirty="0" err="1"/>
              <a:t>best</a:t>
            </a:r>
            <a:r>
              <a:rPr lang="hu-HU" sz="2000" dirty="0"/>
              <a:t> | </a:t>
            </a:r>
            <a:r>
              <a:rPr lang="hu-HU" sz="2000" i="1" dirty="0" err="1"/>
              <a:t>speaks</a:t>
            </a:r>
            <a:r>
              <a:rPr lang="hu-HU" sz="2000" i="1" dirty="0"/>
              <a:t>, </a:t>
            </a:r>
            <a:r>
              <a:rPr lang="hu-HU" sz="2000" i="1" dirty="0" err="1"/>
              <a:t>speaking</a:t>
            </a:r>
            <a:r>
              <a:rPr lang="hu-HU" sz="2000" i="1" dirty="0"/>
              <a:t>, </a:t>
            </a:r>
            <a:r>
              <a:rPr lang="hu-HU" sz="2000" i="1" dirty="0" err="1"/>
              <a:t>spoken</a:t>
            </a:r>
            <a:r>
              <a:rPr lang="hu-HU" sz="2000" dirty="0"/>
              <a:t>)</a:t>
            </a:r>
            <a:br>
              <a:rPr lang="hu-HU" sz="2000" dirty="0"/>
            </a:br>
            <a:r>
              <a:rPr lang="hu-HU" sz="2000" dirty="0"/>
              <a:t>			▪  képzett alakok (</a:t>
            </a:r>
            <a:r>
              <a:rPr lang="hu-HU" sz="2000" i="1" dirty="0" err="1"/>
              <a:t>highhandedness</a:t>
            </a:r>
            <a:r>
              <a:rPr lang="hu-HU" sz="2000" i="1" dirty="0"/>
              <a:t>, </a:t>
            </a:r>
            <a:r>
              <a:rPr lang="hu-HU" sz="2000" i="1" dirty="0" err="1"/>
              <a:t>blissful</a:t>
            </a:r>
            <a:r>
              <a:rPr lang="hu-HU" sz="2000" i="1" dirty="0"/>
              <a:t>, </a:t>
            </a:r>
            <a:r>
              <a:rPr lang="hu-HU" sz="2000" i="1" dirty="0" err="1"/>
              <a:t>nakedly</a:t>
            </a:r>
            <a:r>
              <a:rPr lang="hu-HU" sz="2000" dirty="0"/>
              <a:t>)</a:t>
            </a:r>
          </a:p>
          <a:p>
            <a:pPr lvl="1">
              <a:spcAft>
                <a:spcPts val="1200"/>
              </a:spcAft>
            </a:pPr>
            <a:r>
              <a:rPr lang="hu-HU" sz="2000" dirty="0"/>
              <a:t>lexikai szerkezet:	▪  egyszerű szavak (</a:t>
            </a:r>
            <a:r>
              <a:rPr lang="hu-HU" sz="2000" i="1" dirty="0"/>
              <a:t>be, </a:t>
            </a:r>
            <a:r>
              <a:rPr lang="hu-HU" sz="2000" i="1" dirty="0" err="1"/>
              <a:t>like</a:t>
            </a:r>
            <a:r>
              <a:rPr lang="hu-HU" sz="2000" i="1" dirty="0"/>
              <a:t>, </a:t>
            </a:r>
            <a:r>
              <a:rPr lang="hu-HU" sz="2000" i="1" dirty="0" err="1"/>
              <a:t>head</a:t>
            </a:r>
            <a:r>
              <a:rPr lang="hu-HU" sz="2000" i="1" dirty="0"/>
              <a:t>, </a:t>
            </a:r>
            <a:r>
              <a:rPr lang="hu-HU" sz="2000" i="1" dirty="0" err="1"/>
              <a:t>possible</a:t>
            </a:r>
            <a:r>
              <a:rPr lang="hu-HU" sz="2000" i="1" dirty="0"/>
              <a:t>, </a:t>
            </a:r>
            <a:r>
              <a:rPr lang="hu-HU" sz="2000" i="1" dirty="0" err="1"/>
              <a:t>now</a:t>
            </a:r>
            <a:r>
              <a:rPr lang="hu-HU" sz="2000" i="1" dirty="0"/>
              <a:t>, in</a:t>
            </a:r>
            <a:r>
              <a:rPr lang="hu-HU" sz="2000" dirty="0"/>
              <a:t>)</a:t>
            </a:r>
            <a:br>
              <a:rPr lang="hu-HU" sz="2000" dirty="0"/>
            </a:br>
            <a:r>
              <a:rPr lang="hu-HU" sz="2000" dirty="0"/>
              <a:t>			▪  rövidítések és összevonások (</a:t>
            </a:r>
            <a:r>
              <a:rPr lang="hu-HU" sz="2000" i="1" dirty="0"/>
              <a:t>BBC, EU, </a:t>
            </a:r>
            <a:r>
              <a:rPr lang="hu-HU" sz="2000" i="1" dirty="0" err="1"/>
              <a:t>hasn’t</a:t>
            </a:r>
            <a:r>
              <a:rPr lang="hu-HU" sz="2000" i="1" dirty="0"/>
              <a:t>, </a:t>
            </a:r>
            <a:r>
              <a:rPr lang="hu-HU" sz="2000" i="1" dirty="0" err="1"/>
              <a:t>o’clock</a:t>
            </a:r>
            <a:r>
              <a:rPr lang="hu-HU" sz="2000" dirty="0"/>
              <a:t>)</a:t>
            </a:r>
            <a:br>
              <a:rPr lang="hu-HU" sz="2000" dirty="0"/>
            </a:br>
            <a:r>
              <a:rPr lang="hu-HU" sz="2000" dirty="0"/>
              <a:t>			▪  </a:t>
            </a:r>
            <a:r>
              <a:rPr lang="hu-HU" sz="2000" dirty="0" smtClean="0"/>
              <a:t>szóelemek </a:t>
            </a:r>
            <a:r>
              <a:rPr lang="hu-HU" sz="2000" dirty="0"/>
              <a:t>(</a:t>
            </a:r>
            <a:r>
              <a:rPr lang="hu-HU" sz="2000" i="1" u="sng" dirty="0" err="1"/>
              <a:t>dis</a:t>
            </a:r>
            <a:r>
              <a:rPr lang="hu-HU" sz="2000" i="1" dirty="0" err="1"/>
              <a:t>taste</a:t>
            </a:r>
            <a:r>
              <a:rPr lang="hu-HU" sz="2000" i="1" dirty="0"/>
              <a:t>, </a:t>
            </a:r>
            <a:r>
              <a:rPr lang="hu-HU" sz="2000" i="1" u="sng" dirty="0"/>
              <a:t>ex</a:t>
            </a:r>
            <a:r>
              <a:rPr lang="hu-HU" sz="2000" i="1" dirty="0"/>
              <a:t>-</a:t>
            </a:r>
            <a:r>
              <a:rPr lang="hu-HU" sz="2000" i="1" dirty="0" err="1"/>
              <a:t>wife</a:t>
            </a:r>
            <a:r>
              <a:rPr lang="hu-HU" sz="2000" i="1" dirty="0"/>
              <a:t>, </a:t>
            </a:r>
            <a:r>
              <a:rPr lang="hu-HU" sz="2000" i="1" u="sng" dirty="0" err="1"/>
              <a:t>flat</a:t>
            </a:r>
            <a:r>
              <a:rPr lang="hu-HU" sz="2000" i="1" dirty="0" err="1"/>
              <a:t>-topped</a:t>
            </a:r>
            <a:r>
              <a:rPr lang="hu-HU" sz="2000" i="1" dirty="0"/>
              <a:t>, </a:t>
            </a:r>
            <a:r>
              <a:rPr lang="hu-HU" sz="2000" i="1" dirty="0" err="1"/>
              <a:t>broad-</a:t>
            </a:r>
            <a:r>
              <a:rPr lang="hu-HU" sz="2000" i="1" u="sng" dirty="0" err="1"/>
              <a:t>leafed</a:t>
            </a:r>
            <a:r>
              <a:rPr lang="hu-HU" sz="2000" dirty="0"/>
              <a:t>)</a:t>
            </a:r>
            <a:br>
              <a:rPr lang="hu-HU" sz="2000" dirty="0"/>
            </a:br>
            <a:r>
              <a:rPr lang="hu-HU" sz="2000" dirty="0"/>
              <a:t>			▪  többszavas </a:t>
            </a:r>
            <a:r>
              <a:rPr lang="hu-HU" sz="2000" dirty="0" smtClean="0"/>
              <a:t>kifejezések</a:t>
            </a:r>
          </a:p>
          <a:p>
            <a:pPr lvl="1">
              <a:spcAft>
                <a:spcPts val="1200"/>
              </a:spcAft>
            </a:pPr>
            <a:r>
              <a:rPr lang="hu-HU" sz="2000" dirty="0" smtClean="0"/>
              <a:t>szókincs típusai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849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Szótár tartalmának tervezése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hu-HU" sz="2400" dirty="0" smtClean="0"/>
          </a:p>
          <a:p>
            <a:pPr lvl="1"/>
            <a:r>
              <a:rPr lang="hu-HU" sz="2400" dirty="0" err="1" smtClean="0"/>
              <a:t>Makroszerkezet</a:t>
            </a:r>
            <a:r>
              <a:rPr lang="hu-HU" sz="2400" dirty="0" smtClean="0"/>
              <a:t>: 		szócikk típusainak meghatározása, címszavak 					listájának összeállítása</a:t>
            </a:r>
          </a:p>
          <a:p>
            <a:pPr lvl="1"/>
            <a:endParaRPr lang="hu-HU" sz="2400" dirty="0"/>
          </a:p>
          <a:p>
            <a:pPr lvl="1"/>
            <a:r>
              <a:rPr lang="hu-HU" sz="2400" dirty="0" err="1" smtClean="0"/>
              <a:t>Mikroszerkezet</a:t>
            </a:r>
            <a:r>
              <a:rPr lang="hu-HU" sz="2400" dirty="0" smtClean="0"/>
              <a:t>:		szócikkek megtervezése, szerkezetük és 						összetételük meghatározása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67408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Szókincs típusai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hu-HU" sz="2000" dirty="0" smtClean="0"/>
          </a:p>
          <a:p>
            <a:pPr lvl="1"/>
            <a:r>
              <a:rPr lang="hu-HU" sz="2000" dirty="0" smtClean="0"/>
              <a:t>szakterület (hierarchikus csoportosítás)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741" y="2757569"/>
            <a:ext cx="2705478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3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Szókincs típusai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hu-HU" sz="2000" dirty="0" smtClean="0"/>
          </a:p>
          <a:p>
            <a:pPr lvl="1"/>
            <a:r>
              <a:rPr lang="hu-HU" sz="2000" dirty="0" smtClean="0"/>
              <a:t>szakterület 			hierarchikus csoportosítás</a:t>
            </a:r>
          </a:p>
          <a:p>
            <a:pPr lvl="1"/>
            <a:r>
              <a:rPr lang="hu-HU" sz="2000" dirty="0" smtClean="0"/>
              <a:t>régió 			</a:t>
            </a:r>
            <a:r>
              <a:rPr lang="hu-HU" sz="2000" dirty="0" err="1" smtClean="0"/>
              <a:t>BrE</a:t>
            </a:r>
            <a:r>
              <a:rPr lang="hu-HU" sz="2000" dirty="0" smtClean="0"/>
              <a:t> – </a:t>
            </a:r>
            <a:r>
              <a:rPr lang="hu-HU" sz="2000" dirty="0" err="1" smtClean="0"/>
              <a:t>AmE</a:t>
            </a:r>
            <a:r>
              <a:rPr lang="hu-HU" sz="2000" dirty="0" smtClean="0"/>
              <a:t> + Kanada, Ausztrália, Új-Zéland, Dél-Afrika, India, …</a:t>
            </a:r>
          </a:p>
          <a:p>
            <a:pPr lvl="1"/>
            <a:r>
              <a:rPr lang="hu-HU" sz="2000" dirty="0" smtClean="0"/>
              <a:t>dialektus 			pl. </a:t>
            </a:r>
            <a:r>
              <a:rPr lang="hu-HU" sz="2000" dirty="0" err="1" smtClean="0"/>
              <a:t>Yorkshire</a:t>
            </a:r>
            <a:r>
              <a:rPr lang="hu-HU" sz="2000" dirty="0" smtClean="0"/>
              <a:t>, skót</a:t>
            </a:r>
          </a:p>
          <a:p>
            <a:pPr lvl="1"/>
            <a:r>
              <a:rPr lang="hu-HU" sz="2000" dirty="0" smtClean="0"/>
              <a:t>regiszter 			formaiság min. 3 szintje</a:t>
            </a:r>
          </a:p>
          <a:p>
            <a:pPr lvl="1"/>
            <a:r>
              <a:rPr lang="hu-HU" sz="2000" dirty="0" smtClean="0"/>
              <a:t>stílus 			irodalmi, sajtó, bürokrácia, stb.</a:t>
            </a:r>
          </a:p>
          <a:p>
            <a:pPr lvl="1"/>
            <a:r>
              <a:rPr lang="hu-HU" sz="2000" dirty="0" smtClean="0"/>
              <a:t>idő 				archaikus, ódivatú, múló</a:t>
            </a:r>
          </a:p>
          <a:p>
            <a:pPr lvl="1"/>
            <a:r>
              <a:rPr lang="hu-HU" sz="2000" dirty="0" smtClean="0"/>
              <a:t>szleng és zsargon </a:t>
            </a:r>
          </a:p>
          <a:p>
            <a:pPr lvl="1"/>
            <a:r>
              <a:rPr lang="hu-HU" sz="2000" dirty="0" smtClean="0"/>
              <a:t>attitűd 			pl. pejoratív</a:t>
            </a:r>
          </a:p>
          <a:p>
            <a:pPr lvl="1"/>
            <a:r>
              <a:rPr lang="hu-HU" sz="2000" dirty="0" smtClean="0"/>
              <a:t>offenzív kifejezések	 	rasszista kifejezések, káromkodás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53034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Tulajdonnevek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hu-HU" sz="2400" dirty="0" smtClean="0"/>
          </a:p>
          <a:p>
            <a:pPr lvl="1"/>
            <a:r>
              <a:rPr lang="hu-HU" sz="2400" dirty="0" smtClean="0"/>
              <a:t>régebben a tulajdonneveket nem vették be a címszó-listába</a:t>
            </a:r>
            <a:br>
              <a:rPr lang="hu-HU" sz="2400" dirty="0" smtClean="0"/>
            </a:br>
            <a:r>
              <a:rPr lang="hu-HU" sz="2400" dirty="0" smtClean="0"/>
              <a:t>(néha listába rendezve a szótár végén)</a:t>
            </a:r>
          </a:p>
          <a:p>
            <a:pPr lvl="1"/>
            <a:r>
              <a:rPr lang="hu-HU" sz="2400" dirty="0" smtClean="0"/>
              <a:t>manapság benne vannak a címszó-listában</a:t>
            </a:r>
          </a:p>
          <a:p>
            <a:pPr lvl="1"/>
            <a:r>
              <a:rPr lang="hu-HU" sz="2400" dirty="0" smtClean="0"/>
              <a:t>ha nincsenek is, néhány kivételes mégis bekerül:</a:t>
            </a:r>
          </a:p>
          <a:p>
            <a:pPr marL="1471400" lvl="8" indent="0">
              <a:buNone/>
            </a:pPr>
            <a:r>
              <a:rPr lang="hu-HU" sz="2000" dirty="0" smtClean="0"/>
              <a:t>			▪ metonimikus erejű (</a:t>
            </a:r>
            <a:r>
              <a:rPr lang="hu-HU" sz="2000" i="1" dirty="0" smtClean="0"/>
              <a:t>White House, Downing Street</a:t>
            </a:r>
            <a:r>
              <a:rPr lang="hu-HU" sz="2000" dirty="0" smtClean="0"/>
              <a:t>)</a:t>
            </a:r>
          </a:p>
          <a:p>
            <a:pPr marL="1471400" lvl="8" indent="0">
              <a:buNone/>
            </a:pPr>
            <a:r>
              <a:rPr lang="hu-HU" sz="2000" dirty="0" smtClean="0"/>
              <a:t>			▪ kulturális entitások (</a:t>
            </a:r>
            <a:r>
              <a:rPr lang="hu-HU" sz="2000" i="1" dirty="0" smtClean="0"/>
              <a:t>Big </a:t>
            </a:r>
            <a:r>
              <a:rPr lang="hu-HU" sz="2000" i="1" dirty="0" err="1" smtClean="0"/>
              <a:t>Brother</a:t>
            </a:r>
            <a:r>
              <a:rPr lang="hu-HU" sz="2000" i="1" dirty="0" smtClean="0"/>
              <a:t>, </a:t>
            </a:r>
            <a:r>
              <a:rPr lang="hu-HU" sz="2000" i="1" dirty="0" err="1" smtClean="0"/>
              <a:t>Father</a:t>
            </a:r>
            <a:r>
              <a:rPr lang="hu-HU" sz="2000" i="1" dirty="0" smtClean="0"/>
              <a:t> </a:t>
            </a:r>
            <a:r>
              <a:rPr lang="hu-HU" sz="2000" i="1" dirty="0" err="1" smtClean="0"/>
              <a:t>Chritmas</a:t>
            </a:r>
            <a:r>
              <a:rPr lang="hu-HU" sz="2000" dirty="0" smtClean="0"/>
              <a:t>)</a:t>
            </a:r>
          </a:p>
          <a:p>
            <a:pPr lvl="1"/>
            <a:r>
              <a:rPr lang="hu-HU" sz="2400" dirty="0" smtClean="0"/>
              <a:t>tulajdonnevek két fajtája:</a:t>
            </a:r>
          </a:p>
          <a:p>
            <a:pPr marL="1471400" lvl="8" indent="0">
              <a:buNone/>
            </a:pPr>
            <a:r>
              <a:rPr lang="hu-HU" sz="2000" dirty="0" smtClean="0"/>
              <a:t>			▪ zárt halmaz (12 apostol, a Naprendszer bolygói, stb.)</a:t>
            </a:r>
          </a:p>
          <a:p>
            <a:pPr marL="1471400" lvl="8" indent="0">
              <a:buNone/>
            </a:pPr>
            <a:r>
              <a:rPr lang="hu-HU" sz="2000" dirty="0" smtClean="0"/>
              <a:t>			▪ nyitott halmaz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12135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Tulajdonnevek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845734"/>
            <a:ext cx="11094720" cy="4023360"/>
          </a:xfrm>
        </p:spPr>
        <p:txBody>
          <a:bodyPr>
            <a:normAutofit/>
          </a:bodyPr>
          <a:lstStyle/>
          <a:p>
            <a:pPr lvl="1"/>
            <a:endParaRPr lang="hu-HU" sz="2400" dirty="0" smtClean="0"/>
          </a:p>
          <a:p>
            <a:pPr lvl="1"/>
            <a:r>
              <a:rPr lang="hu-HU" sz="2400" dirty="0" smtClean="0"/>
              <a:t>helynevek		▪ alap – óceánok, kontinensek, országok, államok, megyék stb.</a:t>
            </a:r>
            <a:br>
              <a:rPr lang="hu-HU" sz="2400" dirty="0" smtClean="0"/>
            </a:br>
            <a:r>
              <a:rPr lang="hu-HU" sz="2400" dirty="0" smtClean="0"/>
              <a:t>		</a:t>
            </a:r>
            <a:r>
              <a:rPr lang="hu-HU" sz="2400" dirty="0"/>
              <a:t>	</a:t>
            </a:r>
            <a:r>
              <a:rPr lang="hu-HU" sz="2400" dirty="0" smtClean="0"/>
              <a:t>▪ </a:t>
            </a:r>
            <a:r>
              <a:rPr lang="hu-HU" sz="2400" dirty="0"/>
              <a:t>(</a:t>
            </a:r>
            <a:r>
              <a:rPr lang="hu-HU" sz="2400" dirty="0" smtClean="0"/>
              <a:t>fő)városok – </a:t>
            </a:r>
            <a:r>
              <a:rPr lang="hu-HU" sz="2400" i="1" dirty="0" smtClean="0"/>
              <a:t>London, Glasgow, Washington, New York</a:t>
            </a:r>
            <a:br>
              <a:rPr lang="hu-HU" sz="2400" i="1" dirty="0" smtClean="0"/>
            </a:br>
            <a:r>
              <a:rPr lang="hu-HU" sz="2400" i="1" dirty="0" smtClean="0"/>
              <a:t>			</a:t>
            </a:r>
            <a:r>
              <a:rPr lang="hu-HU" sz="2400" dirty="0" smtClean="0"/>
              <a:t>▪ </a:t>
            </a:r>
            <a:r>
              <a:rPr lang="hu-HU" sz="2400" dirty="0"/>
              <a:t>főbb </a:t>
            </a:r>
            <a:r>
              <a:rPr lang="hu-HU" sz="2400" dirty="0" smtClean="0"/>
              <a:t>földrajzi tényezők – tengerek, folyók, hegyek, szigetek stb.</a:t>
            </a:r>
            <a:br>
              <a:rPr lang="hu-HU" sz="2400" dirty="0" smtClean="0"/>
            </a:br>
            <a:r>
              <a:rPr lang="hu-HU" sz="2400" dirty="0" smtClean="0"/>
              <a:t>		</a:t>
            </a:r>
            <a:r>
              <a:rPr lang="hu-HU" sz="2400" dirty="0"/>
              <a:t>	</a:t>
            </a:r>
            <a:r>
              <a:rPr lang="hu-HU" sz="2400" dirty="0" smtClean="0"/>
              <a:t>▪ </a:t>
            </a:r>
            <a:r>
              <a:rPr lang="hu-HU" sz="2400" dirty="0"/>
              <a:t>metonímia </a:t>
            </a:r>
            <a:r>
              <a:rPr lang="hu-HU" sz="2400" dirty="0" smtClean="0"/>
              <a:t>– emberekre vonatkozik, akik ott dolgoznak</a:t>
            </a:r>
            <a:br>
              <a:rPr lang="hu-HU" sz="2400" dirty="0" smtClean="0"/>
            </a:br>
            <a:r>
              <a:rPr lang="hu-HU" sz="2400" dirty="0" smtClean="0"/>
              <a:t>					pl. </a:t>
            </a:r>
            <a:r>
              <a:rPr lang="hu-HU" sz="2400" i="1" dirty="0" smtClean="0"/>
              <a:t>Whitehall, </a:t>
            </a:r>
            <a:r>
              <a:rPr lang="hu-HU" sz="2400" i="1" dirty="0" err="1" smtClean="0"/>
              <a:t>the</a:t>
            </a:r>
            <a:r>
              <a:rPr lang="hu-HU" sz="2400" i="1" dirty="0" smtClean="0"/>
              <a:t> Pentagon</a:t>
            </a:r>
            <a:br>
              <a:rPr lang="hu-HU" sz="2400" i="1" dirty="0" smtClean="0"/>
            </a:br>
            <a:r>
              <a:rPr lang="hu-HU" sz="2400" i="1" dirty="0" smtClean="0"/>
              <a:t>			</a:t>
            </a:r>
            <a:r>
              <a:rPr lang="hu-HU" sz="2400" dirty="0" smtClean="0"/>
              <a:t>▪ </a:t>
            </a:r>
            <a:r>
              <a:rPr lang="hu-HU" sz="2400" dirty="0"/>
              <a:t>híres </a:t>
            </a:r>
            <a:r>
              <a:rPr lang="hu-HU" sz="2400" dirty="0" smtClean="0"/>
              <a:t>helyek és épületek – </a:t>
            </a:r>
            <a:r>
              <a:rPr lang="hu-HU" sz="2400" i="1" dirty="0" smtClean="0"/>
              <a:t>Waterloo, </a:t>
            </a:r>
            <a:r>
              <a:rPr lang="hu-HU" sz="2400" i="1" dirty="0" err="1" smtClean="0"/>
              <a:t>Mecca</a:t>
            </a:r>
            <a:r>
              <a:rPr lang="hu-HU" sz="2400" i="1" dirty="0" smtClean="0"/>
              <a:t/>
            </a:r>
            <a:br>
              <a:rPr lang="hu-HU" sz="2400" i="1" dirty="0" smtClean="0"/>
            </a:br>
            <a:r>
              <a:rPr lang="hu-HU" sz="2400" i="1" dirty="0" smtClean="0"/>
              <a:t>			</a:t>
            </a:r>
            <a:r>
              <a:rPr lang="hu-HU" sz="2400" dirty="0" smtClean="0"/>
              <a:t>▪ </a:t>
            </a:r>
            <a:r>
              <a:rPr lang="hu-HU" sz="2400" dirty="0"/>
              <a:t>földönkívüli </a:t>
            </a:r>
            <a:r>
              <a:rPr lang="hu-HU" sz="2400" dirty="0" smtClean="0"/>
              <a:t>objektumok – bolygók, csillagok, műholdak stb.</a:t>
            </a:r>
            <a:br>
              <a:rPr lang="hu-HU" sz="2400" dirty="0" smtClean="0"/>
            </a:br>
            <a:r>
              <a:rPr lang="hu-HU" sz="2400" dirty="0" smtClean="0"/>
              <a:t>		</a:t>
            </a:r>
            <a:r>
              <a:rPr lang="hu-HU" sz="2400" dirty="0"/>
              <a:t>	</a:t>
            </a:r>
            <a:r>
              <a:rPr lang="hu-HU" sz="2400" dirty="0" smtClean="0"/>
              <a:t>▪ </a:t>
            </a:r>
            <a:r>
              <a:rPr lang="hu-HU" sz="2400" dirty="0"/>
              <a:t>képzeletbeli</a:t>
            </a:r>
            <a:r>
              <a:rPr lang="hu-HU" sz="2400" dirty="0" smtClean="0"/>
              <a:t>, bibliai, mitológiai helyek – </a:t>
            </a:r>
            <a:r>
              <a:rPr lang="hu-HU" sz="2400" i="1" dirty="0" err="1" smtClean="0"/>
              <a:t>Liliput</a:t>
            </a:r>
            <a:r>
              <a:rPr lang="hu-HU" sz="2400" i="1" dirty="0" smtClean="0"/>
              <a:t>, </a:t>
            </a:r>
            <a:r>
              <a:rPr lang="hu-HU" sz="2400" i="1" dirty="0" err="1" smtClean="0"/>
              <a:t>Armageddon</a:t>
            </a:r>
            <a:r>
              <a:rPr lang="hu-HU" sz="2400" i="1" dirty="0" smtClean="0"/>
              <a:t/>
            </a:r>
            <a:br>
              <a:rPr lang="hu-HU" sz="2400" i="1" dirty="0" smtClean="0"/>
            </a:br>
            <a:r>
              <a:rPr lang="hu-HU" sz="2400" i="1" dirty="0" smtClean="0"/>
              <a:t>			</a:t>
            </a:r>
            <a:r>
              <a:rPr lang="hu-HU" sz="2400" dirty="0" smtClean="0"/>
              <a:t>▪ </a:t>
            </a:r>
            <a:r>
              <a:rPr lang="hu-HU" sz="2400" dirty="0"/>
              <a:t>helyek </a:t>
            </a:r>
            <a:r>
              <a:rPr lang="hu-HU" sz="2400" dirty="0" smtClean="0"/>
              <a:t>beceneve – </a:t>
            </a:r>
            <a:r>
              <a:rPr lang="hu-HU" sz="2400" i="1" dirty="0" smtClean="0"/>
              <a:t>Big Apple </a:t>
            </a:r>
            <a:r>
              <a:rPr lang="hu-HU" sz="2400" dirty="0" smtClean="0"/>
              <a:t>(New York)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61128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Tulajdonnevek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hu-HU" sz="2400" dirty="0" smtClean="0"/>
          </a:p>
          <a:p>
            <a:pPr lvl="1"/>
            <a:r>
              <a:rPr lang="hu-HU" sz="2400" dirty="0" smtClean="0"/>
              <a:t>helynevek</a:t>
            </a:r>
          </a:p>
          <a:p>
            <a:pPr lvl="1"/>
            <a:r>
              <a:rPr lang="hu-HU" sz="2400" dirty="0" smtClean="0"/>
              <a:t>személynevek	▪ általános nevek – </a:t>
            </a:r>
            <a:r>
              <a:rPr lang="hu-HU" sz="2400" i="1" dirty="0" smtClean="0"/>
              <a:t>John, Mary, Smith, McGregor</a:t>
            </a:r>
            <a:br>
              <a:rPr lang="hu-HU" sz="2400" i="1" dirty="0" smtClean="0"/>
            </a:br>
            <a:r>
              <a:rPr lang="hu-HU" sz="2400" i="1" dirty="0" smtClean="0"/>
              <a:t>			</a:t>
            </a:r>
            <a:r>
              <a:rPr lang="hu-HU" sz="2400" dirty="0" smtClean="0"/>
              <a:t>▪ személyek nevei – </a:t>
            </a:r>
            <a:r>
              <a:rPr lang="hu-HU" sz="2400" i="1" dirty="0" smtClean="0"/>
              <a:t>Beethoven, Hitler, Casanova</a:t>
            </a:r>
            <a:br>
              <a:rPr lang="hu-HU" sz="2400" i="1" dirty="0" smtClean="0"/>
            </a:br>
            <a:r>
              <a:rPr lang="hu-HU" sz="2400" i="1" dirty="0" smtClean="0"/>
              <a:t>				▫ </a:t>
            </a:r>
            <a:r>
              <a:rPr lang="hu-HU" sz="2400" dirty="0" smtClean="0"/>
              <a:t>igazi emberek (</a:t>
            </a:r>
            <a:r>
              <a:rPr lang="hu-HU" sz="2400" i="1" dirty="0" smtClean="0"/>
              <a:t>Michelangelo, Mozart</a:t>
            </a:r>
            <a:r>
              <a:rPr lang="hu-HU" sz="2400" dirty="0" smtClean="0"/>
              <a:t>)</a:t>
            </a:r>
            <a:br>
              <a:rPr lang="hu-HU" sz="2400" dirty="0" smtClean="0"/>
            </a:br>
            <a:r>
              <a:rPr lang="hu-HU" sz="2400" dirty="0" smtClean="0"/>
              <a:t>				▫ mások (</a:t>
            </a:r>
            <a:r>
              <a:rPr lang="hu-HU" sz="2400" i="1" dirty="0" smtClean="0"/>
              <a:t>Christ, Jupiter, Robin Hood</a:t>
            </a:r>
            <a:r>
              <a:rPr lang="hu-HU" sz="2400" dirty="0" smtClean="0"/>
              <a:t>)</a:t>
            </a:r>
            <a:br>
              <a:rPr lang="hu-HU" sz="2400" dirty="0" smtClean="0"/>
            </a:br>
            <a:r>
              <a:rPr lang="hu-HU" sz="2400" dirty="0" smtClean="0"/>
              <a:t>				▫ belőlük képzett melléknevek (</a:t>
            </a:r>
            <a:r>
              <a:rPr lang="hu-HU" sz="2400" i="1" dirty="0" smtClean="0"/>
              <a:t>Dickensian</a:t>
            </a:r>
            <a:r>
              <a:rPr lang="hu-HU" sz="2400" dirty="0" smtClean="0"/>
              <a:t>)</a:t>
            </a:r>
            <a:r>
              <a:rPr lang="hu-HU" sz="2400" dirty="0"/>
              <a:t/>
            </a:r>
            <a:br>
              <a:rPr lang="hu-HU" sz="2400" dirty="0"/>
            </a:br>
            <a:r>
              <a:rPr lang="hu-HU" sz="2400" dirty="0" smtClean="0"/>
              <a:t>			▪ nemzetiségek – </a:t>
            </a:r>
            <a:r>
              <a:rPr lang="hu-HU" sz="2400" i="1" dirty="0" err="1" smtClean="0"/>
              <a:t>French</a:t>
            </a:r>
            <a:r>
              <a:rPr lang="hu-HU" sz="2400" i="1" dirty="0" smtClean="0"/>
              <a:t>, American, New </a:t>
            </a:r>
            <a:r>
              <a:rPr lang="hu-HU" sz="2400" i="1" dirty="0" err="1" smtClean="0"/>
              <a:t>Yorker</a:t>
            </a:r>
            <a:r>
              <a:rPr lang="hu-HU" sz="2400" i="1" dirty="0" smtClean="0"/>
              <a:t/>
            </a:r>
            <a:br>
              <a:rPr lang="hu-HU" sz="2400" i="1" dirty="0" smtClean="0"/>
            </a:br>
            <a:r>
              <a:rPr lang="hu-HU" sz="2400" i="1" dirty="0" smtClean="0"/>
              <a:t>			</a:t>
            </a:r>
            <a:r>
              <a:rPr lang="hu-HU" sz="2400" dirty="0" smtClean="0"/>
              <a:t>▪ etnikumok stb. – </a:t>
            </a:r>
            <a:r>
              <a:rPr lang="hu-HU" sz="2400" i="1" dirty="0" smtClean="0"/>
              <a:t>Arab, </a:t>
            </a:r>
            <a:r>
              <a:rPr lang="hu-HU" sz="2400" i="1" dirty="0" err="1" smtClean="0"/>
              <a:t>Apache</a:t>
            </a:r>
            <a:r>
              <a:rPr lang="hu-HU" sz="2400" i="1" dirty="0" smtClean="0"/>
              <a:t>, </a:t>
            </a:r>
            <a:r>
              <a:rPr lang="hu-HU" sz="2400" i="1" dirty="0" err="1" smtClean="0"/>
              <a:t>Celt</a:t>
            </a:r>
            <a:r>
              <a:rPr lang="hu-HU" sz="2400" i="1" dirty="0" smtClean="0"/>
              <a:t>, </a:t>
            </a:r>
            <a:r>
              <a:rPr lang="hu-HU" sz="2400" i="1" dirty="0" err="1" smtClean="0"/>
              <a:t>African</a:t>
            </a:r>
            <a:r>
              <a:rPr lang="hu-HU" sz="2400" i="1" dirty="0" smtClean="0"/>
              <a:t>-American</a:t>
            </a:r>
            <a:endParaRPr lang="hu-HU" sz="2400" dirty="0" smtClean="0"/>
          </a:p>
        </p:txBody>
      </p:sp>
    </p:spTree>
    <p:extLst>
      <p:ext uri="{BB962C8B-B14F-4D97-AF65-F5344CB8AC3E}">
        <p14:creationId xmlns:p14="http://schemas.microsoft.com/office/powerpoint/2010/main" val="141716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Tulajdonnevek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hu-HU" sz="2400" dirty="0" smtClean="0"/>
          </a:p>
          <a:p>
            <a:pPr lvl="1"/>
            <a:r>
              <a:rPr lang="hu-HU" sz="2400" dirty="0" smtClean="0"/>
              <a:t>helynevek</a:t>
            </a:r>
            <a:endParaRPr lang="hu-HU" sz="2400" dirty="0"/>
          </a:p>
          <a:p>
            <a:pPr lvl="1"/>
            <a:r>
              <a:rPr lang="hu-HU" sz="2400" dirty="0" smtClean="0"/>
              <a:t>személynevek</a:t>
            </a:r>
          </a:p>
          <a:p>
            <a:pPr lvl="1"/>
            <a:r>
              <a:rPr lang="hu-HU" sz="2400" dirty="0" smtClean="0"/>
              <a:t>maradék		▪ ünnepek – </a:t>
            </a:r>
            <a:r>
              <a:rPr lang="hu-HU" sz="2400" i="1" dirty="0" err="1" smtClean="0"/>
              <a:t>Christmas</a:t>
            </a:r>
            <a:r>
              <a:rPr lang="hu-HU" sz="2400" i="1" dirty="0" smtClean="0"/>
              <a:t>, </a:t>
            </a:r>
            <a:r>
              <a:rPr lang="hu-HU" sz="2400" i="1" dirty="0" err="1" smtClean="0"/>
              <a:t>Ramadan</a:t>
            </a:r>
            <a:r>
              <a:rPr lang="hu-HU" sz="2400" i="1" dirty="0" smtClean="0"/>
              <a:t>, </a:t>
            </a:r>
            <a:r>
              <a:rPr lang="hu-HU" sz="2400" i="1" dirty="0" err="1" smtClean="0"/>
              <a:t>Thanksgiving</a:t>
            </a:r>
            <a:r>
              <a:rPr lang="hu-HU" sz="2400" i="1" dirty="0" smtClean="0"/>
              <a:t/>
            </a:r>
            <a:br>
              <a:rPr lang="hu-HU" sz="2400" i="1" dirty="0" smtClean="0"/>
            </a:br>
            <a:r>
              <a:rPr lang="hu-HU" sz="2400" i="1" dirty="0" smtClean="0"/>
              <a:t>			</a:t>
            </a:r>
            <a:r>
              <a:rPr lang="hu-HU" sz="2400" dirty="0" smtClean="0"/>
              <a:t>▪ szervezetek – </a:t>
            </a:r>
            <a:r>
              <a:rPr lang="hu-HU" sz="2400" i="1" dirty="0" err="1" smtClean="0"/>
              <a:t>Republican</a:t>
            </a:r>
            <a:r>
              <a:rPr lang="hu-HU" sz="2400" i="1" dirty="0" smtClean="0"/>
              <a:t>, </a:t>
            </a:r>
            <a:r>
              <a:rPr lang="hu-HU" sz="2400" i="1" dirty="0" err="1" smtClean="0"/>
              <a:t>Congress</a:t>
            </a:r>
            <a:r>
              <a:rPr lang="hu-HU" sz="2400" i="1" dirty="0" smtClean="0"/>
              <a:t>, NASA, </a:t>
            </a:r>
            <a:r>
              <a:rPr lang="hu-HU" sz="2400" i="1" dirty="0" err="1" smtClean="0"/>
              <a:t>Ivy</a:t>
            </a:r>
            <a:r>
              <a:rPr lang="hu-HU" sz="2400" i="1" dirty="0" smtClean="0"/>
              <a:t> League</a:t>
            </a:r>
            <a:br>
              <a:rPr lang="hu-HU" sz="2400" i="1" dirty="0" smtClean="0"/>
            </a:br>
            <a:r>
              <a:rPr lang="hu-HU" sz="2400" i="1" dirty="0" smtClean="0"/>
              <a:t>			</a:t>
            </a:r>
            <a:r>
              <a:rPr lang="hu-HU" sz="2400" dirty="0" smtClean="0"/>
              <a:t>▪ nyelvek – </a:t>
            </a:r>
            <a:r>
              <a:rPr lang="hu-HU" sz="2400" i="1" dirty="0" err="1" smtClean="0"/>
              <a:t>Dutch</a:t>
            </a:r>
            <a:r>
              <a:rPr lang="hu-HU" sz="2400" i="1" dirty="0" smtClean="0"/>
              <a:t>, Mandarin, Hindi, </a:t>
            </a:r>
            <a:r>
              <a:rPr lang="hu-HU" sz="2400" i="1" dirty="0" err="1" smtClean="0"/>
              <a:t>Indo</a:t>
            </a:r>
            <a:r>
              <a:rPr lang="hu-HU" sz="2400" i="1" dirty="0" smtClean="0"/>
              <a:t>-European</a:t>
            </a:r>
            <a:br>
              <a:rPr lang="hu-HU" sz="2400" i="1" dirty="0" smtClean="0"/>
            </a:br>
            <a:r>
              <a:rPr lang="hu-HU" sz="2400" i="1" dirty="0" smtClean="0"/>
              <a:t>			</a:t>
            </a:r>
            <a:r>
              <a:rPr lang="hu-HU" sz="2400" dirty="0" smtClean="0"/>
              <a:t>▪ védjegyek – </a:t>
            </a:r>
            <a:r>
              <a:rPr lang="hu-HU" sz="2400" i="1" dirty="0" err="1" smtClean="0"/>
              <a:t>BlackBerry</a:t>
            </a:r>
            <a:r>
              <a:rPr lang="hu-HU" sz="2400" i="1" dirty="0" smtClean="0"/>
              <a:t>, iPhone, Band </a:t>
            </a:r>
            <a:r>
              <a:rPr lang="hu-HU" sz="2400" i="1" dirty="0" err="1" smtClean="0"/>
              <a:t>Aid</a:t>
            </a:r>
            <a:r>
              <a:rPr lang="hu-HU" sz="2400" i="1" dirty="0" smtClean="0"/>
              <a:t/>
            </a:r>
            <a:br>
              <a:rPr lang="hu-HU" sz="2400" i="1" dirty="0" smtClean="0"/>
            </a:br>
            <a:r>
              <a:rPr lang="hu-HU" sz="2400" i="1" dirty="0" smtClean="0"/>
              <a:t>			</a:t>
            </a:r>
            <a:r>
              <a:rPr lang="hu-HU" sz="2400" dirty="0" smtClean="0"/>
              <a:t>▪ hit és vallások – </a:t>
            </a:r>
            <a:r>
              <a:rPr lang="hu-HU" sz="2400" i="1" dirty="0" err="1" smtClean="0"/>
              <a:t>Church</a:t>
            </a:r>
            <a:r>
              <a:rPr lang="hu-HU" sz="2400" i="1" dirty="0" smtClean="0"/>
              <a:t> of England, </a:t>
            </a:r>
            <a:r>
              <a:rPr lang="hu-HU" sz="2400" i="1" dirty="0" err="1" smtClean="0"/>
              <a:t>Muslim</a:t>
            </a:r>
            <a:r>
              <a:rPr lang="hu-HU" sz="2400" i="1" dirty="0" smtClean="0"/>
              <a:t>, </a:t>
            </a:r>
            <a:r>
              <a:rPr lang="hu-HU" sz="2400" i="1" dirty="0" err="1" smtClean="0"/>
              <a:t>Marxism</a:t>
            </a:r>
            <a:r>
              <a:rPr lang="hu-HU" sz="2400" i="1" dirty="0" smtClean="0"/>
              <a:t/>
            </a:r>
            <a:br>
              <a:rPr lang="hu-HU" sz="2400" i="1" dirty="0" smtClean="0"/>
            </a:br>
            <a:r>
              <a:rPr lang="hu-HU" sz="2400" i="1" dirty="0" smtClean="0"/>
              <a:t>			</a:t>
            </a:r>
            <a:r>
              <a:rPr lang="hu-HU" sz="2400" dirty="0" smtClean="0"/>
              <a:t>▪ vegyes – </a:t>
            </a:r>
            <a:r>
              <a:rPr lang="hu-HU" sz="2400" i="1" dirty="0" err="1" smtClean="0"/>
              <a:t>Holy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Grail</a:t>
            </a:r>
            <a:r>
              <a:rPr lang="hu-HU" sz="2400" i="1" dirty="0" smtClean="0"/>
              <a:t>, </a:t>
            </a:r>
            <a:r>
              <a:rPr lang="hu-HU" sz="2400" i="1" dirty="0" err="1" smtClean="0"/>
              <a:t>Academy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Awards</a:t>
            </a:r>
            <a:r>
              <a:rPr lang="hu-HU" sz="2400" i="1" dirty="0" smtClean="0"/>
              <a:t>, Holocaust</a:t>
            </a:r>
            <a:endParaRPr lang="hu-HU" sz="2400" dirty="0" smtClean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2902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Címszó-lista szűrése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hu-HU" sz="2400" dirty="0" smtClean="0"/>
          </a:p>
          <a:p>
            <a:pPr lvl="1">
              <a:spcAft>
                <a:spcPts val="1200"/>
              </a:spcAft>
            </a:pPr>
            <a:r>
              <a:rPr lang="hu-HU" sz="2400" dirty="0" smtClean="0"/>
              <a:t>korpuszgyakoriság</a:t>
            </a:r>
          </a:p>
          <a:p>
            <a:pPr lvl="1">
              <a:spcAft>
                <a:spcPts val="1200"/>
              </a:spcAft>
            </a:pPr>
            <a:r>
              <a:rPr lang="hu-HU" sz="2400" dirty="0" smtClean="0"/>
              <a:t>profil: illeszkedik-e a szótárhasználók igényeihez?</a:t>
            </a:r>
            <a:endParaRPr lang="hu-HU" sz="2400" dirty="0"/>
          </a:p>
          <a:p>
            <a:pPr marL="201168" lvl="1" indent="0">
              <a:spcAft>
                <a:spcPts val="1200"/>
              </a:spcAft>
              <a:buNone/>
            </a:pPr>
            <a:r>
              <a:rPr lang="hu-HU" sz="2400" i="1" dirty="0"/>
              <a:t>	</a:t>
            </a:r>
            <a:r>
              <a:rPr lang="hu-HU" sz="2400" i="1" dirty="0" smtClean="0"/>
              <a:t>				</a:t>
            </a:r>
            <a:r>
              <a:rPr lang="hu-HU" sz="2400" dirty="0" smtClean="0"/>
              <a:t>pl. </a:t>
            </a:r>
            <a:r>
              <a:rPr lang="hu-HU" sz="2400" i="1" dirty="0" err="1" smtClean="0"/>
              <a:t>affricate</a:t>
            </a:r>
            <a:r>
              <a:rPr lang="hu-HU" sz="2400" i="1" dirty="0" smtClean="0"/>
              <a:t>, </a:t>
            </a:r>
            <a:r>
              <a:rPr lang="hu-HU" sz="2400" i="1" dirty="0" err="1" smtClean="0"/>
              <a:t>agglutination</a:t>
            </a:r>
            <a:r>
              <a:rPr lang="hu-HU" sz="2400" i="1" dirty="0" smtClean="0"/>
              <a:t>, </a:t>
            </a:r>
            <a:r>
              <a:rPr lang="hu-HU" sz="2400" i="1" dirty="0" err="1" smtClean="0"/>
              <a:t>alveolar</a:t>
            </a:r>
            <a:endParaRPr lang="hu-HU" sz="2400" dirty="0" smtClean="0"/>
          </a:p>
          <a:p>
            <a:pPr lvl="1">
              <a:spcAft>
                <a:spcPts val="1200"/>
              </a:spcAft>
            </a:pPr>
            <a:r>
              <a:rPr lang="hu-HU" sz="2400" dirty="0" smtClean="0"/>
              <a:t>lehetséges fordítás (kétnyelvű szótár esetén)</a:t>
            </a:r>
          </a:p>
          <a:p>
            <a:pPr marL="201168" lvl="1" indent="0">
              <a:spcAft>
                <a:spcPts val="1200"/>
              </a:spcAft>
              <a:buNone/>
            </a:pPr>
            <a:r>
              <a:rPr lang="hu-HU" sz="2400" i="1" dirty="0" smtClean="0"/>
              <a:t>					</a:t>
            </a:r>
            <a:r>
              <a:rPr lang="hu-HU" sz="2400" dirty="0" smtClean="0"/>
              <a:t>pl. </a:t>
            </a:r>
            <a:r>
              <a:rPr lang="hu-HU" sz="2400" i="1" dirty="0" smtClean="0"/>
              <a:t>White House</a:t>
            </a:r>
            <a:r>
              <a:rPr lang="hu-HU" sz="2400" dirty="0" smtClean="0"/>
              <a:t> = </a:t>
            </a:r>
            <a:r>
              <a:rPr lang="hu-HU" sz="2400" i="1" dirty="0" smtClean="0"/>
              <a:t>la </a:t>
            </a:r>
            <a:r>
              <a:rPr lang="hu-HU" sz="2400" i="1" dirty="0" err="1" smtClean="0"/>
              <a:t>Maison</a:t>
            </a:r>
            <a:r>
              <a:rPr lang="hu-HU" sz="2400" i="1" dirty="0" smtClean="0"/>
              <a:t> </a:t>
            </a:r>
            <a:r>
              <a:rPr lang="hu-HU" sz="2400" i="1" dirty="0" err="1" smtClean="0"/>
              <a:t>Blanche</a:t>
            </a:r>
            <a:endParaRPr lang="hu-HU" sz="2400" dirty="0" smtClean="0"/>
          </a:p>
          <a:p>
            <a:pPr lvl="1">
              <a:spcAft>
                <a:spcPts val="1200"/>
              </a:spcAft>
            </a:pPr>
            <a:r>
              <a:rPr lang="hu-HU" sz="2400" dirty="0" smtClean="0"/>
              <a:t>járulékos jelentések vagy </a:t>
            </a:r>
            <a:r>
              <a:rPr lang="hu-HU" sz="2400" dirty="0" err="1" smtClean="0"/>
              <a:t>konnotációk</a:t>
            </a:r>
            <a:endParaRPr lang="hu-HU" sz="2400" dirty="0" smtClean="0"/>
          </a:p>
          <a:p>
            <a:pPr marL="201168" lvl="1" indent="0">
              <a:spcAft>
                <a:spcPts val="1200"/>
              </a:spcAft>
              <a:buNone/>
            </a:pPr>
            <a:r>
              <a:rPr lang="hu-HU" sz="2400" i="1" dirty="0"/>
              <a:t>	</a:t>
            </a:r>
            <a:r>
              <a:rPr lang="hu-HU" sz="2400" i="1" dirty="0" smtClean="0"/>
              <a:t>				</a:t>
            </a:r>
            <a:r>
              <a:rPr lang="hu-HU" sz="2400" dirty="0" smtClean="0"/>
              <a:t>pl. </a:t>
            </a:r>
            <a:r>
              <a:rPr lang="hu-HU" sz="2400" i="1" dirty="0" err="1" smtClean="0"/>
              <a:t>Parliament</a:t>
            </a:r>
            <a:r>
              <a:rPr lang="hu-HU" sz="2400" i="1" dirty="0" smtClean="0"/>
              <a:t>, Orwellian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3451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Címszó-lista rendezése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hu-HU" sz="2400" dirty="0" smtClean="0"/>
          </a:p>
          <a:p>
            <a:pPr lvl="1"/>
            <a:r>
              <a:rPr lang="hu-HU" sz="2400" dirty="0" smtClean="0"/>
              <a:t>ábécébe rendezés</a:t>
            </a:r>
          </a:p>
          <a:p>
            <a:pPr lvl="5"/>
            <a:r>
              <a:rPr lang="hu-HU" sz="2000" dirty="0" err="1" smtClean="0"/>
              <a:t>StyleGuide</a:t>
            </a:r>
            <a:r>
              <a:rPr lang="hu-HU" sz="2000" dirty="0" smtClean="0"/>
              <a:t> meghatározza</a:t>
            </a:r>
          </a:p>
          <a:p>
            <a:pPr lvl="5"/>
            <a:r>
              <a:rPr lang="hu-HU" sz="2000" dirty="0" smtClean="0"/>
              <a:t>egyszerű szavak esetén nincs probléma, többszavas kifejezések esetén dönteni kell: betű vagy szó alapján rendezünk (szótárak a betű szerintit részesítik előnyben)</a:t>
            </a:r>
          </a:p>
          <a:p>
            <a:pPr lvl="5"/>
            <a:endParaRPr lang="hu-HU" sz="2000" dirty="0" smtClean="0"/>
          </a:p>
          <a:p>
            <a:pPr lvl="1"/>
            <a:r>
              <a:rPr lang="hu-HU" sz="2400" dirty="0" smtClean="0"/>
              <a:t>szótagolás</a:t>
            </a:r>
          </a:p>
          <a:p>
            <a:pPr marL="201168" lvl="1" indent="0" algn="ctr">
              <a:buNone/>
            </a:pPr>
            <a:r>
              <a:rPr lang="hu-HU" sz="2000" b="1" dirty="0" err="1" smtClean="0"/>
              <a:t>bread</a:t>
            </a:r>
            <a:r>
              <a:rPr lang="hu-HU" sz="2000" dirty="0" err="1" smtClean="0"/>
              <a:t>·</a:t>
            </a:r>
            <a:r>
              <a:rPr lang="hu-HU" sz="2000" b="1" dirty="0" err="1" smtClean="0"/>
              <a:t>fruit</a:t>
            </a:r>
            <a:r>
              <a:rPr lang="hu-HU" sz="2000" i="1" dirty="0" smtClean="0"/>
              <a:t> vagy </a:t>
            </a:r>
            <a:r>
              <a:rPr lang="hu-HU" sz="2000" b="1" dirty="0" err="1" smtClean="0"/>
              <a:t>bread</a:t>
            </a:r>
            <a:r>
              <a:rPr lang="hu-HU" sz="2000" dirty="0" err="1" smtClean="0"/>
              <a:t>|</a:t>
            </a:r>
            <a:r>
              <a:rPr lang="hu-HU" sz="2000" b="1" dirty="0" err="1" smtClean="0"/>
              <a:t>fruit</a:t>
            </a:r>
            <a:endParaRPr lang="hu-HU" sz="2000" b="1" dirty="0" smtClean="0"/>
          </a:p>
          <a:p>
            <a:pPr marL="201168" lvl="1" indent="0" algn="ctr">
              <a:buNone/>
            </a:pPr>
            <a:endParaRPr lang="hu-HU" sz="2000" b="1" dirty="0" smtClean="0"/>
          </a:p>
          <a:p>
            <a:pPr lvl="1"/>
            <a:r>
              <a:rPr lang="hu-HU" sz="2400" dirty="0" smtClean="0"/>
              <a:t>homográfok</a:t>
            </a:r>
            <a:endParaRPr lang="hu-HU" sz="2400" dirty="0"/>
          </a:p>
          <a:p>
            <a:pPr lvl="1"/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3825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Homográfok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000" y="1950432"/>
            <a:ext cx="8306959" cy="2181529"/>
          </a:xfrm>
        </p:spPr>
      </p:pic>
      <p:sp>
        <p:nvSpPr>
          <p:cNvPr id="6" name="Szövegdoboz 5"/>
          <p:cNvSpPr txBox="1"/>
          <p:nvPr/>
        </p:nvSpPr>
        <p:spPr>
          <a:xfrm>
            <a:off x="1436914" y="4345034"/>
            <a:ext cx="981020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smtClean="0"/>
              <a:t>ugyanaz a betűzés, más jelentés és etimológia			</a:t>
            </a:r>
            <a:r>
              <a:rPr lang="hu-HU" b="1" dirty="0" smtClean="0"/>
              <a:t>bear</a:t>
            </a:r>
            <a:r>
              <a:rPr lang="hu-HU" baseline="30000" dirty="0" smtClean="0"/>
              <a:t>1</a:t>
            </a:r>
            <a:r>
              <a:rPr lang="hu-HU" b="1" baseline="30000" dirty="0" smtClean="0"/>
              <a:t> </a:t>
            </a:r>
            <a:r>
              <a:rPr lang="hu-HU" dirty="0" smtClean="0"/>
              <a:t>– </a:t>
            </a:r>
            <a:r>
              <a:rPr lang="hu-HU" b="1" dirty="0" smtClean="0"/>
              <a:t>bear</a:t>
            </a:r>
            <a:r>
              <a:rPr lang="hu-HU" baseline="30000" dirty="0" smtClean="0"/>
              <a:t>2</a:t>
            </a:r>
            <a:r>
              <a:rPr lang="hu-HU" dirty="0" smtClean="0"/>
              <a:t>, </a:t>
            </a:r>
            <a:r>
              <a:rPr lang="hu-HU" b="1" dirty="0" smtClean="0"/>
              <a:t>tear</a:t>
            </a:r>
            <a:r>
              <a:rPr lang="hu-HU" baseline="30000" dirty="0" smtClean="0"/>
              <a:t>1</a:t>
            </a:r>
            <a:r>
              <a:rPr lang="hu-HU" b="1" dirty="0" smtClean="0"/>
              <a:t> </a:t>
            </a:r>
            <a:r>
              <a:rPr lang="hu-HU" dirty="0" smtClean="0"/>
              <a:t>– </a:t>
            </a:r>
            <a:r>
              <a:rPr lang="hu-HU" b="1" dirty="0" smtClean="0"/>
              <a:t>tear</a:t>
            </a:r>
            <a:r>
              <a:rPr lang="hu-HU" baseline="30000" dirty="0" smtClean="0"/>
              <a:t>2</a:t>
            </a:r>
            <a:endParaRPr lang="hu-HU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smtClean="0"/>
              <a:t>ugyanaz a betűzés, más jelentés és kiejtés			</a:t>
            </a:r>
            <a:r>
              <a:rPr lang="hu-HU" b="1" dirty="0" smtClean="0"/>
              <a:t>tear</a:t>
            </a:r>
            <a:r>
              <a:rPr lang="hu-HU" baseline="30000" dirty="0" smtClean="0"/>
              <a:t>1</a:t>
            </a:r>
            <a:r>
              <a:rPr lang="hu-HU" b="1" dirty="0" smtClean="0"/>
              <a:t> </a:t>
            </a:r>
            <a:r>
              <a:rPr lang="hu-HU" dirty="0"/>
              <a:t>– </a:t>
            </a:r>
            <a:r>
              <a:rPr lang="hu-HU" b="1" dirty="0"/>
              <a:t>tear</a:t>
            </a:r>
            <a:r>
              <a:rPr lang="hu-HU" baseline="30000" dirty="0"/>
              <a:t>2</a:t>
            </a:r>
            <a:endParaRPr lang="hu-HU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smtClean="0"/>
              <a:t>ugyanaz a betűzés és kiejtés, más jelentés és nagybetűs		</a:t>
            </a:r>
            <a:r>
              <a:rPr lang="hu-HU" b="1" dirty="0" smtClean="0"/>
              <a:t>may</a:t>
            </a:r>
            <a:r>
              <a:rPr lang="hu-HU" baseline="30000" dirty="0"/>
              <a:t>1</a:t>
            </a:r>
            <a:r>
              <a:rPr lang="hu-HU" b="1" dirty="0" smtClean="0"/>
              <a:t> </a:t>
            </a:r>
            <a:r>
              <a:rPr lang="hu-HU" dirty="0" smtClean="0"/>
              <a:t>– </a:t>
            </a:r>
            <a:r>
              <a:rPr lang="hu-HU" b="1" dirty="0" smtClean="0"/>
              <a:t>May</a:t>
            </a:r>
            <a:r>
              <a:rPr lang="hu-HU" baseline="30000" dirty="0"/>
              <a:t>2</a:t>
            </a:r>
            <a:r>
              <a:rPr lang="hu-HU" dirty="0" smtClean="0"/>
              <a:t>, </a:t>
            </a:r>
            <a:r>
              <a:rPr lang="hu-HU" b="1" dirty="0" smtClean="0"/>
              <a:t>pole</a:t>
            </a:r>
            <a:r>
              <a:rPr lang="hu-HU" baseline="30000" dirty="0"/>
              <a:t>1</a:t>
            </a:r>
            <a:r>
              <a:rPr lang="hu-HU" dirty="0" smtClean="0"/>
              <a:t> – </a:t>
            </a:r>
            <a:r>
              <a:rPr lang="hu-HU" b="1" dirty="0" smtClean="0"/>
              <a:t>Pole</a:t>
            </a:r>
            <a:r>
              <a:rPr lang="hu-HU" baseline="30000" dirty="0" smtClean="0"/>
              <a:t>2</a:t>
            </a:r>
            <a:endParaRPr lang="hu-HU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smtClean="0"/>
              <a:t>ugyanaz a betűzés és kiejtés, más jelentés			</a:t>
            </a:r>
            <a:r>
              <a:rPr lang="hu-HU" b="1" dirty="0" smtClean="0"/>
              <a:t>bank</a:t>
            </a:r>
            <a:r>
              <a:rPr lang="hu-HU" baseline="30000" dirty="0"/>
              <a:t>1</a:t>
            </a:r>
            <a:r>
              <a:rPr lang="hu-HU" dirty="0" smtClean="0"/>
              <a:t> – </a:t>
            </a:r>
            <a:r>
              <a:rPr lang="hu-HU" b="1" dirty="0" smtClean="0"/>
              <a:t>bank</a:t>
            </a:r>
            <a:r>
              <a:rPr lang="hu-HU" baseline="30000" dirty="0"/>
              <a:t>2</a:t>
            </a:r>
            <a:r>
              <a:rPr lang="hu-HU" dirty="0" smtClean="0"/>
              <a:t>,</a:t>
            </a:r>
            <a:r>
              <a:rPr lang="hu-HU" b="1" dirty="0" smtClean="0"/>
              <a:t> </a:t>
            </a:r>
            <a:r>
              <a:rPr lang="hu-HU" b="1" dirty="0"/>
              <a:t>bear</a:t>
            </a:r>
            <a:r>
              <a:rPr lang="hu-HU" baseline="30000" dirty="0"/>
              <a:t>1</a:t>
            </a:r>
            <a:r>
              <a:rPr lang="hu-HU" b="1" baseline="30000" dirty="0"/>
              <a:t> </a:t>
            </a:r>
            <a:r>
              <a:rPr lang="hu-HU" dirty="0"/>
              <a:t>– </a:t>
            </a:r>
            <a:r>
              <a:rPr lang="hu-HU" b="1" dirty="0"/>
              <a:t>bear</a:t>
            </a:r>
            <a:r>
              <a:rPr lang="hu-HU" baseline="30000" dirty="0"/>
              <a:t>2</a:t>
            </a:r>
            <a:endParaRPr lang="hu-HU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smtClean="0"/>
              <a:t>ugyanaz a szó (betűzés, jelentés, kiejtés), más szófaj		</a:t>
            </a:r>
            <a:r>
              <a:rPr lang="hu-HU" b="1" dirty="0" smtClean="0"/>
              <a:t>hit</a:t>
            </a:r>
            <a:r>
              <a:rPr lang="hu-HU" baseline="30000" dirty="0"/>
              <a:t>1</a:t>
            </a:r>
            <a:r>
              <a:rPr lang="hu-HU" dirty="0" smtClean="0"/>
              <a:t> – </a:t>
            </a:r>
            <a:r>
              <a:rPr lang="hu-HU" b="1" dirty="0" smtClean="0"/>
              <a:t>hit</a:t>
            </a:r>
            <a:r>
              <a:rPr lang="hu-HU" baseline="30000" dirty="0" smtClean="0"/>
              <a:t>2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719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Szócikktípusok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2608" lvl="1" indent="0">
              <a:buNone/>
            </a:pPr>
            <a:r>
              <a:rPr lang="hu-HU" sz="2400" dirty="0" smtClean="0"/>
              <a:t>sztenderd tartalmas szavak</a:t>
            </a:r>
            <a:endParaRPr lang="hu-HU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079" y="2403852"/>
            <a:ext cx="8430802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8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Alapkifejezések és fogalmak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hu-HU" sz="2400" dirty="0" smtClean="0"/>
          </a:p>
          <a:p>
            <a:pPr lvl="1"/>
            <a:r>
              <a:rPr lang="hu-HU" sz="2400" dirty="0" smtClean="0"/>
              <a:t>Lemma:</a:t>
            </a:r>
          </a:p>
          <a:p>
            <a:pPr lvl="5"/>
            <a:r>
              <a:rPr lang="hu-HU" sz="2000" dirty="0" smtClean="0"/>
              <a:t>általában – szótő vagy szótári alak (pl. </a:t>
            </a:r>
            <a:r>
              <a:rPr lang="hu-HU" sz="2000" i="1" dirty="0" smtClean="0"/>
              <a:t>play – plays, played, playing</a:t>
            </a:r>
            <a:r>
              <a:rPr lang="hu-HU" sz="2000" dirty="0" smtClean="0"/>
              <a:t>)</a:t>
            </a:r>
          </a:p>
          <a:p>
            <a:pPr lvl="5">
              <a:spcAft>
                <a:spcPts val="600"/>
              </a:spcAft>
            </a:pPr>
            <a:r>
              <a:rPr lang="hu-HU" sz="2000" dirty="0" smtClean="0"/>
              <a:t>itt – címszó minden alakjában VAGY jelzi egy adott szó bizonyos szófajhoz tartozását</a:t>
            </a:r>
            <a:endParaRPr lang="hu-HU" sz="2000" dirty="0"/>
          </a:p>
          <a:p>
            <a:pPr marL="871400" lvl="5" indent="0">
              <a:buNone/>
            </a:pPr>
            <a:r>
              <a:rPr lang="hu-HU" sz="2000" dirty="0" smtClean="0"/>
              <a:t>						(pl. </a:t>
            </a:r>
            <a:r>
              <a:rPr lang="hu-HU" sz="2000" i="1" dirty="0" smtClean="0"/>
              <a:t>play </a:t>
            </a:r>
            <a:r>
              <a:rPr lang="hu-HU" sz="2000" dirty="0" smtClean="0"/>
              <a:t>n. – </a:t>
            </a:r>
            <a:r>
              <a:rPr lang="hu-HU" sz="2000" i="1" dirty="0" smtClean="0"/>
              <a:t>play </a:t>
            </a:r>
            <a:r>
              <a:rPr lang="hu-HU" sz="2000" dirty="0" smtClean="0"/>
              <a:t>v.)</a:t>
            </a:r>
          </a:p>
          <a:p>
            <a:pPr lvl="5"/>
            <a:endParaRPr lang="hu-HU" sz="2000" dirty="0"/>
          </a:p>
          <a:p>
            <a:pPr lvl="5"/>
            <a:r>
              <a:rPr lang="hu-HU" sz="2000" dirty="0" smtClean="0"/>
              <a:t>egyszavas: lehet több jelentésük, amelyeket szótári egységeknek hívunk</a:t>
            </a:r>
          </a:p>
          <a:p>
            <a:pPr lvl="5">
              <a:spcAft>
                <a:spcPts val="600"/>
              </a:spcAft>
            </a:pPr>
            <a:r>
              <a:rPr lang="hu-HU" sz="2000" dirty="0" smtClean="0"/>
              <a:t>többszavas: szintén lehet több jelentésük, néhány fajtájuk gyakran címszó, pl.</a:t>
            </a:r>
          </a:p>
          <a:p>
            <a:pPr marL="1071400" lvl="6" indent="0">
              <a:buNone/>
            </a:pPr>
            <a:r>
              <a:rPr lang="hu-HU" sz="2000" dirty="0"/>
              <a:t>	</a:t>
            </a:r>
            <a:r>
              <a:rPr lang="hu-HU" sz="2000" dirty="0" smtClean="0"/>
              <a:t>				összetett szavak (</a:t>
            </a:r>
            <a:r>
              <a:rPr lang="hu-HU" sz="2000" i="1" dirty="0" err="1" smtClean="0"/>
              <a:t>ice</a:t>
            </a:r>
            <a:r>
              <a:rPr lang="hu-HU" sz="2000" i="1" dirty="0" smtClean="0"/>
              <a:t> </a:t>
            </a:r>
            <a:r>
              <a:rPr lang="hu-HU" sz="2000" i="1" dirty="0" err="1" smtClean="0"/>
              <a:t>cream</a:t>
            </a:r>
            <a:r>
              <a:rPr lang="hu-HU" sz="2000" dirty="0" smtClean="0"/>
              <a:t>)</a:t>
            </a:r>
            <a:br>
              <a:rPr lang="hu-HU" sz="2000" dirty="0" smtClean="0"/>
            </a:br>
            <a:r>
              <a:rPr lang="hu-HU" sz="2000" dirty="0" smtClean="0"/>
              <a:t>					</a:t>
            </a:r>
            <a:r>
              <a:rPr lang="hu-HU" sz="2000" dirty="0" err="1" smtClean="0"/>
              <a:t>vonzatos</a:t>
            </a:r>
            <a:r>
              <a:rPr lang="hu-HU" sz="2000" dirty="0" smtClean="0"/>
              <a:t> igék (</a:t>
            </a:r>
            <a:r>
              <a:rPr lang="hu-HU" sz="2000" i="1" dirty="0" err="1" smtClean="0"/>
              <a:t>set</a:t>
            </a:r>
            <a:r>
              <a:rPr lang="hu-HU" sz="2000" i="1" dirty="0" smtClean="0"/>
              <a:t> </a:t>
            </a:r>
            <a:r>
              <a:rPr lang="hu-HU" sz="2000" i="1" dirty="0" err="1" smtClean="0"/>
              <a:t>off</a:t>
            </a:r>
            <a:r>
              <a:rPr lang="hu-HU" sz="2000" dirty="0" smtClean="0"/>
              <a:t>)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76618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Szócikktípusok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2608" lvl="1" indent="0">
              <a:buNone/>
            </a:pPr>
            <a:r>
              <a:rPr lang="hu-HU" sz="2400" dirty="0" smtClean="0"/>
              <a:t>rövidítések</a:t>
            </a:r>
            <a:endParaRPr lang="hu-HU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480" y="2494051"/>
            <a:ext cx="8928000" cy="301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3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Szócikktípusok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2608" lvl="1" indent="0">
              <a:buNone/>
            </a:pPr>
            <a:r>
              <a:rPr lang="hu-HU" sz="2400" dirty="0"/>
              <a:t>f</a:t>
            </a:r>
            <a:r>
              <a:rPr lang="hu-HU" sz="2400" dirty="0" smtClean="0"/>
              <a:t>unkcionális szavak</a:t>
            </a:r>
            <a:endParaRPr lang="hu-HU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480" y="2481031"/>
            <a:ext cx="7380000" cy="349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6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Szócikktípusok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2608" lvl="1" indent="0">
              <a:buNone/>
            </a:pPr>
            <a:r>
              <a:rPr lang="hu-HU" sz="2400" dirty="0" smtClean="0"/>
              <a:t>funkcionális szavak</a:t>
            </a:r>
            <a:endParaRPr lang="hu-HU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658" y="2274020"/>
            <a:ext cx="8735644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0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Szócikktípusok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2608" lvl="1" indent="0">
              <a:buNone/>
            </a:pPr>
            <a:r>
              <a:rPr lang="hu-HU" sz="2400" dirty="0" smtClean="0"/>
              <a:t>funkcionális szavak</a:t>
            </a:r>
            <a:endParaRPr lang="hu-HU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582" y="1950248"/>
            <a:ext cx="6444000" cy="416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Szócikktípusok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2608" lvl="1" indent="0">
              <a:buNone/>
            </a:pPr>
            <a:r>
              <a:rPr lang="hu-HU" sz="2400" dirty="0" err="1" smtClean="0"/>
              <a:t>enciklopedikus</a:t>
            </a:r>
            <a:endParaRPr lang="hu-HU" sz="24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480" y="2652319"/>
            <a:ext cx="8784000" cy="271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4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smtClean="0"/>
              <a:t>KÖSZÖNÖM A FIGYELMET</a:t>
            </a:r>
            <a:endParaRPr lang="hu-HU" dirty="0"/>
          </a:p>
        </p:txBody>
      </p:sp>
      <p:sp>
        <p:nvSpPr>
          <p:cNvPr id="7" name="Alcím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18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Szótári egység (</a:t>
            </a:r>
            <a:r>
              <a:rPr lang="hu-HU" dirty="0" err="1" smtClean="0"/>
              <a:t>lexical</a:t>
            </a:r>
            <a:r>
              <a:rPr lang="hu-HU" dirty="0" smtClean="0"/>
              <a:t> unit)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845734"/>
            <a:ext cx="5172891" cy="4023360"/>
          </a:xfrm>
        </p:spPr>
        <p:txBody>
          <a:bodyPr>
            <a:normAutofit/>
          </a:bodyPr>
          <a:lstStyle/>
          <a:p>
            <a:pPr lvl="1"/>
            <a:endParaRPr lang="hu-HU" sz="2400" dirty="0" smtClean="0"/>
          </a:p>
          <a:p>
            <a:pPr lvl="1"/>
            <a:r>
              <a:rPr lang="hu-HU" sz="2400" dirty="0" smtClean="0"/>
              <a:t>egyes értelmezések szerint a címszó maga egy szótári egység</a:t>
            </a:r>
          </a:p>
          <a:p>
            <a:pPr lvl="1"/>
            <a:endParaRPr lang="hu-HU" sz="2400" dirty="0" smtClean="0"/>
          </a:p>
          <a:p>
            <a:pPr lvl="1"/>
            <a:r>
              <a:rPr lang="hu-HU" sz="2400" dirty="0" smtClean="0"/>
              <a:t>a könyv egy-egy jelentéssel azonosítja</a:t>
            </a:r>
          </a:p>
          <a:p>
            <a:pPr lvl="1"/>
            <a:endParaRPr lang="hu-HU" sz="2400" dirty="0" smtClean="0"/>
          </a:p>
          <a:p>
            <a:pPr lvl="1"/>
            <a:r>
              <a:rPr lang="hu-HU" sz="2400" dirty="0" smtClean="0"/>
              <a:t>a szócikk </a:t>
            </a:r>
            <a:r>
              <a:rPr lang="hu-HU" sz="2400" dirty="0" err="1" smtClean="0"/>
              <a:t>építőkövei</a:t>
            </a:r>
            <a:endParaRPr lang="hu-HU" sz="24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348" y="1845734"/>
            <a:ext cx="4763165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Lexical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r>
              <a:rPr lang="hu-HU" dirty="0" smtClean="0"/>
              <a:t> típusai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hu-HU" sz="2400" dirty="0" smtClean="0"/>
          </a:p>
          <a:p>
            <a:pPr lvl="1">
              <a:spcAft>
                <a:spcPts val="1200"/>
              </a:spcAft>
            </a:pPr>
            <a:r>
              <a:rPr lang="hu-HU" sz="2400" dirty="0" err="1" smtClean="0"/>
              <a:t>lexical</a:t>
            </a:r>
            <a:r>
              <a:rPr lang="hu-HU" sz="2400" dirty="0" smtClean="0"/>
              <a:t> </a:t>
            </a:r>
            <a:r>
              <a:rPr lang="hu-HU" sz="2400" dirty="0" err="1" smtClean="0"/>
              <a:t>item</a:t>
            </a:r>
            <a:r>
              <a:rPr lang="hu-HU" sz="2400" dirty="0" smtClean="0"/>
              <a:t>:  szó, rövidítés vagy szóelemek (affixumok, szóösszetételek tagjai)</a:t>
            </a:r>
          </a:p>
          <a:p>
            <a:pPr lvl="1">
              <a:spcAft>
                <a:spcPts val="1200"/>
              </a:spcAft>
            </a:pPr>
            <a:r>
              <a:rPr lang="hu-HU" sz="2400" dirty="0" smtClean="0"/>
              <a:t>szócikk </a:t>
            </a:r>
            <a:r>
              <a:rPr lang="hu-HU" sz="2400" dirty="0" err="1" smtClean="0"/>
              <a:t>címszavaiként</a:t>
            </a:r>
            <a:r>
              <a:rPr lang="hu-HU" sz="2400" dirty="0" smtClean="0"/>
              <a:t> valamilyen lexikográfiai leírás (meghatározás v. fordítás) alanya</a:t>
            </a:r>
          </a:p>
          <a:p>
            <a:pPr lvl="1">
              <a:spcAft>
                <a:spcPts val="1200"/>
              </a:spcAft>
            </a:pPr>
            <a:r>
              <a:rPr lang="hu-HU" sz="2400" dirty="0" smtClean="0"/>
              <a:t>fontos ismerni őket, mert máshogy kell kezelni őket a szótárban</a:t>
            </a:r>
          </a:p>
          <a:p>
            <a:pPr lvl="1">
              <a:spcAft>
                <a:spcPts val="1200"/>
              </a:spcAft>
            </a:pPr>
            <a:r>
              <a:rPr lang="hu-HU" sz="2400" dirty="0" smtClean="0"/>
              <a:t>elkülönítésük nyelv-specifikus → angol nyelv legfontosabb típusai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8711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Lexical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r>
              <a:rPr lang="hu-HU" dirty="0" smtClean="0"/>
              <a:t> típusai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06" y="1846262"/>
            <a:ext cx="7419588" cy="4392000"/>
          </a:xfrm>
        </p:spPr>
      </p:pic>
    </p:spTree>
    <p:extLst>
      <p:ext uri="{BB962C8B-B14F-4D97-AF65-F5344CB8AC3E}">
        <p14:creationId xmlns:p14="http://schemas.microsoft.com/office/powerpoint/2010/main" val="90099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Egyszerű szavak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hu-HU" sz="2400" dirty="0"/>
          </a:p>
          <a:p>
            <a:pPr lvl="1"/>
            <a:r>
              <a:rPr lang="hu-HU" sz="2400" dirty="0" smtClean="0"/>
              <a:t>nyelv gyakori szavai, minden szófaj megtalálható benne</a:t>
            </a:r>
          </a:p>
          <a:p>
            <a:pPr lvl="1"/>
            <a:endParaRPr lang="hu-HU" sz="2400" dirty="0"/>
          </a:p>
          <a:p>
            <a:pPr lvl="1"/>
            <a:r>
              <a:rPr lang="hu-HU" sz="2400" dirty="0" smtClean="0"/>
              <a:t>tartalmas szavak:		gyakran több jelentésük van, a nyelv és a szótár</a:t>
            </a:r>
            <a:br>
              <a:rPr lang="hu-HU" sz="2400" dirty="0" smtClean="0"/>
            </a:br>
            <a:r>
              <a:rPr lang="hu-HU" sz="2400" dirty="0" smtClean="0"/>
              <a:t>				nagy részét ők teszik ki</a:t>
            </a:r>
          </a:p>
          <a:p>
            <a:pPr lvl="1">
              <a:spcAft>
                <a:spcPts val="1200"/>
              </a:spcAft>
            </a:pPr>
            <a:r>
              <a:rPr lang="hu-HU" sz="2400" dirty="0" smtClean="0"/>
              <a:t>funkcionális szavak:	szerepük a mondat összetartása</a:t>
            </a:r>
            <a:br>
              <a:rPr lang="hu-HU" sz="2400" dirty="0" smtClean="0"/>
            </a:br>
            <a:r>
              <a:rPr lang="hu-HU" sz="2400" dirty="0" smtClean="0"/>
              <a:t>				szótárkészítés szempontjából legalább 5 típus:</a:t>
            </a:r>
          </a:p>
          <a:p>
            <a:pPr marL="201168" lvl="1" indent="0">
              <a:buNone/>
            </a:pPr>
            <a:r>
              <a:rPr lang="hu-HU" sz="2400" dirty="0"/>
              <a:t>	</a:t>
            </a:r>
            <a:r>
              <a:rPr lang="hu-HU" sz="2400" dirty="0" smtClean="0"/>
              <a:t>					prepozíció, kötőszó, névmás,</a:t>
            </a:r>
            <a:br>
              <a:rPr lang="hu-HU" sz="2400" dirty="0" smtClean="0"/>
            </a:br>
            <a:r>
              <a:rPr lang="hu-HU" sz="2400" dirty="0" smtClean="0"/>
              <a:t>						segédige, determináns</a:t>
            </a:r>
          </a:p>
        </p:txBody>
      </p:sp>
    </p:spTree>
    <p:extLst>
      <p:ext uri="{BB962C8B-B14F-4D97-AF65-F5344CB8AC3E}">
        <p14:creationId xmlns:p14="http://schemas.microsoft.com/office/powerpoint/2010/main" val="70631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Rövidítések és összevonások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hu-HU" sz="2400" dirty="0" smtClean="0"/>
          </a:p>
          <a:p>
            <a:pPr marL="201168" lvl="1" indent="0">
              <a:buNone/>
            </a:pPr>
            <a:r>
              <a:rPr lang="hu-HU" sz="2400" dirty="0" smtClean="0"/>
              <a:t>3 altípusa van, a szótárak általában mindháromból címszót csinálnak:</a:t>
            </a:r>
          </a:p>
          <a:p>
            <a:pPr marL="201168" lvl="1" indent="0">
              <a:buNone/>
            </a:pPr>
            <a:endParaRPr lang="hu-HU" sz="2400" dirty="0"/>
          </a:p>
          <a:p>
            <a:pPr lvl="1"/>
            <a:r>
              <a:rPr lang="hu-HU" sz="2400" dirty="0" smtClean="0"/>
              <a:t>betűszó:		szavak első betűi, betűsorozatnak ejtjük (pl. </a:t>
            </a:r>
            <a:r>
              <a:rPr lang="hu-HU" sz="2400" i="1" dirty="0" smtClean="0"/>
              <a:t>BBC</a:t>
            </a:r>
            <a:r>
              <a:rPr lang="hu-HU" sz="2400" dirty="0" smtClean="0"/>
              <a:t>)</a:t>
            </a:r>
          </a:p>
          <a:p>
            <a:pPr lvl="1"/>
            <a:r>
              <a:rPr lang="hu-HU" sz="2400" dirty="0" err="1" smtClean="0"/>
              <a:t>akroníma</a:t>
            </a:r>
            <a:r>
              <a:rPr lang="hu-HU" sz="2400" dirty="0" smtClean="0"/>
              <a:t>:		szavak első betűi, önálló szóként ejtjük (pl. </a:t>
            </a:r>
            <a:r>
              <a:rPr lang="hu-HU" sz="2400" i="1" dirty="0" smtClean="0"/>
              <a:t>NATO</a:t>
            </a:r>
            <a:r>
              <a:rPr lang="hu-HU" sz="2400" dirty="0" smtClean="0"/>
              <a:t>)</a:t>
            </a:r>
          </a:p>
          <a:p>
            <a:pPr lvl="1"/>
            <a:r>
              <a:rPr lang="hu-HU" sz="2400" dirty="0" smtClean="0"/>
              <a:t>összevonások:	kettő vagy több szó fúziója néhány betű kihagyásával</a:t>
            </a:r>
            <a:br>
              <a:rPr lang="hu-HU" sz="2400" dirty="0" smtClean="0"/>
            </a:br>
            <a:r>
              <a:rPr lang="hu-HU" sz="2400" dirty="0" smtClean="0"/>
              <a:t>			(pl. </a:t>
            </a:r>
            <a:r>
              <a:rPr lang="hu-HU" sz="2400" i="1" dirty="0" err="1" smtClean="0"/>
              <a:t>don’t</a:t>
            </a:r>
            <a:r>
              <a:rPr lang="hu-HU" sz="2400" i="1" dirty="0" smtClean="0"/>
              <a:t>, </a:t>
            </a:r>
            <a:r>
              <a:rPr lang="hu-HU" sz="2400" i="1" dirty="0" err="1" smtClean="0"/>
              <a:t>wouldn’t</a:t>
            </a:r>
            <a:r>
              <a:rPr lang="hu-HU" sz="2400" dirty="0"/>
              <a:t>)</a:t>
            </a:r>
            <a:endParaRPr lang="hu-HU" sz="2400" dirty="0" smtClean="0"/>
          </a:p>
        </p:txBody>
      </p:sp>
    </p:spTree>
    <p:extLst>
      <p:ext uri="{BB962C8B-B14F-4D97-AF65-F5344CB8AC3E}">
        <p14:creationId xmlns:p14="http://schemas.microsoft.com/office/powerpoint/2010/main" val="418098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615</TotalTime>
  <Words>656</Words>
  <Application>Microsoft Office PowerPoint</Application>
  <PresentationFormat>Szélesvásznú</PresentationFormat>
  <Paragraphs>310</Paragraphs>
  <Slides>45</Slides>
  <Notes>45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Retrospektív</vt:lpstr>
      <vt:lpstr>SZÓTÁRTERVEZÉS</vt:lpstr>
      <vt:lpstr>Amink eddig van:</vt:lpstr>
      <vt:lpstr>Szótár tartalmának tervezése</vt:lpstr>
      <vt:lpstr>Alapkifejezések és fogalmak</vt:lpstr>
      <vt:lpstr>Szótári egység (lexical unit)</vt:lpstr>
      <vt:lpstr>Lexical item típusai</vt:lpstr>
      <vt:lpstr>Lexical item típusai</vt:lpstr>
      <vt:lpstr>Egyszerű szavak</vt:lpstr>
      <vt:lpstr>Rövidítések és összevonások</vt:lpstr>
      <vt:lpstr>Szóelemek</vt:lpstr>
      <vt:lpstr>Többszavas kifejezések</vt:lpstr>
      <vt:lpstr>Többszavas kifejezések</vt:lpstr>
      <vt:lpstr>Többszavas kifejezések</vt:lpstr>
      <vt:lpstr>Többszavas kifejezések</vt:lpstr>
      <vt:lpstr>Többszavas kifejezések</vt:lpstr>
      <vt:lpstr>Többszavas kifejezések</vt:lpstr>
      <vt:lpstr>Többszavas kifejezések</vt:lpstr>
      <vt:lpstr>Többszavas kifejezések</vt:lpstr>
      <vt:lpstr>Többszavas kifejezések</vt:lpstr>
      <vt:lpstr>Többszavas kifejezések</vt:lpstr>
      <vt:lpstr>Többszavas kifejezések</vt:lpstr>
      <vt:lpstr>Többszavas kifejezések</vt:lpstr>
      <vt:lpstr>Többszavas kifejezések</vt:lpstr>
      <vt:lpstr>Szótár részei</vt:lpstr>
      <vt:lpstr>Front matter</vt:lpstr>
      <vt:lpstr>A-Z szócikkek</vt:lpstr>
      <vt:lpstr>Gyakori szavak</vt:lpstr>
      <vt:lpstr>Többszavas kifejezések</vt:lpstr>
      <vt:lpstr>Gyakori szavak</vt:lpstr>
      <vt:lpstr>Szókincs típusai</vt:lpstr>
      <vt:lpstr>Szókincs típusai</vt:lpstr>
      <vt:lpstr>Tulajdonnevek</vt:lpstr>
      <vt:lpstr>Tulajdonnevek</vt:lpstr>
      <vt:lpstr>Tulajdonnevek</vt:lpstr>
      <vt:lpstr>Tulajdonnevek</vt:lpstr>
      <vt:lpstr>Címszó-lista szűrése</vt:lpstr>
      <vt:lpstr>Címszó-lista rendezése</vt:lpstr>
      <vt:lpstr>Homográfok</vt:lpstr>
      <vt:lpstr>Szócikktípusok</vt:lpstr>
      <vt:lpstr>Szócikktípusok</vt:lpstr>
      <vt:lpstr>Szócikktípusok</vt:lpstr>
      <vt:lpstr>Szócikktípusok</vt:lpstr>
      <vt:lpstr>Szócikktípusok</vt:lpstr>
      <vt:lpstr>Szócikktípusok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SZÓTÁRTERVEZÉS</dc:title>
  <dc:creator>Kinga Fegyó</dc:creator>
  <cp:lastModifiedBy>Kinga Fegyó</cp:lastModifiedBy>
  <cp:revision>62</cp:revision>
  <cp:lastPrinted>2019-03-07T19:19:36Z</cp:lastPrinted>
  <dcterms:created xsi:type="dcterms:W3CDTF">2019-03-02T17:40:01Z</dcterms:created>
  <dcterms:modified xsi:type="dcterms:W3CDTF">2019-03-07T21:07:36Z</dcterms:modified>
</cp:coreProperties>
</file>