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4EA-94D8-46D0-82E5-C5F1EC7F327B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E559-A30B-49F6-85B5-41D73A85E4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61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4EA-94D8-46D0-82E5-C5F1EC7F327B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E559-A30B-49F6-85B5-41D73A85E4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49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4EA-94D8-46D0-82E5-C5F1EC7F327B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E559-A30B-49F6-85B5-41D73A85E4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169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4EA-94D8-46D0-82E5-C5F1EC7F327B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E559-A30B-49F6-85B5-41D73A85E4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327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4EA-94D8-46D0-82E5-C5F1EC7F327B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E559-A30B-49F6-85B5-41D73A85E4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597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4EA-94D8-46D0-82E5-C5F1EC7F327B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E559-A30B-49F6-85B5-41D73A85E4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704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4EA-94D8-46D0-82E5-C5F1EC7F327B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E559-A30B-49F6-85B5-41D73A85E4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945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4EA-94D8-46D0-82E5-C5F1EC7F327B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E559-A30B-49F6-85B5-41D73A85E4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73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4EA-94D8-46D0-82E5-C5F1EC7F327B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E559-A30B-49F6-85B5-41D73A85E4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857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4EA-94D8-46D0-82E5-C5F1EC7F327B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E559-A30B-49F6-85B5-41D73A85E4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91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4EA-94D8-46D0-82E5-C5F1EC7F327B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E559-A30B-49F6-85B5-41D73A85E4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958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894EA-94D8-46D0-82E5-C5F1EC7F327B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E559-A30B-49F6-85B5-41D73A85E4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28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ChatGPT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(</a:t>
            </a:r>
            <a:r>
              <a:rPr lang="hu-HU" dirty="0" err="1" smtClean="0"/>
              <a:t>Wikipedia-alapokon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5609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Demo</a:t>
            </a:r>
            <a:r>
              <a:rPr lang="hu-HU" dirty="0" smtClean="0"/>
              <a:t> (idegen tollakkal ékeskedve)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2524919"/>
            <a:ext cx="88582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2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Demo</a:t>
            </a:r>
            <a:r>
              <a:rPr lang="hu-HU" dirty="0" smtClean="0"/>
              <a:t> (idegen tollakkal ékeskedve)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5" y="2867819"/>
            <a:ext cx="8705850" cy="2266950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2155371" y="3664131"/>
            <a:ext cx="8131629" cy="293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670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Demo</a:t>
            </a:r>
            <a:r>
              <a:rPr lang="hu-HU" dirty="0" smtClean="0"/>
              <a:t> (idegen tollakkal ékeskedve)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258219"/>
            <a:ext cx="85725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5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Mesterséges intelligencia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Információ észlelése, kikövetkeztetése, szintetizálása géppel</a:t>
            </a:r>
          </a:p>
          <a:p>
            <a:r>
              <a:rPr lang="hu-HU" dirty="0" smtClean="0"/>
              <a:t>Ügyesebb keresőmotorok, ajánlórendszerek, beszédfelismerők, önvezető autók, stratégiai játékok, </a:t>
            </a:r>
            <a:r>
              <a:rPr lang="hu-HU" b="1" dirty="0" smtClean="0"/>
              <a:t>generatív és kreatív eszközök</a:t>
            </a:r>
            <a:r>
              <a:rPr lang="hu-HU" dirty="0" smtClean="0"/>
              <a:t> (</a:t>
            </a:r>
            <a:r>
              <a:rPr lang="hu-HU" dirty="0" err="1" smtClean="0"/>
              <a:t>ChatGPT</a:t>
            </a:r>
            <a:r>
              <a:rPr lang="hu-HU" dirty="0" smtClean="0"/>
              <a:t>, AI Art)</a:t>
            </a:r>
          </a:p>
          <a:p>
            <a:r>
              <a:rPr lang="hu-HU" dirty="0" smtClean="0"/>
              <a:t>Kutatása: hullámzó (optimizmus – pesszimizmus, finanszírozás)</a:t>
            </a:r>
          </a:p>
          <a:p>
            <a:r>
              <a:rPr lang="hu-HU" dirty="0" smtClean="0"/>
              <a:t>Tudományterületek: érvelés, tudásreprezentáció, tanulás, tervezés, természetesnyelv-feldolgozás, érzékelés, tárgyak manipulálása</a:t>
            </a:r>
          </a:p>
          <a:p>
            <a:r>
              <a:rPr lang="hu-HU" dirty="0" smtClean="0"/>
              <a:t>Hosszú távú cél: általános intelligencia – tetszőleges probléma megoldásának képessége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465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ChatGPT</a:t>
            </a:r>
            <a:r>
              <a:rPr lang="hu-HU" dirty="0" smtClean="0"/>
              <a:t> – a chat-rész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Mesterséges intelligencia – alapú chatbot</a:t>
            </a:r>
          </a:p>
          <a:p>
            <a:r>
              <a:rPr lang="hu-HU" dirty="0" smtClean="0"/>
              <a:t>Chatbot (</a:t>
            </a:r>
            <a:r>
              <a:rPr lang="hu-HU" dirty="0" err="1" smtClean="0"/>
              <a:t>chatterbot</a:t>
            </a:r>
            <a:r>
              <a:rPr lang="hu-HU" dirty="0" smtClean="0"/>
              <a:t>): olyan alkalmazás, amely szövegalapú párbeszédet biztosít (vagy szöveg-szöveg alapú, vagy szövegről beszédre alakítva), kiváltva az emberi párbeszédpartnert</a:t>
            </a:r>
          </a:p>
          <a:p>
            <a:r>
              <a:rPr lang="hu-HU" dirty="0" smtClean="0"/>
              <a:t>(Etimológiai infó: a kifejezést 1994-ben alkotta meg Michael </a:t>
            </a:r>
            <a:r>
              <a:rPr lang="hu-HU" dirty="0" err="1" smtClean="0"/>
              <a:t>Mauldin</a:t>
            </a:r>
            <a:r>
              <a:rPr lang="hu-HU" dirty="0" smtClean="0"/>
              <a:t>)</a:t>
            </a:r>
          </a:p>
          <a:p>
            <a:r>
              <a:rPr lang="hu-HU" dirty="0" smtClean="0"/>
              <a:t>Feladatuk: párbeszéd fenntartása egy ember-partnerrel – szándék megértése, válaszadás szabályrendszer+adatbázis alapján</a:t>
            </a:r>
          </a:p>
          <a:p>
            <a:r>
              <a:rPr lang="hu-HU" dirty="0" smtClean="0"/>
              <a:t>2012: még egyik sem ment át a Turing-teszten</a:t>
            </a:r>
          </a:p>
          <a:p>
            <a:r>
              <a:rPr lang="hu-HU" dirty="0" smtClean="0"/>
              <a:t>Mi állhat mögötte: a) mintakeresés (és nincs semmilyen okfejtés); b) </a:t>
            </a:r>
            <a:r>
              <a:rPr lang="hu-HU" dirty="0" err="1" smtClean="0"/>
              <a:t>generative</a:t>
            </a:r>
            <a:r>
              <a:rPr lang="hu-HU" dirty="0" smtClean="0"/>
              <a:t> </a:t>
            </a:r>
            <a:r>
              <a:rPr lang="hu-HU" dirty="0" err="1" smtClean="0"/>
              <a:t>pre-trained</a:t>
            </a:r>
            <a:r>
              <a:rPr lang="hu-HU" dirty="0" smtClean="0"/>
              <a:t> </a:t>
            </a:r>
            <a:r>
              <a:rPr lang="hu-HU" dirty="0" err="1" smtClean="0"/>
              <a:t>transformer</a:t>
            </a:r>
            <a:r>
              <a:rPr lang="hu-HU" dirty="0" smtClean="0"/>
              <a:t> (GPT)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199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Gépi tanulás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arenR"/>
            </a:pPr>
            <a:r>
              <a:rPr lang="hu-HU" b="1" dirty="0" smtClean="0"/>
              <a:t>felügyelet nélküli: </a:t>
            </a:r>
            <a:r>
              <a:rPr lang="hu-HU" dirty="0" smtClean="0"/>
              <a:t>címkézetlen, strukturálatlan adatokban keres mintákat</a:t>
            </a:r>
          </a:p>
          <a:p>
            <a:pPr marL="514350" indent="-514350">
              <a:buAutoNum type="alphaLcParenR"/>
            </a:pPr>
            <a:r>
              <a:rPr lang="hu-HU" b="1" dirty="0" smtClean="0"/>
              <a:t>felügyelt:</a:t>
            </a:r>
            <a:r>
              <a:rPr lang="hu-HU" dirty="0" smtClean="0"/>
              <a:t> ember által előre felcímkézett bemeneten</a:t>
            </a:r>
            <a:br>
              <a:rPr lang="hu-HU" dirty="0" smtClean="0"/>
            </a:br>
            <a:r>
              <a:rPr lang="hu-HU" dirty="0" smtClean="0"/>
              <a:t>	i) osztályozás: a feladat az, hogy a gép meghatározza, valami milyen osztályba tartozik</a:t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hu-HU" dirty="0" err="1" smtClean="0"/>
              <a:t>ii</a:t>
            </a:r>
            <a:r>
              <a:rPr lang="hu-HU" dirty="0" smtClean="0"/>
              <a:t>) numerikus regresszió: függvényalapú összefüggések, megjósolja, hogyan változik a kimenet, ha változik a bemenet</a:t>
            </a:r>
            <a:br>
              <a:rPr lang="hu-HU" dirty="0" smtClean="0"/>
            </a:br>
            <a:r>
              <a:rPr lang="hu-HU" dirty="0" smtClean="0"/>
              <a:t>Tkp. mindkettő összefüggéseket keres, az ismeretlen függvényt; spamszűrő ---&gt;+/- spam</a:t>
            </a:r>
          </a:p>
          <a:p>
            <a:pPr marL="514350" indent="-514350">
              <a:buAutoNum type="alphaLcParenR"/>
            </a:pPr>
            <a:r>
              <a:rPr lang="hu-HU" b="1" dirty="0" smtClean="0"/>
              <a:t>Megerősített:</a:t>
            </a:r>
            <a:r>
              <a:rPr lang="hu-HU" dirty="0" smtClean="0"/>
              <a:t> az algoritmus hiba esetén negatív visszajelzést kap, jó eredmény esetén </a:t>
            </a:r>
            <a:r>
              <a:rPr lang="hu-HU" dirty="0" err="1" smtClean="0"/>
              <a:t>pozitívat</a:t>
            </a:r>
            <a:r>
              <a:rPr lang="hu-HU" dirty="0" smtClean="0"/>
              <a:t> ---&gt; tanul a hibákból, egyre pontosabb</a:t>
            </a:r>
          </a:p>
          <a:p>
            <a:pPr marL="514350" indent="-514350">
              <a:buAutoNum type="alphaLcParenR"/>
            </a:pPr>
            <a:r>
              <a:rPr lang="hu-HU" b="1" dirty="0" smtClean="0"/>
              <a:t>Transzfer: </a:t>
            </a:r>
            <a:r>
              <a:rPr lang="hu-HU" dirty="0" smtClean="0"/>
              <a:t>más területen szerzett tudás átvitele egy másik problémára</a:t>
            </a:r>
            <a:endParaRPr lang="hu-HU" b="1" dirty="0" smtClean="0"/>
          </a:p>
          <a:p>
            <a:pPr marL="514350" indent="-514350">
              <a:buAutoNum type="alphaLcParenR"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49601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GPT-típusú</a:t>
            </a:r>
            <a:r>
              <a:rPr lang="hu-HU" dirty="0" smtClean="0"/>
              <a:t> nyelvmodellek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Nyelvmodell: szósorok valószínűségi eloszlása; valószínűségi adatok szövegkorpuszok alapján </a:t>
            </a:r>
          </a:p>
          <a:p>
            <a:r>
              <a:rPr lang="hu-HU" dirty="0" smtClean="0"/>
              <a:t>Arra van betanítva, hogy megjósolja a következő </a:t>
            </a:r>
            <a:r>
              <a:rPr lang="hu-HU" dirty="0" err="1" smtClean="0"/>
              <a:t>tokent</a:t>
            </a:r>
            <a:r>
              <a:rPr lang="hu-HU" dirty="0" smtClean="0"/>
              <a:t> az előző </a:t>
            </a:r>
            <a:r>
              <a:rPr lang="hu-HU" dirty="0" err="1" smtClean="0"/>
              <a:t>tokenek</a:t>
            </a:r>
            <a:r>
              <a:rPr lang="hu-HU" dirty="0" smtClean="0"/>
              <a:t> alapján</a:t>
            </a:r>
          </a:p>
          <a:p>
            <a:r>
              <a:rPr lang="hu-HU" dirty="0" smtClean="0"/>
              <a:t>Egyre jobb algoritmusok, egyre nagyobb teljesítményű számítógépek, egyre nagyobb adatbázisok ---&gt; egyre jobb eredmények</a:t>
            </a:r>
          </a:p>
          <a:p>
            <a:r>
              <a:rPr lang="hu-HU" dirty="0" err="1" smtClean="0"/>
              <a:t>Generative</a:t>
            </a:r>
            <a:r>
              <a:rPr lang="hu-HU" dirty="0" smtClean="0"/>
              <a:t> </a:t>
            </a:r>
            <a:r>
              <a:rPr lang="hu-HU" dirty="0" err="1" smtClean="0"/>
              <a:t>pre-trained</a:t>
            </a:r>
            <a:r>
              <a:rPr lang="hu-HU" dirty="0" smtClean="0"/>
              <a:t> </a:t>
            </a:r>
            <a:r>
              <a:rPr lang="hu-HU" dirty="0" err="1" smtClean="0"/>
              <a:t>transformer</a:t>
            </a:r>
            <a:r>
              <a:rPr lang="hu-HU" dirty="0" smtClean="0"/>
              <a:t>: mély gépi tanulásra épülnek a valószínűségi adatok</a:t>
            </a:r>
          </a:p>
          <a:p>
            <a:r>
              <a:rPr lang="hu-HU" dirty="0" smtClean="0"/>
              <a:t>2018: az </a:t>
            </a:r>
            <a:r>
              <a:rPr lang="hu-HU" dirty="0" err="1" smtClean="0"/>
              <a:t>OpenAI</a:t>
            </a:r>
            <a:r>
              <a:rPr lang="hu-HU" dirty="0" smtClean="0"/>
              <a:t> kutatói publikálták a tanulmányukat a generatív modellekről, amit hatalmas, nagyon változatos, de címkézetlen tanulókorpusz alapján tanítottak elő, majd különböző feladatokra </a:t>
            </a:r>
            <a:r>
              <a:rPr lang="hu-HU" dirty="0" err="1" smtClean="0"/>
              <a:t>finomhangolták</a:t>
            </a:r>
            <a:r>
              <a:rPr lang="hu-HU" dirty="0"/>
              <a:t>:</a:t>
            </a:r>
            <a:r>
              <a:rPr lang="hu-HU" dirty="0" smtClean="0"/>
              <a:t> félig-felügyelt, megerősített tanulás (---&gt;&lt;--- korábban a legjobb, már neurális hálózatokra épülő nyelvfeldolgozó modellek mind felügyelt tanuláson alapultak, és nagy, manuálisan címkézett adathalmazon tanultak, de ez nagyon HR-igényes volt, és még így sem működhetett minden nyelvre)</a:t>
            </a:r>
          </a:p>
          <a:p>
            <a:r>
              <a:rPr lang="hu-HU" dirty="0" smtClean="0"/>
              <a:t>Paraméterszámok: GPT-1: 0,12 milliárd; GPT-2: 1,5 milliárd; GPT 3: 175 milliárd</a:t>
            </a:r>
          </a:p>
          <a:p>
            <a:r>
              <a:rPr lang="hu-HU" dirty="0" smtClean="0"/>
              <a:t> Alkalmazások: </a:t>
            </a:r>
            <a:r>
              <a:rPr lang="hu-HU" dirty="0" err="1" smtClean="0"/>
              <a:t>ChatGPT</a:t>
            </a:r>
            <a:r>
              <a:rPr lang="hu-HU" dirty="0" smtClean="0"/>
              <a:t>, </a:t>
            </a:r>
            <a:r>
              <a:rPr lang="hu-HU" dirty="0" err="1" smtClean="0"/>
              <a:t>BioGPT</a:t>
            </a:r>
            <a:r>
              <a:rPr lang="hu-HU" dirty="0" smtClean="0"/>
              <a:t> (Microsoft-fejlesztés, orvosi kérdéseket válaszol meg), ProtGPT2: fehérjetervezés</a:t>
            </a:r>
          </a:p>
        </p:txBody>
      </p:sp>
    </p:spTree>
    <p:extLst>
      <p:ext uri="{BB962C8B-B14F-4D97-AF65-F5344CB8AC3E}">
        <p14:creationId xmlns:p14="http://schemas.microsoft.com/office/powerpoint/2010/main" val="98849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ChatGPT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Finomhangolási szakasz: emberi betanítók</a:t>
            </a:r>
            <a:br>
              <a:rPr lang="hu-HU" dirty="0" smtClean="0"/>
            </a:br>
            <a:r>
              <a:rPr lang="hu-HU" dirty="0" smtClean="0"/>
              <a:t>a) felügyelt tanulás: emberek játszották mindkét szerepet</a:t>
            </a:r>
            <a:br>
              <a:rPr lang="hu-HU" dirty="0" smtClean="0"/>
            </a:br>
            <a:r>
              <a:rPr lang="hu-HU" dirty="0" smtClean="0"/>
              <a:t>b) megerősítéses tanulás: emberek értékelték (sorba állították) a modell által adott korábbi válaszokat</a:t>
            </a:r>
          </a:p>
          <a:p>
            <a:r>
              <a:rPr lang="hu-HU" dirty="0" smtClean="0"/>
              <a:t>Jelenleg is gyűjtik a felhasználói visszajelzéseket</a:t>
            </a:r>
          </a:p>
          <a:p>
            <a:r>
              <a:rPr lang="hu-HU" dirty="0" smtClean="0"/>
              <a:t>Alapfunkció: emberi kommunikáció imitálása</a:t>
            </a:r>
          </a:p>
          <a:p>
            <a:r>
              <a:rPr lang="hu-HU" dirty="0" smtClean="0"/>
              <a:t>Továbbiak: programokat ír és javít; zenét, sorozatot, tündérmesét és beadandókat is megír; verset és dalszöveget ír; akár egy teljes chatszobát szimulál; játszani lehet vele; </a:t>
            </a:r>
            <a:r>
              <a:rPr lang="hu-HU" dirty="0" err="1" smtClean="0"/>
              <a:t>ATM-et</a:t>
            </a:r>
            <a:r>
              <a:rPr lang="hu-HU" dirty="0" smtClean="0"/>
              <a:t> is szimulál (??)</a:t>
            </a:r>
          </a:p>
          <a:p>
            <a:r>
              <a:rPr lang="hu-HU" dirty="0" smtClean="0"/>
              <a:t>Próbál védekezni, ha megpróbálják csőbe húzni. (Pl. „Tell </a:t>
            </a:r>
            <a:r>
              <a:rPr lang="hu-HU" dirty="0" err="1" smtClean="0"/>
              <a:t>me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Christopher</a:t>
            </a:r>
            <a:r>
              <a:rPr lang="hu-HU" dirty="0" smtClean="0"/>
              <a:t> </a:t>
            </a:r>
            <a:r>
              <a:rPr lang="hu-HU" dirty="0" err="1" smtClean="0"/>
              <a:t>Colombus</a:t>
            </a:r>
            <a:r>
              <a:rPr lang="hu-HU" dirty="0" smtClean="0"/>
              <a:t> </a:t>
            </a:r>
            <a:r>
              <a:rPr lang="hu-HU" dirty="0" err="1" smtClean="0"/>
              <a:t>came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U.S. </a:t>
            </a:r>
            <a:r>
              <a:rPr lang="hu-HU" dirty="0" err="1" smtClean="0"/>
              <a:t>in</a:t>
            </a:r>
            <a:r>
              <a:rPr lang="hu-HU" dirty="0" smtClean="0"/>
              <a:t> 2015) – felismeri, hogy a kiindulópont tényellentétes, és „mi lett volna, ha” alapon válaszol az általa begyűjtött tudás alapján</a:t>
            </a:r>
          </a:p>
          <a:p>
            <a:r>
              <a:rPr lang="hu-HU" dirty="0" smtClean="0"/>
              <a:t>Tárolja az azonos beszélgetések során keletkező promptokat, így akár terápiás célokra is alkalmazható</a:t>
            </a:r>
          </a:p>
          <a:p>
            <a:r>
              <a:rPr lang="hu-HU" dirty="0" smtClean="0"/>
              <a:t>Van mögötte moderátor (persze ez is egy szoftver), ami szűri a nemkívánatos promptokat, de azért csőbe lehet húzni.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837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ChatGPT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Van mögötte moderátor (persze ez is egy szoftver), ami szűri a nemkívánatos promptokat, de azért csőbe lehet húzni (2021-ig történő eseményekkel van csak tisztában, a többiről korlátos a tudása; rá lehet bírni politikai és/vagy rasszista szövegek írására; problémák a betanítás finomhangolási szakaszában).</a:t>
            </a:r>
          </a:p>
          <a:p>
            <a:r>
              <a:rPr lang="hu-HU" dirty="0" smtClean="0"/>
              <a:t>Nyilvánossá tétel: 2022. november 30.</a:t>
            </a:r>
          </a:p>
          <a:p>
            <a:r>
              <a:rPr lang="hu-HU" dirty="0" smtClean="0"/>
              <a:t>December 4.: több mint egymillió felhasználó; 2023. január: már százmillió felett.</a:t>
            </a:r>
          </a:p>
          <a:p>
            <a:r>
              <a:rPr lang="hu-HU" dirty="0" smtClean="0"/>
              <a:t>Legjobban angolul működik, de más nyelvekkel is megbirkózik több-kevesebb sikerrel.</a:t>
            </a:r>
          </a:p>
          <a:p>
            <a:r>
              <a:rPr lang="hu-HU" dirty="0" smtClean="0"/>
              <a:t>Próbálják valamilyen módok (digitális vízjegy) gátolni az etikátlan felhasználást, de a megbízhatósá</a:t>
            </a:r>
            <a:r>
              <a:rPr lang="hu-HU" dirty="0" smtClean="0"/>
              <a:t>g kérdéses.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376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Demo</a:t>
            </a:r>
            <a:r>
              <a:rPr lang="hu-HU" dirty="0" smtClean="0"/>
              <a:t> (idegen tollakkal ékeskedve)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709" y="1825625"/>
            <a:ext cx="84745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7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Demo</a:t>
            </a:r>
            <a:r>
              <a:rPr lang="hu-HU" dirty="0" smtClean="0"/>
              <a:t> (idegen tollakkal ékeskedve)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25" y="1867694"/>
            <a:ext cx="93535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0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480</Words>
  <Application>Microsoft Office PowerPoint</Application>
  <PresentationFormat>Szélesvásznú</PresentationFormat>
  <Paragraphs>47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ChatGPT</vt:lpstr>
      <vt:lpstr>Mesterséges intelligencia</vt:lpstr>
      <vt:lpstr>ChatGPT – a chat-rész</vt:lpstr>
      <vt:lpstr>Gépi tanulás</vt:lpstr>
      <vt:lpstr>GPT-típusú nyelvmodellek</vt:lpstr>
      <vt:lpstr>ChatGPT</vt:lpstr>
      <vt:lpstr>ChatGPT</vt:lpstr>
      <vt:lpstr>Demo (idegen tollakkal ékeskedve)</vt:lpstr>
      <vt:lpstr>Demo (idegen tollakkal ékeskedve)</vt:lpstr>
      <vt:lpstr>Demo (idegen tollakkal ékeskedve)</vt:lpstr>
      <vt:lpstr>Demo (idegen tollakkal ékeskedve)</vt:lpstr>
      <vt:lpstr>Demo (idegen tollakkal ékeskedve)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Microsoft-fiók</dc:creator>
  <cp:lastModifiedBy>Microsoft-fiók</cp:lastModifiedBy>
  <cp:revision>12</cp:revision>
  <dcterms:created xsi:type="dcterms:W3CDTF">2023-03-06T06:33:39Z</dcterms:created>
  <dcterms:modified xsi:type="dcterms:W3CDTF">2023-03-06T08:49:34Z</dcterms:modified>
</cp:coreProperties>
</file>