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velinag.com/blog/2014/12-15-christmas-carol-and-other-eigenvector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obboardfinder.com/news/robot-vera/"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ima.cs.berkeley.edu/"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etpocket.co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mesterséges intelligencia manapság nagyon gyakran a gépi tanulást jelenti sokak számára. Az elmúlt évtizedben ennek egy válfaja, a mélytanulás lett nagyon divatos, mert viszonylag kis erőfeszítéssel olyan eredményeket lehet elérni, ami korábban elképzelhetetlen volt. A tanítás számolásigényes, erős hardvert igényel, de utána már egyszerű hardveren – akár egy mobilon is – lehet hatékonyan használni. Ma eme módszer alapjaival ismerkedünk meg, hogy lássuk, nincs benne semmi varázslat, csak egy nagy adag matematika.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60f9b622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60f9b622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klaszterezésről is volt már korábban szó. Gondoljuk azt, hogy minden pont fekete színű, és az egymáshoz közelieket kell közös csoportba rakni. Úgy gondolom, hogy mindenki úgy csoportosítaná a pontokat, ahogy az a színekkel jelölve volt. </a:t>
            </a:r>
            <a:endParaRPr/>
          </a:p>
          <a:p>
            <a:pPr indent="0" lvl="0" marL="0" rtl="0" algn="l">
              <a:spcBef>
                <a:spcPts val="0"/>
              </a:spcBef>
              <a:spcAft>
                <a:spcPts val="0"/>
              </a:spcAft>
              <a:buNone/>
            </a:pPr>
            <a:r>
              <a:rPr lang="hu"/>
              <a:t>Hogy lássuk a különbséget, az előző fólián már színezett pontok (más formájú alakzatok) voltak, és a módszer ezek szétválasztásáról szólt, hogy az minél inkább megfeleljen a színezésnek. Itt kezdetben egyáltalán nem voltak színek, a módszerünk fogja a színeket megadni. </a:t>
            </a:r>
            <a:endParaRPr/>
          </a:p>
          <a:p>
            <a:pPr indent="0" lvl="0" marL="0" rtl="0" algn="l">
              <a:spcBef>
                <a:spcPts val="0"/>
              </a:spcBef>
              <a:spcAft>
                <a:spcPts val="0"/>
              </a:spcAft>
              <a:buNone/>
            </a:pPr>
            <a:r>
              <a:rPr lang="hu"/>
              <a:t>Mint már írtam, rengeteg módszer létezik. Például egy pont tartozhat kizárólagosan egy csoportba (exkluzív), vagy megengedhetjük, hogy bizonyos csoportba bizonyos erősséggel tartozzon (fuzzy). Miután adataink igen sok dimenziósak, gyakran tömöríteni kell, a legfontosabb részeket kell kiemelni (PCA). Erre egy jó példa a </a:t>
            </a:r>
            <a:r>
              <a:rPr lang="hu" u="sng">
                <a:solidFill>
                  <a:schemeClr val="hlink"/>
                </a:solidFill>
                <a:hlinkClick r:id="rId2"/>
              </a:rPr>
              <a:t>Christmas Carol and other eigenvectors</a:t>
            </a:r>
            <a:r>
              <a:rPr lang="hu"/>
              <a:t> bejegyzés, ahol egyes szerzők szóhasználata alapján próbálja majd kideríteni adott könyv íróját.</a:t>
            </a:r>
            <a:endParaRPr/>
          </a:p>
          <a:p>
            <a:pPr indent="0" lvl="0" marL="0" rtl="0" algn="l">
              <a:spcBef>
                <a:spcPts val="0"/>
              </a:spcBef>
              <a:spcAft>
                <a:spcPts val="0"/>
              </a:spcAft>
              <a:buNone/>
            </a:pPr>
            <a:r>
              <a:rPr lang="hu"/>
              <a:t>A klaszterezés elvégezhető egy lépésben, amikor egyszerre megalkotjuk az összes csoportot, illetve közismert az alulról-fel irány, amikor a legközelebbi elemeket vonjuk össze egy csoportba, és ezt folytatjuk, amíg csak egy csoport marad.   </a:t>
            </a:r>
            <a:endParaRPr/>
          </a:p>
          <a:p>
            <a:pPr indent="0" lvl="0" marL="0" rtl="0" algn="l">
              <a:spcBef>
                <a:spcPts val="0"/>
              </a:spcBef>
              <a:spcAft>
                <a:spcPts val="0"/>
              </a:spcAft>
              <a:buNone/>
            </a:pPr>
            <a:r>
              <a:rPr lang="hu"/>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60f9b622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60f9b622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agy modellezése már az 1940-es években is felvetődött, de a számolásigényes tanulási folyamat miatt igazából a nyolcvanas években kezdődött el az érdemi, gyakorlati használata a neuronhálózatnak. Ebben egy neuron lesz egy számolási egység, amit az ábrán két egymás mellett szereplő téglalap ír le. Ezek a neuronok egymással össze vannak kötve, és a neuronok szinteket alkotnak. Alapvetően egy neuron a megelőző és a rákövetkező szinten szereplő neuronokkal van összekötve. </a:t>
            </a:r>
            <a:endParaRPr/>
          </a:p>
          <a:p>
            <a:pPr indent="0" lvl="0" marL="0" rtl="0" algn="l">
              <a:spcBef>
                <a:spcPts val="0"/>
              </a:spcBef>
              <a:spcAft>
                <a:spcPts val="0"/>
              </a:spcAft>
              <a:buNone/>
            </a:pPr>
            <a:r>
              <a:rPr lang="hu"/>
              <a:t>A neuronnak több bemenete is lehet, ezek mind egy valós értéket jelentenek (xi). Minden egyes összeköttetéshez tartozik egy súly, hogy milyen mértékben veszi a neuron figyelembe az adott inputot. A neuron tekinti az input súlyozott összegét (ez az, amire izgatottságként hivatkoznak). Ha ez az izgatottság túllép egy határértéket, akkor a neuron tüzel, azaz a kimenetén megjelenik egy – az inputtól függő – érték. </a:t>
            </a:r>
            <a:endParaRPr/>
          </a:p>
          <a:p>
            <a:pPr indent="0" lvl="0" marL="0" rtl="0" algn="l">
              <a:spcBef>
                <a:spcPts val="0"/>
              </a:spcBef>
              <a:spcAft>
                <a:spcPts val="0"/>
              </a:spcAft>
              <a:buNone/>
            </a:pPr>
            <a:r>
              <a:rPr lang="hu"/>
              <a:t>Itt látható egy fontos tétel, miszerint bármely folytonos függvény tetszőlegesen megközelíthető neuronhálózattal. Ekkor a hálózat magassága kicsi, a tételben szerepel is a két szint, de a elképesztően széles lehet, nagyon sok neuront tartalmazhat ez a kész szint. </a:t>
            </a:r>
            <a:endParaRPr/>
          </a:p>
          <a:p>
            <a:pPr indent="0" lvl="0" marL="0" rtl="0" algn="l">
              <a:spcBef>
                <a:spcPts val="0"/>
              </a:spcBef>
              <a:spcAft>
                <a:spcPts val="0"/>
              </a:spcAft>
              <a:buNone/>
            </a:pPr>
            <a:r>
              <a:rPr lang="hu"/>
              <a:t>A kutatások abba az irányban folynak, hogyan lehet keskeny, de esetleg mély neuronhálózatot használni függvények igen jó megközelítésére.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60f9b622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60f9b622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teljes neuronhálózat első rétege/szintje jelenti az inputot, míg az utolsó rétege a rendszer outputját. </a:t>
            </a:r>
            <a:endParaRPr/>
          </a:p>
          <a:p>
            <a:pPr indent="0" lvl="0" marL="0" rtl="0" algn="l">
              <a:spcBef>
                <a:spcPts val="0"/>
              </a:spcBef>
              <a:spcAft>
                <a:spcPts val="0"/>
              </a:spcAft>
              <a:buNone/>
            </a:pPr>
            <a:r>
              <a:rPr lang="hu"/>
              <a:t>Az egyes rétegen különféleképp kapcsolódhatnak egymáshoz (vagy saját magukhoz is), viszonylag egységes képleteket használva minden egyes neuronra, melyet a rétegek képletei mutatnak.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60f9b622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60f9b622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Egy függvényt kell közelítenünk. Ha egy képet kell feldolgoznunk, minden egyes pixele egy-egy neuronnak felel meg az input rétegében. FullHD kép esetén ez közel kétmillió neuront jelent ezen a szinten. Egy mélytanuláshoz használt neuronhálózat akár 100 szintet is tartalmazhat. Gondjunk bele, hogy hány kapcsolatra lenne szükség, ha két szomszédos szint minden egyes neuronját összekötnénk. A tanítás arról szól, hogy </a:t>
            </a:r>
            <a:r>
              <a:rPr b="1" lang="hu"/>
              <a:t>minden</a:t>
            </a:r>
            <a:r>
              <a:rPr lang="hu"/>
              <a:t> egyes kapcsolat súlyát be kell állítani.</a:t>
            </a:r>
            <a:endParaRPr/>
          </a:p>
          <a:p>
            <a:pPr indent="0" lvl="0" marL="0" rtl="0" algn="l">
              <a:spcBef>
                <a:spcPts val="0"/>
              </a:spcBef>
              <a:spcAft>
                <a:spcPts val="0"/>
              </a:spcAft>
              <a:buNone/>
            </a:pPr>
            <a:r>
              <a:rPr lang="hu"/>
              <a:t>A módszer elve viszonylag egyszerű. Tekintjük, hogy egyes adatokhoz elvárt, illetve aktuálisan kapott értékek hol térnek el, ezek alapján egy sokdimenziós függvényben próbálunk optimalizálni, a jó irányban (gradiens vektor) elmozdulni. Az ehhez tartozó súlyokat megváltoztatjuk. Ezután kezdjük előről, míg elvárt ideális távolságra nem jutunk az elvárt függvényhez.</a:t>
            </a:r>
            <a:endParaRPr/>
          </a:p>
          <a:p>
            <a:pPr indent="0" lvl="0" marL="0" rtl="0" algn="l">
              <a:spcBef>
                <a:spcPts val="0"/>
              </a:spcBef>
              <a:spcAft>
                <a:spcPts val="0"/>
              </a:spcAft>
              <a:buNone/>
            </a:pPr>
            <a:r>
              <a:rPr lang="hu"/>
              <a:t>Nem ideális a helyzet, nem csupán a több millió paraméter beállítása miatt, hanem ha zajosak az adatink, akkor mit kellene megtanítanunk? </a:t>
            </a:r>
            <a:endParaRPr/>
          </a:p>
          <a:p>
            <a:pPr indent="0" lvl="0" marL="0" rtl="0" algn="l">
              <a:spcBef>
                <a:spcPts val="0"/>
              </a:spcBef>
              <a:spcAft>
                <a:spcPts val="0"/>
              </a:spcAft>
              <a:buNone/>
            </a:pPr>
            <a:r>
              <a:rPr lang="hu"/>
              <a:t>Gépi tanulás esetén problémát szokott jelenteni a túltanulás. Gondoljunk arra, hogy az összeadást mi úgy tanulnánk, hogy látunk pár ezer feladatot és azok eredményeit, és mi ezeket a párokat tanuljuk meg, nem pedig rájövünk a módszerre. Ha kapunk egy új feladatot, akkor azzal mi nem tudnánk mit kezdeni, maximum egy hasonló összeadás eredményét adnánk vissza.</a:t>
            </a:r>
            <a:endParaRPr/>
          </a:p>
          <a:p>
            <a:pPr indent="0" lvl="0" marL="0" rtl="0" algn="l">
              <a:spcBef>
                <a:spcPts val="0"/>
              </a:spcBef>
              <a:spcAft>
                <a:spcPts val="0"/>
              </a:spcAft>
              <a:buNone/>
            </a:pPr>
            <a:r>
              <a:rPr lang="hu"/>
              <a:t>Ekkor megtehetjük, hogy éleket, vagy csúcsokat törlünk a gráfból, ezzel általánosabbá téve azt.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430f1c8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430f1c8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Különböző feladatokhoz különféle struktúrákat kell létrehoznunk az egyes rétegekben. Lehet látni, hogy ahol memóriára van szükség, a neuron kimenete egyben bemenet is lesz. </a:t>
            </a:r>
            <a:endParaRPr/>
          </a:p>
          <a:p>
            <a:pPr indent="0" lvl="0" marL="0" rtl="0" algn="l">
              <a:spcBef>
                <a:spcPts val="0"/>
              </a:spcBef>
              <a:spcAft>
                <a:spcPts val="0"/>
              </a:spcAft>
              <a:buNone/>
            </a:pPr>
            <a:r>
              <a:rPr lang="hu"/>
              <a:t>A feladattól függően a közbenső rétegek lehetnek méretesebbek, mint az input. Viszont az auto-kódoló speciális abban, hogy ott próbáljuk minimalizálni valamely közbenső réteget, tömörítve minden lényeges információt, amit majd a másik oldalán kibontunk, és akkor van rendben az egész, ha visszakapjuk a inputot az output-on.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60f9b622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0f9b622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Lássunk egy konkrét feladatot, mely már a nyolcvanas évek óta velünk él, és szeretnénk automatizálni. Itt látható mindegyik számjegyből pár kézzel írt változat. A szabadon elérhető minta 28x28 pixel méretben tartalmazza ezeket több száz példányban. Ez alapján lehet tanulni, és ez alapján fel kellene ismerni a kézzel írott számokat.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60f9b622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0f9b622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gépi tanulás egy aprócska, de annál hangsúlyosabb része a mesterséges intelligenciának. </a:t>
            </a:r>
            <a:endParaRPr/>
          </a:p>
          <a:p>
            <a:pPr indent="0" lvl="0" marL="0" rtl="0" algn="l">
              <a:spcBef>
                <a:spcPts val="0"/>
              </a:spcBef>
              <a:spcAft>
                <a:spcPts val="0"/>
              </a:spcAft>
              <a:buNone/>
            </a:pPr>
            <a:r>
              <a:rPr lang="hu"/>
              <a:t>A mélytanulás egyik módszere a gépei tanulásnak, amely napjainkban igen felkapott, amiatt, hogy a korábban más módszerekkel történő megoldásnál valóban nagyságrendileg kisebb hibával dolgozik.</a:t>
            </a:r>
            <a:endParaRPr/>
          </a:p>
          <a:p>
            <a:pPr indent="0" lvl="0" marL="0" rtl="0" algn="l">
              <a:spcBef>
                <a:spcPts val="0"/>
              </a:spcBef>
              <a:spcAft>
                <a:spcPts val="0"/>
              </a:spcAft>
              <a:buNone/>
            </a:pPr>
            <a:r>
              <a:rPr lang="hu"/>
              <a:t>Felügyelt tanulásról van szó, azaz itt is szükség van az input-output párokra, viszont ezek megadása után a módszer önjáró. Ez egyrészt tekinthető kedvezőnek, mert nincs sok gondja a felhasználónak/fejlesztőnek. </a:t>
            </a:r>
            <a:endParaRPr/>
          </a:p>
          <a:p>
            <a:pPr indent="0" lvl="0" marL="0" rtl="0" algn="l">
              <a:spcBef>
                <a:spcPts val="0"/>
              </a:spcBef>
              <a:spcAft>
                <a:spcPts val="0"/>
              </a:spcAft>
              <a:buNone/>
            </a:pPr>
            <a:r>
              <a:rPr lang="hu"/>
              <a:t>Másrészt miután nincs beavatkozási lehetőség, nem lehet belepiszkálni az eredeményekbe. Valójában nem is értjük, hogy adott súly adott helyen mit is jelent valójában. A rendszer megtanulja, tökélyre fejleszti az általunk mutatott teszteseteket. Ha rasszista módon állnak elő az adatok, akkor a rendszer is rasszistává válik. A rendőrségi adatokon betanított rendszer a szenátus színes bőrű tagjait egyből bűnösnek kiáltotta ki. </a:t>
            </a:r>
            <a:endParaRPr/>
          </a:p>
          <a:p>
            <a:pPr indent="0" lvl="0" marL="0" rtl="0" algn="l">
              <a:spcBef>
                <a:spcPts val="0"/>
              </a:spcBef>
              <a:spcAft>
                <a:spcPts val="0"/>
              </a:spcAft>
              <a:buNone/>
            </a:pPr>
            <a:r>
              <a:rPr lang="hu"/>
              <a:t>Sok cikk, művészeti alkotás foglalkozik azzal, hogyan lehet átverni az ilyen rendszereket, általában nem nehéz.</a:t>
            </a:r>
            <a:endParaRPr/>
          </a:p>
          <a:p>
            <a:pPr indent="0" lvl="0" marL="0" rtl="0" algn="l">
              <a:spcBef>
                <a:spcPts val="0"/>
              </a:spcBef>
              <a:spcAft>
                <a:spcPts val="0"/>
              </a:spcAft>
              <a:buNone/>
            </a:pPr>
            <a:r>
              <a:rPr lang="hu"/>
              <a:t>Gyakran nem tudjuk, hogy egy ilyen rendszerrel állunk szemben. Egy hitelbírálat esetén a gyakran egy ilyen rendszer dönt másodpercek alatt. A felvételiztetés egy munkahelyen nagyon hosszadalmas procedura, ilyenkor jön jól egy rendszer, ami a munka nagy részét átveszi helyettünk (</a:t>
            </a:r>
            <a:r>
              <a:rPr lang="hu" u="sng">
                <a:solidFill>
                  <a:schemeClr val="hlink"/>
                </a:solidFill>
                <a:hlinkClick r:id="rId2"/>
              </a:rPr>
              <a:t>Vera</a:t>
            </a:r>
            <a:r>
              <a:rPr lang="hu"/>
              <a:t>). Manapság már hazánkban is elterjednek azok a rendszerek, ahol egy géppel kell (szóban) beszélgetnünk, és egyszerűbb esetekben mindent el is intézhetünk, nincs is szükség az élő ügyfélszolgálatosra.</a:t>
            </a:r>
            <a:endParaRPr/>
          </a:p>
          <a:p>
            <a:pPr indent="0" lvl="0" marL="0" rtl="0" algn="l">
              <a:spcBef>
                <a:spcPts val="0"/>
              </a:spcBef>
              <a:spcAft>
                <a:spcPts val="0"/>
              </a:spcAft>
              <a:buNone/>
            </a:pPr>
            <a:r>
              <a:rPr lang="hu"/>
              <a:t>Persze itt is problémát jelent az esetek címkézése, valamint a döntés elmagyarázása. Miért nem kapta meg valaki a hitelt, miért nem vették fel az adott munkahelyre.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60f9b622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60f9b622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Neuronhálózatok már a nyolcvanas évek óta velünk vannak, pár feladatra azóta használjuk azokat.</a:t>
            </a:r>
            <a:endParaRPr/>
          </a:p>
          <a:p>
            <a:pPr indent="0" lvl="0" marL="0" rtl="0" algn="l">
              <a:spcBef>
                <a:spcPts val="0"/>
              </a:spcBef>
              <a:spcAft>
                <a:spcPts val="0"/>
              </a:spcAft>
              <a:buNone/>
            </a:pPr>
            <a:r>
              <a:rPr lang="hu"/>
              <a:t>Viszont előkerültek olyan problémák, melyek a már jól ismert, bevált módszerekkel nehezen tudtunk kezelni, vagy sok munkát jelentene felkészíteni az adatokat, hogy azokkal a módszerekkel fel tudjuk dolgozni.</a:t>
            </a:r>
            <a:endParaRPr/>
          </a:p>
          <a:p>
            <a:pPr indent="0" lvl="0" marL="0" rtl="0" algn="l">
              <a:spcBef>
                <a:spcPts val="0"/>
              </a:spcBef>
              <a:spcAft>
                <a:spcPts val="0"/>
              </a:spcAft>
              <a:buNone/>
            </a:pPr>
            <a:r>
              <a:rPr lang="hu"/>
              <a:t>A több réteg használata segít elkerülni azt, hogy sok neuron legyen egy-egy rétegben.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60f9b622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0f9b622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Lássunk néhány konkrét feladattípust, és a hozzá illeszkedő neuronhálózatot. Ebből is látható, hogy a feladat meghatározza a felhasználható eszközt. </a:t>
            </a:r>
            <a:endParaRPr/>
          </a:p>
          <a:p>
            <a:pPr indent="0" lvl="0" marL="0" rtl="0" algn="l">
              <a:spcBef>
                <a:spcPts val="0"/>
              </a:spcBef>
              <a:spcAft>
                <a:spcPts val="0"/>
              </a:spcAft>
              <a:buNone/>
            </a:pPr>
            <a:r>
              <a:rPr lang="hu"/>
              <a:t>Az itt szereplő Convolutional Net (CNN) direkt képek feldolgozására készült, a soron következő réteg egy csúcsa az neki megfelelő csúcs egy környezetével áll kapcsolatban, így próbálja az adott helyen szereplő információkat kinyerni, felismerni az adott részen látható alakzatot.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60f9b622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60f9b622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CNN esetén az adott kép pixelei jelentik az inputot, az első pár réteg képes egyes vonalak, azok irányának felismerésére. Az azt követő rétegek ezekből a vonakból már össze tudnak rakni apróbb részleteket, szem, szemöldök, száj, stb. </a:t>
            </a:r>
            <a:endParaRPr/>
          </a:p>
          <a:p>
            <a:pPr indent="0" lvl="0" marL="0" rtl="0" algn="l">
              <a:spcBef>
                <a:spcPts val="0"/>
              </a:spcBef>
              <a:spcAft>
                <a:spcPts val="0"/>
              </a:spcAft>
              <a:buNone/>
            </a:pPr>
            <a:r>
              <a:rPr lang="hu"/>
              <a:t>Majd ezekből újabb rétegek már teljes arcokat is össze tudnak állítani.</a:t>
            </a:r>
            <a:endParaRPr/>
          </a:p>
          <a:p>
            <a:pPr indent="0" lvl="0" marL="0" rtl="0" algn="l">
              <a:spcBef>
                <a:spcPts val="0"/>
              </a:spcBef>
              <a:spcAft>
                <a:spcPts val="0"/>
              </a:spcAft>
              <a:buNone/>
            </a:pPr>
            <a:r>
              <a:rPr lang="hu"/>
              <a:t>Viszont más típusú rétegeket is lehet egymásra halmozni, akkor más típusú feladatot tudunk megoldani. Itt példaként a chat-robot értelmessé tétele, vagy speciális alakzatok felismerése szerepel, ha a korábbi eredményeket újra és újra felhasználhatjuk (RNN).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60f9b622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0f9b622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Miután ezt az előadást középiskolások is meghallgatták, röviden vázoltam magát a tantárgyat. Ezután a gépi tanulás teljes egésze, illetve részterületei kerülnek bemutatásra. Ezután az egyik eszközt, a neuronhálókat ismerjük meg részletesebben. Végül azokat az igen speciális neuronhálókat ismerjük meg, amelyek a mélytanulást teszik lehetővé.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560f9b622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60f9b622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valaki bele akar fogni a gépi tanulással való ismerkedésbe, akkori igen sok program közül választhat, melyet aktívan fejlesztenek, folyamatosan érkeznek újabb és újabb verziók. A sok számolás miatt bevethetőek a gépben található videókártyák is, hogy párhuzamosíthassuk, felgyorsíthassuk a tanítást, ami akár hetekig is tarthat. Bizonyos feladatokhoz vannak előre betanított modellek, melyeknek már csak finomhangolás szükséges, ami jóval kevesebb ideig tart.</a:t>
            </a:r>
            <a:endParaRPr/>
          </a:p>
          <a:p>
            <a:pPr indent="0" lvl="0" marL="0" rtl="0" algn="l">
              <a:spcBef>
                <a:spcPts val="0"/>
              </a:spcBef>
              <a:spcAft>
                <a:spcPts val="0"/>
              </a:spcAft>
              <a:buNone/>
            </a:pPr>
            <a:r>
              <a:rPr lang="hu"/>
              <a:t>Ha otthon szükösebb a hardver, de van elég pénzünk, akkor a nagy szolgáltatók biztosítani tudják az infrastruktúrát. A karunk gyakran él is ezzel.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60f9b622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60f9b622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Jó egy éve jött ki egy aprócska, viszonylag olcsó eszközzel az Nvidia (Jetson Nano), mely a kezdő lépéseket segít megtenni ezen a területen. Az ebben megtalálható 128 magos grafikus kártya jelentős előrelépést jelent ahhoz képest, ha a CPU pár magján futtatnánk a programunkat. A számolásokat – amennyire lehet – érdemes párhuzamosítani, amihez adott a megfelelő matematikai háttér. Mint ebben az esetben is, lehet GPU-t használni, viszont ez nagyon eszi az áramot. Saját célhardver is szerkeszthető az újraprogramozható processzorok révén, de lassan elérhetővé válnak a direkt erre a célra kifejlesztett processzorok is.</a:t>
            </a:r>
            <a:endParaRPr/>
          </a:p>
          <a:p>
            <a:pPr indent="0" lvl="0" marL="0" rtl="0" algn="l">
              <a:spcBef>
                <a:spcPts val="0"/>
              </a:spcBef>
              <a:spcAft>
                <a:spcPts val="0"/>
              </a:spcAft>
              <a:buNone/>
            </a:pPr>
            <a:r>
              <a:rPr lang="hu"/>
              <a:t>A számolás rész több módon megosztható a processzormagok között, de itt is folyamatos a kutatás az új módszerek iránt.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60f9b622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60f9b622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Lássuk, mire érdemes majd visszaemlékezni később!</a:t>
            </a:r>
            <a:endParaRPr/>
          </a:p>
          <a:p>
            <a:pPr indent="0" lvl="0" marL="0" rtl="0" algn="l">
              <a:spcBef>
                <a:spcPts val="0"/>
              </a:spcBef>
              <a:spcAft>
                <a:spcPts val="0"/>
              </a:spcAft>
              <a:buNone/>
            </a:pPr>
            <a:r>
              <a:rPr lang="hu"/>
              <a:t>Gyakran lustaságból is be lehet állítani egy mélytanulással betanított rendszert, gyakran ez adja a leghatékonyabb eredményt. (Ha a pontosság/befektetett munka arányát tekintjük.)</a:t>
            </a:r>
            <a:endParaRPr/>
          </a:p>
          <a:p>
            <a:pPr indent="0" lvl="0" marL="0" rtl="0" algn="l">
              <a:spcBef>
                <a:spcPts val="0"/>
              </a:spcBef>
              <a:spcAft>
                <a:spcPts val="0"/>
              </a:spcAft>
              <a:buNone/>
            </a:pPr>
            <a:r>
              <a:rPr lang="hu"/>
              <a:t>Az elmúlt évi Turing-díjat, mely a legrangosabb elismerés a számítógéptudomány terén, a mélytanulás felfedezéséért járt. </a:t>
            </a:r>
            <a:endParaRPr/>
          </a:p>
          <a:p>
            <a:pPr indent="0" lvl="0" marL="0" rtl="0" algn="l">
              <a:spcBef>
                <a:spcPts val="0"/>
              </a:spcBef>
              <a:spcAft>
                <a:spcPts val="0"/>
              </a:spcAft>
              <a:buNone/>
            </a:pPr>
            <a:r>
              <a:rPr lang="hu"/>
              <a:t>Sok mindenre lehet használni ezt a módszert, tavaly a leglátványosabb az Obama videó volt, ahol olyat adtak a szájába, amit soha nem mondott volna. Azóta sikerült ezt a bűnözésnek is elsajátítania, az egyik cégtől csaltak ki milliókat a főnök hangjának utánzásával (gépi újrakonstruálásával).</a:t>
            </a:r>
            <a:endParaRPr/>
          </a:p>
          <a:p>
            <a:pPr indent="0" lvl="0" marL="0" rtl="0" algn="l">
              <a:spcBef>
                <a:spcPts val="0"/>
              </a:spcBef>
              <a:spcAft>
                <a:spcPts val="0"/>
              </a:spcAft>
              <a:buNone/>
            </a:pPr>
            <a:r>
              <a:rPr lang="hu"/>
              <a:t>Ha működőképes a betanított rendszer, akkor örülünk, és használjuk, egyébként a rossz reakciókat hozzávéve a tanuló halmazhoz taníthatjuk újra. </a:t>
            </a:r>
            <a:endParaRPr/>
          </a:p>
          <a:p>
            <a:pPr indent="0" lvl="0" marL="0" rtl="0" algn="l">
              <a:spcBef>
                <a:spcPts val="0"/>
              </a:spcBef>
              <a:spcAft>
                <a:spcPts val="0"/>
              </a:spcAft>
              <a:buNone/>
            </a:pPr>
            <a:r>
              <a:rPr lang="hu"/>
              <a:t>Kezdetben hatalmas felhajtás volt körülötte, most már csak csendben használják egyre több helyen, időnként még ész nélkül.</a:t>
            </a:r>
            <a:endParaRPr/>
          </a:p>
          <a:p>
            <a:pPr indent="0" lvl="0" marL="0" rtl="0" algn="l">
              <a:spcBef>
                <a:spcPts val="0"/>
              </a:spcBef>
              <a:spcAft>
                <a:spcPts val="0"/>
              </a:spcAft>
              <a:buNone/>
            </a:pPr>
            <a:r>
              <a:rPr lang="hu"/>
              <a:t>Nem mondhatjuk, hogy teljesen függetlenek vagyunk ettől a módszertől, gyakran használják az érdekünkben, vagy éppen ellenünk. Ezért jobb alaposabban megismerni.</a:t>
            </a:r>
            <a:endParaRPr/>
          </a:p>
          <a:p>
            <a:pPr indent="0" lvl="0" marL="0" rtl="0" algn="l">
              <a:spcBef>
                <a:spcPts val="0"/>
              </a:spcBef>
              <a:spcAft>
                <a:spcPts val="0"/>
              </a:spcAft>
              <a:buNone/>
            </a:pPr>
            <a:r>
              <a:rPr lang="hu"/>
              <a:t>A betanított modellek egyszerűen használhatóak, így akár a mobilunkra telepített alkalmazások is tartalmazhatnak ilyen mélyhálózatokat!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60f9b622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60f9b622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félév során Stuart Russel és Peter Norvig </a:t>
            </a:r>
            <a:r>
              <a:rPr i="1" lang="hu"/>
              <a:t>Mesterséges intelligencia modern megközelítésben</a:t>
            </a:r>
            <a:r>
              <a:rPr lang="hu"/>
              <a:t> című könyvét (</a:t>
            </a:r>
            <a:r>
              <a:rPr lang="hu" u="sng">
                <a:solidFill>
                  <a:schemeClr val="hlink"/>
                </a:solidFill>
                <a:hlinkClick r:id="rId2"/>
              </a:rPr>
              <a:t>http://aima.cs.berkeley.edu/</a:t>
            </a:r>
            <a:r>
              <a:rPr lang="hu"/>
              <a:t>)  követjük – hasonlóan több ezer egyetemhez – melynek negyedik kiadása a napokban kerül a boltokba. A több mint ezer oldalas könyv harmadát/negyedét tekintjük át a szemeszter során, a főbb témakörök itt vannak felsorolva.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5a204f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5a204f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Lássuk, melyek azok a feladatok, melyekre többé-kevésbé van felhasználói igény, de nem olyan egyszerű programozási feladat, hogy bárkinek oda lehessen adni. </a:t>
            </a:r>
            <a:endParaRPr/>
          </a:p>
          <a:p>
            <a:pPr indent="0" lvl="0" marL="0" rtl="0" algn="l">
              <a:spcBef>
                <a:spcPts val="0"/>
              </a:spcBef>
              <a:spcAft>
                <a:spcPts val="0"/>
              </a:spcAft>
              <a:buNone/>
            </a:pPr>
            <a:r>
              <a:rPr lang="hu"/>
              <a:t>Az első bejegyzés a Big Data koncepcióra utal. Manapság mindenkinek hatalmas a digitális lábnyoma. Amelyik cég ezt ki tudja használni, az hatalmas előnyt ér el a vetélytársaival szemben. A Tesco azért lett egyeduralkodó Angliában, mert célzott, személyre szóló kedvezményeivel lerabolta a kiskereskedelmi piacot. Ehhez persze tudni kell, hogy ki mit vásárol, ezt mikor teszi, milyen mintázat figyelhető meg ezekben az adatokban, illetve mikor történik figyelemre méltó eltérés, amire reagálni érdemes.</a:t>
            </a:r>
            <a:endParaRPr/>
          </a:p>
          <a:p>
            <a:pPr indent="0" lvl="0" marL="0" rtl="0" algn="l">
              <a:spcBef>
                <a:spcPts val="0"/>
              </a:spcBef>
              <a:spcAft>
                <a:spcPts val="0"/>
              </a:spcAft>
              <a:buNone/>
            </a:pPr>
            <a:r>
              <a:rPr lang="hu"/>
              <a:t>A demonstráció azt mutatta be, hogy a </a:t>
            </a:r>
            <a:r>
              <a:rPr lang="hu" u="sng">
                <a:solidFill>
                  <a:schemeClr val="hlink"/>
                </a:solidFill>
                <a:hlinkClick r:id="rId2"/>
              </a:rPr>
              <a:t>Pocket</a:t>
            </a:r>
            <a:r>
              <a:rPr lang="hu"/>
              <a:t>, mely egyre több böngészőben beépítve szerepel, képes felolvasni a későbbre elrakott netes cikkeket. Így például kocsivezetés, takarítás vagy mosogatás közben is </a:t>
            </a:r>
            <a:r>
              <a:rPr i="1" lang="hu"/>
              <a:t>elolvashatjuk</a:t>
            </a:r>
            <a:r>
              <a:rPr lang="hu"/>
              <a:t> azokat.</a:t>
            </a:r>
            <a:endParaRPr/>
          </a:p>
          <a:p>
            <a:pPr indent="0" lvl="0" marL="0" rtl="0" algn="l">
              <a:spcBef>
                <a:spcPts val="0"/>
              </a:spcBef>
              <a:spcAft>
                <a:spcPts val="0"/>
              </a:spcAft>
              <a:buNone/>
            </a:pPr>
            <a:r>
              <a:rPr lang="hu"/>
              <a:t>A felsorolt lehetőségek közül sok napjaink szerves részévé vált – vagy legalább is a nálunk fiatalabb korosztálynak –, aki nap mint nap használja az okos-hangszórót, a TV távirányítójába beszél, hogy a Youtube alkalmazásban ne kelljen a keresőkifejezés begépelésével vesződni. A mobilokra egyre nagyobb arányban lehet belépni az arcképünkkel (vagy ujjlenyomatunkkal). A lefotózott névjegykártya esetén a telefon rákérdez, hogy felvegye-e a kontaktok közé? A lefotózott recept nem csak képként, hanem szövegként is bekerülhet a jegyzeteink közé, hogy lehessen keresni. Az Airbnb szállásadónkkal közös nyelv hiányában valamely internetes fordítóprogram révén kommunikálunk, és megértjük egymást! A reklámok szerint ez már nemcsak írásban, hanem szóban is elérhető. A rádióban hallott zeneszámokat a telefon felismeri, és egyből megfelelő bolthoz irányít minket. </a:t>
            </a:r>
            <a:endParaRPr/>
          </a:p>
          <a:p>
            <a:pPr indent="0" lvl="0" marL="0" rtl="0" algn="l">
              <a:spcBef>
                <a:spcPts val="0"/>
              </a:spcBef>
              <a:spcAft>
                <a:spcPts val="0"/>
              </a:spcAft>
              <a:buNone/>
            </a:pPr>
            <a:r>
              <a:rPr lang="hu"/>
              <a:t>A Boston Dynamics robotjai lassan már rajban képesek együtt dolgozni, egyre nagyobb önállósággal. Minden nagyobb gépkocsigyártó hatalmas erőkkel kutat az önvezető autó irányába, mert sokak számára hatalmas nyűg a dugóban araszolni, ezt megteheti helyettünk egy automata is.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60f9b622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0f9b622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Lássunk pár példát arra, hol lehet felhasználni, hogy a gép megtanul tőlünk valamit, és azt ezután önállóan, végre is hajtja. </a:t>
            </a:r>
            <a:endParaRPr/>
          </a:p>
          <a:p>
            <a:pPr indent="-298450" lvl="0" marL="457200" rtl="0" algn="l">
              <a:spcBef>
                <a:spcPts val="0"/>
              </a:spcBef>
              <a:spcAft>
                <a:spcPts val="0"/>
              </a:spcAft>
              <a:buSzPts val="1100"/>
              <a:buChar char="●"/>
            </a:pPr>
            <a:r>
              <a:rPr lang="hu"/>
              <a:t>Miután a email marketing szinte ingyen van ahhoz képest, mintha papíron kellene eljuttatni az érintettekhez az ajánlatot, s spam mennyisége többszöröse a hagyományos leveleknek. Miután nem szeretnénk, hogy a fontos leveleinket ne vegyük észre az egy nap százas mennyiségben beérkező szemét között, sok-sok megoldás elterjedt. Pár embernél jól működik, hogy csak az ismerőseitől kapjanak levelet, de nekem szemeszterről szemeszterre 100-200 újabb diákom van, illetve a munka miatt más helyekről is megkeresnek. Tehát nem a küldő, hanem más jellemzők alapján kellene szűrni a leveleket. A korábban tanult valószínűségi következtetés – Bayes-hálózat használatával – sok ma használt spamszűrő alapja. Viszont más eszközök is bevethetőek, akár a mélytanulás is.</a:t>
            </a:r>
            <a:endParaRPr/>
          </a:p>
          <a:p>
            <a:pPr indent="-298450" lvl="0" marL="457200" rtl="0" algn="l">
              <a:spcBef>
                <a:spcPts val="0"/>
              </a:spcBef>
              <a:spcAft>
                <a:spcPts val="0"/>
              </a:spcAft>
              <a:buSzPts val="1100"/>
              <a:buChar char="●"/>
            </a:pPr>
            <a:r>
              <a:rPr lang="hu"/>
              <a:t>A számítógépek széleskörű elterjedésével igény mutatkozott, hogy a manuálisan elkészült iratok, bizonylatok elektronikusan is elérhetőek illetve feldolgozhatóak legyenek. Így a sofőr által kézzel kitöltött menetlevél adatait, vagy a gázóra leolvasó által leírt adatokat kezdetben villámkezű gépírónők rögzítették napi 8 órában, de szerencsére mára már a mobilunk is képes a kézírást is szöveggé alakítani (esetleg valamilyen felhőszolgáltatás igénybe vételével).</a:t>
            </a:r>
            <a:endParaRPr/>
          </a:p>
          <a:p>
            <a:pPr indent="-298450" lvl="0" marL="457200" rtl="0" algn="l">
              <a:spcBef>
                <a:spcPts val="0"/>
              </a:spcBef>
              <a:spcAft>
                <a:spcPts val="0"/>
              </a:spcAft>
              <a:buSzPts val="1100"/>
              <a:buChar char="●"/>
            </a:pPr>
            <a:r>
              <a:rPr lang="hu"/>
              <a:t>Az jó dolog, hogy a több ezer családi fotó közül egyből megkaphatjuk mindazokat, melyen a dédi szerepel; de az már nem biztos, hogy mindenkit örömmel tölt el, hogy a mások által felcímkézett fotók alapján a Facebook még azokat is jól ismeri, akik nem is a felhasználói. </a:t>
            </a:r>
            <a:endParaRPr/>
          </a:p>
          <a:p>
            <a:pPr indent="-298450" lvl="0" marL="457200" rtl="0" algn="l">
              <a:spcBef>
                <a:spcPts val="0"/>
              </a:spcBef>
              <a:spcAft>
                <a:spcPts val="0"/>
              </a:spcAft>
              <a:buSzPts val="1100"/>
              <a:buChar char="●"/>
            </a:pPr>
            <a:r>
              <a:rPr lang="hu"/>
              <a:t>Egy-egy webes üzlet a vásárlás során – az adott cikk korábbi vásárlói egyéb vásárlásai alapján –  további ajánlatokat kapunk. Viszont az, hogy egy szakkönyvekben utazó fiatal – aktuális barátnőjének hugát meglepve – egyszer egy pici pónis könyvet is megvásárol, nem jelenti azt, hogy további ilyet is kíván venni. Jobb ez esetben kifinomultabb analízist folytatni. Más az az utazó, aki minden évben a horvát tengerpartra igyekszik, mint az, aki új és új vidékeket szeretne felfedezni, ezért más fajta javaslatokat kell nekik bemutatni, még akkor is, ha egyszer ugyanabban a városban foglaltak szállást.</a:t>
            </a:r>
            <a:endParaRPr/>
          </a:p>
          <a:p>
            <a:pPr indent="-298450" lvl="0" marL="457200" rtl="0" algn="l">
              <a:spcBef>
                <a:spcPts val="0"/>
              </a:spcBef>
              <a:spcAft>
                <a:spcPts val="0"/>
              </a:spcAft>
              <a:buSzPts val="1100"/>
              <a:buChar char="●"/>
            </a:pPr>
            <a:r>
              <a:rPr lang="hu"/>
              <a:t>Az, hogy az elektronikus kapcsolattartás ennyire elterjedt, sok adattal szolgáltat az egyes személyek kapcsolatairól, tehát a személyek szociális hálója vizsgálhatóvá válik. Sajátos aktualitás, hogy most az egyes államok, a telefonszolgáltatók a tárolt helyadatok révén nyomon tudják követni, hogy a koronavírussal fertőzött személy kivel került személyes kapcsolatba (mikor voltak ugyanazon a helyen), illetve ezek a személyek ugyancsak kivel kerültek kapcsolatba, és így tovább, tehát a forráskutatás elvégezhető.</a:t>
            </a:r>
            <a:endParaRPr/>
          </a:p>
          <a:p>
            <a:pPr indent="-298450" lvl="0" marL="457200" rtl="0" algn="l">
              <a:spcBef>
                <a:spcPts val="0"/>
              </a:spcBef>
              <a:spcAft>
                <a:spcPts val="0"/>
              </a:spcAft>
              <a:buSzPts val="1100"/>
              <a:buChar char="●"/>
            </a:pPr>
            <a:r>
              <a:rPr lang="hu"/>
              <a:t>Egyre többen jönnek rá, hogy a közösségi háló – jól megfontolt érdekéből – minden felhasználójának olyan híreket, oldalakat ajánl fel, mely a világnézetével, politikai beállítottságával megegyezik, így egy virtuális burokba zárja, ami nagyban elősegíti a szélsőségek kialakulását. Ehhez persze szükséges, hogy a híreket, az egyes cikkeket megfelelően lehessen csoportosítani, osztályozni, és ez alapján ajánlani a következőt. Ugyanez már bő évtizede létezik zenék esetén is, ez ott segített kitörni a burokból, a jól ismert előadókhoz hasonló további előadók megismerésével.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60f9b622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0f9b622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előbb egymástól nagyon különböző feladatokkal találkoztunk. Viszont nagyon hasonló a kezelésük, ha madártávlatból tekintünk a feladatokra. Amire először is szükségünk van, egy tanító adatbázis. Ezt többnyire kézzel kell kialakítani. Nekünk kell felcímkéznünk több száz családi fotót, hogy melyiken ki is található (esetleg még azt is, hogy hol). Email-ek esetén külön kell gyűjtenünk a spam leveleket, stb. Ezek után megfelelő matematikai/statisztikai módszerek révén megkapunk egy modellt – ami valójában egy függvény –, amely minden bemenő adatra kiad egy értéket. Ha megfelelő, akkor használatba lehet venni, egyébként meg kell próbálni egy másik módszerrel egy újabb modellt alkotni.</a:t>
            </a:r>
            <a:endParaRPr/>
          </a:p>
          <a:p>
            <a:pPr indent="0" lvl="0" marL="0" rtl="0" algn="l">
              <a:spcBef>
                <a:spcPts val="0"/>
              </a:spcBef>
              <a:spcAft>
                <a:spcPts val="0"/>
              </a:spcAft>
              <a:buNone/>
            </a:pPr>
            <a:r>
              <a:rPr lang="hu"/>
              <a:t>Annak érdekében, hogy mérni lehessen a modell </a:t>
            </a:r>
            <a:r>
              <a:rPr i="1" lang="hu"/>
              <a:t>jóságát</a:t>
            </a:r>
            <a:r>
              <a:rPr lang="hu"/>
              <a:t>, a kezdeti adatbázist két részre bonthatjuk, az egyikkel tanítunk, míg a másikat ellenőrzésre használjuk, megnézzük, hogy milyen eséllyel találja el a megadott címkéket.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60f9b622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60f9b622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előbb látott gépi tanulás esetén már ott vannak a címkéink. Ezek korlátok közé szorítják a tanuló algoritmust, mert ezeknek a címkéknek kell megfelelniük. Egy egyrészt jó, mert olyan eredményt kapunk, melyet egyből használhatunk, másrészt a címkézés nem egyszerű feladat. A nagy szolgáltatók esetén gyakran ezerszám vannak moderátorok, akik a feltöltött képeket, videókat megnézve döntenek hogy az megfelel-e szabályzatnak, tartalmaz-e meztelenséget, uszítást, stb. Ez is egy címkézés. Ez részben – de nem teljes egészében – automatizálható. Nagy felzúdulást okozott sok-sok éve, hogy a mellrákkal kapcsolatos kutatásokat egyes helyekről törölték, mert a mell szerepelt benne, ami pornográfia előszobája, ezért nem lehet csak egyes szavakra szűrni. Mikor szerepelhet az Instagram-on egy meztelen nő fényképe, és mikor egy meztelen nőt ábrázoló festmény? Ekkor egy kép-címkéző alkalmazás nem biztos, hogy meg tudja különböztetni ezeket. </a:t>
            </a:r>
            <a:endParaRPr/>
          </a:p>
          <a:p>
            <a:pPr indent="0" lvl="0" marL="0" rtl="0" algn="l">
              <a:spcBef>
                <a:spcPts val="0"/>
              </a:spcBef>
              <a:spcAft>
                <a:spcPts val="0"/>
              </a:spcAft>
              <a:buNone/>
            </a:pPr>
            <a:r>
              <a:rPr lang="hu"/>
              <a:t>A nagy munkaigény miatt divatos egy másik módszer, amit nem igazán sorolunk a gépi tanuló algoritmusok közé, ez a felügyelet nélküli tanulás. Itt nincs címke, csak a bemenő adatok ismertek. Ekkor az egymáshoz közeli egyedeket közös csoportba szervezzük, melyekre klaszterekre hivatkozunk. Például a vásárlói szokások (mennyiség, gyakoriság,  árufajta) alapján a vevőink csoportosíthatóak, és az egyes csoportokat más-más kampánnyal lehet megkeresni. Egyes szolgáltatók az adott szolgáltatást elhagyni szándékozók – akik ezt nem feltétlenül tudják magukról – számára ajánlanak speciális megoldásokat, hiszen új előfizetőt sokkal drágább megszerezni, mint a meglévőt megtartani. A nagyjából ötven-hatvan éves múlt során több száz klaszterezési módszert sikerült megalkotni.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60f9b622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0f9b622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gépi tanulás során egy függvényt szeretnénk megtanulni, és megkonstruálni egy hozzá közeli függvényt. </a:t>
            </a:r>
            <a:endParaRPr/>
          </a:p>
          <a:p>
            <a:pPr indent="0" lvl="0" marL="0" rtl="0" algn="l">
              <a:spcBef>
                <a:spcPts val="0"/>
              </a:spcBef>
              <a:spcAft>
                <a:spcPts val="0"/>
              </a:spcAft>
              <a:buNone/>
            </a:pPr>
            <a:r>
              <a:rPr lang="hu"/>
              <a:t>Ha ennek a függvénynek a kimenete tekinthető valós értéknek – eltérően a korábban látott spam, karakter, ajánlás, hír-típus példáktól –, mint mondjuk a benzin ára a dátum függvényében, akkor egy konkrét függvényt kellene megkonstruálnunk, azaz megadnunk, hogy a kimenet hogyan függ a bemeneti értékektől. </a:t>
            </a:r>
            <a:endParaRPr/>
          </a:p>
          <a:p>
            <a:pPr indent="0" lvl="0" marL="0" rtl="0" algn="l">
              <a:spcBef>
                <a:spcPts val="0"/>
              </a:spcBef>
              <a:spcAft>
                <a:spcPts val="0"/>
              </a:spcAft>
              <a:buNone/>
            </a:pPr>
            <a:r>
              <a:rPr lang="hu"/>
              <a:t>Gyakran a bemeneti-kimeneti értékek hibával terheltek. Az, hogy egy tőzsdei vétel milyen árfolyamon történik, folyamatosan változik. Ilyen esetben inkább a tendencia érdekes számunkra.  Jó kérdés, hogy az ábrán látható, lila, zöld és narancs vonal közül melyik van a feketével jelölt adathoz a legközelebb. (Van-e esetleg ennél is jobb vonal?) Az ilyen trendvonalak kiszámítása úgy történik, hogy az eltérések négyzetének összege a minimális legyen.</a:t>
            </a:r>
            <a:endParaRPr/>
          </a:p>
          <a:p>
            <a:pPr indent="0" lvl="0" marL="0" rtl="0" algn="l">
              <a:spcBef>
                <a:spcPts val="0"/>
              </a:spcBef>
              <a:spcAft>
                <a:spcPts val="0"/>
              </a:spcAft>
              <a:buNone/>
            </a:pPr>
            <a:r>
              <a:rPr lang="hu"/>
              <a:t>Vannak olyan esetek, ahol a tendencia nem lineáris, hanem logaritmikus,  polinomiális (négyzetes, köbös, ...), vagy exponenciális. Az egyes országok koronavírussal való fertőzöttségénél is fontos kérdés, hogy milyen függvény rendelhető hozzá, az előre beharangozott exponenciális a növekmény, vagy a korlátozó intézkedéseknek köszönhetően polinomiális.</a:t>
            </a:r>
            <a:endParaRPr/>
          </a:p>
          <a:p>
            <a:pPr indent="0" lvl="0" marL="0" rtl="0" algn="l">
              <a:spcBef>
                <a:spcPts val="0"/>
              </a:spcBef>
              <a:spcAft>
                <a:spcPts val="0"/>
              </a:spcAft>
              <a:buNone/>
            </a:pPr>
            <a:r>
              <a:rPr lang="hu"/>
              <a:t>Speciálisan lehet intervallumokat, régiókat megjelölni, és attól függően, hogy a függvény kimenete ezek közül melyikbe esik, osztályozásra is használható a regresszió.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60f9b622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60f9b622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előbb láttuk, hogy a regresszió is használható lenne osztályozásra, de általában más módszereket szokás felhasználni.</a:t>
            </a:r>
            <a:endParaRPr/>
          </a:p>
          <a:p>
            <a:pPr indent="0" lvl="0" marL="0" rtl="0" algn="l">
              <a:spcBef>
                <a:spcPts val="0"/>
              </a:spcBef>
              <a:spcAft>
                <a:spcPts val="0"/>
              </a:spcAft>
              <a:buNone/>
            </a:pPr>
            <a:r>
              <a:rPr lang="hu"/>
              <a:t>Azt, hogy mennyi kötelezőt fizessünk a kocsi után, jellemzően egy Bayes-osztályozó segítségével döntik el az egyes biztosítók. Az online alkusz által feltett 30-40 kérdésre adott válasz, és a biztosító korábbi tapasztalata/tudása alapján felméri, hogy mekkora eséllyel okozunk balesetet, és milyen kártétel várható. Ez lesz beárazva. </a:t>
            </a:r>
            <a:endParaRPr/>
          </a:p>
          <a:p>
            <a:pPr indent="0" lvl="0" marL="0" rtl="0" algn="l">
              <a:spcBef>
                <a:spcPts val="0"/>
              </a:spcBef>
              <a:spcAft>
                <a:spcPts val="0"/>
              </a:spcAft>
              <a:buNone/>
            </a:pPr>
            <a:r>
              <a:rPr lang="hu"/>
              <a:t>A döntési fák esetén az input-ot sokdimenziós adatként tekintve, az egyes koordinátatengelyekkel párhuzamosan daraboljuk a teret hipersíkokkal, amíg egy-egy „dobozban” már nagyjából azonos osztályba eső – azonos címkéjű –  objektumok kerülnek. A matematikai háttér azt oldja meg, hogy a vágások számát hogyan tudjuk minimalizálni.</a:t>
            </a:r>
            <a:endParaRPr/>
          </a:p>
          <a:p>
            <a:pPr indent="0" lvl="0" marL="0" rtl="0" algn="l">
              <a:spcBef>
                <a:spcPts val="0"/>
              </a:spcBef>
              <a:spcAft>
                <a:spcPts val="0"/>
              </a:spcAft>
              <a:buNone/>
            </a:pPr>
            <a:r>
              <a:rPr lang="hu"/>
              <a:t>SVM esetén már tetszőleges helyzetű hipersík használható (hasonlóan az ábrához). Itt a matematikai háttér azt teszi lehetővé, hogy úgy válasszunk el két halmazt, hogy azok az elválasztó síktól a legtávolabb lehessenek.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A mesterséges intelligencia alapjai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kitekintés: mélytanulás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Klaszterezés</a:t>
            </a:r>
            <a:endParaRPr/>
          </a:p>
        </p:txBody>
      </p:sp>
      <p:sp>
        <p:nvSpPr>
          <p:cNvPr id="121" name="Google Shape;121;p22"/>
          <p:cNvSpPr txBox="1"/>
          <p:nvPr>
            <p:ph idx="1" type="body"/>
          </p:nvPr>
        </p:nvSpPr>
        <p:spPr>
          <a:xfrm>
            <a:off x="311700" y="1152475"/>
            <a:ext cx="4574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Csoportok keresése - felügyelet nélküli tanulás</a:t>
            </a:r>
            <a:endParaRPr/>
          </a:p>
          <a:p>
            <a:pPr indent="-342900" lvl="0" marL="457200" rtl="0" algn="l">
              <a:spcBef>
                <a:spcPts val="0"/>
              </a:spcBef>
              <a:spcAft>
                <a:spcPts val="0"/>
              </a:spcAft>
              <a:buSzPts val="1800"/>
              <a:buChar char="●"/>
            </a:pPr>
            <a:r>
              <a:rPr lang="hu"/>
              <a:t>Exkluzív (k-közép) vagy átfedő (fuzzy) módszer</a:t>
            </a:r>
            <a:endParaRPr/>
          </a:p>
          <a:p>
            <a:pPr indent="-342900" lvl="0" marL="457200" rtl="0" algn="l">
              <a:spcBef>
                <a:spcPts val="0"/>
              </a:spcBef>
              <a:spcAft>
                <a:spcPts val="0"/>
              </a:spcAft>
              <a:buSzPts val="1800"/>
              <a:buChar char="●"/>
            </a:pPr>
            <a:r>
              <a:rPr lang="hu"/>
              <a:t>főkomponens-analízis (PCA)</a:t>
            </a:r>
            <a:endParaRPr/>
          </a:p>
          <a:p>
            <a:pPr indent="-342900" lvl="0" marL="457200" rtl="0" algn="l">
              <a:spcBef>
                <a:spcPts val="0"/>
              </a:spcBef>
              <a:spcAft>
                <a:spcPts val="0"/>
              </a:spcAft>
              <a:buSzPts val="1800"/>
              <a:buChar char="●"/>
            </a:pPr>
            <a:r>
              <a:rPr lang="hu"/>
              <a:t>hierarchikus</a:t>
            </a:r>
            <a:endParaRPr/>
          </a:p>
          <a:p>
            <a:pPr indent="0" lvl="0" marL="0" rtl="0" algn="l">
              <a:spcBef>
                <a:spcPts val="1600"/>
              </a:spcBef>
              <a:spcAft>
                <a:spcPts val="1600"/>
              </a:spcAft>
              <a:buNone/>
            </a:pPr>
            <a:r>
              <a:t/>
            </a:r>
            <a:endParaRPr/>
          </a:p>
        </p:txBody>
      </p:sp>
      <p:pic>
        <p:nvPicPr>
          <p:cNvPr id="122" name="Google Shape;122;p22"/>
          <p:cNvPicPr preferRelativeResize="0"/>
          <p:nvPr/>
        </p:nvPicPr>
        <p:blipFill>
          <a:blip r:embed="rId3">
            <a:alphaModFix/>
          </a:blip>
          <a:stretch>
            <a:fillRect/>
          </a:stretch>
        </p:blipFill>
        <p:spPr>
          <a:xfrm>
            <a:off x="5027125" y="1764850"/>
            <a:ext cx="4027875" cy="231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Mesterséges neuronhálózat</a:t>
            </a:r>
            <a:endParaRPr/>
          </a:p>
        </p:txBody>
      </p:sp>
      <p:sp>
        <p:nvSpPr>
          <p:cNvPr id="128" name="Google Shape;128;p23"/>
          <p:cNvSpPr txBox="1"/>
          <p:nvPr>
            <p:ph idx="1" type="body"/>
          </p:nvPr>
        </p:nvSpPr>
        <p:spPr>
          <a:xfrm>
            <a:off x="311700" y="1152475"/>
            <a:ext cx="4169700" cy="26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neuron: számítási egység</a:t>
            </a:r>
            <a:endParaRPr/>
          </a:p>
          <a:p>
            <a:pPr indent="-342900" lvl="0" marL="457200" rtl="0" algn="l">
              <a:spcBef>
                <a:spcPts val="1600"/>
              </a:spcBef>
              <a:spcAft>
                <a:spcPts val="0"/>
              </a:spcAft>
              <a:buSzPts val="1800"/>
              <a:buChar char="●"/>
            </a:pPr>
            <a:r>
              <a:rPr lang="hu"/>
              <a:t>több x</a:t>
            </a:r>
            <a:r>
              <a:rPr baseline="-25000" lang="hu"/>
              <a:t>i</a:t>
            </a:r>
            <a:r>
              <a:rPr lang="hu"/>
              <a:t> bemenet (mindegyikhez w</a:t>
            </a:r>
            <a:r>
              <a:rPr baseline="-25000" lang="hu"/>
              <a:t>i</a:t>
            </a:r>
            <a:r>
              <a:rPr lang="hu"/>
              <a:t> súly rendelve)</a:t>
            </a:r>
            <a:endParaRPr/>
          </a:p>
          <a:p>
            <a:pPr indent="-342900" lvl="0" marL="457200" rtl="0" algn="l">
              <a:spcBef>
                <a:spcPts val="0"/>
              </a:spcBef>
              <a:spcAft>
                <a:spcPts val="0"/>
              </a:spcAft>
              <a:buSzPts val="1800"/>
              <a:buChar char="●"/>
            </a:pPr>
            <a:r>
              <a:rPr lang="hu"/>
              <a:t>egy kimenet</a:t>
            </a:r>
            <a:endParaRPr/>
          </a:p>
          <a:p>
            <a:pPr indent="-317500" lvl="1" marL="914400" rtl="0" algn="l">
              <a:spcBef>
                <a:spcPts val="0"/>
              </a:spcBef>
              <a:spcAft>
                <a:spcPts val="0"/>
              </a:spcAft>
              <a:buSzPts val="1400"/>
              <a:buChar char="○"/>
            </a:pPr>
            <a:r>
              <a:rPr lang="hu"/>
              <a:t>izgatottság: Σx</a:t>
            </a:r>
            <a:r>
              <a:rPr baseline="-25000" lang="hu"/>
              <a:t>i</a:t>
            </a:r>
            <a:r>
              <a:rPr lang="hu"/>
              <a:t>w</a:t>
            </a:r>
            <a:r>
              <a:rPr baseline="-25000" lang="hu"/>
              <a:t>i</a:t>
            </a:r>
            <a:endParaRPr baseline="-25000"/>
          </a:p>
          <a:p>
            <a:pPr indent="-317500" lvl="1" marL="914400" rtl="0" algn="l">
              <a:spcBef>
                <a:spcPts val="0"/>
              </a:spcBef>
              <a:spcAft>
                <a:spcPts val="0"/>
              </a:spcAft>
              <a:buSzPts val="1400"/>
              <a:buChar char="○"/>
            </a:pPr>
            <a:r>
              <a:rPr lang="hu"/>
              <a:t>ha az izgatottság túllép egy határszintet, akkor a neuron tüzel</a:t>
            </a:r>
            <a:endParaRPr/>
          </a:p>
        </p:txBody>
      </p:sp>
      <p:pic>
        <p:nvPicPr>
          <p:cNvPr id="129" name="Google Shape;129;p23"/>
          <p:cNvPicPr preferRelativeResize="0"/>
          <p:nvPr/>
        </p:nvPicPr>
        <p:blipFill>
          <a:blip r:embed="rId3">
            <a:alphaModFix/>
          </a:blip>
          <a:stretch>
            <a:fillRect/>
          </a:stretch>
        </p:blipFill>
        <p:spPr>
          <a:xfrm>
            <a:off x="4541800" y="1391850"/>
            <a:ext cx="4491425" cy="2359800"/>
          </a:xfrm>
          <a:prstGeom prst="rect">
            <a:avLst/>
          </a:prstGeom>
          <a:noFill/>
          <a:ln>
            <a:noFill/>
          </a:ln>
        </p:spPr>
      </p:pic>
      <p:sp>
        <p:nvSpPr>
          <p:cNvPr id="130" name="Google Shape;130;p23"/>
          <p:cNvSpPr txBox="1"/>
          <p:nvPr/>
        </p:nvSpPr>
        <p:spPr>
          <a:xfrm>
            <a:off x="372600" y="3997975"/>
            <a:ext cx="8660700" cy="11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Tétel:</a:t>
            </a:r>
            <a:r>
              <a:rPr i="1" lang="hu"/>
              <a:t> egy kétszintű neuronhálózat  elegendő számú neuronnal  bármely folytonos függvényt  képes megközelíteni  tetszőleges  pontossággal.</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Mesterséges neuronhálózat szerkezete</a:t>
            </a:r>
            <a:endParaRPr/>
          </a:p>
        </p:txBody>
      </p:sp>
      <p:sp>
        <p:nvSpPr>
          <p:cNvPr id="136" name="Google Shape;136;p24"/>
          <p:cNvSpPr txBox="1"/>
          <p:nvPr>
            <p:ph idx="1" type="body"/>
          </p:nvPr>
        </p:nvSpPr>
        <p:spPr>
          <a:xfrm>
            <a:off x="311700" y="1172625"/>
            <a:ext cx="504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Teljesen kapcsolt réteg</a:t>
            </a:r>
            <a:endParaRPr/>
          </a:p>
          <a:p>
            <a:pPr indent="0" lvl="0" marL="0" rtl="0" algn="ctr">
              <a:spcBef>
                <a:spcPts val="0"/>
              </a:spcBef>
              <a:spcAft>
                <a:spcPts val="0"/>
              </a:spcAft>
              <a:buNone/>
            </a:pPr>
            <a:r>
              <a:rPr lang="hu"/>
              <a:t>H=XW+b</a:t>
            </a:r>
            <a:endParaRPr/>
          </a:p>
          <a:p>
            <a:pPr indent="0" lvl="0" marL="0" rtl="0" algn="l">
              <a:spcBef>
                <a:spcPts val="0"/>
              </a:spcBef>
              <a:spcAft>
                <a:spcPts val="0"/>
              </a:spcAft>
              <a:buNone/>
            </a:pPr>
            <a:r>
              <a:rPr lang="hu"/>
              <a:t>Egyszerű konkurens réteg</a:t>
            </a:r>
            <a:endParaRPr/>
          </a:p>
          <a:p>
            <a:pPr indent="0" lvl="0" marL="0" rtl="0" algn="ctr">
              <a:spcBef>
                <a:spcPts val="0"/>
              </a:spcBef>
              <a:spcAft>
                <a:spcPts val="0"/>
              </a:spcAft>
              <a:buNone/>
            </a:pPr>
            <a:r>
              <a:rPr lang="hu"/>
              <a:t>H</a:t>
            </a:r>
            <a:r>
              <a:rPr baseline="-25000" lang="hu"/>
              <a:t>t</a:t>
            </a:r>
            <a:r>
              <a:rPr lang="hu"/>
              <a:t>=XW</a:t>
            </a:r>
            <a:r>
              <a:rPr baseline="-25000" lang="hu"/>
              <a:t>x</a:t>
            </a:r>
            <a:r>
              <a:rPr lang="hu"/>
              <a:t>+b</a:t>
            </a:r>
            <a:r>
              <a:rPr baseline="-25000" lang="hu"/>
              <a:t>x</a:t>
            </a:r>
            <a:r>
              <a:rPr lang="hu"/>
              <a:t>+H</a:t>
            </a:r>
            <a:r>
              <a:rPr baseline="-25000" lang="hu"/>
              <a:t>t-1</a:t>
            </a:r>
            <a:r>
              <a:rPr lang="hu"/>
              <a:t>W</a:t>
            </a:r>
            <a:r>
              <a:rPr baseline="-25000" lang="hu"/>
              <a:t>h</a:t>
            </a:r>
            <a:r>
              <a:rPr lang="hu"/>
              <a:t>+b</a:t>
            </a:r>
            <a:r>
              <a:rPr baseline="-25000" lang="hu"/>
              <a:t>h</a:t>
            </a:r>
            <a:endParaRPr baseline="-25000"/>
          </a:p>
          <a:p>
            <a:pPr indent="0" lvl="0" marL="0" rtl="0" algn="l">
              <a:spcBef>
                <a:spcPts val="0"/>
              </a:spcBef>
              <a:spcAft>
                <a:spcPts val="0"/>
              </a:spcAft>
              <a:buNone/>
            </a:pPr>
            <a:r>
              <a:rPr lang="hu"/>
              <a:t>Konvolúciós réteg</a:t>
            </a:r>
            <a:endParaRPr/>
          </a:p>
          <a:p>
            <a:pPr indent="0" lvl="0" marL="0" rtl="0" algn="ctr">
              <a:spcBef>
                <a:spcPts val="0"/>
              </a:spcBef>
              <a:spcAft>
                <a:spcPts val="0"/>
              </a:spcAft>
              <a:buNone/>
            </a:pPr>
            <a:r>
              <a:rPr lang="hu"/>
              <a:t>H=X*W+b</a:t>
            </a:r>
            <a:endParaRPr/>
          </a:p>
          <a:p>
            <a:pPr indent="0" lvl="0" marL="0" rtl="0" algn="l">
              <a:spcBef>
                <a:spcPts val="0"/>
              </a:spcBef>
              <a:spcAft>
                <a:spcPts val="0"/>
              </a:spcAft>
              <a:buNone/>
            </a:pPr>
            <a:r>
              <a:rPr lang="hu"/>
              <a:t>Aktivációs réteg</a:t>
            </a:r>
            <a:endParaRPr/>
          </a:p>
          <a:p>
            <a:pPr indent="0" lvl="0" marL="0" rtl="0" algn="ctr">
              <a:spcBef>
                <a:spcPts val="0"/>
              </a:spcBef>
              <a:spcAft>
                <a:spcPts val="0"/>
              </a:spcAft>
              <a:buNone/>
            </a:pPr>
            <a:r>
              <a:rPr lang="hu"/>
              <a:t>H = g(X)</a:t>
            </a:r>
            <a:endParaRPr/>
          </a:p>
        </p:txBody>
      </p:sp>
      <p:pic>
        <p:nvPicPr>
          <p:cNvPr id="137" name="Google Shape;137;p24"/>
          <p:cNvPicPr preferRelativeResize="0"/>
          <p:nvPr/>
        </p:nvPicPr>
        <p:blipFill>
          <a:blip r:embed="rId3">
            <a:alphaModFix/>
          </a:blip>
          <a:stretch>
            <a:fillRect/>
          </a:stretch>
        </p:blipFill>
        <p:spPr>
          <a:xfrm>
            <a:off x="5654775" y="1237275"/>
            <a:ext cx="3177526"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Neuronhálózat tanítása - számolásigényes feladat</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a:t>hiba-visszaterjesztés</a:t>
            </a:r>
            <a:r>
              <a:rPr lang="hu"/>
              <a:t> (backpropagation of errors, 1961)</a:t>
            </a:r>
            <a:endParaRPr/>
          </a:p>
          <a:p>
            <a:pPr indent="-342900" lvl="0" marL="457200" rtl="0" algn="l">
              <a:spcBef>
                <a:spcPts val="1600"/>
              </a:spcBef>
              <a:spcAft>
                <a:spcPts val="0"/>
              </a:spcAft>
              <a:buSzPts val="1800"/>
              <a:buChar char="●"/>
            </a:pPr>
            <a:r>
              <a:rPr lang="hu"/>
              <a:t>az elvárt és kapott kimenet különbségénél megbecsüljük az egyes súlyok hozzájárulását a hibához</a:t>
            </a:r>
            <a:endParaRPr/>
          </a:p>
          <a:p>
            <a:pPr indent="-317500" lvl="1" marL="914400" rtl="0" algn="l">
              <a:spcBef>
                <a:spcPts val="0"/>
              </a:spcBef>
              <a:spcAft>
                <a:spcPts val="0"/>
              </a:spcAft>
              <a:buSzPts val="1400"/>
              <a:buChar char="○"/>
            </a:pPr>
            <a:r>
              <a:rPr lang="hu"/>
              <a:t>iránymenti deriváltak meghatározása, gradiens irányban elmozdulás</a:t>
            </a:r>
            <a:endParaRPr/>
          </a:p>
          <a:p>
            <a:pPr indent="-342900" lvl="0" marL="457200" rtl="0" algn="l">
              <a:spcBef>
                <a:spcPts val="0"/>
              </a:spcBef>
              <a:spcAft>
                <a:spcPts val="0"/>
              </a:spcAft>
              <a:buSzPts val="1800"/>
              <a:buChar char="●"/>
            </a:pPr>
            <a:r>
              <a:rPr lang="hu"/>
              <a:t>az egyes súlyokat korrigáljuk ennek megfelelően (se túl kicsit, se túl sokat)</a:t>
            </a:r>
            <a:endParaRPr/>
          </a:p>
          <a:p>
            <a:pPr indent="-342900" lvl="0" marL="457200" rtl="0" algn="l">
              <a:spcBef>
                <a:spcPts val="0"/>
              </a:spcBef>
              <a:spcAft>
                <a:spcPts val="0"/>
              </a:spcAft>
              <a:buSzPts val="1800"/>
              <a:buChar char="●"/>
            </a:pPr>
            <a:r>
              <a:rPr lang="hu"/>
              <a:t>zajos adatokkal nehezen boldogul</a:t>
            </a:r>
            <a:endParaRPr/>
          </a:p>
          <a:p>
            <a:pPr indent="0" lvl="0" marL="0" rtl="0" algn="l">
              <a:spcBef>
                <a:spcPts val="1600"/>
              </a:spcBef>
              <a:spcAft>
                <a:spcPts val="0"/>
              </a:spcAft>
              <a:buNone/>
            </a:pPr>
            <a:r>
              <a:rPr b="1" lang="hu"/>
              <a:t>túltanulás elleni védekezés</a:t>
            </a:r>
            <a:endParaRPr b="1"/>
          </a:p>
          <a:p>
            <a:pPr indent="-342900" lvl="0" marL="457200" rtl="0" algn="l">
              <a:spcBef>
                <a:spcPts val="1600"/>
              </a:spcBef>
              <a:spcAft>
                <a:spcPts val="0"/>
              </a:spcAft>
              <a:buSzPts val="1800"/>
              <a:buChar char="●"/>
            </a:pPr>
            <a:r>
              <a:rPr lang="hu"/>
              <a:t>ritkítjuk a súlymátrixokat (több 0 érték)</a:t>
            </a:r>
            <a:endParaRPr/>
          </a:p>
          <a:p>
            <a:pPr indent="-342900" lvl="0" marL="457200" rtl="0" algn="l">
              <a:spcBef>
                <a:spcPts val="0"/>
              </a:spcBef>
              <a:spcAft>
                <a:spcPts val="0"/>
              </a:spcAft>
              <a:buSzPts val="1800"/>
              <a:buChar char="●"/>
            </a:pPr>
            <a:r>
              <a:rPr lang="hu"/>
              <a:t>neuronok egy halmazát kiejti a hálózatból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859675" y="219525"/>
            <a:ext cx="7223850" cy="461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152400" y="152400"/>
            <a:ext cx="8663524" cy="485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Mélytanulás</a:t>
            </a:r>
            <a:endParaRPr/>
          </a:p>
        </p:txBody>
      </p:sp>
      <p:sp>
        <p:nvSpPr>
          <p:cNvPr id="159" name="Google Shape;159;p28"/>
          <p:cNvSpPr txBox="1"/>
          <p:nvPr>
            <p:ph idx="1" type="body"/>
          </p:nvPr>
        </p:nvSpPr>
        <p:spPr>
          <a:xfrm>
            <a:off x="311700" y="1152475"/>
            <a:ext cx="5629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„Csúcsmódszerek” alak-, beszédfelismerésre</a:t>
            </a:r>
            <a:endParaRPr/>
          </a:p>
          <a:p>
            <a:pPr indent="-317500" lvl="1" marL="914400" rtl="0" algn="l">
              <a:spcBef>
                <a:spcPts val="0"/>
              </a:spcBef>
              <a:spcAft>
                <a:spcPts val="0"/>
              </a:spcAft>
              <a:buSzPts val="1400"/>
              <a:buChar char="○"/>
            </a:pPr>
            <a:r>
              <a:rPr lang="hu"/>
              <a:t>korábbi hibaarány nagyságrendi csökkenése</a:t>
            </a:r>
            <a:endParaRPr/>
          </a:p>
          <a:p>
            <a:pPr indent="-342900" lvl="0" marL="457200" rtl="0" algn="l">
              <a:spcBef>
                <a:spcPts val="0"/>
              </a:spcBef>
              <a:spcAft>
                <a:spcPts val="0"/>
              </a:spcAft>
              <a:buSzPts val="1800"/>
              <a:buChar char="●"/>
            </a:pPr>
            <a:r>
              <a:rPr lang="hu"/>
              <a:t>Automatikus tanulás az adatokból</a:t>
            </a:r>
            <a:endParaRPr/>
          </a:p>
          <a:p>
            <a:pPr indent="-342900" lvl="0" marL="457200" rtl="0" algn="l">
              <a:spcBef>
                <a:spcPts val="0"/>
              </a:spcBef>
              <a:spcAft>
                <a:spcPts val="0"/>
              </a:spcAft>
              <a:buSzPts val="1800"/>
              <a:buChar char="●"/>
            </a:pPr>
            <a:r>
              <a:rPr lang="hu"/>
              <a:t>Alkalmazások</a:t>
            </a:r>
            <a:endParaRPr/>
          </a:p>
          <a:p>
            <a:pPr indent="-317500" lvl="1" marL="914400" rtl="0" algn="l">
              <a:spcBef>
                <a:spcPts val="0"/>
              </a:spcBef>
              <a:spcAft>
                <a:spcPts val="0"/>
              </a:spcAft>
              <a:buSzPts val="1400"/>
              <a:buChar char="○"/>
            </a:pPr>
            <a:r>
              <a:rPr lang="hu"/>
              <a:t>hitelbírálat</a:t>
            </a:r>
            <a:endParaRPr/>
          </a:p>
          <a:p>
            <a:pPr indent="-317500" lvl="1" marL="914400" rtl="0" algn="l">
              <a:spcBef>
                <a:spcPts val="0"/>
              </a:spcBef>
              <a:spcAft>
                <a:spcPts val="0"/>
              </a:spcAft>
              <a:buSzPts val="1400"/>
              <a:buChar char="○"/>
            </a:pPr>
            <a:r>
              <a:rPr lang="hu"/>
              <a:t>felvételi folyamat (új munkatársak alkalmazása)</a:t>
            </a:r>
            <a:endParaRPr/>
          </a:p>
          <a:p>
            <a:pPr indent="-317500" lvl="1" marL="914400" rtl="0" algn="l">
              <a:spcBef>
                <a:spcPts val="0"/>
              </a:spcBef>
              <a:spcAft>
                <a:spcPts val="0"/>
              </a:spcAft>
              <a:buSzPts val="1400"/>
              <a:buChar char="○"/>
            </a:pPr>
            <a:r>
              <a:rPr lang="hu"/>
              <a:t>ügyfélszolgálati munkatárs („nyomja meg a kettes gombot” helyett)</a:t>
            </a:r>
            <a:endParaRPr/>
          </a:p>
          <a:p>
            <a:pPr indent="-342900" lvl="0" marL="457200" rtl="0" algn="l">
              <a:spcBef>
                <a:spcPts val="0"/>
              </a:spcBef>
              <a:spcAft>
                <a:spcPts val="0"/>
              </a:spcAft>
              <a:buSzPts val="1800"/>
              <a:buChar char="●"/>
            </a:pPr>
            <a:r>
              <a:rPr lang="hu"/>
              <a:t>Korlátok</a:t>
            </a:r>
            <a:endParaRPr/>
          </a:p>
          <a:p>
            <a:pPr indent="-317500" lvl="1" marL="914400" rtl="0" algn="l">
              <a:spcBef>
                <a:spcPts val="0"/>
              </a:spcBef>
              <a:spcAft>
                <a:spcPts val="0"/>
              </a:spcAft>
              <a:buSzPts val="1400"/>
              <a:buChar char="○"/>
            </a:pPr>
            <a:r>
              <a:rPr lang="hu"/>
              <a:t>tanuló adatok (nagy számban, címkézve)</a:t>
            </a:r>
            <a:endParaRPr/>
          </a:p>
          <a:p>
            <a:pPr indent="-317500" lvl="1" marL="914400" rtl="0" algn="l">
              <a:spcBef>
                <a:spcPts val="0"/>
              </a:spcBef>
              <a:spcAft>
                <a:spcPts val="0"/>
              </a:spcAft>
              <a:buSzPts val="1400"/>
              <a:buChar char="○"/>
            </a:pPr>
            <a:r>
              <a:rPr lang="hu"/>
              <a:t>probléma magyarázata</a:t>
            </a:r>
            <a:endParaRPr/>
          </a:p>
          <a:p>
            <a:pPr indent="0" lvl="0" marL="0" rtl="0" algn="l">
              <a:spcBef>
                <a:spcPts val="1600"/>
              </a:spcBef>
              <a:spcAft>
                <a:spcPts val="1600"/>
              </a:spcAft>
              <a:buNone/>
            </a:pPr>
            <a:r>
              <a:t/>
            </a:r>
            <a:endParaRPr/>
          </a:p>
        </p:txBody>
      </p:sp>
      <p:sp>
        <p:nvSpPr>
          <p:cNvPr id="160" name="Google Shape;160;p28"/>
          <p:cNvSpPr/>
          <p:nvPr/>
        </p:nvSpPr>
        <p:spPr>
          <a:xfrm>
            <a:off x="6083050" y="1173925"/>
            <a:ext cx="2594700" cy="3373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hu"/>
              <a:t>mesterséges intelligencia</a:t>
            </a:r>
            <a:endParaRPr/>
          </a:p>
        </p:txBody>
      </p:sp>
      <p:sp>
        <p:nvSpPr>
          <p:cNvPr id="161" name="Google Shape;161;p28"/>
          <p:cNvSpPr/>
          <p:nvPr/>
        </p:nvSpPr>
        <p:spPr>
          <a:xfrm>
            <a:off x="6271300" y="1531400"/>
            <a:ext cx="2218200" cy="2814900"/>
          </a:xfrm>
          <a:prstGeom prst="rect">
            <a:avLst/>
          </a:prstGeom>
          <a:solidFill>
            <a:srgbClr val="9FC5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hu"/>
              <a:t>gépi tanulás</a:t>
            </a:r>
            <a:endParaRPr/>
          </a:p>
        </p:txBody>
      </p:sp>
      <p:sp>
        <p:nvSpPr>
          <p:cNvPr id="162" name="Google Shape;162;p28"/>
          <p:cNvSpPr/>
          <p:nvPr/>
        </p:nvSpPr>
        <p:spPr>
          <a:xfrm>
            <a:off x="6524650" y="1943275"/>
            <a:ext cx="1711500" cy="2268900"/>
          </a:xfrm>
          <a:prstGeom prst="rect">
            <a:avLst/>
          </a:prstGeom>
          <a:solidFill>
            <a:srgbClr val="F1C23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hu"/>
              <a:t>mély</a:t>
            </a:r>
            <a:r>
              <a:rPr lang="hu"/>
              <a:t>tanulás</a:t>
            </a:r>
            <a:endParaRPr/>
          </a:p>
          <a:p>
            <a:pPr indent="0" lvl="0" marL="0" rtl="0" algn="l">
              <a:spcBef>
                <a:spcPts val="0"/>
              </a:spcBef>
              <a:spcAft>
                <a:spcPts val="0"/>
              </a:spcAft>
              <a:buNone/>
            </a:pPr>
            <a:r>
              <a:rPr lang="hu"/>
              <a:t>(deep learning)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Mélytanulás szükségessége</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Bonyolultabb feladatoknál a hagyományos módszerek rosszul teljesítenek</a:t>
            </a:r>
            <a:endParaRPr/>
          </a:p>
          <a:p>
            <a:pPr indent="-317500" lvl="1" marL="914400" rtl="0" algn="l">
              <a:spcBef>
                <a:spcPts val="0"/>
              </a:spcBef>
              <a:spcAft>
                <a:spcPts val="0"/>
              </a:spcAft>
              <a:buSzPts val="1400"/>
              <a:buChar char="○"/>
            </a:pPr>
            <a:r>
              <a:rPr lang="hu"/>
              <a:t>a jellemzők kinyerése nehéz munka</a:t>
            </a:r>
            <a:endParaRPr/>
          </a:p>
          <a:p>
            <a:pPr indent="-342900" lvl="0" marL="457200" rtl="0" algn="l">
              <a:spcBef>
                <a:spcPts val="0"/>
              </a:spcBef>
              <a:spcAft>
                <a:spcPts val="0"/>
              </a:spcAft>
              <a:buSzPts val="1800"/>
              <a:buChar char="●"/>
            </a:pPr>
            <a:r>
              <a:rPr lang="hu"/>
              <a:t>Amennyiben az input nagyobb méretű, a „keskeny” neuronhálózatok nem elegendőek</a:t>
            </a:r>
            <a:endParaRPr/>
          </a:p>
          <a:p>
            <a:pPr indent="-317500" lvl="1" marL="914400" rtl="0" algn="l">
              <a:spcBef>
                <a:spcPts val="0"/>
              </a:spcBef>
              <a:spcAft>
                <a:spcPts val="0"/>
              </a:spcAft>
              <a:buSzPts val="1400"/>
              <a:buChar char="○"/>
            </a:pPr>
            <a:r>
              <a:rPr lang="hu"/>
              <a:t>a neuronok száma exponenciálisan növelendő</a:t>
            </a:r>
            <a:endParaRPr/>
          </a:p>
          <a:p>
            <a:pPr indent="-317500" lvl="1" marL="914400" rtl="0" algn="l">
              <a:spcBef>
                <a:spcPts val="0"/>
              </a:spcBef>
              <a:spcAft>
                <a:spcPts val="0"/>
              </a:spcAft>
              <a:buSzPts val="1400"/>
              <a:buChar char="○"/>
            </a:pPr>
            <a:r>
              <a:rPr lang="hu"/>
              <a:t>a tanulás igen lassú folyamat, a pontosság is csapnivaló</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Feladatok és neuronhálózatok</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Felügyelet nélküli tanulás</a:t>
            </a:r>
            <a:endParaRPr/>
          </a:p>
          <a:p>
            <a:pPr indent="-317500" lvl="1" marL="914400" rtl="0" algn="l">
              <a:spcBef>
                <a:spcPts val="0"/>
              </a:spcBef>
              <a:spcAft>
                <a:spcPts val="0"/>
              </a:spcAft>
              <a:buSzPts val="1400"/>
              <a:buChar char="○"/>
            </a:pPr>
            <a:r>
              <a:rPr lang="hu"/>
              <a:t>Restricted Bolzman Network (kétszintű mnh)</a:t>
            </a:r>
            <a:endParaRPr/>
          </a:p>
          <a:p>
            <a:pPr indent="-317500" lvl="1" marL="914400" rtl="0" algn="l">
              <a:spcBef>
                <a:spcPts val="0"/>
              </a:spcBef>
              <a:spcAft>
                <a:spcPts val="0"/>
              </a:spcAft>
              <a:buSzPts val="1400"/>
              <a:buChar char="○"/>
            </a:pPr>
            <a:r>
              <a:rPr lang="hu"/>
              <a:t>Autoencoder (Word2vect)</a:t>
            </a:r>
            <a:endParaRPr/>
          </a:p>
          <a:p>
            <a:pPr indent="-342900" lvl="0" marL="457200" rtl="0" algn="l">
              <a:spcBef>
                <a:spcPts val="0"/>
              </a:spcBef>
              <a:spcAft>
                <a:spcPts val="0"/>
              </a:spcAft>
              <a:buSzPts val="1800"/>
              <a:buChar char="●"/>
            </a:pPr>
            <a:r>
              <a:rPr lang="hu"/>
              <a:t>Osztályozás</a:t>
            </a:r>
            <a:endParaRPr/>
          </a:p>
          <a:p>
            <a:pPr indent="-317500" lvl="1" marL="914400" rtl="0" algn="l">
              <a:spcBef>
                <a:spcPts val="0"/>
              </a:spcBef>
              <a:spcAft>
                <a:spcPts val="0"/>
              </a:spcAft>
              <a:buSzPts val="1400"/>
              <a:buChar char="○"/>
            </a:pPr>
            <a:r>
              <a:rPr lang="hu"/>
              <a:t>Multilayer Perceptions with rectified linear units (MLP/RELU)</a:t>
            </a:r>
            <a:endParaRPr/>
          </a:p>
          <a:p>
            <a:pPr indent="-317500" lvl="1" marL="914400" rtl="0" algn="l">
              <a:spcBef>
                <a:spcPts val="0"/>
              </a:spcBef>
              <a:spcAft>
                <a:spcPts val="0"/>
              </a:spcAft>
              <a:buSzPts val="1400"/>
              <a:buChar char="○"/>
            </a:pPr>
            <a:r>
              <a:rPr lang="hu"/>
              <a:t>Deep Belief Network (egymásra épített RBN)</a:t>
            </a:r>
            <a:endParaRPr/>
          </a:p>
          <a:p>
            <a:pPr indent="-342900" lvl="0" marL="457200" rtl="0" algn="l">
              <a:spcBef>
                <a:spcPts val="0"/>
              </a:spcBef>
              <a:spcAft>
                <a:spcPts val="0"/>
              </a:spcAft>
              <a:buSzPts val="1800"/>
              <a:buChar char="●"/>
            </a:pPr>
            <a:r>
              <a:rPr lang="hu"/>
              <a:t>Szövegfeldolgozás (gépi fordítás)</a:t>
            </a:r>
            <a:endParaRPr/>
          </a:p>
          <a:p>
            <a:pPr indent="-317500" lvl="1" marL="914400" rtl="0" algn="l">
              <a:spcBef>
                <a:spcPts val="0"/>
              </a:spcBef>
              <a:spcAft>
                <a:spcPts val="0"/>
              </a:spcAft>
              <a:buSzPts val="1400"/>
              <a:buChar char="○"/>
            </a:pPr>
            <a:r>
              <a:rPr lang="hu"/>
              <a:t>Recurrent Neural Network/Recursive Neural Tensor Network</a:t>
            </a:r>
            <a:endParaRPr/>
          </a:p>
          <a:p>
            <a:pPr indent="-342900" lvl="0" marL="457200" rtl="0" algn="l">
              <a:spcBef>
                <a:spcPts val="0"/>
              </a:spcBef>
              <a:spcAft>
                <a:spcPts val="0"/>
              </a:spcAft>
              <a:buSzPts val="1800"/>
              <a:buChar char="●"/>
            </a:pPr>
            <a:r>
              <a:rPr lang="hu"/>
              <a:t>Képfelismerés (kutya vagy macska)</a:t>
            </a:r>
            <a:endParaRPr/>
          </a:p>
          <a:p>
            <a:pPr indent="-317500" lvl="1" marL="914400" rtl="0" algn="l">
              <a:spcBef>
                <a:spcPts val="0"/>
              </a:spcBef>
              <a:spcAft>
                <a:spcPts val="0"/>
              </a:spcAft>
              <a:buSzPts val="1400"/>
              <a:buChar char="○"/>
            </a:pPr>
            <a:r>
              <a:rPr lang="hu"/>
              <a:t>DBN, Convolutional Net</a:t>
            </a:r>
            <a:endParaRPr/>
          </a:p>
          <a:p>
            <a:pPr indent="-342900" lvl="0" marL="457200" rtl="0" algn="l">
              <a:spcBef>
                <a:spcPts val="0"/>
              </a:spcBef>
              <a:spcAft>
                <a:spcPts val="0"/>
              </a:spcAft>
              <a:buSzPts val="1800"/>
              <a:buChar char="●"/>
            </a:pPr>
            <a:r>
              <a:rPr lang="hu"/>
              <a:t>Alakfelismerés (sofőr-asszisztens)</a:t>
            </a:r>
            <a:endParaRPr/>
          </a:p>
          <a:p>
            <a:pPr indent="-317500" lvl="1" marL="914400" rtl="0" algn="l">
              <a:spcBef>
                <a:spcPts val="0"/>
              </a:spcBef>
              <a:spcAft>
                <a:spcPts val="0"/>
              </a:spcAft>
              <a:buSzPts val="1400"/>
              <a:buChar char="○"/>
            </a:pPr>
            <a:r>
              <a:rPr lang="hu"/>
              <a:t>CNN, RNTN</a:t>
            </a:r>
            <a:endParaRPr/>
          </a:p>
          <a:p>
            <a:pPr indent="-342900" lvl="0" marL="457200" rtl="0" algn="l">
              <a:spcBef>
                <a:spcPts val="0"/>
              </a:spcBef>
              <a:spcAft>
                <a:spcPts val="0"/>
              </a:spcAft>
              <a:buSzPts val="1800"/>
              <a:buChar char="●"/>
            </a:pPr>
            <a:r>
              <a:rPr lang="hu"/>
              <a:t>Beszédfelismerés (diktálás)</a:t>
            </a:r>
            <a:endParaRPr/>
          </a:p>
          <a:p>
            <a:pPr indent="-317500" lvl="1" marL="914400" rtl="0" algn="l">
              <a:spcBef>
                <a:spcPts val="0"/>
              </a:spcBef>
              <a:spcAft>
                <a:spcPts val="0"/>
              </a:spcAft>
              <a:buSzPts val="1400"/>
              <a:buChar char="○"/>
            </a:pPr>
            <a:r>
              <a:rPr lang="hu"/>
              <a:t>RNN</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Mélytanuló neuronhálózatok</a:t>
            </a:r>
            <a:endParaRPr/>
          </a:p>
        </p:txBody>
      </p:sp>
      <p:sp>
        <p:nvSpPr>
          <p:cNvPr id="180" name="Google Shape;180;p31"/>
          <p:cNvSpPr txBox="1"/>
          <p:nvPr>
            <p:ph idx="1" type="body"/>
          </p:nvPr>
        </p:nvSpPr>
        <p:spPr>
          <a:xfrm>
            <a:off x="311700" y="1152475"/>
            <a:ext cx="8520600" cy="191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hu"/>
              <a:t>Feed forward NN </a:t>
            </a:r>
            <a:r>
              <a:rPr lang="hu"/>
              <a:t>csak egy irányban halad az információ</a:t>
            </a:r>
            <a:endParaRPr/>
          </a:p>
          <a:p>
            <a:pPr indent="-342900" lvl="0" marL="457200" rtl="0" algn="l">
              <a:spcBef>
                <a:spcPts val="0"/>
              </a:spcBef>
              <a:spcAft>
                <a:spcPts val="0"/>
              </a:spcAft>
              <a:buSzPts val="1800"/>
              <a:buChar char="●"/>
            </a:pPr>
            <a:r>
              <a:rPr b="1" lang="hu"/>
              <a:t>Recurrent NN</a:t>
            </a:r>
            <a:r>
              <a:rPr lang="hu"/>
              <a:t> ciklust tartalmaz, némi információt tárol</a:t>
            </a:r>
            <a:r>
              <a:rPr lang="hu"/>
              <a:t> </a:t>
            </a:r>
            <a:endParaRPr/>
          </a:p>
          <a:p>
            <a:pPr indent="-317500" lvl="1" marL="914400" rtl="0" algn="l">
              <a:spcBef>
                <a:spcPts val="0"/>
              </a:spcBef>
              <a:spcAft>
                <a:spcPts val="0"/>
              </a:spcAft>
              <a:buSzPts val="1400"/>
              <a:buChar char="○"/>
            </a:pPr>
            <a:r>
              <a:rPr lang="hu"/>
              <a:t>sorozat következő elemének …</a:t>
            </a:r>
            <a:endParaRPr/>
          </a:p>
          <a:p>
            <a:pPr indent="-317500" lvl="1" marL="914400" rtl="0" algn="l">
              <a:spcBef>
                <a:spcPts val="0"/>
              </a:spcBef>
              <a:spcAft>
                <a:spcPts val="0"/>
              </a:spcAft>
              <a:buSzPts val="1400"/>
              <a:buChar char="○"/>
            </a:pPr>
            <a:r>
              <a:rPr lang="hu"/>
              <a:t>anomáliák felfedezése (jogi szövegek, bankkártya használat), chatbot okosítása</a:t>
            </a:r>
            <a:endParaRPr/>
          </a:p>
          <a:p>
            <a:pPr indent="-342900" lvl="0" marL="457200" rtl="0" algn="l">
              <a:spcBef>
                <a:spcPts val="0"/>
              </a:spcBef>
              <a:spcAft>
                <a:spcPts val="0"/>
              </a:spcAft>
              <a:buSzPts val="1800"/>
              <a:buChar char="●"/>
            </a:pPr>
            <a:r>
              <a:rPr b="1" lang="hu"/>
              <a:t>Convolutional NN</a:t>
            </a:r>
            <a:r>
              <a:rPr lang="hu"/>
              <a:t> speciális (zseblámpa) szerkezet a jellemzők kinyerésére, majd osztályozás ez alapján</a:t>
            </a:r>
            <a:endParaRPr/>
          </a:p>
          <a:p>
            <a:pPr indent="0" lvl="0" marL="0" rtl="0" algn="l">
              <a:spcBef>
                <a:spcPts val="0"/>
              </a:spcBef>
              <a:spcAft>
                <a:spcPts val="0"/>
              </a:spcAft>
              <a:buNone/>
            </a:pPr>
            <a:r>
              <a:t/>
            </a:r>
            <a:endParaRPr/>
          </a:p>
        </p:txBody>
      </p:sp>
      <p:pic>
        <p:nvPicPr>
          <p:cNvPr id="181" name="Google Shape;181;p31"/>
          <p:cNvPicPr preferRelativeResize="0"/>
          <p:nvPr/>
        </p:nvPicPr>
        <p:blipFill rotWithShape="1">
          <a:blip r:embed="rId3">
            <a:alphaModFix/>
          </a:blip>
          <a:srcRect b="-23039" l="-280" r="279" t="23039"/>
          <a:stretch/>
        </p:blipFill>
        <p:spPr>
          <a:xfrm>
            <a:off x="85725" y="3262300"/>
            <a:ext cx="9058275" cy="239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Vázlat</a:t>
            </a:r>
            <a:endParaRPr/>
          </a:p>
        </p:txBody>
      </p:sp>
      <p:sp>
        <p:nvSpPr>
          <p:cNvPr id="61" name="Google Shape;61;p14"/>
          <p:cNvSpPr txBox="1"/>
          <p:nvPr>
            <p:ph idx="1" type="body"/>
          </p:nvPr>
        </p:nvSpPr>
        <p:spPr>
          <a:xfrm>
            <a:off x="311700" y="1131550"/>
            <a:ext cx="3411000" cy="377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A tantárgy elhelyezése</a:t>
            </a:r>
            <a:endParaRPr/>
          </a:p>
          <a:p>
            <a:pPr indent="-342900" lvl="0" marL="457200" rtl="0" algn="l">
              <a:spcBef>
                <a:spcPts val="0"/>
              </a:spcBef>
              <a:spcAft>
                <a:spcPts val="0"/>
              </a:spcAft>
              <a:buSzPts val="1800"/>
              <a:buChar char="●"/>
            </a:pPr>
            <a:r>
              <a:rPr lang="hu"/>
              <a:t>Gépi tanulás</a:t>
            </a:r>
            <a:endParaRPr/>
          </a:p>
          <a:p>
            <a:pPr indent="-317500" lvl="1" marL="914400" rtl="0" algn="l">
              <a:spcBef>
                <a:spcPts val="0"/>
              </a:spcBef>
              <a:spcAft>
                <a:spcPts val="0"/>
              </a:spcAft>
              <a:buSzPts val="1400"/>
              <a:buChar char="○"/>
            </a:pPr>
            <a:r>
              <a:rPr lang="hu"/>
              <a:t>típusai</a:t>
            </a:r>
            <a:endParaRPr/>
          </a:p>
          <a:p>
            <a:pPr indent="-317500" lvl="1" marL="914400" rtl="0" algn="l">
              <a:spcBef>
                <a:spcPts val="0"/>
              </a:spcBef>
              <a:spcAft>
                <a:spcPts val="0"/>
              </a:spcAft>
              <a:buSzPts val="1400"/>
              <a:buChar char="○"/>
            </a:pPr>
            <a:r>
              <a:rPr lang="hu"/>
              <a:t>hagyományos módszerek (statisztika)</a:t>
            </a:r>
            <a:endParaRPr/>
          </a:p>
          <a:p>
            <a:pPr indent="-342900" lvl="0" marL="457200" rtl="0" algn="l">
              <a:spcBef>
                <a:spcPts val="0"/>
              </a:spcBef>
              <a:spcAft>
                <a:spcPts val="0"/>
              </a:spcAft>
              <a:buSzPts val="1800"/>
              <a:buChar char="●"/>
            </a:pPr>
            <a:r>
              <a:rPr lang="hu"/>
              <a:t>Neuronhálózat</a:t>
            </a:r>
            <a:endParaRPr/>
          </a:p>
          <a:p>
            <a:pPr indent="-317500" lvl="1" marL="914400" rtl="0" algn="l">
              <a:spcBef>
                <a:spcPts val="0"/>
              </a:spcBef>
              <a:spcAft>
                <a:spcPts val="0"/>
              </a:spcAft>
              <a:buSzPts val="1400"/>
              <a:buChar char="○"/>
            </a:pPr>
            <a:r>
              <a:rPr lang="hu"/>
              <a:t>matematikája</a:t>
            </a:r>
            <a:endParaRPr/>
          </a:p>
          <a:p>
            <a:pPr indent="-317500" lvl="1" marL="914400" rtl="0" algn="l">
              <a:spcBef>
                <a:spcPts val="0"/>
              </a:spcBef>
              <a:spcAft>
                <a:spcPts val="0"/>
              </a:spcAft>
              <a:buSzPts val="1400"/>
              <a:buChar char="○"/>
            </a:pPr>
            <a:r>
              <a:rPr lang="hu"/>
              <a:t>típusai</a:t>
            </a:r>
            <a:endParaRPr/>
          </a:p>
          <a:p>
            <a:pPr indent="-342900" lvl="0" marL="457200" rtl="0" algn="l">
              <a:spcBef>
                <a:spcPts val="0"/>
              </a:spcBef>
              <a:spcAft>
                <a:spcPts val="0"/>
              </a:spcAft>
              <a:buSzPts val="1800"/>
              <a:buChar char="●"/>
            </a:pPr>
            <a:r>
              <a:rPr lang="hu"/>
              <a:t>Mélytanulás</a:t>
            </a:r>
            <a:endParaRPr/>
          </a:p>
          <a:p>
            <a:pPr indent="-317500" lvl="1" marL="914400" rtl="0" algn="l">
              <a:spcBef>
                <a:spcPts val="0"/>
              </a:spcBef>
              <a:spcAft>
                <a:spcPts val="0"/>
              </a:spcAft>
              <a:buSzPts val="1400"/>
              <a:buChar char="○"/>
            </a:pPr>
            <a:r>
              <a:rPr lang="hu"/>
              <a:t>alkalmazások</a:t>
            </a:r>
            <a:endParaRPr/>
          </a:p>
          <a:p>
            <a:pPr indent="-317500" lvl="1" marL="914400" rtl="0" algn="l">
              <a:spcBef>
                <a:spcPts val="0"/>
              </a:spcBef>
              <a:spcAft>
                <a:spcPts val="0"/>
              </a:spcAft>
              <a:buSzPts val="1400"/>
              <a:buChar char="○"/>
            </a:pPr>
            <a:r>
              <a:rPr lang="hu"/>
              <a:t>neuronhálózat típusok és feladatok</a:t>
            </a:r>
            <a:endParaRPr/>
          </a:p>
          <a:p>
            <a:pPr indent="-317500" lvl="1" marL="914400" rtl="0" algn="l">
              <a:spcBef>
                <a:spcPts val="0"/>
              </a:spcBef>
              <a:spcAft>
                <a:spcPts val="0"/>
              </a:spcAft>
              <a:buSzPts val="1400"/>
              <a:buChar char="○"/>
            </a:pPr>
            <a:r>
              <a:rPr lang="hu"/>
              <a:t>keretrendszerek</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3691950" y="862875"/>
            <a:ext cx="5529800" cy="35175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Keretrendszerek</a:t>
            </a:r>
            <a:endParaRPr/>
          </a:p>
        </p:txBody>
      </p:sp>
      <p:sp>
        <p:nvSpPr>
          <p:cNvPr id="187" name="Google Shape;187;p32"/>
          <p:cNvSpPr txBox="1"/>
          <p:nvPr>
            <p:ph idx="1" type="body"/>
          </p:nvPr>
        </p:nvSpPr>
        <p:spPr>
          <a:xfrm>
            <a:off x="1278450" y="1152475"/>
            <a:ext cx="2343900" cy="3031800"/>
          </a:xfrm>
          <a:prstGeom prst="rect">
            <a:avLst/>
          </a:prstGeom>
          <a:solidFill>
            <a:srgbClr val="EFEFEF"/>
          </a:solid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Torch </a:t>
            </a:r>
            <a:endParaRPr/>
          </a:p>
          <a:p>
            <a:pPr indent="-342900" lvl="0" marL="457200" rtl="0" algn="l">
              <a:spcBef>
                <a:spcPts val="0"/>
              </a:spcBef>
              <a:spcAft>
                <a:spcPts val="0"/>
              </a:spcAft>
              <a:buSzPts val="1800"/>
              <a:buChar char="●"/>
            </a:pPr>
            <a:r>
              <a:rPr lang="hu"/>
              <a:t>Infer.Net</a:t>
            </a:r>
            <a:endParaRPr/>
          </a:p>
          <a:p>
            <a:pPr indent="-342900" lvl="0" marL="457200" rtl="0" algn="l">
              <a:spcBef>
                <a:spcPts val="0"/>
              </a:spcBef>
              <a:spcAft>
                <a:spcPts val="0"/>
              </a:spcAft>
              <a:buSzPts val="1800"/>
              <a:buChar char="●"/>
            </a:pPr>
            <a:r>
              <a:rPr lang="hu"/>
              <a:t>Keras</a:t>
            </a:r>
            <a:endParaRPr/>
          </a:p>
          <a:p>
            <a:pPr indent="-342900" lvl="0" marL="457200" rtl="0" algn="l">
              <a:spcBef>
                <a:spcPts val="0"/>
              </a:spcBef>
              <a:spcAft>
                <a:spcPts val="0"/>
              </a:spcAft>
              <a:buSzPts val="1800"/>
              <a:buChar char="●"/>
            </a:pPr>
            <a:r>
              <a:rPr lang="hu"/>
              <a:t>Theano</a:t>
            </a:r>
            <a:endParaRPr/>
          </a:p>
          <a:p>
            <a:pPr indent="-342900" lvl="0" marL="457200" rtl="0" algn="l">
              <a:spcBef>
                <a:spcPts val="0"/>
              </a:spcBef>
              <a:spcAft>
                <a:spcPts val="0"/>
              </a:spcAft>
              <a:buSzPts val="1800"/>
              <a:buChar char="●"/>
            </a:pPr>
            <a:r>
              <a:rPr b="1" lang="hu"/>
              <a:t>Tensorflow</a:t>
            </a:r>
            <a:endParaRPr b="1"/>
          </a:p>
          <a:p>
            <a:pPr indent="-342900" lvl="0" marL="457200" rtl="0" algn="l">
              <a:spcBef>
                <a:spcPts val="0"/>
              </a:spcBef>
              <a:spcAft>
                <a:spcPts val="0"/>
              </a:spcAft>
              <a:buSzPts val="1800"/>
              <a:buChar char="●"/>
            </a:pPr>
            <a:r>
              <a:rPr lang="hu"/>
              <a:t>MCT</a:t>
            </a:r>
            <a:endParaRPr/>
          </a:p>
          <a:p>
            <a:pPr indent="-342900" lvl="0" marL="457200" rtl="0" algn="l">
              <a:spcBef>
                <a:spcPts val="0"/>
              </a:spcBef>
              <a:spcAft>
                <a:spcPts val="0"/>
              </a:spcAft>
              <a:buSzPts val="1800"/>
              <a:buChar char="●"/>
            </a:pPr>
            <a:r>
              <a:rPr lang="hu"/>
              <a:t>Caffe</a:t>
            </a:r>
            <a:endParaRPr/>
          </a:p>
          <a:p>
            <a:pPr indent="-342900" lvl="0" marL="457200" rtl="0" algn="l">
              <a:spcBef>
                <a:spcPts val="0"/>
              </a:spcBef>
              <a:spcAft>
                <a:spcPts val="0"/>
              </a:spcAft>
              <a:buSzPts val="1800"/>
              <a:buChar char="●"/>
            </a:pPr>
            <a:r>
              <a:rPr lang="hu"/>
              <a:t>MXNet</a:t>
            </a:r>
            <a:endParaRPr/>
          </a:p>
        </p:txBody>
      </p:sp>
      <p:sp>
        <p:nvSpPr>
          <p:cNvPr id="188" name="Google Shape;188;p32"/>
          <p:cNvSpPr txBox="1"/>
          <p:nvPr/>
        </p:nvSpPr>
        <p:spPr>
          <a:xfrm>
            <a:off x="3982125" y="1152475"/>
            <a:ext cx="4674900" cy="1410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hu"/>
              <a:t>Jellemzők</a:t>
            </a:r>
            <a:endParaRPr b="1"/>
          </a:p>
          <a:p>
            <a:pPr indent="-317500" lvl="0" marL="457200" rtl="0" algn="l">
              <a:spcBef>
                <a:spcPts val="0"/>
              </a:spcBef>
              <a:spcAft>
                <a:spcPts val="0"/>
              </a:spcAft>
              <a:buSzPts val="1400"/>
              <a:buChar char="●"/>
            </a:pPr>
            <a:r>
              <a:rPr lang="hu"/>
              <a:t>CUDA támogatás</a:t>
            </a:r>
            <a:endParaRPr/>
          </a:p>
          <a:p>
            <a:pPr indent="-317500" lvl="0" marL="457200" rtl="0" algn="l">
              <a:spcBef>
                <a:spcPts val="0"/>
              </a:spcBef>
              <a:spcAft>
                <a:spcPts val="0"/>
              </a:spcAft>
              <a:buSzPts val="1400"/>
              <a:buChar char="●"/>
            </a:pPr>
            <a:r>
              <a:rPr lang="hu"/>
              <a:t>Párhuzamos végrehajtás</a:t>
            </a:r>
            <a:endParaRPr/>
          </a:p>
          <a:p>
            <a:pPr indent="-317500" lvl="0" marL="457200" rtl="0" algn="l">
              <a:spcBef>
                <a:spcPts val="0"/>
              </a:spcBef>
              <a:spcAft>
                <a:spcPts val="0"/>
              </a:spcAft>
              <a:buSzPts val="1400"/>
              <a:buChar char="●"/>
            </a:pPr>
            <a:r>
              <a:rPr lang="hu"/>
              <a:t>előkészített modellek</a:t>
            </a:r>
            <a:endParaRPr/>
          </a:p>
          <a:p>
            <a:pPr indent="-317500" lvl="0" marL="457200" rtl="0" algn="l">
              <a:spcBef>
                <a:spcPts val="0"/>
              </a:spcBef>
              <a:spcAft>
                <a:spcPts val="0"/>
              </a:spcAft>
              <a:buSzPts val="1400"/>
              <a:buChar char="●"/>
            </a:pPr>
            <a:r>
              <a:rPr lang="hu"/>
              <a:t>konvolúciós és ismétlődő neuronhálózatok</a:t>
            </a:r>
            <a:endParaRPr/>
          </a:p>
          <a:p>
            <a:pPr indent="0" lvl="0" marL="0" rtl="0" algn="l">
              <a:spcBef>
                <a:spcPts val="0"/>
              </a:spcBef>
              <a:spcAft>
                <a:spcPts val="0"/>
              </a:spcAft>
              <a:buNone/>
            </a:pPr>
            <a:r>
              <a:t/>
            </a:r>
            <a:endParaRPr/>
          </a:p>
        </p:txBody>
      </p:sp>
      <p:sp>
        <p:nvSpPr>
          <p:cNvPr id="189" name="Google Shape;189;p32"/>
          <p:cNvSpPr txBox="1"/>
          <p:nvPr/>
        </p:nvSpPr>
        <p:spPr>
          <a:xfrm>
            <a:off x="3982125" y="2773850"/>
            <a:ext cx="4674900" cy="1410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hu"/>
              <a:t>Szolgáltatások</a:t>
            </a:r>
            <a:endParaRPr b="1"/>
          </a:p>
          <a:p>
            <a:pPr indent="-317500" lvl="0" marL="457200" rtl="0" algn="l">
              <a:spcBef>
                <a:spcPts val="0"/>
              </a:spcBef>
              <a:spcAft>
                <a:spcPts val="0"/>
              </a:spcAft>
              <a:buSzPts val="1400"/>
              <a:buChar char="●"/>
            </a:pPr>
            <a:r>
              <a:rPr lang="hu"/>
              <a:t>Google Cloud ML</a:t>
            </a:r>
            <a:endParaRPr/>
          </a:p>
          <a:p>
            <a:pPr indent="-317500" lvl="0" marL="457200" rtl="0" algn="l">
              <a:spcBef>
                <a:spcPts val="0"/>
              </a:spcBef>
              <a:spcAft>
                <a:spcPts val="0"/>
              </a:spcAft>
              <a:buSzPts val="1400"/>
              <a:buChar char="●"/>
            </a:pPr>
            <a:r>
              <a:rPr lang="hu"/>
              <a:t>AWS SageMaker</a:t>
            </a:r>
            <a:endParaRPr/>
          </a:p>
          <a:p>
            <a:pPr indent="-317500" lvl="0" marL="457200" rtl="0" algn="l">
              <a:spcBef>
                <a:spcPts val="0"/>
              </a:spcBef>
              <a:spcAft>
                <a:spcPts val="0"/>
              </a:spcAft>
              <a:buSzPts val="1400"/>
              <a:buChar char="●"/>
            </a:pPr>
            <a:r>
              <a:rPr lang="hu"/>
              <a:t>Azure Machine Learning Studio</a:t>
            </a:r>
            <a:endParaRPr/>
          </a:p>
          <a:p>
            <a:pPr indent="-317500" lvl="0" marL="457200" rtl="0" algn="l">
              <a:spcBef>
                <a:spcPts val="0"/>
              </a:spcBef>
              <a:spcAft>
                <a:spcPts val="0"/>
              </a:spcAft>
              <a:buSzPts val="1400"/>
              <a:buChar char="●"/>
            </a:pPr>
            <a:r>
              <a:rPr lang="hu"/>
              <a:t>IBM Watson ML</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Én, a sebesség….</a:t>
            </a:r>
            <a:endParaRPr/>
          </a:p>
        </p:txBody>
      </p:sp>
      <p:sp>
        <p:nvSpPr>
          <p:cNvPr id="195" name="Google Shape;195;p33"/>
          <p:cNvSpPr txBox="1"/>
          <p:nvPr>
            <p:ph idx="1" type="body"/>
          </p:nvPr>
        </p:nvSpPr>
        <p:spPr>
          <a:xfrm>
            <a:off x="311700" y="1152475"/>
            <a:ext cx="5214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CPU (1-8 mag) – lassú</a:t>
            </a:r>
            <a:endParaRPr/>
          </a:p>
          <a:p>
            <a:pPr indent="-342900" lvl="0" marL="457200" rtl="0" algn="l">
              <a:spcBef>
                <a:spcPts val="0"/>
              </a:spcBef>
              <a:spcAft>
                <a:spcPts val="0"/>
              </a:spcAft>
              <a:buSzPts val="1800"/>
              <a:buChar char="●"/>
            </a:pPr>
            <a:r>
              <a:rPr lang="hu"/>
              <a:t>Vektorprocesszorok</a:t>
            </a:r>
            <a:endParaRPr/>
          </a:p>
          <a:p>
            <a:pPr indent="-317500" lvl="1" marL="914400" rtl="0" algn="l">
              <a:spcBef>
                <a:spcPts val="0"/>
              </a:spcBef>
              <a:spcAft>
                <a:spcPts val="0"/>
              </a:spcAft>
              <a:buSzPts val="1400"/>
              <a:buChar char="○"/>
            </a:pPr>
            <a:r>
              <a:rPr lang="hu"/>
              <a:t>Lineáris algebra (vektorok, tenzorok)</a:t>
            </a:r>
            <a:endParaRPr/>
          </a:p>
          <a:p>
            <a:pPr indent="-317500" lvl="1" marL="914400" rtl="0" algn="l">
              <a:spcBef>
                <a:spcPts val="0"/>
              </a:spcBef>
              <a:spcAft>
                <a:spcPts val="0"/>
              </a:spcAft>
              <a:buSzPts val="1400"/>
              <a:buChar char="○"/>
            </a:pPr>
            <a:r>
              <a:rPr lang="hu"/>
              <a:t>GPU (100-1000 mag) – magas energiafogyasztás</a:t>
            </a:r>
            <a:endParaRPr/>
          </a:p>
          <a:p>
            <a:pPr indent="-317500" lvl="1" marL="914400" rtl="0" algn="l">
              <a:spcBef>
                <a:spcPts val="0"/>
              </a:spcBef>
              <a:spcAft>
                <a:spcPts val="0"/>
              </a:spcAft>
              <a:buSzPts val="1400"/>
              <a:buChar char="○"/>
            </a:pPr>
            <a:r>
              <a:rPr lang="hu"/>
              <a:t>FPGA (programozható hardver)</a:t>
            </a:r>
            <a:endParaRPr/>
          </a:p>
          <a:p>
            <a:pPr indent="-317500" lvl="1" marL="914400" rtl="0" algn="l">
              <a:spcBef>
                <a:spcPts val="0"/>
              </a:spcBef>
              <a:spcAft>
                <a:spcPts val="0"/>
              </a:spcAft>
              <a:buSzPts val="1400"/>
              <a:buChar char="○"/>
            </a:pPr>
            <a:r>
              <a:rPr lang="hu"/>
              <a:t>ASIC (célhardver)</a:t>
            </a:r>
            <a:endParaRPr/>
          </a:p>
          <a:p>
            <a:pPr indent="-342900" lvl="0" marL="457200" rtl="0" algn="l">
              <a:spcBef>
                <a:spcPts val="0"/>
              </a:spcBef>
              <a:spcAft>
                <a:spcPts val="0"/>
              </a:spcAft>
              <a:buSzPts val="1800"/>
              <a:buChar char="●"/>
            </a:pPr>
            <a:r>
              <a:rPr lang="hu"/>
              <a:t>Elosztott számítás</a:t>
            </a:r>
            <a:endParaRPr/>
          </a:p>
          <a:p>
            <a:pPr indent="-317500" lvl="1" marL="914400" rtl="0" algn="l">
              <a:spcBef>
                <a:spcPts val="0"/>
              </a:spcBef>
              <a:spcAft>
                <a:spcPts val="0"/>
              </a:spcAft>
              <a:buSzPts val="1400"/>
              <a:buChar char="○"/>
            </a:pPr>
            <a:r>
              <a:rPr lang="hu"/>
              <a:t>tanulás külön gépeken, majd átlagolni a gradienst</a:t>
            </a:r>
            <a:endParaRPr/>
          </a:p>
          <a:p>
            <a:pPr indent="-317500" lvl="1" marL="914400" rtl="0" algn="l">
              <a:spcBef>
                <a:spcPts val="0"/>
              </a:spcBef>
              <a:spcAft>
                <a:spcPts val="0"/>
              </a:spcAft>
              <a:buSzPts val="1400"/>
              <a:buChar char="○"/>
            </a:pPr>
            <a:r>
              <a:rPr lang="hu"/>
              <a:t>pipeline (feladatok megosztása)</a:t>
            </a:r>
            <a:endParaRPr/>
          </a:p>
          <a:p>
            <a:pPr indent="-317500" lvl="1" marL="914400" rtl="0" algn="l">
              <a:spcBef>
                <a:spcPts val="0"/>
              </a:spcBef>
              <a:spcAft>
                <a:spcPts val="0"/>
              </a:spcAft>
              <a:buSzPts val="1400"/>
              <a:buChar char="○"/>
            </a:pPr>
            <a:r>
              <a:rPr lang="hu"/>
              <a:t>feladatok szétbontása  </a:t>
            </a:r>
            <a:endParaRPr/>
          </a:p>
          <a:p>
            <a:pPr indent="0" lvl="0" marL="0" rtl="0" algn="l">
              <a:spcBef>
                <a:spcPts val="1600"/>
              </a:spcBef>
              <a:spcAft>
                <a:spcPts val="1600"/>
              </a:spcAft>
              <a:buNone/>
            </a:pPr>
            <a:r>
              <a:t/>
            </a:r>
            <a:endParaRPr/>
          </a:p>
        </p:txBody>
      </p:sp>
      <p:pic>
        <p:nvPicPr>
          <p:cNvPr id="196" name="Google Shape;196;p33"/>
          <p:cNvPicPr preferRelativeResize="0"/>
          <p:nvPr/>
        </p:nvPicPr>
        <p:blipFill>
          <a:blip r:embed="rId3">
            <a:alphaModFix/>
          </a:blip>
          <a:stretch>
            <a:fillRect/>
          </a:stretch>
        </p:blipFill>
        <p:spPr>
          <a:xfrm>
            <a:off x="5615850" y="1174300"/>
            <a:ext cx="3363199" cy="189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Összefoglalás</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Sok területen a leghatékonyabb módszer</a:t>
            </a:r>
            <a:endParaRPr/>
          </a:p>
          <a:p>
            <a:pPr indent="-342900" lvl="0" marL="457200" rtl="0" algn="l">
              <a:spcBef>
                <a:spcPts val="0"/>
              </a:spcBef>
              <a:spcAft>
                <a:spcPts val="0"/>
              </a:spcAft>
              <a:buSzPts val="1800"/>
              <a:buChar char="●"/>
            </a:pPr>
            <a:r>
              <a:rPr lang="hu"/>
              <a:t>idei Turing-díj (info. Nobel) a mélytanulás kidolgozásáért</a:t>
            </a:r>
            <a:endParaRPr/>
          </a:p>
          <a:p>
            <a:pPr indent="-342900" lvl="0" marL="457200" rtl="0" algn="l">
              <a:spcBef>
                <a:spcPts val="0"/>
              </a:spcBef>
              <a:spcAft>
                <a:spcPts val="0"/>
              </a:spcAft>
              <a:buSzPts val="1800"/>
              <a:buChar char="●"/>
            </a:pPr>
            <a:r>
              <a:rPr lang="hu"/>
              <a:t>deepfake (Obama videó) </a:t>
            </a:r>
            <a:endParaRPr/>
          </a:p>
          <a:p>
            <a:pPr indent="-342900" lvl="0" marL="457200" rtl="0" algn="l">
              <a:spcBef>
                <a:spcPts val="0"/>
              </a:spcBef>
              <a:spcAft>
                <a:spcPts val="0"/>
              </a:spcAft>
              <a:buSzPts val="1800"/>
              <a:buChar char="●"/>
            </a:pPr>
            <a:r>
              <a:rPr lang="hu"/>
              <a:t>Fekete doboz</a:t>
            </a:r>
            <a:endParaRPr/>
          </a:p>
          <a:p>
            <a:pPr indent="-317500" lvl="1" marL="914400" rtl="0" algn="l">
              <a:spcBef>
                <a:spcPts val="0"/>
              </a:spcBef>
              <a:spcAft>
                <a:spcPts val="0"/>
              </a:spcAft>
              <a:buSzPts val="1400"/>
              <a:buChar char="○"/>
            </a:pPr>
            <a:r>
              <a:rPr lang="hu"/>
              <a:t>nincs barkácsolás, csak újratanítás</a:t>
            </a:r>
            <a:endParaRPr/>
          </a:p>
          <a:p>
            <a:pPr indent="-342900" lvl="0" marL="457200" rtl="0" algn="l">
              <a:spcBef>
                <a:spcPts val="0"/>
              </a:spcBef>
              <a:spcAft>
                <a:spcPts val="0"/>
              </a:spcAft>
              <a:buSzPts val="1800"/>
              <a:buChar char="●"/>
            </a:pPr>
            <a:r>
              <a:rPr lang="hu"/>
              <a:t>A tanítás számolásigényes (és gépigényes), akár több hetes folyamat.</a:t>
            </a:r>
            <a:endParaRPr/>
          </a:p>
          <a:p>
            <a:pPr indent="-317500" lvl="1" marL="914400" rtl="0" algn="l">
              <a:spcBef>
                <a:spcPts val="0"/>
              </a:spcBef>
              <a:spcAft>
                <a:spcPts val="0"/>
              </a:spcAft>
              <a:buSzPts val="1400"/>
              <a:buChar char="○"/>
            </a:pPr>
            <a:r>
              <a:rPr lang="hu"/>
              <a:t>a kész módszer alkalmazása viszont gyors</a:t>
            </a:r>
            <a:endParaRPr/>
          </a:p>
          <a:p>
            <a:pPr indent="-342900" lvl="0" marL="457200" rtl="0" algn="l">
              <a:spcBef>
                <a:spcPts val="0"/>
              </a:spcBef>
              <a:spcAft>
                <a:spcPts val="0"/>
              </a:spcAft>
              <a:buSzPts val="1800"/>
              <a:buChar char="●"/>
            </a:pPr>
            <a:r>
              <a:rPr lang="hu"/>
              <a:t>Utóbbi években csökken a </a:t>
            </a:r>
            <a:r>
              <a:rPr i="1" lang="hu"/>
              <a:t>hype</a:t>
            </a:r>
            <a:r>
              <a:rPr lang="hu"/>
              <a:t>. Új paradigma?</a:t>
            </a:r>
            <a:endParaRPr/>
          </a:p>
          <a:p>
            <a:pPr indent="-342900" lvl="0" marL="457200" rtl="0" algn="l">
              <a:spcBef>
                <a:spcPts val="0"/>
              </a:spcBef>
              <a:spcAft>
                <a:spcPts val="0"/>
              </a:spcAft>
              <a:buSzPts val="1800"/>
              <a:buChar char="●"/>
            </a:pPr>
            <a:r>
              <a:rPr lang="hu"/>
              <a:t>Már ott van a zsebedben!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Tantárgyi előzmények</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Történeti előzmények (1940-), és kapcsolódó területek</a:t>
            </a:r>
            <a:endParaRPr/>
          </a:p>
          <a:p>
            <a:pPr indent="-342900" lvl="0" marL="457200" rtl="0" algn="l">
              <a:spcBef>
                <a:spcPts val="0"/>
              </a:spcBef>
              <a:spcAft>
                <a:spcPts val="0"/>
              </a:spcAft>
              <a:buSzPts val="1800"/>
              <a:buChar char="●"/>
            </a:pPr>
            <a:r>
              <a:rPr lang="hu"/>
              <a:t>Ágensszemlélet</a:t>
            </a:r>
            <a:endParaRPr/>
          </a:p>
          <a:p>
            <a:pPr indent="-342900" lvl="0" marL="457200" rtl="0" algn="l">
              <a:spcBef>
                <a:spcPts val="0"/>
              </a:spcBef>
              <a:spcAft>
                <a:spcPts val="0"/>
              </a:spcAft>
              <a:buSzPts val="1800"/>
              <a:buChar char="●"/>
            </a:pPr>
            <a:r>
              <a:rPr lang="hu"/>
              <a:t>Keresések</a:t>
            </a:r>
            <a:endParaRPr/>
          </a:p>
          <a:p>
            <a:pPr indent="-317500" lvl="1" marL="914400" rtl="0" algn="l">
              <a:spcBef>
                <a:spcPts val="0"/>
              </a:spcBef>
              <a:spcAft>
                <a:spcPts val="0"/>
              </a:spcAft>
              <a:buSzPts val="1400"/>
              <a:buChar char="○"/>
            </a:pPr>
            <a:r>
              <a:rPr lang="hu"/>
              <a:t>nem informált és informált</a:t>
            </a:r>
            <a:endParaRPr/>
          </a:p>
          <a:p>
            <a:pPr indent="-317500" lvl="1" marL="914400" rtl="0" algn="l">
              <a:spcBef>
                <a:spcPts val="0"/>
              </a:spcBef>
              <a:spcAft>
                <a:spcPts val="0"/>
              </a:spcAft>
              <a:buSzPts val="1400"/>
              <a:buChar char="○"/>
            </a:pPr>
            <a:r>
              <a:rPr lang="hu"/>
              <a:t>kényszer-kielégítések</a:t>
            </a:r>
            <a:endParaRPr/>
          </a:p>
          <a:p>
            <a:pPr indent="-317500" lvl="1" marL="914400" rtl="0" algn="l">
              <a:spcBef>
                <a:spcPts val="0"/>
              </a:spcBef>
              <a:spcAft>
                <a:spcPts val="0"/>
              </a:spcAft>
              <a:buSzPts val="1400"/>
              <a:buChar char="○"/>
            </a:pPr>
            <a:r>
              <a:rPr lang="hu"/>
              <a:t>ellenséges  környezetben</a:t>
            </a:r>
            <a:endParaRPr/>
          </a:p>
          <a:p>
            <a:pPr indent="-342900" lvl="0" marL="457200" rtl="0" algn="l">
              <a:spcBef>
                <a:spcPts val="0"/>
              </a:spcBef>
              <a:spcAft>
                <a:spcPts val="0"/>
              </a:spcAft>
              <a:buSzPts val="1800"/>
              <a:buChar char="●"/>
            </a:pPr>
            <a:r>
              <a:rPr lang="hu"/>
              <a:t>Logikai ágensek</a:t>
            </a:r>
            <a:endParaRPr/>
          </a:p>
          <a:p>
            <a:pPr indent="-342900" lvl="0" marL="457200" rtl="0" algn="l">
              <a:spcBef>
                <a:spcPts val="0"/>
              </a:spcBef>
              <a:spcAft>
                <a:spcPts val="0"/>
              </a:spcAft>
              <a:buSzPts val="1800"/>
              <a:buChar char="●"/>
            </a:pPr>
            <a:r>
              <a:rPr lang="hu"/>
              <a:t>Valószínűségi következtetés – Bayes-hálózatok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Kihívások</a:t>
            </a:r>
            <a:endParaRPr/>
          </a:p>
        </p:txBody>
      </p:sp>
      <p:sp>
        <p:nvSpPr>
          <p:cNvPr id="74" name="Google Shape;74;p16"/>
          <p:cNvSpPr txBox="1"/>
          <p:nvPr>
            <p:ph idx="1" type="body"/>
          </p:nvPr>
        </p:nvSpPr>
        <p:spPr>
          <a:xfrm>
            <a:off x="2639375" y="70000"/>
            <a:ext cx="6444900" cy="497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nagy tömegű adat tárolása, visszakeresése</a:t>
            </a:r>
            <a:endParaRPr/>
          </a:p>
          <a:p>
            <a:pPr indent="-342900" lvl="0" marL="457200" rtl="0" algn="l">
              <a:spcBef>
                <a:spcPts val="0"/>
              </a:spcBef>
              <a:spcAft>
                <a:spcPts val="0"/>
              </a:spcAft>
              <a:buSzPts val="1800"/>
              <a:buChar char="●"/>
            </a:pPr>
            <a:r>
              <a:rPr lang="hu"/>
              <a:t>beszéd előállítása</a:t>
            </a:r>
            <a:endParaRPr/>
          </a:p>
          <a:p>
            <a:pPr indent="-317500" lvl="1" marL="914400" rtl="0" algn="l">
              <a:spcBef>
                <a:spcPts val="0"/>
              </a:spcBef>
              <a:spcAft>
                <a:spcPts val="0"/>
              </a:spcAft>
              <a:buSzPts val="1400"/>
              <a:buChar char="○"/>
            </a:pPr>
            <a:r>
              <a:rPr lang="hu"/>
              <a:t>Pocket - demo</a:t>
            </a:r>
            <a:endParaRPr/>
          </a:p>
          <a:p>
            <a:pPr indent="-342900" lvl="0" marL="457200" rtl="0" algn="l">
              <a:spcBef>
                <a:spcPts val="0"/>
              </a:spcBef>
              <a:spcAft>
                <a:spcPts val="0"/>
              </a:spcAft>
              <a:buSzPts val="1800"/>
              <a:buChar char="●"/>
            </a:pPr>
            <a:r>
              <a:rPr lang="hu"/>
              <a:t>természetes nyelv megértése</a:t>
            </a:r>
            <a:endParaRPr/>
          </a:p>
          <a:p>
            <a:pPr indent="-317500" lvl="1" marL="914400" rtl="0" algn="l">
              <a:spcBef>
                <a:spcPts val="0"/>
              </a:spcBef>
              <a:spcAft>
                <a:spcPts val="0"/>
              </a:spcAft>
              <a:buSzPts val="1400"/>
              <a:buChar char="○"/>
            </a:pPr>
            <a:r>
              <a:rPr lang="hu"/>
              <a:t>Siri (Apple) – Google Assistant – Cortana (MS) – Alexa (Amazon)</a:t>
            </a:r>
            <a:endParaRPr/>
          </a:p>
          <a:p>
            <a:pPr indent="-342900" lvl="0" marL="457200" rtl="0" algn="l">
              <a:spcBef>
                <a:spcPts val="0"/>
              </a:spcBef>
              <a:spcAft>
                <a:spcPts val="0"/>
              </a:spcAft>
              <a:buSzPts val="1800"/>
              <a:buChar char="●"/>
            </a:pPr>
            <a:r>
              <a:rPr lang="hu"/>
              <a:t>gépi fordítás</a:t>
            </a:r>
            <a:endParaRPr/>
          </a:p>
          <a:p>
            <a:pPr indent="-317500" lvl="1" marL="914400" rtl="0" algn="l">
              <a:spcBef>
                <a:spcPts val="0"/>
              </a:spcBef>
              <a:spcAft>
                <a:spcPts val="0"/>
              </a:spcAft>
              <a:buSzPts val="1400"/>
              <a:buChar char="○"/>
            </a:pPr>
            <a:r>
              <a:rPr lang="hu"/>
              <a:t>google translate</a:t>
            </a:r>
            <a:endParaRPr/>
          </a:p>
          <a:p>
            <a:pPr indent="-342900" lvl="0" marL="457200" rtl="0" algn="l">
              <a:spcBef>
                <a:spcPts val="0"/>
              </a:spcBef>
              <a:spcAft>
                <a:spcPts val="0"/>
              </a:spcAft>
              <a:buSzPts val="1800"/>
              <a:buChar char="●"/>
            </a:pPr>
            <a:r>
              <a:rPr lang="hu"/>
              <a:t>alakfelismerés</a:t>
            </a:r>
            <a:endParaRPr/>
          </a:p>
          <a:p>
            <a:pPr indent="-317500" lvl="1" marL="914400" rtl="0" algn="l">
              <a:spcBef>
                <a:spcPts val="0"/>
              </a:spcBef>
              <a:spcAft>
                <a:spcPts val="0"/>
              </a:spcAft>
              <a:buSzPts val="1400"/>
              <a:buChar char="○"/>
            </a:pPr>
            <a:r>
              <a:rPr lang="hu"/>
              <a:t>Recognita (Nuance)</a:t>
            </a:r>
            <a:endParaRPr/>
          </a:p>
          <a:p>
            <a:pPr indent="-342900" lvl="0" marL="457200" rtl="0" algn="l">
              <a:spcBef>
                <a:spcPts val="0"/>
              </a:spcBef>
              <a:spcAft>
                <a:spcPts val="0"/>
              </a:spcAft>
              <a:buSzPts val="1800"/>
              <a:buChar char="●"/>
            </a:pPr>
            <a:r>
              <a:rPr lang="hu"/>
              <a:t>arcfelismerés</a:t>
            </a:r>
            <a:endParaRPr/>
          </a:p>
          <a:p>
            <a:pPr indent="-317500" lvl="1" marL="914400" rtl="0" algn="l">
              <a:spcBef>
                <a:spcPts val="0"/>
              </a:spcBef>
              <a:spcAft>
                <a:spcPts val="0"/>
              </a:spcAft>
              <a:buSzPts val="1400"/>
              <a:buChar char="○"/>
            </a:pPr>
            <a:r>
              <a:rPr lang="hu"/>
              <a:t>Face Unlock - 17 mobil</a:t>
            </a:r>
            <a:endParaRPr/>
          </a:p>
          <a:p>
            <a:pPr indent="-342900" lvl="0" marL="457200" rtl="0" algn="l">
              <a:spcBef>
                <a:spcPts val="0"/>
              </a:spcBef>
              <a:spcAft>
                <a:spcPts val="0"/>
              </a:spcAft>
              <a:buSzPts val="1800"/>
              <a:buChar char="●"/>
            </a:pPr>
            <a:r>
              <a:rPr lang="hu"/>
              <a:t>robotvezérlés</a:t>
            </a:r>
            <a:endParaRPr/>
          </a:p>
          <a:p>
            <a:pPr indent="-317500" lvl="1" marL="914400" rtl="0" algn="l">
              <a:spcBef>
                <a:spcPts val="0"/>
              </a:spcBef>
              <a:spcAft>
                <a:spcPts val="0"/>
              </a:spcAft>
              <a:buSzPts val="1400"/>
              <a:buChar char="○"/>
            </a:pPr>
            <a:r>
              <a:rPr lang="hu"/>
              <a:t>Boston Dynamics</a:t>
            </a:r>
            <a:endParaRPr/>
          </a:p>
          <a:p>
            <a:pPr indent="-342900" lvl="0" marL="457200" rtl="0" algn="l">
              <a:spcBef>
                <a:spcPts val="0"/>
              </a:spcBef>
              <a:spcAft>
                <a:spcPts val="0"/>
              </a:spcAft>
              <a:buSzPts val="1800"/>
              <a:buChar char="●"/>
            </a:pPr>
            <a:r>
              <a:rPr lang="hu"/>
              <a:t>zeneszerzés</a:t>
            </a:r>
            <a:endParaRPr/>
          </a:p>
          <a:p>
            <a:pPr indent="-342900" lvl="0" marL="457200" rtl="0" algn="l">
              <a:spcBef>
                <a:spcPts val="0"/>
              </a:spcBef>
              <a:spcAft>
                <a:spcPts val="0"/>
              </a:spcAft>
              <a:buSzPts val="1800"/>
              <a:buChar char="●"/>
            </a:pPr>
            <a:r>
              <a:rPr lang="hu"/>
              <a:t>zenefelismerés</a:t>
            </a:r>
            <a:endParaRPr/>
          </a:p>
          <a:p>
            <a:pPr indent="-317500" lvl="1" marL="914400" rtl="0" algn="l">
              <a:spcBef>
                <a:spcPts val="0"/>
              </a:spcBef>
              <a:spcAft>
                <a:spcPts val="0"/>
              </a:spcAft>
              <a:buSzPts val="1400"/>
              <a:buChar char="○"/>
            </a:pPr>
            <a:r>
              <a:rPr lang="hu"/>
              <a:t>Shazam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Gépi tanulás - példák</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Spamszűrés</a:t>
            </a:r>
            <a:endParaRPr/>
          </a:p>
          <a:p>
            <a:pPr indent="-342900" lvl="0" marL="457200" rtl="0" algn="l">
              <a:spcBef>
                <a:spcPts val="0"/>
              </a:spcBef>
              <a:spcAft>
                <a:spcPts val="0"/>
              </a:spcAft>
              <a:buSzPts val="1800"/>
              <a:buChar char="●"/>
            </a:pPr>
            <a:r>
              <a:rPr lang="hu"/>
              <a:t>Karakterfelismerés</a:t>
            </a:r>
            <a:endParaRPr/>
          </a:p>
          <a:p>
            <a:pPr indent="-342900" lvl="0" marL="457200" rtl="0" algn="l">
              <a:spcBef>
                <a:spcPts val="0"/>
              </a:spcBef>
              <a:spcAft>
                <a:spcPts val="0"/>
              </a:spcAft>
              <a:buSzPts val="1800"/>
              <a:buChar char="●"/>
            </a:pPr>
            <a:r>
              <a:rPr lang="hu"/>
              <a:t>Fotók címkézése</a:t>
            </a:r>
            <a:endParaRPr/>
          </a:p>
          <a:p>
            <a:pPr indent="-342900" lvl="0" marL="457200" rtl="0" algn="l">
              <a:spcBef>
                <a:spcPts val="0"/>
              </a:spcBef>
              <a:spcAft>
                <a:spcPts val="0"/>
              </a:spcAft>
              <a:buSzPts val="1800"/>
              <a:buChar char="●"/>
            </a:pPr>
            <a:r>
              <a:rPr lang="hu"/>
              <a:t>Ajánló rendszerek</a:t>
            </a:r>
            <a:endParaRPr/>
          </a:p>
          <a:p>
            <a:pPr indent="-342900" lvl="0" marL="457200" rtl="0" algn="l">
              <a:spcBef>
                <a:spcPts val="0"/>
              </a:spcBef>
              <a:spcAft>
                <a:spcPts val="0"/>
              </a:spcAft>
              <a:buSzPts val="1800"/>
              <a:buChar char="●"/>
            </a:pPr>
            <a:r>
              <a:rPr lang="hu"/>
              <a:t>Szociális háló elemzése</a:t>
            </a:r>
            <a:endParaRPr/>
          </a:p>
          <a:p>
            <a:pPr indent="-342900" lvl="0" marL="457200" rtl="0" algn="l">
              <a:spcBef>
                <a:spcPts val="0"/>
              </a:spcBef>
              <a:spcAft>
                <a:spcPts val="0"/>
              </a:spcAft>
              <a:buSzPts val="1800"/>
              <a:buChar char="●"/>
            </a:pPr>
            <a:r>
              <a:rPr lang="hu"/>
              <a:t>Hírek csoportosítása témájuk alapján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Gépi tanulás alapfogalmai</a:t>
            </a:r>
            <a:endParaRPr/>
          </a:p>
        </p:txBody>
      </p:sp>
      <p:sp>
        <p:nvSpPr>
          <p:cNvPr id="86" name="Google Shape;86;p18"/>
          <p:cNvSpPr txBox="1"/>
          <p:nvPr>
            <p:ph idx="1" type="body"/>
          </p:nvPr>
        </p:nvSpPr>
        <p:spPr>
          <a:xfrm>
            <a:off x="12885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hu"/>
              <a:t>tanuló adatbázis</a:t>
            </a:r>
            <a:endParaRPr/>
          </a:p>
          <a:p>
            <a:pPr indent="457200" lvl="0" marL="0" rtl="0" algn="l">
              <a:lnSpc>
                <a:spcPct val="100000"/>
              </a:lnSpc>
              <a:spcBef>
                <a:spcPts val="1000"/>
              </a:spcBef>
              <a:spcAft>
                <a:spcPts val="0"/>
              </a:spcAft>
              <a:buNone/>
            </a:pPr>
            <a:r>
              <a:rPr lang="hu"/>
              <a:t>párok halmaza (email-címke)</a:t>
            </a:r>
            <a:endParaRPr/>
          </a:p>
          <a:p>
            <a:pPr indent="0" lvl="0" marL="0" rtl="0" algn="l">
              <a:lnSpc>
                <a:spcPct val="100000"/>
              </a:lnSpc>
              <a:spcBef>
                <a:spcPts val="1000"/>
              </a:spcBef>
              <a:spcAft>
                <a:spcPts val="0"/>
              </a:spcAft>
              <a:buNone/>
            </a:pPr>
            <a:r>
              <a:rPr b="1" lang="hu"/>
              <a:t>modell</a:t>
            </a:r>
            <a:r>
              <a:rPr lang="hu"/>
              <a:t> </a:t>
            </a:r>
            <a:endParaRPr/>
          </a:p>
          <a:p>
            <a:pPr indent="457200" lvl="0" marL="0" rtl="0" algn="l">
              <a:lnSpc>
                <a:spcPct val="100000"/>
              </a:lnSpc>
              <a:spcBef>
                <a:spcPts val="1000"/>
              </a:spcBef>
              <a:spcAft>
                <a:spcPts val="0"/>
              </a:spcAft>
              <a:buNone/>
            </a:pPr>
            <a:r>
              <a:rPr lang="hu"/>
              <a:t>tudás, ami alapján címkézhetünk </a:t>
            </a:r>
            <a:endParaRPr/>
          </a:p>
          <a:p>
            <a:pPr indent="0" lvl="0" marL="0" rtl="0" algn="l">
              <a:lnSpc>
                <a:spcPct val="100000"/>
              </a:lnSpc>
              <a:spcBef>
                <a:spcPts val="1000"/>
              </a:spcBef>
              <a:spcAft>
                <a:spcPts val="0"/>
              </a:spcAft>
              <a:buNone/>
            </a:pPr>
            <a:r>
              <a:rPr b="1" lang="hu"/>
              <a:t>adatok</a:t>
            </a:r>
            <a:r>
              <a:rPr lang="hu"/>
              <a:t> </a:t>
            </a:r>
            <a:endParaRPr/>
          </a:p>
          <a:p>
            <a:pPr indent="457200" lvl="0" marL="0" rtl="0" algn="l">
              <a:lnSpc>
                <a:spcPct val="100000"/>
              </a:lnSpc>
              <a:spcBef>
                <a:spcPts val="1000"/>
              </a:spcBef>
              <a:spcAft>
                <a:spcPts val="0"/>
              </a:spcAft>
              <a:buNone/>
            </a:pPr>
            <a:r>
              <a:rPr lang="hu"/>
              <a:t>email-ek</a:t>
            </a:r>
            <a:endParaRPr/>
          </a:p>
          <a:p>
            <a:pPr indent="0" lvl="0" marL="0" rtl="0" algn="l">
              <a:lnSpc>
                <a:spcPct val="100000"/>
              </a:lnSpc>
              <a:spcBef>
                <a:spcPts val="1000"/>
              </a:spcBef>
              <a:spcAft>
                <a:spcPts val="0"/>
              </a:spcAft>
              <a:buNone/>
            </a:pPr>
            <a:r>
              <a:rPr b="1" lang="hu"/>
              <a:t>információ az adatokról</a:t>
            </a:r>
            <a:r>
              <a:rPr lang="hu"/>
              <a:t> </a:t>
            </a:r>
            <a:endParaRPr/>
          </a:p>
          <a:p>
            <a:pPr indent="457200" lvl="0" marL="0" rtl="0" algn="l">
              <a:lnSpc>
                <a:spcPct val="100000"/>
              </a:lnSpc>
              <a:spcBef>
                <a:spcPts val="1000"/>
              </a:spcBef>
              <a:spcAft>
                <a:spcPts val="0"/>
              </a:spcAft>
              <a:buNone/>
            </a:pPr>
            <a:r>
              <a:rPr lang="hu"/>
              <a:t>spam/nem spam címkék</a:t>
            </a:r>
            <a:endParaRPr/>
          </a:p>
        </p:txBody>
      </p:sp>
      <p:sp>
        <p:nvSpPr>
          <p:cNvPr id="87" name="Google Shape;87;p18"/>
          <p:cNvSpPr/>
          <p:nvPr/>
        </p:nvSpPr>
        <p:spPr>
          <a:xfrm>
            <a:off x="5482775" y="675250"/>
            <a:ext cx="1223900" cy="5727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hu"/>
              <a:t>tanuló adatbázis</a:t>
            </a:r>
            <a:endParaRPr/>
          </a:p>
        </p:txBody>
      </p:sp>
      <p:sp>
        <p:nvSpPr>
          <p:cNvPr id="88" name="Google Shape;88;p18"/>
          <p:cNvSpPr/>
          <p:nvPr/>
        </p:nvSpPr>
        <p:spPr>
          <a:xfrm>
            <a:off x="3528650" y="3487813"/>
            <a:ext cx="1223900" cy="5727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hu"/>
              <a:t>adatok</a:t>
            </a:r>
            <a:endParaRPr/>
          </a:p>
        </p:txBody>
      </p:sp>
      <p:sp>
        <p:nvSpPr>
          <p:cNvPr id="89" name="Google Shape;89;p18"/>
          <p:cNvSpPr/>
          <p:nvPr/>
        </p:nvSpPr>
        <p:spPr>
          <a:xfrm>
            <a:off x="5419425" y="1870988"/>
            <a:ext cx="1350600" cy="900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hu"/>
              <a:t>tanuló algoritmus</a:t>
            </a:r>
            <a:endParaRPr/>
          </a:p>
        </p:txBody>
      </p:sp>
      <p:sp>
        <p:nvSpPr>
          <p:cNvPr id="90" name="Google Shape;90;p18"/>
          <p:cNvSpPr/>
          <p:nvPr/>
        </p:nvSpPr>
        <p:spPr>
          <a:xfrm>
            <a:off x="5419475" y="3324000"/>
            <a:ext cx="1350498" cy="900332"/>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hu"/>
              <a:t>modell</a:t>
            </a:r>
            <a:endParaRPr/>
          </a:p>
        </p:txBody>
      </p:sp>
      <p:sp>
        <p:nvSpPr>
          <p:cNvPr id="91" name="Google Shape;91;p18"/>
          <p:cNvSpPr/>
          <p:nvPr/>
        </p:nvSpPr>
        <p:spPr>
          <a:xfrm>
            <a:off x="5922375" y="1381134"/>
            <a:ext cx="344700" cy="356700"/>
          </a:xfrm>
          <a:prstGeom prst="down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5922375" y="2869309"/>
            <a:ext cx="344700" cy="356700"/>
          </a:xfrm>
          <a:prstGeom prst="down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rot="-5400000">
            <a:off x="4913654" y="3595819"/>
            <a:ext cx="344700" cy="3567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7690750" y="3487800"/>
            <a:ext cx="1223900" cy="5727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hu"/>
              <a:t>információ az </a:t>
            </a:r>
            <a:r>
              <a:rPr lang="hu"/>
              <a:t>adatokról</a:t>
            </a:r>
            <a:endParaRPr/>
          </a:p>
        </p:txBody>
      </p:sp>
      <p:sp>
        <p:nvSpPr>
          <p:cNvPr id="95" name="Google Shape;95;p18"/>
          <p:cNvSpPr/>
          <p:nvPr/>
        </p:nvSpPr>
        <p:spPr>
          <a:xfrm rot="-5400000">
            <a:off x="7021479" y="3595819"/>
            <a:ext cx="344700" cy="3567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Felügyelt/felügyelet nélküli tanulás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a:t>felügyelt tanulás</a:t>
            </a:r>
            <a:r>
              <a:rPr lang="hu"/>
              <a:t> rendelkezésre állnak a közvetlen információk</a:t>
            </a:r>
            <a:endParaRPr/>
          </a:p>
          <a:p>
            <a:pPr indent="-342900" lvl="0" marL="457200" rtl="0" algn="l">
              <a:spcBef>
                <a:spcPts val="1600"/>
              </a:spcBef>
              <a:spcAft>
                <a:spcPts val="0"/>
              </a:spcAft>
              <a:buSzPts val="1800"/>
              <a:buChar char="●"/>
            </a:pPr>
            <a:r>
              <a:rPr lang="hu"/>
              <a:t>spam/nem spam, karakterek, stb  (osztályozási feladatok)</a:t>
            </a:r>
            <a:endParaRPr/>
          </a:p>
          <a:p>
            <a:pPr indent="0" lvl="0" marL="0" rtl="0" algn="l">
              <a:spcBef>
                <a:spcPts val="1600"/>
              </a:spcBef>
              <a:spcAft>
                <a:spcPts val="0"/>
              </a:spcAft>
              <a:buNone/>
            </a:pPr>
            <a:r>
              <a:rPr b="1" lang="hu"/>
              <a:t>felügyelet nélküli tanulás</a:t>
            </a:r>
            <a:r>
              <a:rPr lang="hu"/>
              <a:t> nincs közvetlen információ</a:t>
            </a:r>
            <a:endParaRPr/>
          </a:p>
          <a:p>
            <a:pPr indent="-342900" lvl="0" marL="457200" rtl="0" algn="l">
              <a:spcBef>
                <a:spcPts val="1600"/>
              </a:spcBef>
              <a:spcAft>
                <a:spcPts val="0"/>
              </a:spcAft>
              <a:buSzPts val="1800"/>
              <a:buChar char="●"/>
            </a:pPr>
            <a:r>
              <a:rPr lang="hu"/>
              <a:t>csoportosítás/klaszterezés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Regresszió</a:t>
            </a:r>
            <a:endParaRPr/>
          </a:p>
        </p:txBody>
      </p:sp>
      <p:sp>
        <p:nvSpPr>
          <p:cNvPr id="107" name="Google Shape;107;p20"/>
          <p:cNvSpPr txBox="1"/>
          <p:nvPr>
            <p:ph idx="1" type="body"/>
          </p:nvPr>
        </p:nvSpPr>
        <p:spPr>
          <a:xfrm>
            <a:off x="311700" y="1152475"/>
            <a:ext cx="355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eredményváltozó hogyan függ a más (magyarázó) változók alakulásától.</a:t>
            </a:r>
            <a:endParaRPr/>
          </a:p>
          <a:p>
            <a:pPr indent="-342900" lvl="0" marL="457200" rtl="0" algn="l">
              <a:spcBef>
                <a:spcPts val="1600"/>
              </a:spcBef>
              <a:spcAft>
                <a:spcPts val="0"/>
              </a:spcAft>
              <a:buSzPts val="1800"/>
              <a:buChar char="●"/>
            </a:pPr>
            <a:r>
              <a:rPr lang="hu"/>
              <a:t>lineáris: ŷ=a+bx</a:t>
            </a:r>
            <a:endParaRPr/>
          </a:p>
          <a:p>
            <a:pPr indent="-317500" lvl="1" marL="914400" rtl="0" algn="l">
              <a:spcBef>
                <a:spcPts val="0"/>
              </a:spcBef>
              <a:spcAft>
                <a:spcPts val="0"/>
              </a:spcAft>
              <a:buSzPts val="1400"/>
              <a:buChar char="○"/>
            </a:pPr>
            <a:r>
              <a:rPr lang="hu"/>
              <a:t>legkisebb négyzetek módszere</a:t>
            </a:r>
            <a:endParaRPr/>
          </a:p>
          <a:p>
            <a:pPr indent="-342900" lvl="0" marL="457200" rtl="0" algn="l">
              <a:spcBef>
                <a:spcPts val="0"/>
              </a:spcBef>
              <a:spcAft>
                <a:spcPts val="0"/>
              </a:spcAft>
              <a:buSzPts val="1800"/>
              <a:buChar char="●"/>
            </a:pPr>
            <a:r>
              <a:rPr lang="hu"/>
              <a:t>nem lineáris y = Ae</a:t>
            </a:r>
            <a:r>
              <a:rPr baseline="30000" lang="hu"/>
              <a:t>Bx</a:t>
            </a:r>
            <a:endParaRPr baseline="30000"/>
          </a:p>
          <a:p>
            <a:pPr indent="-342900" lvl="0" marL="457200" rtl="0" algn="l">
              <a:spcBef>
                <a:spcPts val="0"/>
              </a:spcBef>
              <a:spcAft>
                <a:spcPts val="0"/>
              </a:spcAft>
              <a:buSzPts val="1800"/>
              <a:buChar char="●"/>
            </a:pPr>
            <a:r>
              <a:rPr lang="hu"/>
              <a:t>több osztályú problémák</a:t>
            </a:r>
            <a:endParaRPr/>
          </a:p>
        </p:txBody>
      </p:sp>
      <p:pic>
        <p:nvPicPr>
          <p:cNvPr id="108" name="Google Shape;108;p20"/>
          <p:cNvPicPr preferRelativeResize="0"/>
          <p:nvPr/>
        </p:nvPicPr>
        <p:blipFill>
          <a:blip r:embed="rId3">
            <a:alphaModFix/>
          </a:blip>
          <a:stretch>
            <a:fillRect/>
          </a:stretch>
        </p:blipFill>
        <p:spPr>
          <a:xfrm>
            <a:off x="3975600" y="1152473"/>
            <a:ext cx="4950701" cy="31792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Osztályozás</a:t>
            </a:r>
            <a:endParaRPr/>
          </a:p>
        </p:txBody>
      </p:sp>
      <p:sp>
        <p:nvSpPr>
          <p:cNvPr id="114" name="Google Shape;114;p21"/>
          <p:cNvSpPr txBox="1"/>
          <p:nvPr>
            <p:ph idx="1" type="body"/>
          </p:nvPr>
        </p:nvSpPr>
        <p:spPr>
          <a:xfrm>
            <a:off x="311700" y="1152475"/>
            <a:ext cx="464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a:t>Modell</a:t>
            </a:r>
            <a:r>
              <a:rPr lang="hu"/>
              <a:t> szeparáló egyenesek (hipersíkok)</a:t>
            </a:r>
            <a:endParaRPr/>
          </a:p>
          <a:p>
            <a:pPr indent="0" lvl="0" marL="0" rtl="0" algn="l">
              <a:spcBef>
                <a:spcPts val="1600"/>
              </a:spcBef>
              <a:spcAft>
                <a:spcPts val="0"/>
              </a:spcAft>
              <a:buNone/>
            </a:pPr>
            <a:r>
              <a:rPr b="1" lang="hu"/>
              <a:t>Módszerek</a:t>
            </a:r>
            <a:endParaRPr b="1"/>
          </a:p>
          <a:p>
            <a:pPr indent="-342900" lvl="0" marL="457200" rtl="0" algn="l">
              <a:spcBef>
                <a:spcPts val="1600"/>
              </a:spcBef>
              <a:spcAft>
                <a:spcPts val="0"/>
              </a:spcAft>
              <a:buSzPts val="1800"/>
              <a:buChar char="●"/>
            </a:pPr>
            <a:r>
              <a:rPr lang="hu"/>
              <a:t>Bayes osztályozók</a:t>
            </a:r>
            <a:endParaRPr/>
          </a:p>
          <a:p>
            <a:pPr indent="-342900" lvl="0" marL="457200" rtl="0" algn="l">
              <a:spcBef>
                <a:spcPts val="0"/>
              </a:spcBef>
              <a:spcAft>
                <a:spcPts val="0"/>
              </a:spcAft>
              <a:buSzPts val="1800"/>
              <a:buChar char="●"/>
            </a:pPr>
            <a:r>
              <a:rPr lang="hu"/>
              <a:t>Döntési fák</a:t>
            </a:r>
            <a:endParaRPr/>
          </a:p>
          <a:p>
            <a:pPr indent="-342900" lvl="0" marL="457200" rtl="0" algn="l">
              <a:spcBef>
                <a:spcPts val="0"/>
              </a:spcBef>
              <a:spcAft>
                <a:spcPts val="0"/>
              </a:spcAft>
              <a:buSzPts val="1800"/>
              <a:buChar char="●"/>
            </a:pPr>
            <a:r>
              <a:rPr lang="hu"/>
              <a:t>Support Vector Machines</a:t>
            </a:r>
            <a:endParaRPr/>
          </a:p>
        </p:txBody>
      </p:sp>
      <p:pic>
        <p:nvPicPr>
          <p:cNvPr id="115" name="Google Shape;115;p21"/>
          <p:cNvPicPr preferRelativeResize="0"/>
          <p:nvPr/>
        </p:nvPicPr>
        <p:blipFill>
          <a:blip r:embed="rId3">
            <a:alphaModFix/>
          </a:blip>
          <a:stretch>
            <a:fillRect/>
          </a:stretch>
        </p:blipFill>
        <p:spPr>
          <a:xfrm>
            <a:off x="4442875" y="1778975"/>
            <a:ext cx="4644301" cy="21634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