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latin typeface="Calibri"/>
                <a:ea typeface="Calibri"/>
                <a:cs typeface="Calibri"/>
                <a:sym typeface="Calibri"/>
              </a:rPr>
              <a:t>A mai órán próbálom elhelyezni a Mesterséges intelligenciát. Ezt a szót nap mint nap halljuk, talán annyi értelemben, mint ahányan mondják. Egyesek számára a sci-fi önálló, gondolkodó robotjairól van szó, melyek ezerszer értelmesebbek az embernél, szinte végtelen memóriával rendelkeznek így minden apróságra emlékeznek, és mindenhez értenek. Mások a gépi tanulást, azon belül is a mélytanulást értik a mesterséges intelligencia alatt.</a:t>
            </a:r>
            <a:endParaRPr sz="1400">
              <a:latin typeface="Calibri"/>
              <a:ea typeface="Calibri"/>
              <a:cs typeface="Calibri"/>
              <a:sym typeface="Calibri"/>
            </a:endParaRPr>
          </a:p>
          <a:p>
            <a:pPr indent="0" lvl="0" marL="0" rtl="0" algn="l">
              <a:spcBef>
                <a:spcPts val="0"/>
              </a:spcBef>
              <a:spcAft>
                <a:spcPts val="0"/>
              </a:spcAft>
              <a:buNone/>
            </a:pPr>
            <a:r>
              <a:rPr lang="hu" sz="1400">
                <a:latin typeface="Calibri"/>
                <a:ea typeface="Calibri"/>
                <a:cs typeface="Calibri"/>
                <a:sym typeface="Calibri"/>
              </a:rPr>
              <a:t>Az előbbi, a (szak)irodalomban általános intelligencia névvel illetett variáns még a vágyak tárgya. A mélytanulás csak az egyik eszköze a mesterséges intelligenciának, szinte a statisztika teljes tárháza ide kapcsolható. Sőt vannak teljesen más területek is. Remélem a félév végére sikerül árnyaltabb képet kialakítani.</a:t>
            </a:r>
            <a:endParaRPr sz="1400">
              <a:latin typeface="Calibri"/>
              <a:ea typeface="Calibri"/>
              <a:cs typeface="Calibri"/>
              <a:sym typeface="Calibri"/>
            </a:endParaRPr>
          </a:p>
          <a:p>
            <a:pPr indent="0" lvl="0" marL="0" rtl="0" algn="l">
              <a:spcBef>
                <a:spcPts val="0"/>
              </a:spcBef>
              <a:spcAft>
                <a:spcPts val="0"/>
              </a:spcAft>
              <a:buNone/>
            </a:pPr>
            <a:r>
              <a:rPr lang="hu" sz="1400">
                <a:latin typeface="Calibri"/>
                <a:ea typeface="Calibri"/>
                <a:cs typeface="Calibri"/>
                <a:sym typeface="Calibri"/>
              </a:rPr>
              <a:t>Russel és Norvig írt egy könyvet a mesterséges intelligenciáról, melyet pár évente fel kell frissíteniük, mert azalatt jelentős változások történnek. Mi ennek a könyvnek közel negyedével kerülünk kapcsolatba. Ha valaki valamely témakörben kicsit el szeretne mélyedni, jobban utánanézni az itt leírtaknak, akkor használja bátran. E könyv alapján csináltak több tízezer fős online egyetemi kurzust, és az egyik szerző a Google MI osztályának a vezetője. Ha valakinek van ideje, akkor érdemes átfutni az ebben a félévben nem érintett részeket is. </a:t>
            </a:r>
            <a:endParaRPr sz="1400">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dbd3a01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dbd3a0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Lássuk a mesterséges intelligencia mint tudományág mivel áll kapcsolatban! Elsőként is nézzük az eredetét! Az ókori görögök filozófiája igen csak sok mindennek volt az alapja. Magát a logikát is ide sorolhatjuk, illetve a logikához kapcsolódó következtetési módszereket. Ugyancsak a filozófia foglalkozott a tanulás természetével, ahogy a nyelvekkel, mint a kommunikáció eszközével, és itt jelent meg a racionalitás alapja is.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Minthogy az ágenst azonosítottuk egy függvénnyel, erősen kapcsolódunk a matematikához is. A matematika biztosítja azt a jelölésrendszert, melyet a logikában is építünk, és ahogy a matematikában is alapvető, hogy bizonyítás nélkül nem fogadunk el valamit, ez a logikában is fennáll. A későbbiekben több algoritmust is megismerünk. Az algoritmusok vizsgálatára a matematikát használhatjuk fel, például hány lépésben ér véget adott inputra. Viszont amint a múlt század első felében kiderült, vannak olyan kérdések, melyre nem kaphatunk választ.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 szemeszter végén betekintést nyerünk, hogyan lehet felülemelkedni a logika korlátain. Ehhez viszont a valószínűségszámításra lesz szükségünk. Ez is a matematika része.</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Alapvető elvárás, hogy az ágens ne rettenjen meg egy ismeretlen környezettől. Ne kelljen a robotporszívót a lakás alaprajza alapján megvásárolni, és egy költözéskor kidobni. Tehát elvárjuk az adaptációt, ennek természetét, megvalósulását pedig a pszichológia vizsgálja. De ide tartoznak az érzékelés és vezérlés alapjai is, amire az ágensnek szüksége van.</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Elvárjuk a racionalitást, a racionális döntéseket. Ezzel pedig a közgazdaságtan illetve a játékelmélet foglalkozik.</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dbd3a01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dbd3a01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Nem értünk még a lista végére. Ha természetes nyelven szeretnénk kommunikálni az ágenssel akár írásban, akár szóban, akkor a szöveg nyelvészeti elemzésére van szükség. Ennek része a nyelvtan, mely segít megérteni a szöveg szerkezetét, az egyes nyelvi részek kapcsolatát. A szöveg megértéséhez gyakran szükség van a korábban elhangzottak ismeretére, így azokat, pontosabban az abban szereplő információkat valahogy tárolni, ábrázolni kell.</a:t>
            </a:r>
            <a:endParaRPr/>
          </a:p>
          <a:p>
            <a:pPr indent="0" lvl="0" marL="0" rtl="0" algn="l">
              <a:lnSpc>
                <a:spcPct val="115000"/>
              </a:lnSpc>
              <a:spcBef>
                <a:spcPts val="1200"/>
              </a:spcBef>
              <a:spcAft>
                <a:spcPts val="0"/>
              </a:spcAft>
              <a:buClr>
                <a:schemeClr val="dk1"/>
              </a:buClr>
              <a:buSzPts val="1100"/>
              <a:buFont typeface="Arial"/>
              <a:buNone/>
            </a:pPr>
            <a:r>
              <a:rPr lang="hu"/>
              <a:t>Az agyunkat neuronok milliárdjai hálózata alkotja. Ez lenne a „hardver”, melyen fut az értelmünk. Ennek a bonyolult rendszernek nevetségesen egyszerű modelljei is igen szépen teljesítenek a gyakorlatban. Nagyon jó lenne minél többet ellesni az agyunk működéséről, mert igen jól lehetne használni. Egyre többet és többet tudunk róla, de még nagyon messze vagyunk a teljes megértéstől.</a:t>
            </a:r>
            <a:endParaRPr/>
          </a:p>
          <a:p>
            <a:pPr indent="0" lvl="0" marL="0" rtl="0" algn="l">
              <a:lnSpc>
                <a:spcPct val="115000"/>
              </a:lnSpc>
              <a:spcBef>
                <a:spcPts val="1200"/>
              </a:spcBef>
              <a:spcAft>
                <a:spcPts val="0"/>
              </a:spcAft>
              <a:buClr>
                <a:schemeClr val="dk1"/>
              </a:buClr>
              <a:buSzPts val="1100"/>
              <a:buFont typeface="Arial"/>
              <a:buNone/>
            </a:pPr>
            <a:r>
              <a:rPr lang="hu"/>
              <a:t>Már az ókorban készült olyan szerkezet (vízi óra), mely képes volt önmaga szabályozására, az átfolyó víz közel konstans értéken tartására. Hasonló megközelítéssel találkozhattunk a gőzgépek esetén is, igen egyszerű megoldások révén. A visszacsatolás tudományos vizsgálata, a szabályozáselmélet a múlt század elejére vezethető vissza. A szabályozás igényei vezettek el részben a számítógépek kifejlesztéséhez, továbbá az optimális megoldás utáni vágy  itt is megjelenik, ahogy az ágensek esetén is.</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dbd3a01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dbd3a01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Lássuk a mesterséges intelligencia történetét. Az agy neuronjai, a Russel-Whitehead féle ítéletkalkulus és a Turing-féle számításelmélet adta azt az alapot, melyből építkezve McCulloch és Pitts javasolt egy mesterséges neuron modellt, ahol a neuronok állapota logikai értéknek felelt meg. Megmutatták, hogy a neuronok megfelelő összekapcsolásával minden (kiszámítható) függvény megvalósítható. Ez még elméleti eredmény, majd az ötvenes évek elején elektroncsövekből elkészült egy egyszerűbb neuronháló. (Bernard Russel, az előbb említett páros tagja, és Stuart Russel, az AI Bible írója különböző személyek több évtized távolságban.)</a:t>
            </a:r>
            <a:endParaRPr/>
          </a:p>
          <a:p>
            <a:pPr indent="0" lvl="0" marL="0" rtl="0" algn="l">
              <a:lnSpc>
                <a:spcPct val="115000"/>
              </a:lnSpc>
              <a:spcBef>
                <a:spcPts val="1200"/>
              </a:spcBef>
              <a:spcAft>
                <a:spcPts val="0"/>
              </a:spcAft>
              <a:buClr>
                <a:schemeClr val="dk1"/>
              </a:buClr>
              <a:buSzPts val="1100"/>
              <a:buFont typeface="Arial"/>
              <a:buNone/>
            </a:pPr>
            <a:r>
              <a:rPr lang="hu"/>
              <a:t>Turing cikkéről már volt szó, ebben további elképzelések is szerepeltek, mint például a genetikus algoritmus vagy a megerősítéses tanulás. Nagyjából ebben az időben indult el a mesterséges intelligencia szárnyalása, amikor kis erőbefektetéssel nagyon szép eredményeket lehetett elérni. Ne felejtsük el, hogy az első magas szintű programozási nyelv, a Fortran nagyjából 1957-re vált használhatóvá, előtte szinte csak assembly-ben íródott minden program. Viszont már ekkor készült egy dáma program – fura módon a dáma, mint táblás játék – az USA-ban illetve az oroszoknál igen elterjedt, bár kicsit eltérő szabályokkal. Ekkor készült logikai bizonyításokra is program, mely a Russel-Whitehead könyv tételeinek jelentős részét bebizonyította, néha rövidebben is. Sőt készült olyan program is, mely – akár nehéznek tűnő – geometriai tételeket bizonyított.</a:t>
            </a:r>
            <a:endParaRPr/>
          </a:p>
          <a:p>
            <a:pPr indent="0" lvl="0" marL="0" rtl="0" algn="l">
              <a:lnSpc>
                <a:spcPct val="115000"/>
              </a:lnSpc>
              <a:spcBef>
                <a:spcPts val="1200"/>
              </a:spcBef>
              <a:spcAft>
                <a:spcPts val="0"/>
              </a:spcAft>
              <a:buClr>
                <a:schemeClr val="dk1"/>
              </a:buClr>
              <a:buSzPts val="1100"/>
              <a:buFont typeface="Arial"/>
              <a:buNone/>
            </a:pPr>
            <a:r>
              <a:rPr lang="hu"/>
              <a:t>Nevezetes az az 1956-os nyári találkozó, melyen 10 amerikai kutatót sikerült összegyűjteni, és közös kutatási pályára állítani. Ők, és diákjaik határozták meg több évtizedre az MI irányait. Sőt ekkor született meg ez az elnevezés is, amitől később már szabadultak volna, de hiába. Nagy eredménynek tartom a Robinson algoritmusát, mely lehetővé tett egy hatékony elsőrendű kalkulust. Igaz nem a teljes elsőrendű nyelvre, de ne legyünk telhetetlenek, nagyon sok mindenre ez is elég, és ez tette lehetővé majd az automatikus tételbizonyítás beindulását és felvirágozását.  </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dbd3a01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dbd3a01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a:t>Egy ideig ment minden csont nélkül, de idővel nagyobbak lettek a számítógépek – gyorsabb processzor, nagyobb tár – és megpróbálták a korábbi programokat nagyobb adatokra is lefuttatni, valamint újabb feladatokra alkalmazni a gépeket. Viszont itt már sokan elbuktak. Egy SAT (kielégíthetőségi) problémánál 10 változó esetén közel ezer esetet kell megvizsgálni, míg 20 változó esetén több mint egy milliót. Dupla akkora feladat, ezerszer több számítás! Erre nem voltak felkészülve az algoritmusok. A korábban vizsgált neuronhálózatok háttérbe szorulnak, ahogy kiderül pár eredmény arról, hogy milyen korlátai vannak ennek a megközelítésnek.</a:t>
            </a:r>
            <a:endParaRPr/>
          </a:p>
          <a:p>
            <a:pPr indent="0" lvl="0" marL="0" rtl="0" algn="l">
              <a:lnSpc>
                <a:spcPct val="115000"/>
              </a:lnSpc>
              <a:spcBef>
                <a:spcPts val="1200"/>
              </a:spcBef>
              <a:spcAft>
                <a:spcPts val="0"/>
              </a:spcAft>
              <a:buClr>
                <a:schemeClr val="dk1"/>
              </a:buClr>
              <a:buSzPts val="1100"/>
              <a:buFont typeface="Arial"/>
              <a:buNone/>
            </a:pPr>
            <a:r>
              <a:rPr lang="hu"/>
              <a:t>A hidegháborúban nagy szükség volt az orosz nyelvű cikkek angolra fordítására. Fordító kevés akadt, bízzuk a számítógépekre. A szótárfüzetes fordítás – azaz minden szót helyettesítsünk a neki megfelelő másik nyelvűvel, nem szerencsés. Ezt Karinthy is eljátszotta még a múlt század első felében (Jöttem a Gangesz partjairól), de itt láthatunk egy bibliai idézetet: „the spirit is willing but the flesh is weak”. A spirit szónak két jelentése is van, a lélek, illetve az alkohol. A flesh esetén a szótár alapvetően csak a hús jelentést adja meg. Ne csodálkozzunk, hogy sikertelen lesz a fordítás. Ilyen sikertelenségek miatt egy ideig visszaszorult a gépi fordítás, és majd csak a nagy korpuszok megjelenése, és a rajtuk végzett statisztikai elemzések birtokában indult újra az ezredforduló körül.</a:t>
            </a:r>
            <a:endParaRPr/>
          </a:p>
          <a:p>
            <a:pPr indent="0" lvl="0" marL="0" rtl="0" algn="l">
              <a:lnSpc>
                <a:spcPct val="115000"/>
              </a:lnSpc>
              <a:spcBef>
                <a:spcPts val="1200"/>
              </a:spcBef>
              <a:spcAft>
                <a:spcPts val="0"/>
              </a:spcAft>
              <a:buClr>
                <a:schemeClr val="dk1"/>
              </a:buClr>
              <a:buSzPts val="1100"/>
              <a:buFont typeface="Arial"/>
              <a:buNone/>
            </a:pPr>
            <a:r>
              <a:rPr lang="hu"/>
              <a:t>A nagy, általános jellegű algoritmusok mellett megjelentek olyan rendszerek is, melyek felhasználtak adott területre vonatkozó információkat is. Emiatt csak ezen a konkrét területen lehetett felhasználni. A DENDRAL program megkapta a kémiai vegyület képletét, valamint egyes alkotórészeinek tömegét. Ezután a program megalkotta a vegyület szerkezeti képletét. Ehhez rengeteg szabályt, ismeretet kellett felhasználnia, illetve igen sok változatot generálnia, melyet többnyire eldobott.</a:t>
            </a:r>
            <a:endParaRPr/>
          </a:p>
          <a:p>
            <a:pPr indent="0" lvl="0" marL="0" rtl="0" algn="l">
              <a:lnSpc>
                <a:spcPct val="115000"/>
              </a:lnSpc>
              <a:spcBef>
                <a:spcPts val="1200"/>
              </a:spcBef>
              <a:spcAft>
                <a:spcPts val="0"/>
              </a:spcAft>
              <a:buClr>
                <a:schemeClr val="dk1"/>
              </a:buClr>
              <a:buSzPts val="1100"/>
              <a:buFont typeface="Arial"/>
              <a:buNone/>
            </a:pPr>
            <a:r>
              <a:rPr lang="hu"/>
              <a:t>Az, hogy adott témakör ismereteit be lehet építeni egy rendszerbe, egyre inkább elterjedt. A MYCIN vérrel kapcsolatos fertőzésekről tárolt információkat, és rendszerint hatékonyabban dolgozott, mint egy kezdő orvos.</a:t>
            </a:r>
            <a:endParaRPr/>
          </a:p>
          <a:p>
            <a:pPr indent="0" lvl="0" marL="0" rtl="0" algn="l">
              <a:lnSpc>
                <a:spcPct val="115000"/>
              </a:lnSpc>
              <a:spcBef>
                <a:spcPts val="1200"/>
              </a:spcBef>
              <a:spcAft>
                <a:spcPts val="0"/>
              </a:spcAft>
              <a:buClr>
                <a:schemeClr val="dk1"/>
              </a:buClr>
              <a:buSzPts val="1100"/>
              <a:buFont typeface="Arial"/>
              <a:buNone/>
            </a:pPr>
            <a:r>
              <a:rPr lang="hu"/>
              <a:t>A DEC – azóta már csődbe ment vállalat – 1982-ben kifejlesztett egy programot, mely számítógépek konfigurációinak összeállításában segédkezett. Ma sem mindegy, hogy milyen alaplapba milyen grafikus kártyát vagy memóriát szeretnénk beledugni, és régen is hasonló volt a helyzet. Négy év múlva már évi 40 millió dollár megtakarítást ért el a cég, hogy szakértők helyett ezt a programot használta. Természetesen erre más cégek is ráharaptak.</a:t>
            </a:r>
            <a:endParaRPr/>
          </a:p>
          <a:p>
            <a:pPr indent="0" lvl="0" marL="0" rtl="0" algn="l">
              <a:lnSpc>
                <a:spcPct val="115000"/>
              </a:lnSpc>
              <a:spcBef>
                <a:spcPts val="1200"/>
              </a:spcBef>
              <a:spcAft>
                <a:spcPts val="0"/>
              </a:spcAft>
              <a:buClr>
                <a:schemeClr val="dk1"/>
              </a:buClr>
              <a:buSzPts val="1100"/>
              <a:buFont typeface="Arial"/>
              <a:buNone/>
            </a:pPr>
            <a:r>
              <a:rPr lang="hu"/>
              <a:t>A fellendülést látva Japán a folyamat élére akart állni, megalkotni az ötödik generációs számítógépet, egy logikai programnyelvet használva elsődlegesen. Viszont a kitűzött célokat nem sikerült elérni.</a:t>
            </a:r>
            <a:endParaRPr/>
          </a:p>
          <a:p>
            <a:pPr indent="0" lvl="0" marL="0" rtl="0" algn="l">
              <a:lnSpc>
                <a:spcPct val="115000"/>
              </a:lnSpc>
              <a:spcBef>
                <a:spcPts val="1200"/>
              </a:spcBef>
              <a:spcAft>
                <a:spcPts val="0"/>
              </a:spcAft>
              <a:buClr>
                <a:schemeClr val="dk1"/>
              </a:buClr>
              <a:buSzPts val="1100"/>
              <a:buFont typeface="Arial"/>
              <a:buNone/>
            </a:pPr>
            <a:r>
              <a:rPr lang="hu"/>
              <a:t>A számítógépek megfelelő teljesítménye, a mesterséges neuronhálók tanításának új módozatai megint divatba hozták a neuronhálókat. Még a karon is voltak ide kapcsolódó fejlesztések a nyolcvanas években, például rendszámfelismerési feladatok.</a:t>
            </a:r>
            <a:endParaRPr/>
          </a:p>
          <a:p>
            <a:pPr indent="0" lvl="0" marL="0" rtl="0" algn="l">
              <a:lnSpc>
                <a:spcPct val="115000"/>
              </a:lnSpc>
              <a:spcBef>
                <a:spcPts val="1200"/>
              </a:spcBef>
              <a:spcAft>
                <a:spcPts val="0"/>
              </a:spcAft>
              <a:buClr>
                <a:schemeClr val="dk1"/>
              </a:buClr>
              <a:buSzPts val="1100"/>
              <a:buFont typeface="Arial"/>
              <a:buNone/>
            </a:pPr>
            <a:r>
              <a:rPr lang="hu"/>
              <a:t>A mesterséges intelligencia nyitott több új irányba is, ezek közül talán a legfontosabb a valószínűségszámítás. Az ott már rég jól teljesítű módszerek új életre keltek ezen a területen, és egyre több, egyre szebb eredményeket értek el. Majd kicsivel az ezredforduló előtt eluralkodott az ágensszemlélet. Ha valahol egy –bot végződésű szóval találkozunk (chat-bot), akkor gyanakodhatunk, hogy egy ágenssel van dolgunk.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dbd3a01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dbd3a01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Kérem gondolkodjon el, hogy az alábbi kérdésekre igen vagy nem a válasz! Esetleg végezzen egy gyors keresést az interneten!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dbd3a01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dbd3a01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Ugyanaz mint az előbb.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dba30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dba30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solidFill>
                  <a:schemeClr val="dk1"/>
                </a:solidFill>
                <a:latin typeface="Calibri"/>
                <a:ea typeface="Calibri"/>
                <a:cs typeface="Calibri"/>
                <a:sym typeface="Calibri"/>
              </a:rPr>
              <a:t>A mai órán először magát a fogalmat próbáljuk tisztázni, megvizsgáljuk a különféle megközelítéseket, mely mire próbálta kihegyezni a vizsgálatokat. Ezt követően gyorsan átfutjuk a közel hetvenéves történetet, mely igen sok fordulatot tartalmazott. Végül felteszek pár kérdést – és a digitális forma miatt a választ nem várom meg, esetleg a Teams-en megbeszéljük  – arról, hogy hol tart ma az MI.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dba302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dba302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Alapvetően négy elképzelés terjedt el a mesterséges intelligenciáról, és ezek két dimenzió/faktor mentén oszlanak el. Az egyik, hogy utánoznia kell az embert, vagy elegendő az is, ha racionálisan viselkedik. A másik, hogy mit is jelent ez a viselkedés, gondolkodnia kell, vagy pedig cselekednie. A kétszer két lehetőség négy esetet ad ki, amit kétszer kettes rácsba is szervezhetnénk.</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Az első lehetőség emberi módon gondolkodó rendszerekről szólna. Viszont tudjuk, hogy hogyan gondolkodik egy ember? Ha adott egy rejtvény, egy adott feladat annak megoldási módszerét egyformán találjuk meg? Lehet edzeni, hogy javuljon a gondolkodás? Lehet mindenkiből Sherlock Holmes? A vizsgálat tárgyának kellene magát vizsgálnia, azaz önelemzésre van szükség. Az érzéseink gyakran becsapnak bennünket, így pontos mérésekre van szükség, ezek lennének a pszichológiai kísérletek. Ha pedig már tudjuk, hogy hogyan gondolkodik az ember, azt le lehet utánozni, és kész is vagyunk.</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 másik megközelítés szerint nem az a fontos, hogy hogyan gondolkodik valaki, hanem hogyan cselekszik. Ezt a következő fólián bővebben kifejtjük.</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 harmadik megközelítés szerint nem fontos, hogy az ember hogyan gondolkozik, mert vannak igen csavaros gondolkodású emberek (góbé), így inkább maradjunk a racionális gondolkodásnál. Ennek az eredménye pedig nem lesz más, mint a már jól ismert logika. Nem most nem megyünk bele a részletekbe, hanem pár fóliával később.</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Az utolsó, negyedik elképzelés az, amit a könyv, és vele együtt mi is követni fogunk. Ez pedig a racionálisan cselekvő rendszerekről szól. Nem számít, hogy mi alapján dől a soron következő cselekedet, ha az a legjobb eredményt adja. A következő órán szereplő porszívóvilág esetén tudok mutatni olyan körülményeket, hogy a kockadobás – azaz a véletlen választás – a legjobb stratégia. Viszont ez a ritkaság, általában szükséges itt is valami logikai alap. A heti gyakorlaton szó volt/lesz arról, hogy különböző szempontból más és más igények merülnek fel, tehát a racionalitás – a jól viselkedés – is több módon értékelhető. Ha ezt rögzítettük, akkor már összemérhetőek a különféle stratégiák, és kiválasztható belőlük az, amely a nagy átlagban a legjobban teljesít.</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dba302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dba302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solidFill>
                  <a:schemeClr val="dk1"/>
                </a:solidFill>
                <a:latin typeface="Calibri"/>
                <a:ea typeface="Calibri"/>
                <a:cs typeface="Calibri"/>
                <a:sym typeface="Calibri"/>
              </a:rPr>
              <a:t>Alain Turing a számítástudomány kivételes alakja. Többen a német Enigma kódtörőjekén ismerik a filmekből. Jóval ezelőtt elkészítette a számítógép elméleti modelljét (Turing-gép), majd amikor megjelentek az első számítógépek a gépi intelligencia felé fordult. Megalkotta a híres tesztjét, amely a következőről szól. Van egy számítógép előttünk, melyen chat-elünk. Ki kell találnunk, hogy kivel. Pontosabban élő emberrel, vagy esetleg egy programmal. Mi az amit érdemes megkérdeznünk? Mi az, amit teljesen felesleges?</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hu" sz="1400">
                <a:solidFill>
                  <a:schemeClr val="dk1"/>
                </a:solidFill>
                <a:latin typeface="Calibri"/>
                <a:ea typeface="Calibri"/>
                <a:cs typeface="Calibri"/>
                <a:sym typeface="Calibri"/>
              </a:rPr>
              <a:t>Érdemes rákeresni a Jeopardy vetélkedőre, ahol a Watson program (IBM) versenyzett a legjobb játékosokkal. </a:t>
            </a:r>
            <a:endParaRPr sz="1400">
              <a:solidFill>
                <a:schemeClr val="dk1"/>
              </a:solidFill>
              <a:latin typeface="Calibri"/>
              <a:ea typeface="Calibri"/>
              <a:cs typeface="Calibri"/>
              <a:sym typeface="Calibri"/>
            </a:endParaRPr>
          </a:p>
          <a:p>
            <a:pPr indent="0" lvl="0" marL="0" rtl="0" algn="l">
              <a:spcBef>
                <a:spcPts val="0"/>
              </a:spcBef>
              <a:spcAft>
                <a:spcPts val="0"/>
              </a:spcAft>
              <a:buNone/>
            </a:pPr>
            <a:r>
              <a:rPr lang="hu" sz="1400">
                <a:solidFill>
                  <a:schemeClr val="dk1"/>
                </a:solidFill>
                <a:latin typeface="Calibri"/>
                <a:ea typeface="Calibri"/>
                <a:cs typeface="Calibri"/>
                <a:sym typeface="Calibri"/>
              </a:rPr>
              <a:t>Másik oldalról, hogyan kell megírni a programot, hogy minél tovább vezessen valakit az orránál fogva?</a:t>
            </a:r>
            <a:endParaRPr sz="14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dba302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dba302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 teszt leírása egy 1950-es cikkben jelent meg. Eszerint akkor tekinthetünk valamit intelligensnek, ha nem tudjuk megkülönböztetni egy intelligens dologtól/személytől. A hatvanas években jelent meg egy nagyjából száz sorból álló program, mely eljátszotta egy pszichológus szerepét, (írásban) elbeszélgetett a pácienssel, és pár perces társalgás alig tért el attól, amit egy élő pszichológus esetén láthatnánk. Ha viszont ráhajtunk erre a tesztre, akkor ennél jóval több mindenre van szükség. A begépelt szöveget értelmes részekre kell felbontani és feldolgozni, majd a feldolgozás után előálló választ értelmes mondatként megfogalmazni. A tesztelő gyakran megad új információkat, és azokat kéri vissza valamilyen formában, tehát el kell tárolni minden új információt, úgy hogy az feldolgozható legyen. Miután elvárjuk, hogy az ember logikusan gondolkodjon, ezt kellene csinálnia a gépnek is, tehát használnia kell a logikát, sőt képesnek kell lennie szabályok elsajátítására is. A kibővített Turing-teszt nem ragad meg a gépelt szövegeknél, a gépnek látnia, hallania kell, és megfelelő módon mozognia. (Keressen rá a Youtube-on a Boston Dynamics-ra.)</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Sokáig kérdés volt, hogy melyik program teljesíti a Turing-tesztet. 2014-ben egy ukrán fiút személyesített meg egy program, kinek helytelen angolságát könnyű volt elnézni. Ezzel a trükkel a bírák egyharmadát sikerült legalább 5 percig megtéveszteni. Természetesen ott még nem tartunk, hogy órákig lehessen beszélgetni a programokkal, pedig az idősek ellátásakor ez nagyon jól jönne.</a:t>
            </a:r>
            <a:endParaRPr sz="1400">
              <a:solidFill>
                <a:schemeClr val="dk1"/>
              </a:solidFill>
            </a:endParaRPr>
          </a:p>
          <a:p>
            <a:pPr indent="0" lvl="0" marL="0" rtl="0" algn="l">
              <a:spcBef>
                <a:spcPts val="1200"/>
              </a:spcBef>
              <a:spcAft>
                <a:spcPts val="0"/>
              </a:spcAft>
              <a:buNone/>
            </a:pPr>
            <a:r>
              <a:rPr lang="hu" sz="1400">
                <a:solidFill>
                  <a:schemeClr val="dk1"/>
                </a:solidFill>
                <a:latin typeface="Calibri"/>
                <a:ea typeface="Calibri"/>
                <a:cs typeface="Calibri"/>
                <a:sym typeface="Calibri"/>
              </a:rPr>
              <a:t>Ha arra gondolunk Siri, Alexa, Cortana, Google már-már intelligensen viselkedik, szóban kerestethetünk velük az interneten (milyen lesz az időjárás, milyen zene szól a rádióban), vezérelhetjük az okosotthonunk berendezéseit.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dba302b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dba302b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Térjünk vissza négyes első tagjához! A pszichológia tudományában történt pár paradigmaváltás. Az utolsó esetben azt, hogy megfigyeljük, hogyan viselkedik a célszemély, felváltotta az, hogy hogyan tanul valaki új dolgokat. A tanulás szerve az agy, tehát jó lenne megismerni ennek a működését. De milyen szinten? Számunkra az fontos, hogy a tudással, ismerettel hogyan foglalkozik az agy, vagy pedig az, hogy elektronok szintjén – áramkörként – hogyan működik? Ha már lesz egy modellünk, hogyan tudjuk eldönteni, hogy az jó vagy sem? Egy mérnök számára az ellenőrizhetőség fontos feltétel.</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Az agyat tekinthetjük két irányból. A felülről megközelítésnél az egészből indulunk ki, és igény szerint haladunk lejjebb. Itt az a célunk, hogy előre tudjuk jelezni, hogy hogyan reagál az az agy, és ez az, amivel ellenőrizni tudjuk az elképzeléseinket. A kognitív tudomány foglalkozik ezzel az iránnyal.</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Az alulról felfele iránynál az elektromos jelekből indulunk ki, és próbálunk feljebb lépni pár szintet. Ezzel a témakörrel a kognitív idegtudomány foglalkozik.</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Bár mindkét tudományág valami hasonló célt tűzött ki, nem kapcsolódik a mesterséges intelligenciához, nem része annak.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dba302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dba302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 négyes harmadik tagja a racionális gondolkodásról szólt. Itt nem csak követni akarjuk, hogy egy konkrét személy, vagy személyek egy adott csoportja hogyan gondolkodik, hanem meg akadjuk adni, hogy az adott gép, program hogyan gondolkodjon.</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Az első (logikai) kalkulus már az ókorban megszületett, emlékezzük a szillogizmusokra, melyet még Lewis Carrol is előszeretettel használt a XIX. Században. Arisztotelész rendszerbe foglalta a helyes következtetés törvényszerűségeit. Aztán szép lassan több logikai kalkulus is megjelent, sőt különféle stratégiák, hogy milyen módon, milyen sorrendben érdemes végrehajtani a levezetési szabályokat. Ennek eredménye az automatikus tételbizonyítás, mellyel számítógépek már a hetvenes években is fedeztek fel új algebrai, geometriai tételeket, és be is bizonyították azokat.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Viszont már korábban is szerepelt, hogy nem minden esetben szükséges logika használata a racionalitáshoz. Egy légy nem fog levezetéshez kezdeni, ha közeledik a légycsapó. Nekünk sem kell sokat gondolkodni, ha valami közelít a szemünkhöz, a reflex azonnal becsukatja velünk.</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Szerencsénk volt a nulladrendű szekvent kalkulussal, mert a szabályokat követve lehetetlen volt elrontani. Elsőrendben már nem ilyen szerencsés a helyzet, ott akár a végtelenségig bolyonghatunk. Ezért lenne jó, ha tudnánk, hogy melyik irányba kell haladnunk.</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dba302b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dba302b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 négyes negyedik – általunk is követett – tagja a racionális cselekvés. Ez azt jelenti, hogy a megfelelő dolgot tesszük meg. Nem szép dolog egy régi fogalmat egy újjal megmagyarázni, de párszor még teszünk ilyet. A megfelelő dolog esetünkben az a cselekedet lesz, mely az aktuális helyzetben – a számunkra ismert tények ismerete mellett – a legjobb, azaz legközelebb visz a célunkhoz.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Néha igen egyszerűen meghatározható ez a cselekedet, a reflex lényegében egy ha-akkor típusú szabályhoz rendelhető. Viszont az általános esetben valamilyen érvelési folyamatra mindenképp szükség van.</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dba302b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dba302b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Annak érdekében, hogy általánosabban, absztrakt módon tekinthessünk az általunk megoldani szánt problémára – mint például majd a beadandó feladatok esetén – tegyünk pár lépést hátra! Számunkra az a valaki/valami, aminek a megfelelő cselekvést szeretnénk javasolni, az egy ágens lesz – az irodalomban ez az elnevezés terjedt el az angol agent fordításaként, és nem az ügynök. Ez az ágens lehet akár egy személy, de akár egy program is, vagy a radiátoron a termosztát. Számunkra az a fontos, hogy cselekedni tud. Illetve azért rendszerint elvárjuk, hogy valami információt begyűjtsön a környezetéből, mint a termosztát a szoba hőmérsékletét. Mérnökinformatikusok számára az érzékelőkkel és beavatkozókkal ellátott rendszer már ágensnek tekinthető.</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 Egy ágens akkor lesz racionális, ha az általa végrehajtott a cselekvés a „legjobb” lesz. Itt persze tudni kell összehasonlítani két cselekvés eredményét, illetve nem konkrét esetre korlátozzuk a vizsgálatot, hanem nagy mintára. Így Blackjack esetén 19-re kártyát kérni nem a legracionálisabb viselkedés. Ha bejön, azt sokáig fogják emlegetni, de az esetek nagyon nagy részében elveszítjük vele a pénzünket.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Pirossal kiemeltem, hogy ez a szemeszter arról szól, hogyan lehet egy ilyen ágenst megtervezni. Ennek megfelelően a vizsga része lesz egy-két program megvédése, mely ez alapján készül el.</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hu" sz="1400">
                <a:solidFill>
                  <a:schemeClr val="dk1"/>
                </a:solidFill>
              </a:rPr>
              <a:t>Ha matematikára akarjuk lefordítani az ágenst, akkor tekinthetjük egy függvénynek, amely veszi az eddig beérkezett információkat – az érzékelések sorozatát – és erre egy cselekvéssel válaszol. Ezek után már összehasonlíthatjuk az ágensek függvényeit, és kiválaszthatjuk a számunkra optimálist.</a:t>
            </a:r>
            <a:endParaRPr sz="1400">
              <a:solidFill>
                <a:schemeClr val="dk1"/>
              </a:solidFill>
            </a:endParaRPr>
          </a:p>
          <a:p>
            <a:pPr indent="0" lvl="0" marL="0" rtl="0" algn="l">
              <a:lnSpc>
                <a:spcPct val="115000"/>
              </a:lnSpc>
              <a:spcBef>
                <a:spcPts val="1200"/>
              </a:spcBef>
              <a:spcAft>
                <a:spcPts val="1200"/>
              </a:spcAft>
              <a:buNone/>
            </a:pPr>
            <a:r>
              <a:rPr lang="hu" sz="1400">
                <a:solidFill>
                  <a:schemeClr val="dk1"/>
                </a:solidFill>
              </a:rPr>
              <a:t>Rendszerint próbálunk minél egyszerűbb modelleket használni, de a valós életből származó feladatok olyan bonyolultak, hogy az optimális ágens megadása gyakorlatilag lehetetlen. (Elméletben létezik, de nekünk végül egy működő termék kell, azaz ezt a függvényt csak megközelítjük valahogy.)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Történeti előzmények, ágensek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mesterséges intelligencia előzményei</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filozófia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logika, következtetési módszerek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tanulás, a nyelv, a racionalitás alapjai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matematika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formális jelölésrendszer, bizonyítás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algoritmusok, számítások, eldönthetőség/eldönthetetlenség, </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valószínűség</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pszichológia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adaptáció</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érzékelés és vezérlés alapjai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közgazdaságtan</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racionális döntések formális elmélete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A mesterséges intelligencia előzményei</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nyelvészet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tudásreprezentáció</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nyelvtan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idegtudomány</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mentális aktivitás fizikai hordozója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vezérléselmélet</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önszabályozó rendszerek, stabilitás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egyszerű, optimális ágens tervezése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Történet évszámokban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hu">
                <a:solidFill>
                  <a:srgbClr val="000000"/>
                </a:solidFill>
              </a:rPr>
              <a:t>1943	McCulloch és Pitts – agy modellje elektromos áramkörként</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hu">
                <a:solidFill>
                  <a:srgbClr val="000000"/>
                </a:solidFill>
              </a:rPr>
              <a:t>1950	Turing – Computing machinery and Intelligence</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b="1" lang="hu">
                <a:solidFill>
                  <a:srgbClr val="000000"/>
                </a:solidFill>
              </a:rPr>
              <a:t>1952-69	Nézd mama, kéz nélkül!</a:t>
            </a:r>
            <a:endParaRPr b="1">
              <a:solidFill>
                <a:srgbClr val="000000"/>
              </a:solidFill>
            </a:endParaRPr>
          </a:p>
          <a:p>
            <a:pPr indent="-342900" lvl="0" marL="457200" rtl="0" algn="l">
              <a:lnSpc>
                <a:spcPct val="100000"/>
              </a:lnSpc>
              <a:spcBef>
                <a:spcPts val="0"/>
              </a:spcBef>
              <a:spcAft>
                <a:spcPts val="0"/>
              </a:spcAft>
              <a:buClr>
                <a:srgbClr val="000000"/>
              </a:buClr>
              <a:buSzPts val="1800"/>
              <a:buChar char="●"/>
            </a:pPr>
            <a:r>
              <a:rPr lang="hu">
                <a:solidFill>
                  <a:srgbClr val="000000"/>
                </a:solidFill>
              </a:rPr>
              <a:t>1950-	kezdeti AI szoftverek</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hu">
                <a:solidFill>
                  <a:srgbClr val="000000"/>
                </a:solidFill>
              </a:rPr>
              <a:t>Samuel dáma-program, </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hu">
                <a:solidFill>
                  <a:srgbClr val="000000"/>
                </a:solidFill>
              </a:rPr>
              <a:t>Nevell és Simon </a:t>
            </a:r>
            <a:r>
              <a:rPr i="1" lang="hu">
                <a:solidFill>
                  <a:srgbClr val="000000"/>
                </a:solidFill>
              </a:rPr>
              <a:t>Logic theorist</a:t>
            </a:r>
            <a:endParaRPr i="1">
              <a:solidFill>
                <a:srgbClr val="000000"/>
              </a:solidFill>
            </a:endParaRPr>
          </a:p>
          <a:p>
            <a:pPr indent="-317500" lvl="1" marL="914400" rtl="0" algn="l">
              <a:lnSpc>
                <a:spcPct val="100000"/>
              </a:lnSpc>
              <a:spcBef>
                <a:spcPts val="0"/>
              </a:spcBef>
              <a:spcAft>
                <a:spcPts val="0"/>
              </a:spcAft>
              <a:buClr>
                <a:srgbClr val="000000"/>
              </a:buClr>
              <a:buSzPts val="1400"/>
              <a:buChar char="○"/>
            </a:pPr>
            <a:r>
              <a:rPr lang="hu">
                <a:solidFill>
                  <a:srgbClr val="000000"/>
                </a:solidFill>
              </a:rPr>
              <a:t>Gelernter </a:t>
            </a:r>
            <a:r>
              <a:rPr i="1" lang="hu">
                <a:solidFill>
                  <a:srgbClr val="000000"/>
                </a:solidFill>
              </a:rPr>
              <a:t>Geometry Engine</a:t>
            </a:r>
            <a:endParaRPr i="1">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1956	Dartmouthi találkozó – MI elnevezés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1965	Robinson algoritmusa (rezolúció - teljes algoritmus)</a:t>
            </a:r>
            <a:endParaRPr>
              <a:solidFill>
                <a:srgbClr val="000000"/>
              </a:solidFill>
            </a:endParaRPr>
          </a:p>
          <a:p>
            <a:pPr indent="0" lvl="0" marL="0" rtl="0" algn="l">
              <a:spcBef>
                <a:spcPts val="0"/>
              </a:spcBef>
              <a:spcAft>
                <a:spcPts val="0"/>
              </a:spcAft>
              <a:buNone/>
            </a:pPr>
            <a:r>
              <a:t/>
            </a:r>
            <a:endParaRPr i="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Történet évszámokban	</a:t>
            </a:r>
            <a:endParaRPr/>
          </a:p>
        </p:txBody>
      </p:sp>
      <p:sp>
        <p:nvSpPr>
          <p:cNvPr id="128" name="Google Shape;128;p25"/>
          <p:cNvSpPr txBox="1"/>
          <p:nvPr>
            <p:ph idx="1" type="body"/>
          </p:nvPr>
        </p:nvSpPr>
        <p:spPr>
          <a:xfrm>
            <a:off x="311700" y="1152475"/>
            <a:ext cx="8520600" cy="389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hu">
                <a:solidFill>
                  <a:srgbClr val="000000"/>
                </a:solidFill>
              </a:rPr>
              <a:t>1966-74	winter is coming</a:t>
            </a:r>
            <a:endParaRPr b="1">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a:t>
            </a:r>
            <a:r>
              <a:rPr lang="hu">
                <a:solidFill>
                  <a:srgbClr val="000000"/>
                </a:solidFill>
              </a:rPr>
              <a:t>z MI felfedezi a számítási komplexitást (kombinatorikus robbanás)</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neurális hálózatok háttérbe szorulnak</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A szellem készséges, de a test gyenge → A vodka jó, de a hús romlott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1969-79	tudásalapú rendszerek megjelenése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1980-88	szakértői rendszerek forradalma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1980 néhány millió $</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1988 2 milliárd $</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1988-93 	a szakértői rendszerek piaca kifullad (winter again)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1985-95	a neurális hálók újra divatba jönnek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1988-	a valószínűség feltámadása, számítási kapacitások növekedése</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új irányzatok: ALife, genetikus algoritmusok, soft computing</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1995-	ágensek mindenfele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Aktuális helyzet – mire képes ma az MI?</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Tisztességes ellenfél asztaliteniszben?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Biztonságosan autót vezetni hegyi szerpentineken?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Biztonságosan autót vezetni Budapesten?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heti bevásárlást megejteni bevasarlas.tesco.hu-n?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heti bevásárlást megejteni a Tesco-ban?</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Tisztességesen </a:t>
            </a:r>
            <a:r>
              <a:rPr lang="hu">
                <a:solidFill>
                  <a:srgbClr val="000000"/>
                </a:solidFill>
              </a:rPr>
              <a:t>bridzsezni</a:t>
            </a:r>
            <a:r>
              <a:rPr lang="hu">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Felfedezni és bebizonyítani új matematikai tételeket?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Molekuláris biológiában egy kutatási programot megtervezni és végrehajtani?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Megírni egy vicces történetet?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Speciális jogi területen szakszerű tanácsadással szolgálni?</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solidFill>
                  <a:srgbClr val="FF0000"/>
                </a:solidFill>
              </a:rPr>
              <a:t>Aktuális helyzet – mire képes ma az MI?</a:t>
            </a:r>
            <a:endParaRPr>
              <a:solidFill>
                <a:srgbClr val="FF0000"/>
              </a:solidFill>
            </a:endParaRPr>
          </a:p>
          <a:p>
            <a:pPr indent="0" lvl="0" marL="0" rtl="0" algn="l">
              <a:spcBef>
                <a:spcPts val="0"/>
              </a:spcBef>
              <a:spcAft>
                <a:spcPts val="0"/>
              </a:spcAft>
              <a:buNone/>
            </a:pPr>
            <a:r>
              <a:t/>
            </a:r>
            <a:endParaRPr>
              <a:solidFill>
                <a:srgbClr val="FF0000"/>
              </a:solidFill>
            </a:endParaRPr>
          </a:p>
        </p:txBody>
      </p:sp>
      <p:sp>
        <p:nvSpPr>
          <p:cNvPr id="140" name="Google Shape;140;p27"/>
          <p:cNvSpPr txBox="1"/>
          <p:nvPr>
            <p:ph idx="1" type="body"/>
          </p:nvPr>
        </p:nvSpPr>
        <p:spPr>
          <a:xfrm>
            <a:off x="311702" y="1141537"/>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Beszélt angolt valós időben svédre fordítani?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Elbeszélgetni egy személlyel egy óra hosszat?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Bonyolult életmentő műtétet egyedül végrehajtani?</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Bármely mosógépet kiszedni és kiteregetni?</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Mi is az a mesterséges intelligencia?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Rövid történet</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 mesterséges intelligencia jelenlegi állapota</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Mi a mesterséges intelligencia?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emberi módon gondolkodó rendszer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hogyan gondolkodik az ember?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önelemzés, pszichológiai kísérletek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emberi módon cselekvő rendszer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Turing-teszt (1950)</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racionálisan gondolkodó rendszer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logika, helyes következtetés rendszere</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racionálisan cselekvő rendszer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legjobb várható kimenet érdekében cselekszik (racionalitás mértéke)</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szükséges a helyes következtetés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Turing-teszt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uring.png" id="74" name="Google Shape;74;p16"/>
          <p:cNvPicPr preferRelativeResize="0"/>
          <p:nvPr/>
        </p:nvPicPr>
        <p:blipFill>
          <a:blip r:embed="rId3">
            <a:alphaModFix/>
          </a:blip>
          <a:stretch>
            <a:fillRect/>
          </a:stretch>
        </p:blipFill>
        <p:spPr>
          <a:xfrm>
            <a:off x="311702" y="1204824"/>
            <a:ext cx="8520600" cy="29523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Turing-teszt </a:t>
            </a:r>
            <a:r>
              <a:rPr lang="hu" sz="1800"/>
              <a:t>(</a:t>
            </a:r>
            <a:r>
              <a:rPr lang="hu" sz="1800">
                <a:solidFill>
                  <a:srgbClr val="FF0000"/>
                </a:solidFill>
              </a:rPr>
              <a:t>Computing machinery and intelligence</a:t>
            </a:r>
            <a:r>
              <a:rPr lang="hu" sz="1800"/>
              <a:t>)</a:t>
            </a:r>
            <a:endParaRPr sz="1800"/>
          </a:p>
        </p:txBody>
      </p:sp>
      <p:sp>
        <p:nvSpPr>
          <p:cNvPr id="80" name="Google Shape;80;p17"/>
          <p:cNvSpPr txBox="1"/>
          <p:nvPr>
            <p:ph idx="1" type="body"/>
          </p:nvPr>
        </p:nvSpPr>
        <p:spPr>
          <a:xfrm>
            <a:off x="311700" y="1076275"/>
            <a:ext cx="8520600" cy="34164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Tudnak a számítógépek gondolkodni? (Intelligensen viselkedni?)</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Valami intelligens, ha megkülönböztethetetlen valami nyilvánvalóan intelligens entitástól.</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highlight>
                  <a:srgbClr val="FFFFFF"/>
                </a:highlight>
              </a:rPr>
              <a:t>Eugene Goostman 13 éves ukrán fiú, a bírák 33%-t megtévesztette (2014)</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hu">
                <a:solidFill>
                  <a:srgbClr val="000000"/>
                </a:solidFill>
                <a:highlight>
                  <a:srgbClr val="FFFFFF"/>
                </a:highlight>
              </a:rPr>
              <a:t>Szükséges:</a:t>
            </a:r>
            <a:endParaRPr>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hu">
                <a:solidFill>
                  <a:srgbClr val="000000"/>
                </a:solidFill>
                <a:highlight>
                  <a:srgbClr val="FFFFFF"/>
                </a:highlight>
              </a:rPr>
              <a:t>természetes nyelv feldolgozása</a:t>
            </a:r>
            <a:endParaRPr>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hu">
                <a:solidFill>
                  <a:srgbClr val="000000"/>
                </a:solidFill>
                <a:highlight>
                  <a:srgbClr val="FFFFFF"/>
                </a:highlight>
              </a:rPr>
              <a:t>tudásreprezentáció</a:t>
            </a:r>
            <a:endParaRPr>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hu">
                <a:solidFill>
                  <a:srgbClr val="000000"/>
                </a:solidFill>
                <a:highlight>
                  <a:srgbClr val="FFFFFF"/>
                </a:highlight>
              </a:rPr>
              <a:t>automatikus következtetés, gépi tanulás</a:t>
            </a:r>
            <a:endParaRPr>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hu">
                <a:solidFill>
                  <a:srgbClr val="000000"/>
                </a:solidFill>
                <a:highlight>
                  <a:srgbClr val="FFFFFF"/>
                </a:highlight>
              </a:rPr>
              <a:t>gépi látás, robotika (kiterjesztett Turing-teszt)</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Emberi módon gondolkodni</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Az 1960-as években a behaviorizmust (viselkedéslélektan) felváltotta a kognitív pszichológia (megismeréstudomány)</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az agyi működés ismerete</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Milyen szinten? Tudás vagy áramkör?</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Validálás? </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Fentről-lefele vizsgálat (viselkedés előrejelzése, ellenőrzése)</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kognitív</a:t>
            </a:r>
            <a:r>
              <a:rPr lang="hu">
                <a:solidFill>
                  <a:srgbClr val="000000"/>
                </a:solidFill>
              </a:rPr>
              <a:t> tudomány</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Alulról-felfele vizsgálat (neurológiai adatok vizsgálata) </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kognitív idegtudomány</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Nem részei a mesterséges intelligenciának, habár a célok hasonlóak</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Racionálisan gondolkodni: a gondolkodás törvényei</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Nem leíró, hanem előíró, irányadó</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Arisztotelész - helyes következtetés törvényszerűségeinek keretbe foglalása</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jelölésrendszer, levezetési szabályok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XIX-XX. század - logika modern elméleteinek létrejötte</a:t>
            </a:r>
            <a:endParaRPr>
              <a:solidFill>
                <a:srgbClr val="000000"/>
              </a:solidFill>
            </a:endParaRPr>
          </a:p>
          <a:p>
            <a:pPr indent="-317500" lvl="1" marL="914400" rtl="0" algn="l">
              <a:spcBef>
                <a:spcPts val="0"/>
              </a:spcBef>
              <a:spcAft>
                <a:spcPts val="0"/>
              </a:spcAft>
              <a:buClr>
                <a:srgbClr val="000000"/>
              </a:buClr>
              <a:buSzPts val="1400"/>
              <a:buChar char="○"/>
            </a:pPr>
            <a:r>
              <a:rPr lang="hu">
                <a:solidFill>
                  <a:srgbClr val="000000"/>
                </a:solidFill>
              </a:rPr>
              <a:t>levezetés automatizálása (automatikus tételbizonyítás)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Nem minden intelligens viselkedéshez szükséges logikai mérlegelés.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Mely logikai következmények szükségesek a lehetségesek közül?</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Racionális cselekvés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Char char="●"/>
            </a:pPr>
            <a:r>
              <a:rPr lang="hu">
                <a:solidFill>
                  <a:srgbClr val="222222"/>
                </a:solidFill>
              </a:rPr>
              <a:t>racionális viselkedés: a megfelelő dolgot tenni</a:t>
            </a:r>
            <a:endParaRPr>
              <a:solidFill>
                <a:srgbClr val="222222"/>
              </a:solidFill>
            </a:endParaRPr>
          </a:p>
          <a:p>
            <a:pPr indent="-342900" lvl="0" marL="457200" rtl="0" algn="l">
              <a:spcBef>
                <a:spcPts val="0"/>
              </a:spcBef>
              <a:spcAft>
                <a:spcPts val="0"/>
              </a:spcAft>
              <a:buClr>
                <a:srgbClr val="222222"/>
              </a:buClr>
              <a:buSzPts val="1800"/>
              <a:buChar char="●"/>
            </a:pPr>
            <a:r>
              <a:rPr lang="hu">
                <a:solidFill>
                  <a:srgbClr val="222222"/>
                </a:solidFill>
              </a:rPr>
              <a:t>megfelelő dolog: az elérhető információk ismeretében a cselekedet, mellyel legközelebb kerülünk a kitűzött célunkhoz</a:t>
            </a:r>
            <a:endParaRPr>
              <a:solidFill>
                <a:srgbClr val="222222"/>
              </a:solidFill>
            </a:endParaRPr>
          </a:p>
          <a:p>
            <a:pPr indent="-342900" lvl="0" marL="457200" rtl="0" algn="l">
              <a:spcBef>
                <a:spcPts val="0"/>
              </a:spcBef>
              <a:spcAft>
                <a:spcPts val="0"/>
              </a:spcAft>
              <a:buClr>
                <a:srgbClr val="222222"/>
              </a:buClr>
              <a:buSzPts val="1800"/>
              <a:buChar char="●"/>
            </a:pPr>
            <a:r>
              <a:rPr lang="hu">
                <a:solidFill>
                  <a:srgbClr val="222222"/>
                </a:solidFill>
              </a:rPr>
              <a:t>a racionális cselekvés nem feltétlenül igényli a gondolkodást (reflexek), de a gondolkodás segíti a racionális művelet kiválasztását</a:t>
            </a:r>
            <a:endParaRPr>
              <a:solidFill>
                <a:srgbClr val="22222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Racionális ágens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szemléletesen egy ágens nem más, mint valami, ami cselekszik</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egy racinális ágens a legjobb (várható) kimenetel érdekében cselekszik</a:t>
            </a:r>
            <a:endParaRPr>
              <a:solidFill>
                <a:srgbClr val="000000"/>
              </a:solidFill>
            </a:endParaRPr>
          </a:p>
          <a:p>
            <a:pPr indent="-317500" lvl="1" marL="914400" rtl="0" algn="l">
              <a:spcBef>
                <a:spcPts val="0"/>
              </a:spcBef>
              <a:spcAft>
                <a:spcPts val="0"/>
              </a:spcAft>
              <a:buClr>
                <a:srgbClr val="FF0000"/>
              </a:buClr>
              <a:buSzPts val="1400"/>
              <a:buChar char="○"/>
            </a:pPr>
            <a:r>
              <a:rPr b="1" lang="hu">
                <a:solidFill>
                  <a:srgbClr val="FF0000"/>
                </a:solidFill>
              </a:rPr>
              <a:t>a félév arról szól, hogyan lehet egy ilyen ágenst megtervezni</a:t>
            </a:r>
            <a:endParaRPr b="1">
              <a:solidFill>
                <a:srgbClr val="FF0000"/>
              </a:solidFill>
            </a:endParaRPr>
          </a:p>
          <a:p>
            <a:pPr indent="-342900" lvl="0" marL="457200" rtl="0" algn="l">
              <a:spcBef>
                <a:spcPts val="0"/>
              </a:spcBef>
              <a:spcAft>
                <a:spcPts val="0"/>
              </a:spcAft>
              <a:buClr>
                <a:srgbClr val="000000"/>
              </a:buClr>
              <a:buSzPts val="1800"/>
              <a:buChar char="●"/>
            </a:pPr>
            <a:r>
              <a:rPr lang="hu">
                <a:solidFill>
                  <a:srgbClr val="000000"/>
                </a:solidFill>
              </a:rPr>
              <a:t>Absztrakt módon tekintve egy ágens egy függvény, amely az érzékelések sorozatához egy cselekvést rendel</a:t>
            </a:r>
            <a:endParaRPr>
              <a:solidFill>
                <a:srgbClr val="000000"/>
              </a:solidFill>
            </a:endParaRPr>
          </a:p>
          <a:p>
            <a:pPr indent="0" lvl="0" marL="0" rtl="0" algn="ctr">
              <a:spcBef>
                <a:spcPts val="1600"/>
              </a:spcBef>
              <a:spcAft>
                <a:spcPts val="0"/>
              </a:spcAft>
              <a:buNone/>
            </a:pPr>
            <a:r>
              <a:rPr lang="hu">
                <a:solidFill>
                  <a:srgbClr val="000000"/>
                </a:solidFill>
              </a:rPr>
              <a:t>	</a:t>
            </a:r>
            <a:r>
              <a:rPr lang="hu">
                <a:solidFill>
                  <a:srgbClr val="000000"/>
                </a:solidFill>
                <a:latin typeface="Arial"/>
                <a:ea typeface="Arial"/>
                <a:cs typeface="Arial"/>
                <a:sym typeface="Arial"/>
              </a:rPr>
              <a:t>f: P* → A</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hu">
                <a:solidFill>
                  <a:srgbClr val="000000"/>
                </a:solidFill>
                <a:latin typeface="Arial"/>
                <a:ea typeface="Arial"/>
                <a:cs typeface="Arial"/>
                <a:sym typeface="Arial"/>
              </a:rPr>
              <a:t>Környezetek és feladatok osztályaihoz a leghatékonyabb ágenst (vagy ágensek egy osztályát) keressük</a:t>
            </a:r>
            <a:endParaRPr>
              <a:solidFill>
                <a:srgbClr val="000000"/>
              </a:solidFill>
              <a:latin typeface="Arial"/>
              <a:ea typeface="Arial"/>
              <a:cs typeface="Arial"/>
              <a:sym typeface="Arial"/>
            </a:endParaRPr>
          </a:p>
          <a:p>
            <a:pPr indent="-342900" lvl="0" marL="457200" rtl="0" algn="l">
              <a:spcBef>
                <a:spcPts val="0"/>
              </a:spcBef>
              <a:spcAft>
                <a:spcPts val="0"/>
              </a:spcAft>
              <a:buClr>
                <a:srgbClr val="FF0000"/>
              </a:buClr>
              <a:buSzPts val="1800"/>
              <a:buFont typeface="Arial"/>
              <a:buChar char="●"/>
            </a:pPr>
            <a:r>
              <a:rPr lang="hu">
                <a:solidFill>
                  <a:srgbClr val="FF0000"/>
                </a:solidFill>
                <a:latin typeface="Arial"/>
                <a:ea typeface="Arial"/>
                <a:cs typeface="Arial"/>
                <a:sym typeface="Arial"/>
              </a:rPr>
              <a:t>A számítási komplexitás a tökéletes racionalitást elérhetetlenné teheti!</a:t>
            </a:r>
            <a:endParaRPr>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