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8913D2-D6FC-4C38-8F4E-8A7EC34CD941}">
  <a:tblStyle styleId="{698913D2-D6FC-4C38-8F4E-8A7EC34CD9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második előadáson az ágensszemlélettel ismerkedünk meg, az ágens szempontjából fogjuk tekinteni a világot. Az ágens nem a semmiben létezik, van egy környezete, és igen fontos, hogy milyen is ez a környezet, mert attól függően kell magát az ágenst is megtervezni. Áttekintjük, hogy milyen jellemzők mentén érdemes jellemezni a környezetet. Végül az ágens jóságának mérésével kapcsolatos fogalmakkal is megismerkedünk.</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dbf1dfb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dbf1dfb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Tekintsünk egy példát! Ha már önvezető autók vannak, akkor nem biztos, hogy mindenkinek rendelkeznie kell eggyel, hanem nyugodtan használhatjuk azokat mint a taxikat.</a:t>
            </a:r>
            <a:endParaRPr/>
          </a:p>
          <a:p>
            <a:pPr indent="0" lvl="0" marL="0" rtl="0" algn="l">
              <a:lnSpc>
                <a:spcPct val="115000"/>
              </a:lnSpc>
              <a:spcBef>
                <a:spcPts val="1200"/>
              </a:spcBef>
              <a:spcAft>
                <a:spcPts val="0"/>
              </a:spcAft>
              <a:buClr>
                <a:schemeClr val="dk1"/>
              </a:buClr>
              <a:buSzPts val="1100"/>
              <a:buFont typeface="Arial"/>
              <a:buNone/>
            </a:pPr>
            <a:r>
              <a:rPr lang="hu"/>
              <a:t>Mi alapján hasonlítunk össze két taxisofőrt? A pontból biztonságban vigyen el a B pontba, ne menjen villanyoszlopnak, másik kocsinak, ne okozzon karambolt. Ebben nagyban segíti, ha betartja a szabályokat, egyirányú utcában nem megy a forgalommal szemben, nem megy át pirosban a kereszteződésben, nem üt el senkit, stb. Nem árt, ha nem rángat a kocsi, nem kell két kézzel kapaszkodni, hogy a helyünkön maradjunk. Általában mindenki siet, így nem azért ülünk kocsiban, hogy várost nézzünk, és útba vegyük az összes látványosságot. Ezért általában a legrövidebb utat választanánk, vagy dugó esetén a leggyorsabbat.</a:t>
            </a:r>
            <a:endParaRPr/>
          </a:p>
          <a:p>
            <a:pPr indent="0" lvl="0" marL="0" rtl="0" algn="l">
              <a:lnSpc>
                <a:spcPct val="115000"/>
              </a:lnSpc>
              <a:spcBef>
                <a:spcPts val="1200"/>
              </a:spcBef>
              <a:spcAft>
                <a:spcPts val="0"/>
              </a:spcAft>
              <a:buClr>
                <a:schemeClr val="dk1"/>
              </a:buClr>
              <a:buSzPts val="1100"/>
              <a:buFont typeface="Arial"/>
              <a:buNone/>
            </a:pPr>
            <a:r>
              <a:rPr lang="hu"/>
              <a:t>Milyen környezete van egy gépjárműnek? Természetesen maga a forgalom. Ez lehet városi közlekedés, vagy akár autópálya is. Előbbi esetben nem csak a többi járművel kell megküzdeni, hanem városban az úton átkelni kívánó gyalogosokkal, az erdei utakon pedig a vadállatokkal. Amiről nem lehet elfeledkezni az az időjárás: esik, havazik, fagy, köd van, stb.</a:t>
            </a:r>
            <a:endParaRPr/>
          </a:p>
          <a:p>
            <a:pPr indent="0" lvl="0" marL="0" rtl="0" algn="l">
              <a:lnSpc>
                <a:spcPct val="115000"/>
              </a:lnSpc>
              <a:spcBef>
                <a:spcPts val="1200"/>
              </a:spcBef>
              <a:spcAft>
                <a:spcPts val="0"/>
              </a:spcAft>
              <a:buClr>
                <a:schemeClr val="dk1"/>
              </a:buClr>
              <a:buSzPts val="1100"/>
              <a:buFont typeface="Arial"/>
              <a:buNone/>
            </a:pPr>
            <a:r>
              <a:rPr lang="hu"/>
              <a:t>Mivel hathatunk a környezetre? Mivel lehet irányítani, kezelni a kocsit? A kormánykerék, a gázpedál, fék egyértelmű. Pár országban ezt a duda rendszeres használata egészíti ki. Automata taxi esetén outputként viselkedhet egy hangszóró, mely felszólítja a felhasználót a biztonsági öv bekötésére, az ajtó helyes bezárására, továbbá egy képernyő, amely különféle információkat jeleníthet meg az utazó részére.</a:t>
            </a:r>
            <a:endParaRPr/>
          </a:p>
          <a:p>
            <a:pPr indent="0" lvl="0" marL="0" rtl="0" algn="l">
              <a:lnSpc>
                <a:spcPct val="115000"/>
              </a:lnSpc>
              <a:spcBef>
                <a:spcPts val="1200"/>
              </a:spcBef>
              <a:spcAft>
                <a:spcPts val="0"/>
              </a:spcAft>
              <a:buClr>
                <a:schemeClr val="dk1"/>
              </a:buClr>
              <a:buSzPts val="1100"/>
              <a:buFont typeface="Arial"/>
              <a:buNone/>
            </a:pPr>
            <a:r>
              <a:rPr lang="hu"/>
              <a:t>Milyen szenzorra van szüksége a járműnek, hogy felmérje a környezetét, illetve saját működését? Ahogy mi is látással szerezzük az információk jelentős részét, a taxi is kamerák révén szerezhet tudomást a környezetéről. Ezt még ki lehet egészíteni a különféle motorszenzorokkal, gyorsulás- és mozgásérzékelővel. A navigációt GPS segítheti, és valahogy szükséges az utasokkal is kommunikálni, ennek például mikrofon, vagy billentyűzet lehet az eszköze.  </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dbf1dfb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dbf1dfb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Legyen egy másik példa! Ha már eldöntöttük, hogy mi mindent szeretnénk venni, akkor ez az ágens – hazai kisnyugdíjashoz hasonlóan – kiválogatja, hogy mit hol kapunk meg a legolcsóbban, és ott rendeli meg. Gondoljunk egy heti/havi nagyvásárlásra, ahol a liszt az egyik boltban olcsóbb, míg a cukor a másikban.</a:t>
            </a:r>
            <a:endParaRPr/>
          </a:p>
          <a:p>
            <a:pPr indent="0" lvl="0" marL="0" rtl="0" algn="l">
              <a:lnSpc>
                <a:spcPct val="115000"/>
              </a:lnSpc>
              <a:spcBef>
                <a:spcPts val="1200"/>
              </a:spcBef>
              <a:spcAft>
                <a:spcPts val="0"/>
              </a:spcAft>
              <a:buClr>
                <a:schemeClr val="dk1"/>
              </a:buClr>
              <a:buSzPts val="1100"/>
              <a:buFont typeface="Arial"/>
              <a:buNone/>
            </a:pPr>
            <a:r>
              <a:rPr lang="hu"/>
              <a:t>Ha lennének ilyen programok, akkor mi alapján választanánk kettő közül? A legfontosabb valószínűleg az lenne, hogy mennyi a végösszeg. Lisztet lehet rengeteg fajtát kapni, a minőségük viszont változó. Valószínűleg mindenkinek van egy kedvence, és azt a programot értékeli jobbra, mely a kedvenceit válogatja ki. Természetesen hiába van egy cég, mely igen olcsón hirdeti magát, aztán szállításkor derül ki, hogy valamiből kifogytak, és helyettesítő termék nem igazán helyettesít, attól felesleges a programnak rendelnie, mert könnyedén hoppon maradunk. Természetesen nem árt, ha a program gyorsan végez a rá kiosztott feladattal, és nekünk már csak a rendeléseket kell véglegesíteni, kifizetni.</a:t>
            </a:r>
            <a:endParaRPr/>
          </a:p>
          <a:p>
            <a:pPr indent="0" lvl="0" marL="0" rtl="0" algn="l">
              <a:lnSpc>
                <a:spcPct val="115000"/>
              </a:lnSpc>
              <a:spcBef>
                <a:spcPts val="1200"/>
              </a:spcBef>
              <a:spcAft>
                <a:spcPts val="0"/>
              </a:spcAft>
              <a:buClr>
                <a:schemeClr val="dk1"/>
              </a:buClr>
              <a:buSzPts val="1100"/>
              <a:buFont typeface="Arial"/>
              <a:buNone/>
            </a:pPr>
            <a:r>
              <a:rPr lang="hu"/>
              <a:t>Egy programról van szó, ennek milyen környezete van? Természetesen az internet a környezete, de nem az egész. A szóba jövő üzletek és futárcégek portáljaink kell eligazodni a programnak, de nem árt, ha képes lesz a ma még nem létező cégek honlapjain is eligazodni, oda beregisztrálni, hogy hozzáférjen az árlistákhoz.</a:t>
            </a:r>
            <a:endParaRPr/>
          </a:p>
          <a:p>
            <a:pPr indent="0" lvl="0" marL="0" rtl="0" algn="l">
              <a:lnSpc>
                <a:spcPct val="115000"/>
              </a:lnSpc>
              <a:spcBef>
                <a:spcPts val="1200"/>
              </a:spcBef>
              <a:spcAft>
                <a:spcPts val="0"/>
              </a:spcAft>
              <a:buClr>
                <a:schemeClr val="dk1"/>
              </a:buClr>
              <a:buSzPts val="1100"/>
              <a:buFont typeface="Arial"/>
              <a:buNone/>
            </a:pPr>
            <a:r>
              <a:rPr lang="hu"/>
              <a:t>Mit kell tudnia egy ilyen programnak? Tervszerűen mozognia az egyes oldalak között (URL követés, „rákattintania” a linkre), űrlapokat kitöltenie, és az eredményeket a felhasználó képernyőjén megjeleníteni.</a:t>
            </a:r>
            <a:endParaRPr/>
          </a:p>
          <a:p>
            <a:pPr indent="0" lvl="0" marL="0" rtl="0" algn="l">
              <a:lnSpc>
                <a:spcPct val="115000"/>
              </a:lnSpc>
              <a:spcBef>
                <a:spcPts val="1200"/>
              </a:spcBef>
              <a:spcAft>
                <a:spcPts val="0"/>
              </a:spcAft>
              <a:buClr>
                <a:schemeClr val="dk1"/>
              </a:buClr>
              <a:buSzPts val="1100"/>
              <a:buFont typeface="Arial"/>
              <a:buNone/>
            </a:pPr>
            <a:r>
              <a:rPr lang="hu"/>
              <a:t>Mivel dolgozik, mi az inputja? Semmi más mint HTML oldalak, amit áll a szövegből, a dizájn leírásából (CSS) és mindenféle Javascript programocskákból. Ezt értelmeznie kell, mintha megjelenne a képernyőn.</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d2331f8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d2331f8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dbf1dfb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cdbf1dfb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a környezet mely jellemzői vannak hatással az ágensünk tervezésére? Négy példát tekintünk, és ezekre megadjuk azok osztályozását. A Freecell, vagy Windows terminológia szerint Admirális egy speciális passziánsz, ahol már kezdetben is látjuk az összes kártyát. Az ostábla a sakktábla belső felén játszható játék, kockával kell dobni, és a dobás alapján kell mozgatni a figurákat. A két játékos szemben halad egymással, így akadályozza egymást. Az győz, aki elsőként lelép a tábláról az összes figurájával. A gyakorlaton további példák szerepelnek majd.</a:t>
            </a:r>
            <a:endParaRPr/>
          </a:p>
          <a:p>
            <a:pPr indent="0" lvl="0" marL="0" rtl="0" algn="l">
              <a:lnSpc>
                <a:spcPct val="115000"/>
              </a:lnSpc>
              <a:spcBef>
                <a:spcPts val="1200"/>
              </a:spcBef>
              <a:spcAft>
                <a:spcPts val="0"/>
              </a:spcAft>
              <a:buClr>
                <a:schemeClr val="dk1"/>
              </a:buClr>
              <a:buSzPts val="1100"/>
              <a:buFont typeface="Arial"/>
              <a:buNone/>
            </a:pPr>
            <a:r>
              <a:rPr lang="hu"/>
              <a:t>Az első jellemző arról szól, hogy az ágens figyelemmel tudja követni a teljes környezetet vagy sem? A porszívós példánkban az ágens nem tudta, hogy a másik szobában mi történik éppen. A két játéknál nincs semmi elrejtve, az összes kártya, illetve az összes figura és a két kocka is látható, így ez teljesen megismerhető.</a:t>
            </a:r>
            <a:endParaRPr/>
          </a:p>
          <a:p>
            <a:pPr indent="0" lvl="0" marL="0" rtl="0" algn="l">
              <a:lnSpc>
                <a:spcPct val="115000"/>
              </a:lnSpc>
              <a:spcBef>
                <a:spcPts val="1200"/>
              </a:spcBef>
              <a:spcAft>
                <a:spcPts val="0"/>
              </a:spcAft>
              <a:buClr>
                <a:schemeClr val="dk1"/>
              </a:buClr>
              <a:buSzPts val="1100"/>
              <a:buFont typeface="Arial"/>
              <a:buNone/>
            </a:pPr>
            <a:r>
              <a:rPr lang="hu"/>
              <a:t>Ritka, hogy egy bolt az összes termékét egy oldalon jeleníti meg, vagy akár valamilyen formában (XML, xls) letölthetővé teszi. Így azt mondjuk, hogy csak részben megismerhető ez a környezet. Hasonlóképpen nem látunk az előttünk haladó kamion elé, be a kanyarba, a hirdetőoszlop mögé, be a keresztutcába, hogy van-e ott valaki, elkezdhetünk előzni, vagy inkább várjunk még.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cdbf1dfb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cdbf1dfb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Röviden fogalmazva a környezetben megjelenik a véletlen, vagy sem? Ha igen, akkor sztochasztikusnak nevezzük, egyébként determinisztikusnak. A Freecell esetén kapunk egy kezdőállapotot, a kártyák adott kiosztását. Ezek után már csak rajtunk múlik, hogy meg tudjuk oldani, vagy sem. Ha egy kártyát átrakunk máshova, akkor az ott is marad, amíg tovább nem rakjuk, így ez determinisztikus. Az ostábla két dobókockán múlik. Hogy mi a dobásunk eredménye, azt nem lehet előírni, itt jön be a véletlen a környezetbe.</a:t>
            </a:r>
            <a:endParaRPr/>
          </a:p>
          <a:p>
            <a:pPr indent="0" lvl="0" marL="0" rtl="0" algn="l">
              <a:lnSpc>
                <a:spcPct val="115000"/>
              </a:lnSpc>
              <a:spcBef>
                <a:spcPts val="1200"/>
              </a:spcBef>
              <a:spcAft>
                <a:spcPts val="0"/>
              </a:spcAft>
              <a:buClr>
                <a:schemeClr val="dk1"/>
              </a:buClr>
              <a:buSzPts val="1100"/>
              <a:buFont typeface="Arial"/>
              <a:buNone/>
            </a:pPr>
            <a:r>
              <a:rPr lang="hu"/>
              <a:t>Ideális világban az internetes vásárlás determinisztikus lenne, de tapasztalat, hogy kiválasztunk valamit, ami elvileg van a raktáron, de kiszállítás idejére már nincs. Így tényleg a véletlen múlik, hogy mihez jutunk hozzá, és mihez nem.</a:t>
            </a:r>
            <a:endParaRPr/>
          </a:p>
          <a:p>
            <a:pPr indent="0" lvl="0" marL="0" rtl="0" algn="l">
              <a:lnSpc>
                <a:spcPct val="115000"/>
              </a:lnSpc>
              <a:spcBef>
                <a:spcPts val="1200"/>
              </a:spcBef>
              <a:spcAft>
                <a:spcPts val="0"/>
              </a:spcAft>
              <a:buNone/>
            </a:pPr>
            <a:r>
              <a:rPr lang="hu"/>
              <a:t>A közlekedés tele van véletlennel, amikor az ember elindul, nem tudja pontosan bemérni a szükséges időt, az M3 autópályán szinte naponta volt baleset, de az időjárás is meg tudja rendesen nehezíteni az ágens életét, hogy ne beszéljünk a technikai problémákról, például egy durrdefektről.</a:t>
            </a:r>
            <a:endParaRPr/>
          </a:p>
          <a:p>
            <a:pPr indent="0" lvl="0" marL="0" rtl="0" algn="l">
              <a:lnSpc>
                <a:spcPct val="115000"/>
              </a:lnSpc>
              <a:spcBef>
                <a:spcPts val="1200"/>
              </a:spcBef>
              <a:spcAft>
                <a:spcPts val="0"/>
              </a:spcAft>
              <a:buNone/>
            </a:pPr>
            <a:r>
              <a:rPr lang="hu"/>
              <a:t>Ha a környezet csak az ágensek cselekedetei alapján változik, akkor stratégiainak nevezzük.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dbf1dfb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dbf1dfb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Talán a legnehezebben ez a jellemző érthető. Nem könnyíti meg a helyzetet, hogy egy környezetet több szinten is tekinthetünk, mert szintenként eltérő lehet a besorolás.</a:t>
            </a:r>
            <a:endParaRPr/>
          </a:p>
          <a:p>
            <a:pPr indent="0" lvl="0" marL="0" rtl="0" algn="l">
              <a:lnSpc>
                <a:spcPct val="115000"/>
              </a:lnSpc>
              <a:spcBef>
                <a:spcPts val="1200"/>
              </a:spcBef>
              <a:spcAft>
                <a:spcPts val="0"/>
              </a:spcAft>
              <a:buClr>
                <a:schemeClr val="dk1"/>
              </a:buClr>
              <a:buSzPts val="1100"/>
              <a:buFont typeface="Arial"/>
              <a:buNone/>
            </a:pPr>
            <a:r>
              <a:rPr lang="hu"/>
              <a:t>Ha elrontottam egy passziánszt, az semmilyen behatással nincs a soron következő passziánszra. Azt lehet hogy kirakom, lehet hogy nem. Tehát ha a játszmák szintjén tekintenénk, akkor miután független dolgokról van szó, epizódszerűnek lehetne tekinteni. Viszont nem ez a szint a passziánsz lényege, hanem a játszmán belül, amikor egy-egy lap áthelyezése tekinthető műveletnek. Akkor, ha átrakok egy lapot, egy korábban nyitottat lezárok, arra újabbat már nem lehet rakni, illetve természetesen egy zárt lapot felnyitok, így azt akár a következő lépésben át is rakhatom máshova. Talán ebből lehet látni, hogy a lépéseim, cselekedeteim, műveleteim összefüggnek, segítik, vagy éppen akadályozzák egymást, de véletlenül sem függetlenek. Emiatt ezen a szinten – ami szerintem az alapvető, alapértelmezett – a játék sorozatszerű. Hasonlóképpen ostábla esetén, ha léptem, akkor azzal tüskéket teszek szabaddá, zárok le, vagy épp felkínálom az ellenfélnek, hogy kiüssön. Ezzel az ellenfél egyes lépéseit teszem lehetetlenné, vagy éppen lehetségessé. Tehát itt is van hatása az adott lépésnek a rákövetkezőre, tehát sorozatszerűnek tekinthető.</a:t>
            </a:r>
            <a:endParaRPr/>
          </a:p>
          <a:p>
            <a:pPr indent="0" lvl="0" marL="0" rtl="0" algn="l">
              <a:lnSpc>
                <a:spcPct val="115000"/>
              </a:lnSpc>
              <a:spcBef>
                <a:spcPts val="1200"/>
              </a:spcBef>
              <a:spcAft>
                <a:spcPts val="0"/>
              </a:spcAft>
              <a:buClr>
                <a:schemeClr val="dk1"/>
              </a:buClr>
              <a:buSzPts val="1100"/>
              <a:buFont typeface="Arial"/>
              <a:buNone/>
            </a:pPr>
            <a:r>
              <a:rPr lang="hu"/>
              <a:t>A bevásárlásnak megvan a szokásos menete, az ember bejelentkezik a portálra, összeválogatja az egyes portékákat, majd végigmegy a fizetés folyamatán. Egy adott sorrendet kell követni. Nem lehet fizetni, ha nem léptünk be, vagy ha nem pakoltunk árut a virtuális kosárba. Itt is van kapcsolat a műveletek között, ez is sorozatszerű.</a:t>
            </a:r>
            <a:endParaRPr/>
          </a:p>
          <a:p>
            <a:pPr indent="0" lvl="0" marL="0" rtl="0" algn="l">
              <a:lnSpc>
                <a:spcPct val="115000"/>
              </a:lnSpc>
              <a:spcBef>
                <a:spcPts val="1200"/>
              </a:spcBef>
              <a:spcAft>
                <a:spcPts val="0"/>
              </a:spcAft>
              <a:buClr>
                <a:schemeClr val="dk1"/>
              </a:buClr>
              <a:buSzPts val="1100"/>
              <a:buFont typeface="Arial"/>
              <a:buNone/>
            </a:pPr>
            <a:r>
              <a:rPr lang="hu"/>
              <a:t>A vezetésben elég csak arra gondolni, hogy az előzés egy összetett folyamat. Ehhez gyorsítani kell, meg kell közelíteni az előző kocsit, figyelni előre a másik sávban, de a hátunk mögé is. Kitenni az irányjelzőt, elmenni a másik kocsi mellett, majd időben visszatérni, szintén irányjelzőt használva. Nem független cselekvések, így szintén sorozatszerű.</a:t>
            </a:r>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dbf1dfb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cdbf1dfb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Van elég ideje gondolkodni az ágensünknek a soron következő művelet kiválasztása előtt? Ha a környezet nem változik meg, azaz statikus, akkor bőven. Ha a környezet megváltozik, míg az ágens gondolkodik, akkor pedig dinamikus. Újabban szokás, hogy a budai műemlékvédelem alatt álló villák felújításán addig gondolkodik a friss tulajdonosa, hogy összedől, és kénytelen valami hatalmas förmedvényt építeni helyette.</a:t>
            </a:r>
            <a:endParaRPr/>
          </a:p>
          <a:p>
            <a:pPr indent="0" lvl="0" marL="0" rtl="0" algn="l">
              <a:lnSpc>
                <a:spcPct val="115000"/>
              </a:lnSpc>
              <a:spcBef>
                <a:spcPts val="1200"/>
              </a:spcBef>
              <a:spcAft>
                <a:spcPts val="0"/>
              </a:spcAft>
              <a:buClr>
                <a:schemeClr val="dk1"/>
              </a:buClr>
              <a:buSzPts val="1100"/>
              <a:buFont typeface="Arial"/>
              <a:buNone/>
            </a:pPr>
            <a:r>
              <a:rPr lang="hu"/>
              <a:t>A passziánsz rendszerint egyszemélyes kártyajáték, más nem kavar bele a játékunkba, gondolkozhatunk bőven a soron következő lépésekről annyit, amennyit csak akar. Ostábla esetén ha már dobtunk a kockával, az ellenfélnek ki kell várnia, hogy mit kívánunk lépni. Elvi időhatár itt sem létezik, nincs a sakkórához hasonló szerkezet.</a:t>
            </a:r>
            <a:endParaRPr/>
          </a:p>
          <a:p>
            <a:pPr indent="0" lvl="0" marL="0" rtl="0" algn="l">
              <a:lnSpc>
                <a:spcPct val="115000"/>
              </a:lnSpc>
              <a:spcBef>
                <a:spcPts val="1200"/>
              </a:spcBef>
              <a:spcAft>
                <a:spcPts val="0"/>
              </a:spcAft>
              <a:buClr>
                <a:schemeClr val="dk1"/>
              </a:buClr>
              <a:buSzPts val="1100"/>
              <a:buFont typeface="Arial"/>
              <a:buNone/>
            </a:pPr>
            <a:r>
              <a:rPr lang="hu"/>
              <a:t>Ha arra gondolunk, hogy az utolsó darabot is megvehetik előttünk valamelyik árucikkből a netes boltban, akkor nem tekinthetjük a statikusnak a környezetet. Vagy ha valamilyen aukción, árverésen vagyunk, akkor a termék ára a többiek licitjeivel megváltozhat, míg azon gondolkodunk, hogy a termék azon az áron megéri-e nekünk? Ha nem kell versenyezni senkivel, és feltesszük, hogy nem fogy el egyik termék sem, akkor elvileg mondhatnánk, hogy statikus környezetről beszélünk. De azt senki nem értékeli, ha a jövő heti bevásárlást a programunk vagy két hétig szervezi. Tehát a teljesítménymértékbe beszámít az ágens hatékonysága is, ezért jobb, ha szemidinamikusnak tekintjük a környezetet.</a:t>
            </a:r>
            <a:endParaRPr/>
          </a:p>
          <a:p>
            <a:pPr indent="0" lvl="0" marL="0" rtl="0" algn="l">
              <a:lnSpc>
                <a:spcPct val="115000"/>
              </a:lnSpc>
              <a:spcBef>
                <a:spcPts val="1200"/>
              </a:spcBef>
              <a:spcAft>
                <a:spcPts val="0"/>
              </a:spcAft>
              <a:buClr>
                <a:schemeClr val="dk1"/>
              </a:buClr>
              <a:buSzPts val="1100"/>
              <a:buFont typeface="Arial"/>
              <a:buNone/>
            </a:pPr>
            <a:r>
              <a:rPr lang="hu"/>
              <a:t> Úgy gondolom, hogy mindenki számára világos, hogy nem mélázhat el egy sofőr, egy másodpercnyi kihagyás, és már belementünk az előttünk álló kocsiba. Nem véletlen, hogy mindenütt a „két másodperces” követési távolságot javasolják. Tehát a közlekedés dinamikus környezet.</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dbf1dfb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dbf1dfb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Kérdés, hogy az inputban szerepel-e valamilyen valós – és nem egész -- értékkel reprezentálandó adat, illetve a kimenetnek van-e valamilyen valós paramétere? Vagy pedig minden kódolható egész értékekkel?</a:t>
            </a:r>
            <a:endParaRPr/>
          </a:p>
          <a:p>
            <a:pPr indent="0" lvl="0" marL="0" rtl="0" algn="l">
              <a:lnSpc>
                <a:spcPct val="115000"/>
              </a:lnSpc>
              <a:spcBef>
                <a:spcPts val="1200"/>
              </a:spcBef>
              <a:spcAft>
                <a:spcPts val="0"/>
              </a:spcAft>
              <a:buClr>
                <a:schemeClr val="dk1"/>
              </a:buClr>
              <a:buSzPts val="1100"/>
              <a:buFont typeface="Arial"/>
              <a:buNone/>
            </a:pPr>
            <a:r>
              <a:rPr lang="hu"/>
              <a:t>A passziáns esetén mindegyik kártyáról meg kell mondani, hogy hol található, (esetleg fel van-e fordítva) véges sok kártyánk van, és véges sok pozíció. Mindegyik kódolható egészekkel. A cselekvés pedig az, hogy valamely kártyát valahonnan valahova rakjunk át, tehát minden művelet kódolható egészekkel. Ostábla esetén is hasonló a helyzet, a tüskék, a rajtuk található figurák színe és száma kódolható egészekkel.</a:t>
            </a:r>
            <a:endParaRPr/>
          </a:p>
          <a:p>
            <a:pPr indent="0" lvl="0" marL="0" rtl="0" algn="l">
              <a:lnSpc>
                <a:spcPct val="115000"/>
              </a:lnSpc>
              <a:spcBef>
                <a:spcPts val="1200"/>
              </a:spcBef>
              <a:spcAft>
                <a:spcPts val="0"/>
              </a:spcAft>
              <a:buClr>
                <a:schemeClr val="dk1"/>
              </a:buClr>
              <a:buSzPts val="1100"/>
              <a:buFont typeface="Arial"/>
              <a:buNone/>
            </a:pPr>
            <a:r>
              <a:rPr lang="hu"/>
              <a:t>Miután az internetes vásárlás az interneten zajlik, ott már mindent bitekkel kódoltunk.</a:t>
            </a:r>
            <a:endParaRPr/>
          </a:p>
          <a:p>
            <a:pPr indent="0" lvl="0" marL="0" rtl="0" algn="l">
              <a:lnSpc>
                <a:spcPct val="115000"/>
              </a:lnSpc>
              <a:spcBef>
                <a:spcPts val="1200"/>
              </a:spcBef>
              <a:spcAft>
                <a:spcPts val="0"/>
              </a:spcAft>
              <a:buClr>
                <a:schemeClr val="dk1"/>
              </a:buClr>
              <a:buSzPts val="1100"/>
              <a:buFont typeface="Arial"/>
              <a:buNone/>
            </a:pPr>
            <a:r>
              <a:rPr lang="hu"/>
              <a:t>A közlekedés az, ahol az idő folyásának fontos szerepe van. Az időt nem érdemes percekre, másodpercekre tördelni, mert egy-egy ilyen egység alatt elképesztően sok minden történhet. Habár újabban már digitálisan írja ki a jármű a saját sebességét, esetleges távolságát a megelőzőtől, itt is valós értékekről beszélünk. Sőt a műveleteinkben is megjelenik a valós paraméter. A fék használata nem bináris (nincs-satu), aki így használja, nem kap jogosítványt; tudni kell finoman lassítani, s ahogy esetleg túl közel van az előző kocsi, egyre erősebben. Hasonló igaz a gázra is, azt sem kell folyamatosan a padlóig nyomni; és a kormányt sem csak teljesen balra, vagy teljesen jobbra lehet használni, hanem finoman kell tekerni. Tehát több helyen is megjelenik valós/folytonos érték az outputban, ezért ez a környezet folytonos. Érdemes megjegyezni, ha az idő folyása lényeges, mármint annak folytonos jellege, akkor a környezet már folytonos lesz.  </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dbf1dfb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dbf1dfb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Utolsó ismérvünk arról szól, hogy hány – cselekvő – ágens van a környezetben.  A passziánsz jellemzője, hogy egyszemélyes játék, csak mi pakolhatjuk a kártyákat, tehát egyágenses a környezet. Az ostábla kétszemélyes játék, és itt a kettő már többnek számít. Az ágensnek valamit tennie kell a másik ágenssel, vagy küzdeni ellene – mint ebben a játékban – vagy együttműködni vele. Ha a környezet tartalmaz több ágenst is, de azoknak semmi kapcsolata nincs, akkor egyágenses környezetnek tekintjük.</a:t>
            </a:r>
            <a:endParaRPr/>
          </a:p>
          <a:p>
            <a:pPr indent="0" lvl="0" marL="0" rtl="0" algn="l">
              <a:lnSpc>
                <a:spcPct val="115000"/>
              </a:lnSpc>
              <a:spcBef>
                <a:spcPts val="1200"/>
              </a:spcBef>
              <a:spcAft>
                <a:spcPts val="0"/>
              </a:spcAft>
              <a:buClr>
                <a:schemeClr val="dk1"/>
              </a:buClr>
              <a:buSzPts val="1100"/>
              <a:buFont typeface="Arial"/>
              <a:buNone/>
            </a:pPr>
            <a:r>
              <a:rPr lang="hu"/>
              <a:t>A közlekedésben rendszerint több résztvevő van, mint kellene, ez egyértelműen többágenses.</a:t>
            </a:r>
            <a:endParaRPr/>
          </a:p>
          <a:p>
            <a:pPr indent="0" lvl="0" marL="0" rtl="0" algn="l">
              <a:lnSpc>
                <a:spcPct val="115000"/>
              </a:lnSpc>
              <a:spcBef>
                <a:spcPts val="1200"/>
              </a:spcBef>
              <a:spcAft>
                <a:spcPts val="1200"/>
              </a:spcAft>
              <a:buNone/>
            </a:pPr>
            <a:r>
              <a:rPr lang="hu"/>
              <a:t>A vásárlás lehet több fajta is. Ha más ágens nem fosztja ki előttünk a boltot, akkor – mivel nem kapkodják ki a vásárlók egymás virtuális kosarából a termékeket –, egyágensesnek tekintjük. Árverés esetén az ágensek között interakció van, ekkor többágensesnek tekintjük a környezetet.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dbf1dfb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cdbf1dfb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 értelme van játszadozni ezzel a hat jellemzővel? Csupán annyi, hogy teljesen más fajta programot kell írnunk, ha más a környezet. Egy keresztrejtvényt, vagy más logikai rejtvényt megoldó programot – hasonlót, amit elvárok a félév végén – tekintve egyszer eltároljuk az adatokat, és azzal dolgozunk. Ha egy robotnak kellene a vasárnapi újságban megoldani a keresztrejtvényt, akkor megoldhatná fejben, és a végeredményt írná be az újságba. Ha rendre belepiszkálnánk a rejtvénybe, akkor a programnak újra és újra vissza kellene térnie a kiindulási ponthoz, és figyelni az eltéréseket. Ha ilyen változó környezetre felkészített programot várnék el, senki sem menne át a vizsgán. Pedig csak egy jellemzőn változtattunk.</a:t>
            </a:r>
            <a:endParaRPr/>
          </a:p>
          <a:p>
            <a:pPr indent="0" lvl="0" marL="0" rtl="0" algn="l">
              <a:lnSpc>
                <a:spcPct val="115000"/>
              </a:lnSpc>
              <a:spcBef>
                <a:spcPts val="1200"/>
              </a:spcBef>
              <a:spcAft>
                <a:spcPts val="0"/>
              </a:spcAft>
              <a:buClr>
                <a:schemeClr val="dk1"/>
              </a:buClr>
              <a:buSzPts val="1100"/>
              <a:buFont typeface="Arial"/>
              <a:buNone/>
            </a:pPr>
            <a:r>
              <a:rPr lang="hu"/>
              <a:t>Ehhez képest mi van a valóságban? Az, hogy mind a hat jellemző a rosszabb, bonyolultabb lehetőséghez tartozik. Ne is csodálkozzunk, hogy csak az ezredforduló után indult meg az önvezető járművekhez tartozó érdemi munka.</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dbf1df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dbf1df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Elsőként az ágens és környezete kapcsolatával fogunk foglalkozni. Majd egy igen egyszerű modellen keresztül megismerkedünk a racionalitás fogalmával, az figyelembe veendő szempontokkal. Ezt követően a környezet pontos megfogalmazása következik, a szükséges jellemzők megadása. Ezt követően kerülnek ismertetésre mindazok a szempontok, mely szerint csoportosíthatjuk, osztályozhatjuk a környezeteket. Végül különféle ágenseket ismerünk meg az egyszerűbbtől elindulva a bonyolultabbakig.</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dbf1dfb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dbf1dfb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az ágensek típusait, azok szerkezete alapján! Alapvetően négy különböző típust különböztetünk meg egymástól. Az ötödikként felsorolt nem egy külön típus lesz, hanem másik szint, melynek eszközkészletével az eredeti ágens átalakítható.  </a:t>
            </a:r>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cdbf1dfb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cdbf1dfb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legegyszerűbb esetben csupán ha-akkor szabályaink vannak. Ezekben egy feltétel szerepel, valamint egy cselekvés. Ha a feltétel teljesül, a cselekvést végre kell hajtani, pont úgy, mint a porszívós példa esetén.</a:t>
            </a:r>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cdbf1dfb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cdbf1dfb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porszívós példa ágensfüggvénye Pythonban így néz ki. A második sorban a függvény argumentumát felbontjuk két részre.</a:t>
            </a:r>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cdbf1dfb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cdbf1dfb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következő fokozatban az alapvető eltérés az, hogy az ágens képes az állapot tárolására, azaz van memóriája. A memóriában felépíti a környezete modelljét. Nem árt, ha be van égetve a programba a környezete jellemzői, azaz megváltozik-e a világ (milyen formában, milyen irányba), és az ágens cselekedetinek milyen hatása van a környezetre. Ha a porszívó emlékszik, hogy egy kitakarított szobából ment át a másikba, ott meg látja, hogy tisztaság van, akkor egyértelmű, hogy nincs semmi dolga. Tehát az általa felállított modell és  az aktuális észlelés együtt adja meg a környezet állapotát. Ez alapján kell cselekednie, hasonló szabályokat felhasználva.</a:t>
            </a:r>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dbf1dfb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dbf1dfb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előző ágensfüggvényt részben módosítani kell. A modell nem lesz más, mint egy asszociatív adatszerkezet (gondoljunk egy kétoszlopos táblázatra), mely egyelőre azt tartalmazza, hogy semmi információnk sincs egyik szobáról sem. A függvény második programsorában ezt a modellt frissítjük.</a:t>
            </a:r>
            <a:endParaRPr/>
          </a:p>
          <a:p>
            <a:pPr indent="0" lvl="0" marL="0" rtl="0" algn="l">
              <a:lnSpc>
                <a:spcPct val="115000"/>
              </a:lnSpc>
              <a:spcBef>
                <a:spcPts val="1200"/>
              </a:spcBef>
              <a:spcAft>
                <a:spcPts val="0"/>
              </a:spcAft>
              <a:buClr>
                <a:schemeClr val="dk1"/>
              </a:buClr>
              <a:buSzPts val="1100"/>
              <a:buFont typeface="Arial"/>
              <a:buNone/>
            </a:pPr>
            <a:r>
              <a:rPr lang="hu"/>
              <a:t>Ha az derül ki, hogy már mindkét szoba tiszta, akkor leállhatunk, folyamatosan NoOp (nálunk NOP) lesz az eredmény. Egyébként a korábbi szabályokat alkalmazzuk.</a:t>
            </a:r>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cdbf1dfb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cdbf1dfb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következő fokozat a célorientált ágens. Gyakran nem elegendő a környezet aktuális állapotának az ismerete, hogy a következő műveletet kiválasszuk. Hiába látunk kilencszer kilences táblázatban számokat, amíg valaki el nem magyarázza a Sudoku – vagy éppen valamely variánsának – szabályait, addig nem tudunk vele semmit sem kezdeni.</a:t>
            </a:r>
            <a:endParaRPr/>
          </a:p>
          <a:p>
            <a:pPr indent="0" lvl="0" marL="0" rtl="0" algn="l">
              <a:lnSpc>
                <a:spcPct val="115000"/>
              </a:lnSpc>
              <a:spcBef>
                <a:spcPts val="1200"/>
              </a:spcBef>
              <a:spcAft>
                <a:spcPts val="0"/>
              </a:spcAft>
              <a:buClr>
                <a:schemeClr val="dk1"/>
              </a:buClr>
              <a:buSzPts val="1100"/>
              <a:buFont typeface="Arial"/>
              <a:buNone/>
            </a:pPr>
            <a:r>
              <a:rPr lang="hu"/>
              <a:t>Ha viszont egyértelmű a cél, akkor meg lehet vizsgálni, hogy az egyes lehetséges cselekvéseknek mi is lesz az eredménye, és ezek közül melyik segít bennünket a cél elérésében. Kezdő Sudoku rejtvények esetén az a cél, hogy minden egyes sorban, oszlopban és dobozban szerepeljen minden szám, elegendő szokott lenni a rejtvény megoldásához. Valahol ugyanis egyértelműen csak egy lépés választható ki.</a:t>
            </a:r>
            <a:endParaRPr/>
          </a:p>
          <a:p>
            <a:pPr indent="0" lvl="0" marL="0" rtl="0" algn="l">
              <a:lnSpc>
                <a:spcPct val="115000"/>
              </a:lnSpc>
              <a:spcBef>
                <a:spcPts val="1200"/>
              </a:spcBef>
              <a:spcAft>
                <a:spcPts val="0"/>
              </a:spcAft>
              <a:buClr>
                <a:schemeClr val="dk1"/>
              </a:buClr>
              <a:buSzPts val="1100"/>
              <a:buFont typeface="Arial"/>
              <a:buNone/>
            </a:pPr>
            <a:r>
              <a:rPr lang="hu"/>
              <a:t>Persze bonyolultabb esetben már keresésre, vagy épp tervezésre van szükség, nem egy, hanem több lépéssel előre kell számolnunk, és majd ennek eredményeképp tudjuk a soron következő cselekvést kiválasztani.</a:t>
            </a:r>
            <a:endParaRPr/>
          </a:p>
          <a:p>
            <a:pPr indent="0" lvl="0" marL="0" rtl="0" algn="l">
              <a:lnSpc>
                <a:spcPct val="115000"/>
              </a:lnSpc>
              <a:spcBef>
                <a:spcPts val="1200"/>
              </a:spcBef>
              <a:spcAft>
                <a:spcPts val="1200"/>
              </a:spcAft>
              <a:buNone/>
            </a:pPr>
            <a:r>
              <a:rPr lang="hu"/>
              <a:t>Míg a reflex-ágensek beégetve tartalmazzák a cselekedetek kiválasztását segítő szabályokat, a célorientált ágensnek ezeket magának kell kialakítani. Mondhatnánk, hogy ez nem hatékony, amiben van is igazság, viszont az is igaz, hogy ez kevésbé köti meg. Ha változik a környezet, a reflex-ágenst újra kell programozni, le kell cserélni a szabályokat, a célorientált ágensben viszont van annyi flexibilitás, hogy nekünk nem kell semmit változtatni.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dbf1dfb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dbf1dfb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Néha a célok egymásnak ellent mondanak (gyors és biztonságos taxi), valamint ugyanazt a célt több úton is el tudjuk érni, és ezen utakhoz tartozó teljesítménymértékek is különböző értékek lesznek. A célorientált ágens nem foglalkozik a teljesítménymértékkel, így valószínűleg nem optimális módon jutunk el a célba.</a:t>
            </a:r>
            <a:endParaRPr/>
          </a:p>
          <a:p>
            <a:pPr indent="0" lvl="0" marL="0" rtl="0" algn="l">
              <a:lnSpc>
                <a:spcPct val="115000"/>
              </a:lnSpc>
              <a:spcBef>
                <a:spcPts val="1200"/>
              </a:spcBef>
              <a:spcAft>
                <a:spcPts val="0"/>
              </a:spcAft>
              <a:buClr>
                <a:schemeClr val="dk1"/>
              </a:buClr>
              <a:buSzPts val="1100"/>
              <a:buFont typeface="Arial"/>
              <a:buNone/>
            </a:pPr>
            <a:r>
              <a:rPr lang="hu"/>
              <a:t>A hasznosságorientált ágens esetén a környezet minden állapotához – vagy állapotsorozatához – egy jósági, boldogsági értéket rendelünk. A lehetséges következő cselekvések kiválasztása esetén azt nézzük, hogy a cselekvésekkel milyen boldogsági szintet tudunk elérni, és ez lesz a kiválasztás alapja.  </a:t>
            </a:r>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dbf1dfb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cdbf1dfb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Következzen a tanuló ágens! Megismétlem, hogy ez nem az előző sor rákövetkezője, ez már egy másik szint. A végrehajtó elem az, ami korábban az ábrán szereplő teljes ágens volt. Azaz kívülről figyeljük az ágens viselkedését. A külvilágból érkező inputot a kritikus összeveti a teljesítményszabvánnyal, és tanuló elemnek továbbítja. A tanuló elem, problémagenerátor és végrehajtó elem között található egy ciklus. Ezzel lehetőség van az aktuális szabályok, célok, vagy hasznosságfüggvények módosítására, és ezek belső tesztelésére anélkül, hogy a külvilág tudomást szerezne róla. Ha a tanuló elem úgy látja, hogy jobb irányba sikerült elmozdulni, akkor ezeket a módosításokat rögzíti, és a belső ágensünk, a végrehajtó elem ezt alkalmazza a továbbiakban.   </a:t>
            </a:r>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dbf1dfb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dbf1dfb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Miről is volt ma szó?</a:t>
            </a:r>
            <a:endParaRPr/>
          </a:p>
          <a:p>
            <a:pPr indent="0" lvl="0" marL="0" rtl="0" algn="l">
              <a:lnSpc>
                <a:spcPct val="115000"/>
              </a:lnSpc>
              <a:spcBef>
                <a:spcPts val="1200"/>
              </a:spcBef>
              <a:spcAft>
                <a:spcPts val="0"/>
              </a:spcAft>
              <a:buClr>
                <a:schemeClr val="dk1"/>
              </a:buClr>
              <a:buSzPts val="1100"/>
              <a:buFont typeface="Arial"/>
              <a:buNone/>
            </a:pPr>
            <a:r>
              <a:rPr lang="hu"/>
              <a:t>Az ágens egy környezetben működik, a környezetét a szenzorai ismeri meg, és beavatkozói révén tudja a környezetét megváltoztatni.</a:t>
            </a:r>
            <a:endParaRPr/>
          </a:p>
          <a:p>
            <a:pPr indent="0" lvl="0" marL="0" rtl="0" algn="l">
              <a:lnSpc>
                <a:spcPct val="115000"/>
              </a:lnSpc>
              <a:spcBef>
                <a:spcPts val="1200"/>
              </a:spcBef>
              <a:spcAft>
                <a:spcPts val="0"/>
              </a:spcAft>
              <a:buClr>
                <a:schemeClr val="dk1"/>
              </a:buClr>
              <a:buSzPts val="1100"/>
              <a:buFont typeface="Arial"/>
              <a:buNone/>
            </a:pPr>
            <a:r>
              <a:rPr lang="hu"/>
              <a:t>Az ágens működését matematikailag egy függvénnyel lehet modellezni, ez a megfigyelések sorozatához megad egy cselekvést, és könnyedén lehet végtelen. Ezt mi egy véges programban véges hardveren próbáljuk utánozni, megközelíteni. Ezt a programot ágensprogramnak nevezzük.</a:t>
            </a:r>
            <a:endParaRPr/>
          </a:p>
          <a:p>
            <a:pPr indent="0" lvl="0" marL="0" rtl="0" algn="l">
              <a:lnSpc>
                <a:spcPct val="115000"/>
              </a:lnSpc>
              <a:spcBef>
                <a:spcPts val="1200"/>
              </a:spcBef>
              <a:spcAft>
                <a:spcPts val="0"/>
              </a:spcAft>
              <a:buClr>
                <a:schemeClr val="dk1"/>
              </a:buClr>
              <a:buSzPts val="1100"/>
              <a:buFont typeface="Arial"/>
              <a:buNone/>
            </a:pPr>
            <a:r>
              <a:rPr lang="hu"/>
              <a:t>Annak érdekében, hogy két ágenst összehasonlítsunk, a legjobb ágenst kiválasszuk, egy teljesítménymértéket vezetünk be, mely megfigyelések sorozatához rendel egy számot. A racionális ágens próbálja ezt maximalizálni, figyelembe véve az egyes sorozatok valószínűségét is.</a:t>
            </a:r>
            <a:endParaRPr/>
          </a:p>
          <a:p>
            <a:pPr indent="0" lvl="0" marL="0" rtl="0" algn="l">
              <a:lnSpc>
                <a:spcPct val="115000"/>
              </a:lnSpc>
              <a:spcBef>
                <a:spcPts val="1200"/>
              </a:spcBef>
              <a:spcAft>
                <a:spcPts val="0"/>
              </a:spcAft>
              <a:buClr>
                <a:schemeClr val="dk1"/>
              </a:buClr>
              <a:buSzPts val="1100"/>
              <a:buFont typeface="Arial"/>
              <a:buNone/>
            </a:pPr>
            <a:r>
              <a:rPr lang="hu"/>
              <a:t>Ha le akarjunk írni egy ágens környezetét, segítve az ágens tervezését, akkor a TKBÉ négyest kell megadnunk. Az ebben a leírásban szereplő környezet a környezet jellegét jelöli, melyet hat ismérv alapján osztályozunk.</a:t>
            </a:r>
            <a:endParaRPr/>
          </a:p>
          <a:p>
            <a:pPr indent="0" lvl="0" marL="0" rtl="0" algn="l">
              <a:lnSpc>
                <a:spcPct val="115000"/>
              </a:lnSpc>
              <a:spcBef>
                <a:spcPts val="1200"/>
              </a:spcBef>
              <a:spcAft>
                <a:spcPts val="0"/>
              </a:spcAft>
              <a:buClr>
                <a:schemeClr val="dk1"/>
              </a:buClr>
              <a:buSzPts val="1100"/>
              <a:buFont typeface="Arial"/>
              <a:buNone/>
            </a:pPr>
            <a:r>
              <a:rPr lang="hu"/>
              <a:t>Az ágens tervezésekor több architektúra közül választhatunk, az egyre bonyolultabb szerkezetek egyre nagyobb önállóságra képesek.</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dbf1df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dbf1df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Úgy vélem, hogy a mérnökinformatikusok már találkoztak ezzel az ábrával, az érzékelők és beavatkozók számukra külön tantárgyként is szerepeltek.</a:t>
            </a:r>
            <a:endParaRPr/>
          </a:p>
          <a:p>
            <a:pPr indent="0" lvl="0" marL="0" rtl="0" algn="l">
              <a:lnSpc>
                <a:spcPct val="115000"/>
              </a:lnSpc>
              <a:spcBef>
                <a:spcPts val="1200"/>
              </a:spcBef>
              <a:spcAft>
                <a:spcPts val="0"/>
              </a:spcAft>
              <a:buClr>
                <a:schemeClr val="dk1"/>
              </a:buClr>
              <a:buSzPts val="1100"/>
              <a:buFont typeface="Arial"/>
              <a:buNone/>
            </a:pPr>
            <a:r>
              <a:rPr lang="hu"/>
              <a:t>Mi az ábra lényege? Van egy ágensünk, ami valamilyen környezetben működik. Itt most ezt a környezetet az ágens mellett ábrázoljuk. Az ágens kölcsönhatásban van a környezetével: a környezetből származó ingereket, érzékeléseket az érzékelőkkel (szenzorokkal) érzékeli, ez lesz az ágens inputja. Az ágens valahogy feldolgozza ezt az inputot és egy cselekvéssel reagál. Ezt valamely beavatkozón keresztül tudja végrehajtani. Ha tekintjük a termosztátot, akkor annak van egy hőmérője, mely méri a szoba hőmérsékletét. Ha ez nem éri el a beállított értéket – és a csap zárva van – akkor a termosztát kinyitja a csapot, és hagyja átfolyni a meleg/forró vizet, hogy felmelegítse a radiátort. Ha a szoba hőmérséklete elérte a kívánt értéket – és a csap nyitva van – akkor elzárja a csapot, megakadályozva a további fűtést. Ebben az esetben elég volt az aktuális hőmérsékletet figyelni.  Szofisztikáltabb termosztát esetleg képes lehet több fokozatban is kinyitni a csapot, s akkor nem csak az aktuális hőmérséklet lehet érdekes, hanem a hőmérséklet változása is, amit a korábbi mérésekből lehet kiszámítani. Ekkor már több megfigyelés alapján kell meghozni a megfelelő döntést, kiválasztani az optimális cselekedetet. Ha matematikai szemszögből nézzük, akkor a kérdőjel helyén egy függvénynek kellene lennie, ami az aktuális érzékelés, meg a korábbi eltárolt érzékelések értékeihez hozzárendel egy műveletet.</a:t>
            </a:r>
            <a:endParaRPr/>
          </a:p>
          <a:p>
            <a:pPr indent="0" lvl="0" marL="0" rtl="0" algn="l">
              <a:lnSpc>
                <a:spcPct val="115000"/>
              </a:lnSpc>
              <a:spcBef>
                <a:spcPts val="1200"/>
              </a:spcBef>
              <a:spcAft>
                <a:spcPts val="0"/>
              </a:spcAft>
              <a:buClr>
                <a:schemeClr val="dk1"/>
              </a:buClr>
              <a:buSzPts val="1100"/>
              <a:buFont typeface="Arial"/>
              <a:buNone/>
            </a:pPr>
            <a:r>
              <a:rPr lang="hu"/>
              <a:t>Ha egy robotsofőrben gondolkodunk, akkor az önvezető kamiont, mint a karácsonyfát fel kell szerelni érzékelőkkel. Ezekben a távolságmérőktől kameráig minden szerepel. Ha mondjuk egy kamionnyi borsókonzervet kellene vinni Skóciába, az több napos út. Ha csak négy fullHD kamerával számolunk (előre, hátra, jobbra, balra), mekkora memóriára van szükség, hogy minden érzékelést letároljunk az indulástól kezdve? Fontos az a Csalagút tájékán, hogy hány gyalogos ment át a zebrán Debrecenben a Szoboszlai úton a kamion előtt? És hogy hogyan voltak öltözve? Természetesen nem, így a valóságban nem használunk fel mindent, ésszerűen spórolunk, és csak a valóban szükséges információkat tároljuk. Azaz az a program mely a kérdőjel helyére kerül, a matematikai modell, a függvény egy közelítése lesz csupán bonyolultabb esetekben.</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dbf1dfb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dbf1dfb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Tekintsük a talán legegyszerűbb példát! Van két szobánk – melyet jelöljön A és B –  valamint egy porszívó. A két szoba lesz a környezet, míg a porszívó pedig az ágensünk. A porszívó egyrészt képes eldönteni, hogy melyik szobában van, másrészt meg tudja állapítani hogy az aktuális szoba padlója milyen: koszos vagy tiszta. A porszívó képes közlekedni a két szoba között, képes takarítani, de képes nyugton is maradni, és nem csinálni semmit (NOP).</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dbf1dfb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dbf1dfb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Kérdés, hogyan kellene felprogramozni ezt a porszívót, hogy mindenki megelégedettségére működjön. Az első pár sor mindenki számára egyértelmű. Ha az adott szoba tiszta, akkor ott nincs tennivaló, érdemes átmenni a másik szobába. Míg ha az adott szoba koszos, akkor ott mindenképpen takarítani kell. Ha egy ilyen takarítás után tiszta lesz a szoba, lehet folytatni a másik szobával. Mi a teendő, ha már mind a két szoba tiszta? Ez függ a környezettől. Ha a porszívót bezárták a két szobába, és oda más be nem mehet, a tiszta szoba már nem lesz koszos, akkor a porszívó leállhat, mert nincs semmi dolga. Ha viszont odakint ronda őszi idő van, és a kutya ki-be járkál, akkor nem árt időnként ránézni a szobákra, és igény szerint kitakarítani azt.</a:t>
            </a:r>
            <a:endParaRPr/>
          </a:p>
          <a:p>
            <a:pPr indent="0" lvl="0" marL="0" rtl="0" algn="l">
              <a:lnSpc>
                <a:spcPct val="115000"/>
              </a:lnSpc>
              <a:spcBef>
                <a:spcPts val="1200"/>
              </a:spcBef>
              <a:spcAft>
                <a:spcPts val="0"/>
              </a:spcAft>
              <a:buClr>
                <a:schemeClr val="dk1"/>
              </a:buClr>
              <a:buSzPts val="1100"/>
              <a:buFont typeface="Arial"/>
              <a:buNone/>
            </a:pPr>
            <a:r>
              <a:rPr lang="hu"/>
              <a:t>Könnyű kiszámolni, hogy két szoba és két állapot négy lehetséges inputot adhat, ami az első négy sorban meg is található. Ha csak egy észlelés volt, akkor ez a négy lehetőség van. Ha már két észlelés volt, akkor 16 lehetőségünk van, míg n észlelés után 4^n (négy az en-nediken). Nem szívesen töltene ki senki egy ilyen táblázatot, ha n&gt;5.</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dbf1dfb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dbf1dfb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előbbi táblázat első négy sorát nem olyan nehéz algoritmizálni. Az input két részből áll, az aktuális szoba (location) és annak tisztasága (status). Ha a szoba koszos, akkor takarítani kell, ezt a műveletet kell visszaadni. Egyébként a másik szobába kell átmenni. De mivel nincs olyan művelet, hogy „a másikba”, így külön-külön kell a szoba alapján megadni a megfelelő műveletet.</a:t>
            </a:r>
            <a:endParaRPr/>
          </a:p>
          <a:p>
            <a:pPr indent="0" lvl="0" marL="0" rtl="0" algn="l">
              <a:lnSpc>
                <a:spcPct val="115000"/>
              </a:lnSpc>
              <a:spcBef>
                <a:spcPts val="1200"/>
              </a:spcBef>
              <a:spcAft>
                <a:spcPts val="0"/>
              </a:spcAft>
              <a:buClr>
                <a:schemeClr val="dk1"/>
              </a:buClr>
              <a:buSzPts val="1100"/>
              <a:buFont typeface="Arial"/>
              <a:buNone/>
            </a:pPr>
            <a:r>
              <a:rPr lang="hu"/>
              <a:t>Első látásra ez mindenkinek megfelel. Összhangban áll az elképzeléseinkkel. Viszont képzeljük el, hogy mi történik, ha már mind a két szoba tiszta. Mit fog csinálni a porszívónk? Ide-oda rohangál a két szoba között, amíg teljesen le nem merül. Mivel ez a program csak az aktuális helyzetet veszi figyelembe, s nincs emlékezete, ne is várjunk többet tőle.</a:t>
            </a:r>
            <a:endParaRPr/>
          </a:p>
          <a:p>
            <a:pPr indent="0" lvl="0" marL="0" rtl="0" algn="l">
              <a:lnSpc>
                <a:spcPct val="115000"/>
              </a:lnSpc>
              <a:spcBef>
                <a:spcPts val="1200"/>
              </a:spcBef>
              <a:spcAft>
                <a:spcPts val="0"/>
              </a:spcAft>
              <a:buClr>
                <a:schemeClr val="dk1"/>
              </a:buClr>
              <a:buSzPts val="1100"/>
              <a:buFont typeface="Arial"/>
              <a:buNone/>
            </a:pPr>
            <a:r>
              <a:rPr lang="hu"/>
              <a:t>Gondolhatunk akár erre a porszívó-világra, vagy más feladatokra, amikor feltesszünk azt a kérdést, hogy mi lesz a jó ágens függvény? Egyáltalán mit várunk el tőle, és hogyan lehet két ilyen függvényt összehasonlítani a jóság tekintetében?</a:t>
            </a:r>
            <a:endParaRPr/>
          </a:p>
          <a:p>
            <a:pPr indent="0" lvl="0" marL="0" rtl="0" algn="l">
              <a:lnSpc>
                <a:spcPct val="115000"/>
              </a:lnSpc>
              <a:spcBef>
                <a:spcPts val="1200"/>
              </a:spcBef>
              <a:spcAft>
                <a:spcPts val="0"/>
              </a:spcAft>
              <a:buClr>
                <a:schemeClr val="dk1"/>
              </a:buClr>
              <a:buSzPts val="1100"/>
              <a:buFont typeface="Arial"/>
              <a:buNone/>
            </a:pPr>
            <a:r>
              <a:rPr lang="hu"/>
              <a:t>Ha már sikerült kiválasztani azt az ágensfüggvényt, amivel elégedettek vagyunk, akkor pedig hogyan lehet azt egyszerűen inplementálni?</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dbf1dfb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dbf1dfb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függvények összehasonlíthatósága érdekében valahogy pontozni kellene, hogy egy konkrét függvény hogyan teljesít adott érzékeléssorozatra, vagy inkább az azt megalapozó környezeti sorozatra – melyben már ott fog szerepelni az ágens cselekedeteinek a hatása is.</a:t>
            </a:r>
            <a:endParaRPr/>
          </a:p>
          <a:p>
            <a:pPr indent="0" lvl="0" marL="0" rtl="0" algn="l">
              <a:lnSpc>
                <a:spcPct val="115000"/>
              </a:lnSpc>
              <a:spcBef>
                <a:spcPts val="1200"/>
              </a:spcBef>
              <a:spcAft>
                <a:spcPts val="0"/>
              </a:spcAft>
              <a:buClr>
                <a:schemeClr val="dk1"/>
              </a:buClr>
              <a:buSzPts val="1100"/>
              <a:buFont typeface="Arial"/>
              <a:buNone/>
            </a:pPr>
            <a:r>
              <a:rPr lang="hu"/>
              <a:t>Rengeteg lehetőségünk van ennek a pontozásnak az elkészítésére. Ha kicsit finomítunk a korábbi példán, és a szobákat mezőkre bontjuk fel, akkor a pontozás mehet ezen mezők alapján is. Lehet pontozni, hogy hány koszos mező lett tiszta. Mondhatjuk azt, hogy a koszos mezők utáni kutatást (mozgást) viszont büntetjük. A +1 versus -1 pont nem a legszerencsésebb, mert az értelmes porszívó meg nem mozdul, mert abból baj nem lesz. Ha takarítani valót keres, arra csak ráfarag, mert a takarítással nem tudja ledolgozni a mozgást. Persze lehet az értékelés alapja az is, hogy mekkora tisztaság fogadja a hazatérő családot majd délután. Rengeteg időt lehetne eltölteni az ilyen értékelés optimalizálásával, de mi ezt a feladatot az előző gyakorlatra hagytuk, itt most csak a feladat bonyolultságára kívántuk felhívni a figyelmet.</a:t>
            </a:r>
            <a:endParaRPr/>
          </a:p>
          <a:p>
            <a:pPr indent="0" lvl="0" marL="0" rtl="0" algn="l">
              <a:lnSpc>
                <a:spcPct val="115000"/>
              </a:lnSpc>
              <a:spcBef>
                <a:spcPts val="1200"/>
              </a:spcBef>
              <a:spcAft>
                <a:spcPts val="0"/>
              </a:spcAft>
              <a:buClr>
                <a:schemeClr val="dk1"/>
              </a:buClr>
              <a:buSzPts val="1100"/>
              <a:buFont typeface="Arial"/>
              <a:buNone/>
            </a:pPr>
            <a:r>
              <a:rPr lang="hu"/>
              <a:t>Most már készen állunk a racionalitás megfogalmazására. Az előző függvény egy érzékeléssorozathoz rendelt egy számot, hivatalos nevén teljesítménymértéket. Ez bizonyos esetben (speciális érzékeléssorozat esetén) magas értéket adhat, míg más esetekben pedig alacsonyt. Ezért jó lenne valami átlagos értékkel számolni, sőt ha pontosabbak akarunk lenni, minden eredményt be kellene szorozni az érzékeléssorozat előfordulásának valószínűségével. (Feltaláltuk a várható értéket!). A racionális ágens azt a műveletet kell hogy válassza, amely a várható teljesítménymértéket maximalizálja. Az ágensnek megvannak a saját korlátai. Ha tudná, hogy a másik szoba tiszta, nem kellene átmennie oda. Viszont azt ki lehet számolni, hogy adott teljesítménymérték esetén érdemes átmenni, vagy sem. Lehet racionálisan viselkedni, ha  vannak ilyen hiányzó információk. Nem lehet tudni, hogy a kutya valamikor összekoszolja-e a lakást vagy sem, de ha az esti tisztaság a teljesítménymérték alapja, akkor érdemes nem reggel kitakarítani, és hagyni, hogy utána megint rendetlenség legyen, hanem majdnem a legkésőbbi időpontban, és a takarítás végén a menetközben összekoszolt részeken újra átmenni.</a:t>
            </a:r>
            <a:endParaRPr/>
          </a:p>
          <a:p>
            <a:pPr indent="0" lvl="0" marL="0" rtl="0" algn="l">
              <a:lnSpc>
                <a:spcPct val="115000"/>
              </a:lnSpc>
              <a:spcBef>
                <a:spcPts val="1200"/>
              </a:spcBef>
              <a:spcAft>
                <a:spcPts val="0"/>
              </a:spcAft>
              <a:buClr>
                <a:schemeClr val="dk1"/>
              </a:buClr>
              <a:buSzPts val="1100"/>
              <a:buFont typeface="Arial"/>
              <a:buNone/>
            </a:pPr>
            <a:r>
              <a:rPr lang="hu"/>
              <a:t>Ha az ember számol, akkor nem érdemes lottót venni, mert a befizetett összegnek csak egy része kerül kiosztásra. De aki nem vesz lottót, az nem is nyerheti meg az ötöst. Tehát hiába teszi meg az ágens azokat a lépéseket, melyek a legjobbak, kaphat olyan érzékeléssorozatot, melynél a teljesítménymérték igen alacsony.</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dbf1dfb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dbf1dfb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 az, amire mindenképpen szüksége van egy racionális ágensnek, ha a nagyon speciális esetektől eltekintünk? Azt várjuk el, hogy az ágens legyen autonóm, azaz ismeretlen környezetben is működjön önállóan. A boltban vásárolt robotporszívó legyen képes kitakarítani bármilyen alaprajzú lakást. Ehhez neki fel kell deríteni a lakást, meg kell ismerkednie a környezetével. Tehát a felfedezés, a környezet megismerése elengedhetetlen.</a:t>
            </a:r>
            <a:endParaRPr/>
          </a:p>
          <a:p>
            <a:pPr indent="0" lvl="0" marL="0" rtl="0" algn="l">
              <a:lnSpc>
                <a:spcPct val="115000"/>
              </a:lnSpc>
              <a:spcBef>
                <a:spcPts val="1200"/>
              </a:spcBef>
              <a:spcAft>
                <a:spcPts val="0"/>
              </a:spcAft>
              <a:buClr>
                <a:schemeClr val="dk1"/>
              </a:buClr>
              <a:buSzPts val="1100"/>
              <a:buFont typeface="Arial"/>
              <a:buNone/>
            </a:pPr>
            <a:r>
              <a:rPr lang="hu"/>
              <a:t>Hasonló fontos képesség a tanulás. Ha nagy az esélye, hogy a porszívó ma is ott takarít, ahol tegnap takarított, akkor felesleges újra felfedeztetni vele a lakást, egyszerűbb, ha már megtanulta a beosztását, és azt követi. Az új ismeretek elsajátítása, felhasználása elengedhetetlen, mert a környezet változhat.</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dbf1dfb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dbf1dfb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Ahhoz, hogy megtervezzük az ágensünket, érdemes pontosítani pár dolgot. Fontos, hogy mi alapján lesz értékelve az ágens, mi is lesz a teljesítménymérték, mert ehhez kell igazodni, ez alapján kell optimalizálni. Fontos tudni, hogy mi lesz az ágens környezete, erre a környezetre mi teljesül, mert különféle környezetekhez másképp kell hozzáállni. Továbbá meghatározza az ágensünket, illetve a programját az is, hogy milyen lehetőségek adottak. Nem mindegy, hogy a bűvös kockát kirakó robot egy Lego készletből lett megépítve, vagy célhardver lett hozzá építve. Tessék rákeresni a Youtube-on  ezekre a gépekre!</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ágensek, környezetek, racionalitás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TKBÉ – automata taxi</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teljesítménymérték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biztonság, szabálykövetés, komfort, útvonal hossza/ideje, ...</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környezet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városi közlekedés/autópálya, gyalogosok, időjárási hatások, </a:t>
            </a:r>
            <a:r>
              <a:rPr lang="hu">
                <a:solidFill>
                  <a:srgbClr val="000000"/>
                </a:solidFill>
              </a:rPr>
              <a:t>...</a:t>
            </a:r>
            <a:r>
              <a:rPr lang="hu">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beavatkozók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kormánykerék, gázpedál, fék, duda, hangszóró, képernyő, … </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érzékelők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videókamera, gyorsulásmérő, mozgásérzékelő,  motorszenzorok, billentyűzet, GPS, …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Internetes vásárló ágens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teljesítménymérték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ár, minőség, alkalmasság/megfelelőség, hatékonyság</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környezet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jelenlegi és jövőbeli Internet portálok, üzletek, szállítók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beavatkozó</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képernyő (felhasználó tájékoztatása), URL követése, űrlapok kitöltése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érzékelő</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HTML oldalak (szöveg, grafika, programok)</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FreeCell &amp; Backgammon</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4"/>
          <p:cNvPicPr preferRelativeResize="0"/>
          <p:nvPr/>
        </p:nvPicPr>
        <p:blipFill>
          <a:blip r:embed="rId3">
            <a:alphaModFix/>
          </a:blip>
          <a:stretch>
            <a:fillRect/>
          </a:stretch>
        </p:blipFill>
        <p:spPr>
          <a:xfrm>
            <a:off x="4851400" y="1387800"/>
            <a:ext cx="3980900" cy="2985681"/>
          </a:xfrm>
          <a:prstGeom prst="rect">
            <a:avLst/>
          </a:prstGeom>
          <a:noFill/>
          <a:ln>
            <a:noFill/>
          </a:ln>
        </p:spPr>
      </p:pic>
      <p:pic>
        <p:nvPicPr>
          <p:cNvPr id="125" name="Google Shape;125;p24"/>
          <p:cNvPicPr preferRelativeResize="0"/>
          <p:nvPr/>
        </p:nvPicPr>
        <p:blipFill>
          <a:blip r:embed="rId4">
            <a:alphaModFix/>
          </a:blip>
          <a:stretch>
            <a:fillRect/>
          </a:stretch>
        </p:blipFill>
        <p:spPr>
          <a:xfrm>
            <a:off x="280725" y="1623349"/>
            <a:ext cx="4570675" cy="256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 típusai </a:t>
            </a:r>
            <a:r>
              <a:rPr lang="hu" sz="2400"/>
              <a:t>(teljesen/részben megfigyelhető)</a:t>
            </a:r>
            <a:endParaRPr sz="2400"/>
          </a:p>
        </p:txBody>
      </p:sp>
      <p:sp>
        <p:nvSpPr>
          <p:cNvPr id="131" name="Google Shape;131;p25"/>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Ha az ágens szenzorai lehetővé teszik a teljes környezet megismerését minden egyes időpillanatban, akkor a környezetet </a:t>
            </a:r>
            <a:r>
              <a:rPr b="1" lang="hu">
                <a:solidFill>
                  <a:srgbClr val="000000"/>
                </a:solidFill>
              </a:rPr>
              <a:t>teljesen megismerhetőnek</a:t>
            </a:r>
            <a:r>
              <a:rPr lang="hu">
                <a:solidFill>
                  <a:srgbClr val="000000"/>
                </a:solidFill>
              </a:rPr>
              <a:t> mondjuk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32" name="Google Shape;132;p25"/>
          <p:cNvGraphicFramePr/>
          <p:nvPr/>
        </p:nvGraphicFramePr>
        <p:xfrm>
          <a:off x="2320238" y="2393225"/>
          <a:ext cx="3000000" cy="3000000"/>
        </p:xfrm>
        <a:graphic>
          <a:graphicData uri="http://schemas.openxmlformats.org/drawingml/2006/table">
            <a:tbl>
              <a:tblPr>
                <a:noFill/>
                <a:tableStyleId>{698913D2-D6FC-4C38-8F4E-8A7EC34CD941}</a:tableStyleId>
              </a:tblPr>
              <a:tblGrid>
                <a:gridCol w="2284400"/>
                <a:gridCol w="2431800"/>
              </a:tblGrid>
              <a:tr h="381000">
                <a:tc>
                  <a:txBody>
                    <a:bodyPr/>
                    <a:lstStyle/>
                    <a:p>
                      <a:pPr indent="0" lvl="0" marL="0" rtl="0" algn="l">
                        <a:spcBef>
                          <a:spcPts val="0"/>
                        </a:spcBef>
                        <a:spcAft>
                          <a:spcPts val="0"/>
                        </a:spcAft>
                        <a:buNone/>
                      </a:pPr>
                      <a:r>
                        <a:rPr b="1" lang="hu"/>
                        <a:t>környezet</a:t>
                      </a:r>
                      <a:endParaRPr b="1"/>
                    </a:p>
                  </a:txBody>
                  <a:tcPr marT="91425" marB="91425" marR="91425" marL="91425"/>
                </a:tc>
                <a:tc>
                  <a:txBody>
                    <a:bodyPr/>
                    <a:lstStyle/>
                    <a:p>
                      <a:pPr indent="0" lvl="0" marL="0" rtl="0" algn="l">
                        <a:spcBef>
                          <a:spcPts val="0"/>
                        </a:spcBef>
                        <a:spcAft>
                          <a:spcPts val="0"/>
                        </a:spcAft>
                        <a:buNone/>
                      </a:pPr>
                      <a:r>
                        <a:rPr b="1" lang="hu"/>
                        <a:t>teljesen megismerhető?</a:t>
                      </a:r>
                      <a:endParaRPr b="1"/>
                    </a:p>
                  </a:txBody>
                  <a:tcPr marT="91425" marB="91425" marR="91425" marL="91425"/>
                </a:tc>
              </a:tr>
              <a:tr h="381000">
                <a:tc>
                  <a:txBody>
                    <a:bodyPr/>
                    <a:lstStyle/>
                    <a:p>
                      <a:pPr indent="0" lvl="0" marL="0" rtl="0" algn="l">
                        <a:spcBef>
                          <a:spcPts val="0"/>
                        </a:spcBef>
                        <a:spcAft>
                          <a:spcPts val="0"/>
                        </a:spcAft>
                        <a:buNone/>
                      </a:pPr>
                      <a:r>
                        <a:rPr lang="hu"/>
                        <a:t>passziánsz (freecell)</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81000">
                <a:tc>
                  <a:txBody>
                    <a:bodyPr/>
                    <a:lstStyle/>
                    <a:p>
                      <a:pPr indent="0" lvl="0" marL="0" rtl="0" algn="l">
                        <a:spcBef>
                          <a:spcPts val="0"/>
                        </a:spcBef>
                        <a:spcAft>
                          <a:spcPts val="0"/>
                        </a:spcAft>
                        <a:buNone/>
                      </a:pPr>
                      <a:r>
                        <a:rPr lang="hu"/>
                        <a:t>ostábla (backgammon)</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81000">
                <a:tc>
                  <a:txBody>
                    <a:bodyPr/>
                    <a:lstStyle/>
                    <a:p>
                      <a:pPr indent="0" lvl="0" marL="0" rtl="0" algn="l">
                        <a:spcBef>
                          <a:spcPts val="0"/>
                        </a:spcBef>
                        <a:spcAft>
                          <a:spcPts val="0"/>
                        </a:spcAft>
                        <a:buNone/>
                      </a:pPr>
                      <a:r>
                        <a:rPr lang="hu"/>
                        <a:t>internetes vásárlás</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r h="381000">
                <a:tc>
                  <a:txBody>
                    <a:bodyPr/>
                    <a:lstStyle/>
                    <a:p>
                      <a:pPr indent="0" lvl="0" marL="0" rtl="0" algn="l">
                        <a:spcBef>
                          <a:spcPts val="0"/>
                        </a:spcBef>
                        <a:spcAft>
                          <a:spcPts val="0"/>
                        </a:spcAft>
                        <a:buNone/>
                      </a:pPr>
                      <a:r>
                        <a:rPr lang="hu"/>
                        <a:t>robot taxi</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 típusai </a:t>
            </a:r>
            <a:r>
              <a:rPr lang="hu" sz="2400"/>
              <a:t>(determinisztikus/sztochasztikus)</a:t>
            </a:r>
            <a:endParaRPr sz="2400"/>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Ha a környezet következő állapotát egyértelműen meghatározza az aktuális állapot és az ágens cselekedete, akkor a környezetet </a:t>
            </a:r>
            <a:r>
              <a:rPr b="1" lang="hu">
                <a:solidFill>
                  <a:srgbClr val="000000"/>
                </a:solidFill>
              </a:rPr>
              <a:t>determinisztikusnak</a:t>
            </a:r>
            <a:r>
              <a:rPr lang="hu">
                <a:solidFill>
                  <a:srgbClr val="000000"/>
                </a:solidFill>
              </a:rPr>
              <a:t> nevezzük. </a:t>
            </a:r>
            <a:r>
              <a:rPr b="1" lang="hu">
                <a:solidFill>
                  <a:srgbClr val="000000"/>
                </a:solidFill>
              </a:rPr>
              <a:t>Stratégiai</a:t>
            </a:r>
            <a:r>
              <a:rPr lang="hu">
                <a:solidFill>
                  <a:srgbClr val="000000"/>
                </a:solidFill>
              </a:rPr>
              <a:t> a környezet, ha más ágensek cselekvéseit leszámítva determinisztikus.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39" name="Google Shape;139;p26"/>
          <p:cNvGraphicFramePr/>
          <p:nvPr/>
        </p:nvGraphicFramePr>
        <p:xfrm>
          <a:off x="2769700" y="2672850"/>
          <a:ext cx="3000000" cy="3000000"/>
        </p:xfrm>
        <a:graphic>
          <a:graphicData uri="http://schemas.openxmlformats.org/drawingml/2006/table">
            <a:tbl>
              <a:tblPr>
                <a:noFill/>
                <a:tableStyleId>{698913D2-D6FC-4C38-8F4E-8A7EC34CD941}</a:tableStyleId>
              </a:tblPr>
              <a:tblGrid>
                <a:gridCol w="1840975"/>
                <a:gridCol w="1763625"/>
              </a:tblGrid>
              <a:tr h="381000">
                <a:tc>
                  <a:txBody>
                    <a:bodyPr/>
                    <a:lstStyle/>
                    <a:p>
                      <a:pPr indent="0" lvl="0" marL="0" rtl="0" algn="l">
                        <a:spcBef>
                          <a:spcPts val="0"/>
                        </a:spcBef>
                        <a:spcAft>
                          <a:spcPts val="0"/>
                        </a:spcAft>
                        <a:buNone/>
                      </a:pPr>
                      <a:r>
                        <a:rPr b="1" lang="hu"/>
                        <a:t>környezet</a:t>
                      </a:r>
                      <a:endParaRPr b="1"/>
                    </a:p>
                  </a:txBody>
                  <a:tcPr marT="91425" marB="91425" marR="91425" marL="91425"/>
                </a:tc>
                <a:tc>
                  <a:txBody>
                    <a:bodyPr/>
                    <a:lstStyle/>
                    <a:p>
                      <a:pPr indent="0" lvl="0" marL="0" rtl="0" algn="l">
                        <a:spcBef>
                          <a:spcPts val="0"/>
                        </a:spcBef>
                        <a:spcAft>
                          <a:spcPts val="0"/>
                        </a:spcAft>
                        <a:buNone/>
                      </a:pPr>
                      <a:r>
                        <a:rPr b="1" lang="hu"/>
                        <a:t>determinisztikus?</a:t>
                      </a:r>
                      <a:endParaRPr b="1"/>
                    </a:p>
                  </a:txBody>
                  <a:tcPr marT="91425" marB="91425" marR="91425" marL="91425"/>
                </a:tc>
              </a:tr>
              <a:tr h="381000">
                <a:tc>
                  <a:txBody>
                    <a:bodyPr/>
                    <a:lstStyle/>
                    <a:p>
                      <a:pPr indent="0" lvl="0" marL="0" rtl="0" algn="l">
                        <a:spcBef>
                          <a:spcPts val="0"/>
                        </a:spcBef>
                        <a:spcAft>
                          <a:spcPts val="0"/>
                        </a:spcAft>
                        <a:buNone/>
                      </a:pPr>
                      <a:r>
                        <a:rPr lang="hu"/>
                        <a:t>passziánsz (freecell)</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81000">
                <a:tc>
                  <a:txBody>
                    <a:bodyPr/>
                    <a:lstStyle/>
                    <a:p>
                      <a:pPr indent="0" lvl="0" marL="0" rtl="0" algn="l">
                        <a:spcBef>
                          <a:spcPts val="0"/>
                        </a:spcBef>
                        <a:spcAft>
                          <a:spcPts val="0"/>
                        </a:spcAft>
                        <a:buNone/>
                      </a:pPr>
                      <a:r>
                        <a:rPr lang="hu"/>
                        <a:t>ostábla</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r h="381000">
                <a:tc>
                  <a:txBody>
                    <a:bodyPr/>
                    <a:lstStyle/>
                    <a:p>
                      <a:pPr indent="0" lvl="0" marL="0" rtl="0" algn="l">
                        <a:spcBef>
                          <a:spcPts val="0"/>
                        </a:spcBef>
                        <a:spcAft>
                          <a:spcPts val="0"/>
                        </a:spcAft>
                        <a:buNone/>
                      </a:pPr>
                      <a:r>
                        <a:rPr lang="hu"/>
                        <a:t>internetes vásárlás</a:t>
                      </a:r>
                      <a:endParaRPr/>
                    </a:p>
                  </a:txBody>
                  <a:tcPr marT="91425" marB="91425" marR="91425" marL="91425"/>
                </a:tc>
                <a:tc>
                  <a:txBody>
                    <a:bodyPr/>
                    <a:lstStyle/>
                    <a:p>
                      <a:pPr indent="0" lvl="0" marL="0" rtl="0" algn="l">
                        <a:spcBef>
                          <a:spcPts val="0"/>
                        </a:spcBef>
                        <a:spcAft>
                          <a:spcPts val="0"/>
                        </a:spcAft>
                        <a:buNone/>
                      </a:pPr>
                      <a:r>
                        <a:rPr lang="hu"/>
                        <a:t>részben</a:t>
                      </a:r>
                      <a:endParaRPr/>
                    </a:p>
                  </a:txBody>
                  <a:tcPr marT="91425" marB="91425" marR="91425" marL="91425"/>
                </a:tc>
              </a:tr>
              <a:tr h="381000">
                <a:tc>
                  <a:txBody>
                    <a:bodyPr/>
                    <a:lstStyle/>
                    <a:p>
                      <a:pPr indent="0" lvl="0" marL="0" rtl="0" algn="l">
                        <a:spcBef>
                          <a:spcPts val="0"/>
                        </a:spcBef>
                        <a:spcAft>
                          <a:spcPts val="0"/>
                        </a:spcAft>
                        <a:buNone/>
                      </a:pPr>
                      <a:r>
                        <a:rPr lang="hu"/>
                        <a:t>robot taxi</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 típusai </a:t>
            </a:r>
            <a:r>
              <a:rPr lang="hu" sz="2400"/>
              <a:t>(epizódszerű/sorozatszerű)</a:t>
            </a:r>
            <a:endParaRPr sz="2400"/>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rgbClr val="000000"/>
                </a:solidFill>
              </a:rPr>
              <a:t>Epizódszerű</a:t>
            </a:r>
            <a:r>
              <a:rPr lang="hu">
                <a:solidFill>
                  <a:srgbClr val="000000"/>
                </a:solidFill>
              </a:rPr>
              <a:t> környezetben az ágens tapasztalata atomi epizódokra bontható; minden egyes epizód az ágens észleléseiből és cselekedetéből áll. A következő epizód független az előzőtől. (Pl. futószalag)</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46" name="Google Shape;146;p27"/>
          <p:cNvGraphicFramePr/>
          <p:nvPr/>
        </p:nvGraphicFramePr>
        <p:xfrm>
          <a:off x="2866363" y="2537500"/>
          <a:ext cx="3000000" cy="3000000"/>
        </p:xfrm>
        <a:graphic>
          <a:graphicData uri="http://schemas.openxmlformats.org/drawingml/2006/table">
            <a:tbl>
              <a:tblPr>
                <a:noFill/>
                <a:tableStyleId>{698913D2-D6FC-4C38-8F4E-8A7EC34CD941}</a:tableStyleId>
              </a:tblPr>
              <a:tblGrid>
                <a:gridCol w="1898950"/>
                <a:gridCol w="1512325"/>
              </a:tblGrid>
              <a:tr h="381000">
                <a:tc>
                  <a:txBody>
                    <a:bodyPr/>
                    <a:lstStyle/>
                    <a:p>
                      <a:pPr indent="0" lvl="0" marL="0" rtl="0" algn="l">
                        <a:spcBef>
                          <a:spcPts val="0"/>
                        </a:spcBef>
                        <a:spcAft>
                          <a:spcPts val="0"/>
                        </a:spcAft>
                        <a:buNone/>
                      </a:pPr>
                      <a:r>
                        <a:rPr b="1" lang="hu"/>
                        <a:t>környezet</a:t>
                      </a:r>
                      <a:endParaRPr b="1"/>
                    </a:p>
                  </a:txBody>
                  <a:tcPr marT="91425" marB="91425" marR="91425" marL="91425"/>
                </a:tc>
                <a:tc>
                  <a:txBody>
                    <a:bodyPr/>
                    <a:lstStyle/>
                    <a:p>
                      <a:pPr indent="0" lvl="0" marL="0" rtl="0" algn="l">
                        <a:spcBef>
                          <a:spcPts val="0"/>
                        </a:spcBef>
                        <a:spcAft>
                          <a:spcPts val="0"/>
                        </a:spcAft>
                        <a:buNone/>
                      </a:pPr>
                      <a:r>
                        <a:rPr b="1" lang="hu"/>
                        <a:t>epizódszerű?</a:t>
                      </a:r>
                      <a:endParaRPr b="1"/>
                    </a:p>
                  </a:txBody>
                  <a:tcPr marT="91425" marB="91425" marR="91425" marL="91425"/>
                </a:tc>
              </a:tr>
              <a:tr h="381000">
                <a:tc>
                  <a:txBody>
                    <a:bodyPr/>
                    <a:lstStyle/>
                    <a:p>
                      <a:pPr indent="0" lvl="0" marL="0" rtl="0" algn="l">
                        <a:spcBef>
                          <a:spcPts val="0"/>
                        </a:spcBef>
                        <a:spcAft>
                          <a:spcPts val="0"/>
                        </a:spcAft>
                        <a:buNone/>
                      </a:pPr>
                      <a:r>
                        <a:rPr lang="hu"/>
                        <a:t>passziánsz (freecell)</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r h="381000">
                <a:tc>
                  <a:txBody>
                    <a:bodyPr/>
                    <a:lstStyle/>
                    <a:p>
                      <a:pPr indent="0" lvl="0" marL="0" rtl="0" algn="l">
                        <a:spcBef>
                          <a:spcPts val="0"/>
                        </a:spcBef>
                        <a:spcAft>
                          <a:spcPts val="0"/>
                        </a:spcAft>
                        <a:buNone/>
                      </a:pPr>
                      <a:r>
                        <a:rPr lang="hu"/>
                        <a:t>ostábla</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r h="381000">
                <a:tc>
                  <a:txBody>
                    <a:bodyPr/>
                    <a:lstStyle/>
                    <a:p>
                      <a:pPr indent="0" lvl="0" marL="0" rtl="0" algn="l">
                        <a:spcBef>
                          <a:spcPts val="0"/>
                        </a:spcBef>
                        <a:spcAft>
                          <a:spcPts val="0"/>
                        </a:spcAft>
                        <a:buNone/>
                      </a:pPr>
                      <a:r>
                        <a:rPr lang="hu"/>
                        <a:t>internetes vásárlás</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r h="381000">
                <a:tc>
                  <a:txBody>
                    <a:bodyPr/>
                    <a:lstStyle/>
                    <a:p>
                      <a:pPr indent="0" lvl="0" marL="0" rtl="0" algn="l">
                        <a:spcBef>
                          <a:spcPts val="0"/>
                        </a:spcBef>
                        <a:spcAft>
                          <a:spcPts val="0"/>
                        </a:spcAft>
                        <a:buNone/>
                      </a:pPr>
                      <a:r>
                        <a:rPr lang="hu"/>
                        <a:t>robot taxi</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 típusai </a:t>
            </a:r>
            <a:r>
              <a:rPr lang="hu" sz="2400"/>
              <a:t>(statikus/dinamikus)</a:t>
            </a:r>
            <a:endParaRPr sz="2400"/>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Ha a környezet megváltozhat, amíg az ágens </a:t>
            </a:r>
            <a:r>
              <a:rPr i="1" lang="hu">
                <a:solidFill>
                  <a:srgbClr val="000000"/>
                </a:solidFill>
              </a:rPr>
              <a:t>gondolkodik</a:t>
            </a:r>
            <a:r>
              <a:rPr lang="hu">
                <a:solidFill>
                  <a:srgbClr val="000000"/>
                </a:solidFill>
              </a:rPr>
              <a:t>, akkor a környezet </a:t>
            </a:r>
            <a:r>
              <a:rPr b="1" lang="hu">
                <a:solidFill>
                  <a:srgbClr val="000000"/>
                </a:solidFill>
              </a:rPr>
              <a:t>dinamikus</a:t>
            </a:r>
            <a:r>
              <a:rPr lang="hu">
                <a:solidFill>
                  <a:srgbClr val="000000"/>
                </a:solidFill>
              </a:rPr>
              <a:t>. Ha a környezet időben nem változik, de az ágens teljesítménymértéke igen, akkor </a:t>
            </a:r>
            <a:r>
              <a:rPr b="1" lang="hu">
                <a:solidFill>
                  <a:srgbClr val="000000"/>
                </a:solidFill>
              </a:rPr>
              <a:t>szemidinamikus</a:t>
            </a:r>
            <a:r>
              <a:rPr lang="hu">
                <a:solidFill>
                  <a:srgbClr val="000000"/>
                </a:solidFill>
              </a:rPr>
              <a:t> a környezet.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53" name="Google Shape;153;p28"/>
          <p:cNvGraphicFramePr/>
          <p:nvPr/>
        </p:nvGraphicFramePr>
        <p:xfrm>
          <a:off x="2914913" y="2652200"/>
          <a:ext cx="3000000" cy="3000000"/>
        </p:xfrm>
        <a:graphic>
          <a:graphicData uri="http://schemas.openxmlformats.org/drawingml/2006/table">
            <a:tbl>
              <a:tblPr>
                <a:noFill/>
                <a:tableStyleId>{698913D2-D6FC-4C38-8F4E-8A7EC34CD941}</a:tableStyleId>
              </a:tblPr>
              <a:tblGrid>
                <a:gridCol w="2057925"/>
                <a:gridCol w="1256250"/>
              </a:tblGrid>
              <a:tr h="194450">
                <a:tc>
                  <a:txBody>
                    <a:bodyPr/>
                    <a:lstStyle/>
                    <a:p>
                      <a:pPr indent="0" lvl="0" marL="0" rtl="0" algn="l">
                        <a:spcBef>
                          <a:spcPts val="0"/>
                        </a:spcBef>
                        <a:spcAft>
                          <a:spcPts val="0"/>
                        </a:spcAft>
                        <a:buNone/>
                      </a:pPr>
                      <a:r>
                        <a:rPr b="1" lang="hu"/>
                        <a:t>környezet</a:t>
                      </a:r>
                      <a:endParaRPr b="1"/>
                    </a:p>
                  </a:txBody>
                  <a:tcPr marT="91425" marB="91425" marR="91425" marL="91425"/>
                </a:tc>
                <a:tc>
                  <a:txBody>
                    <a:bodyPr/>
                    <a:lstStyle/>
                    <a:p>
                      <a:pPr indent="0" lvl="0" marL="0" rtl="0" algn="l">
                        <a:spcBef>
                          <a:spcPts val="0"/>
                        </a:spcBef>
                        <a:spcAft>
                          <a:spcPts val="0"/>
                        </a:spcAft>
                        <a:buNone/>
                      </a:pPr>
                      <a:r>
                        <a:rPr b="1" lang="hu"/>
                        <a:t>statikus?</a:t>
                      </a:r>
                      <a:endParaRPr b="1"/>
                    </a:p>
                  </a:txBody>
                  <a:tcPr marT="91425" marB="91425" marR="91425" marL="91425"/>
                </a:tc>
              </a:tr>
              <a:tr h="194450">
                <a:tc>
                  <a:txBody>
                    <a:bodyPr/>
                    <a:lstStyle/>
                    <a:p>
                      <a:pPr indent="0" lvl="0" marL="0" rtl="0" algn="l">
                        <a:spcBef>
                          <a:spcPts val="0"/>
                        </a:spcBef>
                        <a:spcAft>
                          <a:spcPts val="0"/>
                        </a:spcAft>
                        <a:buNone/>
                      </a:pPr>
                      <a:r>
                        <a:rPr lang="hu"/>
                        <a:t>passziánsz (freecell)</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194450">
                <a:tc>
                  <a:txBody>
                    <a:bodyPr/>
                    <a:lstStyle/>
                    <a:p>
                      <a:pPr indent="0" lvl="0" marL="0" rtl="0" algn="l">
                        <a:spcBef>
                          <a:spcPts val="0"/>
                        </a:spcBef>
                        <a:spcAft>
                          <a:spcPts val="0"/>
                        </a:spcAft>
                        <a:buNone/>
                      </a:pPr>
                      <a:r>
                        <a:rPr lang="hu"/>
                        <a:t>ostábla</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194450">
                <a:tc>
                  <a:txBody>
                    <a:bodyPr/>
                    <a:lstStyle/>
                    <a:p>
                      <a:pPr indent="0" lvl="0" marL="0" rtl="0" algn="l">
                        <a:spcBef>
                          <a:spcPts val="0"/>
                        </a:spcBef>
                        <a:spcAft>
                          <a:spcPts val="0"/>
                        </a:spcAft>
                        <a:buNone/>
                      </a:pPr>
                      <a:r>
                        <a:rPr lang="hu"/>
                        <a:t>internetes vásárlás</a:t>
                      </a:r>
                      <a:endParaRPr/>
                    </a:p>
                  </a:txBody>
                  <a:tcPr marT="91425" marB="91425" marR="91425" marL="91425"/>
                </a:tc>
                <a:tc>
                  <a:txBody>
                    <a:bodyPr/>
                    <a:lstStyle/>
                    <a:p>
                      <a:pPr indent="0" lvl="0" marL="0" rtl="0" algn="l">
                        <a:spcBef>
                          <a:spcPts val="0"/>
                        </a:spcBef>
                        <a:spcAft>
                          <a:spcPts val="0"/>
                        </a:spcAft>
                        <a:buNone/>
                      </a:pPr>
                      <a:r>
                        <a:rPr lang="hu"/>
                        <a:t>szemid.</a:t>
                      </a:r>
                      <a:endParaRPr/>
                    </a:p>
                  </a:txBody>
                  <a:tcPr marT="91425" marB="91425" marR="91425" marL="91425"/>
                </a:tc>
              </a:tr>
              <a:tr h="194450">
                <a:tc>
                  <a:txBody>
                    <a:bodyPr/>
                    <a:lstStyle/>
                    <a:p>
                      <a:pPr indent="0" lvl="0" marL="0" rtl="0" algn="l">
                        <a:spcBef>
                          <a:spcPts val="0"/>
                        </a:spcBef>
                        <a:spcAft>
                          <a:spcPts val="0"/>
                        </a:spcAft>
                        <a:buNone/>
                      </a:pPr>
                      <a:r>
                        <a:rPr lang="hu"/>
                        <a:t>robot taxi</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 típusai </a:t>
            </a:r>
            <a:r>
              <a:rPr lang="hu" sz="2400"/>
              <a:t>(diszkrét/folytonos)</a:t>
            </a:r>
            <a:endParaRPr sz="2400"/>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hu">
                <a:solidFill>
                  <a:srgbClr val="000000"/>
                </a:solidFill>
              </a:rPr>
              <a:t>A diszkrét/folytonos megkülönböztetésének alapja a környezet szerkezete, az idő múlása, az ágens észleléseinek és cselekedeteinek típusa. </a:t>
            </a:r>
            <a:endParaRPr>
              <a:solidFill>
                <a:srgbClr val="000000"/>
              </a:solidFill>
            </a:endParaRPr>
          </a:p>
        </p:txBody>
      </p:sp>
      <p:graphicFrame>
        <p:nvGraphicFramePr>
          <p:cNvPr id="160" name="Google Shape;160;p29"/>
          <p:cNvGraphicFramePr/>
          <p:nvPr/>
        </p:nvGraphicFramePr>
        <p:xfrm>
          <a:off x="3122513" y="2160550"/>
          <a:ext cx="3000000" cy="3000000"/>
        </p:xfrm>
        <a:graphic>
          <a:graphicData uri="http://schemas.openxmlformats.org/drawingml/2006/table">
            <a:tbl>
              <a:tblPr>
                <a:noFill/>
                <a:tableStyleId>{698913D2-D6FC-4C38-8F4E-8A7EC34CD941}</a:tableStyleId>
              </a:tblPr>
              <a:tblGrid>
                <a:gridCol w="1889300"/>
                <a:gridCol w="1009675"/>
              </a:tblGrid>
              <a:tr h="381000">
                <a:tc>
                  <a:txBody>
                    <a:bodyPr/>
                    <a:lstStyle/>
                    <a:p>
                      <a:pPr indent="0" lvl="0" marL="0" rtl="0" algn="l">
                        <a:spcBef>
                          <a:spcPts val="0"/>
                        </a:spcBef>
                        <a:spcAft>
                          <a:spcPts val="0"/>
                        </a:spcAft>
                        <a:buNone/>
                      </a:pPr>
                      <a:r>
                        <a:rPr b="1" lang="hu"/>
                        <a:t>környezet</a:t>
                      </a:r>
                      <a:endParaRPr b="1"/>
                    </a:p>
                  </a:txBody>
                  <a:tcPr marT="91425" marB="91425" marR="91425" marL="91425"/>
                </a:tc>
                <a:tc>
                  <a:txBody>
                    <a:bodyPr/>
                    <a:lstStyle/>
                    <a:p>
                      <a:pPr indent="0" lvl="0" marL="0" rtl="0" algn="l">
                        <a:spcBef>
                          <a:spcPts val="0"/>
                        </a:spcBef>
                        <a:spcAft>
                          <a:spcPts val="0"/>
                        </a:spcAft>
                        <a:buNone/>
                      </a:pPr>
                      <a:r>
                        <a:rPr b="1" lang="hu"/>
                        <a:t>diszkrét?</a:t>
                      </a:r>
                      <a:endParaRPr b="1"/>
                    </a:p>
                  </a:txBody>
                  <a:tcPr marT="91425" marB="91425" marR="91425" marL="91425"/>
                </a:tc>
              </a:tr>
              <a:tr h="381000">
                <a:tc>
                  <a:txBody>
                    <a:bodyPr/>
                    <a:lstStyle/>
                    <a:p>
                      <a:pPr indent="0" lvl="0" marL="0" rtl="0" algn="l">
                        <a:spcBef>
                          <a:spcPts val="0"/>
                        </a:spcBef>
                        <a:spcAft>
                          <a:spcPts val="0"/>
                        </a:spcAft>
                        <a:buNone/>
                      </a:pPr>
                      <a:r>
                        <a:rPr lang="hu"/>
                        <a:t>passziánsz (freecell)</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81000">
                <a:tc>
                  <a:txBody>
                    <a:bodyPr/>
                    <a:lstStyle/>
                    <a:p>
                      <a:pPr indent="0" lvl="0" marL="0" rtl="0" algn="l">
                        <a:spcBef>
                          <a:spcPts val="0"/>
                        </a:spcBef>
                        <a:spcAft>
                          <a:spcPts val="0"/>
                        </a:spcAft>
                        <a:buNone/>
                      </a:pPr>
                      <a:r>
                        <a:rPr lang="hu"/>
                        <a:t>ostábla</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81000">
                <a:tc>
                  <a:txBody>
                    <a:bodyPr/>
                    <a:lstStyle/>
                    <a:p>
                      <a:pPr indent="0" lvl="0" marL="0" rtl="0" algn="l">
                        <a:spcBef>
                          <a:spcPts val="0"/>
                        </a:spcBef>
                        <a:spcAft>
                          <a:spcPts val="0"/>
                        </a:spcAft>
                        <a:buNone/>
                      </a:pPr>
                      <a:r>
                        <a:rPr lang="hu"/>
                        <a:t>internetes vásárlás</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81000">
                <a:tc>
                  <a:txBody>
                    <a:bodyPr/>
                    <a:lstStyle/>
                    <a:p>
                      <a:pPr indent="0" lvl="0" marL="0" rtl="0" algn="l">
                        <a:spcBef>
                          <a:spcPts val="0"/>
                        </a:spcBef>
                        <a:spcAft>
                          <a:spcPts val="0"/>
                        </a:spcAft>
                        <a:buNone/>
                      </a:pPr>
                      <a:r>
                        <a:rPr lang="hu"/>
                        <a:t>robot taxi</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 típusai </a:t>
            </a:r>
            <a:r>
              <a:rPr lang="hu" sz="2400"/>
              <a:t>(egy/többágenses)</a:t>
            </a:r>
            <a:endParaRPr sz="2400"/>
          </a:p>
        </p:txBody>
      </p:sp>
      <p:sp>
        <p:nvSpPr>
          <p:cNvPr id="166" name="Google Shape;166;p3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Hány ágens található a környezetben?</a:t>
            </a:r>
            <a:endParaRPr>
              <a:solidFill>
                <a:srgbClr val="000000"/>
              </a:solidFill>
            </a:endParaRPr>
          </a:p>
          <a:p>
            <a:pPr indent="0" lvl="0" marL="0" rtl="0" algn="l">
              <a:spcBef>
                <a:spcPts val="1600"/>
              </a:spcBef>
              <a:spcAft>
                <a:spcPts val="1600"/>
              </a:spcAft>
              <a:buNone/>
            </a:pPr>
            <a:r>
              <a:rPr lang="hu">
                <a:solidFill>
                  <a:srgbClr val="000000"/>
                </a:solidFill>
              </a:rPr>
              <a:t>Több ágens esetén lehet versengő vagy kooperatív</a:t>
            </a:r>
            <a:endParaRPr>
              <a:solidFill>
                <a:srgbClr val="000000"/>
              </a:solidFill>
            </a:endParaRPr>
          </a:p>
        </p:txBody>
      </p:sp>
      <p:graphicFrame>
        <p:nvGraphicFramePr>
          <p:cNvPr id="167" name="Google Shape;167;p30"/>
          <p:cNvGraphicFramePr/>
          <p:nvPr/>
        </p:nvGraphicFramePr>
        <p:xfrm>
          <a:off x="2760025" y="2606875"/>
          <a:ext cx="3000000" cy="3000000"/>
        </p:xfrm>
        <a:graphic>
          <a:graphicData uri="http://schemas.openxmlformats.org/drawingml/2006/table">
            <a:tbl>
              <a:tblPr>
                <a:noFill/>
                <a:tableStyleId>{698913D2-D6FC-4C38-8F4E-8A7EC34CD941}</a:tableStyleId>
              </a:tblPr>
              <a:tblGrid>
                <a:gridCol w="1898950"/>
                <a:gridCol w="1725000"/>
              </a:tblGrid>
              <a:tr h="362475">
                <a:tc>
                  <a:txBody>
                    <a:bodyPr/>
                    <a:lstStyle/>
                    <a:p>
                      <a:pPr indent="0" lvl="0" marL="0" rtl="0" algn="l">
                        <a:spcBef>
                          <a:spcPts val="0"/>
                        </a:spcBef>
                        <a:spcAft>
                          <a:spcPts val="0"/>
                        </a:spcAft>
                        <a:buNone/>
                      </a:pPr>
                      <a:r>
                        <a:rPr b="1" lang="hu"/>
                        <a:t>környezet</a:t>
                      </a:r>
                      <a:endParaRPr b="1"/>
                    </a:p>
                  </a:txBody>
                  <a:tcPr marT="91425" marB="91425" marR="91425" marL="91425"/>
                </a:tc>
                <a:tc>
                  <a:txBody>
                    <a:bodyPr/>
                    <a:lstStyle/>
                    <a:p>
                      <a:pPr indent="0" lvl="0" marL="0" rtl="0" algn="l">
                        <a:spcBef>
                          <a:spcPts val="0"/>
                        </a:spcBef>
                        <a:spcAft>
                          <a:spcPts val="0"/>
                        </a:spcAft>
                        <a:buNone/>
                      </a:pPr>
                      <a:r>
                        <a:rPr b="1" lang="hu"/>
                        <a:t>egyágenses?</a:t>
                      </a:r>
                      <a:endParaRPr b="1"/>
                    </a:p>
                  </a:txBody>
                  <a:tcPr marT="91425" marB="91425" marR="91425" marL="91425"/>
                </a:tc>
              </a:tr>
              <a:tr h="362475">
                <a:tc>
                  <a:txBody>
                    <a:bodyPr/>
                    <a:lstStyle/>
                    <a:p>
                      <a:pPr indent="0" lvl="0" marL="0" rtl="0" algn="l">
                        <a:spcBef>
                          <a:spcPts val="0"/>
                        </a:spcBef>
                        <a:spcAft>
                          <a:spcPts val="0"/>
                        </a:spcAft>
                        <a:buNone/>
                      </a:pPr>
                      <a:r>
                        <a:rPr lang="hu"/>
                        <a:t>passziánsz (freecell)</a:t>
                      </a:r>
                      <a:endParaRPr/>
                    </a:p>
                  </a:txBody>
                  <a:tcPr marT="91425" marB="91425" marR="91425" marL="91425"/>
                </a:tc>
                <a:tc>
                  <a:txBody>
                    <a:bodyPr/>
                    <a:lstStyle/>
                    <a:p>
                      <a:pPr indent="0" lvl="0" marL="0" rtl="0" algn="l">
                        <a:spcBef>
                          <a:spcPts val="0"/>
                        </a:spcBef>
                        <a:spcAft>
                          <a:spcPts val="0"/>
                        </a:spcAft>
                        <a:buNone/>
                      </a:pPr>
                      <a:r>
                        <a:rPr lang="hu"/>
                        <a:t>igen</a:t>
                      </a:r>
                      <a:endParaRPr/>
                    </a:p>
                  </a:txBody>
                  <a:tcPr marT="91425" marB="91425" marR="91425" marL="91425"/>
                </a:tc>
              </a:tr>
              <a:tr h="362475">
                <a:tc>
                  <a:txBody>
                    <a:bodyPr/>
                    <a:lstStyle/>
                    <a:p>
                      <a:pPr indent="0" lvl="0" marL="0" rtl="0" algn="l">
                        <a:spcBef>
                          <a:spcPts val="0"/>
                        </a:spcBef>
                        <a:spcAft>
                          <a:spcPts val="0"/>
                        </a:spcAft>
                        <a:buNone/>
                      </a:pPr>
                      <a:r>
                        <a:rPr lang="hu"/>
                        <a:t>ostábla</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r h="362475">
                <a:tc>
                  <a:txBody>
                    <a:bodyPr/>
                    <a:lstStyle/>
                    <a:p>
                      <a:pPr indent="0" lvl="0" marL="0" rtl="0" algn="l">
                        <a:spcBef>
                          <a:spcPts val="0"/>
                        </a:spcBef>
                        <a:spcAft>
                          <a:spcPts val="0"/>
                        </a:spcAft>
                        <a:buNone/>
                      </a:pPr>
                      <a:r>
                        <a:rPr lang="hu"/>
                        <a:t>internetes vásárlás</a:t>
                      </a:r>
                      <a:endParaRPr/>
                    </a:p>
                  </a:txBody>
                  <a:tcPr marT="91425" marB="91425" marR="91425" marL="91425"/>
                </a:tc>
                <a:tc>
                  <a:txBody>
                    <a:bodyPr/>
                    <a:lstStyle/>
                    <a:p>
                      <a:pPr indent="0" lvl="0" marL="0" rtl="0" algn="l">
                        <a:spcBef>
                          <a:spcPts val="0"/>
                        </a:spcBef>
                        <a:spcAft>
                          <a:spcPts val="0"/>
                        </a:spcAft>
                        <a:buNone/>
                      </a:pPr>
                      <a:r>
                        <a:rPr lang="hu"/>
                        <a:t>igen (ha nincs licit)</a:t>
                      </a:r>
                      <a:endParaRPr/>
                    </a:p>
                  </a:txBody>
                  <a:tcPr marT="91425" marB="91425" marR="91425" marL="91425"/>
                </a:tc>
              </a:tr>
              <a:tr h="362475">
                <a:tc>
                  <a:txBody>
                    <a:bodyPr/>
                    <a:lstStyle/>
                    <a:p>
                      <a:pPr indent="0" lvl="0" marL="0" rtl="0" algn="l">
                        <a:spcBef>
                          <a:spcPts val="0"/>
                        </a:spcBef>
                        <a:spcAft>
                          <a:spcPts val="0"/>
                        </a:spcAft>
                        <a:buNone/>
                      </a:pPr>
                      <a:r>
                        <a:rPr lang="hu"/>
                        <a:t>robot taxi</a:t>
                      </a:r>
                      <a:endParaRPr/>
                    </a:p>
                  </a:txBody>
                  <a:tcPr marT="91425" marB="91425" marR="91425" marL="91425"/>
                </a:tc>
                <a:tc>
                  <a:txBody>
                    <a:bodyPr/>
                    <a:lstStyle/>
                    <a:p>
                      <a:pPr indent="0" lvl="0" marL="0" rtl="0" algn="l">
                        <a:spcBef>
                          <a:spcPts val="0"/>
                        </a:spcBef>
                        <a:spcAft>
                          <a:spcPts val="0"/>
                        </a:spcAft>
                        <a:buNone/>
                      </a:pPr>
                      <a:r>
                        <a:rPr lang="hu"/>
                        <a:t>nem</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Környezetek</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környezet típusa meghatározó az ágens tervezésekor.</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valós világ </a:t>
            </a:r>
            <a:endParaRPr>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részben megfigyelhető</a:t>
            </a:r>
            <a:endParaRPr sz="1800">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sztochasztikus</a:t>
            </a:r>
            <a:endParaRPr sz="1800">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sorozatszerű</a:t>
            </a:r>
            <a:endParaRPr sz="1800">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dinamikus</a:t>
            </a:r>
            <a:endParaRPr sz="1800">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folytonos</a:t>
            </a:r>
            <a:endParaRPr sz="1800">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többágenses </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ágensek és környezetük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racionalitás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TKBÉ (teljesítmény, környezet, beavatkozók, érzékelők)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környezettípusok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ágens típusok</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Ágensek típusai </a:t>
            </a:r>
            <a:r>
              <a:rPr lang="hu" sz="2400"/>
              <a:t>(</a:t>
            </a:r>
            <a:r>
              <a:rPr lang="hu" sz="2400"/>
              <a:t>egyszerűtől</a:t>
            </a:r>
            <a:r>
              <a:rPr lang="hu" sz="2400"/>
              <a:t> a bonyolultig)</a:t>
            </a:r>
            <a:endParaRPr sz="2400"/>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egyszerű reflexszerű ágens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modellalapú reflexszerű ágens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célorientált ágens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hasznosságorientált ágens</a:t>
            </a:r>
            <a:endParaRPr>
              <a:solidFill>
                <a:srgbClr val="000000"/>
              </a:solidFill>
            </a:endParaRPr>
          </a:p>
          <a:p>
            <a:pPr indent="0" lvl="0" marL="0" rtl="0" algn="l">
              <a:spcBef>
                <a:spcPts val="1600"/>
              </a:spcBef>
              <a:spcAft>
                <a:spcPts val="1600"/>
              </a:spcAft>
              <a:buNone/>
            </a:pPr>
            <a:r>
              <a:rPr lang="hu">
                <a:solidFill>
                  <a:srgbClr val="000000"/>
                </a:solidFill>
              </a:rPr>
              <a:t>Mindegyik típusú ágens kiegészíthető tanuló ágenssé.</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Egyszerű reflexszerű ágens</a:t>
            </a:r>
            <a:endParaRPr/>
          </a:p>
        </p:txBody>
      </p:sp>
      <p:pic>
        <p:nvPicPr>
          <p:cNvPr descr="Egy egyszerű reflexszerű ágens sematikus diagramja" id="185" name="Google Shape;185;p33"/>
          <p:cNvPicPr preferRelativeResize="0"/>
          <p:nvPr/>
        </p:nvPicPr>
        <p:blipFill>
          <a:blip r:embed="rId3">
            <a:alphaModFix/>
          </a:blip>
          <a:stretch>
            <a:fillRect/>
          </a:stretch>
        </p:blipFill>
        <p:spPr>
          <a:xfrm>
            <a:off x="1822000" y="1141175"/>
            <a:ext cx="5429250" cy="345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Egyszerű reflexszerű porszívó ágens</a:t>
            </a:r>
            <a:endParaRPr/>
          </a:p>
        </p:txBody>
      </p:sp>
      <p:pic>
        <p:nvPicPr>
          <p:cNvPr id="191" name="Google Shape;191;p34"/>
          <p:cNvPicPr preferRelativeResize="0"/>
          <p:nvPr/>
        </p:nvPicPr>
        <p:blipFill>
          <a:blip r:embed="rId3">
            <a:alphaModFix/>
          </a:blip>
          <a:stretch>
            <a:fillRect/>
          </a:stretch>
        </p:blipFill>
        <p:spPr>
          <a:xfrm>
            <a:off x="1998600" y="1595425"/>
            <a:ext cx="4267200" cy="2933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Modellalapú reflexszerű ágens</a:t>
            </a:r>
            <a:endParaRPr/>
          </a:p>
        </p:txBody>
      </p:sp>
      <p:pic>
        <p:nvPicPr>
          <p:cNvPr descr="Belső állapottal rendelkező reflexszerű ágens" id="197" name="Google Shape;197;p35"/>
          <p:cNvPicPr preferRelativeResize="0"/>
          <p:nvPr/>
        </p:nvPicPr>
        <p:blipFill>
          <a:blip r:embed="rId3">
            <a:alphaModFix/>
          </a:blip>
          <a:stretch>
            <a:fillRect/>
          </a:stretch>
        </p:blipFill>
        <p:spPr>
          <a:xfrm>
            <a:off x="1857375" y="1638300"/>
            <a:ext cx="5429250" cy="3505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Modellalapú</a:t>
            </a:r>
            <a:endParaRPr/>
          </a:p>
          <a:p>
            <a:pPr indent="0" lvl="0" marL="0" rtl="0" algn="l">
              <a:spcBef>
                <a:spcPts val="0"/>
              </a:spcBef>
              <a:spcAft>
                <a:spcPts val="0"/>
              </a:spcAft>
              <a:buNone/>
            </a:pPr>
            <a:r>
              <a:rPr lang="hu"/>
              <a:t>porszívó</a:t>
            </a:r>
            <a:endParaRPr/>
          </a:p>
          <a:p>
            <a:pPr indent="0" lvl="0" marL="0" rtl="0" algn="l">
              <a:spcBef>
                <a:spcPts val="0"/>
              </a:spcBef>
              <a:spcAft>
                <a:spcPts val="0"/>
              </a:spcAft>
              <a:buNone/>
            </a:pPr>
            <a:r>
              <a:rPr lang="hu"/>
              <a:t>ágens</a:t>
            </a:r>
            <a:endParaRPr/>
          </a:p>
        </p:txBody>
      </p:sp>
      <p:pic>
        <p:nvPicPr>
          <p:cNvPr id="203" name="Google Shape;203;p36"/>
          <p:cNvPicPr preferRelativeResize="0"/>
          <p:nvPr/>
        </p:nvPicPr>
        <p:blipFill>
          <a:blip r:embed="rId3">
            <a:alphaModFix/>
          </a:blip>
          <a:stretch>
            <a:fillRect/>
          </a:stretch>
        </p:blipFill>
        <p:spPr>
          <a:xfrm>
            <a:off x="2666028" y="0"/>
            <a:ext cx="6302850" cy="5093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Célorientált ágens</a:t>
            </a:r>
            <a:endParaRPr/>
          </a:p>
        </p:txBody>
      </p:sp>
      <p:pic>
        <p:nvPicPr>
          <p:cNvPr descr="Egy modellalapú, célorientált ágens. Nyomon követi a világ állapotát és az elérendő célok halmazát is, és kiválaszt egy cselekvést, amely (végső soron) céljainak eléréséhez vezet." id="209" name="Google Shape;209;p37"/>
          <p:cNvPicPr preferRelativeResize="0"/>
          <p:nvPr/>
        </p:nvPicPr>
        <p:blipFill>
          <a:blip r:embed="rId3">
            <a:alphaModFix/>
          </a:blip>
          <a:stretch>
            <a:fillRect/>
          </a:stretch>
        </p:blipFill>
        <p:spPr>
          <a:xfrm>
            <a:off x="1857375" y="1657350"/>
            <a:ext cx="5429250" cy="348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Hasznosságorientált ágens</a:t>
            </a:r>
            <a:endParaRPr/>
          </a:p>
        </p:txBody>
      </p:sp>
      <p:pic>
        <p:nvPicPr>
          <p:cNvPr descr="Egy modellalapú, hasznosságalapú ágens. A világ modellje mellett egy hasznosságfüggvényt is alkalmaz, amely a világ állapotaihoz rendelt preferenciáit méri. Ezek után olyan cselekvést választ, amely a legjobb várható hasznossághoz vezet, amit az összes lehetséges végállapot előfordulási valószínűségével súlyozott átlagolásával számít ki." id="215" name="Google Shape;215;p38"/>
          <p:cNvPicPr preferRelativeResize="0"/>
          <p:nvPr/>
        </p:nvPicPr>
        <p:blipFill>
          <a:blip r:embed="rId3">
            <a:alphaModFix/>
          </a:blip>
          <a:stretch>
            <a:fillRect/>
          </a:stretch>
        </p:blipFill>
        <p:spPr>
          <a:xfrm>
            <a:off x="1857375" y="1666875"/>
            <a:ext cx="5429250" cy="3476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Tanuló ágens</a:t>
            </a:r>
            <a:endParaRPr/>
          </a:p>
        </p:txBody>
      </p:sp>
      <p:pic>
        <p:nvPicPr>
          <p:cNvPr descr="Tanuló ágensek egy általános modellje" id="221" name="Google Shape;221;p39"/>
          <p:cNvPicPr preferRelativeResize="0"/>
          <p:nvPr/>
        </p:nvPicPr>
        <p:blipFill>
          <a:blip r:embed="rId3">
            <a:alphaModFix/>
          </a:blip>
          <a:stretch>
            <a:fillRect/>
          </a:stretch>
        </p:blipFill>
        <p:spPr>
          <a:xfrm>
            <a:off x="1857375" y="1333500"/>
            <a:ext cx="5429250" cy="381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Összefoglalás</a:t>
            </a:r>
            <a:endParaRPr/>
          </a:p>
        </p:txBody>
      </p:sp>
      <p:sp>
        <p:nvSpPr>
          <p:cNvPr id="227" name="Google Shape;227;p40"/>
          <p:cNvSpPr txBox="1"/>
          <p:nvPr>
            <p:ph idx="1" type="body"/>
          </p:nvPr>
        </p:nvSpPr>
        <p:spPr>
          <a:xfrm>
            <a:off x="120289" y="1486078"/>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az </a:t>
            </a:r>
            <a:r>
              <a:rPr b="1" lang="hu">
                <a:solidFill>
                  <a:srgbClr val="000000"/>
                </a:solidFill>
              </a:rPr>
              <a:t>ágens</a:t>
            </a:r>
            <a:r>
              <a:rPr lang="hu">
                <a:solidFill>
                  <a:srgbClr val="000000"/>
                </a:solidFill>
              </a:rPr>
              <a:t> a </a:t>
            </a:r>
            <a:r>
              <a:rPr b="1" lang="hu">
                <a:solidFill>
                  <a:srgbClr val="000000"/>
                </a:solidFill>
              </a:rPr>
              <a:t>környezet</a:t>
            </a:r>
            <a:r>
              <a:rPr lang="hu">
                <a:solidFill>
                  <a:srgbClr val="000000"/>
                </a:solidFill>
              </a:rPr>
              <a:t>ével </a:t>
            </a:r>
            <a:r>
              <a:rPr b="1" lang="hu">
                <a:solidFill>
                  <a:srgbClr val="000000"/>
                </a:solidFill>
              </a:rPr>
              <a:t>szenzor</a:t>
            </a:r>
            <a:r>
              <a:rPr lang="hu">
                <a:solidFill>
                  <a:srgbClr val="000000"/>
                </a:solidFill>
              </a:rPr>
              <a:t>ok és </a:t>
            </a:r>
            <a:r>
              <a:rPr b="1" lang="hu">
                <a:solidFill>
                  <a:srgbClr val="000000"/>
                </a:solidFill>
              </a:rPr>
              <a:t>beavatkozó</a:t>
            </a:r>
            <a:r>
              <a:rPr lang="hu">
                <a:solidFill>
                  <a:srgbClr val="000000"/>
                </a:solidFill>
              </a:rPr>
              <a:t>k réven lép interakcióba.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a:t>
            </a:r>
            <a:r>
              <a:rPr b="1" lang="hu">
                <a:solidFill>
                  <a:srgbClr val="000000"/>
                </a:solidFill>
              </a:rPr>
              <a:t>ágensfüggvény</a:t>
            </a:r>
            <a:r>
              <a:rPr lang="hu">
                <a:solidFill>
                  <a:srgbClr val="000000"/>
                </a:solidFill>
              </a:rPr>
              <a:t> minden lehetséges körülmény esetén megadja az ágens cselekvéseit, az </a:t>
            </a:r>
            <a:r>
              <a:rPr b="1" lang="hu">
                <a:solidFill>
                  <a:srgbClr val="000000"/>
                </a:solidFill>
              </a:rPr>
              <a:t>ágensprogram</a:t>
            </a:r>
            <a:r>
              <a:rPr lang="hu">
                <a:solidFill>
                  <a:srgbClr val="000000"/>
                </a:solidFill>
              </a:rPr>
              <a:t> implementálja az ágensfüggvényt (vagy annak egy részét)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a:t>
            </a:r>
            <a:r>
              <a:rPr b="1" lang="hu">
                <a:solidFill>
                  <a:srgbClr val="000000"/>
                </a:solidFill>
              </a:rPr>
              <a:t>teljesítménymérték</a:t>
            </a:r>
            <a:r>
              <a:rPr lang="hu">
                <a:solidFill>
                  <a:srgbClr val="000000"/>
                </a:solidFill>
              </a:rPr>
              <a:t> értékeli a megfigyelések sorozatát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a:t>
            </a:r>
            <a:r>
              <a:rPr b="1" lang="hu">
                <a:solidFill>
                  <a:srgbClr val="000000"/>
                </a:solidFill>
              </a:rPr>
              <a:t>tökéletesen racionális</a:t>
            </a:r>
            <a:r>
              <a:rPr lang="hu">
                <a:solidFill>
                  <a:srgbClr val="000000"/>
                </a:solidFill>
              </a:rPr>
              <a:t> ágens maximalizálja a várható teljesítményt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a:t>
            </a:r>
            <a:r>
              <a:rPr b="1" lang="hu">
                <a:solidFill>
                  <a:srgbClr val="000000"/>
                </a:solidFill>
              </a:rPr>
              <a:t>TKBÉ</a:t>
            </a:r>
            <a:r>
              <a:rPr lang="hu">
                <a:solidFill>
                  <a:srgbClr val="000000"/>
                </a:solidFill>
              </a:rPr>
              <a:t> leírás definiálja a feladat környezetét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környezetek több dimenzió mentén kategorizálhatóak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több ágens architektúra létezik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Ágensek és környezetek</a:t>
            </a:r>
            <a:endParaRPr/>
          </a:p>
        </p:txBody>
      </p:sp>
      <p:sp>
        <p:nvSpPr>
          <p:cNvPr id="67" name="Google Shape;67;p15"/>
          <p:cNvSpPr txBox="1"/>
          <p:nvPr>
            <p:ph idx="1" type="body"/>
          </p:nvPr>
        </p:nvSpPr>
        <p:spPr>
          <a:xfrm>
            <a:off x="311700" y="1017725"/>
            <a:ext cx="3519300" cy="361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hu">
                <a:solidFill>
                  <a:srgbClr val="000000"/>
                </a:solidFill>
              </a:rPr>
              <a:t>ágens</a:t>
            </a:r>
            <a:r>
              <a:rPr lang="hu">
                <a:solidFill>
                  <a:srgbClr val="000000"/>
                </a:solidFill>
              </a:rPr>
              <a:t> lehet ember, robot, szotfver, termosztát, stb.</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a:t>
            </a:r>
            <a:r>
              <a:rPr b="1" lang="hu">
                <a:solidFill>
                  <a:srgbClr val="000000"/>
                </a:solidFill>
              </a:rPr>
              <a:t>ágens függvény</a:t>
            </a:r>
            <a:r>
              <a:rPr lang="hu">
                <a:solidFill>
                  <a:srgbClr val="000000"/>
                </a:solidFill>
              </a:rPr>
              <a:t> az érzékeléssorozatot cselekvésre képezi le: </a:t>
            </a:r>
            <a:endParaRPr>
              <a:solidFill>
                <a:srgbClr val="000000"/>
              </a:solidFill>
            </a:endParaRPr>
          </a:p>
          <a:p>
            <a:pPr indent="0" lvl="0" marL="0" rtl="0" algn="ctr">
              <a:spcBef>
                <a:spcPts val="1600"/>
              </a:spcBef>
              <a:spcAft>
                <a:spcPts val="0"/>
              </a:spcAft>
              <a:buNone/>
            </a:pPr>
            <a:r>
              <a:rPr lang="hu">
                <a:solidFill>
                  <a:srgbClr val="000000"/>
                </a:solidFill>
              </a:rPr>
              <a:t>f: P*→A</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az </a:t>
            </a:r>
            <a:r>
              <a:rPr b="1" lang="hu">
                <a:solidFill>
                  <a:srgbClr val="000000"/>
                </a:solidFill>
              </a:rPr>
              <a:t>ágens program</a:t>
            </a:r>
            <a:r>
              <a:rPr lang="hu">
                <a:solidFill>
                  <a:srgbClr val="000000"/>
                </a:solidFill>
              </a:rPr>
              <a:t> fizikai architektúrán fut, hogy az f-t megvalósítsa </a:t>
            </a:r>
            <a:endParaRPr>
              <a:solidFill>
                <a:srgbClr val="000000"/>
              </a:solidFill>
            </a:endParaRPr>
          </a:p>
        </p:txBody>
      </p:sp>
      <p:pic>
        <p:nvPicPr>
          <p:cNvPr descr="Az ágensek környezetükkel érzékelőkön és beavatkozókon keresztül állnak kapcsolatban" id="68" name="Google Shape;68;p15"/>
          <p:cNvPicPr preferRelativeResize="0"/>
          <p:nvPr/>
        </p:nvPicPr>
        <p:blipFill>
          <a:blip r:embed="rId3">
            <a:alphaModFix/>
          </a:blip>
          <a:stretch>
            <a:fillRect/>
          </a:stretch>
        </p:blipFill>
        <p:spPr>
          <a:xfrm>
            <a:off x="3966400" y="1180000"/>
            <a:ext cx="4358774" cy="278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Porszívó világ</a:t>
            </a:r>
            <a:endParaRPr/>
          </a:p>
        </p:txBody>
      </p:sp>
      <p:sp>
        <p:nvSpPr>
          <p:cNvPr id="74" name="Google Shape;74;p16"/>
          <p:cNvSpPr txBox="1"/>
          <p:nvPr>
            <p:ph idx="1" type="body"/>
          </p:nvPr>
        </p:nvSpPr>
        <p:spPr>
          <a:xfrm>
            <a:off x="311700" y="3373425"/>
            <a:ext cx="8520600" cy="119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észlelések: helyzet és tartalom, pl. [A, koszos]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művelet: balra,jobbra, takarít, NOP</a:t>
            </a:r>
            <a:endParaRPr>
              <a:solidFill>
                <a:srgbClr val="000000"/>
              </a:solidFill>
            </a:endParaRPr>
          </a:p>
        </p:txBody>
      </p:sp>
      <p:pic>
        <p:nvPicPr>
          <p:cNvPr descr="vacuum2-environment.png" id="75" name="Google Shape;75;p16"/>
          <p:cNvPicPr preferRelativeResize="0"/>
          <p:nvPr/>
        </p:nvPicPr>
        <p:blipFill>
          <a:blip r:embed="rId3">
            <a:alphaModFix/>
          </a:blip>
          <a:stretch>
            <a:fillRect/>
          </a:stretch>
        </p:blipFill>
        <p:spPr>
          <a:xfrm>
            <a:off x="2666675" y="1150775"/>
            <a:ext cx="3810650" cy="194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Porszívó ágens</a:t>
            </a:r>
            <a:endParaRPr/>
          </a:p>
        </p:txBody>
      </p:sp>
      <p:graphicFrame>
        <p:nvGraphicFramePr>
          <p:cNvPr id="81" name="Google Shape;81;p17"/>
          <p:cNvGraphicFramePr/>
          <p:nvPr/>
        </p:nvGraphicFramePr>
        <p:xfrm>
          <a:off x="2668213" y="1303650"/>
          <a:ext cx="3000000" cy="3000000"/>
        </p:xfrm>
        <a:graphic>
          <a:graphicData uri="http://schemas.openxmlformats.org/drawingml/2006/table">
            <a:tbl>
              <a:tblPr>
                <a:noFill/>
                <a:tableStyleId>{698913D2-D6FC-4C38-8F4E-8A7EC34CD941}</a:tableStyleId>
              </a:tblPr>
              <a:tblGrid>
                <a:gridCol w="2594900"/>
                <a:gridCol w="1212675"/>
              </a:tblGrid>
              <a:tr h="381000">
                <a:tc>
                  <a:txBody>
                    <a:bodyPr/>
                    <a:lstStyle/>
                    <a:p>
                      <a:pPr indent="0" lvl="0" marL="0" rtl="0" algn="l">
                        <a:spcBef>
                          <a:spcPts val="0"/>
                        </a:spcBef>
                        <a:spcAft>
                          <a:spcPts val="0"/>
                        </a:spcAft>
                        <a:buNone/>
                      </a:pPr>
                      <a:r>
                        <a:rPr b="1" lang="hu" sz="1800"/>
                        <a:t>észlelések sorozata</a:t>
                      </a:r>
                      <a:endParaRPr b="1" sz="1800"/>
                    </a:p>
                  </a:txBody>
                  <a:tcPr marT="91425" marB="91425" marR="91425" marL="91425"/>
                </a:tc>
                <a:tc>
                  <a:txBody>
                    <a:bodyPr/>
                    <a:lstStyle/>
                    <a:p>
                      <a:pPr indent="0" lvl="0" marL="0" rtl="0" algn="l">
                        <a:spcBef>
                          <a:spcPts val="0"/>
                        </a:spcBef>
                        <a:spcAft>
                          <a:spcPts val="0"/>
                        </a:spcAft>
                        <a:buNone/>
                      </a:pPr>
                      <a:r>
                        <a:rPr b="1" lang="hu" sz="1800"/>
                        <a:t>művelet</a:t>
                      </a:r>
                      <a:endParaRPr b="1" sz="1800"/>
                    </a:p>
                  </a:txBody>
                  <a:tcPr marT="91425" marB="91425" marR="91425" marL="91425"/>
                </a:tc>
              </a:tr>
              <a:tr h="381000">
                <a:tc>
                  <a:txBody>
                    <a:bodyPr/>
                    <a:lstStyle/>
                    <a:p>
                      <a:pPr indent="0" lvl="0" marL="0" rtl="0" algn="l">
                        <a:spcBef>
                          <a:spcPts val="0"/>
                        </a:spcBef>
                        <a:spcAft>
                          <a:spcPts val="0"/>
                        </a:spcAft>
                        <a:buNone/>
                      </a:pPr>
                      <a:r>
                        <a:rPr lang="hu" sz="1800"/>
                        <a:t>[A, tiszta]</a:t>
                      </a:r>
                      <a:endParaRPr sz="1800"/>
                    </a:p>
                  </a:txBody>
                  <a:tcPr marT="91425" marB="91425" marR="91425" marL="91425"/>
                </a:tc>
                <a:tc>
                  <a:txBody>
                    <a:bodyPr/>
                    <a:lstStyle/>
                    <a:p>
                      <a:pPr indent="0" lvl="0" marL="0" rtl="0" algn="l">
                        <a:spcBef>
                          <a:spcPts val="0"/>
                        </a:spcBef>
                        <a:spcAft>
                          <a:spcPts val="0"/>
                        </a:spcAft>
                        <a:buNone/>
                      </a:pPr>
                      <a:r>
                        <a:rPr lang="hu" sz="1800"/>
                        <a:t>jobbra</a:t>
                      </a:r>
                      <a:endParaRPr sz="1800"/>
                    </a:p>
                  </a:txBody>
                  <a:tcPr marT="91425" marB="91425" marR="91425" marL="91425"/>
                </a:tc>
              </a:tr>
              <a:tr h="381000">
                <a:tc>
                  <a:txBody>
                    <a:bodyPr/>
                    <a:lstStyle/>
                    <a:p>
                      <a:pPr indent="0" lvl="0" marL="0" rtl="0" algn="l">
                        <a:spcBef>
                          <a:spcPts val="0"/>
                        </a:spcBef>
                        <a:spcAft>
                          <a:spcPts val="0"/>
                        </a:spcAft>
                        <a:buNone/>
                      </a:pPr>
                      <a:r>
                        <a:rPr lang="hu" sz="1800"/>
                        <a:t>[A, koszos]</a:t>
                      </a:r>
                      <a:endParaRPr sz="1800"/>
                    </a:p>
                  </a:txBody>
                  <a:tcPr marT="91425" marB="91425" marR="91425" marL="91425"/>
                </a:tc>
                <a:tc>
                  <a:txBody>
                    <a:bodyPr/>
                    <a:lstStyle/>
                    <a:p>
                      <a:pPr indent="0" lvl="0" marL="0" rtl="0" algn="l">
                        <a:spcBef>
                          <a:spcPts val="0"/>
                        </a:spcBef>
                        <a:spcAft>
                          <a:spcPts val="0"/>
                        </a:spcAft>
                        <a:buNone/>
                      </a:pPr>
                      <a:r>
                        <a:rPr lang="hu" sz="1800"/>
                        <a:t>takarít</a:t>
                      </a:r>
                      <a:endParaRPr sz="1800"/>
                    </a:p>
                  </a:txBody>
                  <a:tcPr marT="91425" marB="91425" marR="91425" marL="91425"/>
                </a:tc>
              </a:tr>
              <a:tr h="381000">
                <a:tc>
                  <a:txBody>
                    <a:bodyPr/>
                    <a:lstStyle/>
                    <a:p>
                      <a:pPr indent="0" lvl="0" marL="0" rtl="0" algn="l">
                        <a:spcBef>
                          <a:spcPts val="0"/>
                        </a:spcBef>
                        <a:spcAft>
                          <a:spcPts val="0"/>
                        </a:spcAft>
                        <a:buNone/>
                      </a:pPr>
                      <a:r>
                        <a:rPr lang="hu" sz="1800"/>
                        <a:t>[B, tiszta]</a:t>
                      </a:r>
                      <a:endParaRPr sz="1800"/>
                    </a:p>
                  </a:txBody>
                  <a:tcPr marT="91425" marB="91425" marR="91425" marL="91425"/>
                </a:tc>
                <a:tc>
                  <a:txBody>
                    <a:bodyPr/>
                    <a:lstStyle/>
                    <a:p>
                      <a:pPr indent="0" lvl="0" marL="0" rtl="0" algn="l">
                        <a:spcBef>
                          <a:spcPts val="0"/>
                        </a:spcBef>
                        <a:spcAft>
                          <a:spcPts val="0"/>
                        </a:spcAft>
                        <a:buNone/>
                      </a:pPr>
                      <a:r>
                        <a:rPr lang="hu" sz="1800"/>
                        <a:t>balra</a:t>
                      </a:r>
                      <a:endParaRPr sz="1800"/>
                    </a:p>
                  </a:txBody>
                  <a:tcPr marT="91425" marB="91425" marR="91425" marL="91425"/>
                </a:tc>
              </a:tr>
              <a:tr h="381000">
                <a:tc>
                  <a:txBody>
                    <a:bodyPr/>
                    <a:lstStyle/>
                    <a:p>
                      <a:pPr indent="0" lvl="0" marL="0" rtl="0" algn="l">
                        <a:spcBef>
                          <a:spcPts val="0"/>
                        </a:spcBef>
                        <a:spcAft>
                          <a:spcPts val="0"/>
                        </a:spcAft>
                        <a:buNone/>
                      </a:pPr>
                      <a:r>
                        <a:rPr lang="hu" sz="1800"/>
                        <a:t>[B, koszos]</a:t>
                      </a:r>
                      <a:endParaRPr sz="1800"/>
                    </a:p>
                  </a:txBody>
                  <a:tcPr marT="91425" marB="91425" marR="91425" marL="91425"/>
                </a:tc>
                <a:tc>
                  <a:txBody>
                    <a:bodyPr/>
                    <a:lstStyle/>
                    <a:p>
                      <a:pPr indent="0" lvl="0" marL="0" rtl="0" algn="l">
                        <a:spcBef>
                          <a:spcPts val="0"/>
                        </a:spcBef>
                        <a:spcAft>
                          <a:spcPts val="0"/>
                        </a:spcAft>
                        <a:buNone/>
                      </a:pPr>
                      <a:r>
                        <a:rPr lang="hu" sz="1800"/>
                        <a:t>takarít</a:t>
                      </a:r>
                      <a:endParaRPr sz="1800"/>
                    </a:p>
                  </a:txBody>
                  <a:tcPr marT="91425" marB="91425" marR="91425" marL="91425"/>
                </a:tc>
              </a:tr>
              <a:tr h="381000">
                <a:tc>
                  <a:txBody>
                    <a:bodyPr/>
                    <a:lstStyle/>
                    <a:p>
                      <a:pPr indent="0" lvl="0" marL="0" rtl="0" algn="l">
                        <a:spcBef>
                          <a:spcPts val="0"/>
                        </a:spcBef>
                        <a:spcAft>
                          <a:spcPts val="0"/>
                        </a:spcAft>
                        <a:buNone/>
                      </a:pPr>
                      <a:r>
                        <a:rPr lang="hu" sz="1800"/>
                        <a:t>[A, koszos] [A, tiszta]</a:t>
                      </a:r>
                      <a:endParaRPr sz="1800"/>
                    </a:p>
                  </a:txBody>
                  <a:tcPr marT="91425" marB="91425" marR="91425" marL="91425"/>
                </a:tc>
                <a:tc>
                  <a:txBody>
                    <a:bodyPr/>
                    <a:lstStyle/>
                    <a:p>
                      <a:pPr indent="0" lvl="0" marL="0" rtl="0" algn="l">
                        <a:spcBef>
                          <a:spcPts val="0"/>
                        </a:spcBef>
                        <a:spcAft>
                          <a:spcPts val="0"/>
                        </a:spcAft>
                        <a:buNone/>
                      </a:pPr>
                      <a:r>
                        <a:rPr lang="hu" sz="1800"/>
                        <a:t>jobbra</a:t>
                      </a:r>
                      <a:endParaRPr sz="1800"/>
                    </a:p>
                  </a:txBody>
                  <a:tcPr marT="91425" marB="91425" marR="91425" marL="91425"/>
                </a:tc>
              </a:tr>
              <a:tr h="381000">
                <a:tc>
                  <a:txBody>
                    <a:bodyPr/>
                    <a:lstStyle/>
                    <a:p>
                      <a:pPr indent="0" lvl="0" marL="0" rtl="0" algn="l">
                        <a:spcBef>
                          <a:spcPts val="0"/>
                        </a:spcBef>
                        <a:spcAft>
                          <a:spcPts val="0"/>
                        </a:spcAft>
                        <a:buNone/>
                      </a:pPr>
                      <a:r>
                        <a:rPr lang="hu" sz="1800"/>
                        <a:t>[A, tiszta] [B, tiszta]</a:t>
                      </a:r>
                      <a:endParaRPr sz="1800"/>
                    </a:p>
                  </a:txBody>
                  <a:tcPr marT="91425" marB="91425" marR="91425" marL="91425"/>
                </a:tc>
                <a:tc>
                  <a:txBody>
                    <a:bodyPr/>
                    <a:lstStyle/>
                    <a:p>
                      <a:pPr indent="0" lvl="0" marL="0" rtl="0" algn="l">
                        <a:spcBef>
                          <a:spcPts val="0"/>
                        </a:spcBef>
                        <a:spcAft>
                          <a:spcPts val="0"/>
                        </a:spcAft>
                        <a:buNone/>
                      </a:pPr>
                      <a:r>
                        <a:rPr lang="hu" sz="1800"/>
                        <a:t>?</a:t>
                      </a:r>
                      <a:endParaRPr sz="1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Reflex porszívó ágens</a:t>
            </a:r>
            <a:endParaRPr/>
          </a:p>
        </p:txBody>
      </p:sp>
      <p:sp>
        <p:nvSpPr>
          <p:cNvPr id="87" name="Google Shape;87;p18"/>
          <p:cNvSpPr txBox="1"/>
          <p:nvPr>
            <p:ph idx="1" type="body"/>
          </p:nvPr>
        </p:nvSpPr>
        <p:spPr>
          <a:xfrm>
            <a:off x="311700" y="1152475"/>
            <a:ext cx="8520600" cy="35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hu">
                <a:solidFill>
                  <a:srgbClr val="000000"/>
                </a:solidFill>
                <a:latin typeface="Courier New"/>
                <a:ea typeface="Courier New"/>
                <a:cs typeface="Courier New"/>
                <a:sym typeface="Courier New"/>
              </a:rPr>
              <a:t>func Reflex-Vacuum-Agent(location,status): művelet</a:t>
            </a:r>
            <a:endParaRPr i="1">
              <a:solidFill>
                <a:srgbClr val="000000"/>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i="1" lang="hu">
                <a:solidFill>
                  <a:srgbClr val="000000"/>
                </a:solidFill>
                <a:latin typeface="Courier New"/>
                <a:ea typeface="Courier New"/>
                <a:cs typeface="Courier New"/>
                <a:sym typeface="Courier New"/>
              </a:rPr>
              <a:t>if status == Dirty then return Suck</a:t>
            </a:r>
            <a:endParaRPr i="1">
              <a:solidFill>
                <a:srgbClr val="000000"/>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i="1" lang="hu">
                <a:solidFill>
                  <a:srgbClr val="000000"/>
                </a:solidFill>
                <a:latin typeface="Courier New"/>
                <a:ea typeface="Courier New"/>
                <a:cs typeface="Courier New"/>
                <a:sym typeface="Courier New"/>
              </a:rPr>
              <a:t>else if location == A then return Right </a:t>
            </a:r>
            <a:endParaRPr i="1">
              <a:solidFill>
                <a:srgbClr val="000000"/>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i="1" lang="hu">
                <a:solidFill>
                  <a:srgbClr val="000000"/>
                </a:solidFill>
                <a:latin typeface="Courier New"/>
                <a:ea typeface="Courier New"/>
                <a:cs typeface="Courier New"/>
                <a:sym typeface="Courier New"/>
              </a:rPr>
              <a:t>else if location == B then return Left</a:t>
            </a:r>
            <a:endParaRPr i="1">
              <a:solidFill>
                <a:srgbClr val="000000"/>
              </a:solidFill>
              <a:latin typeface="Courier New"/>
              <a:ea typeface="Courier New"/>
              <a:cs typeface="Courier New"/>
              <a:sym typeface="Courier New"/>
            </a:endParaRPr>
          </a:p>
          <a:p>
            <a:pPr indent="457200" lvl="0" marL="0" rtl="0" algn="l">
              <a:lnSpc>
                <a:spcPct val="115000"/>
              </a:lnSpc>
              <a:spcBef>
                <a:spcPts val="0"/>
              </a:spcBef>
              <a:spcAft>
                <a:spcPts val="0"/>
              </a:spcAft>
              <a:buNone/>
            </a:pPr>
            <a:r>
              <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hu">
                <a:solidFill>
                  <a:schemeClr val="dk1"/>
                </a:solidFill>
              </a:rPr>
              <a:t>Mi a</a:t>
            </a:r>
            <a:r>
              <a:rPr lang="hu"/>
              <a:t> </a:t>
            </a:r>
            <a:r>
              <a:rPr lang="hu">
                <a:solidFill>
                  <a:srgbClr val="FF0000"/>
                </a:solidFill>
              </a:rPr>
              <a:t>jó</a:t>
            </a:r>
            <a:r>
              <a:rPr lang="hu"/>
              <a:t> </a:t>
            </a:r>
            <a:r>
              <a:rPr lang="hu">
                <a:solidFill>
                  <a:srgbClr val="000000"/>
                </a:solidFill>
              </a:rPr>
              <a:t>ágens függvény?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hu">
                <a:solidFill>
                  <a:srgbClr val="000000"/>
                </a:solidFill>
              </a:rPr>
              <a:t>Lehet egy egyszerű programban implementálni?</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Racionalitás</a:t>
            </a:r>
            <a:endParaRPr/>
          </a:p>
        </p:txBody>
      </p:sp>
      <p:sp>
        <p:nvSpPr>
          <p:cNvPr id="93" name="Google Shape;93;p19"/>
          <p:cNvSpPr txBox="1"/>
          <p:nvPr>
            <p:ph idx="1" type="body"/>
          </p:nvPr>
        </p:nvSpPr>
        <p:spPr>
          <a:xfrm>
            <a:off x="311700" y="1152475"/>
            <a:ext cx="85206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rögzített teljesítménymérték, mely környezeti sorozatot értékeli</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1 pont minden mezőért melyet a T időig feltakarított?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 pont a feltakarított mezőkért, -1 pont a lépésekért?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büntetés a k-nál több koszos mezőért a T időpontban?</a:t>
            </a:r>
            <a:endParaRPr>
              <a:solidFill>
                <a:srgbClr val="000000"/>
              </a:solidFill>
            </a:endParaRPr>
          </a:p>
          <a:p>
            <a:pPr indent="-342900" lvl="0" marL="457200" rtl="0" algn="l">
              <a:spcBef>
                <a:spcPts val="0"/>
              </a:spcBef>
              <a:spcAft>
                <a:spcPts val="0"/>
              </a:spcAft>
              <a:buClr>
                <a:srgbClr val="FF0000"/>
              </a:buClr>
              <a:buSzPts val="1800"/>
              <a:buChar char="●"/>
            </a:pPr>
            <a:r>
              <a:rPr lang="hu">
                <a:solidFill>
                  <a:srgbClr val="FF0000"/>
                </a:solidFill>
              </a:rPr>
              <a:t>A racionális ágens azt a műveletet választja, mely maximalizálja a várható teljesítménymértéket adott érzékeléssorozathoz</a:t>
            </a:r>
            <a:endParaRPr>
              <a:solidFill>
                <a:srgbClr val="FF0000"/>
              </a:solidFill>
            </a:endParaRPr>
          </a:p>
          <a:p>
            <a:pPr indent="-342900" lvl="0" marL="457200" rtl="0" algn="l">
              <a:spcBef>
                <a:spcPts val="0"/>
              </a:spcBef>
              <a:spcAft>
                <a:spcPts val="0"/>
              </a:spcAft>
              <a:buClr>
                <a:srgbClr val="000000"/>
              </a:buClr>
              <a:buSzPts val="1800"/>
              <a:buChar char="●"/>
            </a:pPr>
            <a:r>
              <a:rPr lang="hu">
                <a:solidFill>
                  <a:srgbClr val="000000"/>
                </a:solidFill>
              </a:rPr>
              <a:t>racionális ≠ mindenttudó </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érzékelések nem feltétlenül közvetítenek minden lényeges információt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racionális ≠ látnok </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művelet eredménye nem előre látható</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racionális ≠ sikeres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Racionális – szükséges feltételek</a:t>
            </a:r>
            <a:endParaRPr/>
          </a:p>
        </p:txBody>
      </p:sp>
      <p:sp>
        <p:nvSpPr>
          <p:cNvPr id="99" name="Google Shape;99;p20"/>
          <p:cNvSpPr txBox="1"/>
          <p:nvPr>
            <p:ph idx="1" type="body"/>
          </p:nvPr>
        </p:nvSpPr>
        <p:spPr>
          <a:xfrm>
            <a:off x="311700" y="1118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felfedezés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tanulás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autonómia</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TKBÉ</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A racionális ágens tervezéséhez szükséges a </a:t>
            </a:r>
            <a:r>
              <a:rPr b="1" lang="hu">
                <a:solidFill>
                  <a:srgbClr val="000000"/>
                </a:solidFill>
              </a:rPr>
              <a:t>feladat környezetét </a:t>
            </a:r>
            <a:r>
              <a:rPr lang="hu">
                <a:solidFill>
                  <a:srgbClr val="000000"/>
                </a:solidFill>
              </a:rPr>
              <a:t>pontosítani</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teljesítménymérték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környezet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beavatkozók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érzékelők</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