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FFE053-7DC6-4652-9B57-9AB2BC0464D9}">
  <a:tblStyle styleId="{9FFFE053-7DC6-4652-9B57-9AB2BC0464D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orvig.com/21-days.html" TargetMode="Externa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Azt a témakört, melyet most kezdünk el, több módon is lehet jellemezni. Egyrészt hetedikesek programozási versenyén szinte mindig találkozunk szélességi vagy mélységi kereséssel megoldható feladatokkal, másrészt az első beadandó is ebbe a kategóriába tartozik, ezekkel a módszerekkel kellene megoldani, és sok diák iszonyatos munkát fektet bele, hogy megoldja, de nem értem, hogy miért. Nem neki kell megoldani a feladatot, hanem hagynia kell, hogy a gép, az ágens dolgozzon meg vele. Lássuk melyek is lesznek azok a problémák, melyet kereséssel lehet megoldani!</a:t>
            </a:r>
            <a:endParaRPr/>
          </a:p>
          <a:p>
            <a:pPr indent="0" lvl="0" marL="0" rtl="0" algn="l">
              <a:spcBef>
                <a:spcPts val="12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cdf4c29d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cdf4c29d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hu"/>
              <a:t>Lássuk az eshetőségi problémát! Itt nemdeterminisztikus, vagy részben megfigyelhető környezetről van szó. Esetünkben akár mindkettő teljesülhet. Az eredeti feltételeknek megfelelően az ágens csak azt tudja, hogy melyik szobában van, és hogy ez a szoba tiszta vagy koszos. Habár a feltételek szerint továbbra is az ötös állapotban vagyunk, a porszívó azt nem tudja megkülönböztetni a hetestől. Ezért át kell mennie a másik szobába, ott megbizonyosodni a valós helyzetről, és igény szerint takarítani. Tehát feltételes utasítás is szerepel a megoldásban.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cdf4c29d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cdf4c29d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Hogyan lehet megadni egy problémát? Egy négyessel. Az első tag a kezdeti állapot. A második a rákövetkező függvény, amely egy állapothoz megadja, hogy milyen művelettel melyik állapotba lehet átjutni. A harmadik a célteszt, mellyel el lehet dönteni, hogy egy állapot célállapot, vagy sem. Ezt megadhatjuk a célállapotok felsorolásával, vagy akár egy feltétellel, mely pontosan a célállapotok esetén lesz igaz. A negyedik tag pedig az útköltség, ami egy-egy cselekvéshez valamilyen költséget rendel. Így egy cselekvéssorozathoz ezen költségek összegét rendeljük. Egy költség természetesen nem lehet negatív.</a:t>
            </a:r>
            <a:endParaRPr/>
          </a:p>
          <a:p>
            <a:pPr indent="0" lvl="0" marL="0" rtl="0" algn="l">
              <a:lnSpc>
                <a:spcPct val="115000"/>
              </a:lnSpc>
              <a:spcBef>
                <a:spcPts val="1200"/>
              </a:spcBef>
              <a:spcAft>
                <a:spcPts val="1200"/>
              </a:spcAft>
              <a:buNone/>
            </a:pPr>
            <a:r>
              <a:rPr lang="hu"/>
              <a:t>A megoldás – ahogy az előbb is szerepelt – egy cselekvéssorozat lesz. Ha a kezdőállapotból elindulva végrehajtjuk ezeket a cselekvéseket, akkor valamely célállapotba jutunk.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cdf4c29d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cdf4c29d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Ahogy a programozásnál, itt is érdemes pár lépés távolságból szemlélni a problémát.</a:t>
            </a:r>
            <a:endParaRPr/>
          </a:p>
          <a:p>
            <a:pPr indent="0" lvl="0" marL="0" rtl="0" algn="l">
              <a:lnSpc>
                <a:spcPct val="115000"/>
              </a:lnSpc>
              <a:spcBef>
                <a:spcPts val="1200"/>
              </a:spcBef>
              <a:spcAft>
                <a:spcPts val="0"/>
              </a:spcAft>
              <a:buClr>
                <a:schemeClr val="dk1"/>
              </a:buClr>
              <a:buSzPts val="1100"/>
              <a:buFont typeface="Arial"/>
              <a:buNone/>
            </a:pPr>
            <a:r>
              <a:rPr lang="hu"/>
              <a:t>Ha visszatérünk a romániai példánkhoz, akkor teljesen mindegy, hogy milyen színű, vagy éppen milyen típusú gépkocsit béreltünk, hányan utazunk együtt, hol állunk meg tankolni, vagy éppen ebédelni, vacsorázni. Röviden le kell hámozni minden felesleges információt, és csak a lényeget beépíteni a modellbe.</a:t>
            </a:r>
            <a:endParaRPr/>
          </a:p>
          <a:p>
            <a:pPr indent="0" lvl="0" marL="0" rtl="0" algn="l">
              <a:lnSpc>
                <a:spcPct val="115000"/>
              </a:lnSpc>
              <a:spcBef>
                <a:spcPts val="1200"/>
              </a:spcBef>
              <a:spcAft>
                <a:spcPts val="0"/>
              </a:spcAft>
              <a:buClr>
                <a:schemeClr val="dk1"/>
              </a:buClr>
              <a:buSzPts val="1100"/>
              <a:buFont typeface="Arial"/>
              <a:buNone/>
            </a:pPr>
            <a:r>
              <a:rPr lang="hu"/>
              <a:t>Innentől kezdve egy-egy állapot a modellben a valós állapotok egy halmazának fog megfelelni. Hasonlóan egy cselekvés/művelet komplex, összetett valós cselekvéseknek, cselekvéssorozatoknak fog megfelelni. Míg a művelet két város közti mozgásról szól, a valóságban több minden is történhet azon felül, hogy átkerülünk egyik helyről a másikra, például történhetnek kisebb elterelések, meg lehet állni: pihenni, enni, tankolni, meglátogatni egy közeli emlékhelyet.</a:t>
            </a:r>
            <a:endParaRPr/>
          </a:p>
          <a:p>
            <a:pPr indent="0" lvl="0" marL="0" rtl="0" algn="l">
              <a:lnSpc>
                <a:spcPct val="115000"/>
              </a:lnSpc>
              <a:spcBef>
                <a:spcPts val="1200"/>
              </a:spcBef>
              <a:spcAft>
                <a:spcPts val="0"/>
              </a:spcAft>
              <a:buClr>
                <a:schemeClr val="dk1"/>
              </a:buClr>
              <a:buSzPts val="1100"/>
              <a:buFont typeface="Arial"/>
              <a:buNone/>
            </a:pPr>
            <a:r>
              <a:rPr lang="hu"/>
              <a:t>Emiatt egy modellbeli megoldás nagyon sok konkrét útnak felel meg, valószínű, hogy nem igazán találunk két embert, aki ugyanúgy menne végig ugyanazon az útvonalon.</a:t>
            </a:r>
            <a:endParaRPr/>
          </a:p>
          <a:p>
            <a:pPr indent="0" lvl="0" marL="0" rtl="0" algn="l">
              <a:lnSpc>
                <a:spcPct val="115000"/>
              </a:lnSpc>
              <a:spcBef>
                <a:spcPts val="1200"/>
              </a:spcBef>
              <a:spcAft>
                <a:spcPts val="0"/>
              </a:spcAft>
              <a:buClr>
                <a:schemeClr val="dk1"/>
              </a:buClr>
              <a:buSzPts val="1100"/>
              <a:buFont typeface="Arial"/>
              <a:buNone/>
            </a:pPr>
            <a:r>
              <a:rPr lang="hu"/>
              <a:t>Ami kifejezetten fontos, az absztakcióval egyszerűsítsünk az eredeti feladaton.</a:t>
            </a:r>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cdf4c29d9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cdf4c29d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Az előbb szerepelt a porszívóvilág nyolc állapota. Ez az ábra ehhez képest ábrázolja a rákövetkező függvényt is, mely megadja, hogy milyen művelettel melyik állapotba juthatunk.  </a:t>
            </a:r>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cdf4c29d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cdf4c29d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Nézzük, hogyan néz ki a porszívóvilág problémájának négyese! Az állapot azt írja le, hogy hol a kosz (mely szoba koszos), és hol a porszívó. A lehetséges műveletek a már korábban megismertek, míg a rákövetkező függvényt is láttuk az előző fólián. A cél az, hogy mind a két szoba tiszta legyen, tehát a célteszt ezt tartalmazza. Viszont a porszívó bárhol lehet, tehát a hetes és nyolcas állapotok lesznek célállapotok. Végül minden egyes művelethez egységnyi költséget rendelünk, kivéve a „ne csinálj semmit” műveletet.</a:t>
            </a:r>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cdf4c29d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cdf4c29d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Ha szétnéz a szülei játékai között, biztos talál ehhez hasonló, bár kicsit méretesebb játékot, ahol a számok helyett rendszerint valami mesefigurákkal találkozunk. Az eredeti játék a 15-ös, ahol egy 4x4-es mezőkben mozgatható a 15 lap. Ez a hatvanas-hetvenes években túl bonyolult volt az akkori számítógépek számára, ezért született meg ez az egyszerűsített játék.</a:t>
            </a:r>
            <a:endParaRPr/>
          </a:p>
          <a:p>
            <a:pPr indent="0" lvl="0" marL="0" rtl="0" algn="l">
              <a:lnSpc>
                <a:spcPct val="115000"/>
              </a:lnSpc>
              <a:spcBef>
                <a:spcPts val="1200"/>
              </a:spcBef>
              <a:spcAft>
                <a:spcPts val="0"/>
              </a:spcAft>
              <a:buClr>
                <a:schemeClr val="dk1"/>
              </a:buClr>
              <a:buSzPts val="1100"/>
              <a:buFont typeface="Arial"/>
              <a:buNone/>
            </a:pPr>
            <a:r>
              <a:rPr lang="hu"/>
              <a:t>Bal oldalt látható a kiinduló állapot, míg a jobb oldalt a célállapot, ahol már szépen, rendezetten szerepelnek a számok.</a:t>
            </a:r>
            <a:endParaRPr/>
          </a:p>
          <a:p>
            <a:pPr indent="0" lvl="0" marL="0" rtl="0" algn="l">
              <a:spcBef>
                <a:spcPts val="12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cdf4c29d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cdf4c29d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Nézzük, hogyan írható le ez a játék! A játék egy állapotát a számozott lapok elhelyezkedése jelenti. Ezt egész számokkal könnyedén kódolhatjuk. A műveleteink az üres mező és valamely szomszédos lap cseréjét jelentik. Így, ha az üres mező a sarokban van, akkor két rákövetkezője van; míg ha középen, akkor pedig négy.</a:t>
            </a:r>
            <a:endParaRPr/>
          </a:p>
          <a:p>
            <a:pPr indent="0" lvl="0" marL="0" rtl="0" algn="l">
              <a:lnSpc>
                <a:spcPct val="115000"/>
              </a:lnSpc>
              <a:spcBef>
                <a:spcPts val="1200"/>
              </a:spcBef>
              <a:spcAft>
                <a:spcPts val="0"/>
              </a:spcAft>
              <a:buClr>
                <a:schemeClr val="dk1"/>
              </a:buClr>
              <a:buSzPts val="1100"/>
              <a:buFont typeface="Arial"/>
              <a:buNone/>
            </a:pPr>
            <a:r>
              <a:rPr lang="hu"/>
              <a:t>Az előbb láttuk az egyetlen célállapotot. Egy-egy cselekvéshez egységnyi költséget rendelünk, így egy megoldás költsége a műveletsorozatban szereplő műveletek számával lesz egyenlő.</a:t>
            </a:r>
            <a:endParaRPr/>
          </a:p>
          <a:p>
            <a:pPr indent="0" lvl="0" marL="0" rtl="0" algn="l">
              <a:lnSpc>
                <a:spcPct val="115000"/>
              </a:lnSpc>
              <a:spcBef>
                <a:spcPts val="1200"/>
              </a:spcBef>
              <a:spcAft>
                <a:spcPts val="0"/>
              </a:spcAft>
              <a:buClr>
                <a:schemeClr val="dk1"/>
              </a:buClr>
              <a:buSzPts val="1100"/>
              <a:buFont typeface="Arial"/>
              <a:buNone/>
            </a:pPr>
            <a:r>
              <a:rPr lang="hu"/>
              <a:t>A kereséssel megtaláljuk a megoldást. Viszont, ha az optimális megoldást szeretnénk megkapni, az rendszerint nehéz feladat.</a:t>
            </a:r>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cdf4c29d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cdf4c29d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Nézzünk egy, az előbbiektől igen eltérő példát! Itt egy robotkar látható. Az R-rel jelölt pontokban  forogni tud, míg a P-vel jelölt részen előre-hátra mozdul. A robotkar feladata a részeiből összeszerelni egy tárgyat.</a:t>
            </a:r>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cdf4c29d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cdf4c29d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Tekintsük, hogy ez a feladat hogyan írható le problémaként! Az állapot leírásakor nem korlátozhatjuk magunkat a robotkarra, figyelembe kell venni az összeszerelésre váró részek helyzetét is. A robotkar leírásánál a csuklók és a tengely (a betűkkel jelölt részek) helyzete számít. Ezeket most érdemesebb valós számokkal jelölni, mint egészekkel.</a:t>
            </a:r>
            <a:endParaRPr/>
          </a:p>
          <a:p>
            <a:pPr indent="0" lvl="0" marL="0" rtl="0" algn="l">
              <a:lnSpc>
                <a:spcPct val="115000"/>
              </a:lnSpc>
              <a:spcBef>
                <a:spcPts val="1200"/>
              </a:spcBef>
              <a:spcAft>
                <a:spcPts val="0"/>
              </a:spcAft>
              <a:buClr>
                <a:schemeClr val="dk1"/>
              </a:buClr>
              <a:buSzPts val="1100"/>
              <a:buFont typeface="Arial"/>
              <a:buNone/>
            </a:pPr>
            <a:r>
              <a:rPr lang="hu"/>
              <a:t>A műveletek a csuklók és a tengely együttes és folyamatos mozgatását jelentik. A jellemzően elvárt hat szabadsági fok eléggé elbonyolítja a helyzetet, ezért a felprogramozás egyik jellemző formája a robotkar megfelelő helyzetbe mozgatása kézzel.</a:t>
            </a:r>
            <a:endParaRPr/>
          </a:p>
          <a:p>
            <a:pPr indent="0" lvl="0" marL="0" rtl="0" algn="l">
              <a:lnSpc>
                <a:spcPct val="115000"/>
              </a:lnSpc>
              <a:spcBef>
                <a:spcPts val="1200"/>
              </a:spcBef>
              <a:spcAft>
                <a:spcPts val="0"/>
              </a:spcAft>
              <a:buClr>
                <a:schemeClr val="dk1"/>
              </a:buClr>
              <a:buSzPts val="1100"/>
              <a:buFont typeface="Arial"/>
              <a:buNone/>
            </a:pPr>
            <a:r>
              <a:rPr lang="hu"/>
              <a:t>A célunk egyszerű: szerelje össze a robotkar a részeket egy egésszé, egy alkatrésszé! A költséget sokféleképp lehetne értelmezni, talán a leghatékonyabb megközelítés az idő: mennyi időbe telik a részek összeállítása egy egésszé?  </a:t>
            </a:r>
            <a:endParaRPr/>
          </a:p>
          <a:p>
            <a:pPr indent="0" lvl="0" marL="0" rtl="0" algn="l">
              <a:spcBef>
                <a:spcPts val="12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cdf4c29d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cdf4c29d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 pár példát kövesse egy problémamegoldó módszer ismertetése!</a:t>
            </a:r>
            <a:endParaRPr/>
          </a:p>
          <a:p>
            <a:pPr indent="0" lvl="0" marL="0" rtl="0" algn="l">
              <a:lnSpc>
                <a:spcPct val="115000"/>
              </a:lnSpc>
              <a:spcBef>
                <a:spcPts val="1200"/>
              </a:spcBef>
              <a:spcAft>
                <a:spcPts val="0"/>
              </a:spcAft>
              <a:buClr>
                <a:schemeClr val="dk1"/>
              </a:buClr>
              <a:buSzPts val="1100"/>
              <a:buFont typeface="Arial"/>
              <a:buNone/>
            </a:pPr>
            <a:r>
              <a:rPr lang="hu"/>
              <a:t>Ez a módszer igényli, hogy a probléma megadását előre ismerjük, és ne úgy kelljen lépésről-lépésre összeszedni. A módszer lényege, hogy a kezdőállapotból kiindulva felfedezi az állapotteret. Erre különféle stratégiákat használhat, ez más és más keresési módszert eredményez. A módszer lényege, hogy kiválasztunk egy konkrét állapotot, és meghatározzuk annak a rákövetkezőit. Erre kiterjesztésként hivatkozunk.</a:t>
            </a:r>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cdf4c29d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cdf4c29d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Először megnézzük, hogyan is néznek ki azok az ágensek, melyek képesek problémákat megoldani. Azután megvizsgáljuk, hogy miféle problémák léteznek, és melyiknek hogyan is néz ki a megoldása. Majd választunk egy egyszerűbb fajtát, és pontosítjuk, hogyan is lehet egyértelműen megadni az ide tartozó problémákat. A megértést segítendő be is mutatunk párat. Végül megismerkedünk a legalapvetőbb keresési algoritmusokkal. Elég általánosan fogalmazunk, így egy kalap alatt több módszert is megismerünk.</a:t>
            </a:r>
            <a:endParaRPr/>
          </a:p>
          <a:p>
            <a:pPr indent="0" lvl="0" marL="0" rtl="0" algn="l">
              <a:spcBef>
                <a:spcPts val="12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cdf4c29d9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cdf4c29d9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Nézzük a pszeudo-kódot! Egy függvényről van szó, amely megkapja a probléma leírását, valamint a követendő stratégiát, és visszaadja a megoldást – emlékezzünk, egy műveletsorozatot – vagy azt, hogy a problémának nincs megoldása (sikertelen).</a:t>
            </a:r>
            <a:endParaRPr/>
          </a:p>
          <a:p>
            <a:pPr indent="0" lvl="0" marL="0" rtl="0" algn="l">
              <a:lnSpc>
                <a:spcPct val="115000"/>
              </a:lnSpc>
              <a:spcBef>
                <a:spcPts val="1200"/>
              </a:spcBef>
              <a:spcAft>
                <a:spcPts val="0"/>
              </a:spcAft>
              <a:buClr>
                <a:schemeClr val="dk1"/>
              </a:buClr>
              <a:buSzPts val="1100"/>
              <a:buFont typeface="Arial"/>
              <a:buNone/>
            </a:pPr>
            <a:r>
              <a:rPr lang="hu"/>
              <a:t>Ahogy az előbb is szerepelt, a probléma kezdőállapotából indulunk. Egy fát fogunk felépíteni – innen kapta a módszer a nevét – és ennek a fának a gyökerébe kerül a kezdőállapot.</a:t>
            </a:r>
            <a:endParaRPr/>
          </a:p>
          <a:p>
            <a:pPr indent="0" lvl="0" marL="0" rtl="0" algn="l">
              <a:lnSpc>
                <a:spcPct val="115000"/>
              </a:lnSpc>
              <a:spcBef>
                <a:spcPts val="1200"/>
              </a:spcBef>
              <a:spcAft>
                <a:spcPts val="0"/>
              </a:spcAft>
              <a:buClr>
                <a:schemeClr val="dk1"/>
              </a:buClr>
              <a:buSzPts val="1100"/>
              <a:buFont typeface="Arial"/>
              <a:buNone/>
            </a:pPr>
            <a:r>
              <a:rPr lang="hu"/>
              <a:t>Ezután elkezdünk egy ciklust. Van egy tárolónk, amelynek a szerkezete szorosan kapcsolódik a megadott stratégiához, és az aktuális fa leveleit tartalmazza. Ha ez a tároló üres, akkor már nem juthatunk el egyik célállapothoz sem, tehát vissza kell adni, hogy ne várjunk megoldást. Egyébként a korábbi incializálás ebbe a tárolóba helyezte el a kezdőállapotot tartalmazó gyökeret.</a:t>
            </a:r>
            <a:endParaRPr/>
          </a:p>
          <a:p>
            <a:pPr indent="0" lvl="0" marL="0" rtl="0" algn="l">
              <a:lnSpc>
                <a:spcPct val="115000"/>
              </a:lnSpc>
              <a:spcBef>
                <a:spcPts val="1200"/>
              </a:spcBef>
              <a:spcAft>
                <a:spcPts val="0"/>
              </a:spcAft>
              <a:buClr>
                <a:schemeClr val="dk1"/>
              </a:buClr>
              <a:buSzPts val="1100"/>
              <a:buFont typeface="Arial"/>
              <a:buNone/>
            </a:pPr>
            <a:r>
              <a:rPr lang="hu"/>
              <a:t>Abban az esetben, ha tároló nem üres, akkor a stratégia alapján ki kell választani egy csúcsot a tárolóból. Ez a csúcs az alakuló fa egy levelének felel meg. Ha a kiválasztott csúcs célállapotot tartalmaz, akkor már kész is vagyunk, a gyökértől eddig a csúcsig vezető úton található állapotok sorozatát kell visszaadni.</a:t>
            </a:r>
            <a:endParaRPr/>
          </a:p>
          <a:p>
            <a:pPr indent="0" lvl="0" marL="0" rtl="0" algn="l">
              <a:lnSpc>
                <a:spcPct val="115000"/>
              </a:lnSpc>
              <a:spcBef>
                <a:spcPts val="1200"/>
              </a:spcBef>
              <a:spcAft>
                <a:spcPts val="1200"/>
              </a:spcAft>
              <a:buNone/>
            </a:pPr>
            <a:r>
              <a:rPr lang="hu"/>
              <a:t>Ha a kiválasztott csúcs nem célállapotot tartalmaz, akkor alkalmazni kell a kiterjesztést, azaz meg kell határozni az összes rákövetkező állapotot, és ezeket – mint a kiválaszott csúcs gyerekeit – kell hozzáadnunk a keresőfához.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cdf4c29d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cdf4c29d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Itt látható az a kód, melyet a könyv szerzői kezdtek el, és megtalálható a github-on. Legutóbb már 6 nyelven implementálták az alapvető algoritmusokat. Én a rövidség miatt a Python verzió mellett tettem le a voksomat. A Python kód részben követi a könyv verzióit, és korábbi hármas verziót lassan kezdi felváltani a négyes. Emiatt az aktuális kód különbözhet az általam bemásoltaktól.  </a:t>
            </a:r>
            <a:endParaRPr/>
          </a:p>
          <a:p>
            <a:pPr indent="0" lvl="0" marL="0" rtl="0" algn="l">
              <a:lnSpc>
                <a:spcPct val="115000"/>
              </a:lnSpc>
              <a:spcBef>
                <a:spcPts val="1200"/>
              </a:spcBef>
              <a:spcAft>
                <a:spcPts val="0"/>
              </a:spcAft>
              <a:buClr>
                <a:schemeClr val="dk1"/>
              </a:buClr>
              <a:buSzPts val="1100"/>
              <a:buFont typeface="Arial"/>
              <a:buNone/>
            </a:pPr>
            <a:r>
              <a:rPr lang="hu"/>
              <a:t>A függvény argumentumaiban a stratégia helyett perem szerepel, ez lenne valójában a csúcsok tárolására felhasznált adatszerkezet.</a:t>
            </a:r>
            <a:endParaRPr/>
          </a:p>
          <a:p>
            <a:pPr indent="0" lvl="0" marL="0" rtl="0" algn="l">
              <a:lnSpc>
                <a:spcPct val="115000"/>
              </a:lnSpc>
              <a:spcBef>
                <a:spcPts val="1200"/>
              </a:spcBef>
              <a:spcAft>
                <a:spcPts val="0"/>
              </a:spcAft>
              <a:buClr>
                <a:schemeClr val="dk1"/>
              </a:buClr>
              <a:buSzPts val="1100"/>
              <a:buFont typeface="Arial"/>
              <a:buNone/>
            </a:pPr>
            <a:r>
              <a:rPr lang="hu"/>
              <a:t>A következő sor elég sok mindenről gondoskodik. A konkrét probléma kezdőállapotából készít egy csúcsot – erre pár fólia múlva még kitérünk – majd ezt a csúcsot beszúrja a tárolóba.</a:t>
            </a:r>
            <a:endParaRPr/>
          </a:p>
          <a:p>
            <a:pPr indent="0" lvl="0" marL="0" rtl="0" algn="l">
              <a:lnSpc>
                <a:spcPct val="115000"/>
              </a:lnSpc>
              <a:spcBef>
                <a:spcPts val="1200"/>
              </a:spcBef>
              <a:spcAft>
                <a:spcPts val="0"/>
              </a:spcAft>
              <a:buClr>
                <a:schemeClr val="dk1"/>
              </a:buClr>
              <a:buSzPts val="1100"/>
              <a:buFont typeface="Arial"/>
              <a:buNone/>
            </a:pPr>
            <a:r>
              <a:rPr lang="hu"/>
              <a:t>Ezek után indul egy ciklus, ami addig megy, amíg ez a tároló nem üres. Ha kilépünk a ciklusból – mert kiürült a tároló – akkor a None-t adja vissza a programunk, ez jelzi a megoldás hiányát.</a:t>
            </a:r>
            <a:endParaRPr/>
          </a:p>
          <a:p>
            <a:pPr indent="0" lvl="0" marL="0" rtl="0" algn="l">
              <a:lnSpc>
                <a:spcPct val="115000"/>
              </a:lnSpc>
              <a:spcBef>
                <a:spcPts val="1200"/>
              </a:spcBef>
              <a:spcAft>
                <a:spcPts val="0"/>
              </a:spcAft>
              <a:buClr>
                <a:schemeClr val="dk1"/>
              </a:buClr>
              <a:buSzPts val="1100"/>
              <a:buFont typeface="Arial"/>
              <a:buNone/>
            </a:pPr>
            <a:r>
              <a:rPr lang="hu"/>
              <a:t>Ha nem üres a tároló, akkor a node változóba bekerül a stratégia szerint kiválasztott csúcs, és a pop működése miatt a tárolóból törlődik is.  Teszteljük, hogy a csúcsban szereplő állapot (state) célállapot-e, teljesíti a célfeltételt, vagy sem. Ha igen, ezt a csúcsot adjuk vissza. Igen, a megoldást kellene, annak elkészítése egy másik függvényben szerepel.</a:t>
            </a:r>
            <a:endParaRPr/>
          </a:p>
          <a:p>
            <a:pPr indent="0" lvl="0" marL="0" rtl="0" algn="l">
              <a:lnSpc>
                <a:spcPct val="115000"/>
              </a:lnSpc>
              <a:spcBef>
                <a:spcPts val="1200"/>
              </a:spcBef>
              <a:spcAft>
                <a:spcPts val="0"/>
              </a:spcAft>
              <a:buClr>
                <a:schemeClr val="dk1"/>
              </a:buClr>
              <a:buSzPts val="1100"/>
              <a:buFont typeface="Arial"/>
              <a:buNone/>
            </a:pPr>
            <a:r>
              <a:rPr lang="hu"/>
              <a:t>Ha nem teljesíti a célfeltételt, akkor a kiválasztott csúcsot kiterjesztjük (expand), és az így keletkezett új levélcsúcsokat beszúrjuk a tárolóba (extend).</a:t>
            </a:r>
            <a:endParaRPr/>
          </a:p>
          <a:p>
            <a:pPr indent="0" lvl="0" marL="0" rtl="0" algn="l">
              <a:spcBef>
                <a:spcPts val="120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cdf4c29d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cdf4c29d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Térjünk vissza a romániai problémához! Ott a kezdőállapot Arad, ez kerül a keresőfa gyökerébe.</a:t>
            </a:r>
            <a:endParaRPr/>
          </a:p>
          <a:p>
            <a:pPr indent="0" lvl="0" marL="0" rtl="0" algn="l">
              <a:spcBef>
                <a:spcPts val="120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cdf4c29d9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cdf4c29d9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Miután csak ez az egy levelünk volt, a gyökér, és ez nem Bukarestet tartalmazza, így ki kell terjesztenünk. Araddal három város szomszédos, Nagyszeben, Temesvár és Zerind, így a gyökérnek három gyereke lesz, melyek ezeket a városokat tartalmazzák.</a:t>
            </a:r>
            <a:endParaRPr/>
          </a:p>
          <a:p>
            <a:pPr indent="0" lvl="0" marL="0" rtl="0" algn="l">
              <a:spcBef>
                <a:spcPts val="120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cdf4c29d9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cdf4c29d9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Az előbb három fehérrel jelölt csúcs – levél – volt, ezek közül kell a következő megvizsgálandót kiválasztani. Legyen ez mondjuk Nagyszeben! Ez sem Bukarest, így ezt is ki kell terjeszteni. Mivel négy város szomszédos vele, négy gyereke lesz, mely ezt a négy várost fogja tartalmazni.</a:t>
            </a:r>
            <a:endParaRPr/>
          </a:p>
          <a:p>
            <a:pPr indent="0" lvl="0" marL="0" rtl="0" algn="l">
              <a:lnSpc>
                <a:spcPct val="115000"/>
              </a:lnSpc>
              <a:spcBef>
                <a:spcPts val="1200"/>
              </a:spcBef>
              <a:spcAft>
                <a:spcPts val="0"/>
              </a:spcAft>
              <a:buClr>
                <a:schemeClr val="dk1"/>
              </a:buClr>
              <a:buSzPts val="1100"/>
              <a:buFont typeface="Arial"/>
              <a:buNone/>
            </a:pPr>
            <a:r>
              <a:rPr lang="hu"/>
              <a:t>Mivel nincs meg Bukarest, mennünk kell tovább, kiválasztani egy levelet, kiterjeszteni…</a:t>
            </a:r>
            <a:endParaRPr/>
          </a:p>
          <a:p>
            <a:pPr indent="0" lvl="0" marL="0" rtl="0" algn="l">
              <a:spcBef>
                <a:spcPts val="120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cdf4c29d9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cdf4c29d9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Az mindenkinek könnyen megy, hogy egy papírlapra fákat firkáljon, de hogyan lehet erre programot írni? Az objektumorientáltságot felhasználva pár dolgot a szőnyeg alá söprünk. Legyen egy State osztályunk, amely az állapotok tárolására szolgál. Ilyen típusú objektumokból kell egy fát elkészíteni. Nem a megszokott bináris fáról van szó, ahol van egy bal meg jobb oldali gyerek. Itt akár több száz rákövetkező is lehet. Sőt a rákövetkezők száma is változhat, amint az a nyolcas játékban is látható volt. Ha belegondolunk, csak arra van szükségünk, hogy a megtalált célállapotból visszajussunk a kezdőállapotba, vagy kicsit pontosabban fogalmazva az őket tartalmazó csúcsok között keresünk utat. Ezért sokkal ésszerűbb olyan mutatókat használni, mely az adott csúcs szülőjére/apjára mutat. Mivel műveletsorozatot kell a végén szolgáltatni, nem árt feljegyezni, hogy a szülőtől milyen művelettel jutottunk el az adott gyerekhez. Ezzel már meg is elégedhetnénk. Lustaságból – hogy ne kelljen újra és újra kiszámolni – el szokás tárolni, hogy hány lépésre, hány műveletnyire vagyunk a gyökértől (depth), illetve mennyi a gyökértől idáig jutás költsége (g).</a:t>
            </a:r>
            <a:endParaRPr/>
          </a:p>
          <a:p>
            <a:pPr indent="0" lvl="0" marL="0" rtl="0" algn="l">
              <a:lnSpc>
                <a:spcPct val="115000"/>
              </a:lnSpc>
              <a:spcBef>
                <a:spcPts val="1200"/>
              </a:spcBef>
              <a:spcAft>
                <a:spcPts val="0"/>
              </a:spcAft>
              <a:buClr>
                <a:schemeClr val="dk1"/>
              </a:buClr>
              <a:buSzPts val="1100"/>
              <a:buFont typeface="Arial"/>
              <a:buNone/>
            </a:pPr>
            <a:r>
              <a:rPr lang="hu"/>
              <a:t>Összefoglalva: a keresőfa csúcsaihoz is készíthetünk egy osztályt (Node), mely a következő attribútumokat tartalmazza: szülő, művelet, állapot, mélység, költség.</a:t>
            </a:r>
            <a:endParaRPr/>
          </a:p>
          <a:p>
            <a:pPr indent="0" lvl="0" marL="0" rtl="0" algn="l">
              <a:spcBef>
                <a:spcPts val="120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cdf4c29d9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cdf4c29d9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Nézzünk ugyanezt egy másik megközelítésből! Az állapot a lehetséges világ reprezentációja. Leírjuk, hogy a vizsgálat tárgya hogyan is néz ki. A csúcs ehhez képest egy adatszerkezet lesz, melynek az a szerepe, hogy felépíthető legyen vele a keresőfa. Egy-egy csúcs ezért tartalmaz szülőt, mélységet, költséget, illetve néhány interpretációban gyerekeket.</a:t>
            </a:r>
            <a:endParaRPr/>
          </a:p>
          <a:p>
            <a:pPr indent="0" lvl="0" marL="0" rtl="0" algn="l">
              <a:lnSpc>
                <a:spcPct val="115000"/>
              </a:lnSpc>
              <a:spcBef>
                <a:spcPts val="1200"/>
              </a:spcBef>
              <a:spcAft>
                <a:spcPts val="0"/>
              </a:spcAft>
              <a:buClr>
                <a:schemeClr val="dk1"/>
              </a:buClr>
              <a:buSzPts val="1100"/>
              <a:buFont typeface="Arial"/>
              <a:buNone/>
            </a:pPr>
            <a:r>
              <a:rPr lang="hu"/>
              <a:t>Az állapotnak nincsenek ilyen attribútumai, egy állapotnak nincs gyereke, nincs mélysége.  Gondoljunk csak arra, hogy egy állapot többször is előfordulhat a keresőfában. Arad például szerepelt a gyökérben, és tőle két lépésre is.</a:t>
            </a:r>
            <a:endParaRPr/>
          </a:p>
          <a:p>
            <a:pPr indent="0" lvl="0" marL="0" rtl="0" algn="l">
              <a:lnSpc>
                <a:spcPct val="115000"/>
              </a:lnSpc>
              <a:spcBef>
                <a:spcPts val="1200"/>
              </a:spcBef>
              <a:spcAft>
                <a:spcPts val="0"/>
              </a:spcAft>
              <a:buClr>
                <a:schemeClr val="dk1"/>
              </a:buClr>
              <a:buSzPts val="1100"/>
              <a:buFont typeface="Arial"/>
              <a:buNone/>
            </a:pPr>
            <a:r>
              <a:rPr lang="hu"/>
              <a:t>Eddig még csak hivatkoztunk az expand függvényre, mely előállítja a csúcs gyerekeit, figyelembe véve a rákövetkező függvényt, a következő fólián ezzel ismerkedünk meg.</a:t>
            </a:r>
            <a:endParaRPr/>
          </a:p>
          <a:p>
            <a:pPr indent="0" lvl="0" marL="0" rtl="0" algn="l">
              <a:spcBef>
                <a:spcPts val="120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cdf4c29d9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cdf4c29d9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Nézzük először a pszeudo-kódot! A függvény megkapja az aktuális csúcsot és a probléma leírását, és ennek a csúcsnak a gyerekeit kell visszaadnia.</a:t>
            </a:r>
            <a:endParaRPr/>
          </a:p>
          <a:p>
            <a:pPr indent="0" lvl="0" marL="0" rtl="0" algn="l">
              <a:lnSpc>
                <a:spcPct val="115000"/>
              </a:lnSpc>
              <a:spcBef>
                <a:spcPts val="1200"/>
              </a:spcBef>
              <a:spcAft>
                <a:spcPts val="0"/>
              </a:spcAft>
              <a:buClr>
                <a:schemeClr val="dk1"/>
              </a:buClr>
              <a:buSzPts val="1100"/>
              <a:buFont typeface="Arial"/>
              <a:buNone/>
            </a:pPr>
            <a:r>
              <a:rPr lang="hu"/>
              <a:t>A gyerekcsúcsokat a successor változóba gyűjtjük, így ez a változó csúcsok halmazát tárolja, és kezdeti értéke üres halmaz lesz.</a:t>
            </a:r>
            <a:endParaRPr/>
          </a:p>
          <a:p>
            <a:pPr indent="0" lvl="0" marL="0" rtl="0" algn="l">
              <a:lnSpc>
                <a:spcPct val="115000"/>
              </a:lnSpc>
              <a:spcBef>
                <a:spcPts val="1200"/>
              </a:spcBef>
              <a:spcAft>
                <a:spcPts val="0"/>
              </a:spcAft>
              <a:buClr>
                <a:schemeClr val="dk1"/>
              </a:buClr>
              <a:buSzPts val="1100"/>
              <a:buFont typeface="Arial"/>
              <a:buNone/>
            </a:pPr>
            <a:r>
              <a:rPr lang="hu"/>
              <a:t>Ezek után indul egy ciklus, mely az aktuális csúcsban szereplő állapotot tekinti, és a probléma szerinti rákövetkezőket generálja. Talán még emlékszünk, a rákövetkező egy párok listája/halmaza volt, így a ciklusban megkapjuk mind a rákövetkező állapotot (result), mind az oda vezető műveletet (action).</a:t>
            </a:r>
            <a:endParaRPr/>
          </a:p>
          <a:p>
            <a:pPr indent="0" lvl="0" marL="0" rtl="0" algn="l">
              <a:lnSpc>
                <a:spcPct val="115000"/>
              </a:lnSpc>
              <a:spcBef>
                <a:spcPts val="1200"/>
              </a:spcBef>
              <a:spcAft>
                <a:spcPts val="0"/>
              </a:spcAft>
              <a:buClr>
                <a:schemeClr val="dk1"/>
              </a:buClr>
              <a:buSzPts val="1100"/>
              <a:buFont typeface="Arial"/>
              <a:buNone/>
            </a:pPr>
            <a:r>
              <a:rPr lang="hu"/>
              <a:t>Ezekkel kellene létrehozni egy új csúcsot, ami itt az s elnevezést kapta. Az s csúcs szülője az aktuális csúcs lesz. A s csúcs művelete az action lesz. Az s csúcshoz tartozó állapot a result, a költsége annyival nagyobb az aktuális csúcsétól, mint amennyi a köztük végrehajtott művelet költsége. A szülőhöz képest eggyel nőtt a mélységi szám.</a:t>
            </a:r>
            <a:endParaRPr/>
          </a:p>
          <a:p>
            <a:pPr indent="0" lvl="0" marL="0" rtl="0" algn="l">
              <a:lnSpc>
                <a:spcPct val="115000"/>
              </a:lnSpc>
              <a:spcBef>
                <a:spcPts val="1200"/>
              </a:spcBef>
              <a:spcAft>
                <a:spcPts val="0"/>
              </a:spcAft>
              <a:buClr>
                <a:schemeClr val="dk1"/>
              </a:buClr>
              <a:buSzPts val="1100"/>
              <a:buFont typeface="Arial"/>
              <a:buNone/>
            </a:pPr>
            <a:r>
              <a:rPr lang="hu"/>
              <a:t>Az így kistafírozott s csúcsot hozzáadhatjuk a successor halmazhoz, és mehetünk a következő rákövetkezőre. Ha az összessel végeztünk, akkor pedig vissza kell adni a halmazt.</a:t>
            </a:r>
            <a:endParaRPr/>
          </a:p>
          <a:p>
            <a:pPr indent="0" lvl="0" marL="0" rtl="0" algn="l">
              <a:lnSpc>
                <a:spcPct val="115000"/>
              </a:lnSpc>
              <a:spcBef>
                <a:spcPts val="1200"/>
              </a:spcBef>
              <a:spcAft>
                <a:spcPts val="0"/>
              </a:spcAft>
              <a:buClr>
                <a:schemeClr val="dk1"/>
              </a:buClr>
              <a:buSzPts val="1100"/>
              <a:buFont typeface="Arial"/>
              <a:buNone/>
            </a:pPr>
            <a:r>
              <a:rPr lang="hu"/>
              <a:t> </a:t>
            </a:r>
            <a:endParaRPr/>
          </a:p>
          <a:p>
            <a:pPr indent="0" lvl="0" marL="0" rtl="0" algn="l">
              <a:spcBef>
                <a:spcPts val="120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cdf4c29d9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cdf4c29d9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 Python kód kicsit rövidebb, mert felhasználja a Python lista értelmezését. A lényeg viszont ugyanaz. Az expand függvényben az aktuális állapotban végrehajtható műveletekre van egy ciklus, ezzel hívja meg a másik függvényt. A másik függvény a megkapott művelet és az aktuális állapot alapján kiszámítja az eredményül kapott állapotot, ami itt result helyett next nevet kapott.</a:t>
            </a:r>
            <a:endParaRPr/>
          </a:p>
          <a:p>
            <a:pPr indent="0" lvl="0" marL="0" rtl="0" algn="l">
              <a:lnSpc>
                <a:spcPct val="115000"/>
              </a:lnSpc>
              <a:spcBef>
                <a:spcPts val="1200"/>
              </a:spcBef>
              <a:spcAft>
                <a:spcPts val="0"/>
              </a:spcAft>
              <a:buClr>
                <a:schemeClr val="dk1"/>
              </a:buClr>
              <a:buSzPts val="1100"/>
              <a:buFont typeface="Arial"/>
              <a:buNone/>
            </a:pPr>
            <a:r>
              <a:rPr lang="hu"/>
              <a:t>A Node osztály konstruktorát megkínáljuk az új állapottal, a szülőcsúccsal, az idevezető művelettel, illetve a frissített költséggel. A létrejövő csúcsot egyből vissza is adjuk.</a:t>
            </a:r>
            <a:endParaRPr/>
          </a:p>
          <a:p>
            <a:pPr indent="0" lvl="0" marL="0" rtl="0" algn="l">
              <a:lnSpc>
                <a:spcPct val="115000"/>
              </a:lnSpc>
              <a:spcBef>
                <a:spcPts val="1200"/>
              </a:spcBef>
              <a:spcAft>
                <a:spcPts val="0"/>
              </a:spcAft>
              <a:buClr>
                <a:schemeClr val="dk1"/>
              </a:buClr>
              <a:buSzPts val="1100"/>
              <a:buFont typeface="Arial"/>
              <a:buNone/>
            </a:pPr>
            <a:r>
              <a:rPr lang="hu"/>
              <a:t>A listaértelmezés miatt minden egyes művelethez létrejövő csúcsok egy listába kerülnek – melyre halmazként is tekinthetnénk – melyet itt is egyből visszaadunk.</a:t>
            </a:r>
            <a:endParaRPr/>
          </a:p>
          <a:p>
            <a:pPr indent="0" lvl="0" marL="0" rtl="0" algn="l">
              <a:spcBef>
                <a:spcPts val="120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cdf4c29d9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cdf4c29d9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 fakeresésnek egyik paramétere a stratégia volt. Különböző stratégiák különböző módszereket generálnak. Annak érdekében, hogy valamilyen rendszert láthassunk, ez a négy ismérv lesz, mely szerint osztályozni fogjuk a módszereket. Ezután, ha konkrét feladatot szeretnénk megoldani – például a beadandót – akkor a feladat specialitásai meghatározzák, hogy mely módszerek, mely stratégiák közül választhatunk.</a:t>
            </a:r>
            <a:endParaRPr/>
          </a:p>
          <a:p>
            <a:pPr indent="0" lvl="0" marL="0" rtl="0" algn="l">
              <a:lnSpc>
                <a:spcPct val="115000"/>
              </a:lnSpc>
              <a:spcBef>
                <a:spcPts val="1200"/>
              </a:spcBef>
              <a:spcAft>
                <a:spcPts val="0"/>
              </a:spcAft>
              <a:buClr>
                <a:schemeClr val="dk1"/>
              </a:buClr>
              <a:buSzPts val="1100"/>
              <a:buFont typeface="Arial"/>
              <a:buNone/>
            </a:pPr>
            <a:r>
              <a:rPr lang="hu"/>
              <a:t>Az első nagy kérdés, hogy ha van a problémánknak megoldása, akkor az adott stratégiával meg fogjuk-e találni. Néha extra korlátozó feltételeknek kell megfelelnie a problémának, hogy igen lehessen a válasz.</a:t>
            </a:r>
            <a:endParaRPr/>
          </a:p>
          <a:p>
            <a:pPr indent="0" lvl="0" marL="0" rtl="0" algn="l">
              <a:lnSpc>
                <a:spcPct val="115000"/>
              </a:lnSpc>
              <a:spcBef>
                <a:spcPts val="1200"/>
              </a:spcBef>
              <a:spcAft>
                <a:spcPts val="0"/>
              </a:spcAft>
              <a:buClr>
                <a:schemeClr val="dk1"/>
              </a:buClr>
              <a:buSzPts val="1100"/>
              <a:buFont typeface="Arial"/>
              <a:buNone/>
            </a:pPr>
            <a:r>
              <a:rPr lang="hu"/>
              <a:t>A következő kérdés arról szól, hogy milyen gyorsan találja meg a módszer a megoldást, mekkora keresőfát kell ehhez felépítenie.</a:t>
            </a:r>
            <a:endParaRPr/>
          </a:p>
          <a:p>
            <a:pPr indent="0" lvl="0" marL="0" rtl="0" algn="l">
              <a:lnSpc>
                <a:spcPct val="115000"/>
              </a:lnSpc>
              <a:spcBef>
                <a:spcPts val="1200"/>
              </a:spcBef>
              <a:spcAft>
                <a:spcPts val="0"/>
              </a:spcAft>
              <a:buClr>
                <a:schemeClr val="dk1"/>
              </a:buClr>
              <a:buSzPts val="1100"/>
              <a:buFont typeface="Arial"/>
              <a:buNone/>
            </a:pPr>
            <a:r>
              <a:rPr lang="hu"/>
              <a:t>Szerencsére nem kell minden esetben minden csúcsot a memóriában tartani, van olyan eset is, ahol egy zsákutca után kitakaríthatjuk a memória egy részét. A harmadik kérdés arról szól, hogy mi a minimum memóriában tartandó csúcsok száma. Ha valaki egy kicsit belegondol, akkor látja, hogy a tárbonyolultság nem lehet nagyobb, mint az időbonyolultság.</a:t>
            </a:r>
            <a:endParaRPr/>
          </a:p>
          <a:p>
            <a:pPr indent="0" lvl="0" marL="0" rtl="0" algn="l">
              <a:lnSpc>
                <a:spcPct val="115000"/>
              </a:lnSpc>
              <a:spcBef>
                <a:spcPts val="1200"/>
              </a:spcBef>
              <a:spcAft>
                <a:spcPts val="0"/>
              </a:spcAft>
              <a:buClr>
                <a:schemeClr val="dk1"/>
              </a:buClr>
              <a:buSzPts val="1100"/>
              <a:buFont typeface="Arial"/>
              <a:buNone/>
            </a:pPr>
            <a:r>
              <a:rPr lang="hu"/>
              <a:t>Néha megelégszünk azzal, hogy megtaláljuk a megoldást – például ki tudjuk rakni a bűvös kockát. Kevés embert zavar, hogy ezt nem 20 forgatásból oldja meg, noha ennyiből már megoldható lenne. Vannak viszont esetek, amikor ragaszkodunk az optimális megoldáshoz. Az utolsó kérdés azt vizsgálja, hogy a módszer optimális megoldást talál minden esetben, vagy sem.  </a:t>
            </a:r>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cdf4c29d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cdf4c29d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solidFill>
                  <a:schemeClr val="dk1"/>
                </a:solidFill>
              </a:rPr>
              <a:t>Talán még emlékszünk, egy ágenst valójában egy függvénnyel azonosítunk, amely inputként megkapja, hogy az ágens mit „érez” a szenzoraival, és neki vissza kell adni egy műveletet, melyet majd a beavatkozók végrehajtanak. Szükségünk lesz pár statikus változóra – nyugodtan lehet helyette globális változóban is gondolkozni, bár nem szeretnénk, ha más is hozzányúlhatna ezekhez a változókhoz. A </a:t>
            </a:r>
            <a:r>
              <a:rPr b="1" lang="hu">
                <a:solidFill>
                  <a:schemeClr val="dk1"/>
                </a:solidFill>
              </a:rPr>
              <a:t>seq</a:t>
            </a:r>
            <a:r>
              <a:rPr lang="hu">
                <a:solidFill>
                  <a:schemeClr val="dk1"/>
                </a:solidFill>
              </a:rPr>
              <a:t> fogja tárolni az a műveletsorozatot, amit még végre kell hajtani. A </a:t>
            </a:r>
            <a:r>
              <a:rPr b="1" lang="hu">
                <a:solidFill>
                  <a:schemeClr val="dk1"/>
                </a:solidFill>
              </a:rPr>
              <a:t>state</a:t>
            </a:r>
            <a:r>
              <a:rPr lang="hu">
                <a:solidFill>
                  <a:schemeClr val="dk1"/>
                </a:solidFill>
              </a:rPr>
              <a:t> változó a világ, pontosabban a környezet leírását tartalmazza. A </a:t>
            </a:r>
            <a:r>
              <a:rPr b="1" lang="hu">
                <a:solidFill>
                  <a:schemeClr val="dk1"/>
                </a:solidFill>
              </a:rPr>
              <a:t>goal</a:t>
            </a:r>
            <a:r>
              <a:rPr lang="hu">
                <a:solidFill>
                  <a:schemeClr val="dk1"/>
                </a:solidFill>
              </a:rPr>
              <a:t> változó az elérendő cél tárolja, míg a </a:t>
            </a:r>
            <a:r>
              <a:rPr b="1" lang="hu">
                <a:solidFill>
                  <a:schemeClr val="dk1"/>
                </a:solidFill>
              </a:rPr>
              <a:t>problem</a:t>
            </a:r>
            <a:r>
              <a:rPr lang="hu">
                <a:solidFill>
                  <a:schemeClr val="dk1"/>
                </a:solidFill>
              </a:rPr>
              <a:t> változó a megoldandó problémát.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hu">
                <a:solidFill>
                  <a:schemeClr val="dk1"/>
                </a:solidFill>
              </a:rPr>
              <a:t>A state változó tárolja, hogy hogyan nézett ki a világ, mielőtt az utolsó műveletet végrehajtotta volna az ágens. Annak van valamilyen hatása a környezetre, így azzal frissítjük a világ állapotáról szóló leírásunkat, a state változót. Ha adott nekünk, hogy mit kell csinálni – a seq tartalmazza a lépéssorozatot –, akkor leválasztjuk az első műveletet onnan, azt visszaadjuk, míg a maradék lépések megmaradnak a seq változóban. Ha nincs meg ebben a formában a megoldás, akkor azt meg kell keresni. Ehhez megkonstruáljuk az elérendő célt, amiben esetleg szerepet kaphat az aktuális – kezdeti – állapot. Az aktuális állapot és a cél alapján definiálhatjuk magát a problémát is, és már csak rá kell ereszteni a keresési módszerünket, hogy visszaadja a megoldás menetét.</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cdf4c29d9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cdf4c29d9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Vigyünk egy kis matematikát a vizsgálódásba! Néha nem árt, hogy meg tudjuk becsülni, hogy adott feladat megoldása adott stratégiával meddig is tarthat.  Alapvetően három számra lesz szükségünk.</a:t>
            </a:r>
            <a:endParaRPr/>
          </a:p>
          <a:p>
            <a:pPr indent="0" lvl="0" marL="0" rtl="0" algn="l">
              <a:lnSpc>
                <a:spcPct val="115000"/>
              </a:lnSpc>
              <a:spcBef>
                <a:spcPts val="1200"/>
              </a:spcBef>
              <a:spcAft>
                <a:spcPts val="0"/>
              </a:spcAft>
              <a:buClr>
                <a:schemeClr val="dk1"/>
              </a:buClr>
              <a:buSzPts val="1100"/>
              <a:buFont typeface="Arial"/>
              <a:buNone/>
            </a:pPr>
            <a:r>
              <a:rPr lang="hu"/>
              <a:t>Elsőképp jó tudni, hogy hány rákövetkezője van egy állapotnak. Nem akarunk többoldalas precíz levezetéseket, csak elnagyolt becslést, így fölé lövünk a valós értékeknek, és tekintjük a maximális rákövetkezők számát. A nyolcas játékban a kilenc lehetőségből ez csak egyszer fordul elő, a tábla közepén, ahol négy lépésünk lehetséges, ezért b=4.</a:t>
            </a:r>
            <a:endParaRPr/>
          </a:p>
          <a:p>
            <a:pPr indent="0" lvl="0" marL="0" rtl="0" algn="l">
              <a:lnSpc>
                <a:spcPct val="115000"/>
              </a:lnSpc>
              <a:spcBef>
                <a:spcPts val="1200"/>
              </a:spcBef>
              <a:spcAft>
                <a:spcPts val="0"/>
              </a:spcAft>
              <a:buClr>
                <a:schemeClr val="dk1"/>
              </a:buClr>
              <a:buSzPts val="1100"/>
              <a:buFont typeface="Arial"/>
              <a:buNone/>
            </a:pPr>
            <a:r>
              <a:rPr lang="hu"/>
              <a:t>d-vel jelöljük, hogy milyen távol van, mennyire drága a gyökérhez legközelebbi megoldás. Néha ennek az értéknek a meghatározása igen kemény dió.</a:t>
            </a:r>
            <a:endParaRPr/>
          </a:p>
          <a:p>
            <a:pPr indent="0" lvl="0" marL="0" rtl="0" algn="l">
              <a:lnSpc>
                <a:spcPct val="115000"/>
              </a:lnSpc>
              <a:spcBef>
                <a:spcPts val="1200"/>
              </a:spcBef>
              <a:spcAft>
                <a:spcPts val="0"/>
              </a:spcAft>
              <a:buClr>
                <a:schemeClr val="dk1"/>
              </a:buClr>
              <a:buSzPts val="1100"/>
              <a:buFont typeface="Arial"/>
              <a:buNone/>
            </a:pPr>
            <a:r>
              <a:rPr lang="hu"/>
              <a:t>Végül m jelöli a keresőfa maximális magasságát. Ha mint a romániai példában oda-vissza haladhatunk, akkor végtelen utak is elképzelhetőek, így a fa magassága végtelen lesz.</a:t>
            </a:r>
            <a:endParaRPr/>
          </a:p>
          <a:p>
            <a:pPr indent="0" lvl="0" marL="0" rtl="0" algn="l">
              <a:spcBef>
                <a:spcPts val="120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cdf4c29d9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cdf4c29d9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Néhány esetben a probléma mellé vannak extra információink, amelyeket felhasználva kizárhatunk olyan eseteket, melyek biztos nem vezetnek célba, ezzel is felgyorsítva a megoldás folyamatát. Más esetben csak azt tudjuk felhasználni, amit a probléma megadásánál megismertünk. A nem informált keresési stratégiák csak ezt használják fel, semmi mást.</a:t>
            </a:r>
            <a:endParaRPr/>
          </a:p>
          <a:p>
            <a:pPr indent="0" lvl="0" marL="0" rtl="0" algn="l">
              <a:lnSpc>
                <a:spcPct val="115000"/>
              </a:lnSpc>
              <a:spcBef>
                <a:spcPts val="1200"/>
              </a:spcBef>
              <a:spcAft>
                <a:spcPts val="0"/>
              </a:spcAft>
              <a:buClr>
                <a:schemeClr val="dk1"/>
              </a:buClr>
              <a:buSzPts val="1100"/>
              <a:buFont typeface="Arial"/>
              <a:buNone/>
            </a:pPr>
            <a:r>
              <a:rPr lang="hu"/>
              <a:t>Mint látjuk, öt nem informált keresési stratégiával fogunk megismerkedni az előadás további részében.</a:t>
            </a:r>
            <a:endParaRPr/>
          </a:p>
          <a:p>
            <a:pPr indent="0" lvl="0" marL="0" rtl="0" algn="l">
              <a:lnSpc>
                <a:spcPct val="115000"/>
              </a:lnSpc>
              <a:spcBef>
                <a:spcPts val="1200"/>
              </a:spcBef>
              <a:spcAft>
                <a:spcPts val="0"/>
              </a:spcAft>
              <a:buClr>
                <a:schemeClr val="dk1"/>
              </a:buClr>
              <a:buSzPts val="1100"/>
              <a:buFont typeface="Arial"/>
              <a:buNone/>
            </a:pPr>
            <a:r>
              <a:rPr lang="hu"/>
              <a:t>Kezdjünk is hozzá!</a:t>
            </a:r>
            <a:endParaRPr/>
          </a:p>
          <a:p>
            <a:pPr indent="0" lvl="0" marL="0" rtl="0" algn="l">
              <a:spcBef>
                <a:spcPts val="120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cdf4c29d9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cdf4c29d9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 szélességi keresés a mélységi számot használja – azaz egy-egy csúcs hány művelet távolságra van a gyökértől – és mindig a legkisebb mélységi számmal rendelkező, a csúcshoz legközelebbi levelek közül válogat.</a:t>
            </a:r>
            <a:endParaRPr/>
          </a:p>
          <a:p>
            <a:pPr indent="0" lvl="0" marL="0" rtl="0" algn="l">
              <a:lnSpc>
                <a:spcPct val="115000"/>
              </a:lnSpc>
              <a:spcBef>
                <a:spcPts val="1200"/>
              </a:spcBef>
              <a:spcAft>
                <a:spcPts val="0"/>
              </a:spcAft>
              <a:buClr>
                <a:schemeClr val="dk1"/>
              </a:buClr>
              <a:buSzPts val="1100"/>
              <a:buFont typeface="Arial"/>
              <a:buNone/>
            </a:pPr>
            <a:r>
              <a:rPr lang="hu"/>
              <a:t>Ha ezt a vezérelvet használjuk a módszer implementációja során, akkor egy rendezett sor, prioritás sort kell használni, melyet a mélységi számok alapján állítunk elő, és minden új elem beszúrásakor rendezünk. Rosszul is hangzik, és a hatékonysága is megkérdőjelezhető. De van egy nagyon egyszerű megközelítés is, egy sor adatszerkezetet kell használni. Ez olyan mint a boltban a pénztárnál, a pénztáros azzal foglalkozik, azt szolgálja ki, aki a sor elején áll, és amikor végzett, ő elhagyja a sort, és az újonnan érkezők a sor végére állnak.</a:t>
            </a:r>
            <a:endParaRPr/>
          </a:p>
          <a:p>
            <a:pPr indent="0" lvl="0" marL="0" rtl="0" algn="l">
              <a:lnSpc>
                <a:spcPct val="115000"/>
              </a:lnSpc>
              <a:spcBef>
                <a:spcPts val="1200"/>
              </a:spcBef>
              <a:spcAft>
                <a:spcPts val="0"/>
              </a:spcAft>
              <a:buClr>
                <a:schemeClr val="dk1"/>
              </a:buClr>
              <a:buSzPts val="1100"/>
              <a:buFont typeface="Arial"/>
              <a:buNone/>
            </a:pPr>
            <a:r>
              <a:rPr lang="hu"/>
              <a:t>A keresőfa csúcsai egy ilyen sorba fognak bekerülni, és mindig a sor első elemét fogjuk feldolgozni; míg a generált rákövetkezőket a sor végére szúrjuk be.</a:t>
            </a:r>
            <a:endParaRPr/>
          </a:p>
          <a:p>
            <a:pPr indent="0" lvl="0" marL="0" rtl="0" algn="l">
              <a:lnSpc>
                <a:spcPct val="115000"/>
              </a:lnSpc>
              <a:spcBef>
                <a:spcPts val="1200"/>
              </a:spcBef>
              <a:spcAft>
                <a:spcPts val="0"/>
              </a:spcAft>
              <a:buNone/>
            </a:pPr>
            <a:r>
              <a:rPr lang="hu"/>
              <a:t>Az hogy egyszerű sort használunk, és nem prioritás sort, az nagyon kicsi megszorítás, mert ugyan létezik néhány olyan kiterjesztés-sorozat mely csak az utóbbival érhető el, a nagy kérdésekben nem lesz eltérés.</a:t>
            </a:r>
            <a:endParaRPr/>
          </a:p>
          <a:p>
            <a:pPr indent="0" lvl="0" marL="0" rtl="0" algn="l">
              <a:lnSpc>
                <a:spcPct val="115000"/>
              </a:lnSpc>
              <a:spcBef>
                <a:spcPts val="1200"/>
              </a:spcBef>
              <a:spcAft>
                <a:spcPts val="1200"/>
              </a:spcAft>
              <a:buNone/>
            </a:pPr>
            <a:r>
              <a:rPr lang="hu"/>
              <a:t>Lássuk a keresést lépésről lépésre. Ehhez rakjuk be a sorba az A-t tartalmazó csúcsot!  Mondjuk, hogy a Z állapotot keressük, amit sejthetően nem fogunk megtalálni. Mindannyiszor, amikor törlünk egy csúcsot a sorból, teszteljük, hogy a benne szereplő állapot megegyezik-e Z-vel, de nem fog, így az adott csúcs kiterjesztésével kell folytatnunk. Viszont ezt nem fogjuk újra és újra leírni a soron következő pár fólián. Tessék minden esetben odaképzelni ezt a pár lépést.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cdf4c29d9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cdf4c29d9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 sorban csak az A-t tartalmazó csúcs van, ezért egyedül ezt vehetjük ki belőle. Majd meghatározzunk az A állapot rákövetkezőit, ez lesz a B és C. Ezekből csúcsokat készítünk, és beszúrjuk a most már üres sorba. Legyen mondjuk a B elől!</a:t>
            </a:r>
            <a:endParaRPr/>
          </a:p>
          <a:p>
            <a:pPr indent="0" lvl="0" marL="0" rtl="0" algn="l">
              <a:lnSpc>
                <a:spcPct val="115000"/>
              </a:lnSpc>
              <a:spcBef>
                <a:spcPts val="1200"/>
              </a:spcBef>
              <a:spcAft>
                <a:spcPts val="0"/>
              </a:spcAft>
              <a:buClr>
                <a:schemeClr val="dk1"/>
              </a:buClr>
              <a:buSzPts val="1100"/>
              <a:buFont typeface="Arial"/>
              <a:buNone/>
            </a:pPr>
            <a:r>
              <a:rPr lang="hu"/>
              <a:t>Ha tovább haladunk, akkor a B-t tartalmazó csúcsot kell kivennünk a sorból, és meghatározni a B-t követő állapotokat. Ez a D és E, így ezekből csúcsokat készítünk, és ezeket beszúrjuk a sor végére. Tehát a sor tartalma például C, D és E.</a:t>
            </a:r>
            <a:endParaRPr/>
          </a:p>
          <a:p>
            <a:pPr indent="0" lvl="0" marL="0" rtl="0" algn="l">
              <a:spcBef>
                <a:spcPts val="120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cdf4c29d9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cdf4c29d9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 sor első eleme a C-t tartalmazó csúcs, ezt kell törölni a sorból, és meghatározni a C-t követő állapotokat, ami legyen F és G! Ezekből újfent csúcsokat készítünk, és beszúrjuk a sor végére. A sor tartalma így D, E, F és G.</a:t>
            </a:r>
            <a:endParaRPr/>
          </a:p>
          <a:p>
            <a:pPr indent="0" lvl="0" marL="0" rtl="0" algn="l">
              <a:spcBef>
                <a:spcPts val="120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cdf4c29d9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cdf4c29d9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 sorból törölni kell az első elemét, ez most a D-t tartalmazó csúcs. Ha véletlenül D-nek nincs rákövetkezője, akkor nem szúrunk be semmit a sorba, így annak tartalma E, F és G lesz.</a:t>
            </a:r>
            <a:endParaRPr/>
          </a:p>
          <a:p>
            <a:pPr indent="0" lvl="0" marL="0" rtl="0" algn="l">
              <a:spcBef>
                <a:spcPts val="120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cdf4c29d9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cdf4c29d9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Nézzük, milyen jellemzői vannak a szélességi keresésnek!</a:t>
            </a:r>
            <a:endParaRPr/>
          </a:p>
          <a:p>
            <a:pPr indent="0" lvl="0" marL="0" rtl="0" algn="l">
              <a:lnSpc>
                <a:spcPct val="115000"/>
              </a:lnSpc>
              <a:spcBef>
                <a:spcPts val="1200"/>
              </a:spcBef>
              <a:spcAft>
                <a:spcPts val="0"/>
              </a:spcAft>
              <a:buClr>
                <a:schemeClr val="dk1"/>
              </a:buClr>
              <a:buSzPts val="1100"/>
              <a:buFont typeface="Arial"/>
              <a:buNone/>
            </a:pPr>
            <a:r>
              <a:rPr lang="hu"/>
              <a:t>Kezdünk a gyökérrel, azt annak gyerekei követik, majd jönnek a gyerekek gyerekei, és így tovább. A minimális mélységi szám miatt amíg egy szint összes csúcsával nem végeztünk, addig nem haladhatunk tovább a következő szintre. Másképp szólva szintről szintre haladunk lefele a keresőfában. Ha van megoldás, akkor a célállapot egyszer csak megjelenik a levelek között, valamelyik szinten, s idővel elérjük. Egy dolog akadályozhat bennünket, egy dolog zárhatja ki, hogy végezzünk egy szinttel, ha ott végtelen sok csúcs van, mert az elágazási faktor (b) végtelen. Ha b kisebb, akkor ez a módszer teljes.</a:t>
            </a:r>
            <a:endParaRPr/>
          </a:p>
          <a:p>
            <a:pPr indent="0" lvl="0" marL="0" rtl="0" algn="l">
              <a:lnSpc>
                <a:spcPct val="115000"/>
              </a:lnSpc>
              <a:spcBef>
                <a:spcPts val="1200"/>
              </a:spcBef>
              <a:spcAft>
                <a:spcPts val="0"/>
              </a:spcAft>
              <a:buClr>
                <a:schemeClr val="dk1"/>
              </a:buClr>
              <a:buSzPts val="1100"/>
              <a:buFont typeface="Arial"/>
              <a:buNone/>
            </a:pPr>
            <a:r>
              <a:rPr lang="hu"/>
              <a:t>Mennyi csúcsot kell kifejteni? Ha a d-dik szinten van az első célállapotot tartalmazó csúcs, akkor minden korábbi szintet ki kell fejteni; sőt ha ez az utolsó megvizsgálandó csúcs ezen a szinten, akkor a soron következő szint majdnem minden csúcsát is el kell készíteni. Bonyolultságot vizsgálunk, ezért csak a legnagyobb kitevős tag számít, így kapjuk ezt az exponenciális kifejezést. Mivel nem tudjuk, hogy merre fog vezetni a célcsúcshoz vezető út, így mindent meg kell tartani a keresőfából, nincs lehetőség csúcsokat törölni. A tárbonyolultság így megegyezik az időbonyolultsággal.</a:t>
            </a:r>
            <a:endParaRPr/>
          </a:p>
          <a:p>
            <a:pPr indent="0" lvl="0" marL="0" rtl="0" algn="l">
              <a:lnSpc>
                <a:spcPct val="115000"/>
              </a:lnSpc>
              <a:spcBef>
                <a:spcPts val="1200"/>
              </a:spcBef>
              <a:spcAft>
                <a:spcPts val="0"/>
              </a:spcAft>
              <a:buNone/>
            </a:pPr>
            <a:r>
              <a:rPr lang="hu"/>
              <a:t>Jó kérdés az optimalitás. Miután nincs előírva, hogy egy csúcs gyerekei milyen sorrendben kerülhetnek be a sorba, így köztük bármelyik sorrend megengedett. Ezt felhasználva, még sor adatszerkezet esetén is el tudjuk érni, hogy egy szint feldolgozását egy konkrét csúcsával kezdjük meg. Emiatt ha egy szinten előfordulhat két különböző költségű csúcs is, akkor mindkettőt megtalálhatja elsőként a szélességi keresés, tehát a módszer biztos nem lesz optimális. Hogyan fordulhat ez elő? Úgy, hogy a mélységi szám és a költség elválik egymástól, azaz nem egységnyi költsége lesz minden műveletnek. Ha ilyen nincs, akkor a szélességi keresés optimális lesz</a:t>
            </a:r>
            <a:endParaRPr/>
          </a:p>
          <a:p>
            <a:pPr indent="0" lvl="0" marL="0" rtl="0" algn="l">
              <a:lnSpc>
                <a:spcPct val="115000"/>
              </a:lnSpc>
              <a:spcBef>
                <a:spcPts val="1200"/>
              </a:spcBef>
              <a:spcAft>
                <a:spcPts val="1200"/>
              </a:spcAft>
              <a:buNone/>
            </a:pPr>
            <a:r>
              <a:rPr lang="hu">
                <a:solidFill>
                  <a:schemeClr val="dk1"/>
                </a:solidFill>
                <a:latin typeface="Calibri"/>
                <a:ea typeface="Calibri"/>
                <a:cs typeface="Calibri"/>
                <a:sym typeface="Calibri"/>
              </a:rPr>
              <a:t>Eme jó tulajdonságokkal szemben áll, hogy a módszer igen memóriaigényes. Nem a háttértáron, hanem a memóriában kell tartani a csúcsokat, hogy azokra visszahivatkozhassuk majd.</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cdf4c29d9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cdf4c29d9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 sorban következő módszer az egyenletes költségű keresés. Itt a mélységi számot felváltja a költség, és a legkisebb költségű még ki nem terjesztett levelet fogja a módszer kiterjeszteni. A költségnek nincs olyan szép tulajdonsága, mint a mélységi számnak, így most nem ússzuk meg a prioritás sor használatát, ahol a csúcsok költsége szerint kell rendezni a prioritás sort. (Vagy kupac adatszerkezetet használni.)</a:t>
            </a:r>
            <a:endParaRPr/>
          </a:p>
          <a:p>
            <a:pPr indent="0" lvl="0" marL="0" rtl="0" algn="l">
              <a:lnSpc>
                <a:spcPct val="115000"/>
              </a:lnSpc>
              <a:spcBef>
                <a:spcPts val="1200"/>
              </a:spcBef>
              <a:spcAft>
                <a:spcPts val="0"/>
              </a:spcAft>
              <a:buClr>
                <a:schemeClr val="dk1"/>
              </a:buClr>
              <a:buSzPts val="1100"/>
              <a:buFont typeface="Arial"/>
              <a:buNone/>
            </a:pPr>
            <a:r>
              <a:rPr lang="hu"/>
              <a:t>Míg a szélességi keresésnél szintek alakultak ki, és ezeket párhuzamos vonalakkal lehetett ábrázolni, itt is megjelennek szintek, de inkább a térképeken látható szintvonalakhoz hasonló ábrázolásban érdemes gondolkodni. Amíg az azonos, és minimális költségű levelek el nem fogynak, nem kezdünk a nagyobb költségű levelekhez.</a:t>
            </a:r>
            <a:endParaRPr/>
          </a:p>
          <a:p>
            <a:pPr indent="0" lvl="0" marL="0" rtl="0" algn="l">
              <a:lnSpc>
                <a:spcPct val="115000"/>
              </a:lnSpc>
              <a:spcBef>
                <a:spcPts val="1200"/>
              </a:spcBef>
              <a:spcAft>
                <a:spcPts val="0"/>
              </a:spcAft>
              <a:buClr>
                <a:schemeClr val="dk1"/>
              </a:buClr>
              <a:buSzPts val="1100"/>
              <a:buFont typeface="Arial"/>
              <a:buNone/>
            </a:pPr>
            <a:r>
              <a:rPr lang="hu"/>
              <a:t>Ahhoz, hogy a stratégia teljes legyen, szükséges, hogy egy-egy ilyen költségszinten csak véges sok csúcs legyen, s el tudjunk jutni a célcsúcs költségszintjéig. Ha nulla élköltség előfordulna, akkor akár végtelen sok azonos költségű csúcs is lenne, tehát legyen minden költség pozitív. Hogy elkerüljük   Akhilleusz és a teknős paradoxonát, korlátozzuk alulról az élköltségeket. Így ha b véges és az élköltségek ε-nál nagyobbak, akkor ez a keresés teljes.</a:t>
            </a:r>
            <a:endParaRPr/>
          </a:p>
          <a:p>
            <a:pPr indent="0" lvl="0" marL="0" rtl="0" algn="l">
              <a:lnSpc>
                <a:spcPct val="115000"/>
              </a:lnSpc>
              <a:spcBef>
                <a:spcPts val="1200"/>
              </a:spcBef>
              <a:spcAft>
                <a:spcPts val="0"/>
              </a:spcAft>
              <a:buClr>
                <a:schemeClr val="dk1"/>
              </a:buClr>
              <a:buSzPts val="1100"/>
              <a:buFont typeface="Arial"/>
              <a:buNone/>
            </a:pPr>
            <a:r>
              <a:rPr lang="hu"/>
              <a:t>Ha a legjobb megoldás költsége C*, és minden lépés legalább ε költségű, akkor kettőjük hányadosa megadja, hogy maximum hány lépést kell tenni a célcsúcsig. Mivel ez a tört lehet nem egész szám is, vegyük az alsó egészrészét, azaz a legnagyobb kisebb egész számot. Mivel b felé lehet elágazni, ennek kell venni a tört kitevős hatványát venni, ám mint legutóbb, ezt még növeljük eggyel, azaz az alsó egész rész helyett a felsőt kell használni. Miután itt is őrizni kell a csúcsokat, az idő- és tárbonyoltság egybeesik. Miután költségszintenként dolgozzuk fel a csúcsokat, az optimális célcsúcsot találjuk meg elsőként, így ez is optimális módszer.</a:t>
            </a:r>
            <a:endParaRPr/>
          </a:p>
          <a:p>
            <a:pPr indent="0" lvl="0" marL="0" rtl="0" algn="l">
              <a:spcBef>
                <a:spcPts val="120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cdf4c29d9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cdf4c29d9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 sorban a harmadik keresési stratégia a mélységi keresés. Ez a szélességi keresés párja, ám míg ott a legkisebb költségű csúccsal dolgoztunk, itt a legnagyobb költségűvel kell. Persze ez is megoldható lenne prioritás sorral, de ez az ágyúval verébre tipikus esete. A mélységi szám természete miatt elegendő egy vermet használni. A veremben a legfelső/legelső elemet vesszük ki, és a legfelső elemre/elé tesszük az újat. Mi is a vermet fogjuk használni.</a:t>
            </a:r>
            <a:endParaRPr/>
          </a:p>
          <a:p>
            <a:pPr indent="0" lvl="0" marL="0" rtl="0" algn="l">
              <a:lnSpc>
                <a:spcPct val="115000"/>
              </a:lnSpc>
              <a:spcBef>
                <a:spcPts val="1200"/>
              </a:spcBef>
              <a:spcAft>
                <a:spcPts val="0"/>
              </a:spcAft>
              <a:buClr>
                <a:schemeClr val="dk1"/>
              </a:buClr>
              <a:buSzPts val="1100"/>
              <a:buFont typeface="Arial"/>
              <a:buNone/>
            </a:pPr>
            <a:r>
              <a:rPr lang="hu"/>
              <a:t>Tekintsük az ábrán látható példát, és helyezzük el a verembe az A-t tartalmazó csúcsot. Továbbra is keressük a Z állapotot, és a korábbihoz hasonlóan itt sem írjuk le a veremből törléskor, hogy a csúcs tartalmát összehasonlítottuk a Z-vel, és nem találtunk egyezést.</a:t>
            </a:r>
            <a:endParaRPr/>
          </a:p>
          <a:p>
            <a:pPr indent="0" lvl="0" marL="0" rtl="0" algn="l">
              <a:lnSpc>
                <a:spcPct val="115000"/>
              </a:lnSpc>
              <a:spcBef>
                <a:spcPts val="1200"/>
              </a:spcBef>
              <a:spcAft>
                <a:spcPts val="0"/>
              </a:spcAft>
              <a:buClr>
                <a:schemeClr val="dk1"/>
              </a:buClr>
              <a:buSzPts val="1100"/>
              <a:buFont typeface="Arial"/>
              <a:buNone/>
            </a:pPr>
            <a:r>
              <a:rPr lang="hu"/>
              <a:t>Tehát ott van a veremben egyedül az A. Így ezt a csúcsot töröljük a veremből, és a nem egyezés miatt verembe szúrjuk a rákövetkezőit. Ezzel a verem tartalma B és C lesz.</a:t>
            </a:r>
            <a:endParaRPr/>
          </a:p>
          <a:p>
            <a:pPr indent="0" lvl="0" marL="0" rtl="0" algn="l">
              <a:spcBef>
                <a:spcPts val="120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cdf4c29d9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cdf4c29d9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 verem tetején/elején a B-t tartalmazó csúcs áll. Ezt töröljük a veremből, és a nem egyezés miatt beszúrjuk a verembe (az elejére) a B gyerekeit, a D-t és E-t. Ezzel a verem tartalma D, E és C lesz.</a:t>
            </a:r>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cdf4c29d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cdf4c29d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Időnként lehet ilyen csodabogarakkal találkozni, megnézi az összekevert kockát, majd kirakja úgy, hogy újabb pillantást vetne rá. Ezt nevezzük offline megoldási módszernek. Egyszerre megismeri az egész problémát, „fejben megoldja”, majd a kész megoldást átvezeti az adott környezetben.</a:t>
            </a:r>
            <a:endParaRPr/>
          </a:p>
          <a:p>
            <a:pPr indent="0" lvl="0" marL="0" rtl="0" algn="l">
              <a:lnSpc>
                <a:spcPct val="115000"/>
              </a:lnSpc>
              <a:spcBef>
                <a:spcPts val="1200"/>
              </a:spcBef>
              <a:spcAft>
                <a:spcPts val="0"/>
              </a:spcAft>
              <a:buClr>
                <a:schemeClr val="dk1"/>
              </a:buClr>
              <a:buSzPts val="1100"/>
              <a:buFont typeface="Arial"/>
              <a:buNone/>
            </a:pPr>
            <a:r>
              <a:rPr lang="hu"/>
              <a:t>Ezzel szemben áll az a feladatfajta, ahol a részinformációkért is meg kell küzdeni: addig meg nem tudom, hogy adott irány zsákutca vagy sem. Itt esetleg minden lépéssel új információt fogunk szerezni.</a:t>
            </a:r>
            <a:endParaRPr/>
          </a:p>
          <a:p>
            <a:pPr indent="0" lvl="0" marL="0" rtl="0" algn="l">
              <a:spcBef>
                <a:spcPts val="120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cdf4c29d9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cdf4c29d9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 verem tetején/elején a D-t tartalmazó csúcs áll. Ezt töröljük a veremből, és a nem egyezés miatt beszúrjuk a verembe (az elejére) a D gyerekeit, a H-t és I-t. Ezzel a verem tartalma H, I, E és C lesz.</a:t>
            </a:r>
            <a:endParaRPr/>
          </a:p>
          <a:p>
            <a:pPr indent="0" lvl="0" marL="0" rtl="0" algn="l">
              <a:lnSpc>
                <a:spcPct val="115000"/>
              </a:lnSpc>
              <a:spcBef>
                <a:spcPts val="1200"/>
              </a:spcBef>
              <a:spcAft>
                <a:spcPts val="0"/>
              </a:spcAft>
              <a:buClr>
                <a:schemeClr val="dk1"/>
              </a:buClr>
              <a:buSzPts val="1100"/>
              <a:buFont typeface="Arial"/>
              <a:buNone/>
            </a:pPr>
            <a:r>
              <a:rPr lang="hu"/>
              <a:t> </a:t>
            </a:r>
            <a:endParaRPr/>
          </a:p>
          <a:p>
            <a:pPr indent="0" lvl="0" marL="0" rtl="0" algn="l">
              <a:spcBef>
                <a:spcPts val="120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cdf4c29d9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cdf4c29d9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hu"/>
              <a:t>A verem tetején/elején a H-t tartalmazó csúcs áll. Ezt töröljük a veremből, és a nem egyezés miatt beszúrjuk a verembe (az elejére) a H gyerekeit, de ilyen nincs. Ezzel a verem tartalma I, E és C lesz.</a:t>
            </a:r>
            <a:endParaRPr/>
          </a:p>
          <a:p>
            <a:pPr indent="0" lvl="0" marL="0" rtl="0" algn="l">
              <a:lnSpc>
                <a:spcPct val="115000"/>
              </a:lnSpc>
              <a:spcBef>
                <a:spcPts val="1200"/>
              </a:spcBef>
              <a:spcAft>
                <a:spcPts val="0"/>
              </a:spcAft>
              <a:buNone/>
            </a:pPr>
            <a:r>
              <a:rPr lang="hu"/>
              <a:t>Az biztos, hogy a H-n nem vezet át a célig út, így nem csak a veremből, hanem teljes memóriából is törölhetjük.</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hu"/>
              <a:t> </a:t>
            </a:r>
            <a:endParaRPr/>
          </a:p>
          <a:p>
            <a:pPr indent="0" lvl="0" marL="0" rtl="0" algn="l">
              <a:spcBef>
                <a:spcPts val="120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cdf4c29d9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cdf4c29d9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hu"/>
              <a:t>A verem tetején/elején az I-t tartalmazó csúcs áll. Ezt töröljük a veremből, és a nem egyezés miatt beszúrjuk a verembe (az elejére) a I gyerekeit, de ilyen nincs. Ezzel a verem tartalma E és C lesz.</a:t>
            </a:r>
            <a:endParaRPr/>
          </a:p>
          <a:p>
            <a:pPr indent="0" lvl="0" marL="0" rtl="0" algn="l">
              <a:lnSpc>
                <a:spcPct val="115000"/>
              </a:lnSpc>
              <a:spcBef>
                <a:spcPts val="1200"/>
              </a:spcBef>
              <a:spcAft>
                <a:spcPts val="0"/>
              </a:spcAft>
              <a:buNone/>
            </a:pPr>
            <a:r>
              <a:rPr lang="hu"/>
              <a:t>Az biztos, hogy a H-n nem vezet át a célig út, így nem csak a veremből, hanem teljes memóriából is törölhetjük.</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hu"/>
              <a:t> </a:t>
            </a:r>
            <a:endParaRPr/>
          </a:p>
          <a:p>
            <a:pPr indent="0" lvl="0" marL="0" rtl="0" algn="l">
              <a:spcBef>
                <a:spcPts val="120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cdf4c29d9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cdf4c29d9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 verem tetején/elején az E-t tartalmazó csúcs áll. Ezt töröljük a veremből, és a nem egyezés miatt beszúrjuk a verembe (az elejére) az E  gyerekeit, a J-t és K-t.. Ezzel a verem tartalma J, K és C lesz.</a:t>
            </a:r>
            <a:endParaRPr/>
          </a:p>
          <a:p>
            <a:pPr indent="0" lvl="0" marL="0" rtl="0" algn="l">
              <a:spcBef>
                <a:spcPts val="120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cdf4c29d9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cdf4c29d9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solidFill>
                  <a:schemeClr val="dk1"/>
                </a:solidFill>
              </a:rPr>
              <a:t>A verem tetején/elején az J-t tartalmazó csúcs áll. Ezt töröljük a veremből, és a nem egyezés miatt beszúrjuk a verembe (az elejére) az J gyerekeit, de ilyen nincs. Ezzel a verem tartalma K és C lesz.</a:t>
            </a:r>
            <a:endParaRPr>
              <a:solidFill>
                <a:schemeClr val="dk1"/>
              </a:solidFill>
            </a:endParaRPr>
          </a:p>
          <a:p>
            <a:pPr indent="0" lvl="0" marL="0" rtl="0" algn="l">
              <a:spcBef>
                <a:spcPts val="1200"/>
              </a:spcBef>
              <a:spcAft>
                <a:spcPts val="0"/>
              </a:spcAft>
              <a:buNone/>
            </a:pPr>
            <a:r>
              <a:rPr lang="hu">
                <a:solidFill>
                  <a:schemeClr val="dk1"/>
                </a:solidFill>
                <a:latin typeface="Calibri"/>
                <a:ea typeface="Calibri"/>
                <a:cs typeface="Calibri"/>
                <a:sym typeface="Calibri"/>
              </a:rPr>
              <a:t>Az biztos, hogy az J-n nem vezet át a célig út, így nem csak a veremből, hanem teljes memóriából is törölhetjük.</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cdf4c29d9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cdf4c29d9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 verem tetején/elején a K-t tartalmazó csúcs áll. Ezt töröljük a veremből, és a nem egyezés miatt beszúrjuk a verembe (az elejére) az K gyerekeit, de ilyen nincs. Ezzel a verem tartalma C lesz.</a:t>
            </a:r>
            <a:endParaRPr/>
          </a:p>
          <a:p>
            <a:pPr indent="0" lvl="0" marL="0" rtl="0" algn="l">
              <a:lnSpc>
                <a:spcPct val="115000"/>
              </a:lnSpc>
              <a:spcBef>
                <a:spcPts val="1200"/>
              </a:spcBef>
              <a:spcAft>
                <a:spcPts val="0"/>
              </a:spcAft>
              <a:buClr>
                <a:schemeClr val="dk1"/>
              </a:buClr>
              <a:buSzPts val="1100"/>
              <a:buFont typeface="Arial"/>
              <a:buNone/>
            </a:pPr>
            <a:r>
              <a:rPr lang="hu"/>
              <a:t>Az biztos, hogy az K-n nem vezet át a célig út, így nem csak a veremből, hanem teljes memóriából is törölhetjük. De nem csak ezt a csúcsot, hanem a E-t, sőt a B-t  is, mert utánuk már nem maradt semmi.</a:t>
            </a:r>
            <a:endParaRPr/>
          </a:p>
          <a:p>
            <a:pPr indent="0" lvl="0" marL="0" rtl="0" algn="l">
              <a:spcBef>
                <a:spcPts val="120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cdf4c29d9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cdf4c29d9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 verem tetején/elején a C-t tartalmazó csúcs áll. Ezt töröljük a veremből, és a nem egyezés miatt beszúrjuk a verembe (az elejére) a C gyerekeit, F-et és G-t. Ezzel a verem tartalma F és G lesz.</a:t>
            </a:r>
            <a:endParaRPr/>
          </a:p>
          <a:p>
            <a:pPr indent="0" lvl="0" marL="0" rtl="0" algn="l">
              <a:spcBef>
                <a:spcPts val="120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cdf4c29d9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cdf4c29d9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 verem tetején/elején az F-t tartalmazó csúcs áll. Ezt töröljük a veremből, és a nem egyezés miatt beszúrjuk a verembe (az elejére) az F gyerekeit, L-et és M-t. Ezzel a verem tartalma L, M és G lesz.</a:t>
            </a:r>
            <a:endParaRPr/>
          </a:p>
          <a:p>
            <a:pPr indent="0" lvl="0" marL="0" rtl="0" algn="l">
              <a:spcBef>
                <a:spcPts val="120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cdf4c29d9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cdf4c29d9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solidFill>
                  <a:schemeClr val="dk1"/>
                </a:solidFill>
              </a:rPr>
              <a:t>A verem tetején/elején az L-t tartalmazó csúcs áll. Ezt töröljük a veremből, és a nem egyezés miatt beszúrjuk a verembe (az elejére) az L gyerekeit, de ilyen nincs. Ezzel a verem tartalma M és G lesz.</a:t>
            </a:r>
            <a:endParaRPr>
              <a:solidFill>
                <a:schemeClr val="dk1"/>
              </a:solidFill>
            </a:endParaRPr>
          </a:p>
          <a:p>
            <a:pPr indent="0" lvl="0" marL="0" rtl="0" algn="l">
              <a:spcBef>
                <a:spcPts val="1200"/>
              </a:spcBef>
              <a:spcAft>
                <a:spcPts val="0"/>
              </a:spcAft>
              <a:buNone/>
            </a:pPr>
            <a:r>
              <a:rPr lang="hu">
                <a:solidFill>
                  <a:schemeClr val="dk1"/>
                </a:solidFill>
                <a:latin typeface="Calibri"/>
                <a:ea typeface="Calibri"/>
                <a:cs typeface="Calibri"/>
                <a:sym typeface="Calibri"/>
              </a:rPr>
              <a:t>Az biztos, hogy az L-n nem vezet át a célig út, így nem csak a veremből, hanem teljes memóriából is törölhetjük.</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cdf4c29d9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cdf4c29d9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 verem tetején/elején az M-t tartalmazó csúcs áll. Ezt töröljük a veremből, és a nem egyezés miatt beszúrjuk a verembe (az elejére) az M gyerekeit, de ilyen nincs. Ezzel a verem tartalma G lesz.</a:t>
            </a:r>
            <a:endParaRPr/>
          </a:p>
          <a:p>
            <a:pPr indent="0" lvl="0" marL="0" rtl="0" algn="l">
              <a:lnSpc>
                <a:spcPct val="115000"/>
              </a:lnSpc>
              <a:spcBef>
                <a:spcPts val="1200"/>
              </a:spcBef>
              <a:spcAft>
                <a:spcPts val="0"/>
              </a:spcAft>
              <a:buClr>
                <a:schemeClr val="dk1"/>
              </a:buClr>
              <a:buSzPts val="1100"/>
              <a:buFont typeface="Arial"/>
              <a:buNone/>
            </a:pPr>
            <a:r>
              <a:rPr lang="hu"/>
              <a:t>Az biztos, hogy az M-n nem vezet át a célig út, így nem csak a veremből, hanem teljes memóriából is törölhetjük. De nem csak ezt a csúcsot, hanem az F-t, mert utána már nem maradt semmi.</a:t>
            </a:r>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cdf4c29d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cdf4c29d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 könyv szerzői amerikaiak. Kellett nekik valami, a semmi háta mögött fekvő terület, amelyről egy átlagos olvasónak semmi információja sincs, totálisan elveszett. Na ez lett Románia. A mese szerint az olvasó a magyar határ mellett pihen, de hamarosan vissza kell jutnia a fővárosba, hogy repülőre szálljon. Egyszerűbb dolga lenne Ferihegyről, de maradjunk a mesénél. A bérelt kocsi segítségével kell visszajutni Bukarestbe. Innen már a cél meg is van, nem más mint Bukarest. Adott az aktuális helyzet/állapot is: Arad. Talán már ebből is kiderült, hogy az állapotok ebben az esetben romániai nagyvárosok. Egy művelet/cselekvés során az egyik állapotból átkerülünk a másikba, azaz elautózunk az egyik városból a másikba, pontosabban egy „szomszédosba”. Mi lesz ezután a megoldás? Valójában egy út, pontosabban eme út mellett fekvő városok sorozata. A városok fura kiválasztásának egyszerű a feloldása, így lehet azt mondani, hogy el akarunk jutni A-ból B-be. Ha megnézzük a következő fólián fekvő térképet, úgy lettek megválogatva a városok is, hogy mind különböző betűvel kezdődjenek.</a:t>
            </a:r>
            <a:endParaRPr/>
          </a:p>
          <a:p>
            <a:pPr indent="0" lvl="0" marL="0" rtl="0" algn="l">
              <a:spcBef>
                <a:spcPts val="120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cdf4c29d9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cdf4c29d9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solidFill>
                  <a:schemeClr val="dk1"/>
                </a:solidFill>
              </a:rPr>
              <a:t>Lássuk, mi jellemző erre a stratégiára?</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hu">
                <a:solidFill>
                  <a:schemeClr val="dk1"/>
                </a:solidFill>
              </a:rPr>
              <a:t>Talán az előbbi példából látható volt, hogy ez a módszer akkor fordul vissza, ha elfogynak a lehetőségek. Ha végtelen az állapottér, akkor rendszerint lesz benne egy végtelen hosszú út is. Ha ciklus szerepel az állapottérben, akkor majdnem úgy viselkedik a keresés, mintha végtelen állapotterünk lenne. Át lehet írni a fakeresés algoritmusát úgy, hogy figyelje a ciklust, nem fordul-e elő egy élen valamely állapot újra, s ekkor eldobja az adott csúcsot, nem terjeszti ki. Ezzel a módosítással véges állapottér esetén teljes módszert kaphatunk. Végtelen állapottér esetén a ciklusfigyelés nem segít, pár példámban ciklusmentes végtelen utak szerepelnek.</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hu">
                <a:solidFill>
                  <a:schemeClr val="dk1"/>
                </a:solidFill>
              </a:rPr>
              <a:t>Mi legrosszabb eset? Ha olyasmi után kutatunk, ami nincs is ott. Ekkor be kell járni az egész keresőfát. Az i-dik szintje b</a:t>
            </a:r>
            <a:r>
              <a:rPr baseline="30000" lang="hu">
                <a:solidFill>
                  <a:schemeClr val="dk1"/>
                </a:solidFill>
              </a:rPr>
              <a:t>i</a:t>
            </a:r>
            <a:r>
              <a:rPr lang="hu">
                <a:solidFill>
                  <a:schemeClr val="dk1"/>
                </a:solidFill>
              </a:rPr>
              <a:t> csúcsot tartalmazhat. A keresőfa legalsó szintje – a legszélesebb – az m-dik, így ott b</a:t>
            </a:r>
            <a:r>
              <a:rPr baseline="30000" lang="hu">
                <a:solidFill>
                  <a:schemeClr val="dk1"/>
                </a:solidFill>
              </a:rPr>
              <a:t>m</a:t>
            </a:r>
            <a:r>
              <a:rPr lang="hu">
                <a:solidFill>
                  <a:schemeClr val="dk1"/>
                </a:solidFill>
              </a:rPr>
              <a:t> csúcs található, ekkora lesz az időbonyolultság.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hu">
                <a:solidFill>
                  <a:schemeClr val="dk1"/>
                </a:solidFill>
              </a:rPr>
              <a:t>Az előbb már láttuk, hogy nem kell mindent a végtelenségig tárolni, elég gyorsan megszabadulhatunk csúcsoktól. Alapvetően a feldolgozásra váró alternatívákat tároljuk el minden egyes szinten. Mivel b alternatíva létezik, és m szintünk van bm csúcs tárolására van csupán szükség. Míg az időbonyolultság exponenciális, ez csak lineáris.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hu">
                <a:solidFill>
                  <a:schemeClr val="dk1"/>
                </a:solidFill>
              </a:rPr>
              <a:t>Amíg a mélységi keresés nem végzett egy részfával nem kezd más alternatívával. Ha abban a részfában volt megoldás, bármilyen mélyen, a módszer azt fogja visszaadni, tehát nem optimális ez a módszer.</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cdf4c29d9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cdf4c29d9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Egyes esetekben igen nagyra nő a keresőfa mélységi keresésnél. Viszont mi úgy véljük, hogy van nem nagyon bonyolult megoldása a problémának. Mit lehet ilyenkor tenni? Miután nem a keresőfa mélyén lévő célcsúcsokat keressük, metsszük le a fa alsó részét. Adjunk meg egy l számot (limit), és ennél lejjebb ne mehessünk, technikailag az ilyen mélységben lévő csúcsokan már nincs rákövetkezőjük.</a:t>
            </a:r>
            <a:endParaRPr/>
          </a:p>
          <a:p>
            <a:pPr indent="0" lvl="0" marL="0" rtl="0" algn="l">
              <a:lnSpc>
                <a:spcPct val="115000"/>
              </a:lnSpc>
              <a:spcBef>
                <a:spcPts val="1200"/>
              </a:spcBef>
              <a:spcAft>
                <a:spcPts val="0"/>
              </a:spcAft>
              <a:buClr>
                <a:schemeClr val="dk1"/>
              </a:buClr>
              <a:buSzPts val="1100"/>
              <a:buFont typeface="Arial"/>
              <a:buNone/>
            </a:pPr>
            <a:r>
              <a:rPr lang="hu"/>
              <a:t>Nem teszünk mást, mint megbuheráljuk a mélységi keresést.</a:t>
            </a:r>
            <a:endParaRPr/>
          </a:p>
          <a:p>
            <a:pPr indent="0" lvl="0" marL="0" rtl="0" algn="l">
              <a:spcBef>
                <a:spcPts val="120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cdf4c29d9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cdf4c29d9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Keresőfával, azaz fával dolgozunk, ami rekurzív adatszerkezet, tehát érdemes rekurzív programmal kezelni.</a:t>
            </a:r>
            <a:endParaRPr/>
          </a:p>
          <a:p>
            <a:pPr indent="0" lvl="0" marL="0" rtl="0" algn="l">
              <a:lnSpc>
                <a:spcPct val="115000"/>
              </a:lnSpc>
              <a:spcBef>
                <a:spcPts val="1200"/>
              </a:spcBef>
              <a:spcAft>
                <a:spcPts val="0"/>
              </a:spcAft>
              <a:buClr>
                <a:schemeClr val="dk1"/>
              </a:buClr>
              <a:buSzPts val="1100"/>
              <a:buFont typeface="Arial"/>
              <a:buNone/>
            </a:pPr>
            <a:r>
              <a:rPr lang="hu"/>
              <a:t>Itt nem teszünk mást, mint elindítjuk a rekurzív rutint a keresési fa gyökerével.</a:t>
            </a:r>
            <a:endParaRPr/>
          </a:p>
          <a:p>
            <a:pPr indent="0" lvl="0" marL="0" rtl="0" algn="l">
              <a:spcBef>
                <a:spcPts val="120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cdf4c29d9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cdf4c29d9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 </a:t>
            </a:r>
            <a:endParaRPr/>
          </a:p>
          <a:p>
            <a:pPr indent="0" lvl="0" marL="0" rtl="0" algn="l">
              <a:lnSpc>
                <a:spcPct val="115000"/>
              </a:lnSpc>
              <a:spcBef>
                <a:spcPts val="1200"/>
              </a:spcBef>
              <a:spcAft>
                <a:spcPts val="0"/>
              </a:spcAft>
              <a:buClr>
                <a:schemeClr val="dk1"/>
              </a:buClr>
              <a:buSzPts val="1100"/>
              <a:buFont typeface="Arial"/>
              <a:buNone/>
            </a:pPr>
            <a:r>
              <a:rPr lang="hu"/>
              <a:t>A varázslat itt fog történni. A rutinunk vagy visszaadja a keresett célcsúcsot (mint megoldást), vagy jelzi, hogy ez a probléma megoldhatatlan (sikertelen), vagy megjegyzi, hogy ugyan a megoldást nem találta meg, de a korlátozás miatt az eredeti keresőfa egy részét nem vizsgálta meg (vágás).</a:t>
            </a:r>
            <a:endParaRPr/>
          </a:p>
          <a:p>
            <a:pPr indent="0" lvl="0" marL="0" rtl="0" algn="l">
              <a:lnSpc>
                <a:spcPct val="115000"/>
              </a:lnSpc>
              <a:spcBef>
                <a:spcPts val="1200"/>
              </a:spcBef>
              <a:spcAft>
                <a:spcPts val="0"/>
              </a:spcAft>
              <a:buClr>
                <a:schemeClr val="dk1"/>
              </a:buClr>
              <a:buSzPts val="1100"/>
              <a:buFont typeface="Arial"/>
              <a:buNone/>
            </a:pPr>
            <a:r>
              <a:rPr lang="hu"/>
              <a:t>A vágás jelzésére van egy logikai változónk, melynek kezdőértéke hamis, ugyanis még nem volt vágás.</a:t>
            </a:r>
            <a:endParaRPr/>
          </a:p>
          <a:p>
            <a:pPr indent="0" lvl="0" marL="0" rtl="0" algn="l">
              <a:lnSpc>
                <a:spcPct val="115000"/>
              </a:lnSpc>
              <a:spcBef>
                <a:spcPts val="1200"/>
              </a:spcBef>
              <a:spcAft>
                <a:spcPts val="0"/>
              </a:spcAft>
              <a:buClr>
                <a:schemeClr val="dk1"/>
              </a:buClr>
              <a:buSzPts val="1100"/>
              <a:buFont typeface="Arial"/>
              <a:buNone/>
            </a:pPr>
            <a:r>
              <a:rPr lang="hu"/>
              <a:t>Ha a részprobléma gyökere tartalmazza a keresett célállapotot, akkor visszaadjuk ezt a gyökeret, mint megoldást. Egyébként ha elértük a kritikus szintet, akkor a részprobléma megoldására azt válaszoljuk, hogy vágás volt.</a:t>
            </a:r>
            <a:endParaRPr/>
          </a:p>
          <a:p>
            <a:pPr indent="0" lvl="0" marL="0" rtl="0" algn="l">
              <a:lnSpc>
                <a:spcPct val="115000"/>
              </a:lnSpc>
              <a:spcBef>
                <a:spcPts val="1200"/>
              </a:spcBef>
              <a:spcAft>
                <a:spcPts val="0"/>
              </a:spcAft>
              <a:buClr>
                <a:schemeClr val="dk1"/>
              </a:buClr>
              <a:buSzPts val="1100"/>
              <a:buFont typeface="Arial"/>
              <a:buNone/>
            </a:pPr>
            <a:r>
              <a:rPr lang="hu"/>
              <a:t>Következzen a harmadik eset, azaz még nem a célnél tartunk, és van felfedezni való a részprobléma gyökere alatt is. Elsőként meghatározzuk a gyökér gyerekeit, ezeken egy ciklussal megyünk végig.</a:t>
            </a:r>
            <a:endParaRPr/>
          </a:p>
          <a:p>
            <a:pPr indent="0" lvl="0" marL="0" rtl="0" algn="l">
              <a:lnSpc>
                <a:spcPct val="115000"/>
              </a:lnSpc>
              <a:spcBef>
                <a:spcPts val="1200"/>
              </a:spcBef>
              <a:spcAft>
                <a:spcPts val="0"/>
              </a:spcAft>
              <a:buClr>
                <a:schemeClr val="dk1"/>
              </a:buClr>
              <a:buSzPts val="1100"/>
              <a:buFont typeface="Arial"/>
              <a:buNone/>
            </a:pPr>
            <a:r>
              <a:rPr lang="hu"/>
              <a:t>A gyerekkel elindítunk egy rész-részproblémát, és nézzük, milyen eredményt kapunk. Ha itt vágás volt, akkor feljegyezzük, hogy a a teljes felderítése akadályba ütközött. Ha megoldásra akadtunk, akkor hagyunk csapot-papot, és ezt a megoldást küldjük feljebb, mint az aktuális részprobléma megoldását. Ha sikertelen volt a rész-részprobléma megoldása, akkor tudomásul vesszük, és megyünk a következő rész-részproblémára.</a:t>
            </a:r>
            <a:endParaRPr/>
          </a:p>
          <a:p>
            <a:pPr indent="0" lvl="0" marL="0" rtl="0" algn="l">
              <a:lnSpc>
                <a:spcPct val="115000"/>
              </a:lnSpc>
              <a:spcBef>
                <a:spcPts val="1200"/>
              </a:spcBef>
              <a:spcAft>
                <a:spcPts val="0"/>
              </a:spcAft>
              <a:buClr>
                <a:schemeClr val="dk1"/>
              </a:buClr>
              <a:buSzPts val="1100"/>
              <a:buFont typeface="Arial"/>
              <a:buNone/>
            </a:pPr>
            <a:r>
              <a:rPr lang="hu"/>
              <a:t>Ha végeztünk az összes rész-részproblémával, és még mindig itt vagyunk – tehát nem akadtunk közben megoldásra – akkor megnézzük, volt-e valahol vágás. Ha igen, ezzel térünk vissza, egyébként pedig a sikertelenséggel.</a:t>
            </a:r>
            <a:endParaRPr/>
          </a:p>
          <a:p>
            <a:pPr indent="0" lvl="0" marL="0" rtl="0" algn="l">
              <a:spcBef>
                <a:spcPts val="120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cdf4c29d9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cdf4c29d9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Ami itt az előbb látható pszeudo-kódtól fő eltérés, hogy nem visszük beljebb és beljebb az eredeti korlátot, hanem itt minden részproblémánál eggyel csökken az értéke. Így onnan tudjuk, hogy elértük a kritikus szintet, hogy a számlálónk nullára csökkent. A sikertelen elnevezése itt is None, míg a vágás angol megfelelője cutoff lesz. Még egy apróság, a Python lehetővé teszi a függvény belsejében újabb függvény definiálását, mint itt is látható.</a:t>
            </a:r>
            <a:endParaRPr/>
          </a:p>
          <a:p>
            <a:pPr indent="0" lvl="0" marL="0" rtl="0" algn="l">
              <a:spcBef>
                <a:spcPts val="120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cdf4c29d9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cdf4c29d9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solidFill>
                  <a:schemeClr val="dk1"/>
                </a:solidFill>
                <a:latin typeface="Calibri"/>
                <a:ea typeface="Calibri"/>
                <a:cs typeface="Calibri"/>
                <a:sym typeface="Calibri"/>
              </a:rPr>
              <a:t>Hogyan válasszuk meg az l korlátot? Erre nincs általános recept. Viszont van egy trükk, hogy kezdjük 0-val, és rendre növeljük meg eggyel. Ez mehetne a végtelenségig is, de ha már látjuk, hogy az aktuális korlát mellett nem vágtunk bele a keresőfába, nem történt vágás, akkor már felesleges tovább növelni a korlátot.</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cdf4c29d9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cdf4c29d9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Az iteratívan mélyülő mélységi keresés nem más mint pár mélységkorlátozott keresés egymás után.</a:t>
            </a:r>
            <a:endParaRPr/>
          </a:p>
          <a:p>
            <a:pPr indent="0" lvl="0" marL="0" rtl="0" algn="l">
              <a:lnSpc>
                <a:spcPct val="115000"/>
              </a:lnSpc>
              <a:spcBef>
                <a:spcPts val="1200"/>
              </a:spcBef>
              <a:spcAft>
                <a:spcPts val="0"/>
              </a:spcAft>
              <a:buClr>
                <a:schemeClr val="dk1"/>
              </a:buClr>
              <a:buSzPts val="1100"/>
              <a:buFont typeface="Arial"/>
              <a:buNone/>
            </a:pPr>
            <a:r>
              <a:rPr lang="hu"/>
              <a:t>Kezdetben a korlát 0, így csak a keresőfa gyökere fér be.</a:t>
            </a:r>
            <a:endParaRPr/>
          </a:p>
          <a:p>
            <a:pPr indent="0" lvl="0" marL="0" rtl="0" algn="l">
              <a:spcBef>
                <a:spcPts val="120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cdf4c29d9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cdf4c29d9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hu"/>
              <a:t>Következő lépésben ezt a korlátot 1-re emeljük, és ezzel is végrehajtunk egy mélységkorlátozott keresést.</a:t>
            </a:r>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cdf4c29d9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cdf4c29d9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Mivel ez sem volt elég, így ezt a korlátot 2-re emeljük, és ezzel is végrehajtunk egy mélységkorlátozott keresést.</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cdf4c29d9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cdf4c29d9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Mivel ez sem volt elég, így ezt a korlátot 3-ra emeljük, és ezzel is végrehajtunk egy mélységkorlátozott keresést.</a:t>
            </a:r>
            <a:endParaRPr/>
          </a:p>
          <a:p>
            <a:pPr indent="0" lvl="0" marL="0" rtl="0" algn="l">
              <a:lnSpc>
                <a:spcPct val="115000"/>
              </a:lnSpc>
              <a:spcBef>
                <a:spcPts val="1200"/>
              </a:spcBef>
              <a:spcAft>
                <a:spcPts val="0"/>
              </a:spcAft>
              <a:buClr>
                <a:schemeClr val="dk1"/>
              </a:buClr>
              <a:buSzPts val="1100"/>
              <a:buFont typeface="Arial"/>
              <a:buNone/>
            </a:pPr>
            <a:r>
              <a:rPr lang="hu"/>
              <a:t>Ha a keresett állapot az M volt, akkor itt megállhatunk és visszaadhatjuk a megoldást.</a:t>
            </a:r>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cdf4c29d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cdf4c29d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Ez itt Románia sematikus autós térképe, ahol a nagyobb városok román nevei vannak feltüntetve, illetve a városok közti útszakaszok hossza.</a:t>
            </a:r>
            <a:endParaRPr/>
          </a:p>
          <a:p>
            <a:pPr indent="0" lvl="0" marL="0" rtl="0" algn="l">
              <a:spcBef>
                <a:spcPts val="120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cdf4c29d9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cdf4c29d9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solidFill>
                  <a:schemeClr val="dk1"/>
                </a:solidFill>
              </a:rPr>
              <a:t>Mi teljesül erre a keresésre? Ha b nem végtelen, akkor a célcsúcs valamely szinten megtalálható. A korlát növelésével egyszer csak elérjük azt a szintet is, és a keresés ráakad arra a csúcsra is. Tehát ez a stratégia teljes.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hu">
                <a:solidFill>
                  <a:schemeClr val="dk1"/>
                </a:solidFill>
              </a:rPr>
              <a:t>Ha d-dik szinten van az első célcsúcs, akkor a gyökeret d+1-szer fedeztük fel. A gyökér gyerekeit d-szer, a gyökér unokáit d-1-szer, stb. Egy-egy szinten b</a:t>
            </a:r>
            <a:r>
              <a:rPr baseline="30000" lang="hu">
                <a:solidFill>
                  <a:schemeClr val="dk1"/>
                </a:solidFill>
              </a:rPr>
              <a:t>i</a:t>
            </a:r>
            <a:r>
              <a:rPr lang="hu">
                <a:solidFill>
                  <a:schemeClr val="dk1"/>
                </a:solidFill>
              </a:rPr>
              <a:t> csúcs található, és számunkra a legnagyobb bonyolultság kell, tehát b</a:t>
            </a:r>
            <a:r>
              <a:rPr baseline="30000" lang="hu">
                <a:solidFill>
                  <a:schemeClr val="dk1"/>
                </a:solidFill>
              </a:rPr>
              <a:t>d</a:t>
            </a:r>
            <a:r>
              <a:rPr lang="hu">
                <a:solidFill>
                  <a:schemeClr val="dk1"/>
                </a:solidFill>
              </a:rPr>
              <a:t>-t kapunk. Mélységi keresés variánsnak megfelelően minden szinten a b  alternatívát kell tárolni, tehát bd tárhely elég, azaz lineáris tárbonyolultság lesz.</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hu">
                <a:solidFill>
                  <a:schemeClr val="dk1"/>
                </a:solidFill>
              </a:rPr>
              <a:t>Ha szintenként ugyanolyan költségek vannak – azaz konstans az élköltség – akkor optimális keresésről beszélünk. Ha ez nem teljesül, akkor lehet módosítani az algoritmust, hogy ne adott korlátnál ne menjen tovább, hanem adott költségnél.</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cdf4c29d9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cdf4c29d9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solidFill>
                  <a:schemeClr val="dk1"/>
                </a:solidFill>
              </a:rPr>
              <a:t>Az, hogy újra és újra kiterjesztjük ugyanazokat a csúcsokat, elég gazdaságtalannak tűnik. Derüljön ki az igazság, számoljunk egy kicsit! A két vizsgált paraméter legyen b és d. Az iteratívan mélyülő mélységi keresés esetén az előbbi képletbe behelyettesítve ezt a konkrét értéket kapjuk. Nézzük, hogyan teljesít a szélességi keresés. Itt is behelyettesítünk az ott szereplő képletbe, és majd tízszer akkora számot kapunk.</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hu">
                <a:solidFill>
                  <a:schemeClr val="dk1"/>
                </a:solidFill>
              </a:rPr>
              <a:t>Azért lassabb a szélességi keresés, mert még a d-dik szinten is kiterjeszti a csúcsokat, míg a másik módszer nem. A d+1-dik szinten lévő csúcsok létrehozása pedig viszi az időt.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hu">
                <a:solidFill>
                  <a:schemeClr val="dk1"/>
                </a:solidFill>
              </a:rPr>
              <a:t>Ne legyünk igazságtalanok, át lehet írni úgy a szélességi keresést, hogy a gyerekcsúcsok generálásakor már figyelje, hogy célállapot keletkezett, vagy sem. Ám ez csak akkor használható érdemben, ha konstans az élköltség.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hu">
                <a:solidFill>
                  <a:schemeClr val="dk1"/>
                </a:solidFill>
              </a:rPr>
              <a:t>De védjük meg a másik oldalt is. A szélességi keresés minden csúcsot eltárol. Ahogy egyre távolabb kerülünk a processzortól, úgy lassul a memória elérése (</a:t>
            </a:r>
            <a:r>
              <a:rPr lang="hu" u="sng">
                <a:solidFill>
                  <a:schemeClr val="hlink"/>
                </a:solidFill>
                <a:hlinkClick r:id="rId2"/>
              </a:rPr>
              <a:t>https://www.norvig.com/21-days.html</a:t>
            </a:r>
            <a:r>
              <a:rPr lang="hu">
                <a:solidFill>
                  <a:schemeClr val="dk1"/>
                </a:solidFill>
              </a:rPr>
              <a:t>). Mivel az iteratívan mélyülő mélységi keresés lineáris memóriát használ, gyakran elég neki valamely cache is. Azaz hiába hasonló a bonyolultság, a kisebb memóriahasználat miatt gyorsabban lefut a program.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cdf4c29d9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cdf4c29d9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Az előbb felsorolt tulajdonságok itt szerepelnek összefoglalva.</a:t>
            </a:r>
            <a:endParaRPr/>
          </a:p>
          <a:p>
            <a:pPr indent="0" lvl="0" marL="0" rtl="0" algn="l">
              <a:spcBef>
                <a:spcPts val="120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cdf4c29d9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cdf4c29d9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Pár éve volt egy programozói verseny, ahol méretes labirintusban kellett megtalálni a kivezető utat. Itt ha előbb keletre mentünk, majd utána délre, akkor ugyanoda jutottunk, amikor előbb délre mentünk, majd keletre. Ha nem figyeljük, hogy egy állapotot már láttunk, akkor az odavezető utak számának megfelelő számban fogjuk szerepeltetni a keresőfában. Itt az ábrán a D már nyolcszor szerepelne, az előbb említett versenyen a 2 a századikon sem volt kizárt.</a:t>
            </a:r>
            <a:endParaRPr/>
          </a:p>
          <a:p>
            <a:pPr indent="0" lvl="0" marL="0" rtl="0" algn="l">
              <a:lnSpc>
                <a:spcPct val="115000"/>
              </a:lnSpc>
              <a:spcBef>
                <a:spcPts val="1200"/>
              </a:spcBef>
              <a:spcAft>
                <a:spcPts val="0"/>
              </a:spcAft>
              <a:buClr>
                <a:schemeClr val="dk1"/>
              </a:buClr>
              <a:buSzPts val="1100"/>
              <a:buFont typeface="Arial"/>
              <a:buNone/>
            </a:pPr>
            <a:r>
              <a:rPr lang="hu"/>
              <a:t>Hogyan lehet figyelni az ismétlődésre?</a:t>
            </a:r>
            <a:endParaRPr/>
          </a:p>
          <a:p>
            <a:pPr indent="0" lvl="0" marL="0" rtl="0" algn="l">
              <a:spcBef>
                <a:spcPts val="120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cdf4c29d9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cdf4c29d9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cdf4c29d9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cdf4c29d9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solidFill>
                  <a:schemeClr val="dk1"/>
                </a:solidFill>
              </a:rPr>
              <a:t>Ezt nevezzük gráfkeresésnek. Érdemes összehasonlítani a fakeresés programjával, mert nagyon sok mindenben egyeznek. Ami különbözik, az explored halmaz. Ezt szokás zárt állapotok halmazának is nevezni. Amint kiterjesztünk egy csúcsot, az abban szereplő </a:t>
            </a:r>
            <a:r>
              <a:rPr b="1" lang="hu">
                <a:solidFill>
                  <a:schemeClr val="dk1"/>
                </a:solidFill>
              </a:rPr>
              <a:t>állapot</a:t>
            </a:r>
            <a:r>
              <a:rPr lang="hu">
                <a:solidFill>
                  <a:schemeClr val="dk1"/>
                </a:solidFill>
              </a:rPr>
              <a:t> bekerül ebbe a halmazba. A perembe pedig nem szúrunk be olyan csúcsot, mely már szerepel ott, vagy zárt állapotot tartalmaz.</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cdf4c29d9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cdf4c29d9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Nézzük, mit is csináltunk ma! Megnéztük, hogy hogyan is néz ki egy keresési probléma, mi az, amit egy ilyen probléma leírásánál szerepeltetni kell. Láttuk, hogy érdemes egyszerűsíteni a problémákat, és csak a lényegi részeivel foglalkozni. Megismertük a fakeresést, majd a gráfkeresést. Ezen felül láttuk öt keresési stratégiát, és megismertük a tulajdonságaikat.</a:t>
            </a:r>
            <a:endParaRPr/>
          </a:p>
          <a:p>
            <a:pPr indent="0" lvl="0" marL="0" rtl="0" algn="l">
              <a:lnSpc>
                <a:spcPct val="115000"/>
              </a:lnSpc>
              <a:spcBef>
                <a:spcPts val="1200"/>
              </a:spcBef>
              <a:spcAft>
                <a:spcPts val="0"/>
              </a:spcAft>
              <a:buClr>
                <a:schemeClr val="dk1"/>
              </a:buClr>
              <a:buSzPts val="1100"/>
              <a:buFont typeface="Arial"/>
              <a:buNone/>
            </a:pPr>
            <a:r>
              <a:rPr lang="hu"/>
              <a:t>A gyakorlatokon egyszerű gráfokhoz kapcsolódóan szerepelnek ilyen keresési feladatok, és a tesztekben azt kell eldönteni, hogy a szabályok szerint történhet-e a megadott sorrendben a csúcsok kiválasztása és kiterjesztése, vagy sem.</a:t>
            </a:r>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cdf4c29d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cdf4c29d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Miféle problémákról beszélhetünk? Itt négy változat van felsorolva.</a:t>
            </a:r>
            <a:endParaRPr/>
          </a:p>
          <a:p>
            <a:pPr indent="0" lvl="0" marL="0" rtl="0" algn="l">
              <a:lnSpc>
                <a:spcPct val="115000"/>
              </a:lnSpc>
              <a:spcBef>
                <a:spcPts val="1200"/>
              </a:spcBef>
              <a:spcAft>
                <a:spcPts val="0"/>
              </a:spcAft>
              <a:buClr>
                <a:schemeClr val="dk1"/>
              </a:buClr>
              <a:buSzPts val="1100"/>
              <a:buFont typeface="Arial"/>
              <a:buNone/>
            </a:pPr>
            <a:r>
              <a:rPr lang="hu"/>
              <a:t>Első esetben a környezet determinisztikus és teljesen megfigyelhető. Ez azt jelenti, hogy az ágens tudja, hogy kezdetben hol is van, és mivel a környezet determinisztikus, adott állapotból adott művelettel egyértelmű, hogy hova jutunk. Tehát az ágens a rákövetkező állapotokban is tudni fogja, hogy merre, melyik állapotban van. Ezért a megoldás nem lesz más számunkra, mint egy műveletsorozat, cselekvéssorozat.</a:t>
            </a:r>
            <a:endParaRPr/>
          </a:p>
          <a:p>
            <a:pPr indent="0" lvl="0" marL="0" rtl="0" algn="l">
              <a:lnSpc>
                <a:spcPct val="115000"/>
              </a:lnSpc>
              <a:spcBef>
                <a:spcPts val="1200"/>
              </a:spcBef>
              <a:spcAft>
                <a:spcPts val="0"/>
              </a:spcAft>
              <a:buClr>
                <a:schemeClr val="dk1"/>
              </a:buClr>
              <a:buSzPts val="1100"/>
              <a:buFont typeface="Arial"/>
              <a:buNone/>
            </a:pPr>
            <a:r>
              <a:rPr lang="hu"/>
              <a:t>A második esetben az ágens nem rendelkezik szenzorokkal. Sokan egyből úgy gondolnak rá, mint veszett fejsze nyele, nem való semmire. Viszont mint hamarosan látni fogjuk, időnként lehetőség adódik, hogy mégis elérjünk valamit. A megoldás – mint előbb – egy cselekvéssorozat lesz.</a:t>
            </a:r>
            <a:endParaRPr/>
          </a:p>
          <a:p>
            <a:pPr indent="0" lvl="0" marL="0" rtl="0" algn="l">
              <a:lnSpc>
                <a:spcPct val="115000"/>
              </a:lnSpc>
              <a:spcBef>
                <a:spcPts val="1200"/>
              </a:spcBef>
              <a:spcAft>
                <a:spcPts val="0"/>
              </a:spcAft>
              <a:buClr>
                <a:schemeClr val="dk1"/>
              </a:buClr>
              <a:buSzPts val="1100"/>
              <a:buFont typeface="Arial"/>
              <a:buNone/>
            </a:pPr>
            <a:r>
              <a:rPr lang="hu"/>
              <a:t>A harmadik esetben nemdeterminisztikus, vagy részben megfigyelhető a környezet. Ekkor az ágens nem lehet biztos abban, hogy hol is van, gyakran az észlelés újabb és újabb információt ad arról, hogy hol is lehet, mely állapotban. Ekkor a megoldás egy terv lesz, melyben részt kaphat keresés is. Hamarosan erre is látni fogunk egy példát.</a:t>
            </a:r>
            <a:endParaRPr/>
          </a:p>
          <a:p>
            <a:pPr indent="0" lvl="0" marL="0" rtl="0" algn="l">
              <a:lnSpc>
                <a:spcPct val="115000"/>
              </a:lnSpc>
              <a:spcBef>
                <a:spcPts val="1200"/>
              </a:spcBef>
              <a:spcAft>
                <a:spcPts val="0"/>
              </a:spcAft>
              <a:buClr>
                <a:schemeClr val="dk1"/>
              </a:buClr>
              <a:buSzPts val="1100"/>
              <a:buFont typeface="Arial"/>
              <a:buNone/>
            </a:pPr>
            <a:r>
              <a:rPr lang="hu"/>
              <a:t>Utolsó problématípus esetén az állapottér (az állapotok halmaza) nem ismert, rendszerint fel kell fedezni, mint az előbb a labirintust.  </a:t>
            </a:r>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cdf4c29d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cdf4c29d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Az első típusnál pontosan tudjunk, hogy hol is vagyunk. Az eredeti feltevésekhez képest most többre képes a porszívó, mert ezek szerint átlát a falon, tudja, hogy a másik szoba tiszta vagy koszos.</a:t>
            </a:r>
            <a:endParaRPr/>
          </a:p>
          <a:p>
            <a:pPr indent="0" lvl="0" marL="0" rtl="0" algn="l">
              <a:lnSpc>
                <a:spcPct val="115000"/>
              </a:lnSpc>
              <a:spcBef>
                <a:spcPts val="1200"/>
              </a:spcBef>
              <a:spcAft>
                <a:spcPts val="0"/>
              </a:spcAft>
              <a:buClr>
                <a:schemeClr val="dk1"/>
              </a:buClr>
              <a:buSzPts val="1100"/>
              <a:buFont typeface="Arial"/>
              <a:buNone/>
            </a:pPr>
            <a:r>
              <a:rPr lang="hu"/>
              <a:t>Ha azt tesszük fel, hogy az 5-tel jelzett állapotban vagyunk, akkor miután csak a másik szobában van kosz – mondom, hogy átlát a falon – tudjuk, hogy át kell menni oda (jobbra), és ott takarítani (takarít). Tehát a megoldás most ennek a két műveletnek a sorozata, listája.</a:t>
            </a:r>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cdf4c29d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cdf4c29d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Tekintsük a második esetet, amikor a porszívónak nincs szenzora. Nem tudja, hogy hol lehet, tehát bármely állapotban lehet a nyolc lehetséges közül. Ha arra utasítjuk, hogy menjen jobbra, akkor a páratlan állapotokból átkerül a párosokba, míg páros állapotokban a falnak megy, de marad a szobában. Tehát mindenképpen páros állapotba kerül. Ha takarít, akkor a B szoba tiszta lesz (2→4, 6→8) , ha koszos volt, vagy tiszta marad, ha nem is volt koszos. Így a négyes vagy nyolcas állapotba kerülünk. Miután kosz már csak az A szobában lehet, át kell oda menni (balra), és takarítani. Így a megoldás nem lesz más, mint ennek a négy műveletnek a sorozata.</a:t>
            </a:r>
            <a:endParaRPr/>
          </a:p>
          <a:p>
            <a:pPr indent="0" lvl="0" marL="0" rtl="0" algn="l">
              <a:lnSpc>
                <a:spcPct val="115000"/>
              </a:lnSpc>
              <a:spcBef>
                <a:spcPts val="1200"/>
              </a:spcBef>
              <a:spcAft>
                <a:spcPts val="0"/>
              </a:spcAft>
              <a:buClr>
                <a:schemeClr val="dk1"/>
              </a:buClr>
              <a:buSzPts val="1100"/>
              <a:buFont typeface="Arial"/>
              <a:buNone/>
            </a:pPr>
            <a:r>
              <a:rPr lang="hu"/>
              <a:t>Az világos, ha a két utolsó állapotban volt a porszívó, akkor sok felesleges műveletet hajtott végre. Nincs is olyan állapot, melyben nem hajtott volna végre felesleges műveletet, mert ide-oda mozgott a két szoba között. De létezik egy egységes műveletsor, mely minden állapotban végrehajtható, és a végső állapot ugyanaz lesz (7).</a:t>
            </a:r>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FF0000"/>
              </a:buClr>
              <a:buSzPts val="5200"/>
              <a:buNone/>
              <a:defRPr sz="5200">
                <a:solidFill>
                  <a:srgbClr val="FF000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FF0000"/>
              </a:buClr>
              <a:buSzPts val="2800"/>
              <a:buNone/>
              <a:defRPr>
                <a:solidFill>
                  <a:srgbClr val="FF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h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youtube.com/watch?v=PuFJSaXGlgI"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3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hu"/>
              <a:t>A mesterséges intelligencia alapjai</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problémamegoldó ágensek, kereső algoritmusok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 porszívó világ</a:t>
            </a:r>
            <a:endParaRPr/>
          </a:p>
        </p:txBody>
      </p:sp>
      <p:sp>
        <p:nvSpPr>
          <p:cNvPr id="113" name="Google Shape;113;p22"/>
          <p:cNvSpPr txBox="1"/>
          <p:nvPr>
            <p:ph idx="1" type="body"/>
          </p:nvPr>
        </p:nvSpPr>
        <p:spPr>
          <a:xfrm>
            <a:off x="311700" y="1152475"/>
            <a:ext cx="4685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hu">
                <a:solidFill>
                  <a:srgbClr val="000000"/>
                </a:solidFill>
              </a:rPr>
              <a:t>eshetőségi probléma</a:t>
            </a:r>
            <a:endParaRPr b="1">
              <a:solidFill>
                <a:srgbClr val="000000"/>
              </a:solidFill>
            </a:endParaRPr>
          </a:p>
          <a:p>
            <a:pPr indent="-342900" lvl="0" marL="457200" rtl="0" algn="l">
              <a:spcBef>
                <a:spcPts val="1600"/>
              </a:spcBef>
              <a:spcAft>
                <a:spcPts val="0"/>
              </a:spcAft>
              <a:buClr>
                <a:srgbClr val="000000"/>
              </a:buClr>
              <a:buSzPts val="1800"/>
              <a:buChar char="●"/>
            </a:pPr>
            <a:r>
              <a:rPr lang="hu">
                <a:solidFill>
                  <a:srgbClr val="000000"/>
                </a:solidFill>
              </a:rPr>
              <a:t>5-ös</a:t>
            </a:r>
            <a:r>
              <a:rPr lang="hu">
                <a:solidFill>
                  <a:srgbClr val="000000"/>
                </a:solidFill>
              </a:rPr>
              <a:t> állapotból indul</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Murphy törvénye: a takarítás összekoszolhat egy tiszta szőnyeget.</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helyi észlelés:</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kosz és pozíció</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[jobbra, </a:t>
            </a:r>
            <a:r>
              <a:rPr i="1" lang="hu">
                <a:solidFill>
                  <a:srgbClr val="000000"/>
                </a:solidFill>
              </a:rPr>
              <a:t>ha</a:t>
            </a:r>
            <a:r>
              <a:rPr lang="hu">
                <a:solidFill>
                  <a:srgbClr val="000000"/>
                </a:solidFill>
              </a:rPr>
              <a:t> koszos, </a:t>
            </a:r>
            <a:r>
              <a:rPr i="1" lang="hu">
                <a:solidFill>
                  <a:srgbClr val="000000"/>
                </a:solidFill>
              </a:rPr>
              <a:t>akkor</a:t>
            </a:r>
            <a:r>
              <a:rPr lang="hu">
                <a:solidFill>
                  <a:srgbClr val="000000"/>
                </a:solidFill>
              </a:rPr>
              <a:t> takarít]</a:t>
            </a:r>
            <a:endParaRPr>
              <a:solidFill>
                <a:srgbClr val="000000"/>
              </a:solidFill>
            </a:endParaRPr>
          </a:p>
        </p:txBody>
      </p:sp>
      <p:pic>
        <p:nvPicPr>
          <p:cNvPr id="114" name="Google Shape;114;p22"/>
          <p:cNvPicPr preferRelativeResize="0"/>
          <p:nvPr/>
        </p:nvPicPr>
        <p:blipFill>
          <a:blip r:embed="rId3">
            <a:alphaModFix/>
          </a:blip>
          <a:stretch>
            <a:fillRect/>
          </a:stretch>
        </p:blipFill>
        <p:spPr>
          <a:xfrm>
            <a:off x="5149800" y="1179913"/>
            <a:ext cx="3871750" cy="3361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Probléma megfogalmazás </a:t>
            </a:r>
            <a:r>
              <a:rPr lang="hu" sz="1400"/>
              <a:t>(Determinisztikus, teljesen megfigyelhető)</a:t>
            </a:r>
            <a:endParaRPr sz="1400"/>
          </a:p>
        </p:txBody>
      </p:sp>
      <p:sp>
        <p:nvSpPr>
          <p:cNvPr id="120" name="Google Shape;120;p23"/>
          <p:cNvSpPr txBox="1"/>
          <p:nvPr>
            <p:ph idx="1" type="body"/>
          </p:nvPr>
        </p:nvSpPr>
        <p:spPr>
          <a:xfrm>
            <a:off x="311700" y="1152475"/>
            <a:ext cx="8520600" cy="375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hu">
                <a:solidFill>
                  <a:srgbClr val="000000"/>
                </a:solidFill>
              </a:rPr>
              <a:t>kezdeti állapot</a:t>
            </a:r>
            <a:endParaRPr b="1">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Aradon van</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S(x) </a:t>
            </a:r>
            <a:r>
              <a:rPr b="1" lang="hu">
                <a:solidFill>
                  <a:srgbClr val="000000"/>
                </a:solidFill>
              </a:rPr>
              <a:t>rákövetkező függvény</a:t>
            </a:r>
            <a:endParaRPr b="1">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cselekvés-állapot párok</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S(Arad)={&lt;Arad-Zerind, Zerind&gt;, …}</a:t>
            </a:r>
            <a:endParaRPr>
              <a:solidFill>
                <a:srgbClr val="000000"/>
              </a:solidFill>
            </a:endParaRPr>
          </a:p>
          <a:p>
            <a:pPr indent="-342900" lvl="0" marL="457200" rtl="0" algn="l">
              <a:spcBef>
                <a:spcPts val="0"/>
              </a:spcBef>
              <a:spcAft>
                <a:spcPts val="0"/>
              </a:spcAft>
              <a:buClr>
                <a:srgbClr val="000000"/>
              </a:buClr>
              <a:buSzPts val="1800"/>
              <a:buChar char="●"/>
            </a:pPr>
            <a:r>
              <a:rPr b="1" lang="hu">
                <a:solidFill>
                  <a:srgbClr val="000000"/>
                </a:solidFill>
              </a:rPr>
              <a:t>célteszt</a:t>
            </a:r>
            <a:endParaRPr b="1">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explicit (célállapotok halmaza) x=Bukarest</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implicit (absztrakt tulajdonsággal definiálva) </a:t>
            </a:r>
            <a:r>
              <a:rPr lang="hu">
                <a:solidFill>
                  <a:srgbClr val="000000"/>
                </a:solidFill>
              </a:rPr>
              <a:t> NoDirt(x)</a:t>
            </a:r>
            <a:endParaRPr>
              <a:solidFill>
                <a:srgbClr val="000000"/>
              </a:solidFill>
            </a:endParaRPr>
          </a:p>
          <a:p>
            <a:pPr indent="-342900" lvl="0" marL="457200" rtl="0" algn="l">
              <a:spcBef>
                <a:spcPts val="0"/>
              </a:spcBef>
              <a:spcAft>
                <a:spcPts val="0"/>
              </a:spcAft>
              <a:buClr>
                <a:srgbClr val="000000"/>
              </a:buClr>
              <a:buSzPts val="1800"/>
              <a:buChar char="●"/>
            </a:pPr>
            <a:r>
              <a:rPr b="1" lang="hu">
                <a:solidFill>
                  <a:srgbClr val="000000"/>
                </a:solidFill>
              </a:rPr>
              <a:t>útköltség </a:t>
            </a:r>
            <a:r>
              <a:rPr lang="hu">
                <a:solidFill>
                  <a:srgbClr val="000000"/>
                </a:solidFill>
              </a:rPr>
              <a:t>(additív)</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pl. távolságok összege, cselekvések száma, stb.</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c(x,a,y) a lépés költsége, nemnegatív</a:t>
            </a:r>
            <a:endParaRPr>
              <a:solidFill>
                <a:srgbClr val="000000"/>
              </a:solidFill>
            </a:endParaRPr>
          </a:p>
          <a:p>
            <a:pPr indent="0" lvl="0" marL="0" rtl="0" algn="l">
              <a:spcBef>
                <a:spcPts val="1600"/>
              </a:spcBef>
              <a:spcAft>
                <a:spcPts val="1600"/>
              </a:spcAft>
              <a:buNone/>
            </a:pPr>
            <a:r>
              <a:rPr lang="hu">
                <a:solidFill>
                  <a:srgbClr val="000000"/>
                </a:solidFill>
              </a:rPr>
              <a:t>Megoldás: cselekvéssorozat, mely a kezdőállapotból egy célállapotba vezet.</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Állapottér megválasztása</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a valós világ elképesztően komplex</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az állapottér megfogalmazásából a felesleges részleteket elhagyjuk (absztrakció)</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(absztrakt) állapot – valós állapotok halmaza</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(absztrakt) cselekvés</a:t>
            </a:r>
            <a:r>
              <a:rPr lang="hu">
                <a:solidFill>
                  <a:srgbClr val="000000"/>
                </a:solidFill>
              </a:rPr>
              <a:t> – valós cselekvések komplex kombinációja</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Arad→Zerind művelet tartalmazhat elterelés, ebédszünetet, stb.</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(absztrakt) megoldás –</a:t>
            </a:r>
            <a:r>
              <a:rPr lang="hu">
                <a:solidFill>
                  <a:srgbClr val="000000"/>
                </a:solidFill>
              </a:rPr>
              <a:t> valós utak (valós világbeli megoldások) halmaza</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az absztrakt műveleteknek egyszerűbbnek kell lenni az eredeti problémánál</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 porszívóvilág állapottere</a:t>
            </a:r>
            <a:endParaRPr/>
          </a:p>
        </p:txBody>
      </p:sp>
      <p:pic>
        <p:nvPicPr>
          <p:cNvPr id="132" name="Google Shape;132;p25"/>
          <p:cNvPicPr preferRelativeResize="0"/>
          <p:nvPr/>
        </p:nvPicPr>
        <p:blipFill>
          <a:blip r:embed="rId3">
            <a:alphaModFix/>
          </a:blip>
          <a:stretch>
            <a:fillRect/>
          </a:stretch>
        </p:blipFill>
        <p:spPr>
          <a:xfrm>
            <a:off x="559500" y="1218475"/>
            <a:ext cx="8025001" cy="3858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u"/>
              <a:t>Példa: porszívóvilág problémája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állapotok</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kosz és robot helyzete (egészekkel leírható)</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műveletek</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balra, jobbra, takarít, NoOp</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célteszt</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már nincs kosz sehol</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útköltség</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1 műveletenként (NoOp 0)</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 nyolcas játék</a:t>
            </a:r>
            <a:endParaRPr/>
          </a:p>
        </p:txBody>
      </p:sp>
      <p:pic>
        <p:nvPicPr>
          <p:cNvPr id="144" name="Google Shape;144;p27"/>
          <p:cNvPicPr preferRelativeResize="0"/>
          <p:nvPr/>
        </p:nvPicPr>
        <p:blipFill>
          <a:blip r:embed="rId3">
            <a:alphaModFix/>
          </a:blip>
          <a:stretch>
            <a:fillRect/>
          </a:stretch>
        </p:blipFill>
        <p:spPr>
          <a:xfrm>
            <a:off x="1265999" y="1200074"/>
            <a:ext cx="6612001" cy="3357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 nyolcas játék</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állapotok</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egyes lapok helyzete (egészekkel leírható)</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műveletek</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az üres hely mozgatása balra, jobbra, fel, le</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célteszt</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az aktuális állapot megegyezik a megadottal? (explicit)</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útköltség</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lépésenként 1</a:t>
            </a:r>
            <a:endParaRPr>
              <a:solidFill>
                <a:srgbClr val="000000"/>
              </a:solidFill>
            </a:endParaRPr>
          </a:p>
          <a:p>
            <a:pPr indent="0" lvl="0" marL="0" rtl="0" algn="l">
              <a:spcBef>
                <a:spcPts val="1600"/>
              </a:spcBef>
              <a:spcAft>
                <a:spcPts val="1600"/>
              </a:spcAft>
              <a:buNone/>
            </a:pPr>
            <a:r>
              <a:rPr lang="hu">
                <a:solidFill>
                  <a:srgbClr val="000000"/>
                </a:solidFill>
              </a:rPr>
              <a:t>Az ilyen feladatok optimális megoldása NP-nehéz</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 robotkar</a:t>
            </a:r>
            <a:endParaRPr/>
          </a:p>
        </p:txBody>
      </p:sp>
      <p:pic>
        <p:nvPicPr>
          <p:cNvPr id="156" name="Google Shape;156;p29"/>
          <p:cNvPicPr preferRelativeResize="0"/>
          <p:nvPr/>
        </p:nvPicPr>
        <p:blipFill>
          <a:blip r:embed="rId3">
            <a:alphaModFix/>
          </a:blip>
          <a:stretch>
            <a:fillRect/>
          </a:stretch>
        </p:blipFill>
        <p:spPr>
          <a:xfrm>
            <a:off x="152400" y="1170125"/>
            <a:ext cx="8900875" cy="3566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 robotkar</a:t>
            </a:r>
            <a:endParaRPr/>
          </a:p>
        </p:txBody>
      </p:sp>
      <p:sp>
        <p:nvSpPr>
          <p:cNvPr id="162" name="Google Shape;16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állapotok</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a kar csuklóinak </a:t>
            </a:r>
            <a:r>
              <a:rPr lang="hu">
                <a:solidFill>
                  <a:srgbClr val="000000"/>
                </a:solidFill>
              </a:rPr>
              <a:t>(R) és tengelyének (P)</a:t>
            </a:r>
            <a:r>
              <a:rPr lang="hu">
                <a:solidFill>
                  <a:srgbClr val="000000"/>
                </a:solidFill>
              </a:rPr>
              <a:t> koordinátái (valós számokkal leírható)</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az összeillesztendő alkatrész darabjainak helyzete</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műveletek</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a csuklók és tengelyek folytonos mozgása</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célteszt</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az alkatrész össze van szerelve</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útköltség</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összeszereléshez felhasznált idő</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Fakereső algoritmus</a:t>
            </a:r>
            <a:endParaRPr/>
          </a:p>
        </p:txBody>
      </p:sp>
      <p:sp>
        <p:nvSpPr>
          <p:cNvPr id="168" name="Google Shape;168;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offline,</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az állapottér szisztematikus felfedezése</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a már felfedezett állapotok rákövetkezőinek generálása: </a:t>
            </a:r>
            <a:r>
              <a:rPr b="1" lang="hu">
                <a:solidFill>
                  <a:srgbClr val="000000"/>
                </a:solidFill>
              </a:rPr>
              <a:t>kiterjesztés</a:t>
            </a:r>
            <a:endParaRPr b="1">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Áttekintés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problémamegoldó ágensek</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problémák típusai</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probléma megfogalmazása</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példák problémákra</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alapvető keresési algoritmusok</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Fakereséső algoritmus</a:t>
            </a:r>
            <a:endParaRPr/>
          </a:p>
        </p:txBody>
      </p:sp>
      <p:sp>
        <p:nvSpPr>
          <p:cNvPr id="174" name="Google Shape;17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hu">
                <a:solidFill>
                  <a:srgbClr val="000000"/>
                </a:solidFill>
              </a:rPr>
              <a:t>function Tree-Search(problem, strategy): megoldás vagy „sikertelen”</a:t>
            </a:r>
            <a:endParaRPr i="1">
              <a:solidFill>
                <a:srgbClr val="000000"/>
              </a:solidFill>
            </a:endParaRPr>
          </a:p>
          <a:p>
            <a:pPr indent="457200" lvl="0" marL="0" rtl="0" algn="l">
              <a:spcBef>
                <a:spcPts val="0"/>
              </a:spcBef>
              <a:spcAft>
                <a:spcPts val="0"/>
              </a:spcAft>
              <a:buNone/>
            </a:pPr>
            <a:r>
              <a:rPr i="1" lang="hu">
                <a:solidFill>
                  <a:srgbClr val="000000"/>
                </a:solidFill>
              </a:rPr>
              <a:t>kereső fa inicializálása a probléma kezdőállapotával</a:t>
            </a:r>
            <a:endParaRPr i="1">
              <a:solidFill>
                <a:srgbClr val="000000"/>
              </a:solidFill>
            </a:endParaRPr>
          </a:p>
          <a:p>
            <a:pPr indent="457200" lvl="0" marL="0" rtl="0" algn="l">
              <a:spcBef>
                <a:spcPts val="0"/>
              </a:spcBef>
              <a:spcAft>
                <a:spcPts val="0"/>
              </a:spcAft>
              <a:buNone/>
            </a:pPr>
            <a:r>
              <a:rPr i="1" lang="hu">
                <a:solidFill>
                  <a:srgbClr val="000000"/>
                </a:solidFill>
              </a:rPr>
              <a:t>loop do </a:t>
            </a:r>
            <a:endParaRPr i="1">
              <a:solidFill>
                <a:srgbClr val="000000"/>
              </a:solidFill>
            </a:endParaRPr>
          </a:p>
          <a:p>
            <a:pPr indent="457200" lvl="0" marL="457200" rtl="0" algn="l">
              <a:spcBef>
                <a:spcPts val="0"/>
              </a:spcBef>
              <a:spcAft>
                <a:spcPts val="0"/>
              </a:spcAft>
              <a:buNone/>
            </a:pPr>
            <a:r>
              <a:rPr i="1" lang="hu">
                <a:solidFill>
                  <a:srgbClr val="000000"/>
                </a:solidFill>
              </a:rPr>
              <a:t>if nincs kiterjeszthető csúcs</a:t>
            </a:r>
            <a:endParaRPr i="1">
              <a:solidFill>
                <a:srgbClr val="000000"/>
              </a:solidFill>
            </a:endParaRPr>
          </a:p>
          <a:p>
            <a:pPr indent="457200" lvl="0" marL="914400" rtl="0" algn="l">
              <a:spcBef>
                <a:spcPts val="0"/>
              </a:spcBef>
              <a:spcAft>
                <a:spcPts val="0"/>
              </a:spcAft>
              <a:buNone/>
            </a:pPr>
            <a:r>
              <a:rPr i="1" lang="hu">
                <a:solidFill>
                  <a:srgbClr val="000000"/>
                </a:solidFill>
              </a:rPr>
              <a:t>then return „sikertelen” </a:t>
            </a:r>
            <a:endParaRPr i="1">
              <a:solidFill>
                <a:srgbClr val="000000"/>
              </a:solidFill>
            </a:endParaRPr>
          </a:p>
          <a:p>
            <a:pPr indent="0" lvl="0" marL="914400" rtl="0" algn="l">
              <a:spcBef>
                <a:spcPts val="0"/>
              </a:spcBef>
              <a:spcAft>
                <a:spcPts val="0"/>
              </a:spcAft>
              <a:buNone/>
            </a:pPr>
            <a:r>
              <a:rPr i="1" lang="hu">
                <a:solidFill>
                  <a:srgbClr val="000000"/>
                </a:solidFill>
              </a:rPr>
              <a:t>válassz a stratégia alapján egy levél csúcsot</a:t>
            </a:r>
            <a:endParaRPr i="1">
              <a:solidFill>
                <a:srgbClr val="000000"/>
              </a:solidFill>
            </a:endParaRPr>
          </a:p>
          <a:p>
            <a:pPr indent="0" lvl="0" marL="914400" rtl="0" algn="l">
              <a:spcBef>
                <a:spcPts val="0"/>
              </a:spcBef>
              <a:spcAft>
                <a:spcPts val="0"/>
              </a:spcAft>
              <a:buNone/>
            </a:pPr>
            <a:r>
              <a:rPr i="1" lang="hu">
                <a:solidFill>
                  <a:srgbClr val="000000"/>
                </a:solidFill>
              </a:rPr>
              <a:t>if a csúcs célállapotot tartalmaz</a:t>
            </a:r>
            <a:endParaRPr i="1">
              <a:solidFill>
                <a:srgbClr val="000000"/>
              </a:solidFill>
            </a:endParaRPr>
          </a:p>
          <a:p>
            <a:pPr indent="457200" lvl="0" marL="914400" rtl="0" algn="l">
              <a:spcBef>
                <a:spcPts val="0"/>
              </a:spcBef>
              <a:spcAft>
                <a:spcPts val="0"/>
              </a:spcAft>
              <a:buNone/>
            </a:pPr>
            <a:r>
              <a:rPr i="1" lang="hu">
                <a:solidFill>
                  <a:srgbClr val="000000"/>
                </a:solidFill>
              </a:rPr>
              <a:t>then return kapcsolódó megoldást</a:t>
            </a:r>
            <a:endParaRPr i="1">
              <a:solidFill>
                <a:srgbClr val="000000"/>
              </a:solidFill>
            </a:endParaRPr>
          </a:p>
          <a:p>
            <a:pPr indent="0" lvl="0" marL="914400" rtl="0" algn="l">
              <a:spcBef>
                <a:spcPts val="0"/>
              </a:spcBef>
              <a:spcAft>
                <a:spcPts val="0"/>
              </a:spcAft>
              <a:buNone/>
            </a:pPr>
            <a:r>
              <a:rPr i="1" lang="hu">
                <a:solidFill>
                  <a:srgbClr val="000000"/>
                </a:solidFill>
              </a:rPr>
              <a:t>else terjeszd ki a csúcsot, és a gyerekcsúcsokat add a keresőfához</a:t>
            </a:r>
            <a:endParaRPr i="1">
              <a:solidFill>
                <a:srgbClr val="000000"/>
              </a:solidFill>
            </a:endParaRPr>
          </a:p>
          <a:p>
            <a:pPr indent="457200" lvl="0" marL="0" rtl="0" algn="l">
              <a:spcBef>
                <a:spcPts val="0"/>
              </a:spcBef>
              <a:spcAft>
                <a:spcPts val="0"/>
              </a:spcAft>
              <a:buNone/>
            </a:pPr>
            <a:r>
              <a:rPr i="1" lang="hu">
                <a:solidFill>
                  <a:srgbClr val="000000"/>
                </a:solidFill>
              </a:rPr>
              <a:t>end</a:t>
            </a:r>
            <a:endParaRPr i="1">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Fakereső algoritmus </a:t>
            </a:r>
            <a:r>
              <a:rPr lang="hu" sz="2400"/>
              <a:t>(AIMA kód)</a:t>
            </a:r>
            <a:endParaRPr sz="2400"/>
          </a:p>
        </p:txBody>
      </p:sp>
      <p:pic>
        <p:nvPicPr>
          <p:cNvPr id="180" name="Google Shape;180;p33"/>
          <p:cNvPicPr preferRelativeResize="0"/>
          <p:nvPr/>
        </p:nvPicPr>
        <p:blipFill>
          <a:blip r:embed="rId3">
            <a:alphaModFix/>
          </a:blip>
          <a:stretch>
            <a:fillRect/>
          </a:stretch>
        </p:blipFill>
        <p:spPr>
          <a:xfrm>
            <a:off x="848350" y="1266775"/>
            <a:ext cx="7010400" cy="3352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 romániai túra</a:t>
            </a:r>
            <a:endParaRPr/>
          </a:p>
        </p:txBody>
      </p:sp>
      <p:pic>
        <p:nvPicPr>
          <p:cNvPr id="186" name="Google Shape;186;p34"/>
          <p:cNvPicPr preferRelativeResize="0"/>
          <p:nvPr/>
        </p:nvPicPr>
        <p:blipFill>
          <a:blip r:embed="rId3">
            <a:alphaModFix/>
          </a:blip>
          <a:stretch>
            <a:fillRect/>
          </a:stretch>
        </p:blipFill>
        <p:spPr>
          <a:xfrm>
            <a:off x="76200" y="1303313"/>
            <a:ext cx="8991599" cy="253686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 romániai túra</a:t>
            </a:r>
            <a:endParaRPr/>
          </a:p>
        </p:txBody>
      </p:sp>
      <p:pic>
        <p:nvPicPr>
          <p:cNvPr id="192" name="Google Shape;192;p35"/>
          <p:cNvPicPr preferRelativeResize="0"/>
          <p:nvPr/>
        </p:nvPicPr>
        <p:blipFill>
          <a:blip r:embed="rId3">
            <a:alphaModFix/>
          </a:blip>
          <a:stretch>
            <a:fillRect/>
          </a:stretch>
        </p:blipFill>
        <p:spPr>
          <a:xfrm>
            <a:off x="76200" y="1296013"/>
            <a:ext cx="8991600" cy="255148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 romániai túra</a:t>
            </a:r>
            <a:endParaRPr/>
          </a:p>
        </p:txBody>
      </p:sp>
      <p:pic>
        <p:nvPicPr>
          <p:cNvPr id="198" name="Google Shape;198;p36"/>
          <p:cNvPicPr preferRelativeResize="0"/>
          <p:nvPr/>
        </p:nvPicPr>
        <p:blipFill>
          <a:blip r:embed="rId3">
            <a:alphaModFix/>
          </a:blip>
          <a:stretch>
            <a:fillRect/>
          </a:stretch>
        </p:blipFill>
        <p:spPr>
          <a:xfrm>
            <a:off x="76200" y="1296013"/>
            <a:ext cx="8991600" cy="255148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Implementáció: állapotok és csúcsok</a:t>
            </a:r>
            <a:endParaRPr/>
          </a:p>
        </p:txBody>
      </p:sp>
      <p:pic>
        <p:nvPicPr>
          <p:cNvPr id="204" name="Google Shape;204;p37"/>
          <p:cNvPicPr preferRelativeResize="0"/>
          <p:nvPr/>
        </p:nvPicPr>
        <p:blipFill>
          <a:blip r:embed="rId3">
            <a:alphaModFix/>
          </a:blip>
          <a:stretch>
            <a:fillRect/>
          </a:stretch>
        </p:blipFill>
        <p:spPr>
          <a:xfrm>
            <a:off x="855938" y="1402100"/>
            <a:ext cx="7432126" cy="3169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311700" y="447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Implementáció: állapotok és csúcsok </a:t>
            </a:r>
            <a:endParaRPr/>
          </a:p>
        </p:txBody>
      </p:sp>
      <p:sp>
        <p:nvSpPr>
          <p:cNvPr id="210" name="Google Shape;210;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az </a:t>
            </a:r>
            <a:r>
              <a:rPr b="1" lang="hu">
                <a:solidFill>
                  <a:srgbClr val="000000"/>
                </a:solidFill>
              </a:rPr>
              <a:t>állapot</a:t>
            </a:r>
            <a:r>
              <a:rPr lang="hu">
                <a:solidFill>
                  <a:srgbClr val="000000"/>
                </a:solidFill>
              </a:rPr>
              <a:t> a fizikai konfiguráció (reprezentációja)</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a </a:t>
            </a:r>
            <a:r>
              <a:rPr b="1" lang="hu">
                <a:solidFill>
                  <a:srgbClr val="000000"/>
                </a:solidFill>
              </a:rPr>
              <a:t>csúcs</a:t>
            </a:r>
            <a:r>
              <a:rPr lang="hu">
                <a:solidFill>
                  <a:srgbClr val="000000"/>
                </a:solidFill>
              </a:rPr>
              <a:t> egy adatszerkezet, melyből felépül a keresőfa</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tartalmaz: szülő, gyerekek, mélység, útköltség</a:t>
            </a:r>
            <a:endParaRPr>
              <a:solidFill>
                <a:srgbClr val="000000"/>
              </a:solidFill>
            </a:endParaRPr>
          </a:p>
          <a:p>
            <a:pPr indent="-342900" lvl="0" marL="457200" rtl="0" algn="l">
              <a:spcBef>
                <a:spcPts val="0"/>
              </a:spcBef>
              <a:spcAft>
                <a:spcPts val="0"/>
              </a:spcAft>
              <a:buSzPts val="1800"/>
              <a:buChar char="●"/>
            </a:pPr>
            <a:r>
              <a:rPr lang="hu">
                <a:solidFill>
                  <a:srgbClr val="000000"/>
                </a:solidFill>
              </a:rPr>
              <a:t>az állapotnak</a:t>
            </a:r>
            <a:r>
              <a:rPr lang="hu"/>
              <a:t> </a:t>
            </a:r>
            <a:r>
              <a:rPr lang="hu">
                <a:solidFill>
                  <a:srgbClr val="FF0000"/>
                </a:solidFill>
              </a:rPr>
              <a:t>nincs</a:t>
            </a:r>
            <a:r>
              <a:rPr lang="hu"/>
              <a:t> </a:t>
            </a:r>
            <a:r>
              <a:rPr lang="hu">
                <a:solidFill>
                  <a:srgbClr val="000000"/>
                </a:solidFill>
              </a:rPr>
              <a:t>szülője, gyereke, mélysége, útköltsége</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az </a:t>
            </a:r>
            <a:r>
              <a:rPr b="1" lang="hu">
                <a:solidFill>
                  <a:srgbClr val="000000"/>
                </a:solidFill>
              </a:rPr>
              <a:t>expand</a:t>
            </a:r>
            <a:r>
              <a:rPr lang="hu">
                <a:solidFill>
                  <a:srgbClr val="000000"/>
                </a:solidFill>
              </a:rPr>
              <a:t> (kiterjeszt) függvény új csúcsokat generál, feltölti azok különböző mezőit, és a </a:t>
            </a:r>
            <a:r>
              <a:rPr b="1" lang="hu">
                <a:solidFill>
                  <a:srgbClr val="000000"/>
                </a:solidFill>
              </a:rPr>
              <a:t>SuccessorFn </a:t>
            </a:r>
            <a:r>
              <a:rPr lang="hu">
                <a:solidFill>
                  <a:srgbClr val="000000"/>
                </a:solidFill>
              </a:rPr>
              <a:t>(rákövetkező) függvényt használja fel, hogy megkonstruálja a megfelelő állapotokat</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Implementáció: kiterjesztés – pszeudokód </a:t>
            </a:r>
            <a:endParaRPr/>
          </a:p>
        </p:txBody>
      </p:sp>
      <p:sp>
        <p:nvSpPr>
          <p:cNvPr id="216" name="Google Shape;216;p39"/>
          <p:cNvSpPr txBox="1"/>
          <p:nvPr>
            <p:ph idx="1" type="body"/>
          </p:nvPr>
        </p:nvSpPr>
        <p:spPr>
          <a:xfrm>
            <a:off x="311700" y="1152475"/>
            <a:ext cx="85206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hu">
                <a:solidFill>
                  <a:srgbClr val="000000"/>
                </a:solidFill>
              </a:rPr>
              <a:t>function Expand(node, problem)): rákövetkező csúcsok</a:t>
            </a:r>
            <a:endParaRPr i="1">
              <a:solidFill>
                <a:srgbClr val="000000"/>
              </a:solidFill>
            </a:endParaRPr>
          </a:p>
          <a:p>
            <a:pPr indent="457200" lvl="0" marL="0" rtl="0" algn="l">
              <a:spcBef>
                <a:spcPts val="0"/>
              </a:spcBef>
              <a:spcAft>
                <a:spcPts val="0"/>
              </a:spcAft>
              <a:buNone/>
            </a:pPr>
            <a:r>
              <a:rPr i="1" lang="hu">
                <a:solidFill>
                  <a:srgbClr val="000000"/>
                </a:solidFill>
              </a:rPr>
              <a:t>successors  = ∅ </a:t>
            </a:r>
            <a:endParaRPr i="1">
              <a:solidFill>
                <a:srgbClr val="000000"/>
              </a:solidFill>
            </a:endParaRPr>
          </a:p>
          <a:p>
            <a:pPr indent="457200" lvl="0" marL="0" rtl="0" algn="l">
              <a:spcBef>
                <a:spcPts val="0"/>
              </a:spcBef>
              <a:spcAft>
                <a:spcPts val="0"/>
              </a:spcAft>
              <a:buNone/>
            </a:pPr>
            <a:r>
              <a:rPr i="1" lang="hu">
                <a:solidFill>
                  <a:srgbClr val="000000"/>
                </a:solidFill>
              </a:rPr>
              <a:t>for each action, result in Successor-Fn(problem, State[node]) do </a:t>
            </a:r>
            <a:endParaRPr i="1">
              <a:solidFill>
                <a:srgbClr val="000000"/>
              </a:solidFill>
            </a:endParaRPr>
          </a:p>
          <a:p>
            <a:pPr indent="457200" lvl="0" marL="457200" rtl="0" algn="l">
              <a:spcBef>
                <a:spcPts val="0"/>
              </a:spcBef>
              <a:spcAft>
                <a:spcPts val="0"/>
              </a:spcAft>
              <a:buNone/>
            </a:pPr>
            <a:r>
              <a:rPr i="1" lang="hu">
                <a:solidFill>
                  <a:srgbClr val="000000"/>
                </a:solidFill>
              </a:rPr>
              <a:t>s = new Node</a:t>
            </a:r>
            <a:endParaRPr i="1">
              <a:solidFill>
                <a:srgbClr val="000000"/>
              </a:solidFill>
            </a:endParaRPr>
          </a:p>
          <a:p>
            <a:pPr indent="457200" lvl="0" marL="457200" rtl="0" algn="l">
              <a:spcBef>
                <a:spcPts val="0"/>
              </a:spcBef>
              <a:spcAft>
                <a:spcPts val="0"/>
              </a:spcAft>
              <a:buNone/>
            </a:pPr>
            <a:r>
              <a:rPr i="1" lang="hu">
                <a:solidFill>
                  <a:srgbClr val="000000"/>
                </a:solidFill>
              </a:rPr>
              <a:t>Parent-Node[s] = node</a:t>
            </a:r>
            <a:endParaRPr i="1">
              <a:solidFill>
                <a:srgbClr val="000000"/>
              </a:solidFill>
            </a:endParaRPr>
          </a:p>
          <a:p>
            <a:pPr indent="457200" lvl="0" marL="457200" rtl="0" algn="l">
              <a:spcBef>
                <a:spcPts val="0"/>
              </a:spcBef>
              <a:spcAft>
                <a:spcPts val="0"/>
              </a:spcAft>
              <a:buNone/>
            </a:pPr>
            <a:r>
              <a:rPr i="1" lang="hu">
                <a:solidFill>
                  <a:srgbClr val="000000"/>
                </a:solidFill>
              </a:rPr>
              <a:t>Action[s] = action</a:t>
            </a:r>
            <a:endParaRPr i="1">
              <a:solidFill>
                <a:srgbClr val="000000"/>
              </a:solidFill>
            </a:endParaRPr>
          </a:p>
          <a:p>
            <a:pPr indent="457200" lvl="0" marL="457200" rtl="0" algn="l">
              <a:spcBef>
                <a:spcPts val="0"/>
              </a:spcBef>
              <a:spcAft>
                <a:spcPts val="0"/>
              </a:spcAft>
              <a:buNone/>
            </a:pPr>
            <a:r>
              <a:rPr i="1" lang="hu">
                <a:solidFill>
                  <a:srgbClr val="000000"/>
                </a:solidFill>
              </a:rPr>
              <a:t>State[s] = result</a:t>
            </a:r>
            <a:endParaRPr i="1">
              <a:solidFill>
                <a:srgbClr val="000000"/>
              </a:solidFill>
            </a:endParaRPr>
          </a:p>
          <a:p>
            <a:pPr indent="457200" lvl="0" marL="457200" rtl="0" algn="l">
              <a:spcBef>
                <a:spcPts val="0"/>
              </a:spcBef>
              <a:spcAft>
                <a:spcPts val="0"/>
              </a:spcAft>
              <a:buNone/>
            </a:pPr>
            <a:r>
              <a:rPr i="1" lang="hu">
                <a:solidFill>
                  <a:srgbClr val="000000"/>
                </a:solidFill>
              </a:rPr>
              <a:t>Path-Cost[s] = Path-Cost[node] + Step-Cost(State[node],action,result)</a:t>
            </a:r>
            <a:endParaRPr i="1">
              <a:solidFill>
                <a:srgbClr val="000000"/>
              </a:solidFill>
            </a:endParaRPr>
          </a:p>
          <a:p>
            <a:pPr indent="457200" lvl="0" marL="457200" rtl="0" algn="l">
              <a:spcBef>
                <a:spcPts val="0"/>
              </a:spcBef>
              <a:spcAft>
                <a:spcPts val="0"/>
              </a:spcAft>
              <a:buNone/>
            </a:pPr>
            <a:r>
              <a:rPr i="1" lang="hu">
                <a:solidFill>
                  <a:srgbClr val="000000"/>
                </a:solidFill>
              </a:rPr>
              <a:t>Depth[s] = Depth[node] + 1 </a:t>
            </a:r>
            <a:endParaRPr i="1">
              <a:solidFill>
                <a:srgbClr val="000000"/>
              </a:solidFill>
            </a:endParaRPr>
          </a:p>
          <a:p>
            <a:pPr indent="0" lvl="0" marL="457200" rtl="0" algn="l">
              <a:spcBef>
                <a:spcPts val="0"/>
              </a:spcBef>
              <a:spcAft>
                <a:spcPts val="0"/>
              </a:spcAft>
              <a:buNone/>
            </a:pPr>
            <a:r>
              <a:rPr i="1" lang="hu">
                <a:solidFill>
                  <a:srgbClr val="000000"/>
                </a:solidFill>
              </a:rPr>
              <a:t>successors += s</a:t>
            </a:r>
            <a:endParaRPr i="1">
              <a:solidFill>
                <a:srgbClr val="000000"/>
              </a:solidFill>
            </a:endParaRPr>
          </a:p>
          <a:p>
            <a:pPr indent="0" lvl="0" marL="457200" rtl="0" algn="l">
              <a:spcBef>
                <a:spcPts val="0"/>
              </a:spcBef>
              <a:spcAft>
                <a:spcPts val="0"/>
              </a:spcAft>
              <a:buNone/>
            </a:pPr>
            <a:r>
              <a:rPr i="1" lang="hu">
                <a:solidFill>
                  <a:srgbClr val="000000"/>
                </a:solidFill>
              </a:rPr>
              <a:t>return successors</a:t>
            </a:r>
            <a:endParaRPr i="1">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Implementáció: kiterjesztés (AIMA kód)</a:t>
            </a:r>
            <a:endParaRPr/>
          </a:p>
        </p:txBody>
      </p:sp>
      <p:pic>
        <p:nvPicPr>
          <p:cNvPr id="222" name="Google Shape;222;p40"/>
          <p:cNvPicPr preferRelativeResize="0"/>
          <p:nvPr/>
        </p:nvPicPr>
        <p:blipFill>
          <a:blip r:embed="rId3">
            <a:alphaModFix/>
          </a:blip>
          <a:stretch>
            <a:fillRect/>
          </a:stretch>
        </p:blipFill>
        <p:spPr>
          <a:xfrm>
            <a:off x="740525" y="1170125"/>
            <a:ext cx="7662950" cy="39141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Keresési stratégiák</a:t>
            </a:r>
            <a:endParaRPr/>
          </a:p>
        </p:txBody>
      </p:sp>
      <p:sp>
        <p:nvSpPr>
          <p:cNvPr id="228" name="Google Shape;228;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solidFill>
                  <a:srgbClr val="000000"/>
                </a:solidFill>
              </a:rPr>
              <a:t>A stratégiát a kiterjesztéshez kapcsolódó kiválasztás határozza meg.</a:t>
            </a:r>
            <a:endParaRPr>
              <a:solidFill>
                <a:srgbClr val="000000"/>
              </a:solidFill>
            </a:endParaRPr>
          </a:p>
          <a:p>
            <a:pPr indent="0" lvl="0" marL="0" rtl="0" algn="l">
              <a:spcBef>
                <a:spcPts val="1600"/>
              </a:spcBef>
              <a:spcAft>
                <a:spcPts val="0"/>
              </a:spcAft>
              <a:buNone/>
            </a:pPr>
            <a:r>
              <a:rPr lang="hu">
                <a:solidFill>
                  <a:srgbClr val="000000"/>
                </a:solidFill>
              </a:rPr>
              <a:t>A stratégiákat a következő dimenziók mentén csoportosíthatjuk:</a:t>
            </a:r>
            <a:endParaRPr>
              <a:solidFill>
                <a:srgbClr val="000000"/>
              </a:solidFill>
            </a:endParaRPr>
          </a:p>
          <a:p>
            <a:pPr indent="-342900" lvl="0" marL="457200" rtl="0" algn="l">
              <a:spcBef>
                <a:spcPts val="1600"/>
              </a:spcBef>
              <a:spcAft>
                <a:spcPts val="0"/>
              </a:spcAft>
              <a:buClr>
                <a:srgbClr val="000000"/>
              </a:buClr>
              <a:buSzPts val="1800"/>
              <a:buChar char="●"/>
            </a:pPr>
            <a:r>
              <a:rPr b="1" lang="hu">
                <a:solidFill>
                  <a:srgbClr val="000000"/>
                </a:solidFill>
              </a:rPr>
              <a:t>teljesség</a:t>
            </a:r>
            <a:endParaRPr b="1">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Ha van megoldás, akkor megtaláljuk?</a:t>
            </a:r>
            <a:endParaRPr>
              <a:solidFill>
                <a:srgbClr val="000000"/>
              </a:solidFill>
            </a:endParaRPr>
          </a:p>
          <a:p>
            <a:pPr indent="-342900" lvl="0" marL="457200" rtl="0" algn="l">
              <a:spcBef>
                <a:spcPts val="0"/>
              </a:spcBef>
              <a:spcAft>
                <a:spcPts val="0"/>
              </a:spcAft>
              <a:buClr>
                <a:srgbClr val="000000"/>
              </a:buClr>
              <a:buSzPts val="1800"/>
              <a:buChar char="●"/>
            </a:pPr>
            <a:r>
              <a:rPr b="1" lang="hu">
                <a:solidFill>
                  <a:srgbClr val="000000"/>
                </a:solidFill>
              </a:rPr>
              <a:t>időbonyolultság</a:t>
            </a:r>
            <a:endParaRPr b="1">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Hány csúcsot generál/terjeszt ki?</a:t>
            </a:r>
            <a:endParaRPr>
              <a:solidFill>
                <a:srgbClr val="000000"/>
              </a:solidFill>
            </a:endParaRPr>
          </a:p>
          <a:p>
            <a:pPr indent="-342900" lvl="0" marL="457200" rtl="0" algn="l">
              <a:spcBef>
                <a:spcPts val="0"/>
              </a:spcBef>
              <a:spcAft>
                <a:spcPts val="0"/>
              </a:spcAft>
              <a:buClr>
                <a:srgbClr val="000000"/>
              </a:buClr>
              <a:buSzPts val="1800"/>
              <a:buChar char="●"/>
            </a:pPr>
            <a:r>
              <a:rPr b="1" lang="hu">
                <a:solidFill>
                  <a:srgbClr val="000000"/>
                </a:solidFill>
              </a:rPr>
              <a:t>tárbonyolultság</a:t>
            </a:r>
            <a:endParaRPr b="1">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Egyszerre mennyi csúcsot kell a memóriában tárolni?</a:t>
            </a:r>
            <a:endParaRPr>
              <a:solidFill>
                <a:srgbClr val="000000"/>
              </a:solidFill>
            </a:endParaRPr>
          </a:p>
          <a:p>
            <a:pPr indent="-342900" lvl="0" marL="457200" rtl="0" algn="l">
              <a:spcBef>
                <a:spcPts val="0"/>
              </a:spcBef>
              <a:spcAft>
                <a:spcPts val="0"/>
              </a:spcAft>
              <a:buClr>
                <a:srgbClr val="000000"/>
              </a:buClr>
              <a:buSzPts val="1800"/>
              <a:buChar char="●"/>
            </a:pPr>
            <a:r>
              <a:rPr b="1" lang="hu">
                <a:solidFill>
                  <a:srgbClr val="000000"/>
                </a:solidFill>
              </a:rPr>
              <a:t>optimalitás</a:t>
            </a:r>
            <a:endParaRPr b="1">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Mindig a legkisebb költségű megoldást találja meg?</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08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Problémamegoldó ágensek </a:t>
            </a:r>
            <a:endParaRPr/>
          </a:p>
        </p:txBody>
      </p:sp>
      <p:sp>
        <p:nvSpPr>
          <p:cNvPr id="67" name="Google Shape;67;p15"/>
          <p:cNvSpPr txBox="1"/>
          <p:nvPr>
            <p:ph idx="1" type="body"/>
          </p:nvPr>
        </p:nvSpPr>
        <p:spPr>
          <a:xfrm>
            <a:off x="1143600" y="884400"/>
            <a:ext cx="6856800" cy="4025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hu">
                <a:solidFill>
                  <a:srgbClr val="000000"/>
                </a:solidFill>
              </a:rPr>
              <a:t>function Simple-Problem-Solving-Agent(percept): művelet</a:t>
            </a:r>
            <a:endParaRPr i="1">
              <a:solidFill>
                <a:srgbClr val="000000"/>
              </a:solidFill>
            </a:endParaRPr>
          </a:p>
          <a:p>
            <a:pPr indent="457200" lvl="0" marL="0" rtl="0" algn="l">
              <a:lnSpc>
                <a:spcPct val="100000"/>
              </a:lnSpc>
              <a:spcBef>
                <a:spcPts val="0"/>
              </a:spcBef>
              <a:spcAft>
                <a:spcPts val="0"/>
              </a:spcAft>
              <a:buNone/>
            </a:pPr>
            <a:r>
              <a:rPr i="1" lang="hu">
                <a:solidFill>
                  <a:srgbClr val="000000"/>
                </a:solidFill>
              </a:rPr>
              <a:t>static:	seq: cselekvéssorozat, kezdetben üres </a:t>
            </a:r>
            <a:endParaRPr i="1">
              <a:solidFill>
                <a:srgbClr val="000000"/>
              </a:solidFill>
            </a:endParaRPr>
          </a:p>
          <a:p>
            <a:pPr indent="457200" lvl="0" marL="914400" rtl="0" algn="l">
              <a:lnSpc>
                <a:spcPct val="100000"/>
              </a:lnSpc>
              <a:spcBef>
                <a:spcPts val="0"/>
              </a:spcBef>
              <a:spcAft>
                <a:spcPts val="0"/>
              </a:spcAft>
              <a:buNone/>
            </a:pPr>
            <a:r>
              <a:rPr i="1" lang="hu">
                <a:solidFill>
                  <a:srgbClr val="000000"/>
                </a:solidFill>
              </a:rPr>
              <a:t>state: a világ aktuális állapotának leírása </a:t>
            </a:r>
            <a:endParaRPr i="1">
              <a:solidFill>
                <a:srgbClr val="000000"/>
              </a:solidFill>
            </a:endParaRPr>
          </a:p>
          <a:p>
            <a:pPr indent="457200" lvl="0" marL="914400" rtl="0" algn="l">
              <a:lnSpc>
                <a:spcPct val="100000"/>
              </a:lnSpc>
              <a:spcBef>
                <a:spcPts val="0"/>
              </a:spcBef>
              <a:spcAft>
                <a:spcPts val="0"/>
              </a:spcAft>
              <a:buNone/>
            </a:pPr>
            <a:r>
              <a:rPr i="1" lang="hu">
                <a:solidFill>
                  <a:srgbClr val="000000"/>
                </a:solidFill>
              </a:rPr>
              <a:t>goal: cél, kezdetben nincs (nil) </a:t>
            </a:r>
            <a:endParaRPr i="1">
              <a:solidFill>
                <a:srgbClr val="000000"/>
              </a:solidFill>
            </a:endParaRPr>
          </a:p>
          <a:p>
            <a:pPr indent="457200" lvl="0" marL="914400" rtl="0" algn="l">
              <a:lnSpc>
                <a:spcPct val="100000"/>
              </a:lnSpc>
              <a:spcBef>
                <a:spcPts val="0"/>
              </a:spcBef>
              <a:spcAft>
                <a:spcPts val="0"/>
              </a:spcAft>
              <a:buNone/>
            </a:pPr>
            <a:r>
              <a:rPr i="1" lang="hu">
                <a:solidFill>
                  <a:srgbClr val="000000"/>
                </a:solidFill>
              </a:rPr>
              <a:t>problem: a probléma megfogalmazása </a:t>
            </a:r>
            <a:endParaRPr i="1">
              <a:solidFill>
                <a:srgbClr val="000000"/>
              </a:solidFill>
            </a:endParaRPr>
          </a:p>
          <a:p>
            <a:pPr indent="457200" lvl="0" marL="0" rtl="0" algn="l">
              <a:lnSpc>
                <a:spcPct val="100000"/>
              </a:lnSpc>
              <a:spcBef>
                <a:spcPts val="0"/>
              </a:spcBef>
              <a:spcAft>
                <a:spcPts val="0"/>
              </a:spcAft>
              <a:buNone/>
            </a:pPr>
            <a:r>
              <a:t/>
            </a:r>
            <a:endParaRPr i="1">
              <a:solidFill>
                <a:srgbClr val="000000"/>
              </a:solidFill>
            </a:endParaRPr>
          </a:p>
          <a:p>
            <a:pPr indent="457200" lvl="0" marL="0" rtl="0" algn="l">
              <a:lnSpc>
                <a:spcPct val="100000"/>
              </a:lnSpc>
              <a:spcBef>
                <a:spcPts val="0"/>
              </a:spcBef>
              <a:spcAft>
                <a:spcPts val="0"/>
              </a:spcAft>
              <a:buNone/>
            </a:pPr>
            <a:r>
              <a:rPr i="1" lang="hu">
                <a:solidFill>
                  <a:srgbClr val="000000"/>
                </a:solidFill>
              </a:rPr>
              <a:t>state = Update-State(state, percept) </a:t>
            </a:r>
            <a:endParaRPr i="1">
              <a:solidFill>
                <a:srgbClr val="000000"/>
              </a:solidFill>
            </a:endParaRPr>
          </a:p>
          <a:p>
            <a:pPr indent="457200" lvl="0" marL="0" rtl="0" algn="l">
              <a:lnSpc>
                <a:spcPct val="100000"/>
              </a:lnSpc>
              <a:spcBef>
                <a:spcPts val="0"/>
              </a:spcBef>
              <a:spcAft>
                <a:spcPts val="0"/>
              </a:spcAft>
              <a:buNone/>
            </a:pPr>
            <a:r>
              <a:rPr i="1" lang="hu">
                <a:solidFill>
                  <a:srgbClr val="000000"/>
                </a:solidFill>
              </a:rPr>
              <a:t>if seq is empty then </a:t>
            </a:r>
            <a:endParaRPr i="1">
              <a:solidFill>
                <a:srgbClr val="000000"/>
              </a:solidFill>
            </a:endParaRPr>
          </a:p>
          <a:p>
            <a:pPr indent="457200" lvl="0" marL="457200" rtl="0" algn="l">
              <a:lnSpc>
                <a:spcPct val="100000"/>
              </a:lnSpc>
              <a:spcBef>
                <a:spcPts val="0"/>
              </a:spcBef>
              <a:spcAft>
                <a:spcPts val="0"/>
              </a:spcAft>
              <a:buNone/>
            </a:pPr>
            <a:r>
              <a:rPr i="1" lang="hu">
                <a:solidFill>
                  <a:srgbClr val="000000"/>
                </a:solidFill>
              </a:rPr>
              <a:t>goal = Formulate-Goal(state) </a:t>
            </a:r>
            <a:endParaRPr i="1">
              <a:solidFill>
                <a:srgbClr val="000000"/>
              </a:solidFill>
            </a:endParaRPr>
          </a:p>
          <a:p>
            <a:pPr indent="457200" lvl="0" marL="457200" rtl="0" algn="l">
              <a:lnSpc>
                <a:spcPct val="100000"/>
              </a:lnSpc>
              <a:spcBef>
                <a:spcPts val="0"/>
              </a:spcBef>
              <a:spcAft>
                <a:spcPts val="0"/>
              </a:spcAft>
              <a:buNone/>
            </a:pPr>
            <a:r>
              <a:rPr i="1" lang="hu">
                <a:solidFill>
                  <a:srgbClr val="000000"/>
                </a:solidFill>
              </a:rPr>
              <a:t>problem = Formulate-Problem(state, goal) </a:t>
            </a:r>
            <a:endParaRPr i="1">
              <a:solidFill>
                <a:srgbClr val="000000"/>
              </a:solidFill>
            </a:endParaRPr>
          </a:p>
          <a:p>
            <a:pPr indent="457200" lvl="0" marL="457200" rtl="0" algn="l">
              <a:lnSpc>
                <a:spcPct val="100000"/>
              </a:lnSpc>
              <a:spcBef>
                <a:spcPts val="0"/>
              </a:spcBef>
              <a:spcAft>
                <a:spcPts val="0"/>
              </a:spcAft>
              <a:buNone/>
            </a:pPr>
            <a:r>
              <a:rPr i="1" lang="hu">
                <a:solidFill>
                  <a:srgbClr val="000000"/>
                </a:solidFill>
              </a:rPr>
              <a:t>seq = Search(problem) </a:t>
            </a:r>
            <a:endParaRPr i="1">
              <a:solidFill>
                <a:srgbClr val="000000"/>
              </a:solidFill>
            </a:endParaRPr>
          </a:p>
          <a:p>
            <a:pPr indent="0" lvl="0" marL="457200" rtl="0" algn="l">
              <a:lnSpc>
                <a:spcPct val="100000"/>
              </a:lnSpc>
              <a:spcBef>
                <a:spcPts val="0"/>
              </a:spcBef>
              <a:spcAft>
                <a:spcPts val="0"/>
              </a:spcAft>
              <a:buNone/>
            </a:pPr>
            <a:r>
              <a:rPr i="1" lang="hu">
                <a:solidFill>
                  <a:srgbClr val="000000"/>
                </a:solidFill>
              </a:rPr>
              <a:t>action = Recommendation(seq, state) </a:t>
            </a:r>
            <a:endParaRPr i="1">
              <a:solidFill>
                <a:srgbClr val="000000"/>
              </a:solidFill>
            </a:endParaRPr>
          </a:p>
          <a:p>
            <a:pPr indent="0" lvl="0" marL="457200" rtl="0" algn="l">
              <a:lnSpc>
                <a:spcPct val="100000"/>
              </a:lnSpc>
              <a:spcBef>
                <a:spcPts val="0"/>
              </a:spcBef>
              <a:spcAft>
                <a:spcPts val="0"/>
              </a:spcAft>
              <a:buNone/>
            </a:pPr>
            <a:r>
              <a:rPr i="1" lang="hu">
                <a:solidFill>
                  <a:srgbClr val="000000"/>
                </a:solidFill>
              </a:rPr>
              <a:t>seq = Remainder(seq, state) </a:t>
            </a:r>
            <a:endParaRPr i="1">
              <a:solidFill>
                <a:srgbClr val="000000"/>
              </a:solidFill>
            </a:endParaRPr>
          </a:p>
          <a:p>
            <a:pPr indent="0" lvl="0" marL="457200" rtl="0" algn="l">
              <a:lnSpc>
                <a:spcPct val="100000"/>
              </a:lnSpc>
              <a:spcBef>
                <a:spcPts val="0"/>
              </a:spcBef>
              <a:spcAft>
                <a:spcPts val="0"/>
              </a:spcAft>
              <a:buNone/>
            </a:pPr>
            <a:r>
              <a:rPr i="1" lang="hu">
                <a:solidFill>
                  <a:srgbClr val="000000"/>
                </a:solidFill>
              </a:rPr>
              <a:t>return action</a:t>
            </a:r>
            <a:endParaRPr i="1">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Keresési stratégiák</a:t>
            </a:r>
            <a:endParaRPr/>
          </a:p>
        </p:txBody>
      </p:sp>
      <p:sp>
        <p:nvSpPr>
          <p:cNvPr id="234" name="Google Shape;234;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solidFill>
                  <a:srgbClr val="000000"/>
                </a:solidFill>
              </a:rPr>
              <a:t>Az idő és tár bonyolultságánál a következő konstansokat használjuk:</a:t>
            </a:r>
            <a:endParaRPr>
              <a:solidFill>
                <a:srgbClr val="000000"/>
              </a:solidFill>
            </a:endParaRPr>
          </a:p>
          <a:p>
            <a:pPr indent="-342900" lvl="0" marL="457200" rtl="0" algn="l">
              <a:spcBef>
                <a:spcPts val="1600"/>
              </a:spcBef>
              <a:spcAft>
                <a:spcPts val="0"/>
              </a:spcAft>
              <a:buClr>
                <a:srgbClr val="000000"/>
              </a:buClr>
              <a:buSzPts val="1800"/>
              <a:buChar char="●"/>
            </a:pPr>
            <a:r>
              <a:rPr lang="hu">
                <a:solidFill>
                  <a:srgbClr val="000000"/>
                </a:solidFill>
              </a:rPr>
              <a:t>b – maximális elágazási faktor a kereső fában</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d – a legkisebb költségű megoldás mélysége</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m – az állapottér maximális mélysége (esetleg ∞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Nem informált keresési stratégiák</a:t>
            </a:r>
            <a:endParaRPr/>
          </a:p>
        </p:txBody>
      </p:sp>
      <p:sp>
        <p:nvSpPr>
          <p:cNvPr id="240" name="Google Shape;240;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solidFill>
                  <a:srgbClr val="000000"/>
                </a:solidFill>
              </a:rPr>
              <a:t>A nem informált keresési stratégiák csak a probléma definiálásakor megadott információkat használja fel</a:t>
            </a:r>
            <a:endParaRPr>
              <a:solidFill>
                <a:srgbClr val="000000"/>
              </a:solidFill>
            </a:endParaRPr>
          </a:p>
          <a:p>
            <a:pPr indent="-342900" lvl="0" marL="457200" rtl="0" algn="l">
              <a:spcBef>
                <a:spcPts val="1600"/>
              </a:spcBef>
              <a:spcAft>
                <a:spcPts val="0"/>
              </a:spcAft>
              <a:buClr>
                <a:srgbClr val="000000"/>
              </a:buClr>
              <a:buSzPts val="1800"/>
              <a:buChar char="●"/>
            </a:pPr>
            <a:r>
              <a:rPr lang="hu">
                <a:solidFill>
                  <a:srgbClr val="000000"/>
                </a:solidFill>
              </a:rPr>
              <a:t>szélességi keresés</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egyenletes költségű keresés ( ~ best first)</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mélységi keresés</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mélységkorlátozott keresés</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iteratívan mélyülő mélységi keresés</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rPr lang="hu" u="sng">
                <a:solidFill>
                  <a:schemeClr val="hlink"/>
                </a:solidFill>
                <a:hlinkClick r:id="rId3"/>
              </a:rPr>
              <a:t>Youtube vizualizáció</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animEffect filter="fade" transition="in">
                                      <p:cBhvr>
                                        <p:cTn dur="1000"/>
                                        <p:tgtEl>
                                          <p:spTgt spid="2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animEffect filter="fade" transition="in">
                                      <p:cBhvr>
                                        <p:cTn dur="1000"/>
                                        <p:tgtEl>
                                          <p:spTgt spid="2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animEffect filter="fade" transition="in">
                                      <p:cBhvr>
                                        <p:cTn dur="1000"/>
                                        <p:tgtEl>
                                          <p:spTgt spid="2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3" st="3"/>
                                            </p:txEl>
                                          </p:spTgt>
                                        </p:tgtEl>
                                        <p:attrNameLst>
                                          <p:attrName>style.visibility</p:attrName>
                                        </p:attrNameLst>
                                      </p:cBhvr>
                                      <p:to>
                                        <p:strVal val="visible"/>
                                      </p:to>
                                    </p:set>
                                    <p:animEffect filter="fade" transition="in">
                                      <p:cBhvr>
                                        <p:cTn dur="1000"/>
                                        <p:tgtEl>
                                          <p:spTgt spid="2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4" st="4"/>
                                            </p:txEl>
                                          </p:spTgt>
                                        </p:tgtEl>
                                        <p:attrNameLst>
                                          <p:attrName>style.visibility</p:attrName>
                                        </p:attrNameLst>
                                      </p:cBhvr>
                                      <p:to>
                                        <p:strVal val="visible"/>
                                      </p:to>
                                    </p:set>
                                    <p:animEffect filter="fade" transition="in">
                                      <p:cBhvr>
                                        <p:cTn dur="1000"/>
                                        <p:tgtEl>
                                          <p:spTgt spid="2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5" st="5"/>
                                            </p:txEl>
                                          </p:spTgt>
                                        </p:tgtEl>
                                        <p:attrNameLst>
                                          <p:attrName>style.visibility</p:attrName>
                                        </p:attrNameLst>
                                      </p:cBhvr>
                                      <p:to>
                                        <p:strVal val="visible"/>
                                      </p:to>
                                    </p:set>
                                    <p:animEffect filter="fade" transition="in">
                                      <p:cBhvr>
                                        <p:cTn dur="1000"/>
                                        <p:tgtEl>
                                          <p:spTgt spid="24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6" st="6"/>
                                            </p:txEl>
                                          </p:spTgt>
                                        </p:tgtEl>
                                        <p:attrNameLst>
                                          <p:attrName>style.visibility</p:attrName>
                                        </p:attrNameLst>
                                      </p:cBhvr>
                                      <p:to>
                                        <p:strVal val="visible"/>
                                      </p:to>
                                    </p:set>
                                    <p:animEffect filter="fade" transition="in">
                                      <p:cBhvr>
                                        <p:cTn dur="1000"/>
                                        <p:tgtEl>
                                          <p:spTgt spid="24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7" st="7"/>
                                            </p:txEl>
                                          </p:spTgt>
                                        </p:tgtEl>
                                        <p:attrNameLst>
                                          <p:attrName>style.visibility</p:attrName>
                                        </p:attrNameLst>
                                      </p:cBhvr>
                                      <p:to>
                                        <p:strVal val="visible"/>
                                      </p:to>
                                    </p:set>
                                    <p:animEffect filter="fade" transition="in">
                                      <p:cBhvr>
                                        <p:cTn dur="1000"/>
                                        <p:tgtEl>
                                          <p:spTgt spid="24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Szélességi keresés</a:t>
            </a:r>
            <a:endParaRPr/>
          </a:p>
        </p:txBody>
      </p:sp>
      <p:sp>
        <p:nvSpPr>
          <p:cNvPr id="246" name="Google Shape;246;p44"/>
          <p:cNvSpPr txBox="1"/>
          <p:nvPr>
            <p:ph idx="1" type="body"/>
          </p:nvPr>
        </p:nvSpPr>
        <p:spPr>
          <a:xfrm>
            <a:off x="311700" y="1152475"/>
            <a:ext cx="8520600" cy="13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solidFill>
                  <a:srgbClr val="000000"/>
                </a:solidFill>
              </a:rPr>
              <a:t>A legsekélyebb (legkisebb mélységű) még ki nem terjesztett csúcsot terjeszti ki</a:t>
            </a:r>
            <a:endParaRPr>
              <a:solidFill>
                <a:srgbClr val="000000"/>
              </a:solidFill>
            </a:endParaRPr>
          </a:p>
          <a:p>
            <a:pPr indent="0" lvl="0" marL="0" rtl="0" algn="l">
              <a:spcBef>
                <a:spcPts val="1600"/>
              </a:spcBef>
              <a:spcAft>
                <a:spcPts val="1600"/>
              </a:spcAft>
              <a:buNone/>
            </a:pPr>
            <a:r>
              <a:rPr lang="hu">
                <a:solidFill>
                  <a:srgbClr val="000000"/>
                </a:solidFill>
              </a:rPr>
              <a:t>A perem egy sor adatszerkezet (FIFO), az új rákövetkezők a sor végére kerülnek, a sor első eleme kerül kiterjesztésre</a:t>
            </a:r>
            <a:endParaRPr>
              <a:solidFill>
                <a:srgbClr val="000000"/>
              </a:solidFill>
            </a:endParaRPr>
          </a:p>
        </p:txBody>
      </p:sp>
      <p:pic>
        <p:nvPicPr>
          <p:cNvPr id="247" name="Google Shape;247;p44"/>
          <p:cNvPicPr preferRelativeResize="0"/>
          <p:nvPr/>
        </p:nvPicPr>
        <p:blipFill>
          <a:blip r:embed="rId3">
            <a:alphaModFix/>
          </a:blip>
          <a:stretch>
            <a:fillRect/>
          </a:stretch>
        </p:blipFill>
        <p:spPr>
          <a:xfrm>
            <a:off x="2777388" y="2773250"/>
            <a:ext cx="3589225" cy="23702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Szélességi keresés</a:t>
            </a:r>
            <a:endParaRPr/>
          </a:p>
        </p:txBody>
      </p:sp>
      <p:pic>
        <p:nvPicPr>
          <p:cNvPr id="253" name="Google Shape;253;p45"/>
          <p:cNvPicPr preferRelativeResize="0"/>
          <p:nvPr/>
        </p:nvPicPr>
        <p:blipFill>
          <a:blip r:embed="rId3">
            <a:alphaModFix/>
          </a:blip>
          <a:stretch>
            <a:fillRect/>
          </a:stretch>
        </p:blipFill>
        <p:spPr>
          <a:xfrm>
            <a:off x="2747250" y="2748525"/>
            <a:ext cx="3649500" cy="2394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Szélességi keresés</a:t>
            </a:r>
            <a:endParaRPr/>
          </a:p>
        </p:txBody>
      </p:sp>
      <p:pic>
        <p:nvPicPr>
          <p:cNvPr id="259" name="Google Shape;259;p46"/>
          <p:cNvPicPr preferRelativeResize="0"/>
          <p:nvPr/>
        </p:nvPicPr>
        <p:blipFill>
          <a:blip r:embed="rId3">
            <a:alphaModFix/>
          </a:blip>
          <a:stretch>
            <a:fillRect/>
          </a:stretch>
        </p:blipFill>
        <p:spPr>
          <a:xfrm>
            <a:off x="2703600" y="2746175"/>
            <a:ext cx="3675925" cy="23973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Szélességi keresés</a:t>
            </a:r>
            <a:endParaRPr/>
          </a:p>
        </p:txBody>
      </p:sp>
      <p:pic>
        <p:nvPicPr>
          <p:cNvPr id="265" name="Google Shape;265;p47"/>
          <p:cNvPicPr preferRelativeResize="0"/>
          <p:nvPr/>
        </p:nvPicPr>
        <p:blipFill>
          <a:blip r:embed="rId3">
            <a:alphaModFix/>
          </a:blip>
          <a:stretch>
            <a:fillRect/>
          </a:stretch>
        </p:blipFill>
        <p:spPr>
          <a:xfrm>
            <a:off x="2481900" y="2688900"/>
            <a:ext cx="4091000" cy="2454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Szélességi keresés tulajdonságai</a:t>
            </a:r>
            <a:endParaRPr/>
          </a:p>
        </p:txBody>
      </p:sp>
      <p:sp>
        <p:nvSpPr>
          <p:cNvPr id="271" name="Google Shape;271;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Teljes?</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Igen, ha b véges</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Időbonyolultság?</a:t>
            </a:r>
            <a:endParaRPr>
              <a:solidFill>
                <a:srgbClr val="000000"/>
              </a:solidFill>
            </a:endParaRPr>
          </a:p>
          <a:p>
            <a:pPr indent="-342900" lvl="1" marL="914400" rtl="0" algn="l">
              <a:spcBef>
                <a:spcPts val="0"/>
              </a:spcBef>
              <a:spcAft>
                <a:spcPts val="0"/>
              </a:spcAft>
              <a:buClr>
                <a:srgbClr val="000000"/>
              </a:buClr>
              <a:buSzPts val="1800"/>
              <a:buChar char="○"/>
            </a:pPr>
            <a:r>
              <a:rPr lang="hu" sz="1800">
                <a:solidFill>
                  <a:srgbClr val="000000"/>
                </a:solidFill>
              </a:rPr>
              <a:t>1+b+... + b(b</a:t>
            </a:r>
            <a:r>
              <a:rPr baseline="30000" lang="hu" sz="1800">
                <a:solidFill>
                  <a:srgbClr val="000000"/>
                </a:solidFill>
              </a:rPr>
              <a:t>d</a:t>
            </a:r>
            <a:r>
              <a:rPr lang="hu" sz="1800">
                <a:solidFill>
                  <a:srgbClr val="000000"/>
                </a:solidFill>
              </a:rPr>
              <a:t>-1) = O(b</a:t>
            </a:r>
            <a:r>
              <a:rPr baseline="30000" lang="hu" sz="1800">
                <a:solidFill>
                  <a:srgbClr val="000000"/>
                </a:solidFill>
              </a:rPr>
              <a:t>d+1</a:t>
            </a:r>
            <a:r>
              <a:rPr lang="hu" sz="1800">
                <a:solidFill>
                  <a:srgbClr val="000000"/>
                </a:solidFill>
              </a:rPr>
              <a:t>), azaz d-ben exponenciális</a:t>
            </a:r>
            <a:endParaRPr sz="1800">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Tárbonyolultság?</a:t>
            </a:r>
            <a:endParaRPr>
              <a:solidFill>
                <a:srgbClr val="000000"/>
              </a:solidFill>
            </a:endParaRPr>
          </a:p>
          <a:p>
            <a:pPr indent="-317500" lvl="1" marL="914400" rtl="0" algn="l">
              <a:spcBef>
                <a:spcPts val="0"/>
              </a:spcBef>
              <a:spcAft>
                <a:spcPts val="0"/>
              </a:spcAft>
              <a:buClr>
                <a:srgbClr val="000000"/>
              </a:buClr>
              <a:buSzPts val="1400"/>
              <a:buChar char="○"/>
            </a:pPr>
            <a:r>
              <a:rPr lang="hu" sz="1800">
                <a:solidFill>
                  <a:srgbClr val="000000"/>
                </a:solidFill>
              </a:rPr>
              <a:t>O(b</a:t>
            </a:r>
            <a:r>
              <a:rPr baseline="30000" lang="hu" sz="1800">
                <a:solidFill>
                  <a:srgbClr val="000000"/>
                </a:solidFill>
              </a:rPr>
              <a:t>d+1</a:t>
            </a:r>
            <a:r>
              <a:rPr lang="hu" sz="1800">
                <a:solidFill>
                  <a:srgbClr val="000000"/>
                </a:solidFill>
              </a:rPr>
              <a:t>), minden csúcsot a memóriában tart</a:t>
            </a:r>
            <a:endParaRPr sz="1800">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Optimális?</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Igen, ha minden lépés azonos költségű</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általános esetben nem</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a tárigény jelentős probléma, ha 100MB/s a csúcsok generálásának sebessége, az egy nap 8640GB</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Egyenletes költségű keresés tulajdonságai</a:t>
            </a:r>
            <a:endParaRPr/>
          </a:p>
        </p:txBody>
      </p:sp>
      <p:sp>
        <p:nvSpPr>
          <p:cNvPr id="277" name="Google Shape;277;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A legkisebb költségű még ki nem terjesztett csúcsot terjeszti ki. </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Perem implementációja: prioritás sor az útköltség szerint (növekvő)</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Ha minden élköltség azonos, egybeesik a szélességi kereséssel</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Teljes?</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Igen, ha az élköltségek pozitívak és nagyobbak ε-nál</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Idő- és tárbonyolultság</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azon csúcsok száma, melyek útköltsége kisebb vagy egyenlő az optimális megoldás költségénél </a:t>
            </a:r>
            <a:r>
              <a:rPr lang="hu" sz="1800">
                <a:solidFill>
                  <a:srgbClr val="000000"/>
                </a:solidFill>
              </a:rPr>
              <a:t>O(b</a:t>
            </a:r>
            <a:r>
              <a:rPr baseline="30000" lang="hu" sz="1800">
                <a:solidFill>
                  <a:srgbClr val="000000"/>
                </a:solidFill>
              </a:rPr>
              <a:t>⌈C*/ε⌉</a:t>
            </a:r>
            <a:r>
              <a:rPr lang="hu" sz="1800">
                <a:solidFill>
                  <a:srgbClr val="000000"/>
                </a:solidFill>
              </a:rPr>
              <a:t>)</a:t>
            </a:r>
            <a:endParaRPr sz="1800">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Optimális?</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igen, a csúcsok a g(n) útköltség szerint növekvő sorrendben lesznek kifejtve</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Mélységi keresés</a:t>
            </a:r>
            <a:endParaRPr/>
          </a:p>
        </p:txBody>
      </p:sp>
      <p:sp>
        <p:nvSpPr>
          <p:cNvPr id="283" name="Google Shape;283;p50"/>
          <p:cNvSpPr txBox="1"/>
          <p:nvPr>
            <p:ph idx="1" type="body"/>
          </p:nvPr>
        </p:nvSpPr>
        <p:spPr>
          <a:xfrm>
            <a:off x="311700" y="1152475"/>
            <a:ext cx="8520600" cy="1050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a legmélyebb ki nem fejtett csúcsot fejti ki</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perem implementációja: verem (LIFO), a rákövetkezőket a verem tetejére teszi</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284" name="Google Shape;284;p50"/>
          <p:cNvPicPr preferRelativeResize="0"/>
          <p:nvPr/>
        </p:nvPicPr>
        <p:blipFill>
          <a:blip r:embed="rId3">
            <a:alphaModFix/>
          </a:blip>
          <a:stretch>
            <a:fillRect/>
          </a:stretch>
        </p:blipFill>
        <p:spPr>
          <a:xfrm>
            <a:off x="2172688" y="2337825"/>
            <a:ext cx="4798620" cy="2788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Mélységi keresés</a:t>
            </a:r>
            <a:endParaRPr/>
          </a:p>
        </p:txBody>
      </p:sp>
      <p:pic>
        <p:nvPicPr>
          <p:cNvPr id="290" name="Google Shape;290;p51"/>
          <p:cNvPicPr preferRelativeResize="0"/>
          <p:nvPr/>
        </p:nvPicPr>
        <p:blipFill>
          <a:blip r:embed="rId3">
            <a:alphaModFix/>
          </a:blip>
          <a:stretch>
            <a:fillRect/>
          </a:stretch>
        </p:blipFill>
        <p:spPr>
          <a:xfrm>
            <a:off x="2172692" y="2355475"/>
            <a:ext cx="4798620" cy="2788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Problémamegoldó ágensek</a:t>
            </a:r>
            <a:endParaRPr/>
          </a:p>
        </p:txBody>
      </p:sp>
      <p:sp>
        <p:nvSpPr>
          <p:cNvPr id="73" name="Google Shape;73;p16"/>
          <p:cNvSpPr txBox="1"/>
          <p:nvPr>
            <p:ph idx="1" type="body"/>
          </p:nvPr>
        </p:nvSpPr>
        <p:spPr>
          <a:xfrm>
            <a:off x="311700" y="1152475"/>
            <a:ext cx="4215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solidFill>
                  <a:srgbClr val="000000"/>
                </a:solidFill>
              </a:rPr>
              <a:t>Ez </a:t>
            </a:r>
            <a:r>
              <a:rPr b="1" lang="hu">
                <a:solidFill>
                  <a:srgbClr val="000000"/>
                </a:solidFill>
              </a:rPr>
              <a:t>offline</a:t>
            </a:r>
            <a:r>
              <a:rPr lang="hu">
                <a:solidFill>
                  <a:srgbClr val="000000"/>
                </a:solidFill>
              </a:rPr>
              <a:t> problémamegoldás: a megoldás során a </a:t>
            </a:r>
            <a:r>
              <a:rPr i="1" lang="hu">
                <a:solidFill>
                  <a:srgbClr val="000000"/>
                </a:solidFill>
              </a:rPr>
              <a:t>szemek csukva vannak.</a:t>
            </a:r>
            <a:endParaRPr i="1">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rPr b="1" lang="hu">
                <a:solidFill>
                  <a:srgbClr val="000000"/>
                </a:solidFill>
              </a:rPr>
              <a:t>Online</a:t>
            </a:r>
            <a:r>
              <a:rPr lang="hu">
                <a:solidFill>
                  <a:srgbClr val="000000"/>
                </a:solidFill>
              </a:rPr>
              <a:t> problémamegoldás során a teljes tudás hiányában cselekszünk, menetközben új információkat szerzünk.</a:t>
            </a:r>
            <a:endParaRPr>
              <a:solidFill>
                <a:srgbClr val="000000"/>
              </a:solidFill>
            </a:endParaRPr>
          </a:p>
        </p:txBody>
      </p:sp>
      <p:pic>
        <p:nvPicPr>
          <p:cNvPr descr="1297470611509_ORIGINAL.jpg" id="74" name="Google Shape;74;p16"/>
          <p:cNvPicPr preferRelativeResize="0"/>
          <p:nvPr/>
        </p:nvPicPr>
        <p:blipFill>
          <a:blip r:embed="rId3">
            <a:alphaModFix/>
          </a:blip>
          <a:stretch>
            <a:fillRect/>
          </a:stretch>
        </p:blipFill>
        <p:spPr>
          <a:xfrm>
            <a:off x="6050100" y="133222"/>
            <a:ext cx="2782200" cy="2640000"/>
          </a:xfrm>
          <a:prstGeom prst="rect">
            <a:avLst/>
          </a:prstGeom>
          <a:noFill/>
          <a:ln>
            <a:noFill/>
          </a:ln>
        </p:spPr>
      </p:pic>
      <p:pic>
        <p:nvPicPr>
          <p:cNvPr descr="labirintus6.jpg" id="75" name="Google Shape;75;p16"/>
          <p:cNvPicPr preferRelativeResize="0"/>
          <p:nvPr/>
        </p:nvPicPr>
        <p:blipFill>
          <a:blip r:embed="rId4">
            <a:alphaModFix/>
          </a:blip>
          <a:stretch>
            <a:fillRect/>
          </a:stretch>
        </p:blipFill>
        <p:spPr>
          <a:xfrm>
            <a:off x="6064213" y="2904221"/>
            <a:ext cx="2753971" cy="206547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Mélységi keresés</a:t>
            </a:r>
            <a:endParaRPr/>
          </a:p>
        </p:txBody>
      </p:sp>
      <p:pic>
        <p:nvPicPr>
          <p:cNvPr id="296" name="Google Shape;296;p52"/>
          <p:cNvPicPr preferRelativeResize="0"/>
          <p:nvPr/>
        </p:nvPicPr>
        <p:blipFill>
          <a:blip r:embed="rId3">
            <a:alphaModFix/>
          </a:blip>
          <a:stretch>
            <a:fillRect/>
          </a:stretch>
        </p:blipFill>
        <p:spPr>
          <a:xfrm>
            <a:off x="2186100" y="2355475"/>
            <a:ext cx="4771802" cy="27880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Mélységi keresés</a:t>
            </a:r>
            <a:endParaRPr/>
          </a:p>
        </p:txBody>
      </p:sp>
      <p:pic>
        <p:nvPicPr>
          <p:cNvPr id="302" name="Google Shape;302;p53"/>
          <p:cNvPicPr preferRelativeResize="0"/>
          <p:nvPr/>
        </p:nvPicPr>
        <p:blipFill>
          <a:blip r:embed="rId3">
            <a:alphaModFix/>
          </a:blip>
          <a:stretch>
            <a:fillRect/>
          </a:stretch>
        </p:blipFill>
        <p:spPr>
          <a:xfrm>
            <a:off x="2092275" y="2355475"/>
            <a:ext cx="4959449" cy="27880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Mélységi keresés</a:t>
            </a:r>
            <a:endParaRPr/>
          </a:p>
        </p:txBody>
      </p:sp>
      <p:pic>
        <p:nvPicPr>
          <p:cNvPr id="308" name="Google Shape;308;p54"/>
          <p:cNvPicPr preferRelativeResize="0"/>
          <p:nvPr/>
        </p:nvPicPr>
        <p:blipFill>
          <a:blip r:embed="rId3">
            <a:alphaModFix/>
          </a:blip>
          <a:stretch>
            <a:fillRect/>
          </a:stretch>
        </p:blipFill>
        <p:spPr>
          <a:xfrm>
            <a:off x="2172675" y="2355475"/>
            <a:ext cx="4798626" cy="27880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Mélységi keresés</a:t>
            </a:r>
            <a:endParaRPr/>
          </a:p>
        </p:txBody>
      </p:sp>
      <p:pic>
        <p:nvPicPr>
          <p:cNvPr id="314" name="Google Shape;314;p55"/>
          <p:cNvPicPr preferRelativeResize="0"/>
          <p:nvPr/>
        </p:nvPicPr>
        <p:blipFill>
          <a:blip r:embed="rId3">
            <a:alphaModFix/>
          </a:blip>
          <a:stretch>
            <a:fillRect/>
          </a:stretch>
        </p:blipFill>
        <p:spPr>
          <a:xfrm>
            <a:off x="2172688" y="2339809"/>
            <a:ext cx="4798625" cy="280369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Mélységi keresés</a:t>
            </a:r>
            <a:endParaRPr/>
          </a:p>
        </p:txBody>
      </p:sp>
      <p:pic>
        <p:nvPicPr>
          <p:cNvPr id="320" name="Google Shape;320;p56"/>
          <p:cNvPicPr preferRelativeResize="0"/>
          <p:nvPr/>
        </p:nvPicPr>
        <p:blipFill>
          <a:blip r:embed="rId3">
            <a:alphaModFix/>
          </a:blip>
          <a:stretch>
            <a:fillRect/>
          </a:stretch>
        </p:blipFill>
        <p:spPr>
          <a:xfrm>
            <a:off x="2172688" y="2355471"/>
            <a:ext cx="4798625" cy="278802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Mélységi keresés</a:t>
            </a:r>
            <a:endParaRPr/>
          </a:p>
        </p:txBody>
      </p:sp>
      <p:pic>
        <p:nvPicPr>
          <p:cNvPr id="326" name="Google Shape;326;p57"/>
          <p:cNvPicPr preferRelativeResize="0"/>
          <p:nvPr/>
        </p:nvPicPr>
        <p:blipFill>
          <a:blip r:embed="rId3">
            <a:alphaModFix/>
          </a:blip>
          <a:stretch>
            <a:fillRect/>
          </a:stretch>
        </p:blipFill>
        <p:spPr>
          <a:xfrm>
            <a:off x="2172688" y="2355475"/>
            <a:ext cx="4798620" cy="27880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Mélységi keresés</a:t>
            </a:r>
            <a:endParaRPr/>
          </a:p>
        </p:txBody>
      </p:sp>
      <p:pic>
        <p:nvPicPr>
          <p:cNvPr id="332" name="Google Shape;332;p58"/>
          <p:cNvPicPr preferRelativeResize="0"/>
          <p:nvPr/>
        </p:nvPicPr>
        <p:blipFill>
          <a:blip r:embed="rId3">
            <a:alphaModFix/>
          </a:blip>
          <a:stretch>
            <a:fillRect/>
          </a:stretch>
        </p:blipFill>
        <p:spPr>
          <a:xfrm>
            <a:off x="2172700" y="2339825"/>
            <a:ext cx="4798600" cy="280367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Mélységi keresés</a:t>
            </a:r>
            <a:endParaRPr/>
          </a:p>
        </p:txBody>
      </p:sp>
      <p:pic>
        <p:nvPicPr>
          <p:cNvPr id="338" name="Google Shape;338;p59"/>
          <p:cNvPicPr preferRelativeResize="0"/>
          <p:nvPr/>
        </p:nvPicPr>
        <p:blipFill>
          <a:blip r:embed="rId3">
            <a:alphaModFix/>
          </a:blip>
          <a:stretch>
            <a:fillRect/>
          </a:stretch>
        </p:blipFill>
        <p:spPr>
          <a:xfrm>
            <a:off x="2159225" y="2339825"/>
            <a:ext cx="4825556" cy="2803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Mélységi keresés</a:t>
            </a:r>
            <a:endParaRPr/>
          </a:p>
        </p:txBody>
      </p:sp>
      <p:pic>
        <p:nvPicPr>
          <p:cNvPr id="344" name="Google Shape;344;p60"/>
          <p:cNvPicPr preferRelativeResize="0"/>
          <p:nvPr/>
        </p:nvPicPr>
        <p:blipFill>
          <a:blip r:embed="rId3">
            <a:alphaModFix/>
          </a:blip>
          <a:stretch>
            <a:fillRect/>
          </a:stretch>
        </p:blipFill>
        <p:spPr>
          <a:xfrm>
            <a:off x="2159225" y="2339825"/>
            <a:ext cx="4825550" cy="2803672"/>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Mélységi keresés</a:t>
            </a:r>
            <a:endParaRPr/>
          </a:p>
        </p:txBody>
      </p:sp>
      <p:pic>
        <p:nvPicPr>
          <p:cNvPr id="350" name="Google Shape;350;p61"/>
          <p:cNvPicPr preferRelativeResize="0"/>
          <p:nvPr/>
        </p:nvPicPr>
        <p:blipFill>
          <a:blip r:embed="rId3">
            <a:alphaModFix/>
          </a:blip>
          <a:stretch>
            <a:fillRect/>
          </a:stretch>
        </p:blipFill>
        <p:spPr>
          <a:xfrm>
            <a:off x="2172700" y="2339825"/>
            <a:ext cx="4798597" cy="2803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 Romániai kirándulás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solidFill>
                  <a:srgbClr val="000000"/>
                </a:solidFill>
              </a:rPr>
              <a:t>Nyaraláson van Romániában, pontosabban Aradon. A repülő holnap indul Bukarestből.</a:t>
            </a:r>
            <a:endParaRPr>
              <a:solidFill>
                <a:srgbClr val="000000"/>
              </a:solidFill>
            </a:endParaRPr>
          </a:p>
          <a:p>
            <a:pPr indent="-342900" lvl="0" marL="457200" rtl="0" algn="l">
              <a:spcBef>
                <a:spcPts val="1600"/>
              </a:spcBef>
              <a:spcAft>
                <a:spcPts val="0"/>
              </a:spcAft>
              <a:buClr>
                <a:srgbClr val="000000"/>
              </a:buClr>
              <a:buSzPts val="1800"/>
              <a:buChar char="●"/>
            </a:pPr>
            <a:r>
              <a:rPr b="1" lang="hu">
                <a:solidFill>
                  <a:srgbClr val="000000"/>
                </a:solidFill>
              </a:rPr>
              <a:t>Cél megfogalmazása</a:t>
            </a:r>
            <a:r>
              <a:rPr lang="hu">
                <a:solidFill>
                  <a:srgbClr val="000000"/>
                </a:solidFill>
              </a:rPr>
              <a:t>: legyen Bukaresten.</a:t>
            </a:r>
            <a:endParaRPr>
              <a:solidFill>
                <a:srgbClr val="000000"/>
              </a:solidFill>
            </a:endParaRPr>
          </a:p>
          <a:p>
            <a:pPr indent="-342900" lvl="0" marL="457200" rtl="0" algn="l">
              <a:spcBef>
                <a:spcPts val="0"/>
              </a:spcBef>
              <a:spcAft>
                <a:spcPts val="0"/>
              </a:spcAft>
              <a:buClr>
                <a:srgbClr val="000000"/>
              </a:buClr>
              <a:buSzPts val="1800"/>
              <a:buChar char="●"/>
            </a:pPr>
            <a:r>
              <a:rPr b="1" lang="hu">
                <a:solidFill>
                  <a:srgbClr val="000000"/>
                </a:solidFill>
              </a:rPr>
              <a:t>Probléma megfogalmazása</a:t>
            </a:r>
            <a:r>
              <a:rPr lang="hu">
                <a:solidFill>
                  <a:srgbClr val="000000"/>
                </a:solidFill>
              </a:rPr>
              <a:t>:</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állapotok: romániai városok</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műveletek/cselekvések: átutazik az egyik városból a másikba</a:t>
            </a:r>
            <a:endParaRPr>
              <a:solidFill>
                <a:srgbClr val="000000"/>
              </a:solidFill>
            </a:endParaRPr>
          </a:p>
          <a:p>
            <a:pPr indent="-342900" lvl="0" marL="457200" rtl="0" algn="l">
              <a:spcBef>
                <a:spcPts val="0"/>
              </a:spcBef>
              <a:spcAft>
                <a:spcPts val="0"/>
              </a:spcAft>
              <a:buClr>
                <a:srgbClr val="000000"/>
              </a:buClr>
              <a:buSzPts val="1800"/>
              <a:buChar char="●"/>
            </a:pPr>
            <a:r>
              <a:rPr b="1" lang="hu">
                <a:solidFill>
                  <a:srgbClr val="000000"/>
                </a:solidFill>
              </a:rPr>
              <a:t>Megoldás megkeresése</a:t>
            </a:r>
            <a:r>
              <a:rPr lang="hu">
                <a:solidFill>
                  <a:srgbClr val="000000"/>
                </a:solidFill>
              </a:rPr>
              <a:t>:</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városok egy sorozata A-ból B-be</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pl. Arad, Nagyszeben, Fogaras, Bukarest</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Mélységi keresés tulajdonságai</a:t>
            </a:r>
            <a:endParaRPr/>
          </a:p>
        </p:txBody>
      </p:sp>
      <p:sp>
        <p:nvSpPr>
          <p:cNvPr id="356" name="Google Shape;356;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Teljes?</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nem, végtelen vagy ciklust tartalmazó </a:t>
            </a:r>
            <a:r>
              <a:rPr lang="hu">
                <a:solidFill>
                  <a:srgbClr val="000000"/>
                </a:solidFill>
              </a:rPr>
              <a:t>állapotterekben általában nem talál megoldást</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módosítható, hogy felismerje a ciklusokat</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véges állapotterekben teljes</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Időbonyolultság?</a:t>
            </a:r>
            <a:endParaRPr>
              <a:solidFill>
                <a:srgbClr val="000000"/>
              </a:solidFill>
            </a:endParaRPr>
          </a:p>
          <a:p>
            <a:pPr indent="-342900" lvl="1" marL="914400" rtl="0" algn="l">
              <a:spcBef>
                <a:spcPts val="0"/>
              </a:spcBef>
              <a:spcAft>
                <a:spcPts val="0"/>
              </a:spcAft>
              <a:buClr>
                <a:srgbClr val="000000"/>
              </a:buClr>
              <a:buSzPts val="1800"/>
              <a:buChar char="○"/>
            </a:pPr>
            <a:r>
              <a:rPr lang="hu" sz="1800">
                <a:solidFill>
                  <a:srgbClr val="000000"/>
                </a:solidFill>
              </a:rPr>
              <a:t>O(b</a:t>
            </a:r>
            <a:r>
              <a:rPr baseline="30000" lang="hu" sz="1800">
                <a:solidFill>
                  <a:srgbClr val="000000"/>
                </a:solidFill>
              </a:rPr>
              <a:t>m</a:t>
            </a:r>
            <a:r>
              <a:rPr lang="hu" sz="1800">
                <a:solidFill>
                  <a:srgbClr val="000000"/>
                </a:solidFill>
              </a:rPr>
              <a:t>): rettenetes, ha m sokkal nagyobb mint d, de ha sűrűn találhatóak megoldások, gyorsabb lehet, mint a szélességi keresés</a:t>
            </a:r>
            <a:endParaRPr sz="1800">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Tárbonyolultság?</a:t>
            </a:r>
            <a:endParaRPr>
              <a:solidFill>
                <a:srgbClr val="000000"/>
              </a:solidFill>
            </a:endParaRPr>
          </a:p>
          <a:p>
            <a:pPr indent="-342900" lvl="1" marL="914400" rtl="0" algn="l">
              <a:spcBef>
                <a:spcPts val="0"/>
              </a:spcBef>
              <a:spcAft>
                <a:spcPts val="0"/>
              </a:spcAft>
              <a:buClr>
                <a:srgbClr val="000000"/>
              </a:buClr>
              <a:buSzPts val="1800"/>
              <a:buChar char="○"/>
            </a:pPr>
            <a:r>
              <a:rPr lang="hu" sz="1800">
                <a:solidFill>
                  <a:srgbClr val="000000"/>
                </a:solidFill>
              </a:rPr>
              <a:t>O(bm), lineáris!</a:t>
            </a:r>
            <a:endParaRPr sz="1800">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Optimális?</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nem</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Mélységkorlátozott keresés</a:t>
            </a:r>
            <a:endParaRPr/>
          </a:p>
        </p:txBody>
      </p:sp>
      <p:sp>
        <p:nvSpPr>
          <p:cNvPr id="362" name="Google Shape;362;p63"/>
          <p:cNvSpPr txBox="1"/>
          <p:nvPr>
            <p:ph idx="1" type="body"/>
          </p:nvPr>
        </p:nvSpPr>
        <p:spPr>
          <a:xfrm>
            <a:off x="311700" y="1152475"/>
            <a:ext cx="8520600" cy="111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a</a:t>
            </a:r>
            <a:r>
              <a:rPr lang="hu">
                <a:solidFill>
                  <a:srgbClr val="000000"/>
                </a:solidFill>
              </a:rPr>
              <a:t> mélységi keresés változata</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az </a:t>
            </a:r>
            <a:r>
              <a:rPr i="1" lang="hu">
                <a:solidFill>
                  <a:srgbClr val="000000"/>
                </a:solidFill>
              </a:rPr>
              <a:t>l</a:t>
            </a:r>
            <a:r>
              <a:rPr lang="hu">
                <a:solidFill>
                  <a:srgbClr val="000000"/>
                </a:solidFill>
              </a:rPr>
              <a:t> mélységben lévő csúcsoknak nincs rákövetkezőjük.</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Mélységkorlátozott keresés – rekurzív implementáció</a:t>
            </a:r>
            <a:endParaRPr/>
          </a:p>
        </p:txBody>
      </p:sp>
      <p:sp>
        <p:nvSpPr>
          <p:cNvPr id="368" name="Google Shape;368;p64"/>
          <p:cNvSpPr txBox="1"/>
          <p:nvPr>
            <p:ph idx="1" type="body"/>
          </p:nvPr>
        </p:nvSpPr>
        <p:spPr>
          <a:xfrm>
            <a:off x="311700" y="1605125"/>
            <a:ext cx="8520600" cy="296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hu">
                <a:solidFill>
                  <a:srgbClr val="000000"/>
                </a:solidFill>
              </a:rPr>
              <a:t>function Depth-Limited-Search(problem, limit): megoldás, sikertelen vagy vágás</a:t>
            </a:r>
            <a:endParaRPr i="1">
              <a:solidFill>
                <a:srgbClr val="000000"/>
              </a:solidFill>
            </a:endParaRPr>
          </a:p>
          <a:p>
            <a:pPr indent="457200" lvl="0" marL="0" rtl="0" algn="l">
              <a:spcBef>
                <a:spcPts val="0"/>
              </a:spcBef>
              <a:spcAft>
                <a:spcPts val="0"/>
              </a:spcAft>
              <a:buNone/>
            </a:pPr>
            <a:r>
              <a:rPr i="1" lang="hu">
                <a:solidFill>
                  <a:schemeClr val="dk1"/>
                </a:solidFill>
              </a:rPr>
              <a:t>Recursive-DLS</a:t>
            </a:r>
            <a:r>
              <a:rPr i="1" lang="hu">
                <a:solidFill>
                  <a:srgbClr val="000000"/>
                </a:solidFill>
              </a:rPr>
              <a:t>(Make-Node(Initial-State[problem]), problem, limit)</a:t>
            </a:r>
            <a:endParaRPr i="1">
              <a:solidFill>
                <a:srgbClr val="000000"/>
              </a:solidFill>
            </a:endParaRPr>
          </a:p>
          <a:p>
            <a:pPr indent="457200" lvl="0" marL="0" rtl="0" algn="l">
              <a:spcBef>
                <a:spcPts val="0"/>
              </a:spcBef>
              <a:spcAft>
                <a:spcPts val="0"/>
              </a:spcAft>
              <a:buNone/>
            </a:pPr>
            <a:r>
              <a:t/>
            </a:r>
            <a:endParaRPr i="1">
              <a:solidFill>
                <a:srgbClr val="000000"/>
              </a:solidFill>
            </a:endParaRPr>
          </a:p>
          <a:p>
            <a:pPr indent="0" lvl="0" marL="914400" rtl="0" algn="l">
              <a:spcBef>
                <a:spcPts val="0"/>
              </a:spcBef>
              <a:spcAft>
                <a:spcPts val="0"/>
              </a:spcAft>
              <a:buNone/>
            </a:pPr>
            <a:r>
              <a:t/>
            </a:r>
            <a:endParaRPr i="1">
              <a:solidFill>
                <a:srgbClr val="0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Mélységkorlátozott keresés – rekurzív implementáció</a:t>
            </a:r>
            <a:endParaRPr/>
          </a:p>
        </p:txBody>
      </p:sp>
      <p:sp>
        <p:nvSpPr>
          <p:cNvPr id="374" name="Google Shape;374;p65"/>
          <p:cNvSpPr txBox="1"/>
          <p:nvPr>
            <p:ph idx="1" type="body"/>
          </p:nvPr>
        </p:nvSpPr>
        <p:spPr>
          <a:xfrm>
            <a:off x="311700" y="1295150"/>
            <a:ext cx="8520600" cy="38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hu">
                <a:solidFill>
                  <a:schemeClr val="dk1"/>
                </a:solidFill>
              </a:rPr>
              <a:t>function Recursive-DLS(node, problem, limit): megoldás, sikertelen vagy vágás</a:t>
            </a:r>
            <a:endParaRPr i="1">
              <a:solidFill>
                <a:schemeClr val="dk1"/>
              </a:solidFill>
            </a:endParaRPr>
          </a:p>
          <a:p>
            <a:pPr indent="457200" lvl="0" marL="0" rtl="0" algn="l">
              <a:spcBef>
                <a:spcPts val="0"/>
              </a:spcBef>
              <a:spcAft>
                <a:spcPts val="0"/>
              </a:spcAft>
              <a:buClr>
                <a:schemeClr val="dk1"/>
              </a:buClr>
              <a:buSzPts val="1100"/>
              <a:buFont typeface="Arial"/>
              <a:buNone/>
            </a:pPr>
            <a:r>
              <a:rPr i="1" lang="hu">
                <a:solidFill>
                  <a:schemeClr val="dk1"/>
                </a:solidFill>
              </a:rPr>
              <a:t>cutoff-occurred? = false </a:t>
            </a:r>
            <a:endParaRPr i="1">
              <a:solidFill>
                <a:schemeClr val="dk1"/>
              </a:solidFill>
            </a:endParaRPr>
          </a:p>
          <a:p>
            <a:pPr indent="457200" lvl="0" marL="0" rtl="0" algn="l">
              <a:spcBef>
                <a:spcPts val="0"/>
              </a:spcBef>
              <a:spcAft>
                <a:spcPts val="0"/>
              </a:spcAft>
              <a:buClr>
                <a:schemeClr val="dk1"/>
              </a:buClr>
              <a:buSzPts val="1100"/>
              <a:buFont typeface="Arial"/>
              <a:buNone/>
            </a:pPr>
            <a:r>
              <a:rPr i="1" lang="hu">
                <a:solidFill>
                  <a:schemeClr val="dk1"/>
                </a:solidFill>
              </a:rPr>
              <a:t>if Goal-Test(problem, State[node]) then return node</a:t>
            </a:r>
            <a:endParaRPr i="1">
              <a:solidFill>
                <a:schemeClr val="dk1"/>
              </a:solidFill>
            </a:endParaRPr>
          </a:p>
          <a:p>
            <a:pPr indent="457200" lvl="0" marL="0" rtl="0" algn="l">
              <a:spcBef>
                <a:spcPts val="0"/>
              </a:spcBef>
              <a:spcAft>
                <a:spcPts val="0"/>
              </a:spcAft>
              <a:buClr>
                <a:schemeClr val="dk1"/>
              </a:buClr>
              <a:buSzPts val="1100"/>
              <a:buFont typeface="Arial"/>
              <a:buNone/>
            </a:pPr>
            <a:r>
              <a:rPr i="1" lang="hu">
                <a:solidFill>
                  <a:schemeClr val="dk1"/>
                </a:solidFill>
              </a:rPr>
              <a:t>else if Depth[node] = limit then return vágás</a:t>
            </a:r>
            <a:endParaRPr i="1">
              <a:solidFill>
                <a:schemeClr val="dk1"/>
              </a:solidFill>
            </a:endParaRPr>
          </a:p>
          <a:p>
            <a:pPr indent="457200" lvl="0" marL="457200" rtl="0" algn="l">
              <a:spcBef>
                <a:spcPts val="0"/>
              </a:spcBef>
              <a:spcAft>
                <a:spcPts val="0"/>
              </a:spcAft>
              <a:buNone/>
            </a:pPr>
            <a:r>
              <a:rPr i="1" lang="hu">
                <a:solidFill>
                  <a:schemeClr val="dk1"/>
                </a:solidFill>
              </a:rPr>
              <a:t>else </a:t>
            </a:r>
            <a:endParaRPr i="1">
              <a:solidFill>
                <a:schemeClr val="dk1"/>
              </a:solidFill>
            </a:endParaRPr>
          </a:p>
          <a:p>
            <a:pPr indent="457200" lvl="0" marL="914400" rtl="0" algn="l">
              <a:spcBef>
                <a:spcPts val="0"/>
              </a:spcBef>
              <a:spcAft>
                <a:spcPts val="0"/>
              </a:spcAft>
              <a:buClr>
                <a:schemeClr val="dk1"/>
              </a:buClr>
              <a:buSzPts val="1100"/>
              <a:buFont typeface="Arial"/>
              <a:buNone/>
            </a:pPr>
            <a:r>
              <a:rPr i="1" lang="hu">
                <a:solidFill>
                  <a:schemeClr val="dk1"/>
                </a:solidFill>
              </a:rPr>
              <a:t>for each successor in Expand(node, problem) do </a:t>
            </a:r>
            <a:endParaRPr i="1">
              <a:solidFill>
                <a:schemeClr val="dk1"/>
              </a:solidFill>
            </a:endParaRPr>
          </a:p>
          <a:p>
            <a:pPr indent="457200" lvl="0" marL="1371600" rtl="0" algn="l">
              <a:spcBef>
                <a:spcPts val="0"/>
              </a:spcBef>
              <a:spcAft>
                <a:spcPts val="0"/>
              </a:spcAft>
              <a:buClr>
                <a:schemeClr val="dk1"/>
              </a:buClr>
              <a:buSzPts val="1100"/>
              <a:buFont typeface="Arial"/>
              <a:buNone/>
            </a:pPr>
            <a:r>
              <a:rPr i="1" lang="hu">
                <a:solidFill>
                  <a:schemeClr val="dk1"/>
                </a:solidFill>
              </a:rPr>
              <a:t>result = Recursive-DLS(successor, problem, limit) </a:t>
            </a:r>
            <a:endParaRPr i="1">
              <a:solidFill>
                <a:schemeClr val="dk1"/>
              </a:solidFill>
            </a:endParaRPr>
          </a:p>
          <a:p>
            <a:pPr indent="457200" lvl="0" marL="1371600" rtl="0" algn="l">
              <a:spcBef>
                <a:spcPts val="0"/>
              </a:spcBef>
              <a:spcAft>
                <a:spcPts val="0"/>
              </a:spcAft>
              <a:buClr>
                <a:schemeClr val="dk1"/>
              </a:buClr>
              <a:buSzPts val="1100"/>
              <a:buFont typeface="Arial"/>
              <a:buNone/>
            </a:pPr>
            <a:r>
              <a:rPr i="1" lang="hu">
                <a:solidFill>
                  <a:schemeClr val="dk1"/>
                </a:solidFill>
              </a:rPr>
              <a:t>if result = vágás then cutoff-occurred? = true </a:t>
            </a:r>
            <a:endParaRPr i="1">
              <a:solidFill>
                <a:schemeClr val="dk1"/>
              </a:solidFill>
            </a:endParaRPr>
          </a:p>
          <a:p>
            <a:pPr indent="457200" lvl="0" marL="1371600" rtl="0" algn="l">
              <a:spcBef>
                <a:spcPts val="0"/>
              </a:spcBef>
              <a:spcAft>
                <a:spcPts val="0"/>
              </a:spcAft>
              <a:buClr>
                <a:schemeClr val="dk1"/>
              </a:buClr>
              <a:buSzPts val="1100"/>
              <a:buFont typeface="Arial"/>
              <a:buNone/>
            </a:pPr>
            <a:r>
              <a:rPr i="1" lang="hu">
                <a:solidFill>
                  <a:schemeClr val="dk1"/>
                </a:solidFill>
              </a:rPr>
              <a:t>else if result != sikertelen then return result</a:t>
            </a:r>
            <a:endParaRPr i="1">
              <a:solidFill>
                <a:schemeClr val="dk1"/>
              </a:solidFill>
            </a:endParaRPr>
          </a:p>
          <a:p>
            <a:pPr indent="0" lvl="0" marL="914400" rtl="0" algn="l">
              <a:spcBef>
                <a:spcPts val="0"/>
              </a:spcBef>
              <a:spcAft>
                <a:spcPts val="0"/>
              </a:spcAft>
              <a:buClr>
                <a:schemeClr val="dk1"/>
              </a:buClr>
              <a:buSzPts val="1100"/>
              <a:buFont typeface="Arial"/>
              <a:buNone/>
            </a:pPr>
            <a:r>
              <a:rPr i="1" lang="hu">
                <a:solidFill>
                  <a:schemeClr val="dk1"/>
                </a:solidFill>
              </a:rPr>
              <a:t>if cutoff-occurred? then return vágás </a:t>
            </a:r>
            <a:endParaRPr i="1">
              <a:solidFill>
                <a:schemeClr val="dk1"/>
              </a:solidFill>
            </a:endParaRPr>
          </a:p>
          <a:p>
            <a:pPr indent="0" lvl="0" marL="914400" rtl="0" algn="l">
              <a:spcBef>
                <a:spcPts val="0"/>
              </a:spcBef>
              <a:spcAft>
                <a:spcPts val="0"/>
              </a:spcAft>
              <a:buClr>
                <a:schemeClr val="dk1"/>
              </a:buClr>
              <a:buSzPts val="1100"/>
              <a:buFont typeface="Arial"/>
              <a:buNone/>
            </a:pPr>
            <a:r>
              <a:rPr i="1" lang="hu">
                <a:solidFill>
                  <a:schemeClr val="dk1"/>
                </a:solidFill>
              </a:rPr>
              <a:t>else return sikertelen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6"/>
          <p:cNvSpPr txBox="1"/>
          <p:nvPr>
            <p:ph type="title"/>
          </p:nvPr>
        </p:nvSpPr>
        <p:spPr>
          <a:xfrm>
            <a:off x="311700" y="445025"/>
            <a:ext cx="193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AIMA kód</a:t>
            </a:r>
            <a:endParaRPr/>
          </a:p>
        </p:txBody>
      </p:sp>
      <p:pic>
        <p:nvPicPr>
          <p:cNvPr id="380" name="Google Shape;380;p66"/>
          <p:cNvPicPr preferRelativeResize="0"/>
          <p:nvPr/>
        </p:nvPicPr>
        <p:blipFill>
          <a:blip r:embed="rId3">
            <a:alphaModFix/>
          </a:blip>
          <a:stretch>
            <a:fillRect/>
          </a:stretch>
        </p:blipFill>
        <p:spPr>
          <a:xfrm>
            <a:off x="2561234" y="0"/>
            <a:ext cx="6271065" cy="50670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Iteratívan mélyülő mélységi keresés</a:t>
            </a:r>
            <a:endParaRPr/>
          </a:p>
        </p:txBody>
      </p:sp>
      <p:sp>
        <p:nvSpPr>
          <p:cNvPr id="386" name="Google Shape;386;p67"/>
          <p:cNvSpPr txBox="1"/>
          <p:nvPr>
            <p:ph idx="1" type="body"/>
          </p:nvPr>
        </p:nvSpPr>
        <p:spPr>
          <a:xfrm>
            <a:off x="311700" y="1152475"/>
            <a:ext cx="8520600" cy="20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hu">
                <a:solidFill>
                  <a:srgbClr val="000000"/>
                </a:solidFill>
              </a:rPr>
              <a:t>function Iterative-Deepening-Search(problem): megoldás</a:t>
            </a:r>
            <a:endParaRPr i="1">
              <a:solidFill>
                <a:srgbClr val="000000"/>
              </a:solidFill>
            </a:endParaRPr>
          </a:p>
          <a:p>
            <a:pPr indent="457200" lvl="0" marL="0" rtl="0" algn="l">
              <a:spcBef>
                <a:spcPts val="0"/>
              </a:spcBef>
              <a:spcAft>
                <a:spcPts val="0"/>
              </a:spcAft>
              <a:buNone/>
            </a:pPr>
            <a:r>
              <a:rPr i="1" lang="hu">
                <a:solidFill>
                  <a:srgbClr val="000000"/>
                </a:solidFill>
              </a:rPr>
              <a:t>for depth = 0 to ∞ do </a:t>
            </a:r>
            <a:endParaRPr i="1">
              <a:solidFill>
                <a:srgbClr val="000000"/>
              </a:solidFill>
            </a:endParaRPr>
          </a:p>
          <a:p>
            <a:pPr indent="457200" lvl="0" marL="457200" rtl="0" algn="l">
              <a:spcBef>
                <a:spcPts val="0"/>
              </a:spcBef>
              <a:spcAft>
                <a:spcPts val="0"/>
              </a:spcAft>
              <a:buNone/>
            </a:pPr>
            <a:r>
              <a:rPr i="1" lang="hu">
                <a:solidFill>
                  <a:srgbClr val="000000"/>
                </a:solidFill>
              </a:rPr>
              <a:t>result = Depth-Limited-Search(problem, depth)</a:t>
            </a:r>
            <a:endParaRPr i="1">
              <a:solidFill>
                <a:srgbClr val="000000"/>
              </a:solidFill>
            </a:endParaRPr>
          </a:p>
          <a:p>
            <a:pPr indent="457200" lvl="0" marL="457200" rtl="0" algn="l">
              <a:spcBef>
                <a:spcPts val="0"/>
              </a:spcBef>
              <a:spcAft>
                <a:spcPts val="0"/>
              </a:spcAft>
              <a:buNone/>
            </a:pPr>
            <a:r>
              <a:rPr i="1" lang="hu">
                <a:solidFill>
                  <a:srgbClr val="000000"/>
                </a:solidFill>
              </a:rPr>
              <a:t>if result != cutoff then return result </a:t>
            </a:r>
            <a:endParaRPr i="1">
              <a:solidFill>
                <a:srgbClr val="000000"/>
              </a:solidFill>
            </a:endParaRPr>
          </a:p>
          <a:p>
            <a:pPr indent="0" lvl="0" marL="457200" rtl="0" algn="l">
              <a:spcBef>
                <a:spcPts val="0"/>
              </a:spcBef>
              <a:spcAft>
                <a:spcPts val="0"/>
              </a:spcAft>
              <a:buNone/>
            </a:pPr>
            <a:r>
              <a:rPr i="1" lang="hu">
                <a:solidFill>
                  <a:srgbClr val="000000"/>
                </a:solidFill>
              </a:rPr>
              <a:t>end</a:t>
            </a:r>
            <a:endParaRPr i="1">
              <a:solidFill>
                <a:srgbClr val="00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Iteratívan mélyülő mélységi keresés</a:t>
            </a:r>
            <a:endParaRPr/>
          </a:p>
        </p:txBody>
      </p:sp>
      <p:pic>
        <p:nvPicPr>
          <p:cNvPr id="392" name="Google Shape;392;p68"/>
          <p:cNvPicPr preferRelativeResize="0"/>
          <p:nvPr/>
        </p:nvPicPr>
        <p:blipFill>
          <a:blip r:embed="rId3">
            <a:alphaModFix/>
          </a:blip>
          <a:stretch>
            <a:fillRect/>
          </a:stretch>
        </p:blipFill>
        <p:spPr>
          <a:xfrm>
            <a:off x="311700" y="1181430"/>
            <a:ext cx="8520600" cy="396207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Iteratívan mélyülő mélységi keresés</a:t>
            </a:r>
            <a:endParaRPr/>
          </a:p>
        </p:txBody>
      </p:sp>
      <p:pic>
        <p:nvPicPr>
          <p:cNvPr id="398" name="Google Shape;398;p69"/>
          <p:cNvPicPr preferRelativeResize="0"/>
          <p:nvPr/>
        </p:nvPicPr>
        <p:blipFill>
          <a:blip r:embed="rId3">
            <a:alphaModFix/>
          </a:blip>
          <a:stretch>
            <a:fillRect/>
          </a:stretch>
        </p:blipFill>
        <p:spPr>
          <a:xfrm>
            <a:off x="185413" y="1064012"/>
            <a:ext cx="8773172" cy="40795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Iteratívan mélyülő mélységi keresés</a:t>
            </a:r>
            <a:endParaRPr/>
          </a:p>
        </p:txBody>
      </p:sp>
      <p:pic>
        <p:nvPicPr>
          <p:cNvPr id="404" name="Google Shape;404;p70"/>
          <p:cNvPicPr preferRelativeResize="0"/>
          <p:nvPr/>
        </p:nvPicPr>
        <p:blipFill>
          <a:blip r:embed="rId3">
            <a:alphaModFix/>
          </a:blip>
          <a:stretch>
            <a:fillRect/>
          </a:stretch>
        </p:blipFill>
        <p:spPr>
          <a:xfrm>
            <a:off x="136900" y="1129552"/>
            <a:ext cx="8520600" cy="397273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Iteratívan mélyülő mélységi keresés</a:t>
            </a:r>
            <a:endParaRPr/>
          </a:p>
        </p:txBody>
      </p:sp>
      <p:pic>
        <p:nvPicPr>
          <p:cNvPr id="410" name="Google Shape;410;p71"/>
          <p:cNvPicPr preferRelativeResize="0"/>
          <p:nvPr/>
        </p:nvPicPr>
        <p:blipFill>
          <a:blip r:embed="rId3">
            <a:alphaModFix/>
          </a:blip>
          <a:stretch>
            <a:fillRect/>
          </a:stretch>
        </p:blipFill>
        <p:spPr>
          <a:xfrm>
            <a:off x="152400" y="1205750"/>
            <a:ext cx="8520600" cy="39620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u"/>
              <a:t>Példa: Romániai kirándulás</a:t>
            </a:r>
            <a:endParaRPr/>
          </a:p>
        </p:txBody>
      </p:sp>
      <p:pic>
        <p:nvPicPr>
          <p:cNvPr id="87" name="Google Shape;87;p18"/>
          <p:cNvPicPr preferRelativeResize="0"/>
          <p:nvPr/>
        </p:nvPicPr>
        <p:blipFill>
          <a:blip r:embed="rId3">
            <a:alphaModFix/>
          </a:blip>
          <a:stretch>
            <a:fillRect/>
          </a:stretch>
        </p:blipFill>
        <p:spPr>
          <a:xfrm>
            <a:off x="1196508" y="1086783"/>
            <a:ext cx="6751002" cy="40567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Iteratívan mélyülő mélységi keresés tulajdonságai</a:t>
            </a:r>
            <a:endParaRPr/>
          </a:p>
        </p:txBody>
      </p:sp>
      <p:sp>
        <p:nvSpPr>
          <p:cNvPr id="416" name="Google Shape;416;p72"/>
          <p:cNvSpPr txBox="1"/>
          <p:nvPr>
            <p:ph idx="1" type="body"/>
          </p:nvPr>
        </p:nvSpPr>
        <p:spPr>
          <a:xfrm>
            <a:off x="311700" y="1017725"/>
            <a:ext cx="8520600" cy="380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Teljes?</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igen</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Időbonyolultság?</a:t>
            </a:r>
            <a:endParaRPr>
              <a:solidFill>
                <a:srgbClr val="000000"/>
              </a:solidFill>
            </a:endParaRPr>
          </a:p>
          <a:p>
            <a:pPr indent="-342900" lvl="1" marL="914400" rtl="0" algn="l">
              <a:spcBef>
                <a:spcPts val="0"/>
              </a:spcBef>
              <a:spcAft>
                <a:spcPts val="0"/>
              </a:spcAft>
              <a:buClr>
                <a:srgbClr val="000000"/>
              </a:buClr>
              <a:buSzPts val="1800"/>
              <a:buChar char="○"/>
            </a:pPr>
            <a:r>
              <a:rPr lang="hu" sz="1800">
                <a:solidFill>
                  <a:srgbClr val="000000"/>
                </a:solidFill>
              </a:rPr>
              <a:t>(d+1)b</a:t>
            </a:r>
            <a:r>
              <a:rPr baseline="30000" lang="hu" sz="1800">
                <a:solidFill>
                  <a:srgbClr val="000000"/>
                </a:solidFill>
              </a:rPr>
              <a:t>0</a:t>
            </a:r>
            <a:r>
              <a:rPr lang="hu" sz="1800">
                <a:solidFill>
                  <a:srgbClr val="000000"/>
                </a:solidFill>
              </a:rPr>
              <a:t>+db</a:t>
            </a:r>
            <a:r>
              <a:rPr baseline="30000" lang="hu" sz="1800">
                <a:solidFill>
                  <a:srgbClr val="000000"/>
                </a:solidFill>
              </a:rPr>
              <a:t>1</a:t>
            </a:r>
            <a:r>
              <a:rPr lang="hu" sz="1800">
                <a:solidFill>
                  <a:srgbClr val="000000"/>
                </a:solidFill>
              </a:rPr>
              <a:t>+ (d-1)b</a:t>
            </a:r>
            <a:r>
              <a:rPr baseline="30000" lang="hu" sz="1800">
                <a:solidFill>
                  <a:srgbClr val="000000"/>
                </a:solidFill>
              </a:rPr>
              <a:t>2</a:t>
            </a:r>
            <a:r>
              <a:rPr lang="hu" sz="1800">
                <a:solidFill>
                  <a:srgbClr val="000000"/>
                </a:solidFill>
              </a:rPr>
              <a:t>+ … + b</a:t>
            </a:r>
            <a:r>
              <a:rPr baseline="30000" lang="hu" sz="1800">
                <a:solidFill>
                  <a:srgbClr val="000000"/>
                </a:solidFill>
              </a:rPr>
              <a:t>d</a:t>
            </a:r>
            <a:r>
              <a:rPr lang="hu" sz="1800">
                <a:solidFill>
                  <a:srgbClr val="000000"/>
                </a:solidFill>
              </a:rPr>
              <a:t> = O(b</a:t>
            </a:r>
            <a:r>
              <a:rPr baseline="30000" lang="hu" sz="1800">
                <a:solidFill>
                  <a:srgbClr val="000000"/>
                </a:solidFill>
              </a:rPr>
              <a:t>d</a:t>
            </a:r>
            <a:r>
              <a:rPr lang="hu" sz="1800">
                <a:solidFill>
                  <a:srgbClr val="000000"/>
                </a:solidFill>
              </a:rPr>
              <a:t>)</a:t>
            </a:r>
            <a:endParaRPr sz="1800">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Tárbonyolultság?</a:t>
            </a:r>
            <a:endParaRPr>
              <a:solidFill>
                <a:srgbClr val="000000"/>
              </a:solidFill>
            </a:endParaRPr>
          </a:p>
          <a:p>
            <a:pPr indent="-342900" lvl="1" marL="914400" rtl="0" algn="l">
              <a:spcBef>
                <a:spcPts val="0"/>
              </a:spcBef>
              <a:spcAft>
                <a:spcPts val="0"/>
              </a:spcAft>
              <a:buClr>
                <a:srgbClr val="000000"/>
              </a:buClr>
              <a:buSzPts val="1800"/>
              <a:buChar char="○"/>
            </a:pPr>
            <a:r>
              <a:rPr lang="hu" sz="1800">
                <a:solidFill>
                  <a:srgbClr val="000000"/>
                </a:solidFill>
              </a:rPr>
              <a:t>O(db)</a:t>
            </a:r>
            <a:endParaRPr sz="1800">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Optimális?</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igen, ha az élköltség 1</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módosítható, hogy az egyenletes költségű fát fedezzen fel</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hu">
                <a:solidFill>
                  <a:srgbClr val="FF0000"/>
                </a:solidFill>
              </a:rPr>
              <a:t>Numerikus összehasonlítás: b=10, d=5</a:t>
            </a:r>
            <a:endParaRPr b="1">
              <a:solidFill>
                <a:srgbClr val="FF0000"/>
              </a:solidFill>
            </a:endParaRPr>
          </a:p>
        </p:txBody>
      </p:sp>
      <p:sp>
        <p:nvSpPr>
          <p:cNvPr id="422" name="Google Shape;422;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hu">
                <a:solidFill>
                  <a:srgbClr val="000000"/>
                </a:solidFill>
              </a:rPr>
              <a:t>N(IMMK) = 50+400+3000+20 000+100 000 = 123 450</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N(SzK) = 10+100+1000+10 000+100 000+999 999 = 1 111 100</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az iteratívan mélyülő gyorsabb, mert d mélységben nem terjeszti ki a csúcsokat</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a szélességi kereső módosítható, hogy a céltesztet akkor vizsgálja, amikor a csúcs generálódik</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Algoritmusok összefoglalása</a:t>
            </a:r>
            <a:endParaRPr/>
          </a:p>
        </p:txBody>
      </p:sp>
      <p:graphicFrame>
        <p:nvGraphicFramePr>
          <p:cNvPr id="428" name="Google Shape;428;p74"/>
          <p:cNvGraphicFramePr/>
          <p:nvPr/>
        </p:nvGraphicFramePr>
        <p:xfrm>
          <a:off x="215250" y="1085575"/>
          <a:ext cx="3000000" cy="3000000"/>
        </p:xfrm>
        <a:graphic>
          <a:graphicData uri="http://schemas.openxmlformats.org/drawingml/2006/table">
            <a:tbl>
              <a:tblPr>
                <a:noFill/>
                <a:tableStyleId>{9FFFE053-7DC6-4652-9B57-9AB2BC0464D9}</a:tableStyleId>
              </a:tblPr>
              <a:tblGrid>
                <a:gridCol w="1558800"/>
                <a:gridCol w="1318450"/>
                <a:gridCol w="1362150"/>
                <a:gridCol w="1165475"/>
                <a:gridCol w="1242000"/>
                <a:gridCol w="2094100"/>
              </a:tblGrid>
              <a:tr h="695375">
                <a:tc>
                  <a:txBody>
                    <a:bodyPr/>
                    <a:lstStyle/>
                    <a:p>
                      <a:pPr indent="0" lvl="0" marL="0" rtl="0" algn="l">
                        <a:spcBef>
                          <a:spcPts val="0"/>
                        </a:spcBef>
                        <a:spcAft>
                          <a:spcPts val="0"/>
                        </a:spcAft>
                        <a:buNone/>
                      </a:pPr>
                      <a:r>
                        <a:rPr lang="hu" sz="1800"/>
                        <a:t>tulajdonság</a:t>
                      </a:r>
                      <a:endParaRPr sz="1800"/>
                    </a:p>
                  </a:txBody>
                  <a:tcPr marT="91425" marB="91425" marR="91425" marL="91425"/>
                </a:tc>
                <a:tc>
                  <a:txBody>
                    <a:bodyPr/>
                    <a:lstStyle/>
                    <a:p>
                      <a:pPr indent="0" lvl="0" marL="0" rtl="0" algn="ctr">
                        <a:spcBef>
                          <a:spcPts val="0"/>
                        </a:spcBef>
                        <a:spcAft>
                          <a:spcPts val="0"/>
                        </a:spcAft>
                        <a:buNone/>
                      </a:pPr>
                      <a:r>
                        <a:rPr lang="hu" sz="1800"/>
                        <a:t>szélességi</a:t>
                      </a:r>
                      <a:endParaRPr sz="1800"/>
                    </a:p>
                  </a:txBody>
                  <a:tcPr marT="91425" marB="91425" marR="91425" marL="91425"/>
                </a:tc>
                <a:tc>
                  <a:txBody>
                    <a:bodyPr/>
                    <a:lstStyle/>
                    <a:p>
                      <a:pPr indent="0" lvl="0" marL="0" rtl="0" algn="ctr">
                        <a:spcBef>
                          <a:spcPts val="0"/>
                        </a:spcBef>
                        <a:spcAft>
                          <a:spcPts val="0"/>
                        </a:spcAft>
                        <a:buNone/>
                      </a:pPr>
                      <a:r>
                        <a:rPr lang="hu" sz="1800"/>
                        <a:t>egyenletes költségű</a:t>
                      </a:r>
                      <a:endParaRPr sz="1800"/>
                    </a:p>
                  </a:txBody>
                  <a:tcPr marT="91425" marB="91425" marR="91425" marL="91425"/>
                </a:tc>
                <a:tc>
                  <a:txBody>
                    <a:bodyPr/>
                    <a:lstStyle/>
                    <a:p>
                      <a:pPr indent="0" lvl="0" marL="0" rtl="0" algn="ctr">
                        <a:spcBef>
                          <a:spcPts val="0"/>
                        </a:spcBef>
                        <a:spcAft>
                          <a:spcPts val="0"/>
                        </a:spcAft>
                        <a:buNone/>
                      </a:pPr>
                      <a:r>
                        <a:rPr lang="hu" sz="1800"/>
                        <a:t>mélységi</a:t>
                      </a:r>
                      <a:endParaRPr sz="1800"/>
                    </a:p>
                  </a:txBody>
                  <a:tcPr marT="91425" marB="91425" marR="91425" marL="91425"/>
                </a:tc>
                <a:tc>
                  <a:txBody>
                    <a:bodyPr/>
                    <a:lstStyle/>
                    <a:p>
                      <a:pPr indent="0" lvl="0" marL="0" rtl="0" algn="ctr">
                        <a:spcBef>
                          <a:spcPts val="0"/>
                        </a:spcBef>
                        <a:spcAft>
                          <a:spcPts val="0"/>
                        </a:spcAft>
                        <a:buNone/>
                      </a:pPr>
                      <a:r>
                        <a:rPr lang="hu" sz="1800"/>
                        <a:t>mélység-</a:t>
                      </a:r>
                      <a:endParaRPr sz="1800"/>
                    </a:p>
                    <a:p>
                      <a:pPr indent="0" lvl="0" marL="0" rtl="0" algn="ctr">
                        <a:spcBef>
                          <a:spcPts val="0"/>
                        </a:spcBef>
                        <a:spcAft>
                          <a:spcPts val="0"/>
                        </a:spcAft>
                        <a:buNone/>
                      </a:pPr>
                      <a:r>
                        <a:rPr lang="hu" sz="1800"/>
                        <a:t>korlátozott</a:t>
                      </a:r>
                      <a:endParaRPr sz="1800"/>
                    </a:p>
                  </a:txBody>
                  <a:tcPr marT="91425" marB="91425" marR="91425" marL="91425"/>
                </a:tc>
                <a:tc>
                  <a:txBody>
                    <a:bodyPr/>
                    <a:lstStyle/>
                    <a:p>
                      <a:pPr indent="0" lvl="0" marL="0" rtl="0" algn="ctr">
                        <a:spcBef>
                          <a:spcPts val="0"/>
                        </a:spcBef>
                        <a:spcAft>
                          <a:spcPts val="0"/>
                        </a:spcAft>
                        <a:buNone/>
                      </a:pPr>
                      <a:r>
                        <a:rPr lang="hu" sz="1800"/>
                        <a:t>iteratívan mélyülő mélységi</a:t>
                      </a:r>
                      <a:endParaRPr sz="1800"/>
                    </a:p>
                  </a:txBody>
                  <a:tcPr marT="91425" marB="91425" marR="91425" marL="91425"/>
                </a:tc>
              </a:tr>
              <a:tr h="849425">
                <a:tc>
                  <a:txBody>
                    <a:bodyPr/>
                    <a:lstStyle/>
                    <a:p>
                      <a:pPr indent="0" lvl="0" marL="0" rtl="0" algn="l">
                        <a:spcBef>
                          <a:spcPts val="0"/>
                        </a:spcBef>
                        <a:spcAft>
                          <a:spcPts val="0"/>
                        </a:spcAft>
                        <a:buNone/>
                      </a:pPr>
                      <a:r>
                        <a:rPr lang="hu" sz="1800"/>
                        <a:t>teljes?</a:t>
                      </a:r>
                      <a:endParaRPr sz="1800"/>
                    </a:p>
                  </a:txBody>
                  <a:tcPr marT="91425" marB="91425" marR="91425" marL="91425"/>
                </a:tc>
                <a:tc>
                  <a:txBody>
                    <a:bodyPr/>
                    <a:lstStyle/>
                    <a:p>
                      <a:pPr indent="0" lvl="0" marL="0" rtl="0" algn="ctr">
                        <a:spcBef>
                          <a:spcPts val="0"/>
                        </a:spcBef>
                        <a:spcAft>
                          <a:spcPts val="0"/>
                        </a:spcAft>
                        <a:buNone/>
                      </a:pPr>
                      <a:r>
                        <a:rPr lang="hu" sz="1800"/>
                        <a:t>igen*</a:t>
                      </a:r>
                      <a:endParaRPr sz="1800"/>
                    </a:p>
                  </a:txBody>
                  <a:tcPr marT="91425" marB="91425" marR="91425" marL="91425"/>
                </a:tc>
                <a:tc>
                  <a:txBody>
                    <a:bodyPr/>
                    <a:lstStyle/>
                    <a:p>
                      <a:pPr indent="0" lvl="0" marL="0" rtl="0" algn="ctr">
                        <a:spcBef>
                          <a:spcPts val="0"/>
                        </a:spcBef>
                        <a:spcAft>
                          <a:spcPts val="0"/>
                        </a:spcAft>
                        <a:buNone/>
                      </a:pPr>
                      <a:r>
                        <a:rPr lang="hu" sz="1800"/>
                        <a:t>igen*</a:t>
                      </a:r>
                      <a:endParaRPr sz="1800"/>
                    </a:p>
                  </a:txBody>
                  <a:tcPr marT="91425" marB="91425" marR="91425" marL="91425"/>
                </a:tc>
                <a:tc>
                  <a:txBody>
                    <a:bodyPr/>
                    <a:lstStyle/>
                    <a:p>
                      <a:pPr indent="0" lvl="0" marL="0" rtl="0" algn="ctr">
                        <a:spcBef>
                          <a:spcPts val="0"/>
                        </a:spcBef>
                        <a:spcAft>
                          <a:spcPts val="0"/>
                        </a:spcAft>
                        <a:buNone/>
                      </a:pPr>
                      <a:r>
                        <a:rPr lang="hu" sz="1800"/>
                        <a:t>nem</a:t>
                      </a:r>
                      <a:endParaRPr sz="1800"/>
                    </a:p>
                  </a:txBody>
                  <a:tcPr marT="91425" marB="91425" marR="91425" marL="91425"/>
                </a:tc>
                <a:tc>
                  <a:txBody>
                    <a:bodyPr/>
                    <a:lstStyle/>
                    <a:p>
                      <a:pPr indent="0" lvl="0" marL="0" rtl="0" algn="ctr">
                        <a:spcBef>
                          <a:spcPts val="0"/>
                        </a:spcBef>
                        <a:spcAft>
                          <a:spcPts val="0"/>
                        </a:spcAft>
                        <a:buNone/>
                      </a:pPr>
                      <a:r>
                        <a:rPr lang="hu" sz="1800"/>
                        <a:t>igen, ha l≧d</a:t>
                      </a:r>
                      <a:endParaRPr sz="1800"/>
                    </a:p>
                  </a:txBody>
                  <a:tcPr marT="91425" marB="91425" marR="91425" marL="91425"/>
                </a:tc>
                <a:tc>
                  <a:txBody>
                    <a:bodyPr/>
                    <a:lstStyle/>
                    <a:p>
                      <a:pPr indent="0" lvl="0" marL="0" rtl="0" algn="ctr">
                        <a:spcBef>
                          <a:spcPts val="0"/>
                        </a:spcBef>
                        <a:spcAft>
                          <a:spcPts val="0"/>
                        </a:spcAft>
                        <a:buNone/>
                      </a:pPr>
                      <a:r>
                        <a:rPr lang="hu" sz="1800"/>
                        <a:t>igen</a:t>
                      </a:r>
                      <a:endParaRPr sz="1800"/>
                    </a:p>
                  </a:txBody>
                  <a:tcPr marT="91425" marB="91425" marR="91425" marL="91425"/>
                </a:tc>
              </a:tr>
              <a:tr h="849425">
                <a:tc>
                  <a:txBody>
                    <a:bodyPr/>
                    <a:lstStyle/>
                    <a:p>
                      <a:pPr indent="0" lvl="0" marL="0" rtl="0" algn="l">
                        <a:spcBef>
                          <a:spcPts val="0"/>
                        </a:spcBef>
                        <a:spcAft>
                          <a:spcPts val="0"/>
                        </a:spcAft>
                        <a:buNone/>
                      </a:pPr>
                      <a:r>
                        <a:rPr lang="hu" sz="1800"/>
                        <a:t>idő- bonyolultság</a:t>
                      </a:r>
                      <a:endParaRPr sz="1800"/>
                    </a:p>
                  </a:txBody>
                  <a:tcPr marT="91425" marB="91425" marR="91425" marL="91425"/>
                </a:tc>
                <a:tc>
                  <a:txBody>
                    <a:bodyPr/>
                    <a:lstStyle/>
                    <a:p>
                      <a:pPr indent="0" lvl="0" marL="0" rtl="0" algn="ctr">
                        <a:spcBef>
                          <a:spcPts val="0"/>
                        </a:spcBef>
                        <a:spcAft>
                          <a:spcPts val="0"/>
                        </a:spcAft>
                        <a:buNone/>
                      </a:pPr>
                      <a:r>
                        <a:rPr lang="hu" sz="2400"/>
                        <a:t>b</a:t>
                      </a:r>
                      <a:r>
                        <a:rPr baseline="30000" lang="hu" sz="2400"/>
                        <a:t>d+1</a:t>
                      </a:r>
                      <a:endParaRPr baseline="30000" sz="2400"/>
                    </a:p>
                  </a:txBody>
                  <a:tcPr marT="91425" marB="91425" marR="91425" marL="91425"/>
                </a:tc>
                <a:tc>
                  <a:txBody>
                    <a:bodyPr/>
                    <a:lstStyle/>
                    <a:p>
                      <a:pPr indent="0" lvl="0" marL="0" rtl="0" algn="ctr">
                        <a:spcBef>
                          <a:spcPts val="0"/>
                        </a:spcBef>
                        <a:spcAft>
                          <a:spcPts val="0"/>
                        </a:spcAft>
                        <a:buNone/>
                      </a:pPr>
                      <a:r>
                        <a:rPr lang="hu" sz="2400"/>
                        <a:t>b</a:t>
                      </a:r>
                      <a:r>
                        <a:rPr baseline="30000" lang="hu" sz="2400"/>
                        <a:t>⌈C*/</a:t>
                      </a:r>
                      <a:r>
                        <a:rPr baseline="30000" lang="hu" sz="2400">
                          <a:solidFill>
                            <a:schemeClr val="dk1"/>
                          </a:solidFill>
                        </a:rPr>
                        <a:t>ε</a:t>
                      </a:r>
                      <a:r>
                        <a:rPr baseline="30000" lang="hu" sz="2400"/>
                        <a:t>⌉</a:t>
                      </a:r>
                      <a:endParaRPr baseline="30000" sz="2400"/>
                    </a:p>
                  </a:txBody>
                  <a:tcPr marT="91425" marB="91425" marR="91425" marL="91425"/>
                </a:tc>
                <a:tc>
                  <a:txBody>
                    <a:bodyPr/>
                    <a:lstStyle/>
                    <a:p>
                      <a:pPr indent="0" lvl="0" marL="0" rtl="0" algn="ctr">
                        <a:spcBef>
                          <a:spcPts val="0"/>
                        </a:spcBef>
                        <a:spcAft>
                          <a:spcPts val="0"/>
                        </a:spcAft>
                        <a:buNone/>
                      </a:pPr>
                      <a:r>
                        <a:rPr lang="hu" sz="2400"/>
                        <a:t>b</a:t>
                      </a:r>
                      <a:r>
                        <a:rPr baseline="30000" lang="hu" sz="2400"/>
                        <a:t>m</a:t>
                      </a:r>
                      <a:endParaRPr baseline="30000" sz="2400"/>
                    </a:p>
                  </a:txBody>
                  <a:tcPr marT="91425" marB="91425" marR="91425" marL="91425"/>
                </a:tc>
                <a:tc>
                  <a:txBody>
                    <a:bodyPr/>
                    <a:lstStyle/>
                    <a:p>
                      <a:pPr indent="0" lvl="0" marL="0" rtl="0" algn="ctr">
                        <a:spcBef>
                          <a:spcPts val="0"/>
                        </a:spcBef>
                        <a:spcAft>
                          <a:spcPts val="0"/>
                        </a:spcAft>
                        <a:buNone/>
                      </a:pPr>
                      <a:r>
                        <a:rPr lang="hu" sz="2400"/>
                        <a:t>b</a:t>
                      </a:r>
                      <a:r>
                        <a:rPr baseline="30000" lang="hu" sz="2400"/>
                        <a:t>l</a:t>
                      </a:r>
                      <a:endParaRPr baseline="30000" sz="2400"/>
                    </a:p>
                  </a:txBody>
                  <a:tcPr marT="91425" marB="91425" marR="91425" marL="91425"/>
                </a:tc>
                <a:tc>
                  <a:txBody>
                    <a:bodyPr/>
                    <a:lstStyle/>
                    <a:p>
                      <a:pPr indent="0" lvl="0" marL="0" rtl="0" algn="ctr">
                        <a:spcBef>
                          <a:spcPts val="0"/>
                        </a:spcBef>
                        <a:spcAft>
                          <a:spcPts val="0"/>
                        </a:spcAft>
                        <a:buNone/>
                      </a:pPr>
                      <a:r>
                        <a:rPr lang="hu" sz="2400"/>
                        <a:t>b</a:t>
                      </a:r>
                      <a:r>
                        <a:rPr baseline="30000" lang="hu" sz="2400"/>
                        <a:t>d</a:t>
                      </a:r>
                      <a:endParaRPr baseline="30000" sz="2400"/>
                    </a:p>
                  </a:txBody>
                  <a:tcPr marT="91425" marB="91425" marR="91425" marL="91425"/>
                </a:tc>
              </a:tr>
              <a:tr h="1047500">
                <a:tc>
                  <a:txBody>
                    <a:bodyPr/>
                    <a:lstStyle/>
                    <a:p>
                      <a:pPr indent="0" lvl="0" marL="0" rtl="0" algn="l">
                        <a:spcBef>
                          <a:spcPts val="0"/>
                        </a:spcBef>
                        <a:spcAft>
                          <a:spcPts val="0"/>
                        </a:spcAft>
                        <a:buNone/>
                      </a:pPr>
                      <a:r>
                        <a:rPr lang="hu" sz="1800"/>
                        <a:t>tár- bonyolultság</a:t>
                      </a:r>
                      <a:endParaRPr sz="1800"/>
                    </a:p>
                  </a:txBody>
                  <a:tcPr marT="91425" marB="91425" marR="91425" marL="91425"/>
                </a:tc>
                <a:tc>
                  <a:txBody>
                    <a:bodyPr/>
                    <a:lstStyle/>
                    <a:p>
                      <a:pPr indent="0" lvl="0" marL="0" rtl="0" algn="ctr">
                        <a:spcBef>
                          <a:spcPts val="0"/>
                        </a:spcBef>
                        <a:spcAft>
                          <a:spcPts val="0"/>
                        </a:spcAft>
                        <a:buNone/>
                      </a:pPr>
                      <a:r>
                        <a:rPr lang="hu" sz="2400">
                          <a:solidFill>
                            <a:schemeClr val="dk1"/>
                          </a:solidFill>
                        </a:rPr>
                        <a:t>b</a:t>
                      </a:r>
                      <a:r>
                        <a:rPr baseline="30000" lang="hu" sz="2400">
                          <a:solidFill>
                            <a:schemeClr val="dk1"/>
                          </a:solidFill>
                        </a:rPr>
                        <a:t>d+1</a:t>
                      </a:r>
                      <a:endParaRPr sz="24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hu" sz="2400">
                          <a:solidFill>
                            <a:schemeClr val="dk1"/>
                          </a:solidFill>
                        </a:rPr>
                        <a:t>b</a:t>
                      </a:r>
                      <a:r>
                        <a:rPr baseline="30000" lang="hu" sz="2400">
                          <a:solidFill>
                            <a:schemeClr val="dk1"/>
                          </a:solidFill>
                        </a:rPr>
                        <a:t>⌈C*/ε⌉</a:t>
                      </a:r>
                      <a:endParaRPr baseline="30000" sz="2400">
                        <a:solidFill>
                          <a:schemeClr val="dk1"/>
                        </a:solidFill>
                      </a:endParaRPr>
                    </a:p>
                    <a:p>
                      <a:pPr indent="0" lvl="0" marL="0" rtl="0" algn="ctr">
                        <a:spcBef>
                          <a:spcPts val="0"/>
                        </a:spcBef>
                        <a:spcAft>
                          <a:spcPts val="0"/>
                        </a:spcAft>
                        <a:buNone/>
                      </a:pPr>
                      <a:r>
                        <a:t/>
                      </a:r>
                      <a:endParaRPr sz="2400"/>
                    </a:p>
                  </a:txBody>
                  <a:tcPr marT="91425" marB="91425" marR="91425" marL="91425"/>
                </a:tc>
                <a:tc>
                  <a:txBody>
                    <a:bodyPr/>
                    <a:lstStyle/>
                    <a:p>
                      <a:pPr indent="0" lvl="0" marL="0" rtl="0" algn="ctr">
                        <a:spcBef>
                          <a:spcPts val="0"/>
                        </a:spcBef>
                        <a:spcAft>
                          <a:spcPts val="0"/>
                        </a:spcAft>
                        <a:buNone/>
                      </a:pPr>
                      <a:r>
                        <a:rPr lang="hu" sz="2400"/>
                        <a:t>bm</a:t>
                      </a:r>
                      <a:endParaRPr sz="2400"/>
                    </a:p>
                  </a:txBody>
                  <a:tcPr marT="91425" marB="91425" marR="91425" marL="91425"/>
                </a:tc>
                <a:tc>
                  <a:txBody>
                    <a:bodyPr/>
                    <a:lstStyle/>
                    <a:p>
                      <a:pPr indent="0" lvl="0" marL="0" rtl="0" algn="ctr">
                        <a:spcBef>
                          <a:spcPts val="0"/>
                        </a:spcBef>
                        <a:spcAft>
                          <a:spcPts val="0"/>
                        </a:spcAft>
                        <a:buNone/>
                      </a:pPr>
                      <a:r>
                        <a:rPr lang="hu" sz="2400"/>
                        <a:t>bl</a:t>
                      </a:r>
                      <a:endParaRPr sz="2400"/>
                    </a:p>
                  </a:txBody>
                  <a:tcPr marT="91425" marB="91425" marR="91425" marL="91425"/>
                </a:tc>
                <a:tc>
                  <a:txBody>
                    <a:bodyPr/>
                    <a:lstStyle/>
                    <a:p>
                      <a:pPr indent="0" lvl="0" marL="0" rtl="0" algn="ctr">
                        <a:spcBef>
                          <a:spcPts val="0"/>
                        </a:spcBef>
                        <a:spcAft>
                          <a:spcPts val="0"/>
                        </a:spcAft>
                        <a:buNone/>
                      </a:pPr>
                      <a:r>
                        <a:rPr lang="hu" sz="2400"/>
                        <a:t>bd</a:t>
                      </a:r>
                      <a:endParaRPr sz="2400"/>
                    </a:p>
                  </a:txBody>
                  <a:tcPr marT="91425" marB="91425" marR="91425" marL="91425"/>
                </a:tc>
              </a:tr>
              <a:tr h="530325">
                <a:tc>
                  <a:txBody>
                    <a:bodyPr/>
                    <a:lstStyle/>
                    <a:p>
                      <a:pPr indent="0" lvl="0" marL="0" rtl="0" algn="l">
                        <a:spcBef>
                          <a:spcPts val="0"/>
                        </a:spcBef>
                        <a:spcAft>
                          <a:spcPts val="0"/>
                        </a:spcAft>
                        <a:buNone/>
                      </a:pPr>
                      <a:r>
                        <a:rPr lang="hu" sz="1800"/>
                        <a:t>optimális?</a:t>
                      </a:r>
                      <a:endParaRPr sz="1800"/>
                    </a:p>
                  </a:txBody>
                  <a:tcPr marT="91425" marB="91425" marR="91425" marL="91425"/>
                </a:tc>
                <a:tc>
                  <a:txBody>
                    <a:bodyPr/>
                    <a:lstStyle/>
                    <a:p>
                      <a:pPr indent="0" lvl="0" marL="0" rtl="0" algn="ctr">
                        <a:spcBef>
                          <a:spcPts val="0"/>
                        </a:spcBef>
                        <a:spcAft>
                          <a:spcPts val="0"/>
                        </a:spcAft>
                        <a:buNone/>
                      </a:pPr>
                      <a:r>
                        <a:rPr lang="hu" sz="1800"/>
                        <a:t>igen*</a:t>
                      </a:r>
                      <a:endParaRPr sz="1800"/>
                    </a:p>
                  </a:txBody>
                  <a:tcPr marT="91425" marB="91425" marR="91425" marL="91425"/>
                </a:tc>
                <a:tc>
                  <a:txBody>
                    <a:bodyPr/>
                    <a:lstStyle/>
                    <a:p>
                      <a:pPr indent="0" lvl="0" marL="0" rtl="0" algn="ctr">
                        <a:spcBef>
                          <a:spcPts val="0"/>
                        </a:spcBef>
                        <a:spcAft>
                          <a:spcPts val="0"/>
                        </a:spcAft>
                        <a:buNone/>
                      </a:pPr>
                      <a:r>
                        <a:rPr lang="hu" sz="1800"/>
                        <a:t>igen</a:t>
                      </a:r>
                      <a:endParaRPr sz="1800"/>
                    </a:p>
                  </a:txBody>
                  <a:tcPr marT="91425" marB="91425" marR="91425" marL="91425"/>
                </a:tc>
                <a:tc>
                  <a:txBody>
                    <a:bodyPr/>
                    <a:lstStyle/>
                    <a:p>
                      <a:pPr indent="0" lvl="0" marL="0" rtl="0" algn="ctr">
                        <a:spcBef>
                          <a:spcPts val="0"/>
                        </a:spcBef>
                        <a:spcAft>
                          <a:spcPts val="0"/>
                        </a:spcAft>
                        <a:buNone/>
                      </a:pPr>
                      <a:r>
                        <a:rPr lang="hu" sz="1800"/>
                        <a:t>nem</a:t>
                      </a:r>
                      <a:endParaRPr sz="1800"/>
                    </a:p>
                  </a:txBody>
                  <a:tcPr marT="91425" marB="91425" marR="91425" marL="91425"/>
                </a:tc>
                <a:tc>
                  <a:txBody>
                    <a:bodyPr/>
                    <a:lstStyle/>
                    <a:p>
                      <a:pPr indent="0" lvl="0" marL="0" rtl="0" algn="ctr">
                        <a:spcBef>
                          <a:spcPts val="0"/>
                        </a:spcBef>
                        <a:spcAft>
                          <a:spcPts val="0"/>
                        </a:spcAft>
                        <a:buNone/>
                      </a:pPr>
                      <a:r>
                        <a:rPr lang="hu" sz="1800"/>
                        <a:t>nem</a:t>
                      </a:r>
                      <a:endParaRPr sz="1800"/>
                    </a:p>
                  </a:txBody>
                  <a:tcPr marT="91425" marB="91425" marR="91425" marL="91425"/>
                </a:tc>
                <a:tc>
                  <a:txBody>
                    <a:bodyPr/>
                    <a:lstStyle/>
                    <a:p>
                      <a:pPr indent="0" lvl="0" marL="0" rtl="0" algn="ctr">
                        <a:spcBef>
                          <a:spcPts val="0"/>
                        </a:spcBef>
                        <a:spcAft>
                          <a:spcPts val="0"/>
                        </a:spcAft>
                        <a:buNone/>
                      </a:pPr>
                      <a:r>
                        <a:rPr lang="hu" sz="1800"/>
                        <a:t>igen*</a:t>
                      </a:r>
                      <a:endParaRPr sz="1800"/>
                    </a:p>
                  </a:txBody>
                  <a:tcPr marT="91425" marB="91425" marR="91425" marL="91425"/>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Ismétlődő állapotok</a:t>
            </a:r>
            <a:endParaRPr/>
          </a:p>
        </p:txBody>
      </p:sp>
      <p:sp>
        <p:nvSpPr>
          <p:cNvPr id="434" name="Google Shape;434;p75"/>
          <p:cNvSpPr txBox="1"/>
          <p:nvPr>
            <p:ph idx="1" type="body"/>
          </p:nvPr>
        </p:nvSpPr>
        <p:spPr>
          <a:xfrm>
            <a:off x="311700" y="1152475"/>
            <a:ext cx="8520600" cy="87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hu">
                <a:solidFill>
                  <a:srgbClr val="000000"/>
                </a:solidFill>
              </a:rPr>
              <a:t>Ha nem ismerjük fel az ismétlő állapotokat, egy lineáris probléma exponenciálissá válhat!</a:t>
            </a:r>
            <a:endParaRPr>
              <a:solidFill>
                <a:srgbClr val="000000"/>
              </a:solidFill>
            </a:endParaRPr>
          </a:p>
        </p:txBody>
      </p:sp>
      <p:pic>
        <p:nvPicPr>
          <p:cNvPr id="435" name="Google Shape;435;p75"/>
          <p:cNvPicPr preferRelativeResize="0"/>
          <p:nvPr/>
        </p:nvPicPr>
        <p:blipFill>
          <a:blip r:embed="rId3">
            <a:alphaModFix/>
          </a:blip>
          <a:stretch>
            <a:fillRect/>
          </a:stretch>
        </p:blipFill>
        <p:spPr>
          <a:xfrm>
            <a:off x="530188" y="2224275"/>
            <a:ext cx="8083632" cy="29629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Gráfkeresés</a:t>
            </a:r>
            <a:endParaRPr/>
          </a:p>
        </p:txBody>
      </p:sp>
      <p:sp>
        <p:nvSpPr>
          <p:cNvPr id="441" name="Google Shape;441;p76"/>
          <p:cNvSpPr txBox="1"/>
          <p:nvPr>
            <p:ph idx="1" type="body"/>
          </p:nvPr>
        </p:nvSpPr>
        <p:spPr>
          <a:xfrm>
            <a:off x="311700" y="1152475"/>
            <a:ext cx="8520600" cy="37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hu">
                <a:solidFill>
                  <a:srgbClr val="000000"/>
                </a:solidFill>
              </a:rPr>
              <a:t>function Graph-Search(problem, fringe): megoldás vagy „sikertelen”</a:t>
            </a:r>
            <a:endParaRPr i="1">
              <a:solidFill>
                <a:srgbClr val="000000"/>
              </a:solidFill>
            </a:endParaRPr>
          </a:p>
          <a:p>
            <a:pPr indent="457200" lvl="0" marL="0" rtl="0" algn="l">
              <a:spcBef>
                <a:spcPts val="0"/>
              </a:spcBef>
              <a:spcAft>
                <a:spcPts val="0"/>
              </a:spcAft>
              <a:buNone/>
            </a:pPr>
            <a:r>
              <a:rPr i="1" lang="hu">
                <a:solidFill>
                  <a:srgbClr val="000000"/>
                </a:solidFill>
              </a:rPr>
              <a:t>closed = ∅</a:t>
            </a:r>
            <a:endParaRPr i="1">
              <a:solidFill>
                <a:srgbClr val="000000"/>
              </a:solidFill>
            </a:endParaRPr>
          </a:p>
          <a:p>
            <a:pPr indent="457200" lvl="0" marL="0" rtl="0" algn="l">
              <a:spcBef>
                <a:spcPts val="0"/>
              </a:spcBef>
              <a:spcAft>
                <a:spcPts val="0"/>
              </a:spcAft>
              <a:buNone/>
            </a:pPr>
            <a:r>
              <a:rPr i="1" lang="hu">
                <a:solidFill>
                  <a:srgbClr val="000000"/>
                </a:solidFill>
              </a:rPr>
              <a:t>fringe = Insert(Make-Node(Initial-State[problem]), fringe) </a:t>
            </a:r>
            <a:endParaRPr i="1">
              <a:solidFill>
                <a:srgbClr val="000000"/>
              </a:solidFill>
            </a:endParaRPr>
          </a:p>
          <a:p>
            <a:pPr indent="457200" lvl="0" marL="0" rtl="0" algn="l">
              <a:spcBef>
                <a:spcPts val="0"/>
              </a:spcBef>
              <a:spcAft>
                <a:spcPts val="0"/>
              </a:spcAft>
              <a:buNone/>
            </a:pPr>
            <a:r>
              <a:rPr i="1" lang="hu">
                <a:solidFill>
                  <a:srgbClr val="000000"/>
                </a:solidFill>
              </a:rPr>
              <a:t>loop do </a:t>
            </a:r>
            <a:endParaRPr i="1">
              <a:solidFill>
                <a:srgbClr val="000000"/>
              </a:solidFill>
            </a:endParaRPr>
          </a:p>
          <a:p>
            <a:pPr indent="457200" lvl="0" marL="457200" rtl="0" algn="l">
              <a:spcBef>
                <a:spcPts val="0"/>
              </a:spcBef>
              <a:spcAft>
                <a:spcPts val="0"/>
              </a:spcAft>
              <a:buNone/>
            </a:pPr>
            <a:r>
              <a:rPr i="1" lang="hu">
                <a:solidFill>
                  <a:srgbClr val="000000"/>
                </a:solidFill>
              </a:rPr>
              <a:t>if fringe is empty then return „sikertelen”</a:t>
            </a:r>
            <a:endParaRPr i="1">
              <a:solidFill>
                <a:srgbClr val="000000"/>
              </a:solidFill>
            </a:endParaRPr>
          </a:p>
          <a:p>
            <a:pPr indent="457200" lvl="0" marL="457200" rtl="0" algn="l">
              <a:spcBef>
                <a:spcPts val="0"/>
              </a:spcBef>
              <a:spcAft>
                <a:spcPts val="0"/>
              </a:spcAft>
              <a:buNone/>
            </a:pPr>
            <a:r>
              <a:rPr i="1" lang="hu">
                <a:solidFill>
                  <a:srgbClr val="000000"/>
                </a:solidFill>
              </a:rPr>
              <a:t>node = Remove-Front(fringe)</a:t>
            </a:r>
            <a:endParaRPr i="1">
              <a:solidFill>
                <a:srgbClr val="000000"/>
              </a:solidFill>
            </a:endParaRPr>
          </a:p>
          <a:p>
            <a:pPr indent="457200" lvl="0" marL="457200" rtl="0" algn="l">
              <a:spcBef>
                <a:spcPts val="0"/>
              </a:spcBef>
              <a:spcAft>
                <a:spcPts val="0"/>
              </a:spcAft>
              <a:buNone/>
            </a:pPr>
            <a:r>
              <a:rPr i="1" lang="hu">
                <a:solidFill>
                  <a:srgbClr val="000000"/>
                </a:solidFill>
              </a:rPr>
              <a:t>if Goal-Test(problem, State[node]) then return node </a:t>
            </a:r>
            <a:endParaRPr i="1">
              <a:solidFill>
                <a:srgbClr val="000000"/>
              </a:solidFill>
            </a:endParaRPr>
          </a:p>
          <a:p>
            <a:pPr indent="457200" lvl="0" marL="457200" rtl="0" algn="l">
              <a:spcBef>
                <a:spcPts val="0"/>
              </a:spcBef>
              <a:spcAft>
                <a:spcPts val="0"/>
              </a:spcAft>
              <a:buNone/>
            </a:pPr>
            <a:r>
              <a:rPr i="1" lang="hu">
                <a:solidFill>
                  <a:srgbClr val="000000"/>
                </a:solidFill>
              </a:rPr>
              <a:t>if State[node] is not in closed then </a:t>
            </a:r>
            <a:endParaRPr i="1">
              <a:solidFill>
                <a:srgbClr val="000000"/>
              </a:solidFill>
            </a:endParaRPr>
          </a:p>
          <a:p>
            <a:pPr indent="457200" lvl="0" marL="914400" rtl="0" algn="l">
              <a:spcBef>
                <a:spcPts val="0"/>
              </a:spcBef>
              <a:spcAft>
                <a:spcPts val="0"/>
              </a:spcAft>
              <a:buNone/>
            </a:pPr>
            <a:r>
              <a:rPr i="1" lang="hu">
                <a:solidFill>
                  <a:srgbClr val="000000"/>
                </a:solidFill>
              </a:rPr>
              <a:t>closed += State[node]</a:t>
            </a:r>
            <a:endParaRPr i="1">
              <a:solidFill>
                <a:srgbClr val="000000"/>
              </a:solidFill>
            </a:endParaRPr>
          </a:p>
          <a:p>
            <a:pPr indent="457200" lvl="0" marL="914400" rtl="0" algn="l">
              <a:spcBef>
                <a:spcPts val="0"/>
              </a:spcBef>
              <a:spcAft>
                <a:spcPts val="0"/>
              </a:spcAft>
              <a:buNone/>
            </a:pPr>
            <a:r>
              <a:rPr i="1" lang="hu">
                <a:solidFill>
                  <a:srgbClr val="000000"/>
                </a:solidFill>
              </a:rPr>
              <a:t>fringe = InsertAll(Expand(node, problem), fringe) </a:t>
            </a:r>
            <a:endParaRPr i="1">
              <a:solidFill>
                <a:srgbClr val="000000"/>
              </a:solidFill>
            </a:endParaRPr>
          </a:p>
          <a:p>
            <a:pPr indent="0" lvl="0" marL="457200" rtl="0" algn="l">
              <a:spcBef>
                <a:spcPts val="0"/>
              </a:spcBef>
              <a:spcAft>
                <a:spcPts val="0"/>
              </a:spcAft>
              <a:buNone/>
            </a:pPr>
            <a:r>
              <a:rPr i="1" lang="hu">
                <a:solidFill>
                  <a:srgbClr val="000000"/>
                </a:solidFill>
              </a:rPr>
              <a:t>end</a:t>
            </a:r>
            <a:endParaRPr i="1">
              <a:solidFill>
                <a:srgbClr val="00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7"/>
          <p:cNvSpPr txBox="1"/>
          <p:nvPr>
            <p:ph type="title"/>
          </p:nvPr>
        </p:nvSpPr>
        <p:spPr>
          <a:xfrm rot="-5398823">
            <a:off x="-397633" y="943904"/>
            <a:ext cx="17529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AIMA kód</a:t>
            </a:r>
            <a:endParaRPr/>
          </a:p>
        </p:txBody>
      </p:sp>
      <p:pic>
        <p:nvPicPr>
          <p:cNvPr id="447" name="Google Shape;447;p77"/>
          <p:cNvPicPr preferRelativeResize="0"/>
          <p:nvPr/>
        </p:nvPicPr>
        <p:blipFill>
          <a:blip r:embed="rId3">
            <a:alphaModFix/>
          </a:blip>
          <a:stretch>
            <a:fillRect/>
          </a:stretch>
        </p:blipFill>
        <p:spPr>
          <a:xfrm>
            <a:off x="1314663" y="353950"/>
            <a:ext cx="7705725" cy="45720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Összefoglalás</a:t>
            </a:r>
            <a:endParaRPr/>
          </a:p>
        </p:txBody>
      </p:sp>
      <p:sp>
        <p:nvSpPr>
          <p:cNvPr id="453" name="Google Shape;453;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A probléma megfogalmazás rendszerint elszakad a valós problémától, absztrakt szinten megad egy állapotteret, melyben végrehajtható a kereső algoritmus.</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Különböző típusú problémákra különböző nem informált keresési stratégiák léteznek.</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Az iteratívan mélyülő mélységi keresés lineáris memóriát használ (akár a cache-ben is elfér), így rendszerint sokkal gyorsabban végez, mint a többi nem informált algoritmus.</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A gráfkeresés exponenciálisan hatékonyabb lehet, mint a fakeresés.</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Probléma típusok</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determinisztikus, teljesen megfigyelhető ⇒ egyetlen állapot probléma</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az ágens pontosan tudja, hogy melyik állapotban van </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a megoldás egy cselekvéssorozat</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szenzor nélküli (nem megfigyelhető)</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az ágens nem tudja, hogy hol van</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a megoldás (ha egyáltalán létezik) egy cselekvéssorozat</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eshetőségi problémák (nemdeterminisztikus vagy részben megfigyelhető)</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az észlelés új információt az aktuális állapotról</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a megoldás egy irányelv, függő terv, melynek része a keresés</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felfedezéses probléma (ismeretlen állapottér)</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online probléma</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 porszívó világ</a:t>
            </a:r>
            <a:endParaRPr/>
          </a:p>
        </p:txBody>
      </p:sp>
      <p:sp>
        <p:nvSpPr>
          <p:cNvPr id="99" name="Google Shape;99;p20"/>
          <p:cNvSpPr txBox="1"/>
          <p:nvPr>
            <p:ph idx="1" type="body"/>
          </p:nvPr>
        </p:nvSpPr>
        <p:spPr>
          <a:xfrm>
            <a:off x="311700" y="1152475"/>
            <a:ext cx="4685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hu">
                <a:solidFill>
                  <a:srgbClr val="000000"/>
                </a:solidFill>
              </a:rPr>
              <a:t>determinisztikus, teljesen megfigyelhető</a:t>
            </a:r>
            <a:endParaRPr b="1">
              <a:solidFill>
                <a:srgbClr val="000000"/>
              </a:solidFill>
            </a:endParaRPr>
          </a:p>
          <a:p>
            <a:pPr indent="-342900" lvl="0" marL="457200" rtl="0" algn="l">
              <a:spcBef>
                <a:spcPts val="1600"/>
              </a:spcBef>
              <a:spcAft>
                <a:spcPts val="0"/>
              </a:spcAft>
              <a:buClr>
                <a:srgbClr val="000000"/>
              </a:buClr>
              <a:buSzPts val="1800"/>
              <a:buChar char="●"/>
            </a:pPr>
            <a:r>
              <a:rPr lang="hu">
                <a:solidFill>
                  <a:srgbClr val="000000"/>
                </a:solidFill>
              </a:rPr>
              <a:t>5-ös állapotból indul</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[jobbra, takarít]</a:t>
            </a:r>
            <a:endParaRPr>
              <a:solidFill>
                <a:srgbClr val="000000"/>
              </a:solidFill>
            </a:endParaRPr>
          </a:p>
          <a:p>
            <a:pPr indent="0" lvl="0" marL="0" rtl="0" algn="l">
              <a:spcBef>
                <a:spcPts val="1600"/>
              </a:spcBef>
              <a:spcAft>
                <a:spcPts val="1600"/>
              </a:spcAft>
              <a:buNone/>
            </a:pPr>
            <a:r>
              <a:t/>
            </a:r>
            <a:endParaRPr/>
          </a:p>
        </p:txBody>
      </p:sp>
      <p:pic>
        <p:nvPicPr>
          <p:cNvPr id="100" name="Google Shape;100;p20"/>
          <p:cNvPicPr preferRelativeResize="0"/>
          <p:nvPr/>
        </p:nvPicPr>
        <p:blipFill>
          <a:blip r:embed="rId3">
            <a:alphaModFix/>
          </a:blip>
          <a:stretch>
            <a:fillRect/>
          </a:stretch>
        </p:blipFill>
        <p:spPr>
          <a:xfrm>
            <a:off x="5149800" y="1179913"/>
            <a:ext cx="3871750" cy="3361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 porszívó világ</a:t>
            </a:r>
            <a:endParaRPr/>
          </a:p>
        </p:txBody>
      </p:sp>
      <p:sp>
        <p:nvSpPr>
          <p:cNvPr id="106" name="Google Shape;106;p21"/>
          <p:cNvSpPr txBox="1"/>
          <p:nvPr>
            <p:ph idx="1" type="body"/>
          </p:nvPr>
        </p:nvSpPr>
        <p:spPr>
          <a:xfrm>
            <a:off x="311700" y="1152475"/>
            <a:ext cx="4685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hu">
                <a:solidFill>
                  <a:srgbClr val="000000"/>
                </a:solidFill>
              </a:rPr>
              <a:t>szenzormentes</a:t>
            </a:r>
            <a:endParaRPr b="1">
              <a:solidFill>
                <a:srgbClr val="000000"/>
              </a:solidFill>
            </a:endParaRPr>
          </a:p>
          <a:p>
            <a:pPr indent="-342900" lvl="0" marL="457200" rtl="0" algn="l">
              <a:spcBef>
                <a:spcPts val="1600"/>
              </a:spcBef>
              <a:spcAft>
                <a:spcPts val="0"/>
              </a:spcAft>
              <a:buClr>
                <a:srgbClr val="000000"/>
              </a:buClr>
              <a:buSzPts val="1800"/>
              <a:buChar char="●"/>
            </a:pPr>
            <a:r>
              <a:rPr lang="hu">
                <a:solidFill>
                  <a:srgbClr val="000000"/>
                </a:solidFill>
              </a:rPr>
              <a:t>{1,2,3,4,5,6,7,8}</a:t>
            </a:r>
            <a:r>
              <a:rPr lang="hu">
                <a:solidFill>
                  <a:srgbClr val="000000"/>
                </a:solidFill>
              </a:rPr>
              <a:t> állapotból indul</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jobbra hatására átkerül {2,4,6,8}</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[jobbra, takarít, balra, takarít]</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107" name="Google Shape;107;p21"/>
          <p:cNvPicPr preferRelativeResize="0"/>
          <p:nvPr/>
        </p:nvPicPr>
        <p:blipFill>
          <a:blip r:embed="rId3">
            <a:alphaModFix/>
          </a:blip>
          <a:stretch>
            <a:fillRect/>
          </a:stretch>
        </p:blipFill>
        <p:spPr>
          <a:xfrm>
            <a:off x="5149800" y="1179913"/>
            <a:ext cx="3871750" cy="3361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aját világo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