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imacode/aima-python/blob/master/csp.py"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szalosl/aima-extra/blob/master/FourGame.ipynb"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imacode/aima-python/blob/master/csp.py"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wikipedia.org/w/index.php?title=N%C3%A9gysz%C3%ADn-t%C3%A9tel" TargetMode="External"/><Relationship Id="rId3" Type="http://schemas.openxmlformats.org/officeDocument/2006/relationships/hyperlink" Target="https://hu.wikipedia.org/w/index.php?title=N%C3%A9gysz%C3%ADn-t%C3%A9tel"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imacode/aima-python/blob/master/csp.ipynb" TargetMode="External"/><Relationship Id="rId3" Type="http://schemas.openxmlformats.org/officeDocument/2006/relationships/hyperlink" Target="https://dtk.tankonyvtar.hu/xmlui/handle/123456789/8703"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wikipedia.org/wiki/Line%C3%A1ris_optimaliz%C3%A1l%C3%A1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Igen sok feladat leírható keresési feladatként, mert ez a fajta megközelítés egy nagyon általános leírása a problémáknak.  Sajnos ennek az is következménye, ha nincs egy kiváló heurisztikánk, akkor nagyon gyakran csak igen lassan jutunk el a megoldáshoz.</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Viszont néhány problémát más módon is meg lehet közelíteni, amely elsőre nagy hasonlóságot mutat a mélységi kereséssel, noha jelentősek a különbségek; viszont a megoldás sokkal hamarabb jön, mert nagyon jól ki tudjuk használni a feladat specialitásait.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Ebben az előadásban ezzel a módszerrel ismerkedünk meg. (Elárulom, hogy Simon Tatham sok problémája így is megfogalmazható, és az aima-code az itt ismertetett módszeret nagy részét már tartalmazza.)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a8bee04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a8bee04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Nem meglepő módon a kényszerkielégítési feladatok nem őrült agyszülemények, hanem nagyon gyakran előforduló feladatok. Miután már kiderült, hogy az egyes tanszékeknek milyen képzési kapacitása van, illetve mit kellene ellátnia, egy-egy órarend összeállítása a karunkon két személy több hetes munkája, persze ebben benne van az adatok rögzítése is.</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feladat elterjedtsége miatt fontos egy hatékony megoldási módszer léte, mely egységesen alkalmazni lehet minden ilyen feladatra.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a8bee04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ca8bee04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Miután az a célunk, hogy minden egyes változó kapjon értéket és a céltesztjünk is teljesüljön, először is változóknak kell értéket adnunk. Ezt lépésről-lépésre csináljuk, egy lépésben egy változó kap értéket – a megmaradt változók közül egy, és olyan értéket, amely nem szegül ellen egy kényszernek sem. </a:t>
            </a:r>
            <a:endParaRPr/>
          </a:p>
          <a:p>
            <a:pPr indent="0" lvl="0" marL="0" rtl="0" algn="l">
              <a:spcBef>
                <a:spcPts val="0"/>
              </a:spcBef>
              <a:spcAft>
                <a:spcPts val="0"/>
              </a:spcAft>
              <a:buNone/>
            </a:pPr>
            <a:r>
              <a:rPr lang="hu"/>
              <a:t>Ezzel az értékadási folyamat egy állapotát azzal jellemezhetjük, hogy mely változónak van már értéke, és az pontosan mi.</a:t>
            </a:r>
            <a:endParaRPr/>
          </a:p>
          <a:p>
            <a:pPr indent="0" lvl="0" marL="0" rtl="0" algn="l">
              <a:spcBef>
                <a:spcPts val="0"/>
              </a:spcBef>
              <a:spcAft>
                <a:spcPts val="0"/>
              </a:spcAft>
              <a:buNone/>
            </a:pPr>
            <a:r>
              <a:rPr lang="hu"/>
              <a:t>Így lényegében egy keresési problémát adtunk meg:</a:t>
            </a:r>
            <a:endParaRPr/>
          </a:p>
          <a:p>
            <a:pPr indent="-317500" lvl="0" marL="457200" rtl="0" algn="l">
              <a:spcBef>
                <a:spcPts val="0"/>
              </a:spcBef>
              <a:spcAft>
                <a:spcPts val="0"/>
              </a:spcAft>
              <a:buSzPts val="1400"/>
              <a:buChar char="●"/>
            </a:pPr>
            <a:r>
              <a:rPr lang="hu"/>
              <a:t> az állapottér elemei az állapotok, azaz mely változónak van már értéke és mi az</a:t>
            </a:r>
            <a:endParaRPr/>
          </a:p>
          <a:p>
            <a:pPr indent="-317500" lvl="0" marL="457200" rtl="0" algn="l">
              <a:spcBef>
                <a:spcPts val="0"/>
              </a:spcBef>
              <a:spcAft>
                <a:spcPts val="0"/>
              </a:spcAft>
              <a:buSzPts val="1400"/>
              <a:buChar char="●"/>
            </a:pPr>
            <a:r>
              <a:rPr lang="hu"/>
              <a:t>a kezdőállapot, amikor egyetlen változónak sincs értéke,</a:t>
            </a:r>
            <a:endParaRPr/>
          </a:p>
          <a:p>
            <a:pPr indent="-317500" lvl="0" marL="457200" rtl="0" algn="l">
              <a:spcBef>
                <a:spcPts val="0"/>
              </a:spcBef>
              <a:spcAft>
                <a:spcPts val="0"/>
              </a:spcAft>
              <a:buSzPts val="1400"/>
              <a:buChar char="●"/>
            </a:pPr>
            <a:r>
              <a:rPr lang="hu"/>
              <a:t>célállapot az, amikor minden változónak van értéke, és a célteszt is teljesül,</a:t>
            </a:r>
            <a:endParaRPr/>
          </a:p>
          <a:p>
            <a:pPr indent="-317500" lvl="0" marL="457200" rtl="0" algn="l">
              <a:spcBef>
                <a:spcPts val="0"/>
              </a:spcBef>
              <a:spcAft>
                <a:spcPts val="0"/>
              </a:spcAft>
              <a:buSzPts val="1400"/>
              <a:buChar char="●"/>
            </a:pPr>
            <a:r>
              <a:rPr lang="hu"/>
              <a:t>egy állapotnak a rákövetkezője az, amikor egy újabb változó kap értéket.</a:t>
            </a:r>
            <a:endParaRPr/>
          </a:p>
          <a:p>
            <a:pPr indent="0" lvl="0" marL="0" rtl="0" algn="l">
              <a:spcBef>
                <a:spcPts val="0"/>
              </a:spcBef>
              <a:spcAft>
                <a:spcPts val="0"/>
              </a:spcAft>
              <a:buNone/>
            </a:pPr>
            <a:r>
              <a:rPr lang="hu"/>
              <a:t>Ebben az esetben a leghatékonyabb keresési módszer a mélységi keresés lesz: minimális társzükséglet, tudjuk, hogy n lépésnyire van a megoldás, tehát nem kell sem vágni – mert nem tudunk többet lépni –, sem ciklusban eddig eljutni (iterált mélységi). </a:t>
            </a:r>
            <a:endParaRPr/>
          </a:p>
          <a:p>
            <a:pPr indent="0" lvl="0" marL="0" rtl="0" algn="l">
              <a:spcBef>
                <a:spcPts val="0"/>
              </a:spcBef>
              <a:spcAft>
                <a:spcPts val="0"/>
              </a:spcAft>
              <a:buNone/>
            </a:pPr>
            <a:r>
              <a:rPr lang="hu"/>
              <a:t>Viszont igen nagy lesz a keresőfánk, mert első lépésben n változónak adhatunk értéket (ez nd rákövetkezőt jelent), következő lépésben n-1-nek (az pedig (n-1)d rákövetkezőt adhat), majd n-2-nek, és így tovább. Egyszerűbb feladatoknál is reménytelen, hogy ezt végig bejárja a programunk.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a8bee04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ca8bee04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Viszont vegyük figyelembe, hogy nem érdemes ekkora feneket keríteni az egésznek, mert van egy nagyon jó tulajdonsága kényszerkielégítésnek, a kommutativitás. Azaz az előbbi oldalon látható fakeresés egy halom csúcsot újra meglátogat, azaz lehetne belőle gráfkeresést csinálni, de mivel tárolni kellene a már meglátogatott állapotokat, a mélységi keresés előnyét veszítenénk el.</a:t>
            </a:r>
            <a:endParaRPr/>
          </a:p>
          <a:p>
            <a:pPr indent="0" lvl="0" marL="0" rtl="0" algn="l">
              <a:spcBef>
                <a:spcPts val="0"/>
              </a:spcBef>
              <a:spcAft>
                <a:spcPts val="0"/>
              </a:spcAft>
              <a:buNone/>
            </a:pPr>
            <a:r>
              <a:rPr lang="hu"/>
              <a:t>De az ismétlődés problémáját más módszerrel is megoldhatjuk: egy adott csúcs rákövetkezői között nem szerepel </a:t>
            </a:r>
            <a:r>
              <a:rPr i="1" lang="hu"/>
              <a:t>minden</a:t>
            </a:r>
            <a:r>
              <a:rPr lang="hu"/>
              <a:t> változó és annak még lehetséges értéke, hanem csak </a:t>
            </a:r>
            <a:r>
              <a:rPr b="1" i="1" lang="hu"/>
              <a:t>egy</a:t>
            </a:r>
            <a:r>
              <a:rPr lang="hu"/>
              <a:t> változót engedünk meg, illetve annak lehetséges értékeit. Emiatt a keresőfa egy csúcsának maximum d rákövetkezője lehet, ezért a fának maximum d</a:t>
            </a:r>
            <a:r>
              <a:rPr baseline="30000" lang="hu"/>
              <a:t>n</a:t>
            </a:r>
            <a:r>
              <a:rPr lang="hu"/>
              <a:t> levele van.</a:t>
            </a:r>
            <a:endParaRPr/>
          </a:p>
          <a:p>
            <a:pPr indent="0" lvl="0" marL="0" rtl="0" algn="l">
              <a:spcBef>
                <a:spcPts val="0"/>
              </a:spcBef>
              <a:spcAft>
                <a:spcPts val="0"/>
              </a:spcAft>
              <a:buNone/>
            </a:pPr>
            <a:r>
              <a:rPr lang="hu">
                <a:solidFill>
                  <a:srgbClr val="FF0000"/>
                </a:solidFill>
              </a:rPr>
              <a:t>Tehát az a specialitása ennek a keresésnek, hogy egy adott csúcsban csak egy változó értékadásaival folytathatjuk.</a:t>
            </a:r>
            <a:r>
              <a:rPr lang="hu"/>
              <a:t> Azt senki nem mondja, hogy egy szintenként ugyanazzal a változóval foglalkoznánk. Lehet ez is stratégia, de ennél – mint hamarosan látjuk – létezik sokkal jobb is.</a:t>
            </a:r>
            <a:endParaRPr/>
          </a:p>
          <a:p>
            <a:pPr indent="0" lvl="0" marL="0" rtl="0" algn="l">
              <a:spcBef>
                <a:spcPts val="0"/>
              </a:spcBef>
              <a:spcAft>
                <a:spcPts val="0"/>
              </a:spcAft>
              <a:buNone/>
            </a:pPr>
            <a:r>
              <a:rPr lang="hu"/>
              <a:t>Csak hogy lássuk, hogy mire vagyunk képesek (és továbbiakban össze lehessen hasonlítani a módosításaival), tekintsük azt a feladatot, ahol nxn-es sakktáblára n darab vezért kell felrakni úgy, hogy ne üssék egymást (vízszintesen, függőlegesen és átlósan). Az alapmódszer 25 vezérrel birkózik meg.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ca8bee04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ca8bee04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előbb láttuk az elvet, itt pedig már a kód szerepel.</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Egy függvényről van szó, mely megadja a megoldást, vagy jelzi, hogy olyan nem létezik.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Valójában egy rekurzív függvényt fogunk meghívni, melynek első argumentuma a már létező értékadásokat tartalmazza. Ha ez teljes, azaz minden változónak van értéke, akkor kész vagyunk, és ez a teljes értékadás a megoldás.</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Egyébként ki kell választani egy változót, melynek még nincs értéke, majd végig kell próbálgatni az összes lehetséges értékét. Ha ezen értékek közül valamelyik egyik kényszert sem szegi meg, akkor ennek a változónak ezt az értéket adjuk meg, és ezzel a bővített értékadással folytatjuk rekurzívan a keresést. Ha sikeres volt, a megoldást továbbítjuk a hívó rutin felé. Ha viszont sikertelen, akkor vissza kell térnünk az eredeti értékadáshoz, és folytatni a hátralévő értékek vizsgálatát.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a8bee04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a8bee04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Nem meglepő módon az aima-python </a:t>
            </a:r>
            <a:r>
              <a:rPr lang="hu" u="sng">
                <a:solidFill>
                  <a:schemeClr val="hlink"/>
                </a:solidFill>
                <a:hlinkClick r:id="rId2"/>
              </a:rPr>
              <a:t>csp.py</a:t>
            </a:r>
            <a:r>
              <a:rPr lang="hu"/>
              <a:t> a 405. sorától ezt a belső függvényt tartalmazza, ami szinte sorról-sorra összevethető ez előző oldalon látottaknak.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Valójában ezt a függvényt körbeveszi az itt felhasznált függvények megadása, illetve ennek a függvénynek a meghívása.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a8bee04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a8bee04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Lássuk, hogyan működne ez a gyakorlatban!</a:t>
            </a:r>
            <a:endParaRPr/>
          </a:p>
          <a:p>
            <a:pPr indent="0" lvl="0" marL="0" rtl="0" algn="l">
              <a:spcBef>
                <a:spcPts val="0"/>
              </a:spcBef>
              <a:spcAft>
                <a:spcPts val="0"/>
              </a:spcAft>
              <a:buNone/>
            </a:pPr>
            <a:r>
              <a:rPr lang="hu"/>
              <a:t>A kiinduló állapotunkban ott szerepel már a hét tartomány (hét változó), de még egyiknek sincs színe, azaz a változónak értéke.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a8bee04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a8bee04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Majd valamilyen módon kijelölünk egy tartomány (most a nyugati részre esett a választás), és ennek három módo adhatunk értéket, azaz három színre festhetjük.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a8bee04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a8bee04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pirosra festettük a nyugati tartományt, akkor választani kell egy soron következő tartományt – ami mondjuk legyen az északi. Természetesen, mint szomszédot, nem lehet már pirosra festeni, így marad két szín.</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ca8bee04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ca8bee04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a soron következő tartomány Queensland, ott mint az északi régió szomszédja újfent két színt használhatunk, most a zöld marad ki. Ezt lehetne tovább folytatni, de úgy gondolom, hogy mindenki látja, hogy a második esetben, mikor Queensland kék lett, még tudjuk folytatni, de megoldani már nem, mert a déli régióhoz nem tudunk úgy színt rendelni, hogy különbözzön mindegyik szomszédjától.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 első esetben még van remény, ott találunk megoldást, viszont ahhoz meg kell tenni a hét lépést, azaz a keresőfánk nyolc szintű lesz.</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Ha hazánk megyéit festenénk ki, akkor 19 lépést; míg ha az USÁ-t, akkor több mint 50 lépést kell megtenni.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a8bee04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a8bee04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Felmerül a kérdés, hogy egy méretesebb feladat esetén milyen választási lehetőségünk van, ami gyorsíthat a módszerünkön.</a:t>
            </a:r>
            <a:endParaRPr/>
          </a:p>
          <a:p>
            <a:pPr indent="0" lvl="0" marL="0" rtl="0" algn="l">
              <a:spcBef>
                <a:spcPts val="0"/>
              </a:spcBef>
              <a:spcAft>
                <a:spcPts val="0"/>
              </a:spcAft>
              <a:buNone/>
            </a:pPr>
            <a:r>
              <a:rPr lang="hu"/>
              <a:t>Az algoritmusban ott van, </a:t>
            </a:r>
            <a:endParaRPr/>
          </a:p>
          <a:p>
            <a:pPr indent="-317500" lvl="0" marL="457200" rtl="0" algn="l">
              <a:spcBef>
                <a:spcPts val="0"/>
              </a:spcBef>
              <a:spcAft>
                <a:spcPts val="0"/>
              </a:spcAft>
              <a:buSzPts val="1400"/>
              <a:buChar char="●"/>
            </a:pPr>
            <a:r>
              <a:rPr lang="hu"/>
              <a:t>hogy választanunk kell egy – még értékkel nem rendelkező – változót</a:t>
            </a:r>
            <a:endParaRPr/>
          </a:p>
          <a:p>
            <a:pPr indent="-317500" lvl="0" marL="457200" rtl="0" algn="l">
              <a:spcBef>
                <a:spcPts val="0"/>
              </a:spcBef>
              <a:spcAft>
                <a:spcPts val="0"/>
              </a:spcAft>
              <a:buSzPts val="1400"/>
              <a:buChar char="●"/>
            </a:pPr>
            <a:r>
              <a:rPr lang="hu"/>
              <a:t>végig kell menni az összes lehetséges értéken, mely a változóhoz rendelhető.</a:t>
            </a:r>
            <a:endParaRPr/>
          </a:p>
          <a:p>
            <a:pPr indent="0" lvl="0" marL="0" rtl="0" algn="l">
              <a:spcBef>
                <a:spcPts val="0"/>
              </a:spcBef>
              <a:spcAft>
                <a:spcPts val="0"/>
              </a:spcAft>
              <a:buNone/>
            </a:pPr>
            <a:r>
              <a:rPr lang="hu"/>
              <a:t>Viszont az algoritmus nem adta meg, hogy hogyan választjuk ki ezt a változót, illetve milyen sorrendben soroljuk fel a lehetséges értékeket.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Talán még emlékszünk az előző rajzon, hogy mi már előre láttuk, hogy reménytelen folytatni egy adott ágat. Hogyan lehetne erre a gépet is megtanítani?</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Sőt ha a feladat felbomlik részekre, akkor nem összevissza érdemes megoldani, hanem részenként; illetve mikor és hogyan lehetne felbontani egy konkrét feladatot?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a8bee04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a8bee0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200"/>
              <a:t>Először is megismerkedünk pár alapvető feladattípussal, illetve azzal, hogy hogyan tudunk leírni egy ilyen problémát.</a:t>
            </a:r>
            <a:endParaRPr sz="1200"/>
          </a:p>
          <a:p>
            <a:pPr indent="0" lvl="0" marL="0" rtl="0" algn="l">
              <a:spcBef>
                <a:spcPts val="0"/>
              </a:spcBef>
              <a:spcAft>
                <a:spcPts val="0"/>
              </a:spcAft>
              <a:buNone/>
            </a:pPr>
            <a:r>
              <a:rPr lang="hu" sz="1200"/>
              <a:t>Majd a visszalépéses keresés – becenevén backtrack – bemutatása következik.</a:t>
            </a:r>
            <a:endParaRPr sz="1200"/>
          </a:p>
          <a:p>
            <a:pPr indent="0" lvl="0" marL="0" rtl="0" algn="l">
              <a:spcBef>
                <a:spcPts val="0"/>
              </a:spcBef>
              <a:spcAft>
                <a:spcPts val="0"/>
              </a:spcAft>
              <a:buNone/>
            </a:pPr>
            <a:r>
              <a:rPr lang="hu" sz="1200"/>
              <a:t>Ezt követik a keresést felgyorsító módszerek, </a:t>
            </a:r>
            <a:r>
              <a:rPr lang="hu" sz="1200"/>
              <a:t>amelyek</a:t>
            </a:r>
            <a:r>
              <a:rPr lang="hu" sz="1200"/>
              <a:t> előírják, hogy adott helyzetben a keresést merre is folytassuk.</a:t>
            </a:r>
            <a:endParaRPr sz="1200"/>
          </a:p>
          <a:p>
            <a:pPr indent="0" lvl="0" marL="0" rtl="0" algn="l">
              <a:spcBef>
                <a:spcPts val="0"/>
              </a:spcBef>
              <a:spcAft>
                <a:spcPts val="0"/>
              </a:spcAft>
              <a:buNone/>
            </a:pPr>
            <a:r>
              <a:rPr lang="hu" sz="1200"/>
              <a:t>A feladat szerkezete lehet annyira speciális, amely még további gyorsítást tesz lehetővé, ezért erre is kitérünk.</a:t>
            </a:r>
            <a:endParaRPr sz="1200"/>
          </a:p>
          <a:p>
            <a:pPr indent="0" lvl="0" marL="0" rtl="0" algn="l">
              <a:spcBef>
                <a:spcPts val="0"/>
              </a:spcBef>
              <a:spcAft>
                <a:spcPts val="0"/>
              </a:spcAft>
              <a:buNone/>
            </a:pPr>
            <a:r>
              <a:rPr lang="hu" sz="1200"/>
              <a:t>Végül a múlt órai anyaghoz hasonlóan a szisztematikus keresést lecserélhetjük egy véletlenített keresésre, ami meglepő módon néha nagyon hatékony, így ezt is bemutatjuk.</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a8bee04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ca8bee04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Kezdjük először a következő változó kiválasztásával!</a:t>
            </a:r>
            <a:endParaRPr/>
          </a:p>
          <a:p>
            <a:pPr indent="0" lvl="0" marL="0" rtl="0" algn="l">
              <a:spcBef>
                <a:spcPts val="0"/>
              </a:spcBef>
              <a:spcAft>
                <a:spcPts val="0"/>
              </a:spcAft>
              <a:buNone/>
            </a:pPr>
            <a:r>
              <a:rPr lang="hu"/>
              <a:t>Ez a heurisztika azt mondja, hogy abba az irányba haladjunk, ahol a legkevesebb lehetőségünk van. Például ha egy tartományt csak egy színre lehet festeni, mint itt az utolsó esetben a déli tartományt, akkor válasszuk azt. Sőt, ha van olyan tartomány, amelyhez már egyáltalán nem lehet semmit sem rendelni, itt kell folytatni, mégpedig a visszalépéssel. Így egyből felismerjük a megoldhatatlan állapotot, és visszalépve máshol folytatjuk, nem pedig feleslegesen kószálunk ebben a részfában.</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Esetünkben kezdetben minden régióhoz három színt rendelhettünk. Bármelyiket választhattuk volna, most a nyugati régióra esett a választás. Ezután mind az északi, mind a déli régiónál – mint szomszédnál – már csak két színből választhattunk, míg a többi színezetlen régiónál maradt a három lehetőség. Az északi régiót választva és azt befestve Queensland lehetőségeinek száma kettőre csökkent, míg a déli területnél már csak egy szín maradt, így ez utóbbival kell folytatni. Következő lépésben Queensland következik, melyet már csak pirosra lehet festeni. Házi feladat: fejezze be a festést!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ca8bee04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ca8bee04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előző oldalon az első régió kiválasztása szinte hasraütéssel történt, mert hetes holtverseny volt az alkalmazható színek tekintetében. Csak ilyenkor érdemes jól választani. Ugyanez van az órarendnél is, üres órarendbe az első órákat bárhova be tudjuk rakni. Melyikkel érdemes kezdeni? A gyakorlat is azt mutatja, hogy a legnagyobb előadásokkal, mert egy kicsi gyakorlat szinte bárhova beszúrható, de ha a nagyelőadást akarjuk a végén berakni, minden próbálkozás rengeteg ütközést okoz.</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Tehát figyeljük meg, hogy mely változó hány – még értékkel nem rendelkező – változóra van hatással. Esetünkben a déli régió volt a győztes, öt szomszédja is van, míg például az északi területnek már csak három. Így elsőként a déli terület kap színt. A szomszédjai már csak két szín közül választhatnak – ötös holtverseny –</a:t>
            </a:r>
            <a:r>
              <a:rPr lang="hu"/>
              <a:t>, és ha itt kiszámoljuk a fokszám heurisztikát, akkor egy hármas holtversenyt kapunk. Ebből most az északi terület lett a befutó, ezt színeztük ki másodjára. Mind Queensland, mind a nyugati régió már csak piros lehet, a de míg utóbbinak nincs színezetlen szomszédja, előbbinek van egy, ezzel ez lesz a befutó, ezt fessük pirosra. És így tovább, míg kész nem leszünk.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a8bee04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a8bee04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Eddig a változó kiválasztásával foglalkoztunk. Most következzen, hogy milyen értékkel próbálkozzunk elsőként, illetve ha erről az derül ki, hogy mégsem jó, a többieket milyen sorrendben tekintsük?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Mivel nem igazán akarunk visszafelé haladni, azaz nem akarjuk újrafesteni a tartományt, olyan színt/értéket kellene választanunk, mely </a:t>
            </a:r>
            <a:r>
              <a:rPr i="1" lang="hu"/>
              <a:t>nem akad össze</a:t>
            </a:r>
            <a:r>
              <a:rPr lang="hu"/>
              <a:t> a további színekkel, ezért azokat vesszük előre, mely a legkevesebb értéket zárja ki a még értékkel nem rendelkező változóknál.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Ha az elágazásnál Queensland-re esett a választás, a piros vagy a kék színt választhatjuk. A választásunk révén a déli régió illetve Új-Dél-Wales már biztos nem lesz ugyanilyen színű. Ez utóbbira eddig még nem volt korlátozás, tehát valóban elveszünk egy lehetőséget. Előbbi már eddig sem lehetett piros, így a piros választásával nem rontunk tovább a helyzeten, míg a kéknél újabb színt kell törölni, és így nem marad semmi a déli régiónak.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Fontos megjegyzés, hogy ha az előbb látott heurisztikákat használjuk, akkor a 25-ről 1000-re tudunk lépni, ami egy exponenciális jellegű problémánál jelentős előrelépés. (</a:t>
            </a:r>
            <a:r>
              <a:rPr i="1" lang="hu"/>
              <a:t>n</a:t>
            </a:r>
            <a:r>
              <a:rPr lang="hu"/>
              <a:t> vezért, hogy különböző sorokban és oszlopokban legyenek, </a:t>
            </a:r>
            <a:r>
              <a:rPr i="1" lang="hu"/>
              <a:t>n!</a:t>
            </a:r>
            <a:r>
              <a:rPr lang="hu"/>
              <a:t> módon tudjuk lerakni. Persze az átlós ütést még külön kell vizsgálni.)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a9fb610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a9fb610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Egy újabb heurisztika esetén nem csak azt tároljuk, hogy eddig mit csináltunk, hanem azt is, hogy mit lehet még csinálni. Az ábrán felsoroljuk azokat a színeket, melyre egy tartomány festhető. </a:t>
            </a:r>
            <a:r>
              <a:rPr i="1" lang="hu"/>
              <a:t>n</a:t>
            </a:r>
            <a:r>
              <a:rPr lang="hu"/>
              <a:t> vezér esetén azt tudjuk jelölni, hogy mely mezőre rakhatunk még figurát.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a9fb610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ca9fb610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Amint döntöttünk a – esetünkben az északi – régió színéről, a szomszédjainál (déli-SA, északi-NT) már nem használható újra ez a szín, tehát onnan töröljük.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a9fb610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a9fb610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Queensland beszínezése is törli a szomszédjainál a zöld színt, mint lehetőséget.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a9fb610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a9fb610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ezek után valakinek Victoria kékre festése jutna eszébe, egyből látható, hogy miután a szomszédjainál töröltük a kéket, mint lehetőséget, a déli régiónak már nem maradt semmilyen szín, tehát zsákutcába jutottunk.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 hogy egy lépésünknek meghatároztuk a közvetlen következményeit, a soron következő változónál felgyorsítja a lehetséges értékek kipróbálását, mert nem kell ellenőrizni a korábbi változókhoz kapcsolódó kényszereket, mert azokat egyszer már megvizsgáltuk.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a9fb610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a9fb610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ez hatásos volt, akkor miért csak a közvetlen következményekkel foglalkozunk?</a:t>
            </a:r>
            <a:endParaRPr/>
          </a:p>
          <a:p>
            <a:pPr indent="0" lvl="0" marL="0" rtl="0" algn="l">
              <a:spcBef>
                <a:spcPts val="0"/>
              </a:spcBef>
              <a:spcAft>
                <a:spcPts val="0"/>
              </a:spcAft>
              <a:buNone/>
            </a:pPr>
            <a:r>
              <a:rPr lang="hu"/>
              <a:t>Itt most két lépés után oda jutottunk, hogy mind a déli, mind az északi régió csak kék lehet. Viszont ezt csak akkor veszi észre a rendszerünk, ha valamelyiket ki kívánjuk színezni.</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Hogyan lehetne az összes következményét kideríteni az eddigi értékadásnak?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a9fb610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a9fb610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összes következmény meghatározásához be kell vezetnünk egy fogalmat, a </a:t>
            </a:r>
            <a:r>
              <a:rPr b="1" lang="hu"/>
              <a:t>konzisztens él</a:t>
            </a:r>
            <a:r>
              <a:rPr lang="hu"/>
              <a:t> fogalmát. (Ennek semmi köze nincs a konzisztens heurisztikához.)</a:t>
            </a:r>
            <a:endParaRPr/>
          </a:p>
          <a:p>
            <a:pPr indent="0" lvl="0" marL="0" rtl="0" algn="l">
              <a:spcBef>
                <a:spcPts val="0"/>
              </a:spcBef>
              <a:spcAft>
                <a:spcPts val="0"/>
              </a:spcAft>
              <a:buNone/>
            </a:pPr>
            <a:r>
              <a:rPr lang="hu"/>
              <a:t>Figyeljünk arra, hogy ezek az élek irányítottak! Például a déli régió szomszédja Új-Dél-Wales, és a déli kék színéhez onnan választhatjuk a pirosat.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a9fb610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a9fb610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Új-Dél-Wales szomszédjaként nézzük a déli területet, akkor a piroshoz választhatjuk a kéket, de ha Új-Dél-Wales színe kék lesz, akkor már nem lehet kiszínezni a déli tartományt. Emiatt Új-Dél-Wales nem lehet kék, így ezt a lehetőséget törölhetjük. </a:t>
            </a:r>
            <a:endParaRPr/>
          </a:p>
          <a:p>
            <a:pPr indent="0" lvl="0" marL="0" rtl="0" algn="l">
              <a:spcBef>
                <a:spcPts val="0"/>
              </a:spcBef>
              <a:spcAft>
                <a:spcPts val="0"/>
              </a:spcAft>
              <a:buNone/>
            </a:pPr>
            <a:r>
              <a:rPr lang="hu"/>
              <a:t>Ha egy érték törölve lett, akkor az esetleg a szomszédokra is hatással van, tehát minden egyes szomszédot meg kell vizsgálni.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a8bee04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a8bee04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Lássuk miben lesznek most speciálisak a feladataink!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Ehhez először ismételjük át az általános keresési feladatot/problémát, amit egy négyes írt le: állapottér, kezdőállapot, végállapot(ok), rákövetkező függvény (esetleg költségekkel).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 hogy egy állapot hogyan is néz ki – vagy hogy a programunk azt hogyan, miképp tárolja a memóriában –, az nem volt számunkra érdekes, ezért is tekinthető egy-egy állapot egy fekete doboznak – nem tudjuk, hogy mi is van benne.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Ha megadjuk az előbb említett négyesünket – lásd pl. </a:t>
            </a:r>
            <a:r>
              <a:rPr lang="hu" u="sng">
                <a:solidFill>
                  <a:schemeClr val="hlink"/>
                </a:solidFill>
                <a:hlinkClick r:id="rId2"/>
              </a:rPr>
              <a:t>https://github.com/aszalosl/aima-extra/blob/master/FourGame.ipynb</a:t>
            </a:r>
            <a:r>
              <a:rPr lang="hu"/>
              <a:t> –, meg esetleg egy heurisztikát, akkor lényegében kész is vagyunk. Kiválasztunk egy nekünk tetsző keresési algoritmust, és hagyjuk, hogy az ráakadjon a megoldásra.</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Miben más, miben speciális a kényszerkielégítési probléma?</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Itt van a problémának egy szerkezete, ugyanis több változóval írhatjuk le, amelyek mindegyikének lesz majd egy értéke. Mondjuk egy térképszínezési feladatnál Európa minden országához rendelünk egy színt. Viszont ezek a színek/értékek nem akárhonnan jönnek, hanem egy halmazból – mondjuk csak piros, sárga, kék és zöld színeket használhatunk –, ezt a halmazt nevezzük más néven tartománynak vagy doméjn-nek (cc Halassy Béla).</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Mikor mondhatjuk, hogy jól megoldottuk a térképszínezési feladatot? Ha sikerült úgy kiszínezni a térképet, hogy nincs két szomszédos, azonos színű ország. Azaz van egy logikai kifejezésünk/feltételünk/formulánk/tesztünk, melyben a nemlogikai konstansok a változóink nevei és a tartományok elemei lehetnek.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Ha egy állapotban az összes (érintett) változónak van értéke, és teljesül rájuk az előbb említett (cél)feltétel, akkor az célállapot.</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a9fb610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ca9fb610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Egyik ilyen szomszéd Victoria. Mivel Új-Dél-Wales csak piros lehet, így Victoria már nem lehet piros, így azt az értéket törölni kell.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ca9fb610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ca9fb610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azt nézzük, hogy a déli terület szomszédja az északi, és a déli területnél nem használható a kék szín, mert akkor az északit nem lehetne kiszínezni, így ezt az értéket törölni kell.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Viszont ezzel már nem maradt szín a déli régiónál, ezért zsákutcába jutottunk, másik irányban kell keresni a megoldást (visszalépés).</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közvetlen következmény esetén csak egy lépést tehetünk meg. Az élkonzisztencia hatásával lépéssorozatot teszünk meg, így távolabbra jutunk, könnyebben, hamarabb felfedezzük a zsákutcákat.</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 élkonzisztencia ellenőrzése nem egy nagyon költséges tevékenység, emiatt érdemes kiszámolni minden egyes értékadás összes következményét.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ca9fb610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ca9fb610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Azt, hogy milyen lépéseket kell megtennünk, és milyen sorrendben, több fajta módon is meg lehet fogalmazni. Az ezzel foglalkozó cikk AC1-től AC8-ig tartalmazott algoritmusokat. Közülük azóta az itt látható AC3 módszer </a:t>
            </a:r>
            <a:r>
              <a:rPr lang="hu">
                <a:solidFill>
                  <a:schemeClr val="dk1"/>
                </a:solidFill>
              </a:rPr>
              <a:t>a leginkább elterjedt.</a:t>
            </a:r>
            <a:endParaRPr>
              <a:solidFill>
                <a:schemeClr val="dk1"/>
              </a:solidFill>
            </a:endParaRPr>
          </a:p>
          <a:p>
            <a:pPr indent="0" lvl="0" marL="0" rtl="0" algn="l">
              <a:spcBef>
                <a:spcPts val="0"/>
              </a:spcBef>
              <a:spcAft>
                <a:spcPts val="0"/>
              </a:spcAft>
              <a:buNone/>
            </a:pPr>
            <a:r>
              <a:rPr lang="hu">
                <a:solidFill>
                  <a:schemeClr val="dk1"/>
                </a:solidFill>
              </a:rPr>
              <a:t>Az </a:t>
            </a:r>
            <a:r>
              <a:rPr lang="hu" u="sng">
                <a:solidFill>
                  <a:schemeClr val="hlink"/>
                </a:solidFill>
                <a:hlinkClick r:id="rId2"/>
              </a:rPr>
              <a:t>aima-python</a:t>
            </a:r>
            <a:r>
              <a:rPr lang="hu">
                <a:solidFill>
                  <a:schemeClr val="dk1"/>
                </a:solidFill>
              </a:rPr>
              <a:t> programja is ezt tartalmazza, illetve újabban még ennek egy javítását is, meg az AC4-et.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hu">
                <a:solidFill>
                  <a:schemeClr val="dk1"/>
                </a:solidFill>
              </a:rPr>
              <a:t>Mint látható a rutin egy sort használ, melyben a megvizsgálandó élek szerepelnek. Mindig a sor elején álló éllel dolgozunk. Ha – a következő oldalon látható – remove-inconsistent-values sikeresen töröl egy értéket az Xi változó tartományából, akkor az Xi-hez tartozó értékekkel bővítjük a sort. Amint már nincsenek törölhető értékek, nem tápláljuk a sort, de folyamatosan törlünk belőle, így az egyszer kiürül, és a függvény véget ér.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ca9fb610a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ca9fb610a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Lényegében az ábrán látható feltétel van egy ciklusba zárva, amellyel az összes még használható értéket kipróbáljuk. Ha az derül ki egy értékről, hogy már nem használható, akkor törlésre kerül.</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 előbb látott egyszerű rutinokkal a megvalósítás bonyolultsága jelentős (maximum n(n-1) élünk lehet, ezeken d-szer mehetünk végig) , de ez egy felső határ, így a gyakorlatban valóban alkalmazzuk minden értékadás után.</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Miután a logikai formulák kielégíthetősége – a SAT probléma, és annak egy variánsa a 3SAT – NP nehéz, így annak eldöntése, hogy egy állapot konzisztens-e (nem tartalmaz ellentmondást) a SAT problémát adja vissza.</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Élkonzisztenciával kapcsolatos feladat lesz a gyakorlaton (és a vizsgán is), ott bemutatok egy konkrét feladatot.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ca9fb610a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ca9fb610a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Lássuk, mit lehet bevetni a feladat megoldása gyorsításának érdekében! Esetünkben Tazmánia egy sziget, így a színezése független a szárazföld szinezésétől, egymástól függetlenül kezelhetjük a részfeladatokat, akár párhuzamosan is megoldhatjuk azokat.</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Itt látható egy számolás. Az eredetileg 80 változós SAT probléma (d=2, azaz két lehetőségünk van minden értékadásnál) felbomlik 4 egyszerűbb feladatra. Mivel mind az eredeti, mind a részfeladat megoldása exponenciális, jelentős különbség látható a megoldáshoz szükséges futási időben.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ca9fb610a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ca9fb610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Van olyan eset, amikor nem esik szét az eredeti feladat részekre, de nem is nagyon bonyolult. Ha a kényszergráfunk egy fát alkot, akkor megint jelentős gyorsulás érhető el. Ez a trükk nem csak most, hanem a későbbi tananyagrészek esetén is használható.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Első lépésben a fát ki kell simítanunk, hogy az élek szépen sorba kövessék egymást. (Ez akkor is megtehető, ha irányított gráfunk lenne.) - lineáris bonyolultság</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Majd hátulról haladunk előre, és nézzük, hogy a gyerek (jobbra) lehetséges értékei megfelelőek-e az egyetlen szülője (balra) számára? Ha nem, a szülő problémás értékeit töröljük. - egy csúcsnál minden értékpárt kipróbálunk, ez adja az nd</a:t>
            </a:r>
            <a:r>
              <a:rPr baseline="30000" lang="hu"/>
              <a:t>2</a:t>
            </a:r>
            <a:r>
              <a:rPr lang="hu"/>
              <a:t>-t</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Végül az első elemtől elindulunk az utolsóig, és olyan értéket választunk minden esetben, amely a szülő kiválasztott értékével összhangban van. - csak a szülő értékét kell törölni, lineáris bonyolultság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a9fb610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ca9fb610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 van akkor, ha nem faszerkezetű a gráfunk? </a:t>
            </a:r>
            <a:endParaRPr/>
          </a:p>
          <a:p>
            <a:pPr indent="0" lvl="0" marL="0" rtl="0" algn="l">
              <a:spcBef>
                <a:spcPts val="0"/>
              </a:spcBef>
              <a:spcAft>
                <a:spcPts val="0"/>
              </a:spcAft>
              <a:buNone/>
            </a:pPr>
            <a:r>
              <a:rPr lang="hu"/>
              <a:t>Ha nincs túl sok éle, akkor megtehetjük, hogy bizonyos csúcsokat kiválasztunk, azoknak értéket adunk, megteremtjük a teljes gráfra az élkonzisztenciát, és a maradék ami már egy faként kezelhető, az előző oldalon látható módon kap értéket. Esetünkben ha a déli területre esett a választásunk (mert ennek van a legtöbb szomszédja) megkapja a kék színt, akkor a vele szomszédos tartományok már nem lehetnek kékek, így ezt a színt mindegyikük tartományából törölni kell. Ezek után a szárazföldi területek színezése piros-zöld-piros… vagy zöld-piros-zöld.. lesz, mert nem marad más lehetőség.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kiválasztott csúcsokat egymástól függetlenül festjük ki, ez exponenciális bonyolultságú </a:t>
            </a:r>
            <a:r>
              <a:rPr i="1" lang="hu"/>
              <a:t>c</a:t>
            </a:r>
            <a:r>
              <a:rPr lang="hu"/>
              <a:t>-ben, de ha </a:t>
            </a:r>
            <a:r>
              <a:rPr i="1" lang="hu"/>
              <a:t>c</a:t>
            </a:r>
            <a:r>
              <a:rPr lang="hu"/>
              <a:t> kicsi, akkor az </a:t>
            </a:r>
            <a:r>
              <a:rPr i="1" lang="hu"/>
              <a:t>n</a:t>
            </a:r>
            <a:r>
              <a:rPr lang="hu"/>
              <a:t> számít igazán, és aszerint lineáris bonyolultságról beszélhetünk.</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ca9fb610a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ca9fb610a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kereséseknél ismertetett lokális kereséseket itt is használhatjuk, mert alapvetően nem az a fontos a számunkra, hogy az egyes régiók milyen sorrendben lettek kiszínezve, hanem hogy mi a végső kép. Azaz itt is egy állapot a megoldás, nem pedig egy lépéssorozat.</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korábban megismert módszerek teljes állapottal dolgoztak, míg itt nálunk a teljes állapot csak a megoldás lehet. Ezért az előbbi módszereket kicsit adaptálni kell erre a helyzetre. Ezt több módon is megtehetjük.</a:t>
            </a:r>
            <a:endParaRPr/>
          </a:p>
          <a:p>
            <a:pPr indent="-317500" lvl="0" marL="457200" rtl="0" algn="l">
              <a:spcBef>
                <a:spcPts val="0"/>
              </a:spcBef>
              <a:spcAft>
                <a:spcPts val="0"/>
              </a:spcAft>
              <a:buSzPts val="1400"/>
              <a:buChar char="●"/>
            </a:pPr>
            <a:r>
              <a:rPr lang="hu"/>
              <a:t>Adott helyzetben nem vesszük figyelembe azokat a kényszereket, melyben olyan változó szerepel, amelynek még nem ismert az értéke – így nem tudjuk, hogy a kényszer teljesül-e vagy sem.</a:t>
            </a:r>
            <a:endParaRPr/>
          </a:p>
          <a:p>
            <a:pPr indent="-317500" lvl="0" marL="457200" rtl="0" algn="l">
              <a:spcBef>
                <a:spcPts val="0"/>
              </a:spcBef>
              <a:spcAft>
                <a:spcPts val="0"/>
              </a:spcAft>
              <a:buSzPts val="1400"/>
              <a:buChar char="●"/>
            </a:pPr>
            <a:r>
              <a:rPr lang="hu"/>
              <a:t>Véletlen módon generált teljes állapotból indulunk, ahol valószínűleg nem teljesülnek a kényszerek, és olyan operátorokat használunk, melyek a már értékkel rendelkező változó értékét átírják.</a:t>
            </a:r>
            <a:endParaRPr/>
          </a:p>
          <a:p>
            <a:pPr indent="-317500" lvl="0" marL="457200" rtl="0" algn="l">
              <a:spcBef>
                <a:spcPts val="0"/>
              </a:spcBef>
              <a:spcAft>
                <a:spcPts val="0"/>
              </a:spcAft>
              <a:buSzPts val="1400"/>
              <a:buChar char="●"/>
            </a:pPr>
            <a:r>
              <a:rPr lang="hu"/>
              <a:t>Kérdés, hogy melyik változó értékét írjuk át? Ha egy változóval nincs baj, az összes rá vonatkozó kényszer teljesül, akkor nem kell bántanunk. Ha viszont valamely kényszer nem teljesül, azaz az értéke konfliktusban áll valamely kényszer szerint, akkor csak úgy jutunk megoldáshoz, hogy ez, vagy a kényszerben szereplő másik (harmadik, stb.) változó értéke megváltozik. Ezért a konfliktusos változók közül kell választani, és az egyszerűség kedvéért véletlenszerűen.</a:t>
            </a:r>
            <a:endParaRPr/>
          </a:p>
          <a:p>
            <a:pPr indent="-317500" lvl="0" marL="457200" rtl="0" algn="l">
              <a:spcBef>
                <a:spcPts val="0"/>
              </a:spcBef>
              <a:spcAft>
                <a:spcPts val="0"/>
              </a:spcAft>
              <a:buSzPts val="1400"/>
              <a:buChar char="●"/>
            </a:pPr>
            <a:r>
              <a:rPr lang="hu"/>
              <a:t>Ha már kiválasztottuk a változót, melyen változtatni akarunk, akkor hogyan tovább? Egy új érték kellene. Mohó módon haladnánk a cél felé, tehát csökkenteni szeretnénk a konfliktusok számát. </a:t>
            </a:r>
            <a:endParaRPr/>
          </a:p>
          <a:p>
            <a:pPr indent="0" lvl="0" marL="0" rtl="0" algn="l">
              <a:spcBef>
                <a:spcPts val="0"/>
              </a:spcBef>
              <a:spcAft>
                <a:spcPts val="0"/>
              </a:spcAft>
              <a:buNone/>
            </a:pPr>
            <a:r>
              <a:rPr lang="hu"/>
              <a:t>Ezt a módszert követve az n-vezért problémát milliónyi vezér esetén átlagban 50 lépésben meg lehet oldani. Sőt minél nagyobb a sakktábla, annál könnyebben, mivel úgy egyre ritkábban vannak a figurák.</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ca9fb610a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ca9fb610a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Lássuk a már többször is szereplő példát!</a:t>
            </a:r>
            <a:endParaRPr/>
          </a:p>
          <a:p>
            <a:pPr indent="0" lvl="0" marL="0" rtl="0" algn="l">
              <a:spcBef>
                <a:spcPts val="0"/>
              </a:spcBef>
              <a:spcAft>
                <a:spcPts val="0"/>
              </a:spcAft>
              <a:buNone/>
            </a:pPr>
            <a:r>
              <a:rPr lang="hu"/>
              <a:t>Úgy raktuk fel a figurákat, hogy egy oszlopba csak egy figura kerüljön. Egy-egy változó azt tárolja, hogy a neki megfelelő oszlopban melyik sorban található a figura. Természetesen ez a változó minden lehetséges értéket felvehet. A feladat megkötései szerint akkor vagyunk kész, ha a figurák nincsenek ütésben. A heurisztika – mely megmondja, hogy mennyire jó az állapot – az összes ütés számát jelenti, míg a kiválasztott figura ütései jelentik a konfliktusok számát, amit csökkenteni akarunk.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a9fb610a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ca9fb610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a helyzet, hogy bármennyire is hatékony ez a módszer, nem mindenható. </a:t>
            </a:r>
            <a:endParaRPr/>
          </a:p>
          <a:p>
            <a:pPr indent="0" lvl="0" marL="0" rtl="0" algn="l">
              <a:spcBef>
                <a:spcPts val="0"/>
              </a:spcBef>
              <a:spcAft>
                <a:spcPts val="0"/>
              </a:spcAft>
              <a:buNone/>
            </a:pPr>
            <a:r>
              <a:rPr lang="hu"/>
              <a:t>Ha kevés kényszerünk van, akkor azt könnyű kielégíteni. Ha sok a kényszer – és nem mesterségesen kreáltak, hanem véletlenszerűen –</a:t>
            </a:r>
            <a:r>
              <a:rPr lang="hu"/>
              <a:t>, akkor nagy valószínűséggel nem megoldható a feladat. És van egy arány, ahol se kevés, se sok kényszer van, itt nem tudunk egyszerűen megoldást kapni, ekkor sokat kell számolni.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a8bee04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a8bee04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Lássunk egy konkrét színezési problémát, ahol Ausztrália hét régióját kell kiszínezni!</a:t>
            </a:r>
            <a:endParaRPr/>
          </a:p>
          <a:p>
            <a:pPr indent="0" lvl="0" marL="0" rtl="0" algn="l">
              <a:spcBef>
                <a:spcPts val="0"/>
              </a:spcBef>
              <a:spcAft>
                <a:spcPts val="0"/>
              </a:spcAft>
              <a:buNone/>
            </a:pPr>
            <a:r>
              <a:rPr lang="hu"/>
              <a:t>A hét változó a hét tartományt jelöli, és elnevezéseiket a megfelelő monogramok adják.</a:t>
            </a:r>
            <a:endParaRPr/>
          </a:p>
          <a:p>
            <a:pPr indent="0" lvl="0" marL="0" rtl="0" algn="l">
              <a:spcBef>
                <a:spcPts val="0"/>
              </a:spcBef>
              <a:spcAft>
                <a:spcPts val="0"/>
              </a:spcAft>
              <a:buNone/>
            </a:pPr>
            <a:r>
              <a:rPr lang="hu"/>
              <a:t>A probléma nehezítése érdekében nem négy, hanem csak három színt használhatunk.</a:t>
            </a:r>
            <a:endParaRPr/>
          </a:p>
          <a:p>
            <a:pPr indent="0" lvl="0" marL="0" rtl="0" algn="l">
              <a:spcBef>
                <a:spcPts val="0"/>
              </a:spcBef>
              <a:spcAft>
                <a:spcPts val="0"/>
              </a:spcAft>
              <a:buNone/>
            </a:pPr>
            <a:r>
              <a:rPr lang="hu"/>
              <a:t>Míg négy színnel minden hagyományos térkép </a:t>
            </a:r>
            <a:r>
              <a:rPr lang="hu" u="sng">
                <a:solidFill>
                  <a:schemeClr val="hlink"/>
                </a:solidFill>
                <a:hlinkClick r:id="rId2"/>
              </a:rPr>
              <a:t>ki</a:t>
            </a:r>
            <a:r>
              <a:rPr lang="hu" u="sng">
                <a:solidFill>
                  <a:schemeClr val="hlink"/>
                </a:solidFill>
                <a:hlinkClick r:id="rId3"/>
              </a:rPr>
              <a:t>színezhető</a:t>
            </a:r>
            <a:r>
              <a:rPr lang="hu"/>
              <a:t>,</a:t>
            </a:r>
            <a:r>
              <a:rPr lang="hu"/>
              <a:t> ez három színre már nem teljesül. Sőt annak eldöntése, hogy egy térkép kiszinezhető így vagy sem, az már NP-nehéz probléma.</a:t>
            </a:r>
            <a:endParaRPr/>
          </a:p>
          <a:p>
            <a:pPr indent="0" lvl="0" marL="0" rtl="0" algn="l">
              <a:spcBef>
                <a:spcPts val="0"/>
              </a:spcBef>
              <a:spcAft>
                <a:spcPts val="0"/>
              </a:spcAft>
              <a:buNone/>
            </a:pPr>
            <a:r>
              <a:rPr lang="hu"/>
              <a:t>Ebben a feladatban 9 tartomány-párt adhatunk meg, és a párok mindegyikére a színeiknek különbözniük kell. </a:t>
            </a:r>
            <a:endParaRPr/>
          </a:p>
          <a:p>
            <a:pPr indent="0" lvl="0" marL="0" rtl="0" algn="l">
              <a:spcBef>
                <a:spcPts val="0"/>
              </a:spcBef>
              <a:spcAft>
                <a:spcPts val="0"/>
              </a:spcAft>
              <a:buNone/>
            </a:pPr>
            <a:r>
              <a:rPr lang="hu"/>
              <a:t>Ezt kilenc egyenlőtlenséggel, illetve ezek konjunkciójával adhatjuk meg. Ez utóbbi lesz majd a céltesztünk.</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ca9fb610a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ca9fb610a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Ezen az előadáson megismerkedtünk egy elég jól kezelhető problémafajtával, amivel a valós életben is gyakran találkozhatunk.</a:t>
            </a:r>
            <a:endParaRPr/>
          </a:p>
          <a:p>
            <a:pPr indent="0" lvl="0" marL="0" rtl="0" algn="l">
              <a:spcBef>
                <a:spcPts val="0"/>
              </a:spcBef>
              <a:spcAft>
                <a:spcPts val="0"/>
              </a:spcAft>
              <a:buNone/>
            </a:pPr>
            <a:r>
              <a:rPr lang="hu"/>
              <a:t>A korábbi keresési feladatokhoz képest ez jóval speciálisabb, van egy belső szerkezete, változókkal, és az általuk felvett értékekkel írhatjuk le, valamint egy összetett kényszerrel, melyet az értékadásnak teljesítenie kell</a:t>
            </a:r>
            <a:endParaRPr/>
          </a:p>
          <a:p>
            <a:pPr indent="0" lvl="0" marL="0" rtl="0" algn="l">
              <a:spcBef>
                <a:spcPts val="0"/>
              </a:spcBef>
              <a:spcAft>
                <a:spcPts val="0"/>
              </a:spcAft>
              <a:buNone/>
            </a:pPr>
            <a:r>
              <a:rPr lang="hu"/>
              <a:t>A megoldás megkeresésére a mélységi keresés egy variánsa használható. Az alap módszer különféle heurisztikák felhasználásával felgyorsítható. Az </a:t>
            </a:r>
            <a:r>
              <a:rPr lang="hu" u="sng">
                <a:solidFill>
                  <a:schemeClr val="hlink"/>
                </a:solidFill>
                <a:hlinkClick r:id="rId2"/>
              </a:rPr>
              <a:t>aima-python</a:t>
            </a:r>
            <a:r>
              <a:rPr lang="hu"/>
              <a:t> nassign változója mutatja, hogy hány értékadásra volt szükség a keresési fa bejárása során. Ott lehet játszadozni, kipróbálni, hogy az egyes heurisztikák milyen hatékonyak. Az </a:t>
            </a:r>
            <a:r>
              <a:rPr lang="hu" u="sng">
                <a:solidFill>
                  <a:schemeClr val="hlink"/>
                </a:solidFill>
                <a:hlinkClick r:id="rId3"/>
              </a:rPr>
              <a:t>AIMA könyv</a:t>
            </a:r>
            <a:r>
              <a:rPr lang="hu"/>
              <a:t> pdf verziójának 127. oldalán (165. lap) ott található egy ilyen táblázat. </a:t>
            </a:r>
            <a:endParaRPr/>
          </a:p>
          <a:p>
            <a:pPr indent="0" lvl="0" marL="0" rtl="0" algn="l">
              <a:spcBef>
                <a:spcPts val="0"/>
              </a:spcBef>
              <a:spcAft>
                <a:spcPts val="0"/>
              </a:spcAft>
              <a:buNone/>
            </a:pPr>
            <a:r>
              <a:rPr lang="hu"/>
              <a:t>Az egyszerűbb heurisztikákon felül felhasználó a probléma szerkezete is, ezzel is jelentős gyorsulás érhető el. Valamint ne hagyjuk figyelmen kívül a közel harmincéves, lokális módszert, amely természetesen rendelkezik korlátokkal, de igen hatékony bizonyos feladatokra.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ca8bee04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ca8bee04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Itt látható az egyik megoldás, mert mind a hét területhez sikerült úgy egy színt rendelni, hogy a szomszédos tartományok különböző színűek.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a8bee04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a8bee04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Miután ebben a feladatban csak egyenlőtlenség (bináris reláció) szerepel a feladatban, tudunk egy gráfot rajzolni arról, hogy mely változóknak van közük egymáshoz. A változóink adják a gráf csúcsait, és pontosan akkor van él két csúcs között, ha a változók valamiért függnek egymástól. </a:t>
            </a:r>
            <a:endParaRPr/>
          </a:p>
          <a:p>
            <a:pPr indent="0" lvl="0" marL="0" rtl="0" algn="l">
              <a:spcBef>
                <a:spcPts val="0"/>
              </a:spcBef>
              <a:spcAft>
                <a:spcPts val="0"/>
              </a:spcAft>
              <a:buNone/>
            </a:pPr>
            <a:r>
              <a:rPr lang="hu"/>
              <a:t>Mi értelme van ennek? Ha a változók értékadása követi a gráfot, akkor el tudunk kerülni felesleges zsákutcákat, így gyorsabban kapunk eredményt.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a8bee04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a8bee04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Fontos, hogy milyen értékkészletekkel, azaz tartományokkal rendelkezünk.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Egyszerűnek tűnik a helyzet, ha a tartományaink végesek. Viszont könnyen láthatjuk, hogy ha minden lehetőséget kipróbálunk, azaz a hét tartományt minden kifestését elkészítjük, akkor ez exponenciális bonyolultságot jelent. Ha az összes tartományt lecsökkentjük kételeműre, akkor logikai formulák kielégíthetőségéről beszélhetünk, melyre sokan igazságtáblákat használnának, de ha százszámra vannak változóink, akkor ez biztos nem járható út, még a számítógépeink számára sem.</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Viszont vannak olyan esetek ahol lényegében egész számokat tartalmaznak a tartományok, de nincs felső határ. Például annak leírására, hogy egy házépítés során, hogy melyik mester melyik nap jön, és mikor vonul le, ábrázolhatjuk változókkal, és fogalmazhatunk meg olyan feltételeket, hogy leghamarabb a járólapok lerakását követő harmadik napon jöhet a festő. Az, hogy a mestereink által megadott tartományok, és a technológiai kényszerek összeilleszthetők, vagy sem, komoly logisztikai feladat. Ha a kényszereink lineáris kifejezésekkel megadhatóak, akkor az </a:t>
            </a:r>
            <a:r>
              <a:rPr lang="hu" u="sng">
                <a:solidFill>
                  <a:schemeClr val="hlink"/>
                </a:solidFill>
                <a:hlinkClick r:id="rId2"/>
              </a:rPr>
              <a:t>operációkutatás</a:t>
            </a:r>
            <a:r>
              <a:rPr lang="hu"/>
              <a:t> (pl. szimplex módszer) segítségével meg tudjuk határozni a megoldást (ha egyáltalán létezik). Egyébként általános esetben nincs megoldási módszerünk.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Olyan feladatok is akadnak, ahol valós értékeket vehetnek fel a változóink, például az űrteleszkóp mikor, és milyen irányba álljon be. A csillagászoknak egymástól igen különböző igényei vannak, ki erre, ki arra akar nézelődni, és ezt a teleszkópot annak megfelelően kellene ide-oda rángatni, ami a súlytalanságban nem olyan egyszerű. Korábban egy heti program – hogy ezek a igények milyen sorrendben legyenek kielégítve – megtervezése két hetet vett igénybe. Az előadás végén található módszerrel egy 10 percre csökkent. Egyébként ha itt is lineáris kényszereink vannak, az előbb említett módszerrel viszonylag könnyedén megoldhatóak.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a8bee04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a8bee04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Alapvetően két fajta kényszerről beszélhetünk. Az egyik a </a:t>
            </a:r>
            <a:r>
              <a:rPr b="1" lang="hu"/>
              <a:t>kemény</a:t>
            </a:r>
            <a:r>
              <a:rPr lang="hu"/>
              <a:t>/valódi kényszer az, amelynek nem teljesülése meghiúsítja a megoldást. Míg a </a:t>
            </a:r>
            <a:r>
              <a:rPr b="1" lang="hu"/>
              <a:t>puha</a:t>
            </a:r>
            <a:r>
              <a:rPr lang="hu"/>
              <a:t> kényszer esetén egy megoldást még nem kell elvetnünk. Egy órarend esetén kemény kényszer, hogy egy teremben ne legyen két osztály, vagy egy tanárnak ne kelljen egyszerre két órát tartania. Ha ezek nem teljesülnek, akkor használhatatlan az órarend, újat kell csinálni. Ha viszont az a feltétel nem teljesül, hogy Kovács tanár úrnak ne legyen lyukas órája, és mégis lesz, akkor nem dobják ki az órarendet. Persze ha az a kérdés, hogy az igazgatónak legyen lyukas órája vagy Kovácsnak, valószínűleg az utóbbi lesz a válasz. Tehát egy-egy megoldáshoz rendelhetünk egy értéket (a kívánatosságát), és ezt próbáljuk optimalizálni úgy – bizonyos puha kényszerek nem teljesítésével –, hogy a kemény kényszerek azért teljesüljenek.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másik fajta megkülönböztetés alapja, hogy egy kényszerben hány változó fordul elő. Ha az írjuk elő, hogy </a:t>
            </a:r>
            <a:r>
              <a:rPr i="1" lang="hu"/>
              <a:t>egy</a:t>
            </a:r>
            <a:r>
              <a:rPr lang="hu"/>
              <a:t> változó felvegyen egy adott értéket, vagy épp, hogy ne vegye fel, akkor </a:t>
            </a:r>
            <a:r>
              <a:rPr b="1" lang="hu"/>
              <a:t>unáris</a:t>
            </a:r>
            <a:r>
              <a:rPr lang="hu"/>
              <a:t> (1) kényszerről beszélünk. Ha </a:t>
            </a:r>
            <a:r>
              <a:rPr i="1" lang="hu"/>
              <a:t>két</a:t>
            </a:r>
            <a:r>
              <a:rPr lang="hu"/>
              <a:t> változó viszonyáról van szó, annak </a:t>
            </a:r>
            <a:r>
              <a:rPr b="1" lang="hu"/>
              <a:t>bináris</a:t>
            </a:r>
            <a:r>
              <a:rPr lang="hu"/>
              <a:t> (2) kényszer a neve. Ha több változó együttes viszonya szerepel egy kényszerben (</a:t>
            </a:r>
            <a:r>
              <a:rPr i="1" lang="hu"/>
              <a:t>a héten minden éjszaka más az ügyeletes</a:t>
            </a:r>
            <a:r>
              <a:rPr lang="hu"/>
              <a:t>), akkor </a:t>
            </a:r>
            <a:r>
              <a:rPr b="1" lang="hu"/>
              <a:t>magasabb rendű</a:t>
            </a:r>
            <a:r>
              <a:rPr lang="hu"/>
              <a:t> kényszerről beszélünk.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ca8bee04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a8bee04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Magasabb rendű kényszer esetén a korábban látott kényszergráf nem alkalmazható.</a:t>
            </a:r>
            <a:endParaRPr/>
          </a:p>
          <a:p>
            <a:pPr indent="0" lvl="0" marL="0" rtl="0" algn="l">
              <a:spcBef>
                <a:spcPts val="0"/>
              </a:spcBef>
              <a:spcAft>
                <a:spcPts val="0"/>
              </a:spcAft>
              <a:buNone/>
            </a:pPr>
            <a:r>
              <a:rPr lang="hu"/>
              <a:t>Ekkor olyan gráfot kapunk, melyben kétfajta csúcs található, körrel jelölt változók, illetve négyzettel jelölt kényszerek. Ha az adott változó érintett/szerepel egy kényszerben, akkor éllel vannak összekötve a gráfban.</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Ebben a feladatban a betűk egy-egy számjegyet jelölnek, azonos betűk azonos számot, különböző betűk különböző számot. Milyen megfeleltetésnél teljesül az összeadás? Az eredeti feladathoz képest a megoldásban bevezetünk még három extra változót az átviteleknek, így ha az O nagyobb mint 5, akkor az összegük nem R, hanem R+10 lesz, és X1 tartalmazza az átvitelt, amit a következő oszlopnál be kell számítani: X2+W+W=U+10X2.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A mesterséges intelligencia alapjai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solidFill>
                  <a:schemeClr val="dk1"/>
                </a:solidFill>
              </a:rPr>
              <a:t>kényszerkielégítési problémák</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Valós életbeli kényszerkielégítési problémák</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hozzárendelési probléma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Melyik osztályt ki tanítsa?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órarend/menetrend problémák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melyik óra mikor és hol legyen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hardver konfiguráció</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táblázatkezelő</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szállítmányozás tervezés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gyártásütemezés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alaprajz tervezés</a:t>
            </a:r>
            <a:endParaRPr>
              <a:solidFill>
                <a:schemeClr val="dk1"/>
              </a:solidFill>
            </a:endParaRPr>
          </a:p>
          <a:p>
            <a:pPr indent="0" lvl="0" marL="0" rtl="0" algn="l">
              <a:spcBef>
                <a:spcPts val="1600"/>
              </a:spcBef>
              <a:spcAft>
                <a:spcPts val="1600"/>
              </a:spcAft>
              <a:buNone/>
            </a:pPr>
            <a:r>
              <a:rPr lang="hu">
                <a:solidFill>
                  <a:schemeClr val="dk1"/>
                </a:solidFill>
              </a:rPr>
              <a:t>A valós világ problémái rendszerint valós értékű változókkal írhatóak le</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Standard (inkrementális) keresési módszer</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Az állapotokat a már értékkel rendelkező változók adják meg</a:t>
            </a:r>
            <a:endParaRPr>
              <a:solidFill>
                <a:schemeClr val="dk1"/>
              </a:solidFill>
            </a:endParaRPr>
          </a:p>
          <a:p>
            <a:pPr indent="-342900" lvl="0" marL="457200" rtl="0" algn="l">
              <a:spcBef>
                <a:spcPts val="1600"/>
              </a:spcBef>
              <a:spcAft>
                <a:spcPts val="0"/>
              </a:spcAft>
              <a:buClr>
                <a:schemeClr val="dk1"/>
              </a:buClr>
              <a:buSzPts val="1800"/>
              <a:buChar char="●"/>
            </a:pPr>
            <a:r>
              <a:rPr i="1" lang="hu">
                <a:solidFill>
                  <a:schemeClr val="dk1"/>
                </a:solidFill>
              </a:rPr>
              <a:t>kezdeti állapot</a:t>
            </a:r>
            <a:r>
              <a:rPr lang="hu">
                <a:solidFill>
                  <a:schemeClr val="dk1"/>
                </a:solidFill>
              </a:rPr>
              <a:t>: egyik változónak sincs értéke</a:t>
            </a:r>
            <a:endParaRPr>
              <a:solidFill>
                <a:schemeClr val="dk1"/>
              </a:solidFill>
            </a:endParaRPr>
          </a:p>
          <a:p>
            <a:pPr indent="-342900" lvl="0" marL="457200" rtl="0" algn="l">
              <a:spcBef>
                <a:spcPts val="0"/>
              </a:spcBef>
              <a:spcAft>
                <a:spcPts val="0"/>
              </a:spcAft>
              <a:buClr>
                <a:schemeClr val="dk1"/>
              </a:buClr>
              <a:buSzPts val="1800"/>
              <a:buChar char="●"/>
            </a:pPr>
            <a:r>
              <a:rPr i="1" lang="hu">
                <a:solidFill>
                  <a:schemeClr val="dk1"/>
                </a:solidFill>
              </a:rPr>
              <a:t>rákövetkező függvény</a:t>
            </a:r>
            <a:r>
              <a:rPr lang="hu">
                <a:solidFill>
                  <a:schemeClr val="dk1"/>
                </a:solidFill>
              </a:rPr>
              <a:t>: rendeljünk egy olyan értéket valamely még értékkel nem rendelkező változóhoz, mely nem okoz konfliktust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ha nincs ilyen érték, akkor sikertelen a keresés</a:t>
            </a:r>
            <a:endParaRPr>
              <a:solidFill>
                <a:schemeClr val="dk1"/>
              </a:solidFill>
            </a:endParaRPr>
          </a:p>
          <a:p>
            <a:pPr indent="-342900" lvl="0" marL="457200" rtl="0" algn="l">
              <a:spcBef>
                <a:spcPts val="0"/>
              </a:spcBef>
              <a:spcAft>
                <a:spcPts val="0"/>
              </a:spcAft>
              <a:buClr>
                <a:schemeClr val="dk1"/>
              </a:buClr>
              <a:buSzPts val="1800"/>
              <a:buChar char="●"/>
            </a:pPr>
            <a:r>
              <a:rPr i="1" lang="hu">
                <a:solidFill>
                  <a:schemeClr val="dk1"/>
                </a:solidFill>
              </a:rPr>
              <a:t>célteszt</a:t>
            </a:r>
            <a:r>
              <a:rPr lang="hu">
                <a:solidFill>
                  <a:schemeClr val="dk1"/>
                </a:solidFill>
              </a:rPr>
              <a:t>: az értékelés teljes, minden változó kapott értéket</a:t>
            </a:r>
            <a:endParaRPr>
              <a:solidFill>
                <a:schemeClr val="dk1"/>
              </a:solidFill>
            </a:endParaRPr>
          </a:p>
          <a:p>
            <a:pPr indent="-342900" lvl="0" marL="457200" rtl="0" algn="l">
              <a:spcBef>
                <a:spcPts val="0"/>
              </a:spcBef>
              <a:spcAft>
                <a:spcPts val="0"/>
              </a:spcAft>
              <a:buClr>
                <a:schemeClr val="dk1"/>
              </a:buClr>
              <a:buSzPts val="1800"/>
              <a:buAutoNum type="arabicPeriod"/>
            </a:pPr>
            <a:r>
              <a:rPr lang="hu">
                <a:solidFill>
                  <a:schemeClr val="dk1"/>
                </a:solidFill>
              </a:rPr>
              <a:t>egységes minden kényszerkielégítési feladatra</a:t>
            </a:r>
            <a:endParaRPr>
              <a:solidFill>
                <a:schemeClr val="dk1"/>
              </a:solidFill>
            </a:endParaRPr>
          </a:p>
          <a:p>
            <a:pPr indent="-342900" lvl="0" marL="457200" rtl="0" algn="l">
              <a:spcBef>
                <a:spcPts val="0"/>
              </a:spcBef>
              <a:spcAft>
                <a:spcPts val="0"/>
              </a:spcAft>
              <a:buClr>
                <a:schemeClr val="dk1"/>
              </a:buClr>
              <a:buSzPts val="1800"/>
              <a:buAutoNum type="arabicPeriod"/>
            </a:pPr>
            <a:r>
              <a:rPr lang="hu">
                <a:solidFill>
                  <a:schemeClr val="dk1"/>
                </a:solidFill>
              </a:rPr>
              <a:t>n változó esetén minden megoldás n mélységben van ⇒ mélységi keresés</a:t>
            </a:r>
            <a:endParaRPr>
              <a:solidFill>
                <a:schemeClr val="dk1"/>
              </a:solidFill>
            </a:endParaRPr>
          </a:p>
          <a:p>
            <a:pPr indent="-342900" lvl="0" marL="457200" rtl="0" algn="l">
              <a:spcBef>
                <a:spcPts val="0"/>
              </a:spcBef>
              <a:spcAft>
                <a:spcPts val="0"/>
              </a:spcAft>
              <a:buClr>
                <a:schemeClr val="dk1"/>
              </a:buClr>
              <a:buSzPts val="1800"/>
              <a:buAutoNum type="arabicPeriod"/>
            </a:pPr>
            <a:r>
              <a:rPr lang="hu">
                <a:solidFill>
                  <a:schemeClr val="dk1"/>
                </a:solidFill>
              </a:rPr>
              <a:t>az út érdektelen</a:t>
            </a:r>
            <a:endParaRPr>
              <a:solidFill>
                <a:schemeClr val="dk1"/>
              </a:solidFill>
            </a:endParaRPr>
          </a:p>
          <a:p>
            <a:pPr indent="-342900" lvl="0" marL="457200" rtl="0" algn="l">
              <a:spcBef>
                <a:spcPts val="0"/>
              </a:spcBef>
              <a:spcAft>
                <a:spcPts val="0"/>
              </a:spcAft>
              <a:buClr>
                <a:schemeClr val="dk1"/>
              </a:buClr>
              <a:buSzPts val="1800"/>
              <a:buAutoNum type="arabicPeriod"/>
            </a:pPr>
            <a:r>
              <a:rPr lang="hu">
                <a:solidFill>
                  <a:schemeClr val="dk1"/>
                </a:solidFill>
              </a:rPr>
              <a:t>b = (n-l)d az l. szinten, így n!d</a:t>
            </a:r>
            <a:r>
              <a:rPr baseline="30000" lang="hu">
                <a:solidFill>
                  <a:schemeClr val="dk1"/>
                </a:solidFill>
              </a:rPr>
              <a:t>n</a:t>
            </a:r>
            <a:r>
              <a:rPr lang="hu">
                <a:solidFill>
                  <a:schemeClr val="dk1"/>
                </a:solidFill>
              </a:rPr>
              <a:t> levele van a keresőfának</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Visszalépéses keresés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az értékek hozzárendelése a változókhoz kommutatív:</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[WA=piros, NT=zöld] ugyanaz, mint [NT=zöld, WA=piros]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minden csúcsban csak egy változónak kell értéket keresni</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b = d, így a keresőfa d</a:t>
            </a:r>
            <a:r>
              <a:rPr baseline="30000" lang="hu">
                <a:solidFill>
                  <a:schemeClr val="dk1"/>
                </a:solidFill>
              </a:rPr>
              <a:t>n</a:t>
            </a:r>
            <a:r>
              <a:rPr lang="hu">
                <a:solidFill>
                  <a:schemeClr val="dk1"/>
                </a:solidFill>
              </a:rPr>
              <a:t> levelet tartalmaz</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kényszerkielégítési feladatra alkalmazott mélységi keresést, ahol egyszerre egy változó kap értéket </a:t>
            </a:r>
            <a:r>
              <a:rPr b="1" lang="hu">
                <a:solidFill>
                  <a:schemeClr val="dk1"/>
                </a:solidFill>
              </a:rPr>
              <a:t>visszalépéses</a:t>
            </a:r>
            <a:r>
              <a:rPr lang="hu">
                <a:solidFill>
                  <a:schemeClr val="dk1"/>
                </a:solidFill>
              </a:rPr>
              <a:t> keresésnek nevezzük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visszalépéses keresés az alapvető nem informált módszere a kényszerkielégítési feladatoknak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n vezér problémáját n=25 esetre képes megoldani</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Visszalépéses keresés – pszeudokód</a:t>
            </a:r>
            <a:endParaRPr/>
          </a:p>
        </p:txBody>
      </p:sp>
      <p:sp>
        <p:nvSpPr>
          <p:cNvPr id="131" name="Google Shape;131;p25"/>
          <p:cNvSpPr txBox="1"/>
          <p:nvPr>
            <p:ph idx="1" type="body"/>
          </p:nvPr>
        </p:nvSpPr>
        <p:spPr>
          <a:xfrm>
            <a:off x="311700" y="1152475"/>
            <a:ext cx="8520600" cy="39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hu">
                <a:solidFill>
                  <a:schemeClr val="dk1"/>
                </a:solidFill>
              </a:rPr>
              <a:t>function Backtracking-Search(csp): megoldás vagy „sikertelen”</a:t>
            </a:r>
            <a:endParaRPr i="1">
              <a:solidFill>
                <a:schemeClr val="dk1"/>
              </a:solidFill>
            </a:endParaRPr>
          </a:p>
          <a:p>
            <a:pPr indent="457200" lvl="0" marL="0" rtl="0" algn="l">
              <a:spcBef>
                <a:spcPts val="0"/>
              </a:spcBef>
              <a:spcAft>
                <a:spcPts val="0"/>
              </a:spcAft>
              <a:buClr>
                <a:schemeClr val="dk1"/>
              </a:buClr>
              <a:buSzPts val="1100"/>
              <a:buFont typeface="Arial"/>
              <a:buNone/>
            </a:pPr>
            <a:r>
              <a:rPr i="1" lang="hu">
                <a:solidFill>
                  <a:schemeClr val="dk1"/>
                </a:solidFill>
              </a:rPr>
              <a:t>return Recursive-Backtracking({ }, csp)</a:t>
            </a:r>
            <a:endParaRPr i="1">
              <a:solidFill>
                <a:schemeClr val="dk1"/>
              </a:solidFill>
            </a:endParaRPr>
          </a:p>
          <a:p>
            <a:pPr indent="0" lvl="0" marL="0" rtl="0" algn="l">
              <a:spcBef>
                <a:spcPts val="0"/>
              </a:spcBef>
              <a:spcAft>
                <a:spcPts val="0"/>
              </a:spcAft>
              <a:buClr>
                <a:schemeClr val="dk1"/>
              </a:buClr>
              <a:buSzPts val="1100"/>
              <a:buFont typeface="Arial"/>
              <a:buNone/>
            </a:pPr>
            <a:r>
              <a:rPr i="1" lang="hu">
                <a:solidFill>
                  <a:schemeClr val="dk1"/>
                </a:solidFill>
              </a:rPr>
              <a:t>function Recursive-Backtracking(assignment,csp): megoldás vagy „sikertelen”</a:t>
            </a:r>
            <a:endParaRPr i="1">
              <a:solidFill>
                <a:schemeClr val="dk1"/>
              </a:solidFill>
            </a:endParaRPr>
          </a:p>
          <a:p>
            <a:pPr indent="457200" lvl="0" marL="0" rtl="0" algn="l">
              <a:spcBef>
                <a:spcPts val="0"/>
              </a:spcBef>
              <a:spcAft>
                <a:spcPts val="0"/>
              </a:spcAft>
              <a:buClr>
                <a:schemeClr val="dk1"/>
              </a:buClr>
              <a:buSzPts val="1100"/>
              <a:buFont typeface="Arial"/>
              <a:buNone/>
            </a:pPr>
            <a:r>
              <a:rPr i="1" lang="hu">
                <a:solidFill>
                  <a:schemeClr val="dk1"/>
                </a:solidFill>
              </a:rPr>
              <a:t>if assignment </a:t>
            </a:r>
            <a:r>
              <a:rPr i="1" lang="hu" u="sng">
                <a:solidFill>
                  <a:schemeClr val="dk1"/>
                </a:solidFill>
              </a:rPr>
              <a:t>teljes</a:t>
            </a:r>
            <a:r>
              <a:rPr i="1" lang="hu">
                <a:solidFill>
                  <a:schemeClr val="dk1"/>
                </a:solidFill>
              </a:rPr>
              <a:t> then return assignment</a:t>
            </a:r>
            <a:endParaRPr i="1">
              <a:solidFill>
                <a:schemeClr val="dk1"/>
              </a:solidFill>
            </a:endParaRPr>
          </a:p>
          <a:p>
            <a:pPr indent="457200" lvl="0" marL="0" rtl="0" algn="l">
              <a:spcBef>
                <a:spcPts val="0"/>
              </a:spcBef>
              <a:spcAft>
                <a:spcPts val="0"/>
              </a:spcAft>
              <a:buClr>
                <a:schemeClr val="dk1"/>
              </a:buClr>
              <a:buSzPts val="1100"/>
              <a:buFont typeface="Arial"/>
              <a:buNone/>
            </a:pPr>
            <a:r>
              <a:rPr i="1" lang="hu">
                <a:solidFill>
                  <a:schemeClr val="dk1"/>
                </a:solidFill>
              </a:rPr>
              <a:t>var := Select-Unassigned-Variable(Variables[csp], assignment, csp)</a:t>
            </a:r>
            <a:endParaRPr i="1">
              <a:solidFill>
                <a:schemeClr val="dk1"/>
              </a:solidFill>
            </a:endParaRPr>
          </a:p>
          <a:p>
            <a:pPr indent="457200" lvl="0" marL="0" rtl="0" algn="l">
              <a:spcBef>
                <a:spcPts val="0"/>
              </a:spcBef>
              <a:spcAft>
                <a:spcPts val="0"/>
              </a:spcAft>
              <a:buClr>
                <a:schemeClr val="dk1"/>
              </a:buClr>
              <a:buSzPts val="1100"/>
              <a:buFont typeface="Arial"/>
              <a:buNone/>
            </a:pPr>
            <a:r>
              <a:rPr i="1" lang="hu">
                <a:solidFill>
                  <a:schemeClr val="dk1"/>
                </a:solidFill>
              </a:rPr>
              <a:t>for each value in Order-Domain-Values(var, assignment, csp) do</a:t>
            </a:r>
            <a:endParaRPr i="1">
              <a:solidFill>
                <a:schemeClr val="dk1"/>
              </a:solidFill>
            </a:endParaRPr>
          </a:p>
          <a:p>
            <a:pPr indent="457200" lvl="0" marL="457200" rtl="0" algn="l">
              <a:spcBef>
                <a:spcPts val="0"/>
              </a:spcBef>
              <a:spcAft>
                <a:spcPts val="0"/>
              </a:spcAft>
              <a:buClr>
                <a:schemeClr val="dk1"/>
              </a:buClr>
              <a:buSzPts val="1100"/>
              <a:buFont typeface="Arial"/>
              <a:buNone/>
            </a:pPr>
            <a:r>
              <a:rPr i="1" lang="hu">
                <a:solidFill>
                  <a:schemeClr val="dk1"/>
                </a:solidFill>
              </a:rPr>
              <a:t>if value </a:t>
            </a:r>
            <a:r>
              <a:rPr i="1" lang="hu" u="sng">
                <a:solidFill>
                  <a:schemeClr val="dk1"/>
                </a:solidFill>
              </a:rPr>
              <a:t>konzisztens</a:t>
            </a:r>
            <a:r>
              <a:rPr i="1" lang="hu">
                <a:solidFill>
                  <a:schemeClr val="dk1"/>
                </a:solidFill>
              </a:rPr>
              <a:t> a Constraints[csp] értékadással  then</a:t>
            </a:r>
            <a:endParaRPr i="1">
              <a:solidFill>
                <a:schemeClr val="dk1"/>
              </a:solidFill>
            </a:endParaRPr>
          </a:p>
          <a:p>
            <a:pPr indent="457200" lvl="0" marL="914400" rtl="0" algn="l">
              <a:spcBef>
                <a:spcPts val="0"/>
              </a:spcBef>
              <a:spcAft>
                <a:spcPts val="0"/>
              </a:spcAft>
              <a:buClr>
                <a:schemeClr val="dk1"/>
              </a:buClr>
              <a:buSzPts val="1100"/>
              <a:buFont typeface="Arial"/>
              <a:buNone/>
            </a:pPr>
            <a:r>
              <a:rPr i="1" lang="hu">
                <a:solidFill>
                  <a:schemeClr val="dk1"/>
                </a:solidFill>
              </a:rPr>
              <a:t>assignment += {var = value} </a:t>
            </a:r>
            <a:endParaRPr i="1">
              <a:solidFill>
                <a:schemeClr val="dk1"/>
              </a:solidFill>
            </a:endParaRPr>
          </a:p>
          <a:p>
            <a:pPr indent="457200" lvl="0" marL="914400" rtl="0" algn="l">
              <a:spcBef>
                <a:spcPts val="0"/>
              </a:spcBef>
              <a:spcAft>
                <a:spcPts val="0"/>
              </a:spcAft>
              <a:buClr>
                <a:schemeClr val="dk1"/>
              </a:buClr>
              <a:buSzPts val="1100"/>
              <a:buFont typeface="Arial"/>
              <a:buNone/>
            </a:pPr>
            <a:r>
              <a:rPr i="1" lang="hu">
                <a:solidFill>
                  <a:schemeClr val="dk1"/>
                </a:solidFill>
              </a:rPr>
              <a:t>result := Recursive-Backtracking(assignment, csp)</a:t>
            </a:r>
            <a:endParaRPr i="1">
              <a:solidFill>
                <a:schemeClr val="dk1"/>
              </a:solidFill>
            </a:endParaRPr>
          </a:p>
          <a:p>
            <a:pPr indent="457200" lvl="0" marL="914400" rtl="0" algn="l">
              <a:spcBef>
                <a:spcPts val="0"/>
              </a:spcBef>
              <a:spcAft>
                <a:spcPts val="0"/>
              </a:spcAft>
              <a:buClr>
                <a:schemeClr val="dk1"/>
              </a:buClr>
              <a:buSzPts val="1100"/>
              <a:buFont typeface="Arial"/>
              <a:buNone/>
            </a:pPr>
            <a:r>
              <a:rPr i="1" lang="hu">
                <a:solidFill>
                  <a:schemeClr val="dk1"/>
                </a:solidFill>
              </a:rPr>
              <a:t>if result != </a:t>
            </a:r>
            <a:r>
              <a:rPr i="1" lang="hu" u="sng">
                <a:solidFill>
                  <a:schemeClr val="dk1"/>
                </a:solidFill>
              </a:rPr>
              <a:t>sikertelen</a:t>
            </a:r>
            <a:r>
              <a:rPr i="1" lang="hu">
                <a:solidFill>
                  <a:schemeClr val="dk1"/>
                </a:solidFill>
              </a:rPr>
              <a:t> then return result</a:t>
            </a:r>
            <a:endParaRPr i="1">
              <a:solidFill>
                <a:schemeClr val="dk1"/>
              </a:solidFill>
            </a:endParaRPr>
          </a:p>
          <a:p>
            <a:pPr indent="457200" lvl="0" marL="914400" rtl="0" algn="l">
              <a:spcBef>
                <a:spcPts val="0"/>
              </a:spcBef>
              <a:spcAft>
                <a:spcPts val="0"/>
              </a:spcAft>
              <a:buClr>
                <a:schemeClr val="dk1"/>
              </a:buClr>
              <a:buSzPts val="1100"/>
              <a:buFont typeface="Arial"/>
              <a:buNone/>
            </a:pPr>
            <a:r>
              <a:rPr i="1" lang="hu">
                <a:solidFill>
                  <a:schemeClr val="dk1"/>
                </a:solidFill>
              </a:rPr>
              <a:t>assignment -= {var = value} </a:t>
            </a:r>
            <a:endParaRPr i="1">
              <a:solidFill>
                <a:schemeClr val="dk1"/>
              </a:solidFill>
            </a:endParaRPr>
          </a:p>
          <a:p>
            <a:pPr indent="457200" lvl="0" marL="0" rtl="0" algn="l">
              <a:spcBef>
                <a:spcPts val="0"/>
              </a:spcBef>
              <a:spcAft>
                <a:spcPts val="0"/>
              </a:spcAft>
              <a:buClr>
                <a:schemeClr val="dk1"/>
              </a:buClr>
              <a:buSzPts val="1100"/>
              <a:buFont typeface="Arial"/>
              <a:buNone/>
            </a:pPr>
            <a:r>
              <a:rPr i="1" lang="hu">
                <a:solidFill>
                  <a:schemeClr val="dk1"/>
                </a:solidFill>
              </a:rPr>
              <a:t>return </a:t>
            </a:r>
            <a:r>
              <a:rPr i="1" lang="hu" u="sng">
                <a:solidFill>
                  <a:schemeClr val="dk1"/>
                </a:solidFill>
              </a:rPr>
              <a:t>sikertelen</a:t>
            </a:r>
            <a:endParaRPr i="1" u="sng">
              <a:solidFill>
                <a:schemeClr val="dk1"/>
              </a:solidFill>
            </a:endParaRPr>
          </a:p>
          <a:p>
            <a:pPr indent="0" lvl="0" marL="0" rtl="0" algn="l">
              <a:spcBef>
                <a:spcPts val="0"/>
              </a:spcBef>
              <a:spcAft>
                <a:spcPts val="16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1290600" cy="11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AIMA</a:t>
            </a:r>
            <a:endParaRPr/>
          </a:p>
          <a:p>
            <a:pPr indent="0" lvl="0" marL="0" rtl="0" algn="l">
              <a:spcBef>
                <a:spcPts val="0"/>
              </a:spcBef>
              <a:spcAft>
                <a:spcPts val="0"/>
              </a:spcAft>
              <a:buNone/>
            </a:pPr>
            <a:r>
              <a:rPr lang="hu"/>
              <a:t>kód</a:t>
            </a:r>
            <a:endParaRPr/>
          </a:p>
        </p:txBody>
      </p:sp>
      <p:pic>
        <p:nvPicPr>
          <p:cNvPr id="137" name="Google Shape;137;p26"/>
          <p:cNvPicPr preferRelativeResize="0"/>
          <p:nvPr/>
        </p:nvPicPr>
        <p:blipFill>
          <a:blip r:embed="rId3">
            <a:alphaModFix/>
          </a:blip>
          <a:stretch>
            <a:fillRect/>
          </a:stretch>
        </p:blipFill>
        <p:spPr>
          <a:xfrm>
            <a:off x="1526100" y="152400"/>
            <a:ext cx="7389300" cy="48718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visszalépéses keresésre</a:t>
            </a:r>
            <a:endParaRPr/>
          </a:p>
        </p:txBody>
      </p:sp>
      <p:pic>
        <p:nvPicPr>
          <p:cNvPr id="143" name="Google Shape;143;p27"/>
          <p:cNvPicPr preferRelativeResize="0"/>
          <p:nvPr/>
        </p:nvPicPr>
        <p:blipFill>
          <a:blip r:embed="rId3">
            <a:alphaModFix/>
          </a:blip>
          <a:stretch>
            <a:fillRect/>
          </a:stretch>
        </p:blipFill>
        <p:spPr>
          <a:xfrm>
            <a:off x="1356700" y="1170125"/>
            <a:ext cx="6430594" cy="397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visszalépéses keresésre</a:t>
            </a:r>
            <a:endParaRPr/>
          </a:p>
        </p:txBody>
      </p:sp>
      <p:pic>
        <p:nvPicPr>
          <p:cNvPr id="149" name="Google Shape;149;p28"/>
          <p:cNvPicPr preferRelativeResize="0"/>
          <p:nvPr/>
        </p:nvPicPr>
        <p:blipFill>
          <a:blip r:embed="rId3">
            <a:alphaModFix/>
          </a:blip>
          <a:stretch>
            <a:fillRect/>
          </a:stretch>
        </p:blipFill>
        <p:spPr>
          <a:xfrm>
            <a:off x="1356701" y="1170113"/>
            <a:ext cx="6430600" cy="39733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visszalépéses keresésre</a:t>
            </a:r>
            <a:endParaRPr/>
          </a:p>
        </p:txBody>
      </p:sp>
      <p:pic>
        <p:nvPicPr>
          <p:cNvPr id="155" name="Google Shape;155;p29"/>
          <p:cNvPicPr preferRelativeResize="0"/>
          <p:nvPr/>
        </p:nvPicPr>
        <p:blipFill>
          <a:blip r:embed="rId3">
            <a:alphaModFix/>
          </a:blip>
          <a:stretch>
            <a:fillRect/>
          </a:stretch>
        </p:blipFill>
        <p:spPr>
          <a:xfrm>
            <a:off x="1356701" y="1170125"/>
            <a:ext cx="6430600" cy="39733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visszalépéses keresésre</a:t>
            </a:r>
            <a:endParaRPr/>
          </a:p>
        </p:txBody>
      </p:sp>
      <p:pic>
        <p:nvPicPr>
          <p:cNvPr id="161" name="Google Shape;161;p30"/>
          <p:cNvPicPr preferRelativeResize="0"/>
          <p:nvPr/>
        </p:nvPicPr>
        <p:blipFill>
          <a:blip r:embed="rId3">
            <a:alphaModFix/>
          </a:blip>
          <a:stretch>
            <a:fillRect/>
          </a:stretch>
        </p:blipFill>
        <p:spPr>
          <a:xfrm>
            <a:off x="1356701" y="1170125"/>
            <a:ext cx="6430594" cy="397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Visszalépéses keresés hatékonyságának növelése</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Az általános módszert jelentősen felgyorsíthatjuk:</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Mely legyen következő változó, mely értéket kap?</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értékeket milyen sorrendben próbáljuk ki?</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Korán fel tudjuk ismerni az elkerülhetetlen hibákat?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Felhasználhatjuk a feladat szerkezetét?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Áttekintés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példák kényszerkielégítési problémákra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problémamegoldás visszalépéses kereséssel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heurisztikák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problémák struktúrája és felbontása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lokális keresés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Legkevesebb fennmaradó érték (MRV)</a:t>
            </a:r>
            <a:endParaRPr/>
          </a:p>
        </p:txBody>
      </p:sp>
      <p:sp>
        <p:nvSpPr>
          <p:cNvPr id="173" name="Google Shape;173;p32"/>
          <p:cNvSpPr txBox="1"/>
          <p:nvPr>
            <p:ph idx="1" type="body"/>
          </p:nvPr>
        </p:nvSpPr>
        <p:spPr>
          <a:xfrm>
            <a:off x="311700" y="1152475"/>
            <a:ext cx="8520600" cy="15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Válasszuk azt a változót, melynek a legkevesebb „megengedett” értékkel rendelkezik. (Legkorlátozottabb változó)</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gyorsan rátalál a hibákra, megnyesi a keresési fát</a:t>
            </a:r>
            <a:endParaRPr>
              <a:solidFill>
                <a:schemeClr val="dk1"/>
              </a:solidFill>
            </a:endParaRPr>
          </a:p>
        </p:txBody>
      </p:sp>
      <p:pic>
        <p:nvPicPr>
          <p:cNvPr id="174" name="Google Shape;174;p32"/>
          <p:cNvPicPr preferRelativeResize="0"/>
          <p:nvPr/>
        </p:nvPicPr>
        <p:blipFill>
          <a:blip r:embed="rId3">
            <a:alphaModFix/>
          </a:blip>
          <a:stretch>
            <a:fillRect/>
          </a:stretch>
        </p:blipFill>
        <p:spPr>
          <a:xfrm>
            <a:off x="83750" y="3740625"/>
            <a:ext cx="8976500" cy="1457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Fokszám heurisztika</a:t>
            </a:r>
            <a:endParaRPr/>
          </a:p>
        </p:txBody>
      </p:sp>
      <p:sp>
        <p:nvSpPr>
          <p:cNvPr id="180" name="Google Shape;180;p33"/>
          <p:cNvSpPr txBox="1"/>
          <p:nvPr>
            <p:ph idx="1" type="body"/>
          </p:nvPr>
        </p:nvSpPr>
        <p:spPr>
          <a:xfrm>
            <a:off x="311700" y="1152475"/>
            <a:ext cx="8520600" cy="13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holtverseny esetén dönt a legkevesebb fennmaradó érték heurisztika változóiról </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válasszuk azt a változót, amely legtöbbször szerepel a hozzárendeletlen változókra vonatkozó kényszerekben</a:t>
            </a:r>
            <a:endParaRPr>
              <a:solidFill>
                <a:schemeClr val="dk1"/>
              </a:solidFill>
            </a:endParaRPr>
          </a:p>
        </p:txBody>
      </p:sp>
      <p:pic>
        <p:nvPicPr>
          <p:cNvPr id="181" name="Google Shape;181;p33"/>
          <p:cNvPicPr preferRelativeResize="0"/>
          <p:nvPr/>
        </p:nvPicPr>
        <p:blipFill>
          <a:blip r:embed="rId3">
            <a:alphaModFix/>
          </a:blip>
          <a:stretch>
            <a:fillRect/>
          </a:stretch>
        </p:blipFill>
        <p:spPr>
          <a:xfrm>
            <a:off x="311689" y="3547464"/>
            <a:ext cx="8520600" cy="13833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Legkevésbé korlátozó érték</a:t>
            </a:r>
            <a:endParaRPr/>
          </a:p>
        </p:txBody>
      </p:sp>
      <p:sp>
        <p:nvSpPr>
          <p:cNvPr id="187" name="Google Shape;187;p34"/>
          <p:cNvSpPr txBox="1"/>
          <p:nvPr>
            <p:ph idx="1" type="body"/>
          </p:nvPr>
        </p:nvSpPr>
        <p:spPr>
          <a:xfrm>
            <a:off x="311700" y="1152475"/>
            <a:ext cx="8520600" cy="13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Milyen sorrendben vizsgáljuk meg az értékeket?</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válasszuk azt az értéket, mely a legkevesebb értéket zárja ki a hozzárendeletlen változóknál</a:t>
            </a:r>
            <a:endParaRPr>
              <a:solidFill>
                <a:schemeClr val="dk1"/>
              </a:solidFill>
            </a:endParaRPr>
          </a:p>
        </p:txBody>
      </p:sp>
      <p:pic>
        <p:nvPicPr>
          <p:cNvPr id="188" name="Google Shape;188;p34"/>
          <p:cNvPicPr preferRelativeResize="0"/>
          <p:nvPr/>
        </p:nvPicPr>
        <p:blipFill>
          <a:blip r:embed="rId3">
            <a:alphaModFix/>
          </a:blip>
          <a:stretch>
            <a:fillRect/>
          </a:stretch>
        </p:blipFill>
        <p:spPr>
          <a:xfrm>
            <a:off x="362357" y="2521275"/>
            <a:ext cx="8469949" cy="2004894"/>
          </a:xfrm>
          <a:prstGeom prst="rect">
            <a:avLst/>
          </a:prstGeom>
          <a:noFill/>
          <a:ln>
            <a:noFill/>
          </a:ln>
        </p:spPr>
      </p:pic>
      <p:sp>
        <p:nvSpPr>
          <p:cNvPr id="189" name="Google Shape;189;p34"/>
          <p:cNvSpPr txBox="1"/>
          <p:nvPr/>
        </p:nvSpPr>
        <p:spPr>
          <a:xfrm>
            <a:off x="228925" y="4402500"/>
            <a:ext cx="8520600" cy="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sz="1800"/>
              <a:t>ezeket a heurisztikákat használva 1000 vezér problémáját képesek vagyunk megoldani</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Előrenéző ellenőrzés</a:t>
            </a:r>
            <a:endParaRPr/>
          </a:p>
        </p:txBody>
      </p:sp>
      <p:sp>
        <p:nvSpPr>
          <p:cNvPr id="195" name="Google Shape;195;p35"/>
          <p:cNvSpPr txBox="1"/>
          <p:nvPr>
            <p:ph idx="1" type="body"/>
          </p:nvPr>
        </p:nvSpPr>
        <p:spPr>
          <a:xfrm>
            <a:off x="311700" y="1152475"/>
            <a:ext cx="8520600" cy="10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Ötlet: tartsuk nyilván a hozzárendeletlen változók lehetséges értékeit</a:t>
            </a:r>
            <a:endParaRPr/>
          </a:p>
          <a:p>
            <a:pPr indent="-342900" lvl="0" marL="457200" rtl="0" algn="l">
              <a:spcBef>
                <a:spcPts val="1600"/>
              </a:spcBef>
              <a:spcAft>
                <a:spcPts val="0"/>
              </a:spcAft>
              <a:buSzPts val="1800"/>
              <a:buChar char="●"/>
            </a:pPr>
            <a:r>
              <a:rPr lang="hu"/>
              <a:t>állítsuk le a keresést, ha valamely változónak már nem maradt értéke</a:t>
            </a:r>
            <a:endParaRPr/>
          </a:p>
        </p:txBody>
      </p:sp>
      <p:pic>
        <p:nvPicPr>
          <p:cNvPr id="196" name="Google Shape;196;p35"/>
          <p:cNvPicPr preferRelativeResize="0"/>
          <p:nvPr/>
        </p:nvPicPr>
        <p:blipFill>
          <a:blip r:embed="rId3">
            <a:alphaModFix/>
          </a:blip>
          <a:stretch>
            <a:fillRect/>
          </a:stretch>
        </p:blipFill>
        <p:spPr>
          <a:xfrm>
            <a:off x="0" y="2649684"/>
            <a:ext cx="9144000" cy="24938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Előrenéző ellenőrzés</a:t>
            </a:r>
            <a:endParaRPr/>
          </a:p>
        </p:txBody>
      </p:sp>
      <p:pic>
        <p:nvPicPr>
          <p:cNvPr id="202" name="Google Shape;202;p36"/>
          <p:cNvPicPr preferRelativeResize="0"/>
          <p:nvPr/>
        </p:nvPicPr>
        <p:blipFill>
          <a:blip r:embed="rId3">
            <a:alphaModFix/>
          </a:blip>
          <a:stretch>
            <a:fillRect/>
          </a:stretch>
        </p:blipFill>
        <p:spPr>
          <a:xfrm>
            <a:off x="68863" y="2107475"/>
            <a:ext cx="9006275" cy="297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Előrenéző ellenőrzés</a:t>
            </a:r>
            <a:endParaRPr/>
          </a:p>
        </p:txBody>
      </p:sp>
      <p:pic>
        <p:nvPicPr>
          <p:cNvPr id="208" name="Google Shape;208;p37"/>
          <p:cNvPicPr preferRelativeResize="0"/>
          <p:nvPr/>
        </p:nvPicPr>
        <p:blipFill>
          <a:blip r:embed="rId3">
            <a:alphaModFix/>
          </a:blip>
          <a:stretch>
            <a:fillRect/>
          </a:stretch>
        </p:blipFill>
        <p:spPr>
          <a:xfrm>
            <a:off x="0" y="1640050"/>
            <a:ext cx="9078675" cy="3503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Előrenéző ellenőrzés</a:t>
            </a:r>
            <a:endParaRPr/>
          </a:p>
        </p:txBody>
      </p:sp>
      <p:pic>
        <p:nvPicPr>
          <p:cNvPr id="214" name="Google Shape;214;p38"/>
          <p:cNvPicPr preferRelativeResize="0"/>
          <p:nvPr/>
        </p:nvPicPr>
        <p:blipFill>
          <a:blip r:embed="rId3">
            <a:alphaModFix/>
          </a:blip>
          <a:stretch>
            <a:fillRect/>
          </a:stretch>
        </p:blipFill>
        <p:spPr>
          <a:xfrm>
            <a:off x="0" y="1088925"/>
            <a:ext cx="9144000" cy="4054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Kényszerek terjesztése</a:t>
            </a:r>
            <a:endParaRPr/>
          </a:p>
        </p:txBody>
      </p:sp>
      <p:sp>
        <p:nvSpPr>
          <p:cNvPr id="220" name="Google Shape;220;p39"/>
          <p:cNvSpPr txBox="1"/>
          <p:nvPr>
            <p:ph idx="1" type="body"/>
          </p:nvPr>
        </p:nvSpPr>
        <p:spPr>
          <a:xfrm>
            <a:off x="311700" y="1152475"/>
            <a:ext cx="8520600" cy="38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Az előrenéző ellenőrzés sok inkonzisztenciát észrevesz, de nem mindent. A harmadik lépésben már kikövetkeztethető a zsákutca, de az előrenéző ellenőrzés csak egy lépést vizsgál előre.</a:t>
            </a:r>
            <a:endParaRPr>
              <a:solidFill>
                <a:schemeClr val="dk1"/>
              </a:solidFill>
            </a:endParaRPr>
          </a:p>
          <a:p>
            <a:pPr indent="0" lvl="0" marL="0" rtl="0" algn="l">
              <a:spcBef>
                <a:spcPts val="1600"/>
              </a:spcBef>
              <a:spcAft>
                <a:spcPts val="0"/>
              </a:spcAft>
              <a:buNone/>
            </a:pPr>
            <a:r>
              <a:rPr lang="hu">
                <a:solidFill>
                  <a:schemeClr val="dk1"/>
                </a:solidFill>
              </a:rPr>
              <a:t>Mind NT, mind SA csak kék lehet.</a:t>
            </a:r>
            <a:endParaRPr>
              <a:solidFill>
                <a:schemeClr val="dk1"/>
              </a:solidFill>
            </a:endParaRPr>
          </a:p>
          <a:p>
            <a:pPr indent="0" lvl="0" marL="0" rtl="0" algn="l">
              <a:spcBef>
                <a:spcPts val="1600"/>
              </a:spcBef>
              <a:spcAft>
                <a:spcPts val="0"/>
              </a:spcAft>
              <a:buNone/>
            </a:pPr>
            <a:r>
              <a:rPr lang="hu">
                <a:solidFill>
                  <a:schemeClr val="dk1"/>
                </a:solidFill>
              </a:rPr>
              <a:t>A kényszerek terjesztése lokálisan </a:t>
            </a:r>
            <a:endParaRPr>
              <a:solidFill>
                <a:schemeClr val="dk1"/>
              </a:solidFill>
            </a:endParaRPr>
          </a:p>
          <a:p>
            <a:pPr indent="0" lvl="0" marL="0" rtl="0" algn="l">
              <a:spcBef>
                <a:spcPts val="0"/>
              </a:spcBef>
              <a:spcAft>
                <a:spcPts val="0"/>
              </a:spcAft>
              <a:buNone/>
            </a:pPr>
            <a:r>
              <a:rPr lang="hu">
                <a:solidFill>
                  <a:schemeClr val="dk1"/>
                </a:solidFill>
              </a:rPr>
              <a:t>érvényesíti a kényszereket</a:t>
            </a:r>
            <a:endParaRPr>
              <a:solidFill>
                <a:schemeClr val="dk1"/>
              </a:solidFill>
            </a:endParaRPr>
          </a:p>
        </p:txBody>
      </p:sp>
      <p:pic>
        <p:nvPicPr>
          <p:cNvPr id="221" name="Google Shape;221;p39"/>
          <p:cNvPicPr preferRelativeResize="0"/>
          <p:nvPr/>
        </p:nvPicPr>
        <p:blipFill>
          <a:blip r:embed="rId3">
            <a:alphaModFix/>
          </a:blip>
          <a:stretch>
            <a:fillRect/>
          </a:stretch>
        </p:blipFill>
        <p:spPr>
          <a:xfrm>
            <a:off x="4012125" y="2274925"/>
            <a:ext cx="5131876" cy="198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Élkonzisztencia</a:t>
            </a:r>
            <a:endParaRPr/>
          </a:p>
        </p:txBody>
      </p:sp>
      <p:sp>
        <p:nvSpPr>
          <p:cNvPr id="227" name="Google Shape;227;p40"/>
          <p:cNvSpPr txBox="1"/>
          <p:nvPr>
            <p:ph idx="1" type="body"/>
          </p:nvPr>
        </p:nvSpPr>
        <p:spPr>
          <a:xfrm>
            <a:off x="311700" y="1152475"/>
            <a:ext cx="8520600" cy="15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A kényszerek terjesztésének legegyszerűbb formája az, ha minden élt konzisztenssé teszünk</a:t>
            </a:r>
            <a:endParaRPr>
              <a:solidFill>
                <a:schemeClr val="dk1"/>
              </a:solidFill>
            </a:endParaRPr>
          </a:p>
          <a:p>
            <a:pPr indent="0" lvl="0" marL="0" rtl="0" algn="l">
              <a:spcBef>
                <a:spcPts val="1600"/>
              </a:spcBef>
              <a:spcAft>
                <a:spcPts val="1600"/>
              </a:spcAft>
              <a:buNone/>
            </a:pPr>
            <a:r>
              <a:rPr lang="hu">
                <a:solidFill>
                  <a:schemeClr val="dk1"/>
                </a:solidFill>
              </a:rPr>
              <a:t>az X → Y él konzisztens, ha X minden x értékéhez van y ϵ Y megengedett érték</a:t>
            </a:r>
            <a:endParaRPr>
              <a:solidFill>
                <a:schemeClr val="dk1"/>
              </a:solidFill>
            </a:endParaRPr>
          </a:p>
        </p:txBody>
      </p:sp>
      <p:pic>
        <p:nvPicPr>
          <p:cNvPr id="228" name="Google Shape;228;p40"/>
          <p:cNvPicPr preferRelativeResize="0"/>
          <p:nvPr/>
        </p:nvPicPr>
        <p:blipFill>
          <a:blip r:embed="rId3">
            <a:alphaModFix/>
          </a:blip>
          <a:stretch>
            <a:fillRect/>
          </a:stretch>
        </p:blipFill>
        <p:spPr>
          <a:xfrm>
            <a:off x="1198890" y="2828000"/>
            <a:ext cx="6746225" cy="231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Élkonzisztencia</a:t>
            </a:r>
            <a:endParaRPr/>
          </a:p>
        </p:txBody>
      </p:sp>
      <p:pic>
        <p:nvPicPr>
          <p:cNvPr id="234" name="Google Shape;234;p41"/>
          <p:cNvPicPr preferRelativeResize="0"/>
          <p:nvPr/>
        </p:nvPicPr>
        <p:blipFill>
          <a:blip r:embed="rId3">
            <a:alphaModFix/>
          </a:blip>
          <a:stretch>
            <a:fillRect/>
          </a:stretch>
        </p:blipFill>
        <p:spPr>
          <a:xfrm>
            <a:off x="10" y="1956506"/>
            <a:ext cx="9144000" cy="3138479"/>
          </a:xfrm>
          <a:prstGeom prst="rect">
            <a:avLst/>
          </a:prstGeom>
          <a:noFill/>
          <a:ln>
            <a:noFill/>
          </a:ln>
        </p:spPr>
      </p:pic>
      <p:sp>
        <p:nvSpPr>
          <p:cNvPr id="235" name="Google Shape;235;p41"/>
          <p:cNvSpPr txBox="1"/>
          <p:nvPr/>
        </p:nvSpPr>
        <p:spPr>
          <a:xfrm>
            <a:off x="327025" y="1151350"/>
            <a:ext cx="8653500" cy="5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sz="1800"/>
              <a:t>ha az X változó egy értékét töröljük, akkor X szomszédait újra kell vizsgálni</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Kényszerkielégítési probléma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általános keresési probléma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az állapot egy </a:t>
            </a:r>
            <a:r>
              <a:rPr i="1" lang="hu">
                <a:solidFill>
                  <a:schemeClr val="dk1"/>
                </a:solidFill>
              </a:rPr>
              <a:t>fekete doboz</a:t>
            </a:r>
            <a:r>
              <a:rPr lang="hu">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az állapotot bármilyen adatstruktúra ábrázolhatja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csak az állapotátmenetek, heurisztika és célállapot legyen implementálva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  kényszerkielégítési probléma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az állapotot D</a:t>
            </a:r>
            <a:r>
              <a:rPr baseline="-25000" lang="hu">
                <a:solidFill>
                  <a:schemeClr val="dk1"/>
                </a:solidFill>
              </a:rPr>
              <a:t>i</a:t>
            </a:r>
            <a:r>
              <a:rPr lang="hu">
                <a:solidFill>
                  <a:schemeClr val="dk1"/>
                </a:solidFill>
              </a:rPr>
              <a:t> tartományból származó X</a:t>
            </a:r>
            <a:r>
              <a:rPr baseline="-25000" lang="hu">
                <a:solidFill>
                  <a:schemeClr val="dk1"/>
                </a:solidFill>
              </a:rPr>
              <a:t>i</a:t>
            </a:r>
            <a:r>
              <a:rPr lang="hu">
                <a:solidFill>
                  <a:schemeClr val="dk1"/>
                </a:solidFill>
              </a:rPr>
              <a:t> változókkal definiáljuk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célteszt kényszerek halmaza, mely mindegyike a változók egy részhalmazát és megfelelő értékeket tartalmazzák</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Élkonzisztencia</a:t>
            </a:r>
            <a:endParaRPr/>
          </a:p>
        </p:txBody>
      </p:sp>
      <p:pic>
        <p:nvPicPr>
          <p:cNvPr id="241" name="Google Shape;241;p42"/>
          <p:cNvPicPr preferRelativeResize="0"/>
          <p:nvPr/>
        </p:nvPicPr>
        <p:blipFill>
          <a:blip r:embed="rId3">
            <a:alphaModFix/>
          </a:blip>
          <a:stretch>
            <a:fillRect/>
          </a:stretch>
        </p:blipFill>
        <p:spPr>
          <a:xfrm>
            <a:off x="0" y="2005021"/>
            <a:ext cx="9144000" cy="313847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Élkonzisztencia</a:t>
            </a:r>
            <a:endParaRPr/>
          </a:p>
        </p:txBody>
      </p:sp>
      <p:pic>
        <p:nvPicPr>
          <p:cNvPr id="247" name="Google Shape;247;p43"/>
          <p:cNvPicPr preferRelativeResize="0"/>
          <p:nvPr/>
        </p:nvPicPr>
        <p:blipFill>
          <a:blip r:embed="rId3">
            <a:alphaModFix/>
          </a:blip>
          <a:stretch>
            <a:fillRect/>
          </a:stretch>
        </p:blipFill>
        <p:spPr>
          <a:xfrm>
            <a:off x="0" y="2005021"/>
            <a:ext cx="9144000" cy="3138479"/>
          </a:xfrm>
          <a:prstGeom prst="rect">
            <a:avLst/>
          </a:prstGeom>
          <a:noFill/>
          <a:ln>
            <a:noFill/>
          </a:ln>
        </p:spPr>
      </p:pic>
      <p:sp>
        <p:nvSpPr>
          <p:cNvPr id="248" name="Google Shape;248;p43"/>
          <p:cNvSpPr txBox="1"/>
          <p:nvPr/>
        </p:nvSpPr>
        <p:spPr>
          <a:xfrm>
            <a:off x="311700" y="1017725"/>
            <a:ext cx="8396400" cy="90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sz="1800">
                <a:solidFill>
                  <a:schemeClr val="dk1"/>
                </a:solidFill>
              </a:rPr>
              <a:t>az élkonzisztencia gyorsabban felfedezi a hibákat, mint az előrenéző ellenőrzés</a:t>
            </a:r>
            <a:endParaRPr sz="1800">
              <a:solidFill>
                <a:schemeClr val="dk1"/>
              </a:solidFill>
            </a:endParaRPr>
          </a:p>
          <a:p>
            <a:pPr indent="-342900" lvl="0" marL="457200" rtl="0" algn="l">
              <a:spcBef>
                <a:spcPts val="0"/>
              </a:spcBef>
              <a:spcAft>
                <a:spcPts val="0"/>
              </a:spcAft>
              <a:buClr>
                <a:schemeClr val="dk1"/>
              </a:buClr>
              <a:buSzPts val="1800"/>
              <a:buChar char="●"/>
            </a:pPr>
            <a:r>
              <a:rPr lang="hu" sz="1800">
                <a:solidFill>
                  <a:schemeClr val="dk1"/>
                </a:solidFill>
              </a:rPr>
              <a:t>minden értékadás után érdemes lefuttatni</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Élkonzisztencia</a:t>
            </a:r>
            <a:endParaRPr/>
          </a:p>
        </p:txBody>
      </p:sp>
      <p:sp>
        <p:nvSpPr>
          <p:cNvPr id="254" name="Google Shape;254;p44"/>
          <p:cNvSpPr txBox="1"/>
          <p:nvPr>
            <p:ph idx="1" type="body"/>
          </p:nvPr>
        </p:nvSpPr>
        <p:spPr>
          <a:xfrm>
            <a:off x="311700" y="1152475"/>
            <a:ext cx="8745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chemeClr val="dk1"/>
                </a:solidFill>
              </a:rPr>
              <a:t>function AC-3(csp): kényszer kielégítési probléma, esetleg redukált tartományokkal </a:t>
            </a:r>
            <a:endParaRPr i="1">
              <a:solidFill>
                <a:schemeClr val="dk1"/>
              </a:solidFill>
            </a:endParaRPr>
          </a:p>
          <a:p>
            <a:pPr indent="457200" lvl="0" marL="0" rtl="0" algn="l">
              <a:spcBef>
                <a:spcPts val="0"/>
              </a:spcBef>
              <a:spcAft>
                <a:spcPts val="0"/>
              </a:spcAft>
              <a:buNone/>
            </a:pPr>
            <a:r>
              <a:rPr i="1" lang="hu">
                <a:solidFill>
                  <a:schemeClr val="dk1"/>
                </a:solidFill>
              </a:rPr>
              <a:t>// csp változói: X</a:t>
            </a:r>
            <a:r>
              <a:rPr baseline="-25000" i="1" lang="hu">
                <a:solidFill>
                  <a:schemeClr val="dk1"/>
                </a:solidFill>
              </a:rPr>
              <a:t>1</a:t>
            </a:r>
            <a:r>
              <a:rPr i="1" lang="hu">
                <a:solidFill>
                  <a:schemeClr val="dk1"/>
                </a:solidFill>
              </a:rPr>
              <a:t>, … X</a:t>
            </a:r>
            <a:r>
              <a:rPr baseline="-25000" i="1" lang="hu">
                <a:solidFill>
                  <a:schemeClr val="dk1"/>
                </a:solidFill>
              </a:rPr>
              <a:t>n</a:t>
            </a:r>
            <a:endParaRPr baseline="-25000" i="1">
              <a:solidFill>
                <a:schemeClr val="dk1"/>
              </a:solidFill>
            </a:endParaRPr>
          </a:p>
          <a:p>
            <a:pPr indent="457200" lvl="0" marL="0" rtl="0" algn="l">
              <a:spcBef>
                <a:spcPts val="0"/>
              </a:spcBef>
              <a:spcAft>
                <a:spcPts val="0"/>
              </a:spcAft>
              <a:buNone/>
            </a:pPr>
            <a:r>
              <a:rPr i="1" lang="hu">
                <a:solidFill>
                  <a:schemeClr val="dk1"/>
                </a:solidFill>
              </a:rPr>
              <a:t>queue: élek sora, kezdetben az összes élt tartalmazza </a:t>
            </a:r>
            <a:endParaRPr i="1">
              <a:solidFill>
                <a:schemeClr val="dk1"/>
              </a:solidFill>
            </a:endParaRPr>
          </a:p>
          <a:p>
            <a:pPr indent="457200" lvl="0" marL="0" rtl="0" algn="l">
              <a:spcBef>
                <a:spcPts val="0"/>
              </a:spcBef>
              <a:spcAft>
                <a:spcPts val="0"/>
              </a:spcAft>
              <a:buNone/>
            </a:pPr>
            <a:r>
              <a:rPr i="1" lang="hu">
                <a:solidFill>
                  <a:schemeClr val="dk1"/>
                </a:solidFill>
              </a:rPr>
              <a:t>while queue is not empty do </a:t>
            </a:r>
            <a:endParaRPr i="1">
              <a:solidFill>
                <a:schemeClr val="dk1"/>
              </a:solidFill>
            </a:endParaRPr>
          </a:p>
          <a:p>
            <a:pPr indent="457200" lvl="0" marL="0" rtl="0" algn="l">
              <a:spcBef>
                <a:spcPts val="0"/>
              </a:spcBef>
              <a:spcAft>
                <a:spcPts val="0"/>
              </a:spcAft>
              <a:buNone/>
            </a:pPr>
            <a:r>
              <a:rPr i="1" lang="hu">
                <a:solidFill>
                  <a:schemeClr val="dk1"/>
                </a:solidFill>
              </a:rPr>
              <a:t>(X</a:t>
            </a:r>
            <a:r>
              <a:rPr baseline="-25000" i="1" lang="hu">
                <a:solidFill>
                  <a:schemeClr val="dk1"/>
                </a:solidFill>
              </a:rPr>
              <a:t>i</a:t>
            </a:r>
            <a:r>
              <a:rPr i="1" lang="hu">
                <a:solidFill>
                  <a:schemeClr val="dk1"/>
                </a:solidFill>
              </a:rPr>
              <a:t>, X</a:t>
            </a:r>
            <a:r>
              <a:rPr baseline="-25000" i="1" lang="hu" sz="1700">
                <a:solidFill>
                  <a:schemeClr val="dk1"/>
                </a:solidFill>
              </a:rPr>
              <a:t>j</a:t>
            </a:r>
            <a:r>
              <a:rPr i="1" lang="hu">
                <a:solidFill>
                  <a:schemeClr val="dk1"/>
                </a:solidFill>
              </a:rPr>
              <a:t>) := Remove-First(queue)</a:t>
            </a:r>
            <a:endParaRPr i="1">
              <a:solidFill>
                <a:schemeClr val="dk1"/>
              </a:solidFill>
            </a:endParaRPr>
          </a:p>
          <a:p>
            <a:pPr indent="457200" lvl="0" marL="0" rtl="0" algn="l">
              <a:spcBef>
                <a:spcPts val="0"/>
              </a:spcBef>
              <a:spcAft>
                <a:spcPts val="0"/>
              </a:spcAft>
              <a:buNone/>
            </a:pPr>
            <a:r>
              <a:rPr i="1" lang="hu">
                <a:solidFill>
                  <a:schemeClr val="dk1"/>
                </a:solidFill>
              </a:rPr>
              <a:t>if Remove-Inconsistent-Values(X</a:t>
            </a:r>
            <a:r>
              <a:rPr baseline="-25000" i="1" lang="hu">
                <a:solidFill>
                  <a:schemeClr val="dk1"/>
                </a:solidFill>
              </a:rPr>
              <a:t>i</a:t>
            </a:r>
            <a:r>
              <a:rPr i="1" lang="hu">
                <a:solidFill>
                  <a:schemeClr val="dk1"/>
                </a:solidFill>
              </a:rPr>
              <a:t>, X</a:t>
            </a:r>
            <a:r>
              <a:rPr baseline="-25000" i="1" lang="hu">
                <a:solidFill>
                  <a:schemeClr val="dk1"/>
                </a:solidFill>
              </a:rPr>
              <a:t>j</a:t>
            </a:r>
            <a:r>
              <a:rPr i="1" lang="hu">
                <a:solidFill>
                  <a:schemeClr val="dk1"/>
                </a:solidFill>
              </a:rPr>
              <a:t>) then </a:t>
            </a:r>
            <a:endParaRPr i="1">
              <a:solidFill>
                <a:schemeClr val="dk1"/>
              </a:solidFill>
            </a:endParaRPr>
          </a:p>
          <a:p>
            <a:pPr indent="457200" lvl="0" marL="457200" rtl="0" algn="l">
              <a:spcBef>
                <a:spcPts val="0"/>
              </a:spcBef>
              <a:spcAft>
                <a:spcPts val="0"/>
              </a:spcAft>
              <a:buNone/>
            </a:pPr>
            <a:r>
              <a:rPr i="1" lang="hu">
                <a:solidFill>
                  <a:schemeClr val="dk1"/>
                </a:solidFill>
              </a:rPr>
              <a:t>for each X</a:t>
            </a:r>
            <a:r>
              <a:rPr baseline="-25000" i="1" lang="hu">
                <a:solidFill>
                  <a:schemeClr val="dk1"/>
                </a:solidFill>
              </a:rPr>
              <a:t>k</a:t>
            </a:r>
            <a:r>
              <a:rPr i="1" lang="hu">
                <a:solidFill>
                  <a:schemeClr val="dk1"/>
                </a:solidFill>
              </a:rPr>
              <a:t> in Neighbors[X</a:t>
            </a:r>
            <a:r>
              <a:rPr baseline="-25000" i="1" lang="hu">
                <a:solidFill>
                  <a:schemeClr val="dk1"/>
                </a:solidFill>
              </a:rPr>
              <a:t>i</a:t>
            </a:r>
            <a:r>
              <a:rPr i="1" lang="hu">
                <a:solidFill>
                  <a:schemeClr val="dk1"/>
                </a:solidFill>
              </a:rPr>
              <a:t>] do </a:t>
            </a:r>
            <a:endParaRPr i="1">
              <a:solidFill>
                <a:schemeClr val="dk1"/>
              </a:solidFill>
            </a:endParaRPr>
          </a:p>
          <a:p>
            <a:pPr indent="457200" lvl="0" marL="914400" rtl="0" algn="l">
              <a:spcBef>
                <a:spcPts val="0"/>
              </a:spcBef>
              <a:spcAft>
                <a:spcPts val="0"/>
              </a:spcAft>
              <a:buNone/>
            </a:pPr>
            <a:r>
              <a:rPr i="1" lang="hu">
                <a:solidFill>
                  <a:schemeClr val="dk1"/>
                </a:solidFill>
              </a:rPr>
              <a:t>queue += (X</a:t>
            </a:r>
            <a:r>
              <a:rPr baseline="-25000" i="1" lang="hu">
                <a:solidFill>
                  <a:schemeClr val="dk1"/>
                </a:solidFill>
              </a:rPr>
              <a:t>k</a:t>
            </a:r>
            <a:r>
              <a:rPr i="1" lang="hu">
                <a:solidFill>
                  <a:schemeClr val="dk1"/>
                </a:solidFill>
              </a:rPr>
              <a:t>, X</a:t>
            </a:r>
            <a:r>
              <a:rPr baseline="-25000" i="1" lang="hu">
                <a:solidFill>
                  <a:schemeClr val="dk1"/>
                </a:solidFill>
              </a:rPr>
              <a:t>i</a:t>
            </a:r>
            <a:r>
              <a:rPr i="1" lang="hu">
                <a:solidFill>
                  <a:schemeClr val="dk1"/>
                </a:solidFill>
              </a:rPr>
              <a:t>)</a:t>
            </a:r>
            <a:endParaRPr i="1">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Élkonzisztencia</a:t>
            </a:r>
            <a:endParaRPr/>
          </a:p>
        </p:txBody>
      </p:sp>
      <p:sp>
        <p:nvSpPr>
          <p:cNvPr id="260" name="Google Shape;260;p45"/>
          <p:cNvSpPr txBox="1"/>
          <p:nvPr>
            <p:ph idx="1" type="body"/>
          </p:nvPr>
        </p:nvSpPr>
        <p:spPr>
          <a:xfrm>
            <a:off x="311700" y="1152475"/>
            <a:ext cx="8520600" cy="37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chemeClr val="dk1"/>
                </a:solidFill>
              </a:rPr>
              <a:t>function Remove-Inconsistent-Values(X</a:t>
            </a:r>
            <a:r>
              <a:rPr baseline="-25000" i="1" lang="hu">
                <a:solidFill>
                  <a:schemeClr val="dk1"/>
                </a:solidFill>
              </a:rPr>
              <a:t>i</a:t>
            </a:r>
            <a:r>
              <a:rPr i="1" lang="hu">
                <a:solidFill>
                  <a:schemeClr val="dk1"/>
                </a:solidFill>
              </a:rPr>
              <a:t>, X</a:t>
            </a:r>
            <a:r>
              <a:rPr baseline="-25000" i="1" lang="hu">
                <a:solidFill>
                  <a:schemeClr val="dk1"/>
                </a:solidFill>
              </a:rPr>
              <a:t>j</a:t>
            </a:r>
            <a:r>
              <a:rPr i="1" lang="hu">
                <a:solidFill>
                  <a:schemeClr val="dk1"/>
                </a:solidFill>
              </a:rPr>
              <a:t>): igaz (ha sikeres)/hamis</a:t>
            </a:r>
            <a:endParaRPr i="1">
              <a:solidFill>
                <a:schemeClr val="dk1"/>
              </a:solidFill>
            </a:endParaRPr>
          </a:p>
          <a:p>
            <a:pPr indent="457200" lvl="0" marL="0" rtl="0" algn="l">
              <a:spcBef>
                <a:spcPts val="0"/>
              </a:spcBef>
              <a:spcAft>
                <a:spcPts val="0"/>
              </a:spcAft>
              <a:buNone/>
            </a:pPr>
            <a:r>
              <a:rPr i="1" lang="hu">
                <a:solidFill>
                  <a:schemeClr val="dk1"/>
                </a:solidFill>
              </a:rPr>
              <a:t>removed := false </a:t>
            </a:r>
            <a:endParaRPr i="1">
              <a:solidFill>
                <a:schemeClr val="dk1"/>
              </a:solidFill>
            </a:endParaRPr>
          </a:p>
          <a:p>
            <a:pPr indent="457200" lvl="0" marL="0" rtl="0" algn="l">
              <a:spcBef>
                <a:spcPts val="0"/>
              </a:spcBef>
              <a:spcAft>
                <a:spcPts val="0"/>
              </a:spcAft>
              <a:buNone/>
            </a:pPr>
            <a:r>
              <a:rPr i="1" lang="hu">
                <a:solidFill>
                  <a:schemeClr val="dk1"/>
                </a:solidFill>
              </a:rPr>
              <a:t>for each x in Domain[X</a:t>
            </a:r>
            <a:r>
              <a:rPr baseline="-25000" i="1" lang="hu">
                <a:solidFill>
                  <a:schemeClr val="dk1"/>
                </a:solidFill>
              </a:rPr>
              <a:t>i</a:t>
            </a:r>
            <a:r>
              <a:rPr i="1" lang="hu">
                <a:solidFill>
                  <a:schemeClr val="dk1"/>
                </a:solidFill>
              </a:rPr>
              <a:t>] do </a:t>
            </a:r>
            <a:endParaRPr i="1">
              <a:solidFill>
                <a:schemeClr val="dk1"/>
              </a:solidFill>
            </a:endParaRPr>
          </a:p>
          <a:p>
            <a:pPr indent="457200" lvl="0" marL="457200" rtl="0" algn="l">
              <a:spcBef>
                <a:spcPts val="0"/>
              </a:spcBef>
              <a:spcAft>
                <a:spcPts val="0"/>
              </a:spcAft>
              <a:buNone/>
            </a:pPr>
            <a:r>
              <a:rPr i="1" lang="hu">
                <a:solidFill>
                  <a:schemeClr val="dk1"/>
                </a:solidFill>
              </a:rPr>
              <a:t>if nincs y ϵ Domain[X</a:t>
            </a:r>
            <a:r>
              <a:rPr baseline="-25000" i="1" lang="hu">
                <a:solidFill>
                  <a:schemeClr val="dk1"/>
                </a:solidFill>
              </a:rPr>
              <a:t>j</a:t>
            </a:r>
            <a:r>
              <a:rPr i="1" lang="hu">
                <a:solidFill>
                  <a:schemeClr val="dk1"/>
                </a:solidFill>
              </a:rPr>
              <a:t>] melyre  (x,y) teljesíti az X</a:t>
            </a:r>
            <a:r>
              <a:rPr baseline="-25000" i="1" lang="hu">
                <a:solidFill>
                  <a:schemeClr val="dk1"/>
                </a:solidFill>
              </a:rPr>
              <a:t>i</a:t>
            </a:r>
            <a:r>
              <a:rPr i="1" lang="hu">
                <a:solidFill>
                  <a:schemeClr val="dk1"/>
                </a:solidFill>
              </a:rPr>
              <a:t> ⟷ X</a:t>
            </a:r>
            <a:r>
              <a:rPr baseline="-25000" i="1" lang="hu">
                <a:solidFill>
                  <a:schemeClr val="dk1"/>
                </a:solidFill>
              </a:rPr>
              <a:t>j</a:t>
            </a:r>
            <a:r>
              <a:rPr i="1" lang="hu">
                <a:solidFill>
                  <a:schemeClr val="dk1"/>
                </a:solidFill>
              </a:rPr>
              <a:t> kényszert</a:t>
            </a:r>
            <a:endParaRPr i="1">
              <a:solidFill>
                <a:schemeClr val="dk1"/>
              </a:solidFill>
            </a:endParaRPr>
          </a:p>
          <a:p>
            <a:pPr indent="457200" lvl="0" marL="914400" rtl="0" algn="l">
              <a:spcBef>
                <a:spcPts val="0"/>
              </a:spcBef>
              <a:spcAft>
                <a:spcPts val="0"/>
              </a:spcAft>
              <a:buNone/>
            </a:pPr>
            <a:r>
              <a:rPr i="1" lang="hu">
                <a:solidFill>
                  <a:schemeClr val="dk1"/>
                </a:solidFill>
              </a:rPr>
              <a:t>then Domain[X</a:t>
            </a:r>
            <a:r>
              <a:rPr baseline="-25000" i="1" lang="hu">
                <a:solidFill>
                  <a:schemeClr val="dk1"/>
                </a:solidFill>
              </a:rPr>
              <a:t>i</a:t>
            </a:r>
            <a:r>
              <a:rPr i="1" lang="hu">
                <a:solidFill>
                  <a:schemeClr val="dk1"/>
                </a:solidFill>
              </a:rPr>
              <a:t>] -= x </a:t>
            </a:r>
            <a:endParaRPr i="1">
              <a:solidFill>
                <a:schemeClr val="dk1"/>
              </a:solidFill>
            </a:endParaRPr>
          </a:p>
          <a:p>
            <a:pPr indent="457200" lvl="0" marL="457200" rtl="0" algn="l">
              <a:spcBef>
                <a:spcPts val="0"/>
              </a:spcBef>
              <a:spcAft>
                <a:spcPts val="0"/>
              </a:spcAft>
              <a:buNone/>
            </a:pPr>
            <a:r>
              <a:rPr i="1" lang="hu">
                <a:solidFill>
                  <a:schemeClr val="dk1"/>
                </a:solidFill>
              </a:rPr>
              <a:t>removed := true </a:t>
            </a:r>
            <a:endParaRPr i="1">
              <a:solidFill>
                <a:schemeClr val="dk1"/>
              </a:solidFill>
            </a:endParaRPr>
          </a:p>
          <a:p>
            <a:pPr indent="0" lvl="0" marL="457200" rtl="0" algn="l">
              <a:spcBef>
                <a:spcPts val="0"/>
              </a:spcBef>
              <a:spcAft>
                <a:spcPts val="0"/>
              </a:spcAft>
              <a:buNone/>
            </a:pPr>
            <a:r>
              <a:rPr i="1" lang="hu">
                <a:solidFill>
                  <a:schemeClr val="dk1"/>
                </a:solidFill>
              </a:rPr>
              <a:t>return removed</a:t>
            </a:r>
            <a:endParaRPr i="1">
              <a:solidFill>
                <a:schemeClr val="dk1"/>
              </a:solidFill>
            </a:endParaRPr>
          </a:p>
          <a:p>
            <a:pPr indent="0" lvl="0" marL="457200" rtl="0" algn="l">
              <a:spcBef>
                <a:spcPts val="0"/>
              </a:spcBef>
              <a:spcAft>
                <a:spcPts val="0"/>
              </a:spcAft>
              <a:buNone/>
            </a:pPr>
            <a:r>
              <a:t/>
            </a:r>
            <a:endParaRPr i="1">
              <a:solidFill>
                <a:schemeClr val="dk1"/>
              </a:solidFill>
            </a:endParaRPr>
          </a:p>
          <a:p>
            <a:pPr indent="0" lvl="0" marL="457200" rtl="0" algn="l">
              <a:spcBef>
                <a:spcPts val="0"/>
              </a:spcBef>
              <a:spcAft>
                <a:spcPts val="0"/>
              </a:spcAft>
              <a:buNone/>
            </a:pPr>
            <a:r>
              <a:t/>
            </a:r>
            <a:endParaRPr i="1">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O(n</a:t>
            </a:r>
            <a:r>
              <a:rPr baseline="30000" lang="hu">
                <a:solidFill>
                  <a:schemeClr val="dk1"/>
                </a:solidFill>
              </a:rPr>
              <a:t>2</a:t>
            </a:r>
            <a:r>
              <a:rPr lang="hu">
                <a:solidFill>
                  <a:schemeClr val="dk1"/>
                </a:solidFill>
              </a:rPr>
              <a:t>d</a:t>
            </a:r>
            <a:r>
              <a:rPr baseline="30000" lang="hu">
                <a:solidFill>
                  <a:schemeClr val="dk1"/>
                </a:solidFill>
              </a:rPr>
              <a:t>3</a:t>
            </a:r>
            <a:r>
              <a:rPr lang="hu">
                <a:solidFill>
                  <a:schemeClr val="dk1"/>
                </a:solidFill>
              </a:rPr>
              <a:t>) bonyolultság (csökkenthető O(n</a:t>
            </a:r>
            <a:r>
              <a:rPr baseline="30000" lang="hu">
                <a:solidFill>
                  <a:schemeClr val="dk1"/>
                </a:solidFill>
              </a:rPr>
              <a:t>2</a:t>
            </a:r>
            <a:r>
              <a:rPr lang="hu">
                <a:solidFill>
                  <a:schemeClr val="dk1"/>
                </a:solidFill>
              </a:rPr>
              <a:t>d</a:t>
            </a:r>
            <a:r>
              <a:rPr baseline="30000" lang="hu">
                <a:solidFill>
                  <a:schemeClr val="dk1"/>
                </a:solidFill>
              </a:rPr>
              <a:t>2</a:t>
            </a:r>
            <a:r>
              <a:rPr lang="hu">
                <a:solidFill>
                  <a:schemeClr val="dk1"/>
                </a:solidFill>
              </a:rPr>
              <a:t>)-re AC4-gyel)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detektálás NP-nehéz (spec. tartalmazza a 3SAT feladatot)</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Probléma szerkezete</a:t>
            </a:r>
            <a:endParaRPr/>
          </a:p>
        </p:txBody>
      </p:sp>
      <p:sp>
        <p:nvSpPr>
          <p:cNvPr id="266" name="Google Shape;26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Tazmánia és a szárazföld színezése független részprobléma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kényszergráf összefüggő komponensei</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tegyük fel, hogy minden részproblémának c változója van (az n-ből)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legrosszabb esetben n/c · d</a:t>
            </a:r>
            <a:r>
              <a:rPr baseline="30000" lang="hu">
                <a:solidFill>
                  <a:schemeClr val="dk1"/>
                </a:solidFill>
              </a:rPr>
              <a:t>c</a:t>
            </a:r>
            <a:r>
              <a:rPr lang="hu">
                <a:solidFill>
                  <a:schemeClr val="dk1"/>
                </a:solidFill>
              </a:rPr>
              <a:t>, ami lineáris n-ben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 n=80, d=2, c=20</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2</a:t>
            </a:r>
            <a:r>
              <a:rPr baseline="30000" lang="hu">
                <a:solidFill>
                  <a:schemeClr val="dk1"/>
                </a:solidFill>
              </a:rPr>
              <a:t>80</a:t>
            </a:r>
            <a:r>
              <a:rPr lang="hu">
                <a:solidFill>
                  <a:schemeClr val="dk1"/>
                </a:solidFill>
              </a:rPr>
              <a:t> = 4 milliárd év (10 millió csúcs/s)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4 ·</a:t>
            </a:r>
            <a:r>
              <a:rPr lang="hu">
                <a:solidFill>
                  <a:schemeClr val="dk1"/>
                </a:solidFill>
              </a:rPr>
              <a:t>2</a:t>
            </a:r>
            <a:r>
              <a:rPr baseline="30000" lang="hu">
                <a:solidFill>
                  <a:schemeClr val="dk1"/>
                </a:solidFill>
              </a:rPr>
              <a:t>20</a:t>
            </a:r>
            <a:r>
              <a:rPr lang="hu">
                <a:solidFill>
                  <a:schemeClr val="dk1"/>
                </a:solidFill>
              </a:rPr>
              <a:t> = 0,4 s (10 millió csúcs/s)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Faszerkezetű kényszerkielégítési probléma</a:t>
            </a:r>
            <a:endParaRPr/>
          </a:p>
        </p:txBody>
      </p:sp>
      <p:sp>
        <p:nvSpPr>
          <p:cNvPr id="272" name="Google Shape;272;p4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a:solidFill>
                  <a:schemeClr val="dk1"/>
                </a:solidFill>
              </a:rPr>
              <a:t>Tétel</a:t>
            </a:r>
            <a:r>
              <a:rPr lang="hu">
                <a:solidFill>
                  <a:schemeClr val="dk1"/>
                </a:solidFill>
              </a:rPr>
              <a:t>: </a:t>
            </a:r>
            <a:r>
              <a:rPr i="1" lang="hu">
                <a:solidFill>
                  <a:schemeClr val="dk1"/>
                </a:solidFill>
              </a:rPr>
              <a:t>ha a kényszergráf nem tartalmaz hurkot, a probléma O(nd</a:t>
            </a:r>
            <a:r>
              <a:rPr baseline="30000" i="1" lang="hu">
                <a:solidFill>
                  <a:schemeClr val="dk1"/>
                </a:solidFill>
              </a:rPr>
              <a:t>2</a:t>
            </a:r>
            <a:r>
              <a:rPr i="1" lang="hu">
                <a:solidFill>
                  <a:schemeClr val="dk1"/>
                </a:solidFill>
              </a:rPr>
              <a:t>) időben megoldható.</a:t>
            </a:r>
            <a:r>
              <a:rPr lang="hu">
                <a:solidFill>
                  <a:schemeClr val="dk1"/>
                </a:solidFill>
              </a:rPr>
              <a:t> </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általános esetben ez O(d</a:t>
            </a:r>
            <a:r>
              <a:rPr baseline="30000" lang="hu">
                <a:solidFill>
                  <a:schemeClr val="dk1"/>
                </a:solidFill>
              </a:rPr>
              <a:t>n</a:t>
            </a:r>
            <a:r>
              <a:rPr lang="h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hasonló igaz logikai és valószínűségi következtetésekre is.</a:t>
            </a:r>
            <a:endParaRPr>
              <a:solidFill>
                <a:schemeClr val="dk1"/>
              </a:solidFill>
            </a:endParaRPr>
          </a:p>
          <a:p>
            <a:pPr indent="0" lvl="0" marL="0" rtl="0" algn="l">
              <a:spcBef>
                <a:spcPts val="1600"/>
              </a:spcBef>
              <a:spcAft>
                <a:spcPts val="0"/>
              </a:spcAft>
              <a:buNone/>
            </a:pPr>
            <a:r>
              <a:rPr b="1" lang="hu">
                <a:solidFill>
                  <a:schemeClr val="dk1"/>
                </a:solidFill>
              </a:rPr>
              <a:t>Algoritmus</a:t>
            </a:r>
            <a:endParaRPr b="1">
              <a:solidFill>
                <a:schemeClr val="dk1"/>
              </a:solidFill>
            </a:endParaRPr>
          </a:p>
          <a:p>
            <a:pPr indent="-342900" lvl="0" marL="457200" rtl="0" algn="l">
              <a:spcBef>
                <a:spcPts val="1600"/>
              </a:spcBef>
              <a:spcAft>
                <a:spcPts val="0"/>
              </a:spcAft>
              <a:buClr>
                <a:schemeClr val="dk1"/>
              </a:buClr>
              <a:buSzPts val="1800"/>
              <a:buAutoNum type="arabicPeriod"/>
            </a:pPr>
            <a:r>
              <a:rPr lang="hu">
                <a:solidFill>
                  <a:schemeClr val="dk1"/>
                </a:solidFill>
              </a:rPr>
              <a:t>készítsük el a gráf topológikus elrendezését</a:t>
            </a:r>
            <a:endParaRPr>
              <a:solidFill>
                <a:schemeClr val="dk1"/>
              </a:solidFill>
            </a:endParaRPr>
          </a:p>
          <a:p>
            <a:pPr indent="-342900" lvl="0" marL="457200" rtl="0" algn="l">
              <a:spcBef>
                <a:spcPts val="0"/>
              </a:spcBef>
              <a:spcAft>
                <a:spcPts val="0"/>
              </a:spcAft>
              <a:buClr>
                <a:schemeClr val="dk1"/>
              </a:buClr>
              <a:buSzPts val="1800"/>
              <a:buAutoNum type="arabicPeriod"/>
            </a:pPr>
            <a:r>
              <a:rPr lang="hu">
                <a:solidFill>
                  <a:schemeClr val="dk1"/>
                </a:solidFill>
              </a:rPr>
              <a:t>visszafele haladva alkalmazzuk a </a:t>
            </a:r>
            <a:r>
              <a:rPr i="1" lang="hu">
                <a:solidFill>
                  <a:schemeClr val="dk1"/>
                </a:solidFill>
              </a:rPr>
              <a:t>RemoveInconsistent(Parent(X</a:t>
            </a:r>
            <a:r>
              <a:rPr baseline="-25000" i="1" lang="hu">
                <a:solidFill>
                  <a:schemeClr val="dk1"/>
                </a:solidFill>
              </a:rPr>
              <a:t>j</a:t>
            </a:r>
            <a:r>
              <a:rPr i="1" lang="hu">
                <a:solidFill>
                  <a:schemeClr val="dk1"/>
                </a:solidFill>
              </a:rPr>
              <a:t>),X</a:t>
            </a:r>
            <a:r>
              <a:rPr baseline="-25000" i="1" lang="hu">
                <a:solidFill>
                  <a:schemeClr val="dk1"/>
                </a:solidFill>
              </a:rPr>
              <a:t>j</a:t>
            </a:r>
            <a:r>
              <a:rPr i="1" lang="hu">
                <a:solidFill>
                  <a:schemeClr val="dk1"/>
                </a:solidFill>
              </a:rPr>
              <a:t>)</a:t>
            </a:r>
            <a:r>
              <a:rPr lang="hu">
                <a:solidFill>
                  <a:schemeClr val="dk1"/>
                </a:solidFill>
              </a:rPr>
              <a:t>-t</a:t>
            </a:r>
            <a:endParaRPr>
              <a:solidFill>
                <a:schemeClr val="dk1"/>
              </a:solidFill>
            </a:endParaRPr>
          </a:p>
          <a:p>
            <a:pPr indent="-342900" lvl="0" marL="457200" rtl="0" algn="l">
              <a:spcBef>
                <a:spcPts val="0"/>
              </a:spcBef>
              <a:spcAft>
                <a:spcPts val="0"/>
              </a:spcAft>
              <a:buClr>
                <a:schemeClr val="dk1"/>
              </a:buClr>
              <a:buSzPts val="1800"/>
              <a:buAutoNum type="arabicPeriod"/>
            </a:pPr>
            <a:r>
              <a:rPr lang="hu">
                <a:solidFill>
                  <a:schemeClr val="dk1"/>
                </a:solidFill>
              </a:rPr>
              <a:t>előre haladva a X</a:t>
            </a:r>
            <a:r>
              <a:rPr baseline="-25000" lang="hu">
                <a:solidFill>
                  <a:schemeClr val="dk1"/>
                </a:solidFill>
              </a:rPr>
              <a:t>j</a:t>
            </a:r>
            <a:r>
              <a:rPr lang="hu">
                <a:solidFill>
                  <a:schemeClr val="dk1"/>
                </a:solidFill>
              </a:rPr>
              <a:t>-nek adjunk értéket a szülője értékével összhangban</a:t>
            </a:r>
            <a:endParaRPr>
              <a:solidFill>
                <a:schemeClr val="dk1"/>
              </a:solidFill>
            </a:endParaRPr>
          </a:p>
        </p:txBody>
      </p:sp>
      <p:pic>
        <p:nvPicPr>
          <p:cNvPr descr="(a) Egy faszerkezetű kényszerkielégítési probléma kényszergráfja. (b) Az A csomópont gyökérnek tekintésével konzisztens változók egy lineáris rendezése." id="273" name="Google Shape;273;p47"/>
          <p:cNvPicPr preferRelativeResize="0"/>
          <p:nvPr/>
        </p:nvPicPr>
        <p:blipFill>
          <a:blip r:embed="rId3">
            <a:alphaModFix/>
          </a:blip>
          <a:stretch>
            <a:fillRect/>
          </a:stretch>
        </p:blipFill>
        <p:spPr>
          <a:xfrm>
            <a:off x="5507025" y="2884375"/>
            <a:ext cx="2963025" cy="68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Közel fastruktúrájú kényszerkielégítési feladatok</a:t>
            </a:r>
            <a:endParaRPr/>
          </a:p>
        </p:txBody>
      </p:sp>
      <p:sp>
        <p:nvSpPr>
          <p:cNvPr id="279" name="Google Shape;279;p48"/>
          <p:cNvSpPr txBox="1"/>
          <p:nvPr>
            <p:ph idx="1" type="body"/>
          </p:nvPr>
        </p:nvSpPr>
        <p:spPr>
          <a:xfrm>
            <a:off x="311700" y="1152475"/>
            <a:ext cx="8520600" cy="166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Készítsünk belőle fastruktúrájú problémát egyes csúcsok értékelésével (és a szomszédjaik tartományának szűkítésével)!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 az értékelt csúcsok száma c, a teljes futási idő O(d</a:t>
            </a:r>
            <a:r>
              <a:rPr baseline="30000" lang="hu">
                <a:solidFill>
                  <a:schemeClr val="dk1"/>
                </a:solidFill>
              </a:rPr>
              <a:t>c</a:t>
            </a:r>
            <a:r>
              <a:rPr lang="hu">
                <a:solidFill>
                  <a:schemeClr val="dk1"/>
                </a:solidFill>
              </a:rPr>
              <a:t> (n-c)d</a:t>
            </a:r>
            <a:r>
              <a:rPr baseline="30000" lang="hu">
                <a:solidFill>
                  <a:schemeClr val="dk1"/>
                </a:solidFill>
              </a:rPr>
              <a:t>2</a:t>
            </a:r>
            <a:r>
              <a:rPr lang="hu">
                <a:solidFill>
                  <a:schemeClr val="dk1"/>
                </a:solidFill>
              </a:rPr>
              <a:t>), ami kis c esetén nagyon gyors</a:t>
            </a:r>
            <a:endParaRPr>
              <a:solidFill>
                <a:schemeClr val="dk1"/>
              </a:solidFill>
            </a:endParaRPr>
          </a:p>
        </p:txBody>
      </p:sp>
      <p:pic>
        <p:nvPicPr>
          <p:cNvPr id="280" name="Google Shape;280;p48"/>
          <p:cNvPicPr preferRelativeResize="0"/>
          <p:nvPr/>
        </p:nvPicPr>
        <p:blipFill>
          <a:blip r:embed="rId3">
            <a:alphaModFix/>
          </a:blip>
          <a:stretch>
            <a:fillRect/>
          </a:stretch>
        </p:blipFill>
        <p:spPr>
          <a:xfrm>
            <a:off x="1783925" y="2937273"/>
            <a:ext cx="5576150" cy="220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Lokális keresések kényszerkielégítési problémákra</a:t>
            </a:r>
            <a:endParaRPr/>
          </a:p>
        </p:txBody>
      </p:sp>
      <p:sp>
        <p:nvSpPr>
          <p:cNvPr id="286" name="Google Shape;286;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A hegymászás, szimulált hűtés, </a:t>
            </a:r>
            <a:r>
              <a:rPr i="1" lang="hu">
                <a:solidFill>
                  <a:schemeClr val="dk1"/>
                </a:solidFill>
              </a:rPr>
              <a:t>teljes</a:t>
            </a:r>
            <a:r>
              <a:rPr lang="hu">
                <a:solidFill>
                  <a:schemeClr val="dk1"/>
                </a:solidFill>
              </a:rPr>
              <a:t> állapottal dolgozik, amikor minden változó értékelt.</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alkalmazási lehetőségek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hozzárendeletlen változókat tartalmazó kényszerek engedélyezése</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változók értékét átíró operátorok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változó kiválasztása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konfliktusos változók közül véletlenszerűen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értékek választása (minimális konfliktusok)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legkevesebb kényszert megszegő érték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hegymászó keresés, ahol a heurisztika a megszegett kényszerek száma</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4 vezér</a:t>
            </a:r>
            <a:endParaRPr/>
          </a:p>
        </p:txBody>
      </p:sp>
      <p:sp>
        <p:nvSpPr>
          <p:cNvPr id="292" name="Google Shape;292;p50"/>
          <p:cNvSpPr txBox="1"/>
          <p:nvPr>
            <p:ph idx="1" type="body"/>
          </p:nvPr>
        </p:nvSpPr>
        <p:spPr>
          <a:xfrm>
            <a:off x="311700" y="1152475"/>
            <a:ext cx="490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Állapotok: 4 vezér 4 oszlopban (256 állapot)</a:t>
            </a:r>
            <a:endParaRPr>
              <a:solidFill>
                <a:schemeClr val="dk1"/>
              </a:solidFill>
            </a:endParaRPr>
          </a:p>
          <a:p>
            <a:pPr indent="0" lvl="0" marL="0" rtl="0" algn="l">
              <a:spcBef>
                <a:spcPts val="1600"/>
              </a:spcBef>
              <a:spcAft>
                <a:spcPts val="0"/>
              </a:spcAft>
              <a:buNone/>
            </a:pPr>
            <a:r>
              <a:rPr lang="hu">
                <a:solidFill>
                  <a:schemeClr val="dk1"/>
                </a:solidFill>
              </a:rPr>
              <a:t>Operátor: vezér mozgatása az oszlopában</a:t>
            </a:r>
            <a:endParaRPr>
              <a:solidFill>
                <a:schemeClr val="dk1"/>
              </a:solidFill>
            </a:endParaRPr>
          </a:p>
          <a:p>
            <a:pPr indent="0" lvl="0" marL="0" rtl="0" algn="l">
              <a:spcBef>
                <a:spcPts val="1600"/>
              </a:spcBef>
              <a:spcAft>
                <a:spcPts val="0"/>
              </a:spcAft>
              <a:buNone/>
            </a:pPr>
            <a:r>
              <a:rPr lang="hu">
                <a:solidFill>
                  <a:schemeClr val="dk1"/>
                </a:solidFill>
              </a:rPr>
              <a:t>Célteszt: nincsenek ütésben</a:t>
            </a:r>
            <a:endParaRPr>
              <a:solidFill>
                <a:schemeClr val="dk1"/>
              </a:solidFill>
            </a:endParaRPr>
          </a:p>
          <a:p>
            <a:pPr indent="0" lvl="0" marL="0" rtl="0" algn="l">
              <a:spcBef>
                <a:spcPts val="1600"/>
              </a:spcBef>
              <a:spcAft>
                <a:spcPts val="1600"/>
              </a:spcAft>
              <a:buNone/>
            </a:pPr>
            <a:r>
              <a:rPr lang="hu">
                <a:solidFill>
                  <a:schemeClr val="dk1"/>
                </a:solidFill>
              </a:rPr>
              <a:t>Értékelőfv: h(n) = ütések száma</a:t>
            </a:r>
            <a:endParaRPr>
              <a:solidFill>
                <a:schemeClr val="dk1"/>
              </a:solidFill>
            </a:endParaRPr>
          </a:p>
        </p:txBody>
      </p:sp>
      <p:pic>
        <p:nvPicPr>
          <p:cNvPr id="293" name="Google Shape;293;p50"/>
          <p:cNvPicPr preferRelativeResize="0"/>
          <p:nvPr/>
        </p:nvPicPr>
        <p:blipFill>
          <a:blip r:embed="rId3">
            <a:alphaModFix/>
          </a:blip>
          <a:stretch>
            <a:fillRect/>
          </a:stretch>
        </p:blipFill>
        <p:spPr>
          <a:xfrm>
            <a:off x="1455000" y="3241600"/>
            <a:ext cx="6234000" cy="190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Minimális konfliktusok teljesítménye</a:t>
            </a:r>
            <a:endParaRPr/>
          </a:p>
        </p:txBody>
      </p:sp>
      <p:sp>
        <p:nvSpPr>
          <p:cNvPr id="299" name="Google Shape;299;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Tetszőleges kiinduló állapotból közel konstans idő alatt megold 10</a:t>
            </a:r>
            <a:r>
              <a:rPr baseline="30000" lang="hu">
                <a:solidFill>
                  <a:schemeClr val="dk1"/>
                </a:solidFill>
              </a:rPr>
              <a:t>7</a:t>
            </a:r>
            <a:r>
              <a:rPr lang="hu">
                <a:solidFill>
                  <a:schemeClr val="dk1"/>
                </a:solidFill>
              </a:rPr>
              <a:t> méretű n-vezér problémát.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Hasonló igaz véletlen módon generált kényszerkielégítési problémákra is, kivéve egy szűk régiót.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R = # kényszerek/ # változók</a:t>
            </a:r>
            <a:endParaRPr>
              <a:solidFill>
                <a:schemeClr val="dk1"/>
              </a:solidFill>
            </a:endParaRPr>
          </a:p>
        </p:txBody>
      </p:sp>
      <p:pic>
        <p:nvPicPr>
          <p:cNvPr id="300" name="Google Shape;300;p51"/>
          <p:cNvPicPr preferRelativeResize="0"/>
          <p:nvPr/>
        </p:nvPicPr>
        <p:blipFill>
          <a:blip r:embed="rId3">
            <a:alphaModFix/>
          </a:blip>
          <a:stretch>
            <a:fillRect/>
          </a:stretch>
        </p:blipFill>
        <p:spPr>
          <a:xfrm>
            <a:off x="4250550" y="2252975"/>
            <a:ext cx="4780300" cy="277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térképszínezés</a:t>
            </a:r>
            <a:endParaRPr/>
          </a:p>
        </p:txBody>
      </p:sp>
      <p:pic>
        <p:nvPicPr>
          <p:cNvPr id="73" name="Google Shape;73;p16"/>
          <p:cNvPicPr preferRelativeResize="0"/>
          <p:nvPr/>
        </p:nvPicPr>
        <p:blipFill>
          <a:blip r:embed="rId3">
            <a:alphaModFix/>
          </a:blip>
          <a:stretch>
            <a:fillRect/>
          </a:stretch>
        </p:blipFill>
        <p:spPr>
          <a:xfrm>
            <a:off x="5433372" y="1038887"/>
            <a:ext cx="3710625" cy="3065725"/>
          </a:xfrm>
          <a:prstGeom prst="rect">
            <a:avLst/>
          </a:prstGeom>
          <a:noFill/>
          <a:ln>
            <a:noFill/>
          </a:ln>
        </p:spPr>
      </p:pic>
      <p:sp>
        <p:nvSpPr>
          <p:cNvPr id="74" name="Google Shape;74;p16"/>
          <p:cNvSpPr txBox="1"/>
          <p:nvPr/>
        </p:nvSpPr>
        <p:spPr>
          <a:xfrm>
            <a:off x="218025" y="1053300"/>
            <a:ext cx="4969800" cy="409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i="1" lang="hu" sz="1800">
                <a:solidFill>
                  <a:schemeClr val="dk1"/>
                </a:solidFill>
              </a:rPr>
              <a:t>változók</a:t>
            </a:r>
            <a:r>
              <a:rPr lang="hu" sz="1800">
                <a:solidFill>
                  <a:schemeClr val="dk1"/>
                </a:solidFill>
              </a:rPr>
              <a:t>: WA, NT, Q, NSW, V, SA, T</a:t>
            </a:r>
            <a:endParaRPr sz="1800">
              <a:solidFill>
                <a:schemeClr val="dk1"/>
              </a:solidFill>
            </a:endParaRPr>
          </a:p>
          <a:p>
            <a:pPr indent="-342900" lvl="0" marL="457200" rtl="0" algn="l">
              <a:spcBef>
                <a:spcPts val="0"/>
              </a:spcBef>
              <a:spcAft>
                <a:spcPts val="0"/>
              </a:spcAft>
              <a:buClr>
                <a:schemeClr val="dk1"/>
              </a:buClr>
              <a:buSzPts val="1800"/>
              <a:buChar char="●"/>
            </a:pPr>
            <a:r>
              <a:rPr i="1" lang="hu" sz="1800">
                <a:solidFill>
                  <a:schemeClr val="dk1"/>
                </a:solidFill>
              </a:rPr>
              <a:t>tartományok</a:t>
            </a:r>
            <a:r>
              <a:rPr lang="hu" sz="1800">
                <a:solidFill>
                  <a:schemeClr val="dk1"/>
                </a:solidFill>
              </a:rPr>
              <a:t>: D</a:t>
            </a:r>
            <a:r>
              <a:rPr baseline="-25000" lang="hu" sz="1800">
                <a:solidFill>
                  <a:schemeClr val="dk1"/>
                </a:solidFill>
              </a:rPr>
              <a:t>i</a:t>
            </a:r>
            <a:r>
              <a:rPr lang="hu" sz="1800">
                <a:solidFill>
                  <a:schemeClr val="dk1"/>
                </a:solidFill>
              </a:rPr>
              <a:t> = {piros, zöld, kék}</a:t>
            </a:r>
            <a:endParaRPr sz="1800">
              <a:solidFill>
                <a:schemeClr val="dk1"/>
              </a:solidFill>
            </a:endParaRPr>
          </a:p>
          <a:p>
            <a:pPr indent="-342900" lvl="0" marL="457200" rtl="0" algn="l">
              <a:spcBef>
                <a:spcPts val="0"/>
              </a:spcBef>
              <a:spcAft>
                <a:spcPts val="0"/>
              </a:spcAft>
              <a:buClr>
                <a:schemeClr val="dk1"/>
              </a:buClr>
              <a:buSzPts val="1800"/>
              <a:buChar char="●"/>
            </a:pPr>
            <a:r>
              <a:rPr i="1" lang="hu" sz="1800">
                <a:solidFill>
                  <a:schemeClr val="dk1"/>
                </a:solidFill>
              </a:rPr>
              <a:t>kényszerek</a:t>
            </a:r>
            <a:r>
              <a:rPr lang="hu" sz="1800">
                <a:solidFill>
                  <a:schemeClr val="dk1"/>
                </a:solidFill>
              </a:rPr>
              <a:t>: szomszédos tartomány nem lehet ugyanolyan színű</a:t>
            </a:r>
            <a:endParaRPr sz="1800">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WA ≠ NT</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Összefoglalás</a:t>
            </a:r>
            <a:endParaRPr/>
          </a:p>
        </p:txBody>
      </p:sp>
      <p:sp>
        <p:nvSpPr>
          <p:cNvPr id="306" name="Google Shape;30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kényszerkielégítési problémák speciális szerkezetűek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adott változók halmazával definiáljuk az állapotokat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céltesztet a változók értékeit tartalmazó kényszerek együttese adja meg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visszalépéses keresés = mélységi keresés egyszerre egy változó értékadásával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változók és az értékek megfelelő kiválasztása sokat gyorsít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előrenéző ellenőrzés segít kivédeni a későbbi kudarcot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kényszerek terjesztése (élkonzisztencia) tovább gyorsít a keresésen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lehetséges a probléma szerkezetének vizsgálata, felhasználása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faszerkezetű feladatok lineáris időben megoldhatóak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min-konfliktusok módszere hatékony a gyakorlatban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térképszínezés</a:t>
            </a:r>
            <a:endParaRPr/>
          </a:p>
        </p:txBody>
      </p:sp>
      <p:sp>
        <p:nvSpPr>
          <p:cNvPr id="80" name="Google Shape;80;p17"/>
          <p:cNvSpPr txBox="1"/>
          <p:nvPr/>
        </p:nvSpPr>
        <p:spPr>
          <a:xfrm>
            <a:off x="218025" y="1053300"/>
            <a:ext cx="4969800" cy="40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sz="1800">
                <a:solidFill>
                  <a:schemeClr val="dk1"/>
                </a:solidFill>
              </a:rPr>
              <a:t>A megoldások teljesítik az összes kényszert, pl.</a:t>
            </a:r>
            <a:endParaRPr sz="1800">
              <a:solidFill>
                <a:schemeClr val="dk1"/>
              </a:solidFill>
            </a:endParaRPr>
          </a:p>
          <a:p>
            <a:pPr indent="-342900" lvl="0" marL="457200" rtl="0" algn="l">
              <a:spcBef>
                <a:spcPts val="0"/>
              </a:spcBef>
              <a:spcAft>
                <a:spcPts val="0"/>
              </a:spcAft>
              <a:buClr>
                <a:schemeClr val="dk1"/>
              </a:buClr>
              <a:buSzPts val="1800"/>
              <a:buChar char="●"/>
            </a:pPr>
            <a:r>
              <a:rPr lang="hu" sz="1800">
                <a:solidFill>
                  <a:schemeClr val="dk1"/>
                </a:solidFill>
              </a:rPr>
              <a:t>WA = piros</a:t>
            </a:r>
            <a:endParaRPr sz="1800">
              <a:solidFill>
                <a:schemeClr val="dk1"/>
              </a:solidFill>
            </a:endParaRPr>
          </a:p>
          <a:p>
            <a:pPr indent="-342900" lvl="0" marL="457200" rtl="0" algn="l">
              <a:spcBef>
                <a:spcPts val="0"/>
              </a:spcBef>
              <a:spcAft>
                <a:spcPts val="0"/>
              </a:spcAft>
              <a:buClr>
                <a:schemeClr val="dk1"/>
              </a:buClr>
              <a:buSzPts val="1800"/>
              <a:buChar char="●"/>
            </a:pPr>
            <a:r>
              <a:rPr lang="hu" sz="1800">
                <a:solidFill>
                  <a:schemeClr val="dk1"/>
                </a:solidFill>
              </a:rPr>
              <a:t>NT = zöld</a:t>
            </a:r>
            <a:endParaRPr sz="1800">
              <a:solidFill>
                <a:schemeClr val="dk1"/>
              </a:solidFill>
            </a:endParaRPr>
          </a:p>
          <a:p>
            <a:pPr indent="-342900" lvl="0" marL="457200" rtl="0" algn="l">
              <a:spcBef>
                <a:spcPts val="0"/>
              </a:spcBef>
              <a:spcAft>
                <a:spcPts val="0"/>
              </a:spcAft>
              <a:buClr>
                <a:schemeClr val="dk1"/>
              </a:buClr>
              <a:buSzPts val="1800"/>
              <a:buChar char="●"/>
            </a:pPr>
            <a:r>
              <a:rPr lang="hu" sz="1800">
                <a:solidFill>
                  <a:schemeClr val="dk1"/>
                </a:solidFill>
              </a:rPr>
              <a:t>Q = piros</a:t>
            </a:r>
            <a:endParaRPr sz="1800">
              <a:solidFill>
                <a:schemeClr val="dk1"/>
              </a:solidFill>
            </a:endParaRPr>
          </a:p>
          <a:p>
            <a:pPr indent="-342900" lvl="0" marL="457200" rtl="0" algn="l">
              <a:spcBef>
                <a:spcPts val="0"/>
              </a:spcBef>
              <a:spcAft>
                <a:spcPts val="0"/>
              </a:spcAft>
              <a:buClr>
                <a:schemeClr val="dk1"/>
              </a:buClr>
              <a:buSzPts val="1800"/>
              <a:buChar char="●"/>
            </a:pPr>
            <a:r>
              <a:rPr lang="hu" sz="1800">
                <a:solidFill>
                  <a:schemeClr val="dk1"/>
                </a:solidFill>
              </a:rPr>
              <a:t>NSW = zöld</a:t>
            </a:r>
            <a:endParaRPr sz="1800">
              <a:solidFill>
                <a:schemeClr val="dk1"/>
              </a:solidFill>
            </a:endParaRPr>
          </a:p>
          <a:p>
            <a:pPr indent="-342900" lvl="0" marL="457200" rtl="0" algn="l">
              <a:spcBef>
                <a:spcPts val="0"/>
              </a:spcBef>
              <a:spcAft>
                <a:spcPts val="0"/>
              </a:spcAft>
              <a:buClr>
                <a:schemeClr val="dk1"/>
              </a:buClr>
              <a:buSzPts val="1800"/>
              <a:buChar char="●"/>
            </a:pPr>
            <a:r>
              <a:rPr lang="hu" sz="1800">
                <a:solidFill>
                  <a:schemeClr val="dk1"/>
                </a:solidFill>
              </a:rPr>
              <a:t>V = piros</a:t>
            </a:r>
            <a:endParaRPr sz="1800">
              <a:solidFill>
                <a:schemeClr val="dk1"/>
              </a:solidFill>
            </a:endParaRPr>
          </a:p>
          <a:p>
            <a:pPr indent="-342900" lvl="0" marL="457200" rtl="0" algn="l">
              <a:spcBef>
                <a:spcPts val="0"/>
              </a:spcBef>
              <a:spcAft>
                <a:spcPts val="0"/>
              </a:spcAft>
              <a:buClr>
                <a:schemeClr val="dk1"/>
              </a:buClr>
              <a:buSzPts val="1800"/>
              <a:buChar char="●"/>
            </a:pPr>
            <a:r>
              <a:rPr lang="hu" sz="1800">
                <a:solidFill>
                  <a:schemeClr val="dk1"/>
                </a:solidFill>
              </a:rPr>
              <a:t>SA = zöld</a:t>
            </a:r>
            <a:endParaRPr sz="1800">
              <a:solidFill>
                <a:schemeClr val="dk1"/>
              </a:solidFill>
            </a:endParaRPr>
          </a:p>
          <a:p>
            <a:pPr indent="-342900" lvl="0" marL="457200" rtl="0" algn="l">
              <a:spcBef>
                <a:spcPts val="0"/>
              </a:spcBef>
              <a:spcAft>
                <a:spcPts val="0"/>
              </a:spcAft>
              <a:buClr>
                <a:schemeClr val="dk1"/>
              </a:buClr>
              <a:buSzPts val="1800"/>
              <a:buChar char="●"/>
            </a:pPr>
            <a:r>
              <a:rPr lang="hu" sz="1800">
                <a:solidFill>
                  <a:schemeClr val="dk1"/>
                </a:solidFill>
              </a:rPr>
              <a:t>T = zöld</a:t>
            </a:r>
            <a:endParaRPr sz="1800">
              <a:solidFill>
                <a:schemeClr val="dk1"/>
              </a:solidFill>
            </a:endParaRPr>
          </a:p>
        </p:txBody>
      </p:sp>
      <p:pic>
        <p:nvPicPr>
          <p:cNvPr id="81" name="Google Shape;81;p17"/>
          <p:cNvPicPr preferRelativeResize="0"/>
          <p:nvPr/>
        </p:nvPicPr>
        <p:blipFill>
          <a:blip r:embed="rId3">
            <a:alphaModFix/>
          </a:blip>
          <a:stretch>
            <a:fillRect/>
          </a:stretch>
        </p:blipFill>
        <p:spPr>
          <a:xfrm>
            <a:off x="5368788" y="1009638"/>
            <a:ext cx="3781425" cy="312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Kényszergráf</a:t>
            </a:r>
            <a:endParaRPr/>
          </a:p>
        </p:txBody>
      </p:sp>
      <p:sp>
        <p:nvSpPr>
          <p:cNvPr id="87" name="Google Shape;87;p18"/>
          <p:cNvSpPr txBox="1"/>
          <p:nvPr>
            <p:ph idx="1" type="body"/>
          </p:nvPr>
        </p:nvSpPr>
        <p:spPr>
          <a:xfrm>
            <a:off x="311700" y="1152475"/>
            <a:ext cx="8520600" cy="17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hu">
                <a:solidFill>
                  <a:schemeClr val="dk1"/>
                </a:solidFill>
              </a:rPr>
              <a:t>bináris kényszerkielégítési feladat</a:t>
            </a:r>
            <a:r>
              <a:rPr lang="hu">
                <a:solidFill>
                  <a:schemeClr val="dk1"/>
                </a:solidFill>
              </a:rPr>
              <a:t>: minden kényszer maximum két változót tartalmaz</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kényszergráf</a:t>
            </a:r>
            <a:r>
              <a:rPr lang="hu">
                <a:solidFill>
                  <a:schemeClr val="dk1"/>
                </a:solidFill>
              </a:rPr>
              <a:t>: a csúcsok a változók, az élek a kényszereket jelölik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gráf szerkezetét felhasználva a keresés felgyorsítható, Tazmánia független részprobléma </a:t>
            </a:r>
            <a:endParaRPr>
              <a:solidFill>
                <a:schemeClr val="dk1"/>
              </a:solidFill>
            </a:endParaRPr>
          </a:p>
          <a:p>
            <a:pPr indent="0" lvl="0" marL="0" rtl="0" algn="l">
              <a:spcBef>
                <a:spcPts val="1600"/>
              </a:spcBef>
              <a:spcAft>
                <a:spcPts val="1600"/>
              </a:spcAft>
              <a:buNone/>
            </a:pPr>
            <a:r>
              <a:t/>
            </a:r>
            <a:endParaRPr>
              <a:solidFill>
                <a:schemeClr val="dk1"/>
              </a:solidFill>
            </a:endParaRPr>
          </a:p>
        </p:txBody>
      </p:sp>
      <p:pic>
        <p:nvPicPr>
          <p:cNvPr descr="(a) Ausztrália államai és területei. A térkép kiszínezése tekinthető kényszerkielégítési problémának is. A cél az, hogy minden egyes részhez olyan színt találjunk, amely nem azonos egy szomszédos rész színével sem. (b) A térképszínezési probléma kényszergráfként reprezentálva." id="88" name="Google Shape;88;p18"/>
          <p:cNvPicPr preferRelativeResize="0"/>
          <p:nvPr/>
        </p:nvPicPr>
        <p:blipFill>
          <a:blip r:embed="rId3">
            <a:alphaModFix/>
          </a:blip>
          <a:stretch>
            <a:fillRect/>
          </a:stretch>
        </p:blipFill>
        <p:spPr>
          <a:xfrm>
            <a:off x="2084113" y="2874475"/>
            <a:ext cx="4975775" cy="2313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Kényszerkielégítési feladatok fajtái</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Diszkrét változók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véges tartományok</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 ha ez d elemű, akkor O(d</a:t>
            </a:r>
            <a:r>
              <a:rPr baseline="30000" lang="hu">
                <a:solidFill>
                  <a:schemeClr val="dk1"/>
                </a:solidFill>
              </a:rPr>
              <a:t>n</a:t>
            </a:r>
            <a:r>
              <a:rPr lang="hu">
                <a:solidFill>
                  <a:schemeClr val="dk1"/>
                </a:solidFill>
              </a:rPr>
              <a:t>) teljes értékadás</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logikai kényszerkielégítési probléma (speciálisan SAT) ⇒ NP-teljes a megoldás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végtelen tartományok (egészek, sztringek)</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feladatok ütemezése (változók jelölik a kezdő/záró napokat)</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speciális kényszernyelv használatos (Start1 + 5 ≤ Start3)</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lineáris kényszereknél megoldható</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nemlineáris esetben eldönthetetlen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Valós változók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Hubble űrteleszkóp megfigyelések kezdete/vége</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lineáris kényszerek esetén polinomiális időben megoldható (lineáris programozás)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Kényszerek fajtái</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kemény kényszerek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unáris kényszer egy változót tartalmaz</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SA ≠ zöld</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bináris kényszer két változót tartalmaz</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SA ≠ WA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magasabb rendű kényszer legalább három változót tartalmaz</a:t>
            </a:r>
            <a:endParaRPr>
              <a:solidFill>
                <a:schemeClr val="dk1"/>
              </a:solidFill>
            </a:endParaRPr>
          </a:p>
          <a:p>
            <a:pPr indent="-317500" lvl="2" marL="1371600" rtl="0" algn="l">
              <a:spcBef>
                <a:spcPts val="0"/>
              </a:spcBef>
              <a:spcAft>
                <a:spcPts val="0"/>
              </a:spcAft>
              <a:buClr>
                <a:schemeClr val="dk1"/>
              </a:buClr>
              <a:buSzPts val="1400"/>
              <a:buChar char="■"/>
            </a:pPr>
            <a:r>
              <a:rPr lang="hu" sz="1400">
                <a:solidFill>
                  <a:schemeClr val="dk1"/>
                </a:solidFill>
              </a:rPr>
              <a:t>pl. betűrejtvény: S+M+X</a:t>
            </a:r>
            <a:r>
              <a:rPr baseline="-25000" lang="hu" sz="1400">
                <a:solidFill>
                  <a:schemeClr val="dk1"/>
                </a:solidFill>
              </a:rPr>
              <a:t>3</a:t>
            </a:r>
            <a:r>
              <a:rPr lang="hu" sz="1400">
                <a:solidFill>
                  <a:schemeClr val="dk1"/>
                </a:solidFill>
              </a:rPr>
              <a:t>=O+10X</a:t>
            </a:r>
            <a:r>
              <a:rPr baseline="-25000" lang="hu" sz="1400">
                <a:solidFill>
                  <a:schemeClr val="dk1"/>
                </a:solidFill>
              </a:rPr>
              <a:t>4</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preferenciák – puha kényszerek: a piros jobb mint a zöld</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rendszerint minden értékeléshez költség kapcsolódik → kényszert tartalmazó optimalizációs probléma</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betűrejtvény</a:t>
            </a:r>
            <a:endParaRPr/>
          </a:p>
        </p:txBody>
      </p:sp>
      <p:sp>
        <p:nvSpPr>
          <p:cNvPr id="106" name="Google Shape;106;p21"/>
          <p:cNvSpPr txBox="1"/>
          <p:nvPr>
            <p:ph idx="1" type="body"/>
          </p:nvPr>
        </p:nvSpPr>
        <p:spPr>
          <a:xfrm>
            <a:off x="311700" y="3031300"/>
            <a:ext cx="4615200" cy="195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Változók: F, T, U, W, R, O, X</a:t>
            </a:r>
            <a:r>
              <a:rPr baseline="-25000" lang="hu">
                <a:solidFill>
                  <a:schemeClr val="dk1"/>
                </a:solidFill>
              </a:rPr>
              <a:t>1</a:t>
            </a:r>
            <a:r>
              <a:rPr lang="hu">
                <a:solidFill>
                  <a:schemeClr val="dk1"/>
                </a:solidFill>
              </a:rPr>
              <a:t>, X</a:t>
            </a:r>
            <a:r>
              <a:rPr baseline="-25000" lang="hu">
                <a:solidFill>
                  <a:schemeClr val="dk1"/>
                </a:solidFill>
              </a:rPr>
              <a:t>2</a:t>
            </a:r>
            <a:r>
              <a:rPr lang="hu">
                <a:solidFill>
                  <a:schemeClr val="dk1"/>
                </a:solidFill>
              </a:rPr>
              <a:t>, X</a:t>
            </a:r>
            <a:r>
              <a:rPr baseline="-25000" lang="hu">
                <a:solidFill>
                  <a:schemeClr val="dk1"/>
                </a:solidFill>
              </a:rPr>
              <a:t>3</a:t>
            </a:r>
            <a:endParaRPr baseline="-25000">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Tartomány: {0, 1, 2, 3, 4, 5, 6, 7, 8, 9}</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Kényszerek:</a:t>
            </a:r>
            <a:endParaRPr>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mind-különböző(F, T, U, W, R, O)</a:t>
            </a:r>
            <a:endParaRPr sz="1800">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O + O = R + 10 X</a:t>
            </a:r>
            <a:r>
              <a:rPr baseline="-25000" lang="hu" sz="1800">
                <a:solidFill>
                  <a:schemeClr val="dk1"/>
                </a:solidFill>
              </a:rPr>
              <a:t>1</a:t>
            </a:r>
            <a:endParaRPr sz="1800">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 </a:t>
            </a:r>
            <a:endParaRPr baseline="-25000" sz="1800">
              <a:solidFill>
                <a:schemeClr val="dk1"/>
              </a:solidFill>
            </a:endParaRPr>
          </a:p>
        </p:txBody>
      </p:sp>
      <p:pic>
        <p:nvPicPr>
          <p:cNvPr id="107" name="Google Shape;107;p21"/>
          <p:cNvPicPr preferRelativeResize="0"/>
          <p:nvPr/>
        </p:nvPicPr>
        <p:blipFill>
          <a:blip r:embed="rId3">
            <a:alphaModFix/>
          </a:blip>
          <a:stretch>
            <a:fillRect/>
          </a:stretch>
        </p:blipFill>
        <p:spPr>
          <a:xfrm>
            <a:off x="3969661" y="1216000"/>
            <a:ext cx="4996238" cy="181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