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FE07E8-FC9D-4562-A7C4-278251F8FB57}">
  <a:tblStyle styleId="{98FE07E8-FC9D-4562-A7C4-278251F8FB5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hu.wikipedia.org/wiki/Monty_Hall-paradoxon"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t>Az előző alkalommal láttuk, hogy a logikai igen sok esetben segít megfontolt döntést hozni. A Wumpus rejtvényében sokszor kisegített bennünket. Simon Tathem-féle, vagy a https://www.brainbashers.com fejtörőinél is a logikus gondolkodás segít a megoldásban. Viszont már a legutóbb is volt arra utalás, hogy néha nem elég a logika. Vannak olyan esetek, amikor nem kikövetkeztethető a jövő. Viszont ekkor is kell dönteni valahogy. A matematika egy másik ágát hozzuk segítségül, ez pedig a valószínűségszámítás lesz. </a:t>
            </a:r>
            <a:endParaRPr sz="1400"/>
          </a:p>
          <a:p>
            <a:pPr indent="0" lvl="0" marL="0" rtl="0" algn="l">
              <a:spcBef>
                <a:spcPts val="0"/>
              </a:spcBef>
              <a:spcAft>
                <a:spcPts val="0"/>
              </a:spcAft>
              <a:buNone/>
            </a:pPr>
            <a:r>
              <a:rPr lang="hu" sz="1400"/>
              <a:t>Ez így elsőre nem hangzik túl jól. De a kilencvenes években azért lódult meg a mesterséges intelligencia, mert elkezdték ezeket az eszközöket használni. Azért sikeres a félregépelt keresés, azért tudjuk a telefonunkat, okos-hangszórónkat, okos-óránkat beszéddel vezérelni, azért fordítja le az okostelefon az idegen nyelvű feliratokat, mert a valószínűségi következtetést használják. Hihetetlen, de ennek az alapja a valószínűségszámítás, tehát első lépésként ezt idézzük fel, és részletezzük azt a részét, melyre szükségünk lesz.</a:t>
            </a:r>
            <a:endParaRPr sz="1400"/>
          </a:p>
          <a:p>
            <a:pPr indent="0" lvl="0" marL="0" rtl="0" algn="l">
              <a:spcBef>
                <a:spcPts val="0"/>
              </a:spcBef>
              <a:spcAft>
                <a:spcPts val="0"/>
              </a:spcAft>
              <a:buNone/>
            </a:pPr>
            <a:r>
              <a:rPr lang="hu" sz="1400"/>
              <a:t>Ebbe a szemeszterbe az AIMA könyv harmada fér bele. A bonyolultabb matematikát tartalmazó részeket éppen csak érintjük, egy betekintést adunk, hogy mi is van a motorház alatt. Akit érdekel a téma, annak javaslom, hogy nézegesse a könyv hátralévő fejezeteit is!</a:t>
            </a:r>
            <a:endParaRPr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123d04ff0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123d04ff0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t>Eddig volt a matematika, most jöjjön egy kis logika, vagy talán egy kis kalkulus. Ha arra vágyunk, hogy két esemény közül legalább az egyik milyen eséllyel teljesül, az egyrészt diszjunkciót jelent. Másrészt előfordulhat, hogy a kettő közül pontosan az egyik esemény teljesül, ami lehet az első, de lehet a második is. Sőt a kettő egyszerre is teljesülhet.</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123d04ff0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123d04ff0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t>A logikai változók esetén az állítás egybeesik az eseménnyel. Valós változó esetén már nem ez a helyzet. Az, hogy a hőmérséklet kellemes (20-25 ℃), például egy állítás, ez több eseményt is magába tud foglalni. </a:t>
            </a:r>
            <a:endParaRPr sz="1400"/>
          </a:p>
          <a:p>
            <a:pPr indent="0" lvl="0" marL="0" rtl="0" algn="l">
              <a:spcBef>
                <a:spcPts val="0"/>
              </a:spcBef>
              <a:spcAft>
                <a:spcPts val="0"/>
              </a:spcAft>
              <a:buNone/>
            </a:pPr>
            <a:r>
              <a:rPr lang="hu" sz="1400"/>
              <a:t>Az eseményeket a már ismert logikai összekötőjelekkel összkapcsolhatjuk. Ha több, egymástól független változónk is van (egy kocka és egy pénzérme feldobása), az elemei eseményt a két érték adja meg, pl. </a:t>
            </a:r>
            <a:r>
              <a:rPr i="1" lang="hu" sz="1400"/>
              <a:t>hármas-fej</a:t>
            </a:r>
            <a:r>
              <a:rPr lang="hu" sz="1400"/>
              <a:t>, azaz az egyes lehetőségek halmazainak a szorzatát kell tekinteni.</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hu" sz="1400"/>
              <a:t>Ha csak logikai változóink vannak, akkor minden egyes kombináció megfelel egy elemi eseménynek. De ha minden egyes változóhoz értéket rendelünk, hogy mi igaz, s mi nem, akkor egy interpretációt adunk meg.</a:t>
            </a:r>
            <a:endParaRPr sz="1400"/>
          </a:p>
          <a:p>
            <a:pPr indent="0" lvl="0" marL="0" rtl="0" algn="l">
              <a:spcBef>
                <a:spcPts val="0"/>
              </a:spcBef>
              <a:spcAft>
                <a:spcPts val="0"/>
              </a:spcAft>
              <a:buNone/>
            </a:pPr>
            <a:r>
              <a:rPr lang="hu" sz="1400"/>
              <a:t>Miután egy állítás több elemi esemény együttese, azok diszjunkciója, amit kapunk, nagyon hasonlíthat a DNF-re.</a:t>
            </a:r>
            <a:endParaRPr sz="1400"/>
          </a:p>
          <a:p>
            <a:pPr indent="0" lvl="0" marL="0" rtl="0" algn="l">
              <a:spcBef>
                <a:spcPts val="0"/>
              </a:spcBef>
              <a:spcAft>
                <a:spcPts val="0"/>
              </a:spcAft>
              <a:buNone/>
            </a:pPr>
            <a:r>
              <a:t/>
            </a: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123d04ff0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123d04ff0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t>Hogyan is néznek ki ezek az állítások? Bár már volt egy példa rá, de nézzük rendszerben!</a:t>
            </a:r>
            <a:endParaRPr sz="1400"/>
          </a:p>
          <a:p>
            <a:pPr indent="-317500" lvl="0" marL="457200" rtl="0" algn="l">
              <a:spcBef>
                <a:spcPts val="0"/>
              </a:spcBef>
              <a:spcAft>
                <a:spcPts val="0"/>
              </a:spcAft>
              <a:buSzPts val="1400"/>
              <a:buChar char="●"/>
            </a:pPr>
            <a:r>
              <a:rPr lang="hu" sz="1400"/>
              <a:t>A </a:t>
            </a:r>
            <a:r>
              <a:rPr i="1" lang="hu" sz="1400"/>
              <a:t>Lyukas a fogam? </a:t>
            </a:r>
            <a:r>
              <a:rPr lang="hu" sz="1400"/>
              <a:t>kérdés lényegében a </a:t>
            </a:r>
            <a:r>
              <a:rPr i="1" lang="hu" sz="1400"/>
              <a:t>Lyuk</a:t>
            </a:r>
            <a:r>
              <a:rPr lang="hu" sz="1400"/>
              <a:t> elnevezésű valószínűségi változót jelöli. Ha ennek a változónak az értéke igaz (</a:t>
            </a:r>
            <a:r>
              <a:rPr i="1" lang="hu" sz="1400"/>
              <a:t>Lyuk=igaz</a:t>
            </a:r>
            <a:r>
              <a:rPr lang="hu" sz="1400"/>
              <a:t>), akkor egy állítást kapunk. Ami vagy teljesül, vagy sem.</a:t>
            </a:r>
            <a:endParaRPr sz="1400"/>
          </a:p>
          <a:p>
            <a:pPr indent="-317500" lvl="0" marL="457200" rtl="0" algn="l">
              <a:spcBef>
                <a:spcPts val="0"/>
              </a:spcBef>
              <a:spcAft>
                <a:spcPts val="0"/>
              </a:spcAft>
              <a:buSzPts val="1400"/>
              <a:buChar char="●"/>
            </a:pPr>
            <a:r>
              <a:rPr lang="hu" sz="1400"/>
              <a:t>Ha az elemi állításaink az időjárásra nézve a felsorolt négy (és kizárt például a havas és napos), akkor ezek egyikének teljesülése lesz egy állítás, pl. </a:t>
            </a:r>
            <a:r>
              <a:rPr i="1" lang="hu" sz="1400"/>
              <a:t>időjárás=esős</a:t>
            </a:r>
            <a:r>
              <a:rPr lang="hu" sz="1400"/>
              <a:t>.</a:t>
            </a:r>
            <a:endParaRPr sz="1400"/>
          </a:p>
          <a:p>
            <a:pPr indent="-317500" lvl="0" marL="457200" rtl="0" algn="l">
              <a:spcBef>
                <a:spcPts val="0"/>
              </a:spcBef>
              <a:spcAft>
                <a:spcPts val="0"/>
              </a:spcAft>
              <a:buSzPts val="1400"/>
              <a:buChar char="●"/>
            </a:pPr>
            <a:r>
              <a:rPr lang="hu" sz="1400"/>
              <a:t>Folytonos értékek esetén olyan állítást tehetünk, hogy a változó értéke egy konkrét érték, vagy pedig egy tartományba esik. </a:t>
            </a:r>
            <a:endParaRPr sz="1400"/>
          </a:p>
          <a:p>
            <a:pPr indent="0" lvl="0" marL="0" rtl="0" algn="l">
              <a:spcBef>
                <a:spcPts val="0"/>
              </a:spcBef>
              <a:spcAft>
                <a:spcPts val="0"/>
              </a:spcAft>
              <a:buNone/>
            </a:pPr>
            <a:r>
              <a:rPr lang="hu" sz="1400"/>
              <a:t>Természetesen az ilyen állításokat a megszokott logikai összekötőjelekkel tovább alakíthatjuk. </a:t>
            </a: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123d04ff0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123d04ff0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t>Ha nincs aktuális tény a kezünkben, akkor tapasztalati (vagy hiedelmen alapuló) értékre tudunk építkezni. A fogorvosokat megkérdezve hallhatjuk, hogy minden tizedik embernek van lyukas foga. Esetleg időjárási statisztikák alapján kapjuk, hogy a napok 73%-ban sütött a nap. Ezzel egy-egy állításhoz rendeltünk egy konkrét értéket (esélyt, valószínűséget).</a:t>
            </a:r>
            <a:endParaRPr sz="1400"/>
          </a:p>
          <a:p>
            <a:pPr indent="0" lvl="0" marL="0" rtl="0" algn="l">
              <a:spcBef>
                <a:spcPts val="0"/>
              </a:spcBef>
              <a:spcAft>
                <a:spcPts val="0"/>
              </a:spcAft>
              <a:buNone/>
            </a:pPr>
            <a:r>
              <a:rPr lang="hu" sz="1400"/>
              <a:t>Abban az esetben, ha minden egyes állításhoz megadunk egy ilyet, akkor kapunk egy valószínűségi eloszlást. Természetesen ne feledkezzünk el arról, hogy az esélyek összege/integrálja 1-et ad (teljes valószínűség).</a:t>
            </a:r>
            <a:endParaRPr sz="1400"/>
          </a:p>
          <a:p>
            <a:pPr indent="0" lvl="0" marL="0" rtl="0" algn="l">
              <a:spcBef>
                <a:spcPts val="0"/>
              </a:spcBef>
              <a:spcAft>
                <a:spcPts val="0"/>
              </a:spcAft>
              <a:buNone/>
            </a:pPr>
            <a:r>
              <a:rPr lang="hu" sz="1400"/>
              <a:t>Ha több, egymástól </a:t>
            </a:r>
            <a:r>
              <a:rPr i="1" lang="hu" sz="1400"/>
              <a:t>független</a:t>
            </a:r>
            <a:r>
              <a:rPr lang="hu" sz="1400"/>
              <a:t> (másról szóló) állításunk is van, akkor az elemi eseményeket a lehetőségek halmazainak szorzata adja. Ekkor ezekhez kell egy-egy esélyt rendelni, de továbbra is elvárt a szummánál az 1.</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123d04ff0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123d04ff0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t>Diszkrét eseményeknél az esélyek megadása nem túlságosan bonyolult. Viszont folytonos értékek esetén már óvatosabban kell eljárni. Talán még emlékszünk a sűrűségfüggvényre és az eloszlásfüggvényre. Az előbbinek az integrálja az utóbbi. A sűrűségfüggvény alatti terület lesz számunkra 1, és emiatt az eloszlásfüggvény értéke az intervallum végén szintén 1.</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hu" sz="1400"/>
              <a:t>A példában szereplő egyenletes eloszlás esetén egy 8 széles téglalapunk lesz. A magassága emiatt ⅛. Ez matematikailag azt jelenti, ha nézzük a konkrét eset egy intervallumában a valószínűség és az intervallum hosszának hányadosát, ennek a határértéke lesz ⅛.</a:t>
            </a: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123d04ff0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123d04ff0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t>Ha már ismerünk valamilyen tényt, akkor nem hagyatkozhatunk a korábbi elképzeléseinkre. Erre kiváló példa a </a:t>
            </a:r>
            <a:r>
              <a:rPr lang="hu" sz="1400" u="sng">
                <a:solidFill>
                  <a:schemeClr val="hlink"/>
                </a:solidFill>
                <a:hlinkClick r:id="rId2"/>
              </a:rPr>
              <a:t>Monty Hall-paradoxon</a:t>
            </a:r>
            <a:r>
              <a:rPr lang="hu" sz="1400"/>
              <a:t>, javaslom ezt megnézni és megérteni!</a:t>
            </a:r>
            <a:endParaRPr sz="1400"/>
          </a:p>
          <a:p>
            <a:pPr indent="0" lvl="0" marL="0" rtl="0" algn="l">
              <a:spcBef>
                <a:spcPts val="0"/>
              </a:spcBef>
              <a:spcAft>
                <a:spcPts val="0"/>
              </a:spcAft>
              <a:buNone/>
            </a:pPr>
            <a:r>
              <a:rPr lang="hu" sz="1400"/>
              <a:t>Visszatérve a feltételes valószínűséghez, valószínűségi változó szerepel a függőleges vonal mindkét oldalán. Fontos, hogy helyén kezeljük ezt az állítást. Többletinformáció esetén változik a helyzet.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hu" sz="1400"/>
              <a:t>Amire még oda kell figyelni az az álló és dőlt P betű helyzete. Ha valószínűségi változó (nagy kezdőbetű) szerepel a kifejezésben, akkor az feltételes eloszlást jelent, ebben több valószínűség/esély is szerepel. Ha viszont csak kis kezdőbetűvel szereplő állításaink vannak, akkor az egy valószínűséget, esélyt ad meg. </a:t>
            </a:r>
            <a:endParaRPr sz="1400"/>
          </a:p>
          <a:p>
            <a:pPr indent="0" lvl="0" marL="0" rtl="0" algn="l">
              <a:spcBef>
                <a:spcPts val="0"/>
              </a:spcBef>
              <a:spcAft>
                <a:spcPts val="0"/>
              </a:spcAft>
              <a:buNone/>
            </a:pPr>
            <a:r>
              <a:rPr lang="hu" sz="1400"/>
              <a:t>Ha ismert tényeket veszünk feltételként, akkor biztos teljesülni fog, Az irreleváns állításokra pedig nincs szükség, azokat elhagyhatjuk.   </a:t>
            </a:r>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123d04ff0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123d04ff0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t>A feltételes valószínűséghez tartozik egy képlet, mellyel annak valószínűségét lehet kiszámolni, ha nem 0 valószínűségű a feltétel. Ebben a két állítás konjunkciója kerül a számlálóba.</a:t>
            </a:r>
            <a:endParaRPr sz="1400"/>
          </a:p>
          <a:p>
            <a:pPr indent="0" lvl="0" marL="0" rtl="0" algn="l">
              <a:spcBef>
                <a:spcPts val="0"/>
              </a:spcBef>
              <a:spcAft>
                <a:spcPts val="0"/>
              </a:spcAft>
              <a:buNone/>
            </a:pPr>
            <a:r>
              <a:rPr lang="hu" sz="1400"/>
              <a:t>Annak érdekében, hogy általánosabb legyen a szabályunk, beszorzunk a nevezővel, s ez akkor is teljesül, ha a korábbi nevező esetleg 0 lenne. (Ez állításokat tartalmaz, így álló P betű)</a:t>
            </a:r>
            <a:endParaRPr sz="1400"/>
          </a:p>
          <a:p>
            <a:pPr indent="0" lvl="0" marL="0" rtl="0" algn="l">
              <a:spcBef>
                <a:spcPts val="0"/>
              </a:spcBef>
              <a:spcAft>
                <a:spcPts val="0"/>
              </a:spcAft>
              <a:buNone/>
            </a:pPr>
            <a:r>
              <a:rPr lang="hu" sz="1400"/>
              <a:t>Ha hasonló képletet valószínűségi változókra írunk fel, az teljesül a változók bármilyen értéke mellett. Mivel itt 4 és 2 értéke lehet a változóknak, így 4ｘ2  egyenletet fogunk kapni.</a:t>
            </a:r>
            <a:endParaRPr sz="1400"/>
          </a:p>
          <a:p>
            <a:pPr indent="0" lvl="0" marL="0" rtl="0" algn="l">
              <a:spcBef>
                <a:spcPts val="0"/>
              </a:spcBef>
              <a:spcAft>
                <a:spcPts val="0"/>
              </a:spcAft>
              <a:buNone/>
            </a:pPr>
            <a:r>
              <a:t/>
            </a:r>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123d04ff0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123d04ff0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t>Ezt a szorzatszabály újra és újra alkalmazva, n változó együttes valószínűségét átírhatjuk n feltételes valószínűség szorzatára.</a:t>
            </a:r>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123d04ff0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123d04ff0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t>Lássuk, hogyan alkalmazható a valószínűség következtetésekre.</a:t>
            </a:r>
            <a:endParaRPr sz="1400"/>
          </a:p>
          <a:p>
            <a:pPr indent="0" lvl="0" marL="0" rtl="0" algn="l">
              <a:spcBef>
                <a:spcPts val="0"/>
              </a:spcBef>
              <a:spcAft>
                <a:spcPts val="0"/>
              </a:spcAft>
              <a:buNone/>
            </a:pPr>
            <a:r>
              <a:rPr lang="hu" sz="1400"/>
              <a:t>Itt már egy fogorvosi példánk van, melyben három változó szerepel. </a:t>
            </a:r>
            <a:endParaRPr sz="1400"/>
          </a:p>
          <a:p>
            <a:pPr indent="0" lvl="0" marL="0" rtl="0" algn="l">
              <a:spcBef>
                <a:spcPts val="0"/>
              </a:spcBef>
              <a:spcAft>
                <a:spcPts val="0"/>
              </a:spcAft>
              <a:buNone/>
            </a:pPr>
            <a:r>
              <a:rPr lang="hu" sz="1400"/>
              <a:t>A Lyuk valószínűségi változó azt jelöli, hogy van-e lyukas foga a páciensnek.</a:t>
            </a:r>
            <a:endParaRPr sz="1400"/>
          </a:p>
          <a:p>
            <a:pPr indent="0" lvl="0" marL="0" rtl="0" algn="l">
              <a:spcBef>
                <a:spcPts val="0"/>
              </a:spcBef>
              <a:spcAft>
                <a:spcPts val="0"/>
              </a:spcAft>
              <a:buNone/>
            </a:pPr>
            <a:r>
              <a:rPr lang="hu" sz="1400"/>
              <a:t>A Fogfájás valószínűségi változó azt jelöli, hogy fáj-e a fogam.</a:t>
            </a:r>
            <a:endParaRPr sz="1400"/>
          </a:p>
          <a:p>
            <a:pPr indent="0" lvl="0" marL="0" rtl="0" algn="l">
              <a:spcBef>
                <a:spcPts val="0"/>
              </a:spcBef>
              <a:spcAft>
                <a:spcPts val="0"/>
              </a:spcAft>
              <a:buNone/>
            </a:pPr>
            <a:r>
              <a:rPr lang="hu" sz="1400"/>
              <a:t>Végül a Beakadás valószínűségi változó azt jelöli, hogy a fogorvos talál-e lyukat a fogamon a szondájával, vagy sem.</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hu" sz="1400"/>
              <a:t>Persze az az érdekes, ha talál, pedig nincs is lyuk (azért valamiből a fogorvosnak is meg kell élnie), vagy amikor ott a lyuk, de csak nem akad rá.</a:t>
            </a:r>
            <a:endParaRPr sz="1400"/>
          </a:p>
          <a:p>
            <a:pPr indent="0" lvl="0" marL="0" rtl="0" algn="l">
              <a:spcBef>
                <a:spcPts val="0"/>
              </a:spcBef>
              <a:spcAft>
                <a:spcPts val="0"/>
              </a:spcAft>
              <a:buNone/>
            </a:pPr>
            <a:r>
              <a:rPr lang="hu" sz="1400"/>
              <a:t>Minden egyes elemi eseményre adott egy-egy valószínűség. </a:t>
            </a:r>
            <a:endParaRPr sz="1400"/>
          </a:p>
          <a:p>
            <a:pPr indent="0" lvl="0" marL="0" rtl="0" algn="l">
              <a:spcBef>
                <a:spcPts val="0"/>
              </a:spcBef>
              <a:spcAft>
                <a:spcPts val="0"/>
              </a:spcAft>
              <a:buNone/>
            </a:pPr>
            <a:r>
              <a:rPr lang="hu" sz="1400"/>
              <a:t>Ha egy konkrét állítás valószínűségére van szükségünk, akkor az ahhoz tartozó valószínűségeket kell összegeznünk. Első esetben 4 elemi elemi esemény alkotja az állításunkat, míg a diszjunkciót tartalmazó esetben már hat. Itt nem szabad duplán számolni azt, amely mindkét állításban szerepel.</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hu" sz="1400"/>
              <a:t>Ha együttes valószínűségek adottak, akkor sima összegzés van. Ha feltételes valószínűségeink vannak, akkor a szorzatszabály alapján kapjuk meg azt, amit már összegezhetünk. </a:t>
            </a:r>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123d04ff0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123d04ff0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t>Nézzük, hogyan tudjuk az előbbi táblázatot felhasználni a feltételes valószínűségek kiszámítására használni.</a:t>
            </a:r>
            <a:endParaRPr sz="1400"/>
          </a:p>
          <a:p>
            <a:pPr indent="0" lvl="0" marL="0" rtl="0" algn="l">
              <a:spcBef>
                <a:spcPts val="0"/>
              </a:spcBef>
              <a:spcAft>
                <a:spcPts val="0"/>
              </a:spcAft>
              <a:buNone/>
            </a:pPr>
            <a:r>
              <a:rPr lang="hu" sz="1400"/>
              <a:t>(A felső két törtben szereplő P-k valójában nem dőlt betűk!)</a:t>
            </a:r>
            <a:endParaRPr sz="1400"/>
          </a:p>
          <a:p>
            <a:pPr indent="0" lvl="0" marL="0" rtl="0" algn="l">
              <a:spcBef>
                <a:spcPts val="0"/>
              </a:spcBef>
              <a:spcAft>
                <a:spcPts val="0"/>
              </a:spcAft>
              <a:buNone/>
            </a:pPr>
            <a:r>
              <a:rPr lang="hu" sz="1400"/>
              <a:t>Ehhez vennünk kell az együttes valószínűséget, mely a táblázat két mezőjét jelenti, így az ott található értékeket kell összeadni. A nevezőben csak a feltétel szerepel, ez viszont négy mezőt jelent, ezeknek az összegét kell tekintenünk a valószínűséghez. Ellenpróbaként kiszámíthatjuk azt, hogy a fogfájás (és semmilyen már ismeret) esetén mekkora esélye van annak, hogy nincs is lyuk. Mint látjuk, az egymást kizáró események összege kiadja az 1-et. </a:t>
            </a:r>
            <a:endParaRPr sz="1400"/>
          </a:p>
          <a:p>
            <a:pPr indent="0" lvl="0" marL="0" rtl="0" algn="l">
              <a:spcBef>
                <a:spcPts val="0"/>
              </a:spcBef>
              <a:spcAft>
                <a:spcPts val="0"/>
              </a:spcAft>
              <a:buNone/>
            </a:pPr>
            <a:r>
              <a:rPr lang="hu" sz="1400"/>
              <a:t>Ha lusták vagyunk, akkor egy kis számolást meg is lehet spórolni. A nevezőben ugyanaz az érték fog szerepelni, ezért jelölhetjük egy konstanssal. Sőt, hogy ne kelljen törtet írni, jelöljük alfával a reciprokát! Így ha feltételes eloszlást számolunk (dőlt P betű!), akkor ezzel a konstanssal kell szorozni az együttes eloszlást. Mivel van egy harmadik változónk is, erre szummáznunk kell (a Beakadás mindkét értéke esetén),  tehát lényegében két vektort adunk össze (a vektort a Lyuk értékei eredményezik ). Végül alfát kell meghatároznunk, ami nem lesz más, mint az itt található két szám összegének reciproka (1/0.2=5), hogy végül megkapjuk az 1-et. Majd a beszorzást végrehajtva kapjuk vissza két korábban is  megkapott feltételes valószínűséget.</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123d04ff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123d04ff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t>A mai menetrend a következő:</a:t>
            </a:r>
            <a:endParaRPr sz="1400"/>
          </a:p>
          <a:p>
            <a:pPr indent="-317500" lvl="0" marL="457200" rtl="0" algn="l">
              <a:spcBef>
                <a:spcPts val="0"/>
              </a:spcBef>
              <a:spcAft>
                <a:spcPts val="0"/>
              </a:spcAft>
              <a:buSzPts val="1400"/>
              <a:buChar char="●"/>
            </a:pPr>
            <a:r>
              <a:rPr lang="hu" sz="1400"/>
              <a:t>Először is foglalkozunk a bizonytalanság fogalmával, miért is van erre szükség, például a valós életben is, mivel tudjuk ezt kezelni.</a:t>
            </a:r>
            <a:endParaRPr sz="1400"/>
          </a:p>
          <a:p>
            <a:pPr indent="-317500" lvl="0" marL="457200" rtl="0" algn="l">
              <a:spcBef>
                <a:spcPts val="0"/>
              </a:spcBef>
              <a:spcAft>
                <a:spcPts val="0"/>
              </a:spcAft>
              <a:buSzPts val="1400"/>
              <a:buChar char="●"/>
            </a:pPr>
            <a:r>
              <a:rPr lang="hu" sz="1400"/>
              <a:t>Majd mint az egyik ilyen eszközt, mutatjuk be a valószínűségszámítást.</a:t>
            </a:r>
            <a:endParaRPr sz="1400"/>
          </a:p>
          <a:p>
            <a:pPr indent="-317500" lvl="0" marL="457200" rtl="0" algn="l">
              <a:spcBef>
                <a:spcPts val="0"/>
              </a:spcBef>
              <a:spcAft>
                <a:spcPts val="0"/>
              </a:spcAft>
              <a:buSzPts val="1400"/>
              <a:buChar char="●"/>
            </a:pPr>
            <a:r>
              <a:rPr lang="hu" sz="1400"/>
              <a:t>Erre is lehet úgy gondolni, mint valami formális nyelvre, tehát van egy formalizmusa, és van mögöttes jelentése.</a:t>
            </a:r>
            <a:endParaRPr sz="1400"/>
          </a:p>
          <a:p>
            <a:pPr indent="-317500" lvl="0" marL="457200" rtl="0" algn="l">
              <a:spcBef>
                <a:spcPts val="0"/>
              </a:spcBef>
              <a:spcAft>
                <a:spcPts val="0"/>
              </a:spcAft>
              <a:buSzPts val="1400"/>
              <a:buChar char="●"/>
            </a:pPr>
            <a:r>
              <a:rPr lang="hu" sz="1400"/>
              <a:t>Ahogy azt már jeleztük, számunkra a valószínűségi következtetés lenne a lényeges, tehát foglalkozunk a következmény fogalmával is.</a:t>
            </a:r>
            <a:endParaRPr sz="1400"/>
          </a:p>
          <a:p>
            <a:pPr indent="-317500" lvl="0" marL="457200" rtl="0" algn="l">
              <a:spcBef>
                <a:spcPts val="0"/>
              </a:spcBef>
              <a:spcAft>
                <a:spcPts val="0"/>
              </a:spcAft>
              <a:buSzPts val="1400"/>
              <a:buChar char="●"/>
            </a:pPr>
            <a:r>
              <a:rPr lang="hu" sz="1400"/>
              <a:t>Az ezt követő alkalommal a Bayes-hálókról lesz szó, ezt megalapozandó elővesszük a valószínűségi változók függetlenségének (feltételes függetlenségének) fogalmát, illetve az ehhez kapcsolódó Bayes-szabályt.</a:t>
            </a:r>
            <a:endParaRPr sz="1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123d04ff0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123d04ff0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t>Általános esetben a változóinkat három csoportba osztályozhatjuk:</a:t>
            </a:r>
            <a:endParaRPr sz="1400"/>
          </a:p>
          <a:p>
            <a:pPr indent="-317500" lvl="0" marL="457200" rtl="0" algn="l">
              <a:spcBef>
                <a:spcPts val="0"/>
              </a:spcBef>
              <a:spcAft>
                <a:spcPts val="0"/>
              </a:spcAft>
              <a:buSzPts val="1400"/>
              <a:buChar char="●"/>
            </a:pPr>
            <a:r>
              <a:rPr lang="hu" sz="1400"/>
              <a:t>Vannak azok a változók, melyről vannak ismereteink (feltételek), ezek halmazát jelöli E (evidencia)</a:t>
            </a:r>
            <a:endParaRPr sz="1400"/>
          </a:p>
          <a:p>
            <a:pPr indent="-317500" lvl="0" marL="457200" rtl="0" algn="l">
              <a:spcBef>
                <a:spcPts val="0"/>
              </a:spcBef>
              <a:spcAft>
                <a:spcPts val="0"/>
              </a:spcAft>
              <a:buSzPts val="1400"/>
              <a:buChar char="●"/>
            </a:pPr>
            <a:r>
              <a:rPr lang="hu" sz="1400"/>
              <a:t>Vannak a kérdésben szereplő változóink, ezek eloszlásfüggvénye a kérdés (az előbbi fólián a Lyuk volt ez).</a:t>
            </a:r>
            <a:endParaRPr sz="1400"/>
          </a:p>
          <a:p>
            <a:pPr indent="-317500" lvl="0" marL="457200" rtl="0" algn="l">
              <a:spcBef>
                <a:spcPts val="0"/>
              </a:spcBef>
              <a:spcAft>
                <a:spcPts val="0"/>
              </a:spcAft>
              <a:buSzPts val="1400"/>
              <a:buChar char="●"/>
            </a:pPr>
            <a:r>
              <a:rPr lang="hu" sz="1400"/>
              <a:t>És van minden további változó, mely nem lett megemlítve, ezek a rejtett változók. Ezek azok, melyek minden kombinációjával dolgozni kell, ezek szerint fogunk majd összegezni,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hu" sz="1400"/>
              <a:t>Ha n változónk van, és egy változó d értéket vehet fel, akkor exponenciális bonyolultsággal kell számolni a kérdés megválaszolása során, és ezzel arányos hely kell a részeredmények tárolására.</a:t>
            </a:r>
            <a:endParaRPr sz="1400"/>
          </a:p>
          <a:p>
            <a:pPr indent="0" lvl="0" marL="0" rtl="0" algn="l">
              <a:spcBef>
                <a:spcPts val="0"/>
              </a:spcBef>
              <a:spcAft>
                <a:spcPts val="0"/>
              </a:spcAft>
              <a:buNone/>
            </a:pPr>
            <a:r>
              <a:rPr lang="hu" sz="1400"/>
              <a:t>Nem hangzik túl jól. Ha valaki kötött már gépkocsira felelősségbiztosítást, közel 30 kérdésre kellett válaszolnia, és minden esetben kb. 5 válasz közül kellett választani (pl Hol lakik? Főváros, megyeszékhely, város, falu/község, tanya).</a:t>
            </a:r>
            <a:endParaRPr sz="1400"/>
          </a:p>
          <a:p>
            <a:pPr indent="0" lvl="0" marL="0" rtl="0" algn="l">
              <a:spcBef>
                <a:spcPts val="0"/>
              </a:spcBef>
              <a:spcAft>
                <a:spcPts val="0"/>
              </a:spcAft>
              <a:buNone/>
            </a:pPr>
            <a:r>
              <a:rPr lang="hu" sz="1400"/>
              <a:t>Ezek szerint 5^</a:t>
            </a:r>
            <a:r>
              <a:rPr lang="hu" sz="1400"/>
              <a:t>30 lehetőséggel kellene számolni, ami szép, de évekig tartani kiszámolni a biztosítás értékét!</a:t>
            </a:r>
            <a:endParaRPr sz="1400"/>
          </a:p>
          <a:p>
            <a:pPr indent="0" lvl="0" marL="0" rtl="0" algn="l">
              <a:spcBef>
                <a:spcPts val="0"/>
              </a:spcBef>
              <a:spcAft>
                <a:spcPts val="0"/>
              </a:spcAft>
              <a:buNone/>
            </a:pPr>
            <a:r>
              <a:rPr lang="hu" sz="1400"/>
              <a:t>A biztosítók is bajban lennének meg nem biztos, hogy lenne adatunk Porse-val száguldozó, falun lakó kisnyugdíjas nagymama által elkövetett karambolokkal kapcsolatban.</a:t>
            </a:r>
            <a:endParaRPr sz="1400"/>
          </a:p>
          <a:p>
            <a:pPr indent="0" lvl="0" marL="0" rtl="0" algn="l">
              <a:spcBef>
                <a:spcPts val="0"/>
              </a:spcBef>
              <a:spcAft>
                <a:spcPts val="0"/>
              </a:spcAft>
              <a:buNone/>
            </a:pPr>
            <a:r>
              <a:t/>
            </a:r>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123d04ff0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123d04ff0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t>Ami segíthet rajtunk, hogy nem függ össze minden mindennel, hanem vannak egymástól független események is.</a:t>
            </a:r>
            <a:endParaRPr sz="1400"/>
          </a:p>
          <a:p>
            <a:pPr indent="0" lvl="0" marL="0" rtl="0" algn="l">
              <a:spcBef>
                <a:spcPts val="0"/>
              </a:spcBef>
              <a:spcAft>
                <a:spcPts val="0"/>
              </a:spcAft>
              <a:buNone/>
            </a:pPr>
            <a:r>
              <a:rPr lang="hu" sz="1400"/>
              <a:t>Erről pontosan akkor beszélhetünk a valószínűségi változóink minden értékére a szorzatszabály teljesül. </a:t>
            </a:r>
            <a:endParaRPr sz="1400"/>
          </a:p>
          <a:p>
            <a:pPr indent="0" lvl="0" marL="0" rtl="0" algn="l">
              <a:spcBef>
                <a:spcPts val="0"/>
              </a:spcBef>
              <a:spcAft>
                <a:spcPts val="0"/>
              </a:spcAft>
              <a:buNone/>
            </a:pPr>
            <a:r>
              <a:rPr lang="hu" sz="1400"/>
              <a:t>Például a korábbi táblázatban a lyuk léte és az időjárás független volt, az értéket előállíthatóak szorzatként.</a:t>
            </a:r>
            <a:endParaRPr sz="1400"/>
          </a:p>
          <a:p>
            <a:pPr indent="0" lvl="0" marL="0" rtl="0" algn="l">
              <a:spcBef>
                <a:spcPts val="0"/>
              </a:spcBef>
              <a:spcAft>
                <a:spcPts val="0"/>
              </a:spcAft>
              <a:buNone/>
            </a:pPr>
            <a:r>
              <a:rPr lang="hu" sz="1400"/>
              <a:t>Itt most annál egy gazdagabb táblázatban gondolkodunk, ahol 32 rubrika lenne, de valójában nincs szükség mindegyikre, mert előállítható egy 4 elemű (időjárás) és egy 8 elemű (fogorvosi) táblázatból is.</a:t>
            </a:r>
            <a:endParaRPr sz="1400"/>
          </a:p>
          <a:p>
            <a:pPr indent="0" lvl="0" marL="0" rtl="0" algn="l">
              <a:spcBef>
                <a:spcPts val="0"/>
              </a:spcBef>
              <a:spcAft>
                <a:spcPts val="0"/>
              </a:spcAft>
              <a:buNone/>
            </a:pPr>
            <a:r>
              <a:rPr lang="hu" sz="1400"/>
              <a:t>Ha pénzérméket dobálunk fel (nem kell, hogy igazságosak legyenek), akkor az együttes eloszlás kiváltható az egyedi eloszlásokkal, azaz exponenciális helyett lineáris bonyolultságot kapunk.</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hu" sz="1400"/>
              <a:t>Már csak egy baj van, ez nagyon szép matematikailag, de ritka, mint a fehér holló. </a:t>
            </a:r>
            <a:endParaRPr sz="1400"/>
          </a:p>
          <a:p>
            <a:pPr indent="0" lvl="0" marL="0" rtl="0" algn="l">
              <a:spcBef>
                <a:spcPts val="0"/>
              </a:spcBef>
              <a:spcAft>
                <a:spcPts val="0"/>
              </a:spcAft>
              <a:buNone/>
            </a:pPr>
            <a:r>
              <a:rPr lang="hu" sz="1400"/>
              <a:t>Ha teljes egészében fel kívánnánk írni a fogászatot, nem három változó kellene, hanem több száz is.</a:t>
            </a:r>
            <a:endParaRPr sz="1400"/>
          </a:p>
          <a:p>
            <a:pPr indent="0" lvl="0" marL="0" rtl="0" algn="l">
              <a:spcBef>
                <a:spcPts val="0"/>
              </a:spcBef>
              <a:spcAft>
                <a:spcPts val="0"/>
              </a:spcAft>
              <a:buNone/>
            </a:pPr>
            <a:r>
              <a:t/>
            </a:r>
            <a:endParaRPr sz="1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123d04ff0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123d04ff0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t>Ezért egy cizelláltabb eszközt fogunk bevetni, ez pedig a </a:t>
            </a:r>
            <a:r>
              <a:rPr b="1" lang="hu" sz="1400"/>
              <a:t>feltételes függetlenség</a:t>
            </a:r>
            <a:r>
              <a:rPr lang="hu" sz="1400"/>
              <a:t> lesz.</a:t>
            </a:r>
            <a:endParaRPr sz="1400"/>
          </a:p>
          <a:p>
            <a:pPr indent="0" lvl="0" marL="0" rtl="0" algn="l">
              <a:spcBef>
                <a:spcPts val="0"/>
              </a:spcBef>
              <a:spcAft>
                <a:spcPts val="0"/>
              </a:spcAft>
              <a:buNone/>
            </a:pPr>
            <a:r>
              <a:rPr lang="hu" sz="1400"/>
              <a:t>A három fogászati valószínűségi változót tartalmazó táblázatnak 8 mezője van (18. dia), de mivel az összeg fix, csak hetet változtathatunk szabadon.</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hu" sz="1400"/>
              <a:t>Feltételezhetjük, hogy nem azért akad be a szonda, mert fáj a fog. </a:t>
            </a:r>
            <a:endParaRPr sz="1400"/>
          </a:p>
          <a:p>
            <a:pPr indent="0" lvl="0" marL="0" rtl="0" algn="l">
              <a:spcBef>
                <a:spcPts val="0"/>
              </a:spcBef>
              <a:spcAft>
                <a:spcPts val="0"/>
              </a:spcAft>
              <a:buNone/>
            </a:pPr>
            <a:r>
              <a:rPr lang="hu" sz="1400"/>
              <a:t>Sem akkor, ha van lyuk a fogban, sem akkor, ha nincs. </a:t>
            </a:r>
            <a:endParaRPr sz="1400"/>
          </a:p>
          <a:p>
            <a:pPr indent="0" lvl="0" marL="0" rtl="0" algn="l">
              <a:spcBef>
                <a:spcPts val="0"/>
              </a:spcBef>
              <a:spcAft>
                <a:spcPts val="0"/>
              </a:spcAft>
              <a:buNone/>
            </a:pPr>
            <a:r>
              <a:rPr lang="hu" sz="1400"/>
              <a:t>Tekinthetjük ezen állítások tagadásait (nem beakadás, és fogfájás hiánya esetén), így összesítve kapjuk a valószínűségi változókra vonatkozó összefüggéseket.</a:t>
            </a:r>
            <a:endParaRPr sz="1400"/>
          </a:p>
          <a:p>
            <a:pPr indent="0" lvl="0" marL="0" rtl="0" algn="l">
              <a:spcBef>
                <a:spcPts val="0"/>
              </a:spcBef>
              <a:spcAft>
                <a:spcPts val="0"/>
              </a:spcAft>
              <a:buNone/>
            </a:pPr>
            <a:r>
              <a:rPr lang="hu" sz="1400"/>
              <a:t>Attól, hogy a fogorvos felfedezi a lyukat, még fájni fog a fog. Így a beakadás és fogfájás együttes feltételes valószínűsége megkapható a feltételes valószinűségek szorzataként.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hu" sz="1400"/>
              <a:t>Azért beszélünk feltételes függetlenségről, mert adott feltétel (esetünkben a Lyuk megléte) mentén szabadulhatunk meg a másik feltételtől. Tehát található függetlenség, de csak egy kontrét feltétel teljesülése mellett.</a:t>
            </a:r>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123d04ff0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123d04ff0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t>A három változónk együttes valószínűsége a lánc szabály segítségével felírható egy hármas szorzatként, viszont az első tag egyszerűsíthető. Három táblázatunk van 4, 4 és 2 értékkel, melyekből 2-t, 2-t és 1-et kell megadni, mert a többi kiszámítható. Így a korábbi hét független érték ötre csökken. Ez így nem egy nagy eredmény, de gyakran sikerül az exponenciális függvényt lineárisra csökkenteni, ami lehetővé teszi a gyakorlati számításokat. </a:t>
            </a:r>
            <a:endParaRPr sz="1400"/>
          </a:p>
          <a:p>
            <a:pPr indent="0" lvl="0" marL="0" rtl="0" algn="l">
              <a:spcBef>
                <a:spcPts val="0"/>
              </a:spcBef>
              <a:spcAft>
                <a:spcPts val="0"/>
              </a:spcAft>
              <a:buNone/>
            </a:pPr>
            <a:r>
              <a:rPr lang="hu" sz="1400"/>
              <a:t>Továbbá az általánosabb feltételes valószínűségek könnyebben kezelhetőek, arra már vannak eredmények, hogy sportautóval milyen gyakran okoknak balesetet, falusiak milyen gyakran karamboloznak, stb.</a:t>
            </a:r>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123d04ff0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123d04ff0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t>A két módon is felírt szorzat szabályban osztva az egyik feltétellel megadja a Bayes szabályt konkrét állításokra, de hasonlóan valószínűségi változókra is.</a:t>
            </a:r>
            <a:endParaRPr sz="1400"/>
          </a:p>
          <a:p>
            <a:pPr indent="0" lvl="0" marL="0" rtl="0" algn="l">
              <a:spcBef>
                <a:spcPts val="0"/>
              </a:spcBef>
              <a:spcAft>
                <a:spcPts val="0"/>
              </a:spcAft>
              <a:buNone/>
            </a:pPr>
            <a:r>
              <a:rPr lang="hu" sz="1400"/>
              <a:t>Ez így nem hangzik izgalmasnak. De ha megfelelően (kezdetben kézzel) szétválogatott email-ekre megnézzük, hogy egyes szavak milyen eséllyel fordulnak elő a normál leveleinkben, és milyen eséllyel a spam-ban (pl. V1agra), akkor az újonnan bejövő levélnél lehet valószínűsíteni, hogy az adott szót tartalmazó levél milyen valószínűséggel spam.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hu" sz="1400"/>
              <a:t>Valójában az okra (spam) szeretnénk következtetni egy jellemzőből (adott szó jelenléte). Ezt a visszafele haladást a tapasztalati fordított irányú feltételes valószínűség, és az ok illetve következmény/hatás valószínűségéből lehet meghatározni.</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hu" sz="1400"/>
              <a:t>Lássunk egy másik orvosi példát. Ha reggel merev nyakkal ébredünk fel, kell-e agyhártyagyulladásra gyanakodni, vagy csak arra, hogy elaludtuk?</a:t>
            </a:r>
            <a:endParaRPr sz="1400"/>
          </a:p>
          <a:p>
            <a:pPr indent="0" lvl="0" marL="0" rtl="0" algn="l">
              <a:spcBef>
                <a:spcPts val="0"/>
              </a:spcBef>
              <a:spcAft>
                <a:spcPts val="0"/>
              </a:spcAft>
              <a:buNone/>
            </a:pPr>
            <a:r>
              <a:rPr lang="hu" sz="1400"/>
              <a:t>Az a helyzet, hogy agyhártyagyulladás nagyon gyakori jellemzője a merev nyak (80%). Sőt a merev nyak is nagy valószínűséggel előfordul (10%). Ami viszont megnyugtathat, hogy az agyhártyagyulladás esélye nagyon kicsi. Mindezt behelyettesítve a képletbe, nagyon kicsi valószínűséget kapunk a feltételes valószínűségre is.</a:t>
            </a:r>
            <a:endParaRPr sz="1400"/>
          </a:p>
          <a:p>
            <a:pPr indent="0" lvl="0" marL="0" rtl="0" algn="l">
              <a:spcBef>
                <a:spcPts val="0"/>
              </a:spcBef>
              <a:spcAft>
                <a:spcPts val="0"/>
              </a:spcAft>
              <a:buNone/>
            </a:pPr>
            <a:r>
              <a:t/>
            </a:r>
            <a:endParaRPr sz="1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123d04ff0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123d04ff0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t>Az előbbieket nyugodtan kombinálhatjuk. A lyuk létének valószínűséget a fogfájás és a szonda megakadása esetén kiszámítható a Lyuk valószínűsége, valamint a Lyuk feltétellel rendelkező feltételes valószínűségekből. </a:t>
            </a:r>
            <a:endParaRPr sz="1400"/>
          </a:p>
          <a:p>
            <a:pPr indent="0" lvl="0" marL="0" rtl="0" algn="l">
              <a:spcBef>
                <a:spcPts val="0"/>
              </a:spcBef>
              <a:spcAft>
                <a:spcPts val="0"/>
              </a:spcAft>
              <a:buNone/>
            </a:pPr>
            <a:r>
              <a:rPr lang="hu" sz="1400"/>
              <a:t>Mivel így lineáris képletet kapunk, a számolás nem lesz nagyon bonyolult. </a:t>
            </a:r>
            <a:endParaRPr sz="1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123d04ff0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123d04ff0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t>Vegyük azt a példát, amikor a logika csődöt mond!</a:t>
            </a:r>
            <a:endParaRPr sz="1400"/>
          </a:p>
          <a:p>
            <a:pPr indent="0" lvl="0" marL="0" rtl="0" algn="l">
              <a:spcBef>
                <a:spcPts val="0"/>
              </a:spcBef>
              <a:spcAft>
                <a:spcPts val="0"/>
              </a:spcAft>
              <a:buNone/>
            </a:pPr>
            <a:r>
              <a:rPr lang="hu" sz="1400"/>
              <a:t>A kezdő pozíció biztonságos, de a szomszédjaiban már érezhető a szellő. Nem lehet tudni, hogy a három világosszűrke mező melyikén van csapda, és melyiken nem. Lehet, hogy csak egy van középen.</a:t>
            </a:r>
            <a:endParaRPr sz="1400"/>
          </a:p>
          <a:p>
            <a:pPr indent="0" lvl="0" marL="0" rtl="0" algn="l">
              <a:spcBef>
                <a:spcPts val="0"/>
              </a:spcBef>
              <a:spcAft>
                <a:spcPts val="0"/>
              </a:spcAft>
              <a:buNone/>
            </a:pPr>
            <a:r>
              <a:rPr lang="hu" sz="1400"/>
              <a:t>De az is lehet, hogy a két szélen, sőt még az sem zárható ki, hogy mind a hárman van csapda.</a:t>
            </a:r>
            <a:endParaRPr sz="1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123d04ff0_1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123d04ff0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t>A teljes labirintus 16 szobából áll, és van három kérdéses mező, ahol csapda lehet. Ez összesen 19 logikai változó, közel félmillió eset. (ennyi egyenlet! ! !)</a:t>
            </a:r>
            <a:endParaRPr sz="1400"/>
          </a:p>
          <a:p>
            <a:pPr indent="0" lvl="0" marL="0" rtl="0" algn="l">
              <a:spcBef>
                <a:spcPts val="0"/>
              </a:spcBef>
              <a:spcAft>
                <a:spcPts val="0"/>
              </a:spcAft>
              <a:buNone/>
            </a:pPr>
            <a:r>
              <a:rPr lang="hu" sz="1400"/>
              <a:t>Az együttes eloszlás alapján felírható a feltételes eloszlás is. ennek első felében érvényesül a játék szabálya, ha a csapda mellett van a szellő, akkor rendben van, egyébként 0 a valószínűség.</a:t>
            </a:r>
            <a:endParaRPr sz="1400"/>
          </a:p>
          <a:p>
            <a:pPr indent="0" lvl="0" marL="0" rtl="0" algn="l">
              <a:spcBef>
                <a:spcPts val="0"/>
              </a:spcBef>
              <a:spcAft>
                <a:spcPts val="0"/>
              </a:spcAft>
              <a:buNone/>
            </a:pPr>
            <a:r>
              <a:rPr lang="hu" sz="1400"/>
              <a:t>Akkor tudunk továbbmenni, ha feltételezzük, hogy a csapdák véletlenül lettek elszórva, azaz adott valószínűséggel lehet egy csapda egy adott mezőn. (ez most legyen 20%).</a:t>
            </a:r>
            <a:endParaRPr sz="1400"/>
          </a:p>
          <a:p>
            <a:pPr indent="0" lvl="0" marL="0" rtl="0" algn="l">
              <a:spcBef>
                <a:spcPts val="0"/>
              </a:spcBef>
              <a:spcAft>
                <a:spcPts val="0"/>
              </a:spcAft>
              <a:buNone/>
            </a:pPr>
            <a:r>
              <a:rPr lang="hu" sz="1400"/>
              <a:t>Az, hogy összesen n csapda van a labirintusban, felírható a binomiális tétel alapján. </a:t>
            </a:r>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123d04ff0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123d04ff0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t>Három mezőről bizton tudjuk, hogy nem rejt csapdát, de kettőn érezni a szellőt (a harmadikon nem).</a:t>
            </a:r>
            <a:endParaRPr sz="1400"/>
          </a:p>
          <a:p>
            <a:pPr indent="0" lvl="0" marL="0" rtl="0" algn="l">
              <a:spcBef>
                <a:spcPts val="0"/>
              </a:spcBef>
              <a:spcAft>
                <a:spcPts val="0"/>
              </a:spcAft>
              <a:buNone/>
            </a:pPr>
            <a:r>
              <a:rPr lang="hu" sz="1400"/>
              <a:t>Arra lennénk kíváncsiak, hogy az egyik szélső mezőn mekkora eséllyel van csapda az ismert tények mellett, melybe a csapdák mellett a szellő is beleszámít.</a:t>
            </a:r>
            <a:endParaRPr sz="1400"/>
          </a:p>
          <a:p>
            <a:pPr indent="0" lvl="0" marL="0" rtl="0" algn="l">
              <a:spcBef>
                <a:spcPts val="0"/>
              </a:spcBef>
              <a:spcAft>
                <a:spcPts val="0"/>
              </a:spcAft>
              <a:buNone/>
            </a:pPr>
            <a:r>
              <a:rPr lang="hu" sz="1400"/>
              <a:t>Az összes, távolabbi mezőre mondjuk azt, hogy azok számunkra ismeretlenek!</a:t>
            </a:r>
            <a:endParaRPr sz="1400"/>
          </a:p>
          <a:p>
            <a:pPr indent="0" lvl="0" marL="0" rtl="0" algn="l">
              <a:spcBef>
                <a:spcPts val="0"/>
              </a:spcBef>
              <a:spcAft>
                <a:spcPts val="0"/>
              </a:spcAft>
              <a:buNone/>
            </a:pPr>
            <a:r>
              <a:rPr lang="hu" sz="1400"/>
              <a:t>Így az előbbi feltételes valószínűség kibontható, csak exponenciális méretű lesz a felbontása, ami közel kezelhetetlen.</a:t>
            </a:r>
            <a:endParaRPr sz="1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123d04ff0_1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123d04ff0_1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t>Most jön be a képbe a feltételes függetlenség, mert az ismert mezők nagyobbrészt nincsenek kapcsolatban az ismeretlenekkel. Ezért kezeljük külön azokat, melyekkel valóban nincsenek kapcsolatban (egyéb)!</a:t>
            </a:r>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123d04ff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123d04ff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t>Lássunk egy valós életből származó példát. Péntek (esetleg csütörtök) délután az utolsó óra után rendszerint nagyon kicentizzük, hogy mikor is kell indulnunk, hogy elérjük a vonatot, mellyel hazamegyünk.</a:t>
            </a:r>
            <a:endParaRPr sz="1400"/>
          </a:p>
          <a:p>
            <a:pPr indent="0" lvl="0" marL="0" rtl="0" algn="l">
              <a:spcBef>
                <a:spcPts val="0"/>
              </a:spcBef>
              <a:spcAft>
                <a:spcPts val="0"/>
              </a:spcAft>
              <a:buNone/>
            </a:pPr>
            <a:r>
              <a:rPr lang="hu" sz="1400"/>
              <a:t>Mennyivel korábban kell elindulnunk? Ez attól is függ, hogy ki hogyan megy ki az állomásra, bár rendszerint a trolibusz a válasz erre. Egy idő után rendszerint megtanuljuk, ahogy ebben az idősávban a kiéréshez minimum ennyi, maxim ennyi idő kell (15 perc előírt menetidő, félóránkénti járat). Ha a rádiót hallgatva, vagy valamely applikáció jelzéséből az derül ki, hogy útközben baleset történt, akkor a tapasztalat nem használható, esetleg egy alternatív útvonal segíthet. De ha az elindulás után történik a baleset, akkor nagyon ráfaraghatunk. Ugyanez történhet akkor is, ha valaki felajánlja, hogy kivisz bennünket a kocsijával, Ha az valamiért nem indul el, vagy lapos a gumija, akkor megint reménytelen, hogy elérjük a vonatot. </a:t>
            </a:r>
            <a:endParaRPr sz="1400"/>
          </a:p>
          <a:p>
            <a:pPr indent="0" lvl="0" marL="0" rtl="0" algn="l">
              <a:spcBef>
                <a:spcPts val="0"/>
              </a:spcBef>
              <a:spcAft>
                <a:spcPts val="0"/>
              </a:spcAft>
              <a:buNone/>
            </a:pPr>
            <a:r>
              <a:rPr lang="hu" sz="1400"/>
              <a:t>Az a probléma, hogy a közlekedésnek nagyon sok résztvevője van, nem ismerjük a céljaikat, nem tudunk ezekkel előre számolni. Viszont ha nem egy-egy résztvevővel számolunk, hanem az összességükkel, akkor tendenciákat megkapunk, csak az alkalmazásuk jelentős hibával terhelt, ami már elég lehet, hogy csak integessünk a vonatnak. Másfelől a Pestről Nyíregyházára menő vonatok jelentős kését tudnak összeszedni, ez megint beleszámíthat az indulásunk időpontjába.</a:t>
            </a:r>
            <a:endParaRPr sz="1400"/>
          </a:p>
          <a:p>
            <a:pPr indent="0" lvl="0" marL="0" rtl="0" algn="l">
              <a:spcBef>
                <a:spcPts val="0"/>
              </a:spcBef>
              <a:spcAft>
                <a:spcPts val="0"/>
              </a:spcAft>
              <a:buNone/>
            </a:pPr>
            <a:r>
              <a:rPr lang="hu" sz="1400"/>
              <a:t>Hogyan lehet ezzel megbirkózni? A szemellenzős megoldás szerint nem számolunk semmilyen véletlen eseménnyel (baleset, késés), és ugyanabban az időpontban indulok. A másik figyelembe vesz minden előforduló feltételt, de ezek jelentős részét nem ismerjük, sőt nem is tudjuk megismerni, így a gyakorlatban nem használható. </a:t>
            </a:r>
            <a:endParaRPr sz="1400"/>
          </a:p>
          <a:p>
            <a:pPr indent="0" lvl="0" marL="0" rtl="0" algn="l">
              <a:spcBef>
                <a:spcPts val="0"/>
              </a:spcBef>
              <a:spcAft>
                <a:spcPts val="0"/>
              </a:spcAft>
              <a:buNone/>
            </a:pPr>
            <a:r>
              <a:rPr lang="hu" sz="1400"/>
              <a:t>Aki biztosra akar menni, az sokkal korábban elindul, de ki akarja az idejét a Nagyállomáson tölteni?</a:t>
            </a:r>
            <a:endParaRPr sz="14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123d04ff0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123d04ff0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t>A korábban is szereplő feltételes valószínűséget újra felírhatjuk, ahogy a kibontását is. Ezt alakítsuk tovább feltételes valószínűséget használva. Az ismeretlen mezőket két részre szedve, az “egyéb” mezőket elhagyhatjuk a feltételből, mert azok valóban nincsenek hatással a kérdésünkre. Az együttes valószínűségeket hátul szorzásra bonthatjuk, mert a csapdák egymástól függetlenül lettek lerakva. Ezek után a szummától független mennyiségeket kiemelhetjük,és már csak pár változót tartalmazó képlethet jutunk.</a:t>
            </a:r>
            <a:endParaRPr sz="14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123d04ff0_1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123d04ff0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t>Lássuk, hogy milyen esetek fordulhatnak elő, melyek megfelelnek az érzékeléseknek. Első három esetben már ott van a kérdéses mezőn a csapda, ezek közül az elsőben még két további (esélye 0,2ｘ0,2), a másodikban már csak a középső </a:t>
            </a:r>
            <a:r>
              <a:rPr lang="hu" sz="1400">
                <a:solidFill>
                  <a:schemeClr val="dk1"/>
                </a:solidFill>
              </a:rPr>
              <a:t>(esélye 0,2ｘ0,8) és így tovább. Ezeket behelyettesítve a képletbe, kapjuk a 31% esélyt. A középső mezőre egy hasonló számolással 86% esélye van a csapdának. Ezért szélen érdemes folytatni (a szimmetria miatt a másik irányban is ugyanez van.)</a:t>
            </a:r>
            <a:endParaRPr sz="14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123d04ff0_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123d04ff0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t>A valószínűségszámítás egy matematikai tudomány, stabil és pontos adatokkal. Ezt használhatjuk a bizonytalan környezetek esetén a valószínűségek meghatározására.</a:t>
            </a:r>
            <a:endParaRPr sz="1400"/>
          </a:p>
          <a:p>
            <a:pPr indent="0" lvl="0" marL="0" rtl="0" algn="l">
              <a:spcBef>
                <a:spcPts val="0"/>
              </a:spcBef>
              <a:spcAft>
                <a:spcPts val="0"/>
              </a:spcAft>
              <a:buNone/>
            </a:pPr>
            <a:r>
              <a:rPr lang="hu" sz="1400"/>
              <a:t>Ha több állításunk is van, akkor az együttes eloszlásuk adja meg az egyes egyedi események valószínűségét. </a:t>
            </a:r>
            <a:endParaRPr sz="1400"/>
          </a:p>
          <a:p>
            <a:pPr indent="0" lvl="0" marL="0" rtl="0" algn="l">
              <a:spcBef>
                <a:spcPts val="0"/>
              </a:spcBef>
              <a:spcAft>
                <a:spcPts val="0"/>
              </a:spcAft>
              <a:buNone/>
            </a:pPr>
            <a:r>
              <a:rPr lang="hu" sz="1400"/>
              <a:t>Ha egy konkrét esemény valószínűségére van szükségünk, akkor tekinteni kell az azt alkotó egyedi események valószínűségét, és összegezni.</a:t>
            </a:r>
            <a:endParaRPr sz="1400"/>
          </a:p>
          <a:p>
            <a:pPr indent="0" lvl="0" marL="0" rtl="0" algn="l">
              <a:spcBef>
                <a:spcPts val="0"/>
              </a:spcBef>
              <a:spcAft>
                <a:spcPts val="0"/>
              </a:spcAft>
              <a:buNone/>
            </a:pPr>
            <a:r>
              <a:rPr lang="hu" sz="1400"/>
              <a:t>Ez a megközelítés gyakran exponenciális, a kezelhetőséghez a méretet csökkenteni kell. A függetlenség illetve a feltételes függetlenség révén a számolások szétbonthatóak, és külön-külön elvégezhetőek. </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123d04ff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123d04ff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t>Milyen eszközöket használhatunk fel, hogy tudjunk dolgozni ezekkel a bizonytalanságokkal, ezeket össze tudjuk kapcsolni, és következtetéseket tudjunk levonni?</a:t>
            </a:r>
            <a:endParaRPr sz="1400"/>
          </a:p>
          <a:p>
            <a:pPr indent="0" lvl="0" marL="0" rtl="0" algn="l">
              <a:spcBef>
                <a:spcPts val="0"/>
              </a:spcBef>
              <a:spcAft>
                <a:spcPts val="0"/>
              </a:spcAft>
              <a:buNone/>
            </a:pPr>
            <a:r>
              <a:rPr lang="hu" sz="1400"/>
              <a:t>Az első egy variánsa a már megismert logikának. Itt vannak feltevéseink, melyeket akkor használunk, ha a nincs tudomásunk a feltétel érvénytelenségéről. Például ha tudjuk, hogy Tux egy madár, akkor szinte biztosak vagyunk abban, hogy Tux tud repülni, hiszen egy madár. (Alapfeltevés, hogy minden madár tud repülni.) Majd ha valahonnan megtudjuk, hogy ez a madár egy pingvin, akkor már azt tudjuk mondani, hogy mégsem tud repülni, hiszen a pingvinek nem repülnek.</a:t>
            </a:r>
            <a:endParaRPr sz="1400"/>
          </a:p>
          <a:p>
            <a:pPr indent="0" lvl="0" marL="0" rtl="0" algn="l">
              <a:spcBef>
                <a:spcPts val="0"/>
              </a:spcBef>
              <a:spcAft>
                <a:spcPts val="0"/>
              </a:spcAft>
              <a:buNone/>
            </a:pPr>
            <a:r>
              <a:rPr lang="hu" sz="1400"/>
              <a:t>A vasutas példában mindenki úgy gondolja, hogy a gépkocsi kereke nem enged le csak úgy, tehát élünk azzal a feltételezéssel, hogy ha valaki odament az egyetemre egy kocsival, az működőképes marad pár órával ezután is.</a:t>
            </a:r>
            <a:endParaRPr sz="1400"/>
          </a:p>
          <a:p>
            <a:pPr indent="0" lvl="0" marL="0" rtl="0" algn="l">
              <a:spcBef>
                <a:spcPts val="0"/>
              </a:spcBef>
              <a:spcAft>
                <a:spcPts val="0"/>
              </a:spcAft>
              <a:buNone/>
            </a:pPr>
            <a:r>
              <a:rPr lang="hu" sz="1400"/>
              <a:t>Sok-sok kérdés merülhet fel ennek a logikának az alkalmazásánál. Mi az, amit szabályként felveszünk, ha mint az előbb ellentmondás merül fel, akkor melyik szabályt tekintjük erősebbnek, stb.</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hu" sz="1400"/>
              <a:t>Más megközelítés szerint vehetjük a tapasztalatból származó gyakoriságokat. Például ha tíz héten keresztül mindig 25 perccel a vonat indulása előtt indultunk el a kari épületből, és csak háromszor sikerült elérni a vonatot, akkor a 30%-os siker, 0,3-as tényezőként tekinthető. Ebből is szép dolgokat lehet összehozni, csak tudni kell, mikor mit lehet összekombinálni. Ha a kari épület körül nézzük a hajnali locsolások eredményét, akkor szinte mindig látható a tíz perccel korábbi locsolás eredménye. Ha őrült szárazság van, akkor lehet, hogy a talaj pillanatok alatt elnyeli az összes vizet, innen jön a 99%-os érték. Másrészt ha azt nézzük meg, hogy miért is vizes a fű, akkor az vizes fű eseteit megnézve 70%-ukban ez az eső eredménye. (Ha nem szükséges, akkor miért is locsoljunk?) Ha implikációnak tekintenénk a kapcsolatokat (A→B, B</a:t>
            </a:r>
            <a:r>
              <a:rPr lang="hu" sz="1400">
                <a:solidFill>
                  <a:schemeClr val="dk1"/>
                </a:solidFill>
              </a:rPr>
              <a:t>→C</a:t>
            </a:r>
            <a:r>
              <a:rPr lang="hu" sz="1400"/>
              <a:t>), akkor felmerül, hogy itt is összekapcsolatjuk ezeket, hasonlóan a rezolúció szabályához? Mert esetünkben ez igen fura eredményt ad (melyre egyébként esküsznek a kerttulajdonosok), ha locsolunk, akkor esni fog az eső. De milyen gyakoriságot rendeljünk hozzá? (A hölgyek cseréljék le a locsolást az ablakpucolással!)</a:t>
            </a:r>
            <a:endParaRPr sz="1400"/>
          </a:p>
          <a:p>
            <a:pPr indent="0" lvl="0" marL="0" rtl="0" algn="l">
              <a:spcBef>
                <a:spcPts val="0"/>
              </a:spcBef>
              <a:spcAft>
                <a:spcPts val="0"/>
              </a:spcAft>
              <a:buNone/>
            </a:pPr>
            <a:r>
              <a:rPr lang="hu" sz="1400"/>
              <a:t>A valószínűségszámítás nem gyakoriságot ad meg, hanem egy esélyt, és majd a gyakoriság sok-sok eset esetén tart ehhez az esélyhez. A valószínűségszámítást az élet hozta létre, volt aki nyerni akart a szerencsejátékban. De az előzményei több mint ezer évre visszavezethetőek. </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123d04ff0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123d04ff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t>Sőt van egy másik logikai megközelítés, mely már a nyolcvanas években elhozta az intelligens mosógépet, sőt intelligens szellőztetést, metrószerelvény vezérlését. Itt minden egyes atomi formulához egy 0 és 1 közti számot rendelünk, de ez nem gyakoriságot jelent, hanem az igazság fokát. Ha például az a kérdés, hogy egy 170 cm-es személy mennyire tekinthető magasnak, akkor erre 0,3-mal válaszolhatunk.</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123d04ff0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123d04ff0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t>Térjünk vissza a valószínűséghez! Akkor használunk valószínűséget, ha nincs elegendő információnk, túl nehéz, vagy túl drága megszerezni, vagy olyan sok van, hogy a feldolgozása okoz felesleges költséget. A vásárlói elégedettség, politikai kampányok eredményességének mérésére is egy mintát tesztelnek, a benne lévőket kérdik meg, hívják fel, és az alapján következtetnek az egész populációra. Ha reprezentatív a minta, akkor az így kapott eredmény igen közel van a valósághoz.</a:t>
            </a:r>
            <a:endParaRPr sz="1400"/>
          </a:p>
          <a:p>
            <a:pPr indent="0" lvl="0" marL="0" rtl="0" algn="l">
              <a:spcBef>
                <a:spcPts val="0"/>
              </a:spcBef>
              <a:spcAft>
                <a:spcPts val="0"/>
              </a:spcAft>
              <a:buNone/>
            </a:pPr>
            <a:r>
              <a:rPr lang="hu" sz="1400"/>
              <a:t>Most itt a koronavírus idején sem lesz elég idő annak vizsgálatára, hogy az adott betegnek milyen további (esetleg fel nem ismert) megbetegedései vannak, hanem ezt is túlélési eséllyel közelítik.</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hu" sz="1400"/>
              <a:t>Vannak tények, és vannak esélyek. Abban az esetben, ha ott van még az ismeretlen, akkor esélyről beszélünk. A szabályos kártyacsomagból kihúzott lap lehet pikk ász, és lehet más is. Ha elfogadjuk, hogy minden lap azonos eséllyel húzható ki, akkor – mielőtt megnéznénk a lapot – 1/52 esélyt adunk annak, hogy </a:t>
            </a:r>
            <a:r>
              <a:rPr b="1" lang="hu" sz="1400"/>
              <a:t>ez a lap maga a pikk ász,</a:t>
            </a:r>
            <a:r>
              <a:rPr lang="hu" sz="1400"/>
              <a:t> ha az, de akkor is, ha nem az. Mikor változik meg az álláspontunk? Ha megfordítjuk a lapot, és kerül, hogy mi is az. Ekkor már egyértelmű lesz, hogy az a lap a pikk ász, vagy nem az. Itt már nem esélyről van szó, hanem tényről. </a:t>
            </a:r>
            <a:endParaRPr sz="1400"/>
          </a:p>
          <a:p>
            <a:pPr indent="0" lvl="0" marL="0" rtl="0" algn="l">
              <a:spcBef>
                <a:spcPts val="0"/>
              </a:spcBef>
              <a:spcAft>
                <a:spcPts val="0"/>
              </a:spcAft>
              <a:buNone/>
            </a:pPr>
            <a:r>
              <a:rPr lang="hu" sz="1400"/>
              <a:t>Ennek megfelelően a tapasztalatból nyert elképzelésünk, hiedelmünk szerinti esély/valószínűség elnevezése az előzetes/</a:t>
            </a:r>
            <a:r>
              <a:rPr b="1" lang="hu" sz="1400"/>
              <a:t>a priori</a:t>
            </a:r>
            <a:r>
              <a:rPr lang="hu" sz="1400"/>
              <a:t> valószínűség. Ha adottak már egyes tények, és ezekhez kapcsolódó valószínűségekről beszélünk, ezek feltételes valószínűségek lesznek.</a:t>
            </a:r>
            <a:endParaRPr sz="1400"/>
          </a:p>
          <a:p>
            <a:pPr indent="0" lvl="0" marL="0" rtl="0" algn="l">
              <a:spcBef>
                <a:spcPts val="0"/>
              </a:spcBef>
              <a:spcAft>
                <a:spcPts val="0"/>
              </a:spcAft>
              <a:buNone/>
            </a:pPr>
            <a:r>
              <a:rPr lang="hu" sz="1400"/>
              <a:t>Ideális esetben használhatjuk a matematika által szolgáltatott eredményeket, viszont gyakran nincs megfelelő eszköztárunk, hogy az esélyeket kiszámítsuk, ekkor saját magunk adjuk meg azokat, és esetleg időnként módosítjuk, ha nagyon eltér a tapasztaltaktól.</a:t>
            </a:r>
            <a:endParaRPr sz="1400"/>
          </a:p>
          <a:p>
            <a:pPr indent="0" lvl="0" marL="0" rtl="0" algn="l">
              <a:spcBef>
                <a:spcPts val="0"/>
              </a:spcBef>
              <a:spcAft>
                <a:spcPts val="0"/>
              </a:spcAft>
              <a:buNone/>
            </a:pPr>
            <a:r>
              <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123d04ff0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123d04ff0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t>Ezek után minden egyes időtartamhoz hozzárendelhetünk egy esélyt, egy valószínűséget.</a:t>
            </a:r>
            <a:endParaRPr sz="1400"/>
          </a:p>
          <a:p>
            <a:pPr indent="0" lvl="0" marL="0" rtl="0" algn="l">
              <a:spcBef>
                <a:spcPts val="0"/>
              </a:spcBef>
              <a:spcAft>
                <a:spcPts val="0"/>
              </a:spcAft>
              <a:buNone/>
            </a:pPr>
            <a:r>
              <a:rPr lang="hu" sz="1400"/>
              <a:t>Viszont még mindig ott áll előttünk a kérdés, hogy mikor is induljunk! Ez már személyfüggő. Valószínű, hogy más értéket választunk az aznapi utolsó vonathoz, mint az azt megelőzőhöz, főleg ha nincs hol aludnunk. De eltérünk abban is, hogy kit mennyire ráz meg egy lekésett vonat, vagy mennyire unja az állomáson való ücsörgést. </a:t>
            </a:r>
            <a:endParaRPr sz="1400"/>
          </a:p>
          <a:p>
            <a:pPr indent="0" lvl="0" marL="0" rtl="0" algn="l">
              <a:spcBef>
                <a:spcPts val="0"/>
              </a:spcBef>
              <a:spcAft>
                <a:spcPts val="0"/>
              </a:spcAft>
              <a:buNone/>
            </a:pPr>
            <a:r>
              <a:rPr lang="hu" sz="1400"/>
              <a:t>Ilyen döntések a gazdasági életben nap mint nap előfordulnak, így kialakult a megfelelő tudományág is. A hasznosságelmélet azt kutatja, hogy az alternatívákat miképp lehet sorba állítani, és ezt hogyan lehet felhasználni a későbbiekben. Ha ezeket a döntéseket még esélyekkel is el tudjuk látni, akkor az már a döntéselmélet lesz. Itt is felbukkan több kérdés, például az egymást követő döntések kérdése.</a:t>
            </a:r>
            <a:endParaRPr sz="1400"/>
          </a:p>
          <a:p>
            <a:pPr indent="0" lvl="0" marL="0" rtl="0" algn="l">
              <a:spcBef>
                <a:spcPts val="0"/>
              </a:spcBef>
              <a:spcAft>
                <a:spcPts val="0"/>
              </a:spcAft>
              <a:buNone/>
            </a:pPr>
            <a:r>
              <a:rPr lang="hu" sz="1400"/>
              <a:t>Ha valakit ez a téma érdekel, akkor az AIMA könyv 16. és 17. fejezete erről szól. </a:t>
            </a: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123d04ff0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123d04ff0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t>Kezdjünk bele az ismétlésbe! Első fogalom az </a:t>
            </a:r>
            <a:r>
              <a:rPr b="1" lang="hu" sz="1400"/>
              <a:t>elemi esemény</a:t>
            </a:r>
            <a:r>
              <a:rPr lang="hu" sz="1400"/>
              <a:t> lesz, ahol ezek egymást kizáró események, és nem érdemes a szerkezetükről beszélni, mert azáltal nem kezelhetjük egyszerűbben. Ha három kockát dobunk fel, és az összpontot tekintjük, akkor elemi esemény lesz a 3 dobása, 4 dobása, </a:t>
            </a:r>
            <a:r>
              <a:rPr lang="hu" sz="1400"/>
              <a:t>...</a:t>
            </a:r>
            <a:r>
              <a:rPr lang="hu" sz="1400"/>
              <a:t>., 18 dobása. Ezek mindegyikéhez egy-egy valószínűséget (esélyt) kell rendelnünk. Ennek a kiszámítása már nem olyan egyszerű. Épp ezért talán érdemes a három kockát megkülönböztetni egymástól, és hogy az egyes kockákka mit is dobtunk, tekinteni egy-egy elemi eseménynek. Ekkor igen egyszerűvé válik minden. Viszont ha az kérdés, hogy mekkora lesz annak az esélye, hogy 10-et dobtunk a három kockával, akkor azt egy </a:t>
            </a:r>
            <a:r>
              <a:rPr b="1" lang="hu" sz="1400"/>
              <a:t>esemény</a:t>
            </a:r>
            <a:r>
              <a:rPr lang="hu" sz="1400"/>
              <a:t>nek tekintve, az összes előforduló elemi esemény valószínűségét összesítve megkapjuk a valószínűségét.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hu" sz="1400"/>
              <a:t>Talán ebből is látszik, hogy gyakran a saját döntésünk az elemi és nem elemi események megadása. Úgy kell csinálni, hogy nekünk jobb legyen!</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123d04ff0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123d04ff0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t>Ezek után tekinthetünk egy függvényt, mely az elemi eseményekhez egy értéket rendel. A későbbiekben, hogy nem legyenek hosszas számolásaink, alapvetően olyan valószínűségi változókat használunk, melyek logikai értéket reprezentálnak. Tehát ilyen értelemben egy karakterisztikus fügvénynek is tekinthetőek.  A </a:t>
            </a:r>
            <a:r>
              <a:rPr i="1" lang="hu" sz="1400"/>
              <a:t>páratlan</a:t>
            </a:r>
            <a:r>
              <a:rPr lang="hu" sz="1400"/>
              <a:t> egy ilyen függvény. A kockadobás eredményeihez (1-6) rendel igaz illetve hamis értékeket, természetesen az 1, 3 és 5 elemi eseményekhez kell igazat rendelni.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hu" sz="1400"/>
              <a:t>Ha ezek után felmerül a kérdés, hogy mekkora esélye van páros számot dobni, azaz venni kell, hogy a Páros(ω) mely ω elemi értékek esetén lesz igaz, és az ehhez tartozó valószínűségeket (esélyeket) össze kell adni. Szabályos kockánál minden szám esélye ⅙, s mivel 3 elemi eseményünk van, így ½ lesz esélye páros számot dobni. Hasonlóan négynél csak két nagyobb szám van, így a négynél nagyobb szám dobásának esélye ⅓. </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FF0000"/>
              </a:buClr>
              <a:buSzPts val="5200"/>
              <a:buNone/>
              <a:defRPr sz="5200">
                <a:solidFill>
                  <a:srgbClr val="FF000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FF0000"/>
              </a:buClr>
              <a:buSzPts val="2800"/>
              <a:buNone/>
              <a:defRPr>
                <a:solidFill>
                  <a:srgbClr val="FF0000"/>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h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gif"/><Relationship Id="rId4" Type="http://schemas.openxmlformats.org/officeDocument/2006/relationships/image" Target="../media/image4.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gif"/><Relationship Id="rId4" Type="http://schemas.openxmlformats.org/officeDocument/2006/relationships/image" Target="../media/image3.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hu"/>
              <a:t>A mesterséges intelligencia alapjai</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hu"/>
              <a:t>bizonytalanság kezelése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Miért használunk valószínűségeket?</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A definíciók szerint a logikailag összekapcsolódó események valószínűségei is összekapcsolódnak</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P(a∨b) = P(a) + P(b) - P(aΛb)</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Állítások</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állításnak azt tekintjük, amikor egy esemény (elemi események halmaza) teljesül</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legyen A és B két véletlen változó</a:t>
            </a:r>
            <a:endParaRPr>
              <a:solidFill>
                <a:schemeClr val="dk1"/>
              </a:solidFill>
            </a:endParaRPr>
          </a:p>
          <a:p>
            <a:pPr indent="-317500" lvl="1" marL="914400" rtl="0" algn="l">
              <a:spcBef>
                <a:spcPts val="0"/>
              </a:spcBef>
              <a:spcAft>
                <a:spcPts val="0"/>
              </a:spcAft>
              <a:buClr>
                <a:schemeClr val="dk1"/>
              </a:buClr>
              <a:buSzPts val="1400"/>
              <a:buChar char="○"/>
            </a:pPr>
            <a:r>
              <a:rPr i="1" lang="hu">
                <a:solidFill>
                  <a:schemeClr val="dk1"/>
                </a:solidFill>
              </a:rPr>
              <a:t>a</a:t>
            </a:r>
            <a:r>
              <a:rPr lang="hu">
                <a:solidFill>
                  <a:schemeClr val="dk1"/>
                </a:solidFill>
              </a:rPr>
              <a:t> esemény = azon elemi események halmaza, ahol A(ധ) = igaz</a:t>
            </a:r>
            <a:endParaRPr>
              <a:solidFill>
                <a:schemeClr val="dk1"/>
              </a:solidFill>
            </a:endParaRPr>
          </a:p>
          <a:p>
            <a:pPr indent="-317500" lvl="1" marL="914400" rtl="0" algn="l">
              <a:spcBef>
                <a:spcPts val="0"/>
              </a:spcBef>
              <a:spcAft>
                <a:spcPts val="0"/>
              </a:spcAft>
              <a:buClr>
                <a:schemeClr val="dk1"/>
              </a:buClr>
              <a:buSzPts val="1400"/>
              <a:buChar char="○"/>
            </a:pPr>
            <a:r>
              <a:rPr i="1" lang="hu">
                <a:solidFill>
                  <a:schemeClr val="dk1"/>
                </a:solidFill>
              </a:rPr>
              <a:t>￢a</a:t>
            </a:r>
            <a:r>
              <a:rPr lang="hu">
                <a:solidFill>
                  <a:schemeClr val="dk1"/>
                </a:solidFill>
              </a:rPr>
              <a:t> esemény = azon elemi események halmaza, ahol A(ധ) = hamis</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a∧b esemény = azon elemi események halmaza, ahol A(ധ) = igaz és B(ധ) = igaz</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MI alkalmazásokban az elemi eseményeket a valószínűségi változók értékei határozzák meg, pl. az elemi események halmaza az értékkészletek Descartes szorzata</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logikai változók esetén az elemi esemény = nulladrendű interpretáció</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állítás = elemi állítások diszjunkciója  </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Állítások szintaxisa</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Ítéletlogikai vagy logikai valószínűségi változó</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Lyuk (lyukas a fogam?)</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„Lyuk = igaz” egy állítás, leírható „ lyukas” alakban is</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Diszkrét valószínűségi változó (véges vagy végtelen)</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az Időjárás a (napos, esős, felhős és havas) egyike</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„Időjárás = esős” egy állítás</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az értékeknek egymást kizárónak kell lenniük, és ki kell adniuk az összes lehetőséget</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Folytonos valószínűségi változó (korlátos vagy nem korlátos)</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„Hőmérséklet = 21,6” vagy „Hőmérséklet &lt; 22,1” egy-egy állítás</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Állítások bármilyen logikai kombinációja újra állítást ad.</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Előzetes valószínűség (a priori)</a:t>
            </a:r>
            <a:endParaRPr/>
          </a:p>
        </p:txBody>
      </p:sp>
      <p:sp>
        <p:nvSpPr>
          <p:cNvPr id="127" name="Google Shape;127;p25"/>
          <p:cNvSpPr txBox="1"/>
          <p:nvPr>
            <p:ph idx="1" type="body"/>
          </p:nvPr>
        </p:nvSpPr>
        <p:spPr>
          <a:xfrm>
            <a:off x="311700" y="1152475"/>
            <a:ext cx="8520600" cy="2704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Állítások előzetes vagy feltétel nélküli valószínűsége</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azt a meggyőződési mértéket jelenti, amely bármely más információ hiányában az állításhoz kapcsolható</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P(lyukas) = 0,1, P(Időjárás=napos) = 0,73</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 valószínűségi eloszlás értéket rendel minden lehetséges értékadáshoz:</a:t>
            </a:r>
            <a:endParaRPr>
              <a:solidFill>
                <a:schemeClr val="dk1"/>
              </a:solidFill>
            </a:endParaRPr>
          </a:p>
          <a:p>
            <a:pPr indent="-317500" lvl="1" marL="914400" rtl="0" algn="l">
              <a:spcBef>
                <a:spcPts val="0"/>
              </a:spcBef>
              <a:spcAft>
                <a:spcPts val="0"/>
              </a:spcAft>
              <a:buClr>
                <a:schemeClr val="dk1"/>
              </a:buClr>
              <a:buSzPts val="1400"/>
              <a:buChar char="○"/>
            </a:pPr>
            <a:r>
              <a:rPr i="1" lang="hu">
                <a:solidFill>
                  <a:schemeClr val="dk1"/>
                </a:solidFill>
              </a:rPr>
              <a:t>P</a:t>
            </a:r>
            <a:r>
              <a:rPr lang="hu">
                <a:solidFill>
                  <a:schemeClr val="dk1"/>
                </a:solidFill>
              </a:rPr>
              <a:t>(Időjárás) = (0,73; 0,1; 0,07; 0,1) 	(normalizált, az összegük 1)</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Együttes valószínűségi eloszlás – véletlen változóhalmaz összes lehetséges kombinációjának valószínűsége </a:t>
            </a:r>
            <a:endParaRPr>
              <a:solidFill>
                <a:schemeClr val="dk1"/>
              </a:solidFill>
            </a:endParaRPr>
          </a:p>
          <a:p>
            <a:pPr indent="-317500" lvl="1" marL="914400" rtl="0" algn="l">
              <a:spcBef>
                <a:spcPts val="0"/>
              </a:spcBef>
              <a:spcAft>
                <a:spcPts val="0"/>
              </a:spcAft>
              <a:buClr>
                <a:schemeClr val="dk1"/>
              </a:buClr>
              <a:buSzPts val="1400"/>
              <a:buChar char="○"/>
            </a:pPr>
            <a:r>
              <a:rPr i="1" lang="hu">
                <a:solidFill>
                  <a:schemeClr val="dk1"/>
                </a:solidFill>
              </a:rPr>
              <a:t>P</a:t>
            </a:r>
            <a:r>
              <a:rPr lang="hu">
                <a:solidFill>
                  <a:schemeClr val="dk1"/>
                </a:solidFill>
              </a:rPr>
              <a:t>(Időjárás,Lyuk)=</a:t>
            </a:r>
            <a:endParaRPr>
              <a:solidFill>
                <a:schemeClr val="dk1"/>
              </a:solidFill>
            </a:endParaRPr>
          </a:p>
        </p:txBody>
      </p:sp>
      <p:graphicFrame>
        <p:nvGraphicFramePr>
          <p:cNvPr id="128" name="Google Shape;128;p25"/>
          <p:cNvGraphicFramePr/>
          <p:nvPr/>
        </p:nvGraphicFramePr>
        <p:xfrm>
          <a:off x="1593300" y="3856675"/>
          <a:ext cx="3000000" cy="3000000"/>
        </p:xfrm>
        <a:graphic>
          <a:graphicData uri="http://schemas.openxmlformats.org/drawingml/2006/table">
            <a:tbl>
              <a:tblPr>
                <a:noFill/>
                <a:tableStyleId>{98FE07E8-FC9D-4562-A7C4-278251F8FB57}</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hu">
                          <a:solidFill>
                            <a:schemeClr val="dk1"/>
                          </a:solidFill>
                        </a:rPr>
                        <a:t>Időjárás</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hu">
                          <a:solidFill>
                            <a:schemeClr val="dk1"/>
                          </a:solidFill>
                        </a:rPr>
                        <a:t>napos</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hu">
                          <a:solidFill>
                            <a:schemeClr val="dk1"/>
                          </a:solidFill>
                        </a:rPr>
                        <a:t>esős</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hu">
                          <a:solidFill>
                            <a:schemeClr val="dk1"/>
                          </a:solidFill>
                        </a:rPr>
                        <a:t>felhős</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hu">
                          <a:solidFill>
                            <a:schemeClr val="dk1"/>
                          </a:solidFill>
                        </a:rPr>
                        <a:t>havas</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hu">
                          <a:solidFill>
                            <a:schemeClr val="dk1"/>
                          </a:solidFill>
                        </a:rPr>
                        <a:t>Lyuk = igaz</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hu">
                          <a:solidFill>
                            <a:schemeClr val="dk1"/>
                          </a:solidFill>
                        </a:rPr>
                        <a:t>0,144</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hu">
                          <a:solidFill>
                            <a:schemeClr val="dk1"/>
                          </a:solidFill>
                        </a:rPr>
                        <a:t>0,02</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hu">
                          <a:solidFill>
                            <a:schemeClr val="dk1"/>
                          </a:solidFill>
                        </a:rPr>
                        <a:t>0,0,16</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hu">
                          <a:solidFill>
                            <a:schemeClr val="dk1"/>
                          </a:solidFill>
                        </a:rPr>
                        <a:t>0,02</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hu">
                          <a:solidFill>
                            <a:schemeClr val="dk1"/>
                          </a:solidFill>
                        </a:rPr>
                        <a:t>Lyuk = hamis</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hu">
                          <a:solidFill>
                            <a:schemeClr val="dk1"/>
                          </a:solidFill>
                        </a:rPr>
                        <a:t>0,576</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hu">
                          <a:solidFill>
                            <a:schemeClr val="dk1"/>
                          </a:solidFill>
                        </a:rPr>
                        <a:t>0,08</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hu">
                          <a:solidFill>
                            <a:schemeClr val="dk1"/>
                          </a:solidFill>
                        </a:rPr>
                        <a:t>0,064</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hu">
                          <a:solidFill>
                            <a:schemeClr val="dk1"/>
                          </a:solidFill>
                        </a:rPr>
                        <a:t>0,08</a:t>
                      </a:r>
                      <a:endParaRPr>
                        <a:solidFill>
                          <a:schemeClr val="dk1"/>
                        </a:solidFill>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Folytonos változók valószínűsége</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A lehetséges értéket száma végtelen, így táblázatban nem foglalható össze</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Annak valószínűsége, hogy egy valószínűségi változó egy adott </a:t>
            </a:r>
            <a:r>
              <a:rPr i="1" lang="hu">
                <a:solidFill>
                  <a:schemeClr val="dk1"/>
                </a:solidFill>
              </a:rPr>
              <a:t>x</a:t>
            </a:r>
            <a:r>
              <a:rPr lang="hu">
                <a:solidFill>
                  <a:schemeClr val="dk1"/>
                </a:solidFill>
              </a:rPr>
              <a:t> értéket vesz fel, általában </a:t>
            </a:r>
            <a:r>
              <a:rPr i="1" lang="hu">
                <a:solidFill>
                  <a:schemeClr val="dk1"/>
                </a:solidFill>
              </a:rPr>
              <a:t>x</a:t>
            </a:r>
            <a:r>
              <a:rPr lang="hu">
                <a:solidFill>
                  <a:schemeClr val="dk1"/>
                </a:solidFill>
              </a:rPr>
              <a:t> egy paraméterezett függvényeként definiálható.</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Pl. P(Hőmérséklet = x) = U[18, 26](x) - azaz egyenletes eloszlású 18 és 26 C között.</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Valószínűség-sűrűségfüggvény</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a sűrűségfüggvény integrálja 1</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P(X=20,5) = 0,125 értelmezése</a:t>
            </a:r>
            <a:endParaRPr>
              <a:solidFill>
                <a:schemeClr val="dk1"/>
              </a:solidFill>
            </a:endParaRPr>
          </a:p>
          <a:p>
            <a:pPr indent="0" lvl="0" marL="0" rtl="0" algn="ctr">
              <a:spcBef>
                <a:spcPts val="1600"/>
              </a:spcBef>
              <a:spcAft>
                <a:spcPts val="0"/>
              </a:spcAft>
              <a:buNone/>
            </a:pPr>
            <a:r>
              <a:rPr lang="hu">
                <a:solidFill>
                  <a:schemeClr val="dk1"/>
                </a:solidFill>
              </a:rPr>
              <a:t>lim</a:t>
            </a:r>
            <a:r>
              <a:rPr baseline="-25000" lang="hu">
                <a:solidFill>
                  <a:schemeClr val="dk1"/>
                </a:solidFill>
              </a:rPr>
              <a:t>dx➝0</a:t>
            </a:r>
            <a:r>
              <a:rPr lang="hu">
                <a:solidFill>
                  <a:schemeClr val="dk1"/>
                </a:solidFill>
              </a:rPr>
              <a:t> P(20,5 ≤ X ≤ 20,5+dx)/dx = 0,125</a:t>
            </a:r>
            <a:endParaRPr>
              <a:solidFill>
                <a:schemeClr val="dk1"/>
              </a:solidFill>
            </a:endParaRPr>
          </a:p>
          <a:p>
            <a:pPr indent="0" lvl="0" marL="0" rtl="0" algn="l">
              <a:spcBef>
                <a:spcPts val="1600"/>
              </a:spcBef>
              <a:spcAft>
                <a:spcPts val="1600"/>
              </a:spcAft>
              <a:buNone/>
            </a:pPr>
            <a:r>
              <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Feltételes valószínűség</a:t>
            </a:r>
            <a:endParaRPr/>
          </a:p>
        </p:txBody>
      </p:sp>
      <p:sp>
        <p:nvSpPr>
          <p:cNvPr id="140" name="Google Shape;140;p27"/>
          <p:cNvSpPr txBox="1"/>
          <p:nvPr>
            <p:ph idx="1" type="body"/>
          </p:nvPr>
        </p:nvSpPr>
        <p:spPr>
          <a:xfrm>
            <a:off x="311700" y="1152475"/>
            <a:ext cx="8520600" cy="386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Feltételes vagy a posterior valószínűség</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ha az ágens bizonyos tények birtokába jut a korábban ismeretlen, a tartományra jellemző véletlen változóra vonatkozóan, az a priori valószínűségek nem használhatóak</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P(lyukas|fogfájás) = 0.8</a:t>
            </a:r>
            <a:endParaRPr>
              <a:solidFill>
                <a:schemeClr val="dk1"/>
              </a:solidFill>
            </a:endParaRPr>
          </a:p>
          <a:p>
            <a:pPr indent="-317500" lvl="2" marL="1371600" rtl="0" algn="l">
              <a:spcBef>
                <a:spcPts val="0"/>
              </a:spcBef>
              <a:spcAft>
                <a:spcPts val="0"/>
              </a:spcAft>
              <a:buClr>
                <a:schemeClr val="dk1"/>
              </a:buClr>
              <a:buSzPts val="1400"/>
              <a:buChar char="■"/>
            </a:pPr>
            <a:r>
              <a:rPr lang="hu">
                <a:solidFill>
                  <a:schemeClr val="dk1"/>
                </a:solidFill>
              </a:rPr>
              <a:t>adott, hogy a betegnek fáj a foga; ezt és csak ezt tudjuk</a:t>
            </a:r>
            <a:endParaRPr>
              <a:solidFill>
                <a:schemeClr val="dk1"/>
              </a:solidFill>
            </a:endParaRPr>
          </a:p>
          <a:p>
            <a:pPr indent="-317500" lvl="2" marL="1371600" rtl="0" algn="l">
              <a:spcBef>
                <a:spcPts val="0"/>
              </a:spcBef>
              <a:spcAft>
                <a:spcPts val="0"/>
              </a:spcAft>
              <a:buClr>
                <a:schemeClr val="dk1"/>
              </a:buClr>
              <a:buSzPts val="1400"/>
              <a:buChar char="■"/>
            </a:pPr>
            <a:r>
              <a:rPr lang="hu">
                <a:solidFill>
                  <a:schemeClr val="dk1"/>
                </a:solidFill>
              </a:rPr>
              <a:t>nem arról van szó, hogy „ha fáj a foga, akkor 80% eséllyel lyukas”</a:t>
            </a:r>
            <a:endParaRPr>
              <a:solidFill>
                <a:schemeClr val="dk1"/>
              </a:solidFill>
            </a:endParaRPr>
          </a:p>
          <a:p>
            <a:pPr indent="-317500" lvl="2" marL="1371600" rtl="0" algn="l">
              <a:spcBef>
                <a:spcPts val="0"/>
              </a:spcBef>
              <a:spcAft>
                <a:spcPts val="0"/>
              </a:spcAft>
              <a:buClr>
                <a:schemeClr val="dk1"/>
              </a:buClr>
              <a:buSzPts val="1400"/>
              <a:buChar char="■"/>
            </a:pPr>
            <a:r>
              <a:rPr lang="hu">
                <a:solidFill>
                  <a:schemeClr val="dk1"/>
                </a:solidFill>
              </a:rPr>
              <a:t>hanem „ha fáj a foga és semmilyen más információnk nincs, akkor 80% eséllyel lyukas”</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 </a:t>
            </a:r>
            <a:r>
              <a:rPr i="1" lang="hu">
                <a:solidFill>
                  <a:schemeClr val="dk1"/>
                </a:solidFill>
              </a:rPr>
              <a:t>P</a:t>
            </a:r>
            <a:r>
              <a:rPr lang="hu">
                <a:solidFill>
                  <a:schemeClr val="dk1"/>
                </a:solidFill>
              </a:rPr>
              <a:t>(Lyuk|Fogfájás) feltételes eloszlás egy 2⨉2 táblázat</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ha még többet tudunk: P(lyukas|fogfájás, lyukas) = 1</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 kevésbé specifikus feltétel továbbra is érvényes marad új ismeret érkezésekor, de ez nem minden esetben hasznos</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Az új ismeret lehet irreleváns, ekkor egyszerűsíthetünk: az irrelevánst figyelmen kívül hagyhatjuk </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Feltételes valószínűség – képlet</a:t>
            </a:r>
            <a:endParaRPr/>
          </a:p>
        </p:txBody>
      </p:sp>
      <p:sp>
        <p:nvSpPr>
          <p:cNvPr id="146" name="Google Shape;146;p28"/>
          <p:cNvSpPr txBox="1"/>
          <p:nvPr>
            <p:ph idx="1" type="body"/>
          </p:nvPr>
        </p:nvSpPr>
        <p:spPr>
          <a:xfrm>
            <a:off x="311700" y="1152475"/>
            <a:ext cx="8520600" cy="315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A feltételes valószínűség definíciója (ha P(b) ≠ 0)</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0"/>
              </a:spcAft>
              <a:buNone/>
            </a:pPr>
            <a:r>
              <a:t/>
            </a:r>
            <a:endParaRPr>
              <a:solidFill>
                <a:schemeClr val="dk1"/>
              </a:solidFill>
            </a:endParaRPr>
          </a:p>
          <a:p>
            <a:pPr indent="-342900" lvl="0" marL="457200" rtl="0" algn="l">
              <a:spcBef>
                <a:spcPts val="1600"/>
              </a:spcBef>
              <a:spcAft>
                <a:spcPts val="0"/>
              </a:spcAft>
              <a:buClr>
                <a:schemeClr val="dk1"/>
              </a:buClr>
              <a:buSzPts val="1800"/>
              <a:buChar char="●"/>
            </a:pPr>
            <a:r>
              <a:rPr lang="hu">
                <a:solidFill>
                  <a:schemeClr val="dk1"/>
                </a:solidFill>
              </a:rPr>
              <a:t>A </a:t>
            </a:r>
            <a:r>
              <a:rPr b="1" lang="hu">
                <a:solidFill>
                  <a:schemeClr val="dk1"/>
                </a:solidFill>
              </a:rPr>
              <a:t>szorzat szabály </a:t>
            </a:r>
            <a:r>
              <a:rPr lang="hu">
                <a:solidFill>
                  <a:schemeClr val="dk1"/>
                </a:solidFill>
              </a:rPr>
              <a:t>egy alternatív megfogalmazás: </a:t>
            </a:r>
            <a:endParaRPr>
              <a:solidFill>
                <a:schemeClr val="dk1"/>
              </a:solidFill>
            </a:endParaRPr>
          </a:p>
          <a:p>
            <a:pPr indent="0" lvl="0" marL="0" rtl="0" algn="ctr">
              <a:spcBef>
                <a:spcPts val="1600"/>
              </a:spcBef>
              <a:spcAft>
                <a:spcPts val="0"/>
              </a:spcAft>
              <a:buNone/>
            </a:pPr>
            <a:r>
              <a:rPr lang="hu">
                <a:solidFill>
                  <a:schemeClr val="dk1"/>
                </a:solidFill>
              </a:rPr>
              <a:t>P(a∧b) = P(a|b)P(b) = P(b|a)P(a)</a:t>
            </a:r>
            <a:endParaRPr>
              <a:solidFill>
                <a:schemeClr val="dk1"/>
              </a:solidFill>
            </a:endParaRPr>
          </a:p>
          <a:p>
            <a:pPr indent="-342900" lvl="0" marL="457200" rtl="0" algn="l">
              <a:spcBef>
                <a:spcPts val="1600"/>
              </a:spcBef>
              <a:spcAft>
                <a:spcPts val="0"/>
              </a:spcAft>
              <a:buClr>
                <a:schemeClr val="dk1"/>
              </a:buClr>
              <a:buSzPts val="1800"/>
              <a:buChar char="●"/>
            </a:pPr>
            <a:r>
              <a:rPr lang="hu">
                <a:solidFill>
                  <a:schemeClr val="dk1"/>
                </a:solidFill>
              </a:rPr>
              <a:t>Ugyanez megfogalmazható az eloszlásokra is, ám ez nem mátrixszorzás lesz, hanem 8 egyenlet:</a:t>
            </a:r>
            <a:endParaRPr>
              <a:solidFill>
                <a:schemeClr val="dk1"/>
              </a:solidFill>
            </a:endParaRPr>
          </a:p>
          <a:p>
            <a:pPr indent="0" lvl="0" marL="0" rtl="0" algn="ctr">
              <a:spcBef>
                <a:spcPts val="1600"/>
              </a:spcBef>
              <a:spcAft>
                <a:spcPts val="0"/>
              </a:spcAft>
              <a:buNone/>
            </a:pPr>
            <a:r>
              <a:rPr i="1" lang="hu">
                <a:solidFill>
                  <a:schemeClr val="dk1"/>
                </a:solidFill>
              </a:rPr>
              <a:t>P</a:t>
            </a:r>
            <a:r>
              <a:rPr lang="hu">
                <a:solidFill>
                  <a:schemeClr val="dk1"/>
                </a:solidFill>
              </a:rPr>
              <a:t>(Időjárás,Lyuk)=</a:t>
            </a:r>
            <a:r>
              <a:rPr i="1" lang="hu">
                <a:solidFill>
                  <a:schemeClr val="dk1"/>
                </a:solidFill>
              </a:rPr>
              <a:t>P</a:t>
            </a:r>
            <a:r>
              <a:rPr lang="hu">
                <a:solidFill>
                  <a:schemeClr val="dk1"/>
                </a:solidFill>
              </a:rPr>
              <a:t>(Időjárás|Lyuk)</a:t>
            </a:r>
            <a:r>
              <a:rPr i="1" lang="hu">
                <a:solidFill>
                  <a:schemeClr val="dk1"/>
                </a:solidFill>
              </a:rPr>
              <a:t>P</a:t>
            </a:r>
            <a:r>
              <a:rPr lang="hu">
                <a:solidFill>
                  <a:schemeClr val="dk1"/>
                </a:solidFill>
              </a:rPr>
              <a:t>(Lyuk)</a:t>
            </a:r>
            <a:endParaRPr>
              <a:solidFill>
                <a:schemeClr val="dk1"/>
              </a:solidFill>
            </a:endParaRPr>
          </a:p>
          <a:p>
            <a:pPr indent="0" lvl="0" marL="0" rtl="0" algn="ctr">
              <a:spcBef>
                <a:spcPts val="1600"/>
              </a:spcBef>
              <a:spcAft>
                <a:spcPts val="1600"/>
              </a:spcAft>
              <a:buNone/>
            </a:pPr>
            <a:r>
              <a:t/>
            </a:r>
            <a:endParaRPr>
              <a:solidFill>
                <a:schemeClr val="dk1"/>
              </a:solidFill>
            </a:endParaRPr>
          </a:p>
        </p:txBody>
      </p:sp>
      <p:pic>
        <p:nvPicPr>
          <p:cNvPr id="147" name="Google Shape;147;p28"/>
          <p:cNvPicPr preferRelativeResize="0"/>
          <p:nvPr/>
        </p:nvPicPr>
        <p:blipFill rotWithShape="1">
          <a:blip r:embed="rId3">
            <a:alphaModFix/>
          </a:blip>
          <a:srcRect b="0" l="0" r="48413" t="0"/>
          <a:stretch/>
        </p:blipFill>
        <p:spPr>
          <a:xfrm>
            <a:off x="3779375" y="1759200"/>
            <a:ext cx="2076775" cy="738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Láncszabály</a:t>
            </a:r>
            <a:endParaRPr/>
          </a:p>
        </p:txBody>
      </p:sp>
      <p:sp>
        <p:nvSpPr>
          <p:cNvPr id="153" name="Google Shape;15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solidFill>
                  <a:schemeClr val="dk1"/>
                </a:solidFill>
              </a:rPr>
              <a:t>A szorzatszabály többszöri alkalmazásával kapjuk meg a láncszabályt:</a:t>
            </a:r>
            <a:endParaRPr>
              <a:solidFill>
                <a:schemeClr val="dk1"/>
              </a:solidFill>
            </a:endParaRPr>
          </a:p>
          <a:p>
            <a:pPr indent="0" lvl="0" marL="0" rtl="0" algn="l">
              <a:spcBef>
                <a:spcPts val="1600"/>
              </a:spcBef>
              <a:spcAft>
                <a:spcPts val="1600"/>
              </a:spcAft>
              <a:buNone/>
            </a:pPr>
            <a:r>
              <a:rPr i="1" lang="hu">
                <a:solidFill>
                  <a:schemeClr val="dk1"/>
                </a:solidFill>
              </a:rPr>
              <a:t>P</a:t>
            </a:r>
            <a:r>
              <a:rPr lang="hu">
                <a:solidFill>
                  <a:schemeClr val="dk1"/>
                </a:solidFill>
              </a:rPr>
              <a:t>(X</a:t>
            </a:r>
            <a:r>
              <a:rPr baseline="-25000" lang="hu">
                <a:solidFill>
                  <a:schemeClr val="dk1"/>
                </a:solidFill>
              </a:rPr>
              <a:t>1</a:t>
            </a:r>
            <a:r>
              <a:rPr lang="hu">
                <a:solidFill>
                  <a:schemeClr val="dk1"/>
                </a:solidFill>
              </a:rPr>
              <a:t>,...,X</a:t>
            </a:r>
            <a:r>
              <a:rPr baseline="-25000" lang="hu">
                <a:solidFill>
                  <a:schemeClr val="dk1"/>
                </a:solidFill>
              </a:rPr>
              <a:t>n</a:t>
            </a:r>
            <a:r>
              <a:rPr lang="hu">
                <a:solidFill>
                  <a:schemeClr val="dk1"/>
                </a:solidFill>
              </a:rPr>
              <a:t>)= </a:t>
            </a:r>
            <a:r>
              <a:rPr i="1" lang="hu">
                <a:solidFill>
                  <a:schemeClr val="dk1"/>
                </a:solidFill>
              </a:rPr>
              <a:t>P</a:t>
            </a:r>
            <a:r>
              <a:rPr lang="hu">
                <a:solidFill>
                  <a:schemeClr val="dk1"/>
                </a:solidFill>
              </a:rPr>
              <a:t>(X</a:t>
            </a:r>
            <a:r>
              <a:rPr baseline="-25000" lang="hu">
                <a:solidFill>
                  <a:schemeClr val="dk1"/>
                </a:solidFill>
              </a:rPr>
              <a:t>n</a:t>
            </a:r>
            <a:r>
              <a:rPr lang="hu">
                <a:solidFill>
                  <a:schemeClr val="dk1"/>
                </a:solidFill>
              </a:rPr>
              <a:t>|</a:t>
            </a:r>
            <a:r>
              <a:rPr lang="hu">
                <a:solidFill>
                  <a:schemeClr val="dk1"/>
                </a:solidFill>
              </a:rPr>
              <a:t>X</a:t>
            </a:r>
            <a:r>
              <a:rPr baseline="-25000" lang="hu">
                <a:solidFill>
                  <a:schemeClr val="dk1"/>
                </a:solidFill>
              </a:rPr>
              <a:t>1</a:t>
            </a:r>
            <a:r>
              <a:rPr lang="hu">
                <a:solidFill>
                  <a:schemeClr val="dk1"/>
                </a:solidFill>
              </a:rPr>
              <a:t>,...X</a:t>
            </a:r>
            <a:r>
              <a:rPr baseline="-25000" lang="hu">
                <a:solidFill>
                  <a:schemeClr val="dk1"/>
                </a:solidFill>
              </a:rPr>
              <a:t>n-1</a:t>
            </a:r>
            <a:r>
              <a:rPr lang="hu">
                <a:solidFill>
                  <a:schemeClr val="dk1"/>
                </a:solidFill>
              </a:rPr>
              <a:t>) </a:t>
            </a:r>
            <a:r>
              <a:rPr i="1" lang="hu">
                <a:solidFill>
                  <a:schemeClr val="dk1"/>
                </a:solidFill>
              </a:rPr>
              <a:t>P</a:t>
            </a:r>
            <a:r>
              <a:rPr lang="hu">
                <a:solidFill>
                  <a:schemeClr val="dk1"/>
                </a:solidFill>
              </a:rPr>
              <a:t>(X</a:t>
            </a:r>
            <a:r>
              <a:rPr baseline="-25000" lang="hu">
                <a:solidFill>
                  <a:schemeClr val="dk1"/>
                </a:solidFill>
              </a:rPr>
              <a:t>1</a:t>
            </a:r>
            <a:r>
              <a:rPr lang="hu">
                <a:solidFill>
                  <a:schemeClr val="dk1"/>
                </a:solidFill>
              </a:rPr>
              <a:t>,...X</a:t>
            </a:r>
            <a:r>
              <a:rPr baseline="-25000" lang="hu">
                <a:solidFill>
                  <a:schemeClr val="dk1"/>
                </a:solidFill>
              </a:rPr>
              <a:t>n-1</a:t>
            </a:r>
            <a:r>
              <a:rPr lang="hu">
                <a:solidFill>
                  <a:schemeClr val="dk1"/>
                </a:solidFill>
              </a:rPr>
              <a:t>) = </a:t>
            </a:r>
            <a:r>
              <a:rPr i="1" lang="hu">
                <a:solidFill>
                  <a:schemeClr val="dk1"/>
                </a:solidFill>
              </a:rPr>
              <a:t>P</a:t>
            </a:r>
            <a:r>
              <a:rPr lang="hu">
                <a:solidFill>
                  <a:schemeClr val="dk1"/>
                </a:solidFill>
              </a:rPr>
              <a:t>(X</a:t>
            </a:r>
            <a:r>
              <a:rPr baseline="-25000" lang="hu">
                <a:solidFill>
                  <a:schemeClr val="dk1"/>
                </a:solidFill>
              </a:rPr>
              <a:t>n</a:t>
            </a:r>
            <a:r>
              <a:rPr lang="hu">
                <a:solidFill>
                  <a:schemeClr val="dk1"/>
                </a:solidFill>
              </a:rPr>
              <a:t>|X</a:t>
            </a:r>
            <a:r>
              <a:rPr baseline="-25000" lang="hu">
                <a:solidFill>
                  <a:schemeClr val="dk1"/>
                </a:solidFill>
              </a:rPr>
              <a:t>1</a:t>
            </a:r>
            <a:r>
              <a:rPr lang="hu">
                <a:solidFill>
                  <a:schemeClr val="dk1"/>
                </a:solidFill>
              </a:rPr>
              <a:t>,...X</a:t>
            </a:r>
            <a:r>
              <a:rPr baseline="-25000" i="1" lang="hu">
                <a:solidFill>
                  <a:schemeClr val="dk1"/>
                </a:solidFill>
              </a:rPr>
              <a:t>n-1</a:t>
            </a:r>
            <a:r>
              <a:rPr lang="hu">
                <a:solidFill>
                  <a:schemeClr val="dk1"/>
                </a:solidFill>
              </a:rPr>
              <a:t>)</a:t>
            </a:r>
            <a:r>
              <a:rPr i="1" lang="hu">
                <a:solidFill>
                  <a:schemeClr val="dk1"/>
                </a:solidFill>
              </a:rPr>
              <a:t>P</a:t>
            </a:r>
            <a:r>
              <a:rPr lang="hu">
                <a:solidFill>
                  <a:schemeClr val="dk1"/>
                </a:solidFill>
              </a:rPr>
              <a:t>(X</a:t>
            </a:r>
            <a:r>
              <a:rPr baseline="-25000" lang="hu">
                <a:solidFill>
                  <a:schemeClr val="dk1"/>
                </a:solidFill>
              </a:rPr>
              <a:t>n-1</a:t>
            </a:r>
            <a:r>
              <a:rPr lang="hu">
                <a:solidFill>
                  <a:schemeClr val="dk1"/>
                </a:solidFill>
              </a:rPr>
              <a:t>|X</a:t>
            </a:r>
            <a:r>
              <a:rPr baseline="-25000" lang="hu">
                <a:solidFill>
                  <a:schemeClr val="dk1"/>
                </a:solidFill>
              </a:rPr>
              <a:t>1</a:t>
            </a:r>
            <a:r>
              <a:rPr lang="hu">
                <a:solidFill>
                  <a:schemeClr val="dk1"/>
                </a:solidFill>
              </a:rPr>
              <a:t>,...X</a:t>
            </a:r>
            <a:r>
              <a:rPr baseline="-25000" lang="hu">
                <a:solidFill>
                  <a:schemeClr val="dk1"/>
                </a:solidFill>
              </a:rPr>
              <a:t>n-2</a:t>
            </a:r>
            <a:r>
              <a:rPr lang="hu">
                <a:solidFill>
                  <a:schemeClr val="dk1"/>
                </a:solidFill>
              </a:rPr>
              <a:t>)</a:t>
            </a:r>
            <a:r>
              <a:rPr i="1" lang="hu">
                <a:solidFill>
                  <a:schemeClr val="dk1"/>
                </a:solidFill>
              </a:rPr>
              <a:t>P</a:t>
            </a:r>
            <a:r>
              <a:rPr lang="hu">
                <a:solidFill>
                  <a:schemeClr val="dk1"/>
                </a:solidFill>
              </a:rPr>
              <a:t>(X</a:t>
            </a:r>
            <a:r>
              <a:rPr baseline="-25000" lang="hu">
                <a:solidFill>
                  <a:schemeClr val="dk1"/>
                </a:solidFill>
              </a:rPr>
              <a:t>1</a:t>
            </a:r>
            <a:r>
              <a:rPr lang="hu">
                <a:solidFill>
                  <a:schemeClr val="dk1"/>
                </a:solidFill>
              </a:rPr>
              <a:t>,...X</a:t>
            </a:r>
            <a:r>
              <a:rPr baseline="-25000" lang="hu">
                <a:solidFill>
                  <a:schemeClr val="dk1"/>
                </a:solidFill>
              </a:rPr>
              <a:t>n-2</a:t>
            </a:r>
            <a:r>
              <a:rPr lang="hu">
                <a:solidFill>
                  <a:schemeClr val="dk1"/>
                </a:solidFill>
              </a:rPr>
              <a:t>) = ∏</a:t>
            </a:r>
            <a:r>
              <a:rPr baseline="30000" lang="hu">
                <a:solidFill>
                  <a:schemeClr val="dk1"/>
                </a:solidFill>
              </a:rPr>
              <a:t>n</a:t>
            </a:r>
            <a:r>
              <a:rPr baseline="-25000" lang="hu">
                <a:solidFill>
                  <a:schemeClr val="dk1"/>
                </a:solidFill>
              </a:rPr>
              <a:t>i=1 </a:t>
            </a:r>
            <a:r>
              <a:rPr i="1" lang="hu">
                <a:solidFill>
                  <a:schemeClr val="dk1"/>
                </a:solidFill>
              </a:rPr>
              <a:t>P</a:t>
            </a:r>
            <a:r>
              <a:rPr lang="hu">
                <a:solidFill>
                  <a:schemeClr val="dk1"/>
                </a:solidFill>
              </a:rPr>
              <a:t>(X</a:t>
            </a:r>
            <a:r>
              <a:rPr baseline="-25000" lang="hu">
                <a:solidFill>
                  <a:schemeClr val="dk1"/>
                </a:solidFill>
              </a:rPr>
              <a:t>i</a:t>
            </a:r>
            <a:r>
              <a:rPr lang="hu">
                <a:solidFill>
                  <a:schemeClr val="dk1"/>
                </a:solidFill>
              </a:rPr>
              <a:t>|X</a:t>
            </a:r>
            <a:r>
              <a:rPr baseline="-25000" lang="hu">
                <a:solidFill>
                  <a:schemeClr val="dk1"/>
                </a:solidFill>
              </a:rPr>
              <a:t>1</a:t>
            </a:r>
            <a:r>
              <a:rPr lang="hu">
                <a:solidFill>
                  <a:schemeClr val="dk1"/>
                </a:solidFill>
              </a:rPr>
              <a:t>,...X</a:t>
            </a:r>
            <a:r>
              <a:rPr baseline="-25000" lang="hu">
                <a:solidFill>
                  <a:schemeClr val="dk1"/>
                </a:solidFill>
              </a:rPr>
              <a:t>i-1</a:t>
            </a:r>
            <a:r>
              <a:rPr lang="hu">
                <a:solidFill>
                  <a:schemeClr val="dk1"/>
                </a:solidFill>
              </a:rPr>
              <a:t>)</a:t>
            </a:r>
            <a:endParaRPr baseline="-250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45025"/>
            <a:ext cx="8520600" cy="99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Teljes együttes valószínűség-eloszláson alapuló következtetés</a:t>
            </a:r>
            <a:endParaRPr/>
          </a:p>
        </p:txBody>
      </p:sp>
      <p:sp>
        <p:nvSpPr>
          <p:cNvPr id="159" name="Google Shape;159;p30"/>
          <p:cNvSpPr txBox="1"/>
          <p:nvPr>
            <p:ph idx="1" type="body"/>
          </p:nvPr>
        </p:nvSpPr>
        <p:spPr>
          <a:xfrm>
            <a:off x="311700" y="2667800"/>
            <a:ext cx="8520600" cy="234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solidFill>
                  <a:schemeClr val="dk1"/>
                </a:solidFill>
              </a:rPr>
              <a:t>Bármely állítás esetén össze kell adnunk az azt teljesítő elemi események valószínűségét: 			P(fogfájás)=0,108+0,012+0,016+0,064 = 0,2</a:t>
            </a:r>
            <a:endParaRPr>
              <a:solidFill>
                <a:schemeClr val="dk1"/>
              </a:solidFill>
            </a:endParaRPr>
          </a:p>
          <a:p>
            <a:pPr indent="0" lvl="0" marL="0" rtl="0" algn="l">
              <a:spcBef>
                <a:spcPts val="1600"/>
              </a:spcBef>
              <a:spcAft>
                <a:spcPts val="0"/>
              </a:spcAft>
              <a:buNone/>
            </a:pPr>
            <a:r>
              <a:rPr lang="hu">
                <a:solidFill>
                  <a:schemeClr val="dk1"/>
                </a:solidFill>
              </a:rPr>
              <a:t>	(marginalizálás, kiátlagolás: P(Y) = 𝚺</a:t>
            </a:r>
            <a:r>
              <a:rPr baseline="-25000" lang="hu">
                <a:solidFill>
                  <a:schemeClr val="dk1"/>
                </a:solidFill>
              </a:rPr>
              <a:t>z</a:t>
            </a:r>
            <a:r>
              <a:rPr lang="hu">
                <a:solidFill>
                  <a:schemeClr val="dk1"/>
                </a:solidFill>
              </a:rPr>
              <a:t>P(Y,z) illetve </a:t>
            </a:r>
            <a:endParaRPr>
              <a:solidFill>
                <a:schemeClr val="dk1"/>
              </a:solidFill>
            </a:endParaRPr>
          </a:p>
          <a:p>
            <a:pPr indent="0" lvl="0" marL="1828800" rtl="0" algn="l">
              <a:spcBef>
                <a:spcPts val="1600"/>
              </a:spcBef>
              <a:spcAft>
                <a:spcPts val="0"/>
              </a:spcAft>
              <a:buNone/>
            </a:pPr>
            <a:r>
              <a:rPr lang="hu">
                <a:solidFill>
                  <a:schemeClr val="dk1"/>
                </a:solidFill>
              </a:rPr>
              <a:t>    feltételfeloldás: </a:t>
            </a:r>
            <a:r>
              <a:rPr lang="hu">
                <a:solidFill>
                  <a:schemeClr val="dk1"/>
                </a:solidFill>
              </a:rPr>
              <a:t>P(Y) = 𝚺</a:t>
            </a:r>
            <a:r>
              <a:rPr baseline="-25000" lang="hu">
                <a:solidFill>
                  <a:schemeClr val="dk1"/>
                </a:solidFill>
              </a:rPr>
              <a:t>z</a:t>
            </a:r>
            <a:r>
              <a:rPr lang="hu">
                <a:solidFill>
                  <a:schemeClr val="dk1"/>
                </a:solidFill>
              </a:rPr>
              <a:t>P(Y|z)P(z) </a:t>
            </a:r>
            <a:r>
              <a:rPr lang="hu">
                <a:solidFill>
                  <a:schemeClr val="dk1"/>
                </a:solidFill>
              </a:rPr>
              <a:t> )</a:t>
            </a:r>
            <a:endParaRPr>
              <a:solidFill>
                <a:schemeClr val="dk1"/>
              </a:solidFill>
            </a:endParaRPr>
          </a:p>
          <a:p>
            <a:pPr indent="0" lvl="0" marL="0" rtl="0" algn="l">
              <a:spcBef>
                <a:spcPts val="1600"/>
              </a:spcBef>
              <a:spcAft>
                <a:spcPts val="1600"/>
              </a:spcAft>
              <a:buNone/>
            </a:pPr>
            <a:r>
              <a:rPr lang="hu">
                <a:solidFill>
                  <a:schemeClr val="dk1"/>
                </a:solidFill>
              </a:rPr>
              <a:t>P(lyuk ∨ fogfájás) = </a:t>
            </a:r>
            <a:r>
              <a:rPr lang="hu">
                <a:solidFill>
                  <a:schemeClr val="dk1"/>
                </a:solidFill>
              </a:rPr>
              <a:t>0,108+0,012+0,072+0,008+0,016+0,064</a:t>
            </a:r>
            <a:endParaRPr>
              <a:solidFill>
                <a:schemeClr val="dk1"/>
              </a:solidFill>
            </a:endParaRPr>
          </a:p>
        </p:txBody>
      </p:sp>
      <p:pic>
        <p:nvPicPr>
          <p:cNvPr descr="A Fogfájás, Lyuk, Beakadás világ egy teljes együttes valószínűség-eloszlása" id="160" name="Google Shape;160;p30"/>
          <p:cNvPicPr preferRelativeResize="0"/>
          <p:nvPr/>
        </p:nvPicPr>
        <p:blipFill>
          <a:blip r:embed="rId3">
            <a:alphaModFix/>
          </a:blip>
          <a:stretch>
            <a:fillRect/>
          </a:stretch>
        </p:blipFill>
        <p:spPr>
          <a:xfrm>
            <a:off x="2969725" y="1179275"/>
            <a:ext cx="5893876" cy="1333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Feltételes valószínűség kiszámítása</a:t>
            </a:r>
            <a:endParaRPr/>
          </a:p>
        </p:txBody>
      </p:sp>
      <p:sp>
        <p:nvSpPr>
          <p:cNvPr id="166" name="Google Shape;166;p31"/>
          <p:cNvSpPr txBox="1"/>
          <p:nvPr>
            <p:ph idx="1" type="body"/>
          </p:nvPr>
        </p:nvSpPr>
        <p:spPr>
          <a:xfrm>
            <a:off x="523150" y="3160775"/>
            <a:ext cx="8520600" cy="191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solidFill>
                  <a:schemeClr val="dk1"/>
                </a:solidFill>
              </a:rPr>
              <a:t>A nevező tekinthető normalizáló konstansnak, így </a:t>
            </a:r>
            <a:r>
              <a:rPr i="1" lang="hu">
                <a:solidFill>
                  <a:schemeClr val="dk1"/>
                </a:solidFill>
              </a:rPr>
              <a:t>P</a:t>
            </a:r>
            <a:r>
              <a:rPr lang="hu">
                <a:solidFill>
                  <a:schemeClr val="dk1"/>
                </a:solidFill>
              </a:rPr>
              <a:t>(Lyuk|fogfájás) = α</a:t>
            </a:r>
            <a:r>
              <a:rPr i="1" lang="hu">
                <a:solidFill>
                  <a:schemeClr val="dk1"/>
                </a:solidFill>
              </a:rPr>
              <a:t>P</a:t>
            </a:r>
            <a:r>
              <a:rPr lang="hu">
                <a:solidFill>
                  <a:schemeClr val="dk1"/>
                </a:solidFill>
              </a:rPr>
              <a:t>(Lyuk,fogfájás) = α[</a:t>
            </a:r>
            <a:r>
              <a:rPr i="1" lang="hu">
                <a:solidFill>
                  <a:schemeClr val="dk1"/>
                </a:solidFill>
              </a:rPr>
              <a:t>P</a:t>
            </a:r>
            <a:r>
              <a:rPr lang="hu">
                <a:solidFill>
                  <a:schemeClr val="dk1"/>
                </a:solidFill>
              </a:rPr>
              <a:t>(Lyuk, fogfájás,beakadás) + </a:t>
            </a:r>
            <a:r>
              <a:rPr i="1" lang="hu">
                <a:solidFill>
                  <a:schemeClr val="dk1"/>
                </a:solidFill>
              </a:rPr>
              <a:t>P</a:t>
            </a:r>
            <a:r>
              <a:rPr lang="hu">
                <a:solidFill>
                  <a:schemeClr val="dk1"/>
                </a:solidFill>
              </a:rPr>
              <a:t>(Lyuk,fogfájás,￢beakadás)</a:t>
            </a:r>
            <a:r>
              <a:rPr lang="hu">
                <a:solidFill>
                  <a:schemeClr val="dk1"/>
                </a:solidFill>
              </a:rPr>
              <a:t>] = α[(0,108, 0,016) + (0,012, 0,064)] = α (0,12; 0,08) = (0,6;0,4)</a:t>
            </a:r>
            <a:endParaRPr>
              <a:solidFill>
                <a:schemeClr val="dk1"/>
              </a:solidFill>
            </a:endParaRPr>
          </a:p>
          <a:p>
            <a:pPr indent="0" lvl="0" marL="0" rtl="0" algn="l">
              <a:spcBef>
                <a:spcPts val="1600"/>
              </a:spcBef>
              <a:spcAft>
                <a:spcPts val="1600"/>
              </a:spcAft>
              <a:buNone/>
            </a:pPr>
            <a:r>
              <a:rPr lang="hu">
                <a:solidFill>
                  <a:schemeClr val="dk1"/>
                </a:solidFill>
              </a:rPr>
              <a:t>Ötlet: számoljuk ki a kérdésben szereplő változó eloszlását rögzítve az evidenciákat,és szummázva a rejtett változókat.</a:t>
            </a:r>
            <a:endParaRPr>
              <a:solidFill>
                <a:schemeClr val="dk1"/>
              </a:solidFill>
            </a:endParaRPr>
          </a:p>
        </p:txBody>
      </p:sp>
      <p:pic>
        <p:nvPicPr>
          <p:cNvPr id="167" name="Google Shape;167;p31"/>
          <p:cNvPicPr preferRelativeResize="0"/>
          <p:nvPr/>
        </p:nvPicPr>
        <p:blipFill>
          <a:blip r:embed="rId3">
            <a:alphaModFix/>
          </a:blip>
          <a:stretch>
            <a:fillRect/>
          </a:stretch>
        </p:blipFill>
        <p:spPr>
          <a:xfrm>
            <a:off x="734600" y="1333900"/>
            <a:ext cx="8097700" cy="715459"/>
          </a:xfrm>
          <a:prstGeom prst="rect">
            <a:avLst/>
          </a:prstGeom>
          <a:noFill/>
          <a:ln>
            <a:noFill/>
          </a:ln>
        </p:spPr>
      </p:pic>
      <p:pic>
        <p:nvPicPr>
          <p:cNvPr id="168" name="Google Shape;168;p31"/>
          <p:cNvPicPr preferRelativeResize="0"/>
          <p:nvPr/>
        </p:nvPicPr>
        <p:blipFill>
          <a:blip r:embed="rId4">
            <a:alphaModFix/>
          </a:blip>
          <a:stretch>
            <a:fillRect/>
          </a:stretch>
        </p:blipFill>
        <p:spPr>
          <a:xfrm>
            <a:off x="666950" y="2329150"/>
            <a:ext cx="7916600" cy="667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Áttekintés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bizonytalanság</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valószínűség</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szintaxis és szemantika</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következmény</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függetlenség és Bayes szabály</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hu"/>
              <a:t>Feltételes valószínűség kiszámítása – folytatás</a:t>
            </a:r>
            <a:endParaRPr/>
          </a:p>
          <a:p>
            <a:pPr indent="0" lvl="0" marL="0" rtl="0" algn="l">
              <a:spcBef>
                <a:spcPts val="0"/>
              </a:spcBef>
              <a:spcAft>
                <a:spcPts val="0"/>
              </a:spcAft>
              <a:buNone/>
            </a:pPr>
            <a:r>
              <a:rPr lang="hu"/>
              <a:t> </a:t>
            </a:r>
            <a:endParaRPr/>
          </a:p>
        </p:txBody>
      </p:sp>
      <p:sp>
        <p:nvSpPr>
          <p:cNvPr id="174" name="Google Shape;174;p32"/>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solidFill>
                  <a:schemeClr val="dk1"/>
                </a:solidFill>
              </a:rPr>
              <a:t>Legyen X az összes változó halmaza! Rendszerint a keresés Y változóinak  és az E tényváltozók e megfigyelt értékeinek feltételes együttes eloszlását kívánjuk kiszámítani. A rejtett változók halmaza legyen H = X-Y-E</a:t>
            </a:r>
            <a:endParaRPr>
              <a:solidFill>
                <a:schemeClr val="dk1"/>
              </a:solidFill>
            </a:endParaRPr>
          </a:p>
          <a:p>
            <a:pPr indent="0" lvl="0" marL="0" rtl="0" algn="l">
              <a:spcBef>
                <a:spcPts val="1600"/>
              </a:spcBef>
              <a:spcAft>
                <a:spcPts val="0"/>
              </a:spcAft>
              <a:buNone/>
            </a:pPr>
            <a:r>
              <a:rPr lang="hu">
                <a:solidFill>
                  <a:schemeClr val="dk1"/>
                </a:solidFill>
              </a:rPr>
              <a:t>Ekkor a szükséges összegzéseket a rejtett változók összegzésével kapjuk meg:</a:t>
            </a:r>
            <a:endParaRPr>
              <a:solidFill>
                <a:schemeClr val="dk1"/>
              </a:solidFill>
            </a:endParaRPr>
          </a:p>
          <a:p>
            <a:pPr indent="0" lvl="0" marL="0" rtl="0" algn="ctr">
              <a:spcBef>
                <a:spcPts val="1600"/>
              </a:spcBef>
              <a:spcAft>
                <a:spcPts val="0"/>
              </a:spcAft>
              <a:buNone/>
            </a:pPr>
            <a:r>
              <a:rPr i="1" lang="hu">
                <a:solidFill>
                  <a:schemeClr val="dk1"/>
                </a:solidFill>
              </a:rPr>
              <a:t>P</a:t>
            </a:r>
            <a:r>
              <a:rPr lang="hu">
                <a:solidFill>
                  <a:schemeClr val="dk1"/>
                </a:solidFill>
              </a:rPr>
              <a:t>(Y|E=e) = α </a:t>
            </a:r>
            <a:r>
              <a:rPr i="1" lang="hu">
                <a:solidFill>
                  <a:schemeClr val="dk1"/>
                </a:solidFill>
              </a:rPr>
              <a:t>P</a:t>
            </a:r>
            <a:r>
              <a:rPr lang="hu">
                <a:solidFill>
                  <a:schemeClr val="dk1"/>
                </a:solidFill>
              </a:rPr>
              <a:t>(Y, E=e) =α 𝛴</a:t>
            </a:r>
            <a:r>
              <a:rPr baseline="-25000" lang="hu">
                <a:solidFill>
                  <a:schemeClr val="dk1"/>
                </a:solidFill>
              </a:rPr>
              <a:t>h</a:t>
            </a:r>
            <a:r>
              <a:rPr i="1" lang="hu">
                <a:solidFill>
                  <a:schemeClr val="dk1"/>
                </a:solidFill>
              </a:rPr>
              <a:t>P</a:t>
            </a:r>
            <a:r>
              <a:rPr lang="hu">
                <a:solidFill>
                  <a:schemeClr val="dk1"/>
                </a:solidFill>
              </a:rPr>
              <a:t>(Y, E=e, H=h)</a:t>
            </a:r>
            <a:r>
              <a:rPr lang="hu">
                <a:solidFill>
                  <a:schemeClr val="dk1"/>
                </a:solidFill>
              </a:rPr>
              <a:t> </a:t>
            </a:r>
            <a:endParaRPr>
              <a:solidFill>
                <a:schemeClr val="dk1"/>
              </a:solidFill>
            </a:endParaRPr>
          </a:p>
          <a:p>
            <a:pPr indent="0" lvl="0" marL="0" rtl="0" algn="l">
              <a:spcBef>
                <a:spcPts val="1600"/>
              </a:spcBef>
              <a:spcAft>
                <a:spcPts val="0"/>
              </a:spcAft>
              <a:buNone/>
            </a:pPr>
            <a:r>
              <a:rPr lang="hu">
                <a:solidFill>
                  <a:schemeClr val="dk1"/>
                </a:solidFill>
              </a:rPr>
              <a:t>A szummában szereplő értékek együttes valószínűségek, mert Y, E és H együtt szerepel, és kiadják a valószínűségi változók halmazát.</a:t>
            </a:r>
            <a:endParaRPr>
              <a:solidFill>
                <a:schemeClr val="dk1"/>
              </a:solidFill>
            </a:endParaRPr>
          </a:p>
          <a:p>
            <a:pPr indent="-342900" lvl="0" marL="457200" rtl="0" algn="l">
              <a:spcBef>
                <a:spcPts val="1600"/>
              </a:spcBef>
              <a:spcAft>
                <a:spcPts val="0"/>
              </a:spcAft>
              <a:buClr>
                <a:schemeClr val="dk1"/>
              </a:buClr>
              <a:buSzPts val="1800"/>
              <a:buChar char="●"/>
            </a:pPr>
            <a:r>
              <a:rPr lang="hu">
                <a:solidFill>
                  <a:schemeClr val="dk1"/>
                </a:solidFill>
              </a:rPr>
              <a:t>A bonyolultság O(d</a:t>
            </a:r>
            <a:r>
              <a:rPr baseline="30000" lang="hu">
                <a:solidFill>
                  <a:schemeClr val="dk1"/>
                </a:solidFill>
              </a:rPr>
              <a:t>n</a:t>
            </a:r>
            <a:r>
              <a:rPr lang="hu">
                <a:solidFill>
                  <a:schemeClr val="dk1"/>
                </a:solidFill>
              </a:rPr>
              <a:t>), ahol </a:t>
            </a:r>
            <a:r>
              <a:rPr i="1" lang="hu">
                <a:solidFill>
                  <a:schemeClr val="dk1"/>
                </a:solidFill>
              </a:rPr>
              <a:t>d</a:t>
            </a:r>
            <a:r>
              <a:rPr lang="hu">
                <a:solidFill>
                  <a:schemeClr val="dk1"/>
                </a:solidFill>
              </a:rPr>
              <a:t> a legnagyobb számosság</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 tárigény </a:t>
            </a:r>
            <a:r>
              <a:rPr lang="hu">
                <a:solidFill>
                  <a:schemeClr val="dk1"/>
                </a:solidFill>
              </a:rPr>
              <a:t>O(d</a:t>
            </a:r>
            <a:r>
              <a:rPr baseline="30000" lang="hu">
                <a:solidFill>
                  <a:schemeClr val="dk1"/>
                </a:solidFill>
              </a:rPr>
              <a:t>n</a:t>
            </a:r>
            <a:r>
              <a:rPr lang="hu">
                <a:solidFill>
                  <a:schemeClr val="dk1"/>
                </a:solidFill>
              </a:rPr>
              <a:t>), mivel tárolni kell az együttes eloszlásokat</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hogyan lehet ennyi értéket meghatározni?</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Függetlenség</a:t>
            </a:r>
            <a:endParaRPr/>
          </a:p>
        </p:txBody>
      </p:sp>
      <p:sp>
        <p:nvSpPr>
          <p:cNvPr id="180" name="Google Shape;180;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A és B független, ha </a:t>
            </a:r>
            <a:endParaRPr>
              <a:solidFill>
                <a:schemeClr val="dk1"/>
              </a:solidFill>
            </a:endParaRPr>
          </a:p>
          <a:p>
            <a:pPr indent="-317500" lvl="1" marL="914400" rtl="0" algn="l">
              <a:spcBef>
                <a:spcPts val="0"/>
              </a:spcBef>
              <a:spcAft>
                <a:spcPts val="0"/>
              </a:spcAft>
              <a:buClr>
                <a:schemeClr val="dk1"/>
              </a:buClr>
              <a:buSzPts val="1400"/>
              <a:buChar char="○"/>
            </a:pPr>
            <a:r>
              <a:rPr i="1" lang="hu">
                <a:solidFill>
                  <a:schemeClr val="dk1"/>
                </a:solidFill>
              </a:rPr>
              <a:t>P</a:t>
            </a:r>
            <a:r>
              <a:rPr lang="hu">
                <a:solidFill>
                  <a:schemeClr val="dk1"/>
                </a:solidFill>
              </a:rPr>
              <a:t>(A|B) = </a:t>
            </a:r>
            <a:r>
              <a:rPr i="1" lang="hu">
                <a:solidFill>
                  <a:schemeClr val="dk1"/>
                </a:solidFill>
              </a:rPr>
              <a:t>P</a:t>
            </a:r>
            <a:r>
              <a:rPr lang="hu">
                <a:solidFill>
                  <a:schemeClr val="dk1"/>
                </a:solidFill>
              </a:rPr>
              <a:t>(A) vagy </a:t>
            </a:r>
            <a:r>
              <a:rPr i="1" lang="hu">
                <a:solidFill>
                  <a:schemeClr val="dk1"/>
                </a:solidFill>
              </a:rPr>
              <a:t>P</a:t>
            </a:r>
            <a:r>
              <a:rPr lang="hu">
                <a:solidFill>
                  <a:schemeClr val="dk1"/>
                </a:solidFill>
              </a:rPr>
              <a:t>(B|A) = </a:t>
            </a:r>
            <a:r>
              <a:rPr i="1" lang="hu">
                <a:solidFill>
                  <a:schemeClr val="dk1"/>
                </a:solidFill>
              </a:rPr>
              <a:t>P</a:t>
            </a:r>
            <a:r>
              <a:rPr lang="hu">
                <a:solidFill>
                  <a:schemeClr val="dk1"/>
                </a:solidFill>
              </a:rPr>
              <a:t>(B) vagy </a:t>
            </a:r>
            <a:r>
              <a:rPr i="1" lang="hu">
                <a:solidFill>
                  <a:schemeClr val="dk1"/>
                </a:solidFill>
              </a:rPr>
              <a:t>P</a:t>
            </a:r>
            <a:r>
              <a:rPr lang="hu">
                <a:solidFill>
                  <a:schemeClr val="dk1"/>
                </a:solidFill>
              </a:rPr>
              <a:t>(A,B) = </a:t>
            </a:r>
            <a:r>
              <a:rPr i="1" lang="hu">
                <a:solidFill>
                  <a:schemeClr val="dk1"/>
                </a:solidFill>
              </a:rPr>
              <a:t>P</a:t>
            </a:r>
            <a:r>
              <a:rPr lang="hu">
                <a:solidFill>
                  <a:schemeClr val="dk1"/>
                </a:solidFill>
              </a:rPr>
              <a:t>(A)</a:t>
            </a:r>
            <a:r>
              <a:rPr i="1" lang="hu">
                <a:solidFill>
                  <a:schemeClr val="dk1"/>
                </a:solidFill>
              </a:rPr>
              <a:t>P</a:t>
            </a:r>
            <a:r>
              <a:rPr lang="hu">
                <a:solidFill>
                  <a:schemeClr val="dk1"/>
                </a:solidFill>
              </a:rPr>
              <a:t>(B)</a:t>
            </a:r>
            <a:endParaRPr>
              <a:solidFill>
                <a:schemeClr val="dk1"/>
              </a:solidFill>
            </a:endParaRPr>
          </a:p>
          <a:p>
            <a:pPr indent="-342900" lvl="0" marL="457200" rtl="0" algn="l">
              <a:spcBef>
                <a:spcPts val="0"/>
              </a:spcBef>
              <a:spcAft>
                <a:spcPts val="0"/>
              </a:spcAft>
              <a:buClr>
                <a:schemeClr val="dk1"/>
              </a:buClr>
              <a:buSzPts val="1800"/>
              <a:buChar char="●"/>
            </a:pPr>
            <a:r>
              <a:rPr i="1" lang="hu">
                <a:solidFill>
                  <a:schemeClr val="dk1"/>
                </a:solidFill>
              </a:rPr>
              <a:t>P</a:t>
            </a:r>
            <a:r>
              <a:rPr lang="hu">
                <a:solidFill>
                  <a:schemeClr val="dk1"/>
                </a:solidFill>
              </a:rPr>
              <a:t>(Fogfájás,Beakadás,Lyuk,Időjárás)=</a:t>
            </a:r>
            <a:r>
              <a:rPr i="1" lang="hu">
                <a:solidFill>
                  <a:schemeClr val="dk1"/>
                </a:solidFill>
              </a:rPr>
              <a:t>P</a:t>
            </a:r>
            <a:r>
              <a:rPr lang="hu">
                <a:solidFill>
                  <a:schemeClr val="dk1"/>
                </a:solidFill>
              </a:rPr>
              <a:t>(Fogfájás,Beakadás,Lyuk)</a:t>
            </a:r>
            <a:r>
              <a:rPr i="1" lang="hu">
                <a:solidFill>
                  <a:schemeClr val="dk1"/>
                </a:solidFill>
              </a:rPr>
              <a:t>P</a:t>
            </a:r>
            <a:r>
              <a:rPr lang="hu">
                <a:solidFill>
                  <a:schemeClr val="dk1"/>
                </a:solidFill>
              </a:rPr>
              <a:t>(Időjárás)</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a 32 értékből (Időjárásnak 4 értéke lehet) ez alapján egy 8 és 4 elemes táblázat készíthető</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n pénzérme feldobása esetén 2</a:t>
            </a:r>
            <a:r>
              <a:rPr baseline="30000" lang="hu">
                <a:solidFill>
                  <a:schemeClr val="dk1"/>
                </a:solidFill>
              </a:rPr>
              <a:t>n</a:t>
            </a:r>
            <a:r>
              <a:rPr lang="hu">
                <a:solidFill>
                  <a:schemeClr val="dk1"/>
                </a:solidFill>
              </a:rPr>
              <a:t> helyett n eset.</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 teljes függetlenség hatékony, de igen ritka</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 fogászatban több száz változó szerepelhet (tünetek, összefüggő betegségek), finomabb eszköz szükséges.</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Feltételes függetlenség</a:t>
            </a:r>
            <a:endParaRPr/>
          </a:p>
        </p:txBody>
      </p:sp>
      <p:sp>
        <p:nvSpPr>
          <p:cNvPr id="186" name="Google Shape;186;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i="1" lang="hu">
                <a:solidFill>
                  <a:schemeClr val="dk1"/>
                </a:solidFill>
              </a:rPr>
              <a:t>P</a:t>
            </a:r>
            <a:r>
              <a:rPr lang="hu">
                <a:solidFill>
                  <a:schemeClr val="dk1"/>
                </a:solidFill>
              </a:rPr>
              <a:t>(Fogfájás,Lyuk,Beakadás) eloszlásnak 8-1=7 független bejegyzése van</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ha lyukas a fog, a szonda beakadásának valószínűsége független a fogfájástól</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P(beakad|fogfájás, lyukas) = P(beakad|lyukas)</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hasonló függetlenség igaz akkor is, ha nincs lyuk</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P(beakad|fogfájás, ￢lyukas) = P(beakad|￢lyukas)</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 Beakadás feltételesen független a Fogfájástól a Lyuk esetén</a:t>
            </a:r>
            <a:endParaRPr>
              <a:solidFill>
                <a:schemeClr val="dk1"/>
              </a:solidFill>
            </a:endParaRPr>
          </a:p>
          <a:p>
            <a:pPr indent="-317500" lvl="1" marL="914400" rtl="0" algn="l">
              <a:spcBef>
                <a:spcPts val="0"/>
              </a:spcBef>
              <a:spcAft>
                <a:spcPts val="0"/>
              </a:spcAft>
              <a:buClr>
                <a:schemeClr val="dk1"/>
              </a:buClr>
              <a:buSzPts val="1400"/>
              <a:buChar char="○"/>
            </a:pPr>
            <a:r>
              <a:rPr i="1" lang="hu">
                <a:solidFill>
                  <a:schemeClr val="dk1"/>
                </a:solidFill>
              </a:rPr>
              <a:t>P</a:t>
            </a:r>
            <a:r>
              <a:rPr lang="hu" sz="1400">
                <a:solidFill>
                  <a:schemeClr val="dk1"/>
                </a:solidFill>
              </a:rPr>
              <a:t>(</a:t>
            </a:r>
            <a:r>
              <a:rPr lang="hu">
                <a:solidFill>
                  <a:schemeClr val="dk1"/>
                </a:solidFill>
              </a:rPr>
              <a:t>B</a:t>
            </a:r>
            <a:r>
              <a:rPr lang="hu" sz="1400">
                <a:solidFill>
                  <a:schemeClr val="dk1"/>
                </a:solidFill>
              </a:rPr>
              <a:t>eakad|</a:t>
            </a:r>
            <a:r>
              <a:rPr lang="hu">
                <a:solidFill>
                  <a:schemeClr val="dk1"/>
                </a:solidFill>
              </a:rPr>
              <a:t>F</a:t>
            </a:r>
            <a:r>
              <a:rPr lang="hu" sz="1400">
                <a:solidFill>
                  <a:schemeClr val="dk1"/>
                </a:solidFill>
              </a:rPr>
              <a:t>ogfájás,</a:t>
            </a:r>
            <a:r>
              <a:rPr lang="hu">
                <a:solidFill>
                  <a:schemeClr val="dk1"/>
                </a:solidFill>
              </a:rPr>
              <a:t>L</a:t>
            </a:r>
            <a:r>
              <a:rPr lang="hu" sz="1400">
                <a:solidFill>
                  <a:schemeClr val="dk1"/>
                </a:solidFill>
              </a:rPr>
              <a:t>yuk) = </a:t>
            </a:r>
            <a:r>
              <a:rPr i="1" lang="hu" sz="1400">
                <a:solidFill>
                  <a:schemeClr val="dk1"/>
                </a:solidFill>
              </a:rPr>
              <a:t>P</a:t>
            </a:r>
            <a:r>
              <a:rPr lang="hu" sz="1400">
                <a:solidFill>
                  <a:schemeClr val="dk1"/>
                </a:solidFill>
              </a:rPr>
              <a:t>(</a:t>
            </a:r>
            <a:r>
              <a:rPr lang="hu">
                <a:solidFill>
                  <a:schemeClr val="dk1"/>
                </a:solidFill>
              </a:rPr>
              <a:t>B</a:t>
            </a:r>
            <a:r>
              <a:rPr lang="hu" sz="1400">
                <a:solidFill>
                  <a:schemeClr val="dk1"/>
                </a:solidFill>
              </a:rPr>
              <a:t>eakad|</a:t>
            </a:r>
            <a:r>
              <a:rPr lang="hu">
                <a:solidFill>
                  <a:schemeClr val="dk1"/>
                </a:solidFill>
              </a:rPr>
              <a:t>L</a:t>
            </a:r>
            <a:r>
              <a:rPr lang="hu" sz="1400">
                <a:solidFill>
                  <a:schemeClr val="dk1"/>
                </a:solidFill>
              </a:rPr>
              <a:t>yuk)</a:t>
            </a:r>
            <a:endParaRPr sz="1400">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hasonló állítások:</a:t>
            </a:r>
            <a:endParaRPr>
              <a:solidFill>
                <a:schemeClr val="dk1"/>
              </a:solidFill>
            </a:endParaRPr>
          </a:p>
          <a:p>
            <a:pPr indent="-317500" lvl="2" marL="1371600" rtl="0" algn="l">
              <a:spcBef>
                <a:spcPts val="0"/>
              </a:spcBef>
              <a:spcAft>
                <a:spcPts val="0"/>
              </a:spcAft>
              <a:buClr>
                <a:schemeClr val="dk1"/>
              </a:buClr>
              <a:buSzPts val="1400"/>
              <a:buChar char="■"/>
            </a:pPr>
            <a:r>
              <a:rPr i="1" lang="hu">
                <a:solidFill>
                  <a:schemeClr val="dk1"/>
                </a:solidFill>
              </a:rPr>
              <a:t>P</a:t>
            </a:r>
            <a:r>
              <a:rPr lang="hu">
                <a:solidFill>
                  <a:schemeClr val="dk1"/>
                </a:solidFill>
              </a:rPr>
              <a:t>(Fogfájás|Beakad,Lyuk) = </a:t>
            </a:r>
            <a:r>
              <a:rPr i="1" lang="hu">
                <a:solidFill>
                  <a:schemeClr val="dk1"/>
                </a:solidFill>
              </a:rPr>
              <a:t>P</a:t>
            </a:r>
            <a:r>
              <a:rPr lang="hu">
                <a:solidFill>
                  <a:schemeClr val="dk1"/>
                </a:solidFill>
              </a:rPr>
              <a:t>(Fogfájás|Lyuk)</a:t>
            </a:r>
            <a:endParaRPr>
              <a:solidFill>
                <a:schemeClr val="dk1"/>
              </a:solidFill>
            </a:endParaRPr>
          </a:p>
          <a:p>
            <a:pPr indent="-317500" lvl="2" marL="1371600" rtl="0" algn="l">
              <a:spcBef>
                <a:spcPts val="0"/>
              </a:spcBef>
              <a:spcAft>
                <a:spcPts val="0"/>
              </a:spcAft>
              <a:buClr>
                <a:schemeClr val="dk1"/>
              </a:buClr>
              <a:buSzPts val="1400"/>
              <a:buChar char="■"/>
            </a:pPr>
            <a:r>
              <a:rPr i="1" lang="hu">
                <a:solidFill>
                  <a:schemeClr val="dk1"/>
                </a:solidFill>
              </a:rPr>
              <a:t>P</a:t>
            </a:r>
            <a:r>
              <a:rPr lang="hu">
                <a:solidFill>
                  <a:schemeClr val="dk1"/>
                </a:solidFill>
              </a:rPr>
              <a:t>(Beakad,Fogfájás|Lyuk) = </a:t>
            </a:r>
            <a:r>
              <a:rPr i="1" lang="hu">
                <a:solidFill>
                  <a:schemeClr val="dk1"/>
                </a:solidFill>
              </a:rPr>
              <a:t>P</a:t>
            </a:r>
            <a:r>
              <a:rPr lang="hu">
                <a:solidFill>
                  <a:schemeClr val="dk1"/>
                </a:solidFill>
              </a:rPr>
              <a:t>(Fogfájás|Lyuk)</a:t>
            </a:r>
            <a:r>
              <a:rPr i="1" lang="hu">
                <a:solidFill>
                  <a:schemeClr val="dk1"/>
                </a:solidFill>
              </a:rPr>
              <a:t>P</a:t>
            </a:r>
            <a:r>
              <a:rPr lang="hu">
                <a:solidFill>
                  <a:schemeClr val="dk1"/>
                </a:solidFill>
              </a:rPr>
              <a:t>(Beakad|Lyuk)</a:t>
            </a:r>
            <a:endParaRPr>
              <a:solidFill>
                <a:schemeClr val="dk1"/>
              </a:solidFill>
            </a:endParaRPr>
          </a:p>
          <a:p>
            <a:pPr indent="0" lvl="0" marL="457200" rtl="0" algn="l">
              <a:spcBef>
                <a:spcPts val="1600"/>
              </a:spcBef>
              <a:spcAft>
                <a:spcPts val="1600"/>
              </a:spcAft>
              <a:buNone/>
            </a:pPr>
            <a:r>
              <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hu"/>
              <a:t>Feltételes függetlenség – folytatás</a:t>
            </a:r>
            <a:endParaRPr/>
          </a:p>
          <a:p>
            <a:pPr indent="0" lvl="0" marL="0" rtl="0" algn="l">
              <a:spcBef>
                <a:spcPts val="0"/>
              </a:spcBef>
              <a:spcAft>
                <a:spcPts val="0"/>
              </a:spcAft>
              <a:buNone/>
            </a:pPr>
            <a:r>
              <a:t/>
            </a:r>
            <a:endParaRPr/>
          </a:p>
        </p:txBody>
      </p:sp>
      <p:sp>
        <p:nvSpPr>
          <p:cNvPr id="192" name="Google Shape;192;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Írjuk fel a teljes együttes valószínűség-eloszlást a láncszabály segítségével:</a:t>
            </a:r>
            <a:endParaRPr>
              <a:solidFill>
                <a:schemeClr val="dk1"/>
              </a:solidFill>
            </a:endParaRPr>
          </a:p>
          <a:p>
            <a:pPr indent="-317500" lvl="1" marL="914400" rtl="0" algn="l">
              <a:spcBef>
                <a:spcPts val="0"/>
              </a:spcBef>
              <a:spcAft>
                <a:spcPts val="0"/>
              </a:spcAft>
              <a:buClr>
                <a:schemeClr val="dk1"/>
              </a:buClr>
              <a:buSzPts val="1400"/>
              <a:buChar char="○"/>
            </a:pPr>
            <a:r>
              <a:rPr i="1" lang="hu">
                <a:solidFill>
                  <a:schemeClr val="dk1"/>
                </a:solidFill>
              </a:rPr>
              <a:t>P</a:t>
            </a:r>
            <a:r>
              <a:rPr lang="hu">
                <a:solidFill>
                  <a:schemeClr val="dk1"/>
                </a:solidFill>
              </a:rPr>
              <a:t>(Fogfájás,Beakadás,Lyuk) = </a:t>
            </a:r>
            <a:r>
              <a:rPr i="1" lang="hu">
                <a:solidFill>
                  <a:schemeClr val="dk1"/>
                </a:solidFill>
              </a:rPr>
              <a:t>P</a:t>
            </a:r>
            <a:r>
              <a:rPr lang="hu">
                <a:solidFill>
                  <a:schemeClr val="dk1"/>
                </a:solidFill>
              </a:rPr>
              <a:t>(Fogfájás|Beakadás,Lyuk) </a:t>
            </a:r>
            <a:r>
              <a:rPr i="1" lang="hu">
                <a:solidFill>
                  <a:schemeClr val="dk1"/>
                </a:solidFill>
              </a:rPr>
              <a:t>P</a:t>
            </a:r>
            <a:r>
              <a:rPr lang="hu">
                <a:solidFill>
                  <a:schemeClr val="dk1"/>
                </a:solidFill>
              </a:rPr>
              <a:t>(Beakadás,Lyuk) = </a:t>
            </a:r>
            <a:r>
              <a:rPr i="1" lang="hu">
                <a:solidFill>
                  <a:schemeClr val="dk1"/>
                </a:solidFill>
              </a:rPr>
              <a:t>P</a:t>
            </a:r>
            <a:r>
              <a:rPr lang="hu">
                <a:solidFill>
                  <a:schemeClr val="dk1"/>
                </a:solidFill>
              </a:rPr>
              <a:t>(Fogfájás|Beakadás,Lyuk) </a:t>
            </a:r>
            <a:r>
              <a:rPr i="1" lang="hu">
                <a:solidFill>
                  <a:schemeClr val="dk1"/>
                </a:solidFill>
              </a:rPr>
              <a:t>P</a:t>
            </a:r>
            <a:r>
              <a:rPr lang="hu">
                <a:solidFill>
                  <a:schemeClr val="dk1"/>
                </a:solidFill>
              </a:rPr>
              <a:t>(Beakadás|Lyuk)  </a:t>
            </a:r>
            <a:r>
              <a:rPr i="1" lang="hu">
                <a:solidFill>
                  <a:schemeClr val="dk1"/>
                </a:solidFill>
              </a:rPr>
              <a:t>P</a:t>
            </a:r>
            <a:r>
              <a:rPr lang="hu">
                <a:solidFill>
                  <a:schemeClr val="dk1"/>
                </a:solidFill>
              </a:rPr>
              <a:t>(Lyuk) = </a:t>
            </a:r>
            <a:r>
              <a:rPr i="1" lang="hu">
                <a:solidFill>
                  <a:schemeClr val="dk1"/>
                </a:solidFill>
              </a:rPr>
              <a:t>P</a:t>
            </a:r>
            <a:r>
              <a:rPr lang="hu">
                <a:solidFill>
                  <a:schemeClr val="dk1"/>
                </a:solidFill>
              </a:rPr>
              <a:t>(Fogfájás|Lyuk) </a:t>
            </a:r>
            <a:r>
              <a:rPr i="1" lang="hu">
                <a:solidFill>
                  <a:schemeClr val="dk1"/>
                </a:solidFill>
              </a:rPr>
              <a:t>P</a:t>
            </a:r>
            <a:r>
              <a:rPr lang="hu">
                <a:solidFill>
                  <a:schemeClr val="dk1"/>
                </a:solidFill>
              </a:rPr>
              <a:t>(Beakadás|Lyuk)  </a:t>
            </a:r>
            <a:r>
              <a:rPr i="1" lang="hu">
                <a:solidFill>
                  <a:schemeClr val="dk1"/>
                </a:solidFill>
              </a:rPr>
              <a:t>P</a:t>
            </a:r>
            <a:r>
              <a:rPr lang="hu">
                <a:solidFill>
                  <a:schemeClr val="dk1"/>
                </a:solidFill>
              </a:rPr>
              <a:t>(Lyuk) </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5 független érték (2 + 2 + 1)</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rendszerint a feltételes függetlenség használata n-ben exponenciálisról n-ben lineárisra csökkenti az együttes valószínűség-elosztás reprezentálásához szükséges helyet</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 feltételes valószínűség a leginkább használt és legrobusztusabb módja a tudás reprezentálásának bizonytalan környezetekben</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Bayes-szabály</a:t>
            </a:r>
            <a:endParaRPr/>
          </a:p>
        </p:txBody>
      </p:sp>
      <p:sp>
        <p:nvSpPr>
          <p:cNvPr id="198" name="Google Shape;198;p36"/>
          <p:cNvSpPr txBox="1"/>
          <p:nvPr>
            <p:ph idx="1" type="body"/>
          </p:nvPr>
        </p:nvSpPr>
        <p:spPr>
          <a:xfrm>
            <a:off x="311700" y="1152475"/>
            <a:ext cx="8520600" cy="387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hu">
                <a:solidFill>
                  <a:srgbClr val="000000"/>
                </a:solidFill>
              </a:rPr>
              <a:t>a szorzat szabály szerint P(a∧b) = P(a|b)P(b) = P(b|a)P(a)</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ez alapján a Bayes-szabály:</a:t>
            </a:r>
            <a:endParaRPr>
              <a:solidFill>
                <a:srgbClr val="000000"/>
              </a:solidFill>
            </a:endParaRPr>
          </a:p>
          <a:p>
            <a:pPr indent="0" lvl="0" marL="0" rtl="0" algn="l">
              <a:spcBef>
                <a:spcPts val="1600"/>
              </a:spcBef>
              <a:spcAft>
                <a:spcPts val="0"/>
              </a:spcAft>
              <a:buNone/>
            </a:pPr>
            <a:r>
              <a:t/>
            </a:r>
            <a:endParaRPr>
              <a:solidFill>
                <a:srgbClr val="000000"/>
              </a:solidFill>
            </a:endParaRPr>
          </a:p>
          <a:p>
            <a:pPr indent="-342900" lvl="0" marL="457200" rtl="0" algn="l">
              <a:spcBef>
                <a:spcPts val="1600"/>
              </a:spcBef>
              <a:spcAft>
                <a:spcPts val="0"/>
              </a:spcAft>
              <a:buClr>
                <a:srgbClr val="000000"/>
              </a:buClr>
              <a:buSzPts val="1800"/>
              <a:buChar char="●"/>
            </a:pPr>
            <a:r>
              <a:rPr lang="hu">
                <a:solidFill>
                  <a:srgbClr val="000000"/>
                </a:solidFill>
              </a:rPr>
              <a:t>általánosabban eloszlásokra:</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342900" lvl="0" marL="457200" rtl="0" algn="l">
              <a:spcBef>
                <a:spcPts val="1600"/>
              </a:spcBef>
              <a:spcAft>
                <a:spcPts val="0"/>
              </a:spcAft>
              <a:buClr>
                <a:srgbClr val="000000"/>
              </a:buClr>
              <a:buSzPts val="1800"/>
              <a:buChar char="●"/>
            </a:pPr>
            <a:r>
              <a:rPr lang="hu">
                <a:solidFill>
                  <a:srgbClr val="000000"/>
                </a:solidFill>
              </a:rPr>
              <a:t>hasznos diagnosztikai valószínűséget nyerni okozati valószínűségből:</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P(ok|hatás) = P(hatás|ok)P(ok)/P(hatás)</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P(agyhártyagyulladás|merev nyak)=P(m|a)P(a)/P(m) = 0,8*0,0001/0,1 = 0,0008</a:t>
            </a:r>
            <a:endParaRPr>
              <a:solidFill>
                <a:srgbClr val="000000"/>
              </a:solidFill>
            </a:endParaRPr>
          </a:p>
        </p:txBody>
      </p:sp>
      <p:pic>
        <p:nvPicPr>
          <p:cNvPr id="199" name="Google Shape;199;p36"/>
          <p:cNvPicPr preferRelativeResize="0"/>
          <p:nvPr/>
        </p:nvPicPr>
        <p:blipFill rotWithShape="1">
          <a:blip r:embed="rId3">
            <a:alphaModFix/>
          </a:blip>
          <a:srcRect b="0" l="0" r="44258" t="0"/>
          <a:stretch/>
        </p:blipFill>
        <p:spPr>
          <a:xfrm>
            <a:off x="3898200" y="1599425"/>
            <a:ext cx="2349050" cy="778525"/>
          </a:xfrm>
          <a:prstGeom prst="rect">
            <a:avLst/>
          </a:prstGeom>
          <a:noFill/>
          <a:ln>
            <a:noFill/>
          </a:ln>
        </p:spPr>
      </p:pic>
      <p:pic>
        <p:nvPicPr>
          <p:cNvPr id="200" name="Google Shape;200;p36"/>
          <p:cNvPicPr preferRelativeResize="0"/>
          <p:nvPr/>
        </p:nvPicPr>
        <p:blipFill>
          <a:blip r:embed="rId4">
            <a:alphaModFix/>
          </a:blip>
          <a:stretch>
            <a:fillRect/>
          </a:stretch>
        </p:blipFill>
        <p:spPr>
          <a:xfrm>
            <a:off x="3898200" y="3053650"/>
            <a:ext cx="2349050" cy="706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Bayes-szabály és feltételes függetlenség</a:t>
            </a:r>
            <a:endParaRPr/>
          </a:p>
        </p:txBody>
      </p:sp>
      <p:sp>
        <p:nvSpPr>
          <p:cNvPr id="206" name="Google Shape;206;p37"/>
          <p:cNvSpPr txBox="1"/>
          <p:nvPr>
            <p:ph idx="1" type="body"/>
          </p:nvPr>
        </p:nvSpPr>
        <p:spPr>
          <a:xfrm>
            <a:off x="311709" y="124699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i="1" lang="hu">
                <a:solidFill>
                  <a:schemeClr val="dk1"/>
                </a:solidFill>
              </a:rPr>
              <a:t>P</a:t>
            </a:r>
            <a:r>
              <a:rPr lang="hu">
                <a:solidFill>
                  <a:schemeClr val="dk1"/>
                </a:solidFill>
              </a:rPr>
              <a:t>(Lyuk|fogfájás, beakad) = α</a:t>
            </a:r>
            <a:r>
              <a:rPr i="1" lang="hu">
                <a:solidFill>
                  <a:schemeClr val="dk1"/>
                </a:solidFill>
              </a:rPr>
              <a:t>P</a:t>
            </a:r>
            <a:r>
              <a:rPr lang="hu">
                <a:solidFill>
                  <a:schemeClr val="dk1"/>
                </a:solidFill>
              </a:rPr>
              <a:t>(fogfájás,beakad|Lyuk) </a:t>
            </a:r>
            <a:r>
              <a:rPr i="1" lang="hu">
                <a:solidFill>
                  <a:schemeClr val="dk1"/>
                </a:solidFill>
              </a:rPr>
              <a:t>P</a:t>
            </a:r>
            <a:r>
              <a:rPr lang="hu">
                <a:solidFill>
                  <a:schemeClr val="dk1"/>
                </a:solidFill>
              </a:rPr>
              <a:t>(Lyuk) = α</a:t>
            </a:r>
            <a:r>
              <a:rPr i="1" lang="hu">
                <a:solidFill>
                  <a:schemeClr val="dk1"/>
                </a:solidFill>
              </a:rPr>
              <a:t>P</a:t>
            </a:r>
            <a:r>
              <a:rPr lang="hu">
                <a:solidFill>
                  <a:schemeClr val="dk1"/>
                </a:solidFill>
              </a:rPr>
              <a:t>(fogfájás|Lyuk) </a:t>
            </a:r>
            <a:r>
              <a:rPr i="1" lang="hu">
                <a:solidFill>
                  <a:schemeClr val="dk1"/>
                </a:solidFill>
              </a:rPr>
              <a:t>P</a:t>
            </a:r>
            <a:r>
              <a:rPr lang="hu">
                <a:solidFill>
                  <a:schemeClr val="dk1"/>
                </a:solidFill>
              </a:rPr>
              <a:t>(beakad|Lyuk) </a:t>
            </a:r>
            <a:r>
              <a:rPr i="1" lang="hu">
                <a:solidFill>
                  <a:schemeClr val="dk1"/>
                </a:solidFill>
              </a:rPr>
              <a:t>P</a:t>
            </a:r>
            <a:r>
              <a:rPr lang="hu">
                <a:solidFill>
                  <a:schemeClr val="dk1"/>
                </a:solidFill>
              </a:rPr>
              <a:t>(Lyuk)</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egy példa a naiv Bayes-modellre:</a:t>
            </a:r>
            <a:endParaRPr>
              <a:solidFill>
                <a:schemeClr val="dk1"/>
              </a:solidFill>
            </a:endParaRPr>
          </a:p>
          <a:p>
            <a:pPr indent="-317500" lvl="1" marL="914400" rtl="0" algn="l">
              <a:spcBef>
                <a:spcPts val="0"/>
              </a:spcBef>
              <a:spcAft>
                <a:spcPts val="0"/>
              </a:spcAft>
              <a:buClr>
                <a:schemeClr val="dk1"/>
              </a:buClr>
              <a:buSzPts val="1400"/>
              <a:buChar char="○"/>
            </a:pPr>
            <a:r>
              <a:rPr i="1" lang="hu">
                <a:solidFill>
                  <a:schemeClr val="dk1"/>
                </a:solidFill>
              </a:rPr>
              <a:t>P</a:t>
            </a:r>
            <a:r>
              <a:rPr lang="hu">
                <a:solidFill>
                  <a:schemeClr val="dk1"/>
                </a:solidFill>
              </a:rPr>
              <a:t>(Ok, Hatás</a:t>
            </a:r>
            <a:r>
              <a:rPr baseline="-25000" lang="hu">
                <a:solidFill>
                  <a:schemeClr val="dk1"/>
                </a:solidFill>
              </a:rPr>
              <a:t>1</a:t>
            </a:r>
            <a:r>
              <a:rPr lang="hu">
                <a:solidFill>
                  <a:schemeClr val="dk1"/>
                </a:solidFill>
              </a:rPr>
              <a:t>,...Hatás</a:t>
            </a:r>
            <a:r>
              <a:rPr baseline="-25000" lang="hu">
                <a:solidFill>
                  <a:schemeClr val="dk1"/>
                </a:solidFill>
              </a:rPr>
              <a:t>n</a:t>
            </a:r>
            <a:r>
              <a:rPr lang="hu">
                <a:solidFill>
                  <a:schemeClr val="dk1"/>
                </a:solidFill>
              </a:rPr>
              <a:t>) = </a:t>
            </a:r>
            <a:r>
              <a:rPr i="1" lang="hu">
                <a:solidFill>
                  <a:schemeClr val="dk1"/>
                </a:solidFill>
              </a:rPr>
              <a:t>P</a:t>
            </a:r>
            <a:r>
              <a:rPr lang="hu">
                <a:solidFill>
                  <a:schemeClr val="dk1"/>
                </a:solidFill>
              </a:rPr>
              <a:t>(Ok)∏</a:t>
            </a:r>
            <a:r>
              <a:rPr baseline="-25000" lang="hu">
                <a:solidFill>
                  <a:schemeClr val="dk1"/>
                </a:solidFill>
              </a:rPr>
              <a:t>i</a:t>
            </a:r>
            <a:r>
              <a:rPr lang="hu">
                <a:solidFill>
                  <a:schemeClr val="dk1"/>
                </a:solidFill>
              </a:rPr>
              <a:t> </a:t>
            </a:r>
            <a:r>
              <a:rPr i="1" lang="hu">
                <a:solidFill>
                  <a:schemeClr val="dk1"/>
                </a:solidFill>
              </a:rPr>
              <a:t>P</a:t>
            </a:r>
            <a:r>
              <a:rPr lang="hu">
                <a:solidFill>
                  <a:schemeClr val="dk1"/>
                </a:solidFill>
              </a:rPr>
              <a:t>(Hatás</a:t>
            </a:r>
            <a:r>
              <a:rPr baseline="-25000" lang="hu">
                <a:solidFill>
                  <a:schemeClr val="dk1"/>
                </a:solidFill>
              </a:rPr>
              <a:t>i</a:t>
            </a:r>
            <a:r>
              <a:rPr lang="hu">
                <a:solidFill>
                  <a:schemeClr val="dk1"/>
                </a:solidFill>
              </a:rPr>
              <a:t>|Ok)</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 paraméterek száma n-ben lineáris</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Wumpus világ</a:t>
            </a:r>
            <a:endParaRPr/>
          </a:p>
        </p:txBody>
      </p:sp>
      <p:sp>
        <p:nvSpPr>
          <p:cNvPr id="212" name="Google Shape;212;p38"/>
          <p:cNvSpPr txBox="1"/>
          <p:nvPr>
            <p:ph idx="1" type="body"/>
          </p:nvPr>
        </p:nvSpPr>
        <p:spPr>
          <a:xfrm>
            <a:off x="311700" y="3237275"/>
            <a:ext cx="8520600" cy="1331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P</a:t>
            </a:r>
            <a:r>
              <a:rPr baseline="-25000" lang="hu">
                <a:solidFill>
                  <a:schemeClr val="dk1"/>
                </a:solidFill>
              </a:rPr>
              <a:t>ij</a:t>
            </a:r>
            <a:r>
              <a:rPr lang="hu">
                <a:solidFill>
                  <a:schemeClr val="dk1"/>
                </a:solidFill>
              </a:rPr>
              <a:t> = igaz, ha [i,j] csapdát rejt</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B</a:t>
            </a:r>
            <a:r>
              <a:rPr baseline="-25000" lang="hu">
                <a:solidFill>
                  <a:schemeClr val="dk1"/>
                </a:solidFill>
              </a:rPr>
              <a:t>ij</a:t>
            </a:r>
            <a:r>
              <a:rPr lang="hu">
                <a:solidFill>
                  <a:schemeClr val="dk1"/>
                </a:solidFill>
              </a:rPr>
              <a:t> = igaz, ha [i,j] huzatos</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csak B</a:t>
            </a:r>
            <a:r>
              <a:rPr baseline="-25000" lang="hu">
                <a:solidFill>
                  <a:schemeClr val="dk1"/>
                </a:solidFill>
              </a:rPr>
              <a:t>11</a:t>
            </a:r>
            <a:r>
              <a:rPr lang="hu">
                <a:solidFill>
                  <a:schemeClr val="dk1"/>
                </a:solidFill>
              </a:rPr>
              <a:t>, B</a:t>
            </a:r>
            <a:r>
              <a:rPr baseline="-25000" lang="hu">
                <a:solidFill>
                  <a:schemeClr val="dk1"/>
                </a:solidFill>
              </a:rPr>
              <a:t>12</a:t>
            </a:r>
            <a:r>
              <a:rPr lang="hu">
                <a:solidFill>
                  <a:schemeClr val="dk1"/>
                </a:solidFill>
              </a:rPr>
              <a:t>, B</a:t>
            </a:r>
            <a:r>
              <a:rPr baseline="-25000" lang="hu">
                <a:solidFill>
                  <a:schemeClr val="dk1"/>
                </a:solidFill>
              </a:rPr>
              <a:t>21</a:t>
            </a:r>
            <a:r>
              <a:rPr lang="hu">
                <a:solidFill>
                  <a:schemeClr val="dk1"/>
                </a:solidFill>
              </a:rPr>
              <a:t> szerepel a modellben</a:t>
            </a:r>
            <a:endParaRPr>
              <a:solidFill>
                <a:schemeClr val="dk1"/>
              </a:solidFill>
            </a:endParaRPr>
          </a:p>
        </p:txBody>
      </p:sp>
      <p:pic>
        <p:nvPicPr>
          <p:cNvPr descr="(a) Az ágens beragad, miután [1, 2]-ben és [2, 1]-ben is szellőt észlel – nincs feltárható biztonságos hely. (b) A négyzetek szétosztása Ismert, Perem és Egyéb csoportokba az [1, 3]-ra vonatkozó lekérdezéshez." id="213" name="Google Shape;213;p38"/>
          <p:cNvPicPr preferRelativeResize="0"/>
          <p:nvPr/>
        </p:nvPicPr>
        <p:blipFill rotWithShape="1">
          <a:blip r:embed="rId3">
            <a:alphaModFix/>
          </a:blip>
          <a:srcRect b="8517" l="0" r="50487" t="0"/>
          <a:stretch/>
        </p:blipFill>
        <p:spPr>
          <a:xfrm>
            <a:off x="5264275" y="916225"/>
            <a:ext cx="3672301" cy="3452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Valószínűségi modell</a:t>
            </a:r>
            <a:endParaRPr/>
          </a:p>
        </p:txBody>
      </p:sp>
      <p:sp>
        <p:nvSpPr>
          <p:cNvPr id="219" name="Google Shape;219;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teljes együttes valószínűségi-eloszlás: </a:t>
            </a:r>
            <a:r>
              <a:rPr i="1" lang="hu">
                <a:solidFill>
                  <a:schemeClr val="dk1"/>
                </a:solidFill>
              </a:rPr>
              <a:t>P</a:t>
            </a:r>
            <a:r>
              <a:rPr lang="hu">
                <a:solidFill>
                  <a:schemeClr val="dk1"/>
                </a:solidFill>
              </a:rPr>
              <a:t>(P</a:t>
            </a:r>
            <a:r>
              <a:rPr baseline="-25000" lang="hu">
                <a:solidFill>
                  <a:schemeClr val="dk1"/>
                </a:solidFill>
              </a:rPr>
              <a:t>11</a:t>
            </a:r>
            <a:r>
              <a:rPr lang="hu">
                <a:solidFill>
                  <a:schemeClr val="dk1"/>
                </a:solidFill>
              </a:rPr>
              <a:t>,...,P</a:t>
            </a:r>
            <a:r>
              <a:rPr baseline="-25000" lang="hu">
                <a:solidFill>
                  <a:schemeClr val="dk1"/>
                </a:solidFill>
              </a:rPr>
              <a:t>44</a:t>
            </a:r>
            <a:r>
              <a:rPr lang="hu">
                <a:solidFill>
                  <a:schemeClr val="dk1"/>
                </a:solidFill>
              </a:rPr>
              <a:t>, B</a:t>
            </a:r>
            <a:r>
              <a:rPr baseline="-25000" lang="hu">
                <a:solidFill>
                  <a:schemeClr val="dk1"/>
                </a:solidFill>
              </a:rPr>
              <a:t>11</a:t>
            </a:r>
            <a:r>
              <a:rPr lang="hu">
                <a:solidFill>
                  <a:schemeClr val="dk1"/>
                </a:solidFill>
              </a:rPr>
              <a:t>,B</a:t>
            </a:r>
            <a:r>
              <a:rPr baseline="-25000" lang="hu">
                <a:solidFill>
                  <a:schemeClr val="dk1"/>
                </a:solidFill>
              </a:rPr>
              <a:t>12</a:t>
            </a:r>
            <a:r>
              <a:rPr lang="hu">
                <a:solidFill>
                  <a:schemeClr val="dk1"/>
                </a:solidFill>
              </a:rPr>
              <a:t>,B</a:t>
            </a:r>
            <a:r>
              <a:rPr baseline="-25000" lang="hu">
                <a:solidFill>
                  <a:schemeClr val="dk1"/>
                </a:solidFill>
              </a:rPr>
              <a:t>21</a:t>
            </a:r>
            <a:r>
              <a:rPr lang="hu">
                <a:solidFill>
                  <a:schemeClr val="dk1"/>
                </a:solidFill>
              </a:rPr>
              <a:t>) </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szorzat szabály alapján </a:t>
            </a:r>
            <a:r>
              <a:rPr i="1" lang="hu">
                <a:solidFill>
                  <a:schemeClr val="dk1"/>
                </a:solidFill>
              </a:rPr>
              <a:t>P</a:t>
            </a:r>
            <a:r>
              <a:rPr lang="hu">
                <a:solidFill>
                  <a:schemeClr val="dk1"/>
                </a:solidFill>
              </a:rPr>
              <a:t>(B</a:t>
            </a:r>
            <a:r>
              <a:rPr baseline="-25000" lang="hu">
                <a:solidFill>
                  <a:schemeClr val="dk1"/>
                </a:solidFill>
              </a:rPr>
              <a:t>11</a:t>
            </a:r>
            <a:r>
              <a:rPr lang="hu">
                <a:solidFill>
                  <a:schemeClr val="dk1"/>
                </a:solidFill>
              </a:rPr>
              <a:t>,B</a:t>
            </a:r>
            <a:r>
              <a:rPr baseline="-25000" lang="hu">
                <a:solidFill>
                  <a:schemeClr val="dk1"/>
                </a:solidFill>
              </a:rPr>
              <a:t>12</a:t>
            </a:r>
            <a:r>
              <a:rPr lang="hu">
                <a:solidFill>
                  <a:schemeClr val="dk1"/>
                </a:solidFill>
              </a:rPr>
              <a:t>,B</a:t>
            </a:r>
            <a:r>
              <a:rPr baseline="-25000" lang="hu">
                <a:solidFill>
                  <a:schemeClr val="dk1"/>
                </a:solidFill>
              </a:rPr>
              <a:t>21</a:t>
            </a:r>
            <a:r>
              <a:rPr lang="hu">
                <a:solidFill>
                  <a:schemeClr val="dk1"/>
                </a:solidFill>
              </a:rPr>
              <a:t>|P</a:t>
            </a:r>
            <a:r>
              <a:rPr baseline="-25000" lang="hu">
                <a:solidFill>
                  <a:schemeClr val="dk1"/>
                </a:solidFill>
              </a:rPr>
              <a:t>11</a:t>
            </a:r>
            <a:r>
              <a:rPr lang="hu">
                <a:solidFill>
                  <a:schemeClr val="dk1"/>
                </a:solidFill>
              </a:rPr>
              <a:t>,...,P</a:t>
            </a:r>
            <a:r>
              <a:rPr baseline="-25000" lang="hu">
                <a:solidFill>
                  <a:schemeClr val="dk1"/>
                </a:solidFill>
              </a:rPr>
              <a:t>44</a:t>
            </a:r>
            <a:r>
              <a:rPr lang="hu">
                <a:solidFill>
                  <a:schemeClr val="dk1"/>
                </a:solidFill>
              </a:rPr>
              <a:t>,</a:t>
            </a:r>
            <a:r>
              <a:rPr lang="hu">
                <a:solidFill>
                  <a:schemeClr val="dk1"/>
                </a:solidFill>
              </a:rPr>
              <a:t>)</a:t>
            </a:r>
            <a:r>
              <a:rPr i="1" lang="hu">
                <a:solidFill>
                  <a:schemeClr val="dk1"/>
                </a:solidFill>
              </a:rPr>
              <a:t>P</a:t>
            </a:r>
            <a:r>
              <a:rPr lang="hu">
                <a:solidFill>
                  <a:schemeClr val="dk1"/>
                </a:solidFill>
              </a:rPr>
              <a:t>(P</a:t>
            </a:r>
            <a:r>
              <a:rPr baseline="-25000" lang="hu">
                <a:solidFill>
                  <a:schemeClr val="dk1"/>
                </a:solidFill>
              </a:rPr>
              <a:t>11</a:t>
            </a:r>
            <a:r>
              <a:rPr lang="hu">
                <a:solidFill>
                  <a:schemeClr val="dk1"/>
                </a:solidFill>
              </a:rPr>
              <a:t>,...,P</a:t>
            </a:r>
            <a:r>
              <a:rPr baseline="-25000" lang="hu">
                <a:solidFill>
                  <a:schemeClr val="dk1"/>
                </a:solidFill>
              </a:rPr>
              <a:t>44</a:t>
            </a:r>
            <a:r>
              <a:rPr lang="hu">
                <a:solidFill>
                  <a:schemeClr val="dk1"/>
                </a:solidFill>
              </a:rPr>
              <a:t>)</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első tag 1, ha a csapdák szomszédosak a huzattal, 0 egyébként</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második tag: a csapdák egyenletes valószínűséggel (0,2) vannak elszórva</a:t>
            </a:r>
            <a:endParaRPr>
              <a:solidFill>
                <a:schemeClr val="dk1"/>
              </a:solidFill>
            </a:endParaRPr>
          </a:p>
          <a:p>
            <a:pPr indent="-317500" lvl="2" marL="1371600" rtl="0" algn="l">
              <a:spcBef>
                <a:spcPts val="0"/>
              </a:spcBef>
              <a:spcAft>
                <a:spcPts val="0"/>
              </a:spcAft>
              <a:buClr>
                <a:schemeClr val="dk1"/>
              </a:buClr>
              <a:buSzPts val="1400"/>
              <a:buChar char="■"/>
            </a:pPr>
            <a:r>
              <a:rPr i="1" lang="hu" sz="1800">
                <a:solidFill>
                  <a:schemeClr val="dk1"/>
                </a:solidFill>
              </a:rPr>
              <a:t>P</a:t>
            </a:r>
            <a:r>
              <a:rPr lang="hu" sz="1800">
                <a:solidFill>
                  <a:schemeClr val="dk1"/>
                </a:solidFill>
              </a:rPr>
              <a:t>(P</a:t>
            </a:r>
            <a:r>
              <a:rPr baseline="-25000" lang="hu" sz="1800">
                <a:solidFill>
                  <a:schemeClr val="dk1"/>
                </a:solidFill>
              </a:rPr>
              <a:t>11</a:t>
            </a:r>
            <a:r>
              <a:rPr lang="hu" sz="1800">
                <a:solidFill>
                  <a:schemeClr val="dk1"/>
                </a:solidFill>
              </a:rPr>
              <a:t>,...,P</a:t>
            </a:r>
            <a:r>
              <a:rPr baseline="-25000" lang="hu" sz="1800">
                <a:solidFill>
                  <a:schemeClr val="dk1"/>
                </a:solidFill>
              </a:rPr>
              <a:t>44</a:t>
            </a:r>
            <a:r>
              <a:rPr lang="hu" sz="1800">
                <a:solidFill>
                  <a:schemeClr val="dk1"/>
                </a:solidFill>
              </a:rPr>
              <a:t>) = ∏</a:t>
            </a:r>
            <a:r>
              <a:rPr baseline="-25000" lang="hu" sz="1800">
                <a:solidFill>
                  <a:schemeClr val="dk1"/>
                </a:solidFill>
              </a:rPr>
              <a:t>ij</a:t>
            </a:r>
            <a:r>
              <a:rPr lang="hu" sz="1800">
                <a:solidFill>
                  <a:schemeClr val="dk1"/>
                </a:solidFill>
              </a:rPr>
              <a:t> P(P</a:t>
            </a:r>
            <a:r>
              <a:rPr baseline="-25000" lang="hu" sz="1800">
                <a:solidFill>
                  <a:schemeClr val="dk1"/>
                </a:solidFill>
              </a:rPr>
              <a:t>ij</a:t>
            </a:r>
            <a:r>
              <a:rPr lang="hu" sz="1800">
                <a:solidFill>
                  <a:schemeClr val="dk1"/>
                </a:solidFill>
              </a:rPr>
              <a:t>) = 0,2</a:t>
            </a:r>
            <a:r>
              <a:rPr baseline="30000" lang="hu" sz="1800">
                <a:solidFill>
                  <a:schemeClr val="dk1"/>
                </a:solidFill>
              </a:rPr>
              <a:t>n</a:t>
            </a:r>
            <a:r>
              <a:rPr lang="hu" sz="1800">
                <a:solidFill>
                  <a:schemeClr val="dk1"/>
                </a:solidFill>
              </a:rPr>
              <a:t> 0,8</a:t>
            </a:r>
            <a:r>
              <a:rPr baseline="30000" lang="hu" sz="1800">
                <a:solidFill>
                  <a:schemeClr val="dk1"/>
                </a:solidFill>
              </a:rPr>
              <a:t>16-n</a:t>
            </a:r>
            <a:endParaRPr baseline="30000" sz="1800">
              <a:solidFill>
                <a:schemeClr val="dk1"/>
              </a:solidFill>
            </a:endParaRPr>
          </a:p>
          <a:p>
            <a:pPr indent="-342900" lvl="2" marL="1371600" rtl="0" algn="l">
              <a:spcBef>
                <a:spcPts val="0"/>
              </a:spcBef>
              <a:spcAft>
                <a:spcPts val="0"/>
              </a:spcAft>
              <a:buClr>
                <a:schemeClr val="dk1"/>
              </a:buClr>
              <a:buSzPts val="1800"/>
              <a:buChar char="■"/>
            </a:pPr>
            <a:r>
              <a:rPr lang="hu" sz="1800">
                <a:solidFill>
                  <a:schemeClr val="dk1"/>
                </a:solidFill>
              </a:rPr>
              <a:t>n csapda esetén</a:t>
            </a:r>
            <a:endParaRPr sz="18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Észlelések és kérdés</a:t>
            </a:r>
            <a:endParaRPr/>
          </a:p>
        </p:txBody>
      </p:sp>
      <p:sp>
        <p:nvSpPr>
          <p:cNvPr id="225" name="Google Shape;225;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tudjuk a következő tényeket:</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b = ￢b</a:t>
            </a:r>
            <a:r>
              <a:rPr baseline="-25000" lang="hu">
                <a:solidFill>
                  <a:schemeClr val="dk1"/>
                </a:solidFill>
              </a:rPr>
              <a:t>11</a:t>
            </a:r>
            <a:r>
              <a:rPr lang="hu">
                <a:solidFill>
                  <a:schemeClr val="dk1"/>
                </a:solidFill>
              </a:rPr>
              <a:t> ∧ b</a:t>
            </a:r>
            <a:r>
              <a:rPr baseline="-25000" lang="hu">
                <a:solidFill>
                  <a:schemeClr val="dk1"/>
                </a:solidFill>
              </a:rPr>
              <a:t>12</a:t>
            </a:r>
            <a:r>
              <a:rPr lang="hu">
                <a:solidFill>
                  <a:schemeClr val="dk1"/>
                </a:solidFill>
              </a:rPr>
              <a:t> ∧ b</a:t>
            </a:r>
            <a:r>
              <a:rPr baseline="-25000" lang="hu">
                <a:solidFill>
                  <a:schemeClr val="dk1"/>
                </a:solidFill>
              </a:rPr>
              <a:t>21</a:t>
            </a:r>
            <a:endParaRPr baseline="-25000">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ismert = ￢p</a:t>
            </a:r>
            <a:r>
              <a:rPr baseline="-25000" lang="hu">
                <a:solidFill>
                  <a:schemeClr val="dk1"/>
                </a:solidFill>
              </a:rPr>
              <a:t>11</a:t>
            </a:r>
            <a:r>
              <a:rPr lang="hu">
                <a:solidFill>
                  <a:schemeClr val="dk1"/>
                </a:solidFill>
              </a:rPr>
              <a:t> ∧ ￢p</a:t>
            </a:r>
            <a:r>
              <a:rPr baseline="-25000" lang="hu">
                <a:solidFill>
                  <a:schemeClr val="dk1"/>
                </a:solidFill>
              </a:rPr>
              <a:t>12</a:t>
            </a:r>
            <a:r>
              <a:rPr lang="hu">
                <a:solidFill>
                  <a:schemeClr val="dk1"/>
                </a:solidFill>
              </a:rPr>
              <a:t> ∧ ￢p</a:t>
            </a:r>
            <a:r>
              <a:rPr baseline="-25000" lang="hu">
                <a:solidFill>
                  <a:schemeClr val="dk1"/>
                </a:solidFill>
              </a:rPr>
              <a:t>21</a:t>
            </a:r>
            <a:endParaRPr baseline="-25000">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 kérdés: </a:t>
            </a:r>
            <a:r>
              <a:rPr i="1" lang="hu">
                <a:solidFill>
                  <a:schemeClr val="dk1"/>
                </a:solidFill>
              </a:rPr>
              <a:t>P</a:t>
            </a:r>
            <a:r>
              <a:rPr lang="hu">
                <a:solidFill>
                  <a:schemeClr val="dk1"/>
                </a:solidFill>
              </a:rPr>
              <a:t>(P</a:t>
            </a:r>
            <a:r>
              <a:rPr baseline="-25000" lang="hu">
                <a:solidFill>
                  <a:schemeClr val="dk1"/>
                </a:solidFill>
              </a:rPr>
              <a:t>13</a:t>
            </a:r>
            <a:r>
              <a:rPr lang="hu">
                <a:solidFill>
                  <a:schemeClr val="dk1"/>
                </a:solidFill>
              </a:rPr>
              <a:t>|ismert,b)</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definiáljuk: </a:t>
            </a:r>
            <a:r>
              <a:rPr i="1" lang="hu">
                <a:solidFill>
                  <a:schemeClr val="dk1"/>
                </a:solidFill>
              </a:rPr>
              <a:t>ismeretlen</a:t>
            </a:r>
            <a:r>
              <a:rPr lang="hu">
                <a:solidFill>
                  <a:schemeClr val="dk1"/>
                </a:solidFill>
              </a:rPr>
              <a:t> = a P</a:t>
            </a:r>
            <a:r>
              <a:rPr baseline="-25000" lang="hu">
                <a:solidFill>
                  <a:schemeClr val="dk1"/>
                </a:solidFill>
              </a:rPr>
              <a:t>13</a:t>
            </a:r>
            <a:r>
              <a:rPr lang="hu">
                <a:solidFill>
                  <a:schemeClr val="dk1"/>
                </a:solidFill>
              </a:rPr>
              <a:t> és </a:t>
            </a:r>
            <a:r>
              <a:rPr i="1" lang="hu">
                <a:solidFill>
                  <a:schemeClr val="dk1"/>
                </a:solidFill>
              </a:rPr>
              <a:t>ismert </a:t>
            </a:r>
            <a:r>
              <a:rPr lang="hu">
                <a:solidFill>
                  <a:schemeClr val="dk1"/>
                </a:solidFill>
              </a:rPr>
              <a:t>-en kívüli P</a:t>
            </a:r>
            <a:r>
              <a:rPr baseline="-25000" lang="hu">
                <a:solidFill>
                  <a:schemeClr val="dk1"/>
                </a:solidFill>
              </a:rPr>
              <a:t>ij</a:t>
            </a:r>
            <a:r>
              <a:rPr lang="hu">
                <a:solidFill>
                  <a:schemeClr val="dk1"/>
                </a:solidFill>
              </a:rPr>
              <a:t>-k</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 </a:t>
            </a:r>
            <a:r>
              <a:rPr i="1" lang="hu">
                <a:solidFill>
                  <a:schemeClr val="dk1"/>
                </a:solidFill>
              </a:rPr>
              <a:t>P</a:t>
            </a:r>
            <a:r>
              <a:rPr lang="hu">
                <a:solidFill>
                  <a:schemeClr val="dk1"/>
                </a:solidFill>
              </a:rPr>
              <a:t>(P</a:t>
            </a:r>
            <a:r>
              <a:rPr baseline="-25000" lang="hu">
                <a:solidFill>
                  <a:schemeClr val="dk1"/>
                </a:solidFill>
              </a:rPr>
              <a:t>13</a:t>
            </a:r>
            <a:r>
              <a:rPr lang="hu">
                <a:solidFill>
                  <a:schemeClr val="dk1"/>
                </a:solidFill>
              </a:rPr>
              <a:t>|ismert, b) = α 𝛴</a:t>
            </a:r>
            <a:r>
              <a:rPr baseline="-25000" lang="hu">
                <a:solidFill>
                  <a:schemeClr val="dk1"/>
                </a:solidFill>
              </a:rPr>
              <a:t>ismeretlen</a:t>
            </a:r>
            <a:r>
              <a:rPr lang="hu">
                <a:solidFill>
                  <a:schemeClr val="dk1"/>
                </a:solidFill>
              </a:rPr>
              <a:t> </a:t>
            </a:r>
            <a:r>
              <a:rPr i="1" lang="hu">
                <a:solidFill>
                  <a:schemeClr val="dk1"/>
                </a:solidFill>
              </a:rPr>
              <a:t>P</a:t>
            </a:r>
            <a:r>
              <a:rPr lang="hu">
                <a:solidFill>
                  <a:schemeClr val="dk1"/>
                </a:solidFill>
              </a:rPr>
              <a:t>(P</a:t>
            </a:r>
            <a:r>
              <a:rPr baseline="-25000" lang="hu">
                <a:solidFill>
                  <a:schemeClr val="dk1"/>
                </a:solidFill>
              </a:rPr>
              <a:t>13</a:t>
            </a:r>
            <a:r>
              <a:rPr lang="hu">
                <a:solidFill>
                  <a:schemeClr val="dk1"/>
                </a:solidFill>
              </a:rPr>
              <a:t>, ismeretlen, ismert, b)</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a mezők számával exponenciálisan növekszik!</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Feltételes valószínűség használata</a:t>
            </a:r>
            <a:endParaRPr/>
          </a:p>
        </p:txBody>
      </p:sp>
      <p:sp>
        <p:nvSpPr>
          <p:cNvPr id="231" name="Google Shape;231;p41"/>
          <p:cNvSpPr txBox="1"/>
          <p:nvPr>
            <p:ph idx="1" type="body"/>
          </p:nvPr>
        </p:nvSpPr>
        <p:spPr>
          <a:xfrm>
            <a:off x="311700" y="1152475"/>
            <a:ext cx="5841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alapötlet: a megfigyelések feltételesen függetlenek a rejtett mezőktől tekintve a szomszédos rejtett mezőket</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definiáljuk: ismeretlen = perem U egyéb</a:t>
            </a:r>
            <a:endParaRPr>
              <a:solidFill>
                <a:schemeClr val="dk1"/>
              </a:solidFill>
            </a:endParaRPr>
          </a:p>
          <a:p>
            <a:pPr indent="-342900" lvl="0" marL="457200" rtl="0" algn="l">
              <a:spcBef>
                <a:spcPts val="0"/>
              </a:spcBef>
              <a:spcAft>
                <a:spcPts val="0"/>
              </a:spcAft>
              <a:buClr>
                <a:schemeClr val="dk1"/>
              </a:buClr>
              <a:buSzPts val="1800"/>
              <a:buChar char="●"/>
            </a:pPr>
            <a:r>
              <a:rPr i="1" lang="hu">
                <a:solidFill>
                  <a:schemeClr val="dk1"/>
                </a:solidFill>
              </a:rPr>
              <a:t>P</a:t>
            </a:r>
            <a:r>
              <a:rPr lang="hu">
                <a:solidFill>
                  <a:schemeClr val="dk1"/>
                </a:solidFill>
              </a:rPr>
              <a:t>(b|P</a:t>
            </a:r>
            <a:r>
              <a:rPr baseline="-25000" lang="hu">
                <a:solidFill>
                  <a:schemeClr val="dk1"/>
                </a:solidFill>
              </a:rPr>
              <a:t>13</a:t>
            </a:r>
            <a:r>
              <a:rPr lang="hu">
                <a:solidFill>
                  <a:schemeClr val="dk1"/>
                </a:solidFill>
              </a:rPr>
              <a:t>,ismert,ismeretlen) = </a:t>
            </a:r>
            <a:r>
              <a:rPr i="1" lang="hu">
                <a:solidFill>
                  <a:schemeClr val="dk1"/>
                </a:solidFill>
              </a:rPr>
              <a:t>P</a:t>
            </a:r>
            <a:r>
              <a:rPr lang="hu">
                <a:solidFill>
                  <a:schemeClr val="dk1"/>
                </a:solidFill>
              </a:rPr>
              <a:t>(b|P</a:t>
            </a:r>
            <a:r>
              <a:rPr baseline="-25000" lang="hu">
                <a:solidFill>
                  <a:schemeClr val="dk1"/>
                </a:solidFill>
              </a:rPr>
              <a:t>13</a:t>
            </a:r>
            <a:r>
              <a:rPr lang="hu">
                <a:solidFill>
                  <a:schemeClr val="dk1"/>
                </a:solidFill>
              </a:rPr>
              <a:t>,ismert,perem)</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alakítsuk a kérdést olyan formára, hogy ezt tudjuk használni</a:t>
            </a:r>
            <a:endParaRPr>
              <a:solidFill>
                <a:schemeClr val="dk1"/>
              </a:solidFill>
            </a:endParaRPr>
          </a:p>
        </p:txBody>
      </p:sp>
      <p:pic>
        <p:nvPicPr>
          <p:cNvPr descr="(a) Az ágens beragad, miután [1, 2]-ben és [2, 1]-ben is szellőt észlel – nincs feltárható biztonságos hely. (b) A négyzetek szétosztása Ismert, Perem és Egyéb csoportokba az [1, 3]-ra vonatkozó lekérdezéshez." id="232" name="Google Shape;232;p41"/>
          <p:cNvPicPr preferRelativeResize="0"/>
          <p:nvPr/>
        </p:nvPicPr>
        <p:blipFill rotWithShape="1">
          <a:blip r:embed="rId3">
            <a:alphaModFix/>
          </a:blip>
          <a:srcRect b="8385" l="54314" r="0" t="1743"/>
          <a:stretch/>
        </p:blipFill>
        <p:spPr>
          <a:xfrm>
            <a:off x="6222750" y="1413788"/>
            <a:ext cx="2891351" cy="2893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Bizonytalanság</a:t>
            </a:r>
            <a:endParaRPr/>
          </a:p>
        </p:txBody>
      </p:sp>
      <p:sp>
        <p:nvSpPr>
          <p:cNvPr id="67" name="Google Shape;67;p15"/>
          <p:cNvSpPr txBox="1"/>
          <p:nvPr>
            <p:ph idx="1" type="body"/>
          </p:nvPr>
        </p:nvSpPr>
        <p:spPr>
          <a:xfrm>
            <a:off x="311700" y="1152475"/>
            <a:ext cx="8520600" cy="389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Jelölje A</a:t>
            </a:r>
            <a:r>
              <a:rPr baseline="-25000" lang="hu">
                <a:solidFill>
                  <a:schemeClr val="dk1"/>
                </a:solidFill>
              </a:rPr>
              <a:t>t</a:t>
            </a:r>
            <a:r>
              <a:rPr lang="hu">
                <a:solidFill>
                  <a:schemeClr val="dk1"/>
                </a:solidFill>
              </a:rPr>
              <a:t> </a:t>
            </a:r>
            <a:r>
              <a:rPr lang="hu">
                <a:solidFill>
                  <a:schemeClr val="dk1"/>
                </a:solidFill>
              </a:rPr>
              <a:t>azt a műveletet, hogy </a:t>
            </a:r>
            <a:r>
              <a:rPr i="1" lang="hu">
                <a:solidFill>
                  <a:schemeClr val="dk1"/>
                </a:solidFill>
              </a:rPr>
              <a:t>t</a:t>
            </a:r>
            <a:r>
              <a:rPr lang="hu">
                <a:solidFill>
                  <a:schemeClr val="dk1"/>
                </a:solidFill>
              </a:rPr>
              <a:t> perccel a vonat indulása előtt elindulunk a pályaudvarra.</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a:t>
            </a:r>
            <a:r>
              <a:rPr baseline="-25000" lang="hu">
                <a:solidFill>
                  <a:schemeClr val="dk1"/>
                </a:solidFill>
              </a:rPr>
              <a:t>t</a:t>
            </a:r>
            <a:r>
              <a:rPr lang="hu">
                <a:solidFill>
                  <a:schemeClr val="dk1"/>
                </a:solidFill>
              </a:rPr>
              <a:t>-vel időben odaérünk?</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Problémák</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részlegesen megfigyelhető környezet (utak állapota, más sofőrök terve, stb.)</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zajos észlelések (Útinfo, DKV applikáció jelzései)</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a művelet kimenelének bizonytalansága (lapos gumi, stb.)</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a közlekedés modellezésének és előrejelzésének </a:t>
            </a:r>
            <a:r>
              <a:rPr lang="hu">
                <a:solidFill>
                  <a:schemeClr val="dk1"/>
                </a:solidFill>
              </a:rPr>
              <a:t>hatalmas bonyolultsága</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Logikai megközelítés</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kockázat elutasítása: „A</a:t>
            </a:r>
            <a:r>
              <a:rPr baseline="-25000" lang="hu">
                <a:solidFill>
                  <a:schemeClr val="dk1"/>
                </a:solidFill>
              </a:rPr>
              <a:t>25</a:t>
            </a:r>
            <a:r>
              <a:rPr lang="hu">
                <a:solidFill>
                  <a:schemeClr val="dk1"/>
                </a:solidFill>
              </a:rPr>
              <a:t> esetén odaérek”</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pontos megfogalmazás (túl határozatlan döntéshozatalhoz) „A</a:t>
            </a:r>
            <a:r>
              <a:rPr baseline="-25000" lang="hu">
                <a:solidFill>
                  <a:schemeClr val="dk1"/>
                </a:solidFill>
              </a:rPr>
              <a:t>25</a:t>
            </a:r>
            <a:r>
              <a:rPr lang="hu">
                <a:solidFill>
                  <a:schemeClr val="dk1"/>
                </a:solidFill>
              </a:rPr>
              <a:t>-tel odaérek, ha nincs útközben baleset, útfelújítás, és nem történik addig a kocsival semmi, stb.”</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a:t>
            </a:r>
            <a:r>
              <a:rPr baseline="-25000" lang="hu">
                <a:solidFill>
                  <a:schemeClr val="dk1"/>
                </a:solidFill>
              </a:rPr>
              <a:t>120</a:t>
            </a:r>
            <a:r>
              <a:rPr lang="hu">
                <a:solidFill>
                  <a:schemeClr val="dk1"/>
                </a:solidFill>
              </a:rPr>
              <a:t> biztosan elég (még gyalog is odaértek), de senki nem akar ennyi időt az állomáson tölteni.</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Feltételes valószínűség használata – folytatás</a:t>
            </a:r>
            <a:endParaRPr/>
          </a:p>
        </p:txBody>
      </p:sp>
      <p:sp>
        <p:nvSpPr>
          <p:cNvPr id="238" name="Google Shape;238;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i="1" lang="hu">
                <a:solidFill>
                  <a:schemeClr val="dk1"/>
                </a:solidFill>
              </a:rPr>
              <a:t>P</a:t>
            </a:r>
            <a:r>
              <a:rPr lang="hu">
                <a:solidFill>
                  <a:schemeClr val="dk1"/>
                </a:solidFill>
              </a:rPr>
              <a:t>(P</a:t>
            </a:r>
            <a:r>
              <a:rPr baseline="-25000" lang="hu">
                <a:solidFill>
                  <a:schemeClr val="dk1"/>
                </a:solidFill>
              </a:rPr>
              <a:t>13</a:t>
            </a:r>
            <a:r>
              <a:rPr lang="hu">
                <a:solidFill>
                  <a:schemeClr val="dk1"/>
                </a:solidFill>
              </a:rPr>
              <a:t>|ismert,b) = α𝛴</a:t>
            </a:r>
            <a:r>
              <a:rPr baseline="-25000" lang="hu">
                <a:solidFill>
                  <a:schemeClr val="dk1"/>
                </a:solidFill>
              </a:rPr>
              <a:t>ismeretlen</a:t>
            </a:r>
            <a:r>
              <a:rPr lang="hu">
                <a:solidFill>
                  <a:schemeClr val="dk1"/>
                </a:solidFill>
              </a:rPr>
              <a:t> </a:t>
            </a:r>
            <a:r>
              <a:rPr i="1" lang="hu">
                <a:solidFill>
                  <a:schemeClr val="dk1"/>
                </a:solidFill>
              </a:rPr>
              <a:t>P</a:t>
            </a:r>
            <a:r>
              <a:rPr lang="hu">
                <a:solidFill>
                  <a:schemeClr val="dk1"/>
                </a:solidFill>
              </a:rPr>
              <a:t>(P</a:t>
            </a:r>
            <a:r>
              <a:rPr baseline="-25000" lang="hu">
                <a:solidFill>
                  <a:schemeClr val="dk1"/>
                </a:solidFill>
              </a:rPr>
              <a:t>13</a:t>
            </a:r>
            <a:r>
              <a:rPr lang="hu">
                <a:solidFill>
                  <a:schemeClr val="dk1"/>
                </a:solidFill>
              </a:rPr>
              <a:t>, ismeretlen, ismert, b) =</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α𝛴</a:t>
            </a:r>
            <a:r>
              <a:rPr baseline="-25000" lang="hu">
                <a:solidFill>
                  <a:schemeClr val="dk1"/>
                </a:solidFill>
              </a:rPr>
              <a:t>ismeretlen</a:t>
            </a:r>
            <a:r>
              <a:rPr lang="hu">
                <a:solidFill>
                  <a:schemeClr val="dk1"/>
                </a:solidFill>
              </a:rPr>
              <a:t> </a:t>
            </a:r>
            <a:r>
              <a:rPr i="1" lang="hu">
                <a:solidFill>
                  <a:schemeClr val="dk1"/>
                </a:solidFill>
              </a:rPr>
              <a:t>P</a:t>
            </a:r>
            <a:r>
              <a:rPr lang="hu">
                <a:solidFill>
                  <a:schemeClr val="dk1"/>
                </a:solidFill>
              </a:rPr>
              <a:t>(b|P</a:t>
            </a:r>
            <a:r>
              <a:rPr baseline="-25000" lang="hu">
                <a:solidFill>
                  <a:schemeClr val="dk1"/>
                </a:solidFill>
              </a:rPr>
              <a:t>13</a:t>
            </a:r>
            <a:r>
              <a:rPr lang="hu">
                <a:solidFill>
                  <a:schemeClr val="dk1"/>
                </a:solidFill>
              </a:rPr>
              <a:t>, ismeretlen, ismert)</a:t>
            </a:r>
            <a:r>
              <a:rPr i="1" lang="hu">
                <a:solidFill>
                  <a:schemeClr val="dk1"/>
                </a:solidFill>
              </a:rPr>
              <a:t>P</a:t>
            </a:r>
            <a:r>
              <a:rPr lang="hu">
                <a:solidFill>
                  <a:schemeClr val="dk1"/>
                </a:solidFill>
              </a:rPr>
              <a:t>(P</a:t>
            </a:r>
            <a:r>
              <a:rPr baseline="-25000" lang="hu">
                <a:solidFill>
                  <a:schemeClr val="dk1"/>
                </a:solidFill>
              </a:rPr>
              <a:t>13</a:t>
            </a:r>
            <a:r>
              <a:rPr lang="hu">
                <a:solidFill>
                  <a:schemeClr val="dk1"/>
                </a:solidFill>
              </a:rPr>
              <a:t>, ismeretlen, ismert) =</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α𝛴</a:t>
            </a:r>
            <a:r>
              <a:rPr baseline="-25000" lang="hu">
                <a:solidFill>
                  <a:schemeClr val="dk1"/>
                </a:solidFill>
              </a:rPr>
              <a:t>perem</a:t>
            </a:r>
            <a:r>
              <a:rPr lang="hu">
                <a:solidFill>
                  <a:schemeClr val="dk1"/>
                </a:solidFill>
              </a:rPr>
              <a:t>𝛴</a:t>
            </a:r>
            <a:r>
              <a:rPr baseline="-25000" lang="hu">
                <a:solidFill>
                  <a:schemeClr val="dk1"/>
                </a:solidFill>
              </a:rPr>
              <a:t>egyéb</a:t>
            </a:r>
            <a:r>
              <a:rPr i="1" lang="hu">
                <a:solidFill>
                  <a:schemeClr val="dk1"/>
                </a:solidFill>
              </a:rPr>
              <a:t>P</a:t>
            </a:r>
            <a:r>
              <a:rPr lang="hu">
                <a:solidFill>
                  <a:schemeClr val="dk1"/>
                </a:solidFill>
              </a:rPr>
              <a:t>(b|P</a:t>
            </a:r>
            <a:r>
              <a:rPr baseline="-25000" lang="hu">
                <a:solidFill>
                  <a:schemeClr val="dk1"/>
                </a:solidFill>
              </a:rPr>
              <a:t>13</a:t>
            </a:r>
            <a:r>
              <a:rPr lang="hu">
                <a:solidFill>
                  <a:schemeClr val="dk1"/>
                </a:solidFill>
              </a:rPr>
              <a:t>,ismert, perem, egyéb)</a:t>
            </a:r>
            <a:r>
              <a:rPr i="1" lang="hu">
                <a:solidFill>
                  <a:schemeClr val="dk1"/>
                </a:solidFill>
              </a:rPr>
              <a:t>P</a:t>
            </a:r>
            <a:r>
              <a:rPr lang="hu">
                <a:solidFill>
                  <a:schemeClr val="dk1"/>
                </a:solidFill>
              </a:rPr>
              <a:t>(P</a:t>
            </a:r>
            <a:r>
              <a:rPr baseline="-25000" lang="hu">
                <a:solidFill>
                  <a:schemeClr val="dk1"/>
                </a:solidFill>
              </a:rPr>
              <a:t>13</a:t>
            </a:r>
            <a:r>
              <a:rPr lang="hu">
                <a:solidFill>
                  <a:schemeClr val="dk1"/>
                </a:solidFill>
              </a:rPr>
              <a:t>, ismert, perem, egyéb) =</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α𝛴</a:t>
            </a:r>
            <a:r>
              <a:rPr baseline="-25000" lang="hu">
                <a:solidFill>
                  <a:schemeClr val="dk1"/>
                </a:solidFill>
              </a:rPr>
              <a:t>perem</a:t>
            </a:r>
            <a:r>
              <a:rPr lang="hu">
                <a:solidFill>
                  <a:schemeClr val="dk1"/>
                </a:solidFill>
              </a:rPr>
              <a:t>𝛴</a:t>
            </a:r>
            <a:r>
              <a:rPr baseline="-25000" lang="hu">
                <a:solidFill>
                  <a:schemeClr val="dk1"/>
                </a:solidFill>
              </a:rPr>
              <a:t>egyéb</a:t>
            </a:r>
            <a:r>
              <a:rPr i="1" lang="hu">
                <a:solidFill>
                  <a:schemeClr val="dk1"/>
                </a:solidFill>
              </a:rPr>
              <a:t>P</a:t>
            </a:r>
            <a:r>
              <a:rPr lang="hu">
                <a:solidFill>
                  <a:schemeClr val="dk1"/>
                </a:solidFill>
              </a:rPr>
              <a:t>(b|P</a:t>
            </a:r>
            <a:r>
              <a:rPr baseline="-25000" lang="hu">
                <a:solidFill>
                  <a:schemeClr val="dk1"/>
                </a:solidFill>
              </a:rPr>
              <a:t>13</a:t>
            </a:r>
            <a:r>
              <a:rPr lang="hu">
                <a:solidFill>
                  <a:schemeClr val="dk1"/>
                </a:solidFill>
              </a:rPr>
              <a:t>,ismert, perem)</a:t>
            </a:r>
            <a:r>
              <a:rPr i="1" lang="hu">
                <a:solidFill>
                  <a:schemeClr val="dk1"/>
                </a:solidFill>
              </a:rPr>
              <a:t>P</a:t>
            </a:r>
            <a:r>
              <a:rPr lang="hu">
                <a:solidFill>
                  <a:schemeClr val="dk1"/>
                </a:solidFill>
              </a:rPr>
              <a:t>(P</a:t>
            </a:r>
            <a:r>
              <a:rPr baseline="-25000" lang="hu">
                <a:solidFill>
                  <a:schemeClr val="dk1"/>
                </a:solidFill>
              </a:rPr>
              <a:t>13</a:t>
            </a:r>
            <a:r>
              <a:rPr lang="hu">
                <a:solidFill>
                  <a:schemeClr val="dk1"/>
                </a:solidFill>
              </a:rPr>
              <a:t>, ismert, perem, egyéb) =</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α𝛴</a:t>
            </a:r>
            <a:r>
              <a:rPr baseline="-25000" lang="hu">
                <a:solidFill>
                  <a:schemeClr val="dk1"/>
                </a:solidFill>
              </a:rPr>
              <a:t>perem</a:t>
            </a:r>
            <a:r>
              <a:rPr i="1" lang="hu">
                <a:solidFill>
                  <a:schemeClr val="dk1"/>
                </a:solidFill>
              </a:rPr>
              <a:t>P</a:t>
            </a:r>
            <a:r>
              <a:rPr lang="hu">
                <a:solidFill>
                  <a:schemeClr val="dk1"/>
                </a:solidFill>
              </a:rPr>
              <a:t>(b|P</a:t>
            </a:r>
            <a:r>
              <a:rPr baseline="-25000" lang="hu">
                <a:solidFill>
                  <a:schemeClr val="dk1"/>
                </a:solidFill>
              </a:rPr>
              <a:t>13</a:t>
            </a:r>
            <a:r>
              <a:rPr lang="hu">
                <a:solidFill>
                  <a:schemeClr val="dk1"/>
                </a:solidFill>
              </a:rPr>
              <a:t>,ismert, perem)𝛴</a:t>
            </a:r>
            <a:r>
              <a:rPr baseline="-25000" lang="hu">
                <a:solidFill>
                  <a:schemeClr val="dk1"/>
                </a:solidFill>
              </a:rPr>
              <a:t>egyéb</a:t>
            </a:r>
            <a:r>
              <a:rPr i="1" lang="hu">
                <a:solidFill>
                  <a:schemeClr val="dk1"/>
                </a:solidFill>
              </a:rPr>
              <a:t>P</a:t>
            </a:r>
            <a:r>
              <a:rPr lang="hu">
                <a:solidFill>
                  <a:schemeClr val="dk1"/>
                </a:solidFill>
              </a:rPr>
              <a:t>(P</a:t>
            </a:r>
            <a:r>
              <a:rPr baseline="-25000" lang="hu">
                <a:solidFill>
                  <a:schemeClr val="dk1"/>
                </a:solidFill>
              </a:rPr>
              <a:t>13</a:t>
            </a:r>
            <a:r>
              <a:rPr lang="hu">
                <a:solidFill>
                  <a:schemeClr val="dk1"/>
                </a:solidFill>
              </a:rPr>
              <a:t>, ismert, perem, egyéb) =</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α𝛴</a:t>
            </a:r>
            <a:r>
              <a:rPr baseline="-25000" lang="hu">
                <a:solidFill>
                  <a:schemeClr val="dk1"/>
                </a:solidFill>
              </a:rPr>
              <a:t>perem</a:t>
            </a:r>
            <a:r>
              <a:rPr i="1" lang="hu">
                <a:solidFill>
                  <a:schemeClr val="dk1"/>
                </a:solidFill>
              </a:rPr>
              <a:t>P</a:t>
            </a:r>
            <a:r>
              <a:rPr lang="hu">
                <a:solidFill>
                  <a:schemeClr val="dk1"/>
                </a:solidFill>
              </a:rPr>
              <a:t>(b|P</a:t>
            </a:r>
            <a:r>
              <a:rPr baseline="-25000" lang="hu">
                <a:solidFill>
                  <a:schemeClr val="dk1"/>
                </a:solidFill>
              </a:rPr>
              <a:t>13</a:t>
            </a:r>
            <a:r>
              <a:rPr lang="hu">
                <a:solidFill>
                  <a:schemeClr val="dk1"/>
                </a:solidFill>
              </a:rPr>
              <a:t>,ismert, perem)𝛴</a:t>
            </a:r>
            <a:r>
              <a:rPr baseline="-25000" lang="hu">
                <a:solidFill>
                  <a:schemeClr val="dk1"/>
                </a:solidFill>
              </a:rPr>
              <a:t>egyéb</a:t>
            </a:r>
            <a:r>
              <a:rPr i="1" lang="hu">
                <a:solidFill>
                  <a:schemeClr val="dk1"/>
                </a:solidFill>
              </a:rPr>
              <a:t>P</a:t>
            </a:r>
            <a:r>
              <a:rPr lang="hu">
                <a:solidFill>
                  <a:schemeClr val="dk1"/>
                </a:solidFill>
              </a:rPr>
              <a:t>(P</a:t>
            </a:r>
            <a:r>
              <a:rPr baseline="-25000" lang="hu">
                <a:solidFill>
                  <a:schemeClr val="dk1"/>
                </a:solidFill>
              </a:rPr>
              <a:t>13</a:t>
            </a:r>
            <a:r>
              <a:rPr lang="hu">
                <a:solidFill>
                  <a:schemeClr val="dk1"/>
                </a:solidFill>
              </a:rPr>
              <a:t>)</a:t>
            </a:r>
            <a:r>
              <a:rPr i="1" lang="hu">
                <a:solidFill>
                  <a:schemeClr val="dk1"/>
                </a:solidFill>
              </a:rPr>
              <a:t>P</a:t>
            </a:r>
            <a:r>
              <a:rPr lang="hu">
                <a:solidFill>
                  <a:schemeClr val="dk1"/>
                </a:solidFill>
              </a:rPr>
              <a:t>(ismert)</a:t>
            </a:r>
            <a:r>
              <a:rPr i="1" lang="hu">
                <a:solidFill>
                  <a:schemeClr val="dk1"/>
                </a:solidFill>
              </a:rPr>
              <a:t>P</a:t>
            </a:r>
            <a:r>
              <a:rPr lang="hu">
                <a:solidFill>
                  <a:schemeClr val="dk1"/>
                </a:solidFill>
              </a:rPr>
              <a:t>(perem)</a:t>
            </a:r>
            <a:r>
              <a:rPr i="1" lang="hu">
                <a:solidFill>
                  <a:schemeClr val="dk1"/>
                </a:solidFill>
              </a:rPr>
              <a:t>P</a:t>
            </a:r>
            <a:r>
              <a:rPr lang="hu">
                <a:solidFill>
                  <a:schemeClr val="dk1"/>
                </a:solidFill>
              </a:rPr>
              <a:t>(egyéb) =</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α</a:t>
            </a:r>
            <a:r>
              <a:rPr i="1" lang="hu">
                <a:solidFill>
                  <a:schemeClr val="dk1"/>
                </a:solidFill>
              </a:rPr>
              <a:t>P</a:t>
            </a:r>
            <a:r>
              <a:rPr lang="hu">
                <a:solidFill>
                  <a:schemeClr val="dk1"/>
                </a:solidFill>
              </a:rPr>
              <a:t>(ismert)</a:t>
            </a:r>
            <a:r>
              <a:rPr i="1" lang="hu">
                <a:solidFill>
                  <a:schemeClr val="dk1"/>
                </a:solidFill>
              </a:rPr>
              <a:t>P</a:t>
            </a:r>
            <a:r>
              <a:rPr lang="hu">
                <a:solidFill>
                  <a:schemeClr val="dk1"/>
                </a:solidFill>
              </a:rPr>
              <a:t>(P</a:t>
            </a:r>
            <a:r>
              <a:rPr baseline="-25000" lang="hu">
                <a:solidFill>
                  <a:schemeClr val="dk1"/>
                </a:solidFill>
              </a:rPr>
              <a:t>13</a:t>
            </a:r>
            <a:r>
              <a:rPr lang="hu">
                <a:solidFill>
                  <a:schemeClr val="dk1"/>
                </a:solidFill>
              </a:rPr>
              <a:t>)𝛴</a:t>
            </a:r>
            <a:r>
              <a:rPr baseline="-25000" lang="hu">
                <a:solidFill>
                  <a:schemeClr val="dk1"/>
                </a:solidFill>
              </a:rPr>
              <a:t>perem</a:t>
            </a:r>
            <a:r>
              <a:rPr i="1" lang="hu">
                <a:solidFill>
                  <a:schemeClr val="dk1"/>
                </a:solidFill>
              </a:rPr>
              <a:t>P</a:t>
            </a:r>
            <a:r>
              <a:rPr lang="hu">
                <a:solidFill>
                  <a:schemeClr val="dk1"/>
                </a:solidFill>
              </a:rPr>
              <a:t>(b|P</a:t>
            </a:r>
            <a:r>
              <a:rPr baseline="-25000" lang="hu">
                <a:solidFill>
                  <a:schemeClr val="dk1"/>
                </a:solidFill>
              </a:rPr>
              <a:t>13</a:t>
            </a:r>
            <a:r>
              <a:rPr lang="hu">
                <a:solidFill>
                  <a:schemeClr val="dk1"/>
                </a:solidFill>
              </a:rPr>
              <a:t>,ismert, perem)</a:t>
            </a:r>
            <a:r>
              <a:rPr i="1" lang="hu">
                <a:solidFill>
                  <a:schemeClr val="dk1"/>
                </a:solidFill>
              </a:rPr>
              <a:t>P</a:t>
            </a:r>
            <a:r>
              <a:rPr lang="hu">
                <a:solidFill>
                  <a:schemeClr val="dk1"/>
                </a:solidFill>
              </a:rPr>
              <a:t>(perem)𝛴</a:t>
            </a:r>
            <a:r>
              <a:rPr baseline="-25000" lang="hu">
                <a:solidFill>
                  <a:schemeClr val="dk1"/>
                </a:solidFill>
              </a:rPr>
              <a:t>egyéb</a:t>
            </a:r>
            <a:r>
              <a:rPr i="1" lang="hu">
                <a:solidFill>
                  <a:schemeClr val="dk1"/>
                </a:solidFill>
              </a:rPr>
              <a:t>P</a:t>
            </a:r>
            <a:r>
              <a:rPr lang="hu">
                <a:solidFill>
                  <a:schemeClr val="dk1"/>
                </a:solidFill>
              </a:rPr>
              <a:t>(egyéb) =</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α</a:t>
            </a:r>
            <a:r>
              <a:rPr i="1" lang="hu">
                <a:solidFill>
                  <a:schemeClr val="dk1"/>
                </a:solidFill>
              </a:rPr>
              <a:t>’P</a:t>
            </a:r>
            <a:r>
              <a:rPr lang="hu">
                <a:solidFill>
                  <a:schemeClr val="dk1"/>
                </a:solidFill>
              </a:rPr>
              <a:t>(P</a:t>
            </a:r>
            <a:r>
              <a:rPr baseline="-25000" lang="hu">
                <a:solidFill>
                  <a:schemeClr val="dk1"/>
                </a:solidFill>
              </a:rPr>
              <a:t>13</a:t>
            </a:r>
            <a:r>
              <a:rPr lang="hu">
                <a:solidFill>
                  <a:schemeClr val="dk1"/>
                </a:solidFill>
              </a:rPr>
              <a:t>)𝛴</a:t>
            </a:r>
            <a:r>
              <a:rPr baseline="-25000" lang="hu">
                <a:solidFill>
                  <a:schemeClr val="dk1"/>
                </a:solidFill>
              </a:rPr>
              <a:t>perem</a:t>
            </a:r>
            <a:r>
              <a:rPr i="1" lang="hu">
                <a:solidFill>
                  <a:schemeClr val="dk1"/>
                </a:solidFill>
              </a:rPr>
              <a:t>P</a:t>
            </a:r>
            <a:r>
              <a:rPr lang="hu">
                <a:solidFill>
                  <a:schemeClr val="dk1"/>
                </a:solidFill>
              </a:rPr>
              <a:t>(b|P</a:t>
            </a:r>
            <a:r>
              <a:rPr baseline="-25000" lang="hu">
                <a:solidFill>
                  <a:schemeClr val="dk1"/>
                </a:solidFill>
              </a:rPr>
              <a:t>13</a:t>
            </a:r>
            <a:r>
              <a:rPr lang="hu">
                <a:solidFill>
                  <a:schemeClr val="dk1"/>
                </a:solidFill>
              </a:rPr>
              <a:t>,ismert, perem)</a:t>
            </a:r>
            <a:r>
              <a:rPr i="1" lang="hu">
                <a:solidFill>
                  <a:schemeClr val="dk1"/>
                </a:solidFill>
              </a:rPr>
              <a:t>P</a:t>
            </a:r>
            <a:r>
              <a:rPr lang="hu">
                <a:solidFill>
                  <a:schemeClr val="dk1"/>
                </a:solidFill>
              </a:rPr>
              <a:t>(perem)</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hu"/>
              <a:t>Feltételes valószínűség használata – folytatás</a:t>
            </a:r>
            <a:endParaRPr/>
          </a:p>
          <a:p>
            <a:pPr indent="0" lvl="0" marL="0" rtl="0" algn="l">
              <a:spcBef>
                <a:spcPts val="0"/>
              </a:spcBef>
              <a:spcAft>
                <a:spcPts val="0"/>
              </a:spcAft>
              <a:buNone/>
            </a:pPr>
            <a:r>
              <a:t/>
            </a:r>
            <a:endParaRPr/>
          </a:p>
        </p:txBody>
      </p:sp>
      <p:sp>
        <p:nvSpPr>
          <p:cNvPr id="244" name="Google Shape;244;p43"/>
          <p:cNvSpPr txBox="1"/>
          <p:nvPr>
            <p:ph idx="1" type="body"/>
          </p:nvPr>
        </p:nvSpPr>
        <p:spPr>
          <a:xfrm>
            <a:off x="311700" y="2392650"/>
            <a:ext cx="8520600" cy="217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i="1" lang="hu">
                <a:solidFill>
                  <a:schemeClr val="dk1"/>
                </a:solidFill>
              </a:rPr>
              <a:t>P</a:t>
            </a:r>
            <a:r>
              <a:rPr lang="hu">
                <a:solidFill>
                  <a:schemeClr val="dk1"/>
                </a:solidFill>
              </a:rPr>
              <a:t>(P</a:t>
            </a:r>
            <a:r>
              <a:rPr baseline="-25000" lang="hu">
                <a:solidFill>
                  <a:schemeClr val="dk1"/>
                </a:solidFill>
              </a:rPr>
              <a:t>13</a:t>
            </a:r>
            <a:r>
              <a:rPr lang="hu">
                <a:solidFill>
                  <a:schemeClr val="dk1"/>
                </a:solidFill>
              </a:rPr>
              <a:t>|ismert,b) = α</a:t>
            </a:r>
            <a:r>
              <a:rPr i="1" lang="hu">
                <a:solidFill>
                  <a:schemeClr val="dk1"/>
                </a:solidFill>
              </a:rPr>
              <a:t>’ </a:t>
            </a:r>
            <a:r>
              <a:rPr lang="hu">
                <a:solidFill>
                  <a:schemeClr val="dk1"/>
                </a:solidFill>
              </a:rPr>
              <a:t>(0,2(0,04+0,16+0,16); 0,8(0,04+0,16)) ≃ (0,31; 0,69)</a:t>
            </a:r>
            <a:endParaRPr>
              <a:solidFill>
                <a:schemeClr val="dk1"/>
              </a:solidFill>
            </a:endParaRPr>
          </a:p>
          <a:p>
            <a:pPr indent="-342900" lvl="0" marL="457200" rtl="0" algn="l">
              <a:spcBef>
                <a:spcPts val="0"/>
              </a:spcBef>
              <a:spcAft>
                <a:spcPts val="0"/>
              </a:spcAft>
              <a:buClr>
                <a:schemeClr val="dk1"/>
              </a:buClr>
              <a:buSzPts val="1800"/>
              <a:buChar char="●"/>
            </a:pPr>
            <a:r>
              <a:rPr i="1" lang="hu">
                <a:solidFill>
                  <a:schemeClr val="dk1"/>
                </a:solidFill>
              </a:rPr>
              <a:t>P</a:t>
            </a:r>
            <a:r>
              <a:rPr lang="hu">
                <a:solidFill>
                  <a:schemeClr val="dk1"/>
                </a:solidFill>
              </a:rPr>
              <a:t>(P</a:t>
            </a:r>
            <a:r>
              <a:rPr baseline="-25000" lang="hu">
                <a:solidFill>
                  <a:schemeClr val="dk1"/>
                </a:solidFill>
              </a:rPr>
              <a:t>22</a:t>
            </a:r>
            <a:r>
              <a:rPr lang="hu">
                <a:solidFill>
                  <a:schemeClr val="dk1"/>
                </a:solidFill>
              </a:rPr>
              <a:t>|ismert,b) ≃</a:t>
            </a:r>
            <a:r>
              <a:rPr lang="hu">
                <a:solidFill>
                  <a:schemeClr val="dk1"/>
                </a:solidFill>
              </a:rPr>
              <a:t> (0,86; 0,14)</a:t>
            </a:r>
            <a:endParaRPr>
              <a:solidFill>
                <a:schemeClr val="dk1"/>
              </a:solidFill>
            </a:endParaRPr>
          </a:p>
        </p:txBody>
      </p:sp>
      <p:pic>
        <p:nvPicPr>
          <p:cNvPr descr="C2,2 és C3,1 peremváltozók, az egyes modellek C(perem) értékét mutató konzisztens modelljei: (a) három, két vagy három csapdát jelző modell C1,3 = igaz mellett, és (b) két, egy vagy két csapdát jelző modell C1,3 = hamis mellett." id="245" name="Google Shape;245;p43"/>
          <p:cNvPicPr preferRelativeResize="0"/>
          <p:nvPr/>
        </p:nvPicPr>
        <p:blipFill rotWithShape="1">
          <a:blip r:embed="rId3">
            <a:alphaModFix/>
          </a:blip>
          <a:srcRect b="17684" l="0" r="0" t="7571"/>
          <a:stretch/>
        </p:blipFill>
        <p:spPr>
          <a:xfrm>
            <a:off x="3332675" y="1152475"/>
            <a:ext cx="5429250" cy="1160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Összegzés</a:t>
            </a:r>
            <a:endParaRPr/>
          </a:p>
        </p:txBody>
      </p:sp>
      <p:sp>
        <p:nvSpPr>
          <p:cNvPr id="251" name="Google Shape;251;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A valószínűség egy szigorú formalizmus a bizonytalan környezet esetére.</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Az együttes valószínűségi eloszlás megadja az elemi események valószínűségét.</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 kérdések az elemi események összegzésével válaszolhatóak meg</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Nem triviális esetekben a méreteket valamilyen úton csökkenteni kell</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 függetlenség illetve a feltételes függetlenség ehhez eszközt biztosít</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Bizonytalanság kezelésének módszerei</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b="1" lang="hu">
                <a:solidFill>
                  <a:schemeClr val="dk1"/>
                </a:solidFill>
              </a:rPr>
              <a:t>Alapértelmezett vagy nem-monoton logika</a:t>
            </a:r>
            <a:endParaRPr b="1">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feltesszük, hogy a kocsinak nem lyukad ki a gumija</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feltesszük, hogy A</a:t>
            </a:r>
            <a:r>
              <a:rPr baseline="-25000" lang="hu">
                <a:solidFill>
                  <a:schemeClr val="dk1"/>
                </a:solidFill>
              </a:rPr>
              <a:t>25</a:t>
            </a:r>
            <a:r>
              <a:rPr lang="hu">
                <a:solidFill>
                  <a:schemeClr val="dk1"/>
                </a:solidFill>
              </a:rPr>
              <a:t> elég, hacsak nem mond ellent a nyilvánvaló tényeknek</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Mely feltételek ésszerűek? Hogyan kezelhetjük az ellentmondásokat?</a:t>
            </a:r>
            <a:endParaRPr>
              <a:solidFill>
                <a:schemeClr val="dk1"/>
              </a:solidFill>
            </a:endParaRPr>
          </a:p>
          <a:p>
            <a:pPr indent="-342900" lvl="0" marL="457200" rtl="0" algn="l">
              <a:spcBef>
                <a:spcPts val="0"/>
              </a:spcBef>
              <a:spcAft>
                <a:spcPts val="0"/>
              </a:spcAft>
              <a:buClr>
                <a:schemeClr val="dk1"/>
              </a:buClr>
              <a:buSzPts val="1800"/>
              <a:buChar char="●"/>
            </a:pPr>
            <a:r>
              <a:rPr b="1" lang="hu">
                <a:solidFill>
                  <a:schemeClr val="dk1"/>
                </a:solidFill>
              </a:rPr>
              <a:t>Szabályok tapasztalati tényezőkkel</a:t>
            </a:r>
            <a:endParaRPr b="1">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A</a:t>
            </a:r>
            <a:r>
              <a:rPr baseline="-25000" lang="hu">
                <a:solidFill>
                  <a:schemeClr val="dk1"/>
                </a:solidFill>
              </a:rPr>
              <a:t>25</a:t>
            </a:r>
            <a:r>
              <a:rPr lang="hu">
                <a:solidFill>
                  <a:schemeClr val="dk1"/>
                </a:solidFill>
              </a:rPr>
              <a:t> ⇒</a:t>
            </a:r>
            <a:r>
              <a:rPr baseline="-25000" lang="hu">
                <a:solidFill>
                  <a:schemeClr val="dk1"/>
                </a:solidFill>
              </a:rPr>
              <a:t>0.3</a:t>
            </a:r>
            <a:r>
              <a:rPr lang="hu">
                <a:solidFill>
                  <a:schemeClr val="dk1"/>
                </a:solidFill>
              </a:rPr>
              <a:t> Időben kiér az állomásra</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locsol ⇒</a:t>
            </a:r>
            <a:r>
              <a:rPr baseline="-25000" lang="hu">
                <a:solidFill>
                  <a:schemeClr val="dk1"/>
                </a:solidFill>
              </a:rPr>
              <a:t>0.99</a:t>
            </a:r>
            <a:r>
              <a:rPr lang="hu">
                <a:solidFill>
                  <a:schemeClr val="dk1"/>
                </a:solidFill>
              </a:rPr>
              <a:t> vizes a fű</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vizes a fű ⇒</a:t>
            </a:r>
            <a:r>
              <a:rPr baseline="-25000" lang="hu">
                <a:solidFill>
                  <a:schemeClr val="dk1"/>
                </a:solidFill>
              </a:rPr>
              <a:t>0.7</a:t>
            </a:r>
            <a:r>
              <a:rPr lang="hu">
                <a:solidFill>
                  <a:schemeClr val="dk1"/>
                </a:solidFill>
              </a:rPr>
              <a:t> esett az eső </a:t>
            </a:r>
            <a:r>
              <a:rPr b="1" lang="hu">
                <a:solidFill>
                  <a:schemeClr val="dk1"/>
                </a:solidFill>
              </a:rPr>
              <a:t> </a:t>
            </a:r>
            <a:endParaRPr b="1">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szabályok kombinálása: A locsol következménye az esett az eső?</a:t>
            </a:r>
            <a:endParaRPr>
              <a:solidFill>
                <a:schemeClr val="dk1"/>
              </a:solidFill>
            </a:endParaRPr>
          </a:p>
          <a:p>
            <a:pPr indent="-342900" lvl="0" marL="457200" rtl="0" algn="l">
              <a:spcBef>
                <a:spcPts val="0"/>
              </a:spcBef>
              <a:spcAft>
                <a:spcPts val="0"/>
              </a:spcAft>
              <a:buClr>
                <a:schemeClr val="dk1"/>
              </a:buClr>
              <a:buSzPts val="1800"/>
              <a:buChar char="●"/>
            </a:pPr>
            <a:r>
              <a:rPr b="1" lang="hu">
                <a:solidFill>
                  <a:schemeClr val="dk1"/>
                </a:solidFill>
              </a:rPr>
              <a:t>Valószínűség</a:t>
            </a:r>
            <a:endParaRPr b="1">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A nyilvánvaló tények mellett A</a:t>
            </a:r>
            <a:r>
              <a:rPr baseline="-25000" lang="hu">
                <a:solidFill>
                  <a:schemeClr val="dk1"/>
                </a:solidFill>
              </a:rPr>
              <a:t>25</a:t>
            </a:r>
            <a:r>
              <a:rPr lang="hu">
                <a:solidFill>
                  <a:schemeClr val="dk1"/>
                </a:solidFill>
              </a:rPr>
              <a:t> esetén 4% eséllyel jutok el időben az állomásra.</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Mahavira (~850), G. Cardamo (1565) szerencsejátékok elmélete </a:t>
            </a:r>
            <a:endParaRPr>
              <a:solidFill>
                <a:schemeClr val="dk1"/>
              </a:solidFill>
            </a:endParaRPr>
          </a:p>
          <a:p>
            <a:pPr indent="0" lvl="0" marL="457200" rtl="0" algn="l">
              <a:spcBef>
                <a:spcPts val="1600"/>
              </a:spcBef>
              <a:spcAft>
                <a:spcPts val="1600"/>
              </a:spcAft>
              <a:buNone/>
            </a:pPr>
            <a:r>
              <a:t/>
            </a:r>
            <a:endParaRPr b="1">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Bizonytalanság kezelésének módszerei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b="1" lang="hu">
                <a:solidFill>
                  <a:schemeClr val="dk1"/>
                </a:solidFill>
              </a:rPr>
              <a:t>Fuzzy logika</a:t>
            </a:r>
            <a:endParaRPr b="1">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igazság foka (és nem bizonytalanság)</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„a fű vizes” értéke 0.2</a:t>
            </a:r>
            <a:endParaRPr>
              <a:solidFill>
                <a:schemeClr val="dk1"/>
              </a:solidFill>
            </a:endParaRPr>
          </a:p>
          <a:p>
            <a:pPr indent="-317500" lvl="2" marL="1371600" rtl="0" algn="l">
              <a:spcBef>
                <a:spcPts val="0"/>
              </a:spcBef>
              <a:spcAft>
                <a:spcPts val="0"/>
              </a:spcAft>
              <a:buClr>
                <a:schemeClr val="dk1"/>
              </a:buClr>
              <a:buSzPts val="1400"/>
              <a:buChar char="■"/>
            </a:pPr>
            <a:r>
              <a:rPr b="1" lang="hu">
                <a:solidFill>
                  <a:schemeClr val="dk1"/>
                </a:solidFill>
              </a:rPr>
              <a:t>nem</a:t>
            </a:r>
            <a:r>
              <a:rPr lang="hu">
                <a:solidFill>
                  <a:schemeClr val="dk1"/>
                </a:solidFill>
              </a:rPr>
              <a:t> „100 esetben 20-szor vizes a fű”</a:t>
            </a:r>
            <a:endParaRPr>
              <a:solidFill>
                <a:schemeClr val="dk1"/>
              </a:solidFill>
            </a:endParaRPr>
          </a:p>
          <a:p>
            <a:pPr indent="-317500" lvl="2" marL="1371600" rtl="0" algn="l">
              <a:spcBef>
                <a:spcPts val="0"/>
              </a:spcBef>
              <a:spcAft>
                <a:spcPts val="0"/>
              </a:spcAft>
              <a:buClr>
                <a:schemeClr val="dk1"/>
              </a:buClr>
              <a:buSzPts val="1400"/>
              <a:buChar char="■"/>
            </a:pPr>
            <a:r>
              <a:rPr lang="hu">
                <a:solidFill>
                  <a:schemeClr val="dk1"/>
                </a:solidFill>
              </a:rPr>
              <a:t>hanem „enyhén vizes a fű”</a:t>
            </a:r>
            <a:endParaRPr>
              <a:solidFill>
                <a:schemeClr val="dk1"/>
              </a:solidFill>
            </a:endParaRPr>
          </a:p>
          <a:p>
            <a:pPr indent="0" lvl="0" marL="457200" rtl="0" algn="l">
              <a:spcBef>
                <a:spcPts val="1600"/>
              </a:spcBef>
              <a:spcAft>
                <a:spcPts val="1600"/>
              </a:spcAft>
              <a:buNone/>
            </a:pPr>
            <a:r>
              <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Valószínűség</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valószínűségi feltételek összegzik a</a:t>
            </a:r>
            <a:endParaRPr>
              <a:solidFill>
                <a:schemeClr val="dk1"/>
              </a:solidFill>
            </a:endParaRPr>
          </a:p>
          <a:p>
            <a:pPr indent="-317500" lvl="1" marL="914400" rtl="0" algn="l">
              <a:spcBef>
                <a:spcPts val="0"/>
              </a:spcBef>
              <a:spcAft>
                <a:spcPts val="0"/>
              </a:spcAft>
              <a:buClr>
                <a:schemeClr val="dk1"/>
              </a:buClr>
              <a:buSzPts val="1400"/>
              <a:buChar char="○"/>
            </a:pPr>
            <a:r>
              <a:rPr b="1" lang="hu">
                <a:solidFill>
                  <a:schemeClr val="dk1"/>
                </a:solidFill>
              </a:rPr>
              <a:t>lustaság</a:t>
            </a:r>
            <a:r>
              <a:rPr lang="hu">
                <a:solidFill>
                  <a:schemeClr val="dk1"/>
                </a:solidFill>
              </a:rPr>
              <a:t>ot: túl sok munkát jelent az ok és okozat teljes eseményhalmazának felsorolása</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elméleti </a:t>
            </a:r>
            <a:r>
              <a:rPr b="1" lang="hu">
                <a:solidFill>
                  <a:schemeClr val="dk1"/>
                </a:solidFill>
              </a:rPr>
              <a:t>tudatlanság</a:t>
            </a:r>
            <a:r>
              <a:rPr lang="hu">
                <a:solidFill>
                  <a:schemeClr val="dk1"/>
                </a:solidFill>
              </a:rPr>
              <a:t>ot: a tudományterület elmélete nem teljes</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gyakorlati tudatlanságot: nem végezhető el az összes vizsgálat</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észlelések alkotják a tényt/tényállást</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a kihúzott lap pikk ász (1/52 valószínűséggel - lap megnézése nélkül)</a:t>
            </a:r>
            <a:endParaRPr>
              <a:solidFill>
                <a:schemeClr val="dk1"/>
              </a:solidFill>
            </a:endParaRPr>
          </a:p>
          <a:p>
            <a:pPr indent="-317500" lvl="2" marL="1371600" rtl="0" algn="l">
              <a:spcBef>
                <a:spcPts val="0"/>
              </a:spcBef>
              <a:spcAft>
                <a:spcPts val="0"/>
              </a:spcAft>
              <a:buClr>
                <a:schemeClr val="dk1"/>
              </a:buClr>
              <a:buSzPts val="1400"/>
              <a:buChar char="■"/>
            </a:pPr>
            <a:r>
              <a:rPr lang="hu">
                <a:solidFill>
                  <a:schemeClr val="dk1"/>
                </a:solidFill>
              </a:rPr>
              <a:t>megnézéssel 0 vagy 1 valószínűséggel</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mielőtt a tények birtokába jutunk </a:t>
            </a:r>
            <a:r>
              <a:rPr b="1" lang="hu">
                <a:solidFill>
                  <a:schemeClr val="dk1"/>
                </a:solidFill>
              </a:rPr>
              <a:t>előzetes</a:t>
            </a:r>
            <a:r>
              <a:rPr lang="hu">
                <a:solidFill>
                  <a:schemeClr val="dk1"/>
                </a:solidFill>
              </a:rPr>
              <a:t>/</a:t>
            </a:r>
            <a:r>
              <a:rPr b="1" lang="hu">
                <a:solidFill>
                  <a:schemeClr val="dk1"/>
                </a:solidFill>
              </a:rPr>
              <a:t>a priori </a:t>
            </a:r>
            <a:r>
              <a:rPr lang="hu">
                <a:solidFill>
                  <a:schemeClr val="dk1"/>
                </a:solidFill>
              </a:rPr>
              <a:t>valószínűség</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tények birtokában </a:t>
            </a:r>
            <a:r>
              <a:rPr b="1" lang="hu">
                <a:solidFill>
                  <a:schemeClr val="dk1"/>
                </a:solidFill>
              </a:rPr>
              <a:t>utólagos</a:t>
            </a:r>
            <a:r>
              <a:rPr lang="hu">
                <a:solidFill>
                  <a:schemeClr val="dk1"/>
                </a:solidFill>
              </a:rPr>
              <a:t>/</a:t>
            </a:r>
            <a:r>
              <a:rPr b="1" lang="hu">
                <a:solidFill>
                  <a:schemeClr val="dk1"/>
                </a:solidFill>
              </a:rPr>
              <a:t>a posteriori</a:t>
            </a:r>
            <a:r>
              <a:rPr lang="hu">
                <a:solidFill>
                  <a:schemeClr val="dk1"/>
                </a:solidFill>
              </a:rPr>
              <a:t>/</a:t>
            </a:r>
            <a:r>
              <a:rPr b="1" lang="hu">
                <a:solidFill>
                  <a:schemeClr val="dk1"/>
                </a:solidFill>
              </a:rPr>
              <a:t>feltételes</a:t>
            </a:r>
            <a:r>
              <a:rPr lang="hu">
                <a:solidFill>
                  <a:schemeClr val="dk1"/>
                </a:solidFill>
              </a:rPr>
              <a:t> valószínűség</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 valószínűségek személyes meggyőződésekhez/hiedelmekhez kapcsolódhatnak</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Döntések bizonytalanság mellett</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Tekintsük a következő feltételezéseket:</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P(A</a:t>
            </a:r>
            <a:r>
              <a:rPr baseline="-25000" lang="hu">
                <a:solidFill>
                  <a:schemeClr val="dk1"/>
                </a:solidFill>
              </a:rPr>
              <a:t>25</a:t>
            </a:r>
            <a:r>
              <a:rPr lang="hu">
                <a:solidFill>
                  <a:schemeClr val="dk1"/>
                </a:solidFill>
              </a:rPr>
              <a:t>-tel időben odaérek|...) = 0.04</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P(A</a:t>
            </a:r>
            <a:r>
              <a:rPr baseline="-25000" lang="hu">
                <a:solidFill>
                  <a:schemeClr val="dk1"/>
                </a:solidFill>
              </a:rPr>
              <a:t>30</a:t>
            </a:r>
            <a:r>
              <a:rPr lang="hu">
                <a:solidFill>
                  <a:schemeClr val="dk1"/>
                </a:solidFill>
              </a:rPr>
              <a:t>-cal időben odaérek|...) = 0.23</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P(A</a:t>
            </a:r>
            <a:r>
              <a:rPr baseline="-25000" lang="hu">
                <a:solidFill>
                  <a:schemeClr val="dk1"/>
                </a:solidFill>
              </a:rPr>
              <a:t>75</a:t>
            </a:r>
            <a:r>
              <a:rPr lang="hu">
                <a:solidFill>
                  <a:schemeClr val="dk1"/>
                </a:solidFill>
              </a:rPr>
              <a:t>-tel időben odaérek|...) = 0.74</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P(A</a:t>
            </a:r>
            <a:r>
              <a:rPr baseline="-25000" lang="hu">
                <a:solidFill>
                  <a:schemeClr val="dk1"/>
                </a:solidFill>
              </a:rPr>
              <a:t>120</a:t>
            </a:r>
            <a:r>
              <a:rPr lang="hu">
                <a:solidFill>
                  <a:schemeClr val="dk1"/>
                </a:solidFill>
              </a:rPr>
              <a:t>-szal időben odaérek|...) = 0.9999</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Melyik műveletet válasszuk?</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függ a személyes preferenciáktól: lekésett vonat, várakozás</a:t>
            </a:r>
            <a:endParaRPr>
              <a:solidFill>
                <a:schemeClr val="dk1"/>
              </a:solidFill>
            </a:endParaRPr>
          </a:p>
          <a:p>
            <a:pPr indent="-342900" lvl="0" marL="457200" rtl="0" algn="l">
              <a:spcBef>
                <a:spcPts val="0"/>
              </a:spcBef>
              <a:spcAft>
                <a:spcPts val="0"/>
              </a:spcAft>
              <a:buClr>
                <a:schemeClr val="dk1"/>
              </a:buClr>
              <a:buSzPts val="1800"/>
              <a:buChar char="●"/>
            </a:pPr>
            <a:r>
              <a:rPr b="1" lang="hu">
                <a:solidFill>
                  <a:schemeClr val="dk1"/>
                </a:solidFill>
              </a:rPr>
              <a:t>Hasznosságelmélet</a:t>
            </a:r>
            <a:r>
              <a:rPr lang="hu">
                <a:solidFill>
                  <a:schemeClr val="dk1"/>
                </a:solidFill>
              </a:rPr>
              <a:t>: preferenciák ábrázolása és felhasználása</a:t>
            </a:r>
            <a:endParaRPr>
              <a:solidFill>
                <a:schemeClr val="dk1"/>
              </a:solidFill>
            </a:endParaRPr>
          </a:p>
          <a:p>
            <a:pPr indent="-342900" lvl="0" marL="457200" rtl="0" algn="l">
              <a:spcBef>
                <a:spcPts val="0"/>
              </a:spcBef>
              <a:spcAft>
                <a:spcPts val="0"/>
              </a:spcAft>
              <a:buClr>
                <a:schemeClr val="dk1"/>
              </a:buClr>
              <a:buSzPts val="1800"/>
              <a:buChar char="●"/>
            </a:pPr>
            <a:r>
              <a:rPr b="1" lang="hu">
                <a:solidFill>
                  <a:schemeClr val="dk1"/>
                </a:solidFill>
              </a:rPr>
              <a:t>Döntéselmélet</a:t>
            </a:r>
            <a:r>
              <a:rPr lang="hu">
                <a:solidFill>
                  <a:schemeClr val="dk1"/>
                </a:solidFill>
              </a:rPr>
              <a:t> = hasznosságelmélet + valószínűség</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Valószínűségszámítás alapjai</a:t>
            </a:r>
            <a:endParaRPr/>
          </a:p>
        </p:txBody>
      </p:sp>
      <p:sp>
        <p:nvSpPr>
          <p:cNvPr id="97" name="Google Shape;97;p20"/>
          <p:cNvSpPr txBox="1"/>
          <p:nvPr>
            <p:ph idx="1" type="body"/>
          </p:nvPr>
        </p:nvSpPr>
        <p:spPr>
          <a:xfrm>
            <a:off x="311700" y="12165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Legyen  Ω az elemi események egy halmaza</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például a kockadobás hat lehetséges kimenetele</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ω∊Ω egy elemi esemény, egy lehetséges világ (kölcsönösen kizárják egymást)</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minden elemi eseményhez rendelhetünk egy valószínűséget</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0 ≤ P(ω) ≤ 1, Σ P(ω) = 1</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Ha egy A esemény adott elemi események uniója, akkor az A valószínűsége az adott elemi események valószínűségének összege.</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Valószínűségi változók</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A valószínűségi változó egy függvény, mely az elemi eseményekhez egy értéket (rendszerint valós vagy logikai) rendel</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például páratlan(1) = igaz, páros(3) = hamis</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 P bármely X valószínűségi változóhoz valószínűségi eloszlást rendel</a:t>
            </a:r>
            <a:endParaRPr>
              <a:solidFill>
                <a:schemeClr val="dk1"/>
              </a:solidFill>
            </a:endParaRPr>
          </a:p>
          <a:p>
            <a:pPr indent="0" lvl="0" marL="0" rtl="0" algn="ctr">
              <a:spcBef>
                <a:spcPts val="1600"/>
              </a:spcBef>
              <a:spcAft>
                <a:spcPts val="1600"/>
              </a:spcAft>
              <a:buNone/>
            </a:pPr>
            <a:r>
              <a:rPr lang="hu" sz="2400">
                <a:solidFill>
                  <a:schemeClr val="dk1"/>
                </a:solidFill>
              </a:rPr>
              <a:t>P(X = x</a:t>
            </a:r>
            <a:r>
              <a:rPr baseline="-25000" lang="hu" sz="2400">
                <a:solidFill>
                  <a:schemeClr val="dk1"/>
                </a:solidFill>
              </a:rPr>
              <a:t>i</a:t>
            </a:r>
            <a:r>
              <a:rPr lang="hu" sz="2400">
                <a:solidFill>
                  <a:schemeClr val="dk1"/>
                </a:solidFill>
              </a:rPr>
              <a:t>) = Σ</a:t>
            </a:r>
            <a:r>
              <a:rPr baseline="-25000" lang="hu" sz="2400">
                <a:solidFill>
                  <a:schemeClr val="dk1"/>
                </a:solidFill>
              </a:rPr>
              <a:t>ω:X(ω)=xi</a:t>
            </a:r>
            <a:r>
              <a:rPr lang="hu" sz="2400">
                <a:solidFill>
                  <a:schemeClr val="dk1"/>
                </a:solidFill>
              </a:rPr>
              <a:t> P(ω)</a:t>
            </a:r>
            <a:endParaRPr sz="2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ját világo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