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l">
              <a:lnSpc>
                <a:spcPct val="138000"/>
              </a:lnSpc>
              <a:spcBef>
                <a:spcPts val="1100"/>
              </a:spcBef>
              <a:spcAft>
                <a:spcPts val="0"/>
              </a:spcAft>
              <a:buClr>
                <a:schemeClr val="dk1"/>
              </a:buClr>
              <a:buSzPts val="1100"/>
              <a:buFont typeface="Arial"/>
              <a:buNone/>
            </a:pPr>
            <a:r>
              <a:rPr lang="hu"/>
              <a:t>Azt már láttuk, hogy a logika nem mindenható, és gyakran van olyan eset, amikor nem tudunk biztos eredményt hozó döntéseket meghozni. A múlt alkalommal már átnéztük a valószínűségszámítás alapjait, valamint a függetlenség és a feltételes függetlenség fogalmát.</a:t>
            </a:r>
            <a:endParaRPr/>
          </a:p>
          <a:p>
            <a:pPr indent="0" lvl="0" marL="0" rtl="0" algn="l">
              <a:lnSpc>
                <a:spcPct val="138000"/>
              </a:lnSpc>
              <a:spcBef>
                <a:spcPts val="1100"/>
              </a:spcBef>
              <a:spcAft>
                <a:spcPts val="0"/>
              </a:spcAft>
              <a:buClr>
                <a:schemeClr val="dk1"/>
              </a:buClr>
              <a:buSzPts val="1100"/>
              <a:buFont typeface="Arial"/>
              <a:buNone/>
            </a:pPr>
            <a:r>
              <a:rPr lang="hu"/>
              <a:t>Ezen a héten azt fogjuk megvizsgálni hogy hogyan működik a valószínűségi következtetés. Erre a Bayes-hálózatot fogjuk alkalmazni, ami nagyon elterjed, és az ipar előszeretettel használja.</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2cc63f1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2cc63f1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Térjünk vissza a betörős példánkhoz, és a munkahelyen csak azt tudjuk, hogy egymást követően Mária is, meg János is telefonált nekünk. Az ember innen úgy gondolja, hogy megszólalt a riasztó. Mekkora lehet annak az esélye ekkor hogy betörtek hozzánk?</a:t>
            </a:r>
            <a:endParaRPr/>
          </a:p>
          <a:p>
            <a:pPr indent="0" lvl="0" marL="0" rtl="0" algn="just">
              <a:lnSpc>
                <a:spcPct val="138000"/>
              </a:lnSpc>
              <a:spcBef>
                <a:spcPts val="1100"/>
              </a:spcBef>
              <a:spcAft>
                <a:spcPts val="0"/>
              </a:spcAft>
              <a:buClr>
                <a:schemeClr val="dk1"/>
              </a:buClr>
              <a:buSzPts val="1100"/>
              <a:buFont typeface="Arial"/>
              <a:buNone/>
            </a:pPr>
            <a:r>
              <a:rPr lang="hu"/>
              <a:t>Magyarul feltételes valószínűséget szeretnénk számolni. Pontosabban szólva feltételes valószínűségi eloszlást, mert a Betörés mindkét értékére ki szeretnénk ezt a feltételes valószínűséget számolni.</a:t>
            </a:r>
            <a:endParaRPr/>
          </a:p>
          <a:p>
            <a:pPr indent="0" lvl="0" marL="0" rtl="0" algn="just">
              <a:lnSpc>
                <a:spcPct val="138000"/>
              </a:lnSpc>
              <a:spcBef>
                <a:spcPts val="1100"/>
              </a:spcBef>
              <a:spcAft>
                <a:spcPts val="0"/>
              </a:spcAft>
              <a:buClr>
                <a:schemeClr val="dk1"/>
              </a:buClr>
              <a:buSzPts val="1100"/>
              <a:buFont typeface="Arial"/>
              <a:buNone/>
            </a:pPr>
            <a:r>
              <a:rPr lang="hu"/>
              <a:t>A feltételes valószínűség a szorzat szabály egyenlő az együttes valószínűség és a feltétel valószínűségének hányadosával. A nevező reciprokát az alfa konstanssal jelölve már csak egy együttes eloszlással kell foglalkoznunk. Ezt most az összes lehetséges eset felsorolásával és valószínűségeik összegzésével kapjuk meg. Ezért is szerepelnek a rejtett változók (Földrengés és Riasztó) minden lehetséges értékei szummával. Természetesen az egyes együttes valószínűségeket a láncszabály révén szét tudjuk szedni feltételes valószínűségek szorzatára, és a számolást könnyítendő a szummától független/konstans tagokat kiemelhetjük a szumma elé.</a:t>
            </a:r>
            <a:endParaRPr/>
          </a:p>
          <a:p>
            <a:pPr indent="0" lvl="0" marL="0" rtl="0" algn="just">
              <a:lnSpc>
                <a:spcPct val="138000"/>
              </a:lnSpc>
              <a:spcBef>
                <a:spcPts val="1100"/>
              </a:spcBef>
              <a:spcAft>
                <a:spcPts val="0"/>
              </a:spcAft>
              <a:buClr>
                <a:schemeClr val="dk1"/>
              </a:buClr>
              <a:buSzPts val="1100"/>
              <a:buFont typeface="Arial"/>
              <a:buNone/>
            </a:pPr>
            <a:r>
              <a:rPr lang="hu"/>
              <a:t>Viszont minden – az evidenciának megfelelő – elemi eseményt figyelembe kell venni. Ha mélységi kereséshez hasonlóan megyünk végig a lehetőségeken, akkor tárolni csak egyes feltételes valószínűségeket kell (lineáris tárolási bonyolultság), de az összes kombinációval számolni kell (exponenciális időbonyolultság).</a:t>
            </a:r>
            <a:endParaRPr/>
          </a:p>
          <a:p>
            <a:pPr indent="0" lvl="0" marL="0" rtl="0" algn="just">
              <a:lnSpc>
                <a:spcPct val="138000"/>
              </a:lnSpc>
              <a:spcBef>
                <a:spcPts val="11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2cc63f19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2cc63f19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Lássuk hogyan néz ki ennek a megoldási módszernek az algoritmusa. Szükségünk van arra valószínűségi változóra, melynek az eloszlását kell visszaadni, illetve az evidenciákra. Természetesen eme adatok mellett felhasználjuk a Bayes-hálózatot is.</a:t>
            </a:r>
            <a:endParaRPr/>
          </a:p>
          <a:p>
            <a:pPr indent="0" lvl="0" marL="0" rtl="0" algn="just">
              <a:lnSpc>
                <a:spcPct val="138000"/>
              </a:lnSpc>
              <a:spcBef>
                <a:spcPts val="1100"/>
              </a:spcBef>
              <a:spcAft>
                <a:spcPts val="0"/>
              </a:spcAft>
              <a:buClr>
                <a:schemeClr val="dk1"/>
              </a:buClr>
              <a:buSzPts val="1100"/>
              <a:buFont typeface="Arial"/>
              <a:buNone/>
            </a:pPr>
            <a:r>
              <a:rPr lang="hu"/>
              <a:t>Nincs más dolgunk, mint sorra vesszük a kérdéses valószínűségi változó összes értékét, és rendre hozzávesszük az evidenciákhoz. Majd tekintjük a hiányzó rejtett változók minden kombinációja melletti valószínűségi értékeket – a következő oldalon lévő függvény révén –, és ezeket normáljuk, hogy az összegük kiadja az egyet.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2cc63f1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12cc63f1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A rutin kezdetben megkapja az összes változót, valamint a evidenciákat. Ha a rekurzív hívások révén elfogytak a változók, akkor 1-et adunk vissza, hogy ne befolyásoljuk a végeredményt. Ha még van feldolgozatlan változó, akkor tekintsük közülük azokat, mely a Bayes-gráf kezdetéhez van legközelebb. Másképp fogalmazva a szülei (ha egyáltalán vannak) már mind ismertek. Két lehetőségünk van.</a:t>
            </a:r>
            <a:endParaRPr/>
          </a:p>
          <a:p>
            <a:pPr indent="0" lvl="0" marL="0" rtl="0" algn="just">
              <a:lnSpc>
                <a:spcPct val="138000"/>
              </a:lnSpc>
              <a:spcBef>
                <a:spcPts val="1100"/>
              </a:spcBef>
              <a:spcAft>
                <a:spcPts val="0"/>
              </a:spcAft>
              <a:buClr>
                <a:schemeClr val="dk1"/>
              </a:buClr>
              <a:buSzPts val="1100"/>
              <a:buFont typeface="Arial"/>
              <a:buNone/>
            </a:pPr>
            <a:r>
              <a:rPr lang="hu"/>
              <a:t>1) Ez az változó is az evidenciához tartozik, így ismert az értéke. Ekkor a rá vonatkozó feltételes valószínűséggel kell beszorozni a többi változóhoz tartozó értéket (rekurzív hívás).</a:t>
            </a:r>
            <a:endParaRPr/>
          </a:p>
          <a:p>
            <a:pPr indent="0" lvl="0" marL="0" rtl="0" algn="just">
              <a:lnSpc>
                <a:spcPct val="138000"/>
              </a:lnSpc>
              <a:spcBef>
                <a:spcPts val="1100"/>
              </a:spcBef>
              <a:spcAft>
                <a:spcPts val="0"/>
              </a:spcAft>
              <a:buClr>
                <a:schemeClr val="dk1"/>
              </a:buClr>
              <a:buSzPts val="1100"/>
              <a:buFont typeface="Arial"/>
              <a:buNone/>
            </a:pPr>
            <a:r>
              <a:rPr lang="hu"/>
              <a:t>2) Ez a változó még nem az evidencia része, így az összes lehetséges értékével dolgoznunk kell. Ezért az egyes értékeihez tartozó feltételes valószínűséggel beszorozzuk a többi változóhoz – és a vele bővített evidenciához – tartozó függvényértéket, majd ezeket szummázzuk.</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12cc63f1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12cc63f1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A konkrét problémához tartozó számolás elképzelhető egy faként is. Itt az egyes élekhez tartoznak a feladatban szereplő feltételes valószínűségek. Az üres karikákkal jelölt csúcsok esetén ezeket az értékeket össze kell szoroznunk, míg a kereszttel jelölt csúcsoknál pedig össze kell adnunk a szorzatokat/részeredményeket.</a:t>
            </a:r>
            <a:endParaRPr/>
          </a:p>
          <a:p>
            <a:pPr indent="0" lvl="0" marL="0" rtl="0" algn="just">
              <a:lnSpc>
                <a:spcPct val="138000"/>
              </a:lnSpc>
              <a:spcBef>
                <a:spcPts val="11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2cc63f19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2cc63f19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Ha elvégezzük az előző oldalon szereplő számításokat, akkor annak esetén ha mindkét szomszéd telefonált, a betörés valószínűsége 0,0005922α. Ha egy ugyanilyen számításon végigmegyünk abban az esetben is, hogy nincs betörés, 0,0014919α lesz a végeredmény. Mivel két egymást kizáró eseményről van szó, ezt a két értéket összeadva, és véve a reciprokát, megkapjuk α-t, majd normálva vele, a két valószínűséget is. Meglepő módon az egymást erősítő telefonhívások ellenére is csak 28% esélye van a betörésnek. Emlékezzünk arra, hogy a földrengésnek dupla ilyen esélye van, sőt még az is előfordul, hogy elromlott a riasztó, vagy mindketten riasztónak véltek valamit.</a:t>
            </a:r>
            <a:endParaRPr/>
          </a:p>
          <a:p>
            <a:pPr indent="0" lvl="0" marL="0" rtl="0" algn="just">
              <a:lnSpc>
                <a:spcPct val="138000"/>
              </a:lnSpc>
              <a:spcBef>
                <a:spcPts val="11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2cc63f19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2cc63f19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solidFill>
                  <a:schemeClr val="dk1"/>
                </a:solidFill>
              </a:rPr>
              <a:t>	 	 	 	</a:t>
            </a:r>
            <a:endParaRPr>
              <a:solidFill>
                <a:schemeClr val="dk1"/>
              </a:solidFill>
            </a:endParaRPr>
          </a:p>
          <a:p>
            <a:pPr indent="0" lvl="0" marL="0" rtl="0" algn="just">
              <a:lnSpc>
                <a:spcPct val="138000"/>
              </a:lnSpc>
              <a:spcBef>
                <a:spcPts val="1100"/>
              </a:spcBef>
              <a:spcAft>
                <a:spcPts val="0"/>
              </a:spcAft>
              <a:buClr>
                <a:schemeClr val="dk1"/>
              </a:buClr>
              <a:buSzPts val="1100"/>
              <a:buFont typeface="Arial"/>
              <a:buNone/>
            </a:pPr>
            <a:r>
              <a:rPr lang="hu">
                <a:solidFill>
                  <a:schemeClr val="dk1"/>
                </a:solidFill>
              </a:rPr>
              <a:t>Ha sok változónk van, és azoknak több értéke, akkor az előbb ismertetett módszer pontos, de nagyon lassú. Nézzünk ezért egy más megközelítést, mely jóval kevesebb számolás révén ér el ugyanehhez az eredményhez, igaz egy kicsit bonyolultabban. A kiindulás továbbra is ugyanaz a feltételes eloszlásfüggvény. Ennek értékét az előbb látott módon feltételes valószínűségek szorzata és összege adja meg. Viszont ahelyett, hogy ezeket külön-külön elkezdjük számolgatni, számoljuk egyszerre! A képlet végén szerepel a P(m|r) tag, ami nem konstans, ugyanis az r jelölheti azt is, hogy szól a riasztó, de azt is, hogy nem. Tehát ez a tag tekinthető r függvényének, ezért is használatos az f</a:t>
            </a:r>
            <a:r>
              <a:rPr baseline="-25000" lang="hu">
                <a:solidFill>
                  <a:schemeClr val="dk1"/>
                </a:solidFill>
              </a:rPr>
              <a:t>M</a:t>
            </a:r>
            <a:r>
              <a:rPr lang="hu">
                <a:solidFill>
                  <a:schemeClr val="dk1"/>
                </a:solidFill>
              </a:rPr>
              <a:t>(r) írásmód, de tekinthető egy kételemű vektornak is a függvény helyett. Hasonlóan tekinthető P(j|r) is egy f</a:t>
            </a:r>
            <a:r>
              <a:rPr baseline="-25000" lang="hu">
                <a:solidFill>
                  <a:schemeClr val="dk1"/>
                </a:solidFill>
              </a:rPr>
              <a:t>J</a:t>
            </a:r>
            <a:r>
              <a:rPr lang="hu">
                <a:solidFill>
                  <a:schemeClr val="dk1"/>
                </a:solidFill>
              </a:rPr>
              <a:t>(r) függvénynek, vagy kételemű vektornak (benne két feltételes valószínűséggel). A P(r|B,f) esetén a P dőlt betű, mert a B mind a két értékével dolgozni kell. De az r és f is két lehetőséget jelent, mivel mind a kettőhöz tartozik egy-egy szumma. Azaz P(r|B,f) 8 értéket tartalmaz, 2x2x2 méretű háromdimenziós mátrixként.</a:t>
            </a:r>
            <a:endParaRPr>
              <a:solidFill>
                <a:schemeClr val="dk1"/>
              </a:solidFill>
            </a:endParaRPr>
          </a:p>
          <a:p>
            <a:pPr indent="0" lvl="0" marL="0" rtl="0" algn="just">
              <a:lnSpc>
                <a:spcPct val="138000"/>
              </a:lnSpc>
              <a:spcBef>
                <a:spcPts val="1100"/>
              </a:spcBef>
              <a:spcAft>
                <a:spcPts val="0"/>
              </a:spcAft>
              <a:buClr>
                <a:schemeClr val="dk1"/>
              </a:buClr>
              <a:buSzPts val="1100"/>
              <a:buFont typeface="Arial"/>
              <a:buNone/>
            </a:pPr>
            <a:r>
              <a:rPr lang="hu">
                <a:solidFill>
                  <a:schemeClr val="dk1"/>
                </a:solidFill>
              </a:rPr>
              <a:t>Ezt követően a szumma következik r szerint, tehát venni kell a megfelelő mátrixok azon részeit, ahol r teljesül, és végrehajtani a szorzást a 2x2-es mátrix és két konstans között; majd venni azokat a részeket, ahol r nem teljesül, és egy hasonló szorzást végrehajtani. A kapott két darab 2x2-es mátrixot már csak össze kell adni. Ezt nevezik pontonkénti szorzásnak. Hasonlóan kell dolgozni az f két értéke esetén is, és végül már csak egy kételemű vektor marad, mely normalizálás után adja a korábban is kiszámolt értékeket.</a:t>
            </a:r>
            <a:endParaRPr>
              <a:solidFill>
                <a:schemeClr val="dk1"/>
              </a:solidFill>
            </a:endParaRPr>
          </a:p>
          <a:p>
            <a:pPr indent="0" lvl="0" marL="0" rtl="0" algn="just">
              <a:lnSpc>
                <a:spcPct val="138000"/>
              </a:lnSpc>
              <a:spcBef>
                <a:spcPts val="11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2cc63f19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2cc63f19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None/>
            </a:pPr>
            <a:r>
              <a:rPr lang="hu"/>
              <a:t>Itt szerepelnek a konkrét feltételes valószínűségek, és a belőlük származó mátrixok. Itt láthatjuk továbbá a pontonkénti szorzások eredményeit is.</a:t>
            </a:r>
            <a:endParaRPr/>
          </a:p>
          <a:p>
            <a:pPr indent="0" lvl="0" marL="0" rtl="0" algn="just">
              <a:lnSpc>
                <a:spcPct val="138000"/>
              </a:lnSpc>
              <a:spcBef>
                <a:spcPts val="1100"/>
              </a:spcBef>
              <a:spcAft>
                <a:spcPts val="0"/>
              </a:spcAft>
              <a:buClr>
                <a:schemeClr val="dk1"/>
              </a:buClr>
              <a:buSzPts val="1100"/>
              <a:buFont typeface="Arial"/>
              <a:buNone/>
            </a:pPr>
            <a:r>
              <a:rPr lang="hu"/>
              <a:t>Miután mi a számonkérésben igen egyszerű feladatokkal foglalkozunk, ott elegendő az elemi eseményhez kapcsolódó valószínűségekkel történő számítás. Nem a konkrét értékekre vagyok kíváncsi, hanem a számolás folyamatára.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spcBef>
                <a:spcPts val="7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2cc63f19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2cc63f19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t/>
            </a:r>
            <a:endParaRPr/>
          </a:p>
          <a:p>
            <a:pPr indent="0" lvl="0" marL="0" rtl="0" algn="just">
              <a:lnSpc>
                <a:spcPct val="138000"/>
              </a:lnSpc>
              <a:spcBef>
                <a:spcPts val="1100"/>
              </a:spcBef>
              <a:spcAft>
                <a:spcPts val="0"/>
              </a:spcAft>
              <a:buClr>
                <a:schemeClr val="dk1"/>
              </a:buClr>
              <a:buSzPts val="1100"/>
              <a:buFont typeface="Arial"/>
              <a:buNone/>
            </a:pPr>
            <a:r>
              <a:rPr lang="hu"/>
              <a:t>Lássuk a pontos algoritmust! Míg előbb a gráf elejéről dolgoztunk, itt visszafele fejtjük ki a valószínűségi változóinkat. Először elkészítjük az adott változókhoz tartozó mátrixokat, és ha rejtett változóról van szó, akkor aszerint végrehajtjuk a pontonkénti szorzást. Végül ha feldolgoztuk az összes változót, normalizáljuk a megkapott vektor értékeit.</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2cc63f19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2cc63f19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Szép az egyes valószínűségek pontos meghatározása, de nagyon gyakran nem szükséges. Ha sok a valószínűségi változó, egy-egy változónak nem csak kettő, hanem több értéke is van, ha magas a szülők száma, az jelentősen megbonyolítja a számításokat. Éppen ezért, ilyen esetekben elterjed a véletlen mintavétellel történő közelítés. Ekkor például elindulunk a változók topologikus sorrendjében, és a szülők értékei, és az illeszkedő feltételes valószínűség szerint generáljuk a soron következő valószínűségi változó értékét.</a:t>
            </a:r>
            <a:endParaRPr/>
          </a:p>
          <a:p>
            <a:pPr indent="0" lvl="0" marL="0" rtl="0" algn="just">
              <a:lnSpc>
                <a:spcPct val="100000"/>
              </a:lnSpc>
              <a:spcBef>
                <a:spcPts val="1100"/>
              </a:spcBef>
              <a:spcAft>
                <a:spcPts val="0"/>
              </a:spcAft>
              <a:buClr>
                <a:schemeClr val="dk1"/>
              </a:buClr>
              <a:buSzPts val="1100"/>
              <a:buFont typeface="Arial"/>
              <a:buNone/>
            </a:pPr>
            <a:r>
              <a:rPr lang="hu"/>
              <a:t>Ha ilyen módszerrel generáltunk egy méretesebb mintát, akkor megnézhetjük, hogy a feltételeinknek mennyi eset felel meg, így kapunk egy relatív gyakoriságot, ami az elméleti valószínűség felé konvergál.</a:t>
            </a:r>
            <a:endParaRPr/>
          </a:p>
          <a:p>
            <a:pPr indent="0" lvl="0" marL="0" rtl="0" algn="just">
              <a:lnSpc>
                <a:spcPct val="100000"/>
              </a:lnSpc>
              <a:spcBef>
                <a:spcPts val="1100"/>
              </a:spcBef>
              <a:spcAft>
                <a:spcPts val="0"/>
              </a:spcAft>
              <a:buClr>
                <a:schemeClr val="dk1"/>
              </a:buClr>
              <a:buSzPts val="1100"/>
              <a:buFont typeface="Arial"/>
              <a:buNone/>
            </a:pPr>
            <a:r>
              <a:rPr lang="hu"/>
              <a:t>Megtehetjük, hogy a véletlen mintából csak azokat az eseteket hagyjuk meg, melyek a megadott evidenciáknak megfelelnek. Viszont ha az evidenciák hátul szerepelnek a topologikus sorrendben, akkor igen sok esetet ki kell dobnunk.</a:t>
            </a:r>
            <a:endParaRPr/>
          </a:p>
          <a:p>
            <a:pPr indent="0" lvl="0" marL="0" rtl="0" algn="just">
              <a:lnSpc>
                <a:spcPct val="100000"/>
              </a:lnSpc>
              <a:spcBef>
                <a:spcPts val="1100"/>
              </a:spcBef>
              <a:spcAft>
                <a:spcPts val="0"/>
              </a:spcAft>
              <a:buClr>
                <a:schemeClr val="dk1"/>
              </a:buClr>
              <a:buSzPts val="1100"/>
              <a:buFont typeface="Arial"/>
              <a:buNone/>
            </a:pPr>
            <a:r>
              <a:rPr lang="hu"/>
              <a:t>Elindulhatunk viszont az evidenciákból is, és a többi változó értékét ezek alapján generáljuk (valószínűségi súlyozás). Ebben, és az előző esetben is az egyes mintákat a semmiből hozzuk létre.</a:t>
            </a:r>
            <a:endParaRPr/>
          </a:p>
          <a:p>
            <a:pPr indent="0" lvl="0" marL="0" rtl="0" algn="just">
              <a:lnSpc>
                <a:spcPct val="100000"/>
              </a:lnSpc>
              <a:spcBef>
                <a:spcPts val="1100"/>
              </a:spcBef>
              <a:spcAft>
                <a:spcPts val="0"/>
              </a:spcAft>
              <a:buClr>
                <a:schemeClr val="dk1"/>
              </a:buClr>
              <a:buSzPts val="1100"/>
              <a:buFont typeface="Arial"/>
              <a:buNone/>
            </a:pPr>
            <a:r>
              <a:rPr lang="hu"/>
              <a:t>Ehhez képes az MCMC algoritmus véletlen módon bolyong a Bayes-hálózatban, minden esetben egy-egy valószínűségi változó értékét változtatja meg, ehhez figyelembe veszi az adott változóval kapcsolatban lévő további változókat (Markov-takaró). Így egy-egy mintához csak egy változó értékét kell újra számolni. A döntés az előbbiekhez hasonlóan történik a relatív gyakoriságból.</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2cc63f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2cc63f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A mai órán megnézzük a Bayes-hálózat szintaxisát és szemantikáját. Bemutatjuk, hogy az elemi események valószínűségei segítségével hogyan lehet a következtetést kiszámolni, és a feltételes valószínűségek segítségével hogyan kaphatjuk meg ezeket a valószínűségeket. Sajnos ha sok az elemi esemény, akkor ez exponenciális munkát igényel. Megismerkedünk egy olyan módszerrel, ami lényegesen egyszerűsíti a számolást, igaz speciális mátrixműveletek segítségét kell igénybe venni. Itt lépésről lépésre elhagyhatunk változókat, így egyszerűsödik rendre a feladat, míg a végeredményhez nem érünk.</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2cc63f1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2cc63f1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A Bayes-hálózat valójában egy gráf, pontosabban egy irányított gráf. A gráf csúcsait a feladatban szereplő valószínűségi változók adják. A gráf élei azt mutatják meg, hogy mely valószínűségi változók között van kapcsolat, és ennek milyen az iránya (mi hat mire). Egy-egy élhez valószínűségi információk is tartoznak, pontosabban az egy-egy csúcsba vezető élek együtt határozzák meg, hogy a valószínűségi változó értékét az – élek túloldalán lévő, szülő – valószínűségi változók értéke együtt hogyan befolyásolja. Így tehát a valószínűségi változókhoz – diszkrét esetben – feltételes valószínűségi táblázatok tartoznak.</a:t>
            </a:r>
            <a:endParaRPr/>
          </a:p>
          <a:p>
            <a:pPr indent="0" lvl="0" marL="0" rtl="0" algn="just">
              <a:lnSpc>
                <a:spcPct val="138000"/>
              </a:lnSpc>
              <a:spcBef>
                <a:spcPts val="11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2cc63f1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2cc63f1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None/>
            </a:pPr>
            <a:r>
              <a:rPr lang="hu"/>
              <a:t>Lássuk a korábban már megvizsgált példát! Talán még emlékszünk rá, hogy az időjárás valószínűségi változó független a fogorvoshoz tartozó valószínűségi változóktól. Ez most nálunk abban mutatkozik meg, hogy nincs él ezek között a változók között. Talán arra is emlékszünk, hogy a Fogfájás és Beakadás valószínűségi változók a Lyuk valószínűségi változó mellett feltételesen függetlenek voltak, ezért a Fogfájás és Beakadás valószínűségi változók között sincs él. Viszont azt mondtuk, hogy a Fogfájás oka lehet a Lyuk, illetve a Beakadás oka is lehet a Lyuk megléte. Ezekben az esetekben szükség van a megfelelő élekre, és a Lyuk lesz a Fogfájás és Beakadás valószínűségi változók szülője.</a:t>
            </a:r>
            <a:endParaRPr/>
          </a:p>
          <a:p>
            <a:pPr indent="0" lvl="0" marL="0" rtl="0" algn="just">
              <a:lnSpc>
                <a:spcPct val="138000"/>
              </a:lnSpc>
              <a:spcBef>
                <a:spcPts val="1100"/>
              </a:spcBef>
              <a:spcAft>
                <a:spcPts val="0"/>
              </a:spcAft>
              <a:buClr>
                <a:schemeClr val="dk1"/>
              </a:buClr>
              <a:buSzPts val="1100"/>
              <a:buFont typeface="Arial"/>
              <a:buNone/>
            </a:pPr>
            <a:r>
              <a:rPr lang="hu"/>
              <a:t>A feltételes függetlenség leolvasható az ábráról, ha nincs is direkt kapcsolat a Fogfájás és Beakadás között, de gráfnak egy közös komponensében találhatóak.</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2cc63f1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2cc63f1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just">
              <a:lnSpc>
                <a:spcPct val="138000"/>
              </a:lnSpc>
              <a:spcBef>
                <a:spcPts val="1100"/>
              </a:spcBef>
              <a:spcAft>
                <a:spcPts val="0"/>
              </a:spcAft>
              <a:buClr>
                <a:schemeClr val="dk1"/>
              </a:buClr>
              <a:buSzPts val="1100"/>
              <a:buFont typeface="Arial"/>
              <a:buNone/>
            </a:pPr>
            <a:r>
              <a:rPr lang="hu"/>
              <a:t>Tekintsük a Bayes-hálózatok állatorvosi lovát! Képzeljük el, hogy Los Angelesben dolgozunk, és annak valamely kertvárosában élünk. A két szomszédunk János és Mária. Jó szomszédok, és ha valami baj van a házunkkal, akkor ők ránk telefonálnak. A lakásnak van egy riasztója. Természetesen ez riaszt, ha betörnek a lakásba, illetve Los Angeles révén nem ritka a földrengés sem. Ez persze belengeti a csillárt, és emiatt megint megszólalhat a riasztó. A szomszédok persze nem azt nézik állandóan, hogy mi van nálunk, alapvetően csak a riasztó jelzésére figyelnek fel, és értesítenek.</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2cc63f1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2cc63f1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None/>
            </a:pPr>
            <a:r>
              <a:rPr lang="hu"/>
              <a:t>Lássuk az előbbi, igen általános leírást konkrétabban, pontos esélyekkel. A leírásból talán követhető volt, hogy mely logikai változók között áll fenn az ok-okozat kapcsolat. </a:t>
            </a:r>
            <a:endParaRPr/>
          </a:p>
          <a:p>
            <a:pPr indent="0" lvl="0" marL="0" rtl="0" algn="just">
              <a:lnSpc>
                <a:spcPct val="138000"/>
              </a:lnSpc>
              <a:spcBef>
                <a:spcPts val="1100"/>
              </a:spcBef>
              <a:spcAft>
                <a:spcPts val="0"/>
              </a:spcAft>
              <a:buClr>
                <a:schemeClr val="dk1"/>
              </a:buClr>
              <a:buSzPts val="1100"/>
              <a:buFont typeface="Arial"/>
              <a:buNone/>
            </a:pPr>
            <a:r>
              <a:rPr lang="hu"/>
              <a:t>A priori információként azt tudjuk, hogy nagyjából 1000 naponta törnek be az emberhez, ami viszonylag jó arány. Tehát, hogy egy adott nap betörjenek hozzánk, annak 0,001 az esélye. Annak, hogy ugyanitt földrengés legyen, a korábbi statisztikák alapján (megint a priori) már dupla ekkora az esélye, azaz 0,002. Ezek a valószínűségi változók nem függnek semmitől, akár a gráf kezdetének is tekinthetjük. Azt – hogy a riasztó megszólal, vagy sem – ennek a két valószínűségi változó értéke adja meg. Ha pont akkor törnek be, amikor földrengés is van, a riasztó 95% valószínűséggel meg fog szólalni. Ha nem földrengés alatt törnek be hozzánk, akkor a riasztó 94%-os valószínűséggel szólal meg. Ha csak földrengés van és nincs alatt betörés, ebben az esetben 29%-os valószínűséggel történik meg a riasztás. Végül ott is van az a lehetőség is – hogy se földrengés, se betörés – de valamiért a riasztó elromlik és 0,001 valószínűséggel semmilyen indok nélküli mégiscsak riasztani fog.</a:t>
            </a:r>
            <a:endParaRPr/>
          </a:p>
          <a:p>
            <a:pPr indent="0" lvl="0" marL="0" rtl="0" algn="just">
              <a:lnSpc>
                <a:spcPct val="138000"/>
              </a:lnSpc>
              <a:spcBef>
                <a:spcPts val="1100"/>
              </a:spcBef>
              <a:spcAft>
                <a:spcPts val="0"/>
              </a:spcAft>
              <a:buClr>
                <a:schemeClr val="dk1"/>
              </a:buClr>
              <a:buSzPts val="1100"/>
              <a:buFont typeface="Arial"/>
              <a:buNone/>
            </a:pPr>
            <a:r>
              <a:rPr lang="hu"/>
              <a:t>Ha a riasztó megszólal, akkor ezt János 90% valószínűséggel meghallhatja és telefonál. János időnként összekeveri mással a riasztó hangját és 5% eséllyel telefonál akkor is, ha nincs is riasztás.</a:t>
            </a:r>
            <a:endParaRPr/>
          </a:p>
          <a:p>
            <a:pPr indent="0" lvl="0" marL="0" rtl="0" algn="just">
              <a:lnSpc>
                <a:spcPct val="138000"/>
              </a:lnSpc>
              <a:spcBef>
                <a:spcPts val="1100"/>
              </a:spcBef>
              <a:spcAft>
                <a:spcPts val="0"/>
              </a:spcAft>
              <a:buNone/>
            </a:pPr>
            <a:r>
              <a:rPr lang="hu"/>
              <a:t>A másik szomszéd Mária, aki nagyon sokat hallgat zenét – jó hangosan – így gyakran nem hallja meg a riasztót. Így csak 70% esélye van annak, hogy észreveszi a riasztást és telefonál nekünk. Valamivel jobb a hallása mint Jánosnak, így rendszerint nem keveri össze a riasztó hangját mással, így nála 1% a téves riasztás esély.</a:t>
            </a:r>
            <a:endParaRPr/>
          </a:p>
          <a:p>
            <a:pPr indent="0" lvl="0" marL="0" rtl="0" algn="just">
              <a:lnSpc>
                <a:spcPct val="138000"/>
              </a:lnSpc>
              <a:spcBef>
                <a:spcPts val="1100"/>
              </a:spcBef>
              <a:spcAft>
                <a:spcPts val="0"/>
              </a:spcAft>
              <a:buNone/>
            </a:pPr>
            <a:r>
              <a:rPr lang="hu"/>
              <a:t>A táblázatokban csak annak az esélye volt felsorolva, hogy valami bekövetkezik. Természetesen az is előfordulhat, hogy nem következnek be, s gyakran ennek igen nagy a valószínűsége. Ezeket a valószínűségeket úgy kapjuk meg, hogy a táblázatban szereplő értékeket kivonjuk egyből.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2cc63f1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2cc63f1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solidFill>
                  <a:schemeClr val="dk1"/>
                </a:solidFill>
              </a:rPr>
              <a:t>	 	 	 	</a:t>
            </a:r>
            <a:endParaRPr>
              <a:solidFill>
                <a:schemeClr val="dk1"/>
              </a:solidFill>
            </a:endParaRPr>
          </a:p>
          <a:p>
            <a:pPr indent="0" lvl="0" marL="0" rtl="0" algn="l">
              <a:lnSpc>
                <a:spcPct val="138000"/>
              </a:lnSpc>
              <a:spcBef>
                <a:spcPts val="1100"/>
              </a:spcBef>
              <a:spcAft>
                <a:spcPts val="0"/>
              </a:spcAft>
              <a:buClr>
                <a:schemeClr val="dk1"/>
              </a:buClr>
              <a:buSzPts val="1100"/>
              <a:buFont typeface="Arial"/>
              <a:buNone/>
            </a:pPr>
            <a:r>
              <a:rPr lang="hu">
                <a:solidFill>
                  <a:schemeClr val="dk1"/>
                </a:solidFill>
              </a:rPr>
              <a:t>Nézzük, miért is szeretik ezt a Bayes-hálózatot annyira a gyakorlati alkalmazások során!</a:t>
            </a:r>
            <a:endParaRPr>
              <a:solidFill>
                <a:schemeClr val="dk1"/>
              </a:solidFill>
            </a:endParaRPr>
          </a:p>
          <a:p>
            <a:pPr indent="0" lvl="0" marL="0" rtl="0" algn="just">
              <a:lnSpc>
                <a:spcPct val="138000"/>
              </a:lnSpc>
              <a:spcBef>
                <a:spcPts val="1100"/>
              </a:spcBef>
              <a:spcAft>
                <a:spcPts val="0"/>
              </a:spcAft>
              <a:buClr>
                <a:schemeClr val="dk1"/>
              </a:buClr>
              <a:buSzPts val="1100"/>
              <a:buFont typeface="Arial"/>
              <a:buNone/>
            </a:pPr>
            <a:r>
              <a:rPr lang="hu">
                <a:solidFill>
                  <a:schemeClr val="dk1"/>
                </a:solidFill>
              </a:rPr>
              <a:t>Ha belegondolunk abba, hogy ha egy változónak k szülője van és az adott feladatban csak logikai változóink vannak, akkor a valószínűségi változóhoz tartozó táblázatban a szülők minden lehetséges értékére fel kell készülni. Ez k szülő esetén 2^k esetet jelent. Ahogy az előbb is utaltam rá, itt azt írjuk le, hogy milyen valószínűséggel (</a:t>
            </a:r>
            <a:r>
              <a:rPr i="1" lang="hu">
                <a:solidFill>
                  <a:schemeClr val="dk1"/>
                </a:solidFill>
              </a:rPr>
              <a:t>p</a:t>
            </a:r>
            <a:r>
              <a:rPr lang="hu">
                <a:solidFill>
                  <a:schemeClr val="dk1"/>
                </a:solidFill>
              </a:rPr>
              <a:t>) teljesül a valószínűségi változó az adott esetben. Természetesen ekkor 1-p az esélye annak, hogy ekkor nem teljesül.</a:t>
            </a:r>
            <a:endParaRPr>
              <a:solidFill>
                <a:schemeClr val="dk1"/>
              </a:solidFill>
            </a:endParaRPr>
          </a:p>
          <a:p>
            <a:pPr indent="0" lvl="0" marL="0" rtl="0" algn="just">
              <a:lnSpc>
                <a:spcPct val="138000"/>
              </a:lnSpc>
              <a:spcBef>
                <a:spcPts val="1100"/>
              </a:spcBef>
              <a:spcAft>
                <a:spcPts val="0"/>
              </a:spcAft>
              <a:buClr>
                <a:schemeClr val="dk1"/>
              </a:buClr>
              <a:buSzPts val="1100"/>
              <a:buFont typeface="Arial"/>
              <a:buNone/>
            </a:pPr>
            <a:r>
              <a:rPr lang="hu">
                <a:solidFill>
                  <a:schemeClr val="dk1"/>
                </a:solidFill>
              </a:rPr>
              <a:t>Ha minden valószínűségi változóra teljesül, hogy maximum k szülője van, akkor a tároláshoz kapcsolódó bonyolultság n2^k lesz, ami az n-et tekintve lineáris. Ha ki kívánjuk számolni az összes elemi esemény valószínűségét, akkor az 2^n esetet jelent, ami pedig exponenciális n-ben. Példánkban 10 valószínűségi értékkel le tudtuk írni a teljes feladatot. Ha az együttes valószínűségeket kellett volna leírni, az 32 számot jelentene, melyből 31 független (az összegük 1, és egy kivételével az összes megadható szabadon). Természetesen több változó, vagy több érték esetén az eltérés lényegesen nagyobb lesz.</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2cc63f1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2cc63f1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solidFill>
                  <a:schemeClr val="dk1"/>
                </a:solidFill>
              </a:rPr>
              <a:t>	 	 	 	</a:t>
            </a:r>
            <a:endParaRPr>
              <a:solidFill>
                <a:schemeClr val="dk1"/>
              </a:solidFill>
            </a:endParaRPr>
          </a:p>
          <a:p>
            <a:pPr indent="0" lvl="0" marL="0" rtl="0" algn="l">
              <a:lnSpc>
                <a:spcPct val="138000"/>
              </a:lnSpc>
              <a:spcBef>
                <a:spcPts val="1100"/>
              </a:spcBef>
              <a:spcAft>
                <a:spcPts val="0"/>
              </a:spcAft>
              <a:buNone/>
            </a:pPr>
            <a:r>
              <a:rPr lang="hu">
                <a:solidFill>
                  <a:schemeClr val="dk1"/>
                </a:solidFill>
              </a:rPr>
              <a:t>Egy kicsit egyszerűsítsünk az írásmódon, hasonlóan a múltkor használthoz (pl. Lyuk=igaz helyett lyuk), azaz nem írjuk le a valószínűségi változókat is, csak azok értékét. </a:t>
            </a:r>
            <a:endParaRPr>
              <a:solidFill>
                <a:schemeClr val="dk1"/>
              </a:solidFill>
            </a:endParaRPr>
          </a:p>
          <a:p>
            <a:pPr indent="0" lvl="0" marL="0" rtl="0" algn="l">
              <a:lnSpc>
                <a:spcPct val="138000"/>
              </a:lnSpc>
              <a:spcBef>
                <a:spcPts val="1100"/>
              </a:spcBef>
              <a:spcAft>
                <a:spcPts val="0"/>
              </a:spcAft>
              <a:buClr>
                <a:schemeClr val="dk1"/>
              </a:buClr>
              <a:buSzPts val="1100"/>
              <a:buFont typeface="Arial"/>
              <a:buNone/>
            </a:pPr>
            <a:r>
              <a:rPr lang="hu">
                <a:solidFill>
                  <a:schemeClr val="dk1"/>
                </a:solidFill>
              </a:rPr>
              <a:t>Az együttes valószínűséget felírhatjuk a láncszabály segítségével, sőt mivel az adott változótól független változókat elhagyhatjuk, csak a szülők fognak számítani.</a:t>
            </a:r>
            <a:endParaRPr>
              <a:solidFill>
                <a:schemeClr val="dk1"/>
              </a:solidFill>
            </a:endParaRPr>
          </a:p>
          <a:p>
            <a:pPr indent="0" lvl="0" marL="0" rtl="0" algn="l">
              <a:lnSpc>
                <a:spcPct val="138000"/>
              </a:lnSpc>
              <a:spcBef>
                <a:spcPts val="1100"/>
              </a:spcBef>
              <a:spcAft>
                <a:spcPts val="0"/>
              </a:spcAft>
              <a:buNone/>
            </a:pPr>
            <a:r>
              <a:rPr lang="hu">
                <a:solidFill>
                  <a:schemeClr val="dk1"/>
                </a:solidFill>
              </a:rPr>
              <a:t>Tekintsük egy elemi esemény – mikor meg kell adnunk mind az öt valószínűségi változó értékét – így azt, amikor nem volt se betörés, se földrengés de mégis megszólalt a riasztó, és emiatt János is meg Mária is telefonált. János és Mária telefonálása csak a riasztó megszólalásától függ, ezért fog szerepelni a szorzatban a P(j|r) és P(m|r) tag. A riasztó megszólalása úgy történt, hogy se földrengés, se betörés, ezért szerepel a P(r|</a:t>
            </a:r>
            <a:r>
              <a:rPr lang="hu" sz="1000">
                <a:solidFill>
                  <a:schemeClr val="dk1"/>
                </a:solidFill>
              </a:rPr>
              <a:t>￢</a:t>
            </a:r>
            <a:r>
              <a:rPr lang="hu">
                <a:solidFill>
                  <a:schemeClr val="dk1"/>
                </a:solidFill>
              </a:rPr>
              <a:t>b,</a:t>
            </a:r>
            <a:r>
              <a:rPr lang="hu" sz="1000">
                <a:solidFill>
                  <a:schemeClr val="dk1"/>
                </a:solidFill>
              </a:rPr>
              <a:t>￢</a:t>
            </a:r>
            <a:r>
              <a:rPr lang="hu">
                <a:solidFill>
                  <a:schemeClr val="dk1"/>
                </a:solidFill>
              </a:rPr>
              <a:t>f) tag. Másrészt se földrengés, se betörés, így a se földrengés, se betörés így vannak itt a P(</a:t>
            </a:r>
            <a:r>
              <a:rPr lang="hu" sz="1000">
                <a:solidFill>
                  <a:schemeClr val="dk1"/>
                </a:solidFill>
              </a:rPr>
              <a:t>￢</a:t>
            </a:r>
            <a:r>
              <a:rPr lang="hu">
                <a:solidFill>
                  <a:schemeClr val="dk1"/>
                </a:solidFill>
              </a:rPr>
              <a:t>b) és P(</a:t>
            </a:r>
            <a:r>
              <a:rPr lang="hu" sz="1000">
                <a:solidFill>
                  <a:schemeClr val="dk1"/>
                </a:solidFill>
              </a:rPr>
              <a:t>￢</a:t>
            </a:r>
            <a:r>
              <a:rPr lang="hu">
                <a:solidFill>
                  <a:schemeClr val="dk1"/>
                </a:solidFill>
              </a:rPr>
              <a:t>f) tagok. Ha ezeket összeszorozzuk, megkapjuk a konkrét valószínűségét az elemi eseménynek.</a:t>
            </a:r>
            <a:endParaRPr>
              <a:solidFill>
                <a:schemeClr val="dk1"/>
              </a:solidFill>
            </a:endParaRPr>
          </a:p>
          <a:p>
            <a:pPr indent="0" lvl="0" marL="0" rtl="0" algn="l">
              <a:lnSpc>
                <a:spcPct val="138000"/>
              </a:lnSpc>
              <a:spcBef>
                <a:spcPts val="1100"/>
              </a:spcBef>
              <a:spcAft>
                <a:spcPts val="0"/>
              </a:spcAft>
              <a:buClr>
                <a:schemeClr val="dk1"/>
              </a:buClr>
              <a:buSzPts val="1100"/>
              <a:buFont typeface="Arial"/>
              <a:buNone/>
            </a:pPr>
            <a:r>
              <a:rPr lang="hu">
                <a:solidFill>
                  <a:schemeClr val="dk1"/>
                </a:solidFill>
              </a:rPr>
              <a:t>Látjuk, hogy ennek igen kicsi a valószínűsége, de nem 0. Hasonlóképpen lehet kiszámítani a többi 31 elemi esemény valószínűségét 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2cc63f1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2cc63f1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hu"/>
              <a:t>	 	 	 	</a:t>
            </a:r>
            <a:endParaRPr/>
          </a:p>
          <a:p>
            <a:pPr indent="0" lvl="0" marL="0" rtl="0" algn="just">
              <a:lnSpc>
                <a:spcPct val="138000"/>
              </a:lnSpc>
              <a:spcBef>
                <a:spcPts val="1100"/>
              </a:spcBef>
              <a:spcAft>
                <a:spcPts val="0"/>
              </a:spcAft>
              <a:buClr>
                <a:schemeClr val="dk1"/>
              </a:buClr>
              <a:buSzPts val="1100"/>
              <a:buFont typeface="Arial"/>
              <a:buNone/>
            </a:pPr>
            <a:r>
              <a:rPr lang="hu"/>
              <a:t>Nézzük, hogy is néz ki, hogyan is működik valóságban a valószínűség következtetés! Adottak számunkra a megfigyelt események (melyek adott valószínűségi változókhoz kapcsolódnak), és meg kellene adni, hogy ebben az esetben egy adott valószínűségi változónak milyen lesz az eloszlása, azaz a lehetséges értékeit milyen valószínűséggel veszi fel.</a:t>
            </a:r>
            <a:endParaRPr/>
          </a:p>
          <a:p>
            <a:pPr indent="0" lvl="0" marL="0" rtl="0" algn="just">
              <a:lnSpc>
                <a:spcPct val="138000"/>
              </a:lnSpc>
              <a:spcBef>
                <a:spcPts val="1100"/>
              </a:spcBef>
              <a:spcAft>
                <a:spcPts val="0"/>
              </a:spcAft>
              <a:buClr>
                <a:schemeClr val="dk1"/>
              </a:buClr>
              <a:buSzPts val="1100"/>
              <a:buFont typeface="Arial"/>
              <a:buNone/>
            </a:pPr>
            <a:r>
              <a:rPr lang="hu"/>
              <a:t>Ha mondjuk egy kocsiban ülünk és azt látjuk, hogy a mutató azt jelzi, hogy üres a tank; a lámpák világítanak, tehát van áram, de a kocsi mégsem indul, akkor mekkora az esélye annak, hogy nincsen benzin, vagy esetleg az önindító romlott el?</a:t>
            </a:r>
            <a:endParaRPr/>
          </a:p>
          <a:p>
            <a:pPr indent="0" lvl="0" marL="0" rtl="0" algn="just">
              <a:lnSpc>
                <a:spcPct val="138000"/>
              </a:lnSpc>
              <a:spcBef>
                <a:spcPts val="1100"/>
              </a:spcBef>
              <a:spcAft>
                <a:spcPts val="0"/>
              </a:spcAft>
              <a:buClr>
                <a:schemeClr val="dk1"/>
              </a:buClr>
              <a:buSzPts val="1100"/>
              <a:buFont typeface="Arial"/>
              <a:buNone/>
            </a:pPr>
            <a:r>
              <a:rPr lang="hu"/>
              <a:t>Bonyolultabb esetben nem egy, hanem több valószínűségi változó együttes eloszlására vagyunk kíváncsiak, de ezt is visszavezethetjük az egyszerűbb feladatra, azaz egy valószínűségi változó eloszlására.</a:t>
            </a:r>
            <a:endParaRPr/>
          </a:p>
          <a:p>
            <a:pPr indent="0" lvl="0" marL="0" rtl="0" algn="just">
              <a:lnSpc>
                <a:spcPct val="138000"/>
              </a:lnSpc>
              <a:spcBef>
                <a:spcPts val="1100"/>
              </a:spcBef>
              <a:spcAft>
                <a:spcPts val="0"/>
              </a:spcAft>
              <a:buClr>
                <a:schemeClr val="dk1"/>
              </a:buClr>
              <a:buSzPts val="1100"/>
              <a:buFont typeface="Arial"/>
              <a:buNone/>
            </a:pPr>
            <a:r>
              <a:rPr lang="hu"/>
              <a:t>Az egyes eseményekhez hasznosságértékeket rendelhetünk, és ekkor a Bayes-hálózat mint egy döntési háló fogható fel. Ez segíthet bonyolultabb döntések meghozatalában, és láthatjuk az egyes döntésekhez tartozó várható értékeket. Ezek a döntések lehetnek párhuzamos döntések, vagy egymást követő döntések, ahol az egyes lépésekből esetleg plusz információkat nyerhetünk. (Küldjük el a megvásárolni kívánt használt autót egy szervizbe átvizsgálásra, vagy anélkül ugorjunk bele a vásárlásba? Vagy nézessük meg előbb egy ismerős autószerelővel?)</a:t>
            </a:r>
            <a:endParaRPr/>
          </a:p>
          <a:p>
            <a:pPr indent="0" lvl="0" marL="0" rtl="0" algn="just">
              <a:lnSpc>
                <a:spcPct val="138000"/>
              </a:lnSpc>
              <a:spcBef>
                <a:spcPts val="1100"/>
              </a:spcBef>
              <a:spcAft>
                <a:spcPts val="0"/>
              </a:spcAft>
              <a:buClr>
                <a:schemeClr val="dk1"/>
              </a:buClr>
              <a:buSzPts val="1100"/>
              <a:buFont typeface="Arial"/>
              <a:buNone/>
            </a:pPr>
            <a:r>
              <a:rPr lang="hu"/>
              <a:t>Egy használt kocsinál mit érdemes megnézni? Például vannak típushibák, amelyek kijavítása eléggé zsebbenyúlós. Adott típusnál valószínűleg ezzel érdemes foglalkozni, nem pedig azzal, hogy mennyire kopott a kormány, vissza lett-e tekerve a kilométeróra, vagy sem.</a:t>
            </a:r>
            <a:endParaRPr/>
          </a:p>
          <a:p>
            <a:pPr indent="0" lvl="0" marL="0" rtl="0" algn="just">
              <a:lnSpc>
                <a:spcPct val="138000"/>
              </a:lnSpc>
              <a:spcBef>
                <a:spcPts val="1100"/>
              </a:spcBef>
              <a:spcAft>
                <a:spcPts val="0"/>
              </a:spcAft>
              <a:buClr>
                <a:schemeClr val="dk1"/>
              </a:buClr>
              <a:buSzPts val="1100"/>
              <a:buFont typeface="Arial"/>
              <a:buNone/>
            </a:pPr>
            <a:r>
              <a:rPr lang="hu"/>
              <a:t>Hasonló eszköztárral valószínűsíteni lehet a leggyengébb láncszemet, azaz milyen meghibásodás a legvalószínűbb; mi az amire érdemes felkészülni, és előre pótalkatrészt beszerezni, esetleg figyelembe véve azt is, hogy mennyire egyszerű és gyors az egyes termékek beszerzése.</a:t>
            </a:r>
            <a:endParaRPr/>
          </a:p>
          <a:p>
            <a:pPr indent="0" lvl="0" marL="0" rtl="0" algn="just">
              <a:lnSpc>
                <a:spcPct val="138000"/>
              </a:lnSpc>
              <a:spcBef>
                <a:spcPts val="1100"/>
              </a:spcBef>
              <a:spcAft>
                <a:spcPts val="0"/>
              </a:spcAft>
              <a:buClr>
                <a:schemeClr val="dk1"/>
              </a:buClr>
              <a:buSzPts val="1100"/>
              <a:buFont typeface="Arial"/>
              <a:buNone/>
            </a:pPr>
            <a:r>
              <a:rPr lang="hu"/>
              <a:t>Remélem, hogy ez a példa mutatja, hogy ezzel a résszel az irányításban, üzemeltetésben részt vevőknek érdemes megbarátkozni, mert sok kényelmetlenségtől megszabadulhat.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hu"/>
              <a:t>A mesterséges intelligencia alapjai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hu"/>
              <a:t>valószínűségi következtetés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Egzakt következtetés felsorolással</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Ez előző fóliasorozat bemutatta, hogy bármely feltételes valószínűség kiszámítható a teljes együttes eloszlás tagjainak összegzésével.</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(B|j,m)=</a:t>
            </a:r>
            <a:r>
              <a:rPr i="1" lang="hu">
                <a:solidFill>
                  <a:schemeClr val="dk1"/>
                </a:solidFill>
              </a:rPr>
              <a:t>P</a:t>
            </a:r>
            <a:r>
              <a:rPr lang="hu">
                <a:solidFill>
                  <a:schemeClr val="dk1"/>
                </a:solidFill>
              </a:rPr>
              <a:t>(B,j,m)/P(j,m)=α</a:t>
            </a:r>
            <a:r>
              <a:rPr i="1" lang="hu">
                <a:solidFill>
                  <a:schemeClr val="dk1"/>
                </a:solidFill>
              </a:rPr>
              <a:t>P</a:t>
            </a:r>
            <a:r>
              <a:rPr lang="hu">
                <a:solidFill>
                  <a:schemeClr val="dk1"/>
                </a:solidFill>
              </a:rPr>
              <a:t>(B,j,m)=αΣ</a:t>
            </a:r>
            <a:r>
              <a:rPr baseline="-25000" lang="hu">
                <a:solidFill>
                  <a:schemeClr val="dk1"/>
                </a:solidFill>
              </a:rPr>
              <a:t>f</a:t>
            </a:r>
            <a:r>
              <a:rPr lang="hu">
                <a:solidFill>
                  <a:schemeClr val="dk1"/>
                </a:solidFill>
              </a:rPr>
              <a:t>Σ</a:t>
            </a:r>
            <a:r>
              <a:rPr baseline="-25000" lang="hu">
                <a:solidFill>
                  <a:schemeClr val="dk1"/>
                </a:solidFill>
              </a:rPr>
              <a:t>r</a:t>
            </a:r>
            <a:r>
              <a:rPr i="1" lang="hu">
                <a:solidFill>
                  <a:schemeClr val="dk1"/>
                </a:solidFill>
              </a:rPr>
              <a:t>P</a:t>
            </a:r>
            <a:r>
              <a:rPr lang="hu">
                <a:solidFill>
                  <a:schemeClr val="dk1"/>
                </a:solidFill>
              </a:rPr>
              <a:t>(B,f,r,j,m)</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teljes együttes eloszlások átírása a táblázatok elemeit felhasználva:</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(B|j,m) = </a:t>
            </a:r>
            <a:r>
              <a:rPr lang="hu">
                <a:solidFill>
                  <a:schemeClr val="dk1"/>
                </a:solidFill>
              </a:rPr>
              <a:t>αΣ</a:t>
            </a:r>
            <a:r>
              <a:rPr baseline="-25000" lang="hu">
                <a:solidFill>
                  <a:schemeClr val="dk1"/>
                </a:solidFill>
              </a:rPr>
              <a:t>f</a:t>
            </a:r>
            <a:r>
              <a:rPr lang="hu">
                <a:solidFill>
                  <a:schemeClr val="dk1"/>
                </a:solidFill>
              </a:rPr>
              <a:t>Σ</a:t>
            </a:r>
            <a:r>
              <a:rPr baseline="-25000" lang="hu">
                <a:solidFill>
                  <a:schemeClr val="dk1"/>
                </a:solidFill>
              </a:rPr>
              <a:t>r</a:t>
            </a:r>
            <a:r>
              <a:rPr i="1" lang="hu">
                <a:solidFill>
                  <a:schemeClr val="dk1"/>
                </a:solidFill>
              </a:rPr>
              <a:t>P</a:t>
            </a:r>
            <a:r>
              <a:rPr lang="hu">
                <a:solidFill>
                  <a:schemeClr val="dk1"/>
                </a:solidFill>
              </a:rPr>
              <a:t>(B)P(f)</a:t>
            </a:r>
            <a:r>
              <a:rPr i="1" lang="hu">
                <a:solidFill>
                  <a:schemeClr val="dk1"/>
                </a:solidFill>
              </a:rPr>
              <a:t>P</a:t>
            </a:r>
            <a:r>
              <a:rPr lang="hu">
                <a:solidFill>
                  <a:schemeClr val="dk1"/>
                </a:solidFill>
              </a:rPr>
              <a:t>(r|B,f)P(j|r)P(m|r)=α</a:t>
            </a:r>
            <a:r>
              <a:rPr i="1" lang="hu">
                <a:solidFill>
                  <a:schemeClr val="dk1"/>
                </a:solidFill>
              </a:rPr>
              <a:t>P</a:t>
            </a:r>
            <a:r>
              <a:rPr lang="hu">
                <a:solidFill>
                  <a:schemeClr val="dk1"/>
                </a:solidFill>
              </a:rPr>
              <a:t>(B)Σ</a:t>
            </a:r>
            <a:r>
              <a:rPr baseline="-25000" lang="hu">
                <a:solidFill>
                  <a:schemeClr val="dk1"/>
                </a:solidFill>
              </a:rPr>
              <a:t>f</a:t>
            </a:r>
            <a:r>
              <a:rPr lang="hu">
                <a:solidFill>
                  <a:schemeClr val="dk1"/>
                </a:solidFill>
              </a:rPr>
              <a:t>P(f)Σ</a:t>
            </a:r>
            <a:r>
              <a:rPr baseline="-25000" lang="hu">
                <a:solidFill>
                  <a:schemeClr val="dk1"/>
                </a:solidFill>
              </a:rPr>
              <a:t>r</a:t>
            </a:r>
            <a:r>
              <a:rPr i="1" lang="hu">
                <a:solidFill>
                  <a:schemeClr val="dk1"/>
                </a:solidFill>
              </a:rPr>
              <a:t>P</a:t>
            </a:r>
            <a:r>
              <a:rPr lang="hu">
                <a:solidFill>
                  <a:schemeClr val="dk1"/>
                </a:solidFill>
              </a:rPr>
              <a:t>(r|B,f)P(j|r)P(m|r)</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mélységi rekurziós kiértékelés esetén O(n) hely- és O(d</a:t>
            </a:r>
            <a:r>
              <a:rPr baseline="30000" lang="hu">
                <a:solidFill>
                  <a:schemeClr val="dk1"/>
                </a:solidFill>
              </a:rPr>
              <a:t>n</a:t>
            </a:r>
            <a:r>
              <a:rPr lang="hu">
                <a:solidFill>
                  <a:schemeClr val="dk1"/>
                </a:solidFill>
              </a:rPr>
              <a:t>) időbonyolultság</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Felsorolás algoritmusa – 1</a:t>
            </a:r>
            <a:endParaRPr/>
          </a:p>
        </p:txBody>
      </p:sp>
      <p:sp>
        <p:nvSpPr>
          <p:cNvPr id="116" name="Google Shape;116;p23"/>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chemeClr val="dk1"/>
                </a:solidFill>
              </a:rPr>
              <a:t>function Enumeration-Ask(X, e, bn): returns X input feletti eloszlás</a:t>
            </a:r>
            <a:endParaRPr i="1">
              <a:solidFill>
                <a:schemeClr val="dk1"/>
              </a:solidFill>
            </a:endParaRPr>
          </a:p>
          <a:p>
            <a:pPr indent="457200" lvl="0" marL="0" rtl="0" algn="l">
              <a:spcBef>
                <a:spcPts val="0"/>
              </a:spcBef>
              <a:spcAft>
                <a:spcPts val="0"/>
              </a:spcAft>
              <a:buNone/>
            </a:pPr>
            <a:r>
              <a:rPr i="1" lang="hu">
                <a:solidFill>
                  <a:schemeClr val="dk1"/>
                </a:solidFill>
              </a:rPr>
              <a:t>X: kérdés változója</a:t>
            </a:r>
            <a:endParaRPr i="1">
              <a:solidFill>
                <a:schemeClr val="dk1"/>
              </a:solidFill>
            </a:endParaRPr>
          </a:p>
          <a:p>
            <a:pPr indent="457200" lvl="0" marL="0" rtl="0" algn="l">
              <a:spcBef>
                <a:spcPts val="0"/>
              </a:spcBef>
              <a:spcAft>
                <a:spcPts val="0"/>
              </a:spcAft>
              <a:buNone/>
            </a:pPr>
            <a:r>
              <a:rPr i="1" lang="hu">
                <a:solidFill>
                  <a:schemeClr val="dk1"/>
                </a:solidFill>
              </a:rPr>
              <a:t>e: E változók megfigyelt értékei</a:t>
            </a:r>
            <a:endParaRPr i="1">
              <a:solidFill>
                <a:schemeClr val="dk1"/>
              </a:solidFill>
            </a:endParaRPr>
          </a:p>
          <a:p>
            <a:pPr indent="457200" lvl="0" marL="0" rtl="0" algn="l">
              <a:spcBef>
                <a:spcPts val="0"/>
              </a:spcBef>
              <a:spcAft>
                <a:spcPts val="0"/>
              </a:spcAft>
              <a:buNone/>
            </a:pPr>
            <a:r>
              <a:rPr i="1" lang="hu">
                <a:solidFill>
                  <a:schemeClr val="dk1"/>
                </a:solidFill>
              </a:rPr>
              <a:t>bn: X U E U Y változójú Bayes-háló </a:t>
            </a:r>
            <a:endParaRPr i="1">
              <a:solidFill>
                <a:schemeClr val="dk1"/>
              </a:solidFill>
            </a:endParaRPr>
          </a:p>
          <a:p>
            <a:pPr indent="457200" lvl="0" marL="0" rtl="0" algn="l">
              <a:spcBef>
                <a:spcPts val="0"/>
              </a:spcBef>
              <a:spcAft>
                <a:spcPts val="0"/>
              </a:spcAft>
              <a:buNone/>
            </a:pPr>
            <a:r>
              <a:rPr i="1" lang="hu">
                <a:solidFill>
                  <a:schemeClr val="dk1"/>
                </a:solidFill>
              </a:rPr>
              <a:t>Q(X) := X feletti eloszlás, kezdetben üres</a:t>
            </a:r>
            <a:endParaRPr i="1">
              <a:solidFill>
                <a:schemeClr val="dk1"/>
              </a:solidFill>
            </a:endParaRPr>
          </a:p>
          <a:p>
            <a:pPr indent="457200" lvl="0" marL="0" rtl="0" algn="l">
              <a:spcBef>
                <a:spcPts val="0"/>
              </a:spcBef>
              <a:spcAft>
                <a:spcPts val="0"/>
              </a:spcAft>
              <a:buNone/>
            </a:pPr>
            <a:r>
              <a:t/>
            </a:r>
            <a:endParaRPr i="1">
              <a:solidFill>
                <a:schemeClr val="dk1"/>
              </a:solidFill>
            </a:endParaRPr>
          </a:p>
          <a:p>
            <a:pPr indent="457200" lvl="0" marL="0" rtl="0" algn="l">
              <a:spcBef>
                <a:spcPts val="0"/>
              </a:spcBef>
              <a:spcAft>
                <a:spcPts val="0"/>
              </a:spcAft>
              <a:buNone/>
            </a:pPr>
            <a:r>
              <a:rPr i="1" lang="hu">
                <a:solidFill>
                  <a:schemeClr val="dk1"/>
                </a:solidFill>
              </a:rPr>
              <a:t>for each x_i ∊ X do </a:t>
            </a:r>
            <a:endParaRPr i="1">
              <a:solidFill>
                <a:schemeClr val="dk1"/>
              </a:solidFill>
            </a:endParaRPr>
          </a:p>
          <a:p>
            <a:pPr indent="457200" lvl="0" marL="457200" rtl="0" algn="l">
              <a:spcBef>
                <a:spcPts val="0"/>
              </a:spcBef>
              <a:spcAft>
                <a:spcPts val="0"/>
              </a:spcAft>
              <a:buNone/>
            </a:pPr>
            <a:r>
              <a:rPr i="1" lang="hu">
                <a:solidFill>
                  <a:schemeClr val="dk1"/>
                </a:solidFill>
              </a:rPr>
              <a:t>extend e with x_i for X </a:t>
            </a:r>
            <a:endParaRPr i="1">
              <a:solidFill>
                <a:schemeClr val="dk1"/>
              </a:solidFill>
            </a:endParaRPr>
          </a:p>
          <a:p>
            <a:pPr indent="457200" lvl="0" marL="457200" rtl="0" algn="l">
              <a:spcBef>
                <a:spcPts val="0"/>
              </a:spcBef>
              <a:spcAft>
                <a:spcPts val="0"/>
              </a:spcAft>
              <a:buNone/>
            </a:pPr>
            <a:r>
              <a:rPr i="1" lang="hu">
                <a:solidFill>
                  <a:schemeClr val="dk1"/>
                </a:solidFill>
              </a:rPr>
              <a:t>Q(x_i) := Enumerate-All(Vars[bn], e) </a:t>
            </a:r>
            <a:endParaRPr i="1">
              <a:solidFill>
                <a:schemeClr val="dk1"/>
              </a:solidFill>
            </a:endParaRPr>
          </a:p>
          <a:p>
            <a:pPr indent="0" lvl="0" marL="457200" rtl="0" algn="l">
              <a:spcBef>
                <a:spcPts val="0"/>
              </a:spcBef>
              <a:spcAft>
                <a:spcPts val="0"/>
              </a:spcAft>
              <a:buNone/>
            </a:pPr>
            <a:r>
              <a:rPr i="1" lang="hu">
                <a:solidFill>
                  <a:schemeClr val="dk1"/>
                </a:solidFill>
              </a:rPr>
              <a:t>return Normalize(Q(X))</a:t>
            </a:r>
            <a:endParaRPr i="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Felsorolás algoritmusa – 2</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chemeClr val="dk1"/>
                </a:solidFill>
              </a:rPr>
              <a:t>function Enumerate-All(vars, e): egy valós szám</a:t>
            </a:r>
            <a:endParaRPr i="1">
              <a:solidFill>
                <a:schemeClr val="dk1"/>
              </a:solidFill>
            </a:endParaRPr>
          </a:p>
          <a:p>
            <a:pPr indent="457200" lvl="0" marL="0" rtl="0" algn="l">
              <a:spcBef>
                <a:spcPts val="0"/>
              </a:spcBef>
              <a:spcAft>
                <a:spcPts val="0"/>
              </a:spcAft>
              <a:buNone/>
            </a:pPr>
            <a:r>
              <a:rPr i="1" lang="hu">
                <a:solidFill>
                  <a:schemeClr val="dk1"/>
                </a:solidFill>
              </a:rPr>
              <a:t>if Empty?(vars) then return 1.0</a:t>
            </a:r>
            <a:endParaRPr i="1">
              <a:solidFill>
                <a:schemeClr val="dk1"/>
              </a:solidFill>
            </a:endParaRPr>
          </a:p>
          <a:p>
            <a:pPr indent="457200" lvl="0" marL="0" rtl="0" algn="l">
              <a:spcBef>
                <a:spcPts val="0"/>
              </a:spcBef>
              <a:spcAft>
                <a:spcPts val="0"/>
              </a:spcAft>
              <a:buNone/>
            </a:pPr>
            <a:r>
              <a:rPr i="1" lang="hu">
                <a:solidFill>
                  <a:schemeClr val="dk1"/>
                </a:solidFill>
              </a:rPr>
              <a:t>Y := First(vars)</a:t>
            </a:r>
            <a:endParaRPr i="1">
              <a:solidFill>
                <a:schemeClr val="dk1"/>
              </a:solidFill>
            </a:endParaRPr>
          </a:p>
          <a:p>
            <a:pPr indent="457200" lvl="0" marL="0" rtl="0" algn="l">
              <a:spcBef>
                <a:spcPts val="0"/>
              </a:spcBef>
              <a:spcAft>
                <a:spcPts val="0"/>
              </a:spcAft>
              <a:buNone/>
            </a:pPr>
            <a:r>
              <a:rPr i="1" lang="hu">
                <a:solidFill>
                  <a:schemeClr val="dk1"/>
                </a:solidFill>
              </a:rPr>
              <a:t>if Y has value y in e</a:t>
            </a:r>
            <a:endParaRPr i="1">
              <a:solidFill>
                <a:schemeClr val="dk1"/>
              </a:solidFill>
            </a:endParaRPr>
          </a:p>
          <a:p>
            <a:pPr indent="457200" lvl="0" marL="457200" rtl="0" algn="l">
              <a:spcBef>
                <a:spcPts val="0"/>
              </a:spcBef>
              <a:spcAft>
                <a:spcPts val="0"/>
              </a:spcAft>
              <a:buNone/>
            </a:pPr>
            <a:r>
              <a:rPr i="1" lang="hu">
                <a:solidFill>
                  <a:schemeClr val="dk1"/>
                </a:solidFill>
              </a:rPr>
              <a:t>then return P(y|Parent(Y))*Enumerate-All(Rest(vars), e)</a:t>
            </a:r>
            <a:endParaRPr i="1">
              <a:solidFill>
                <a:schemeClr val="dk1"/>
              </a:solidFill>
            </a:endParaRPr>
          </a:p>
          <a:p>
            <a:pPr indent="457200" lvl="0" marL="457200" rtl="0" algn="l">
              <a:spcBef>
                <a:spcPts val="0"/>
              </a:spcBef>
              <a:spcAft>
                <a:spcPts val="0"/>
              </a:spcAft>
              <a:buNone/>
            </a:pPr>
            <a:r>
              <a:rPr i="1" lang="hu">
                <a:solidFill>
                  <a:schemeClr val="dk1"/>
                </a:solidFill>
              </a:rPr>
              <a:t>else return sum_y P(y|Parent(Y))*Enumerate-All(Rest(vars), e_y)</a:t>
            </a:r>
            <a:endParaRPr i="1">
              <a:solidFill>
                <a:schemeClr val="dk1"/>
              </a:solidFill>
            </a:endParaRPr>
          </a:p>
          <a:p>
            <a:pPr indent="457200" lvl="0" marL="914400" rtl="0" algn="l">
              <a:spcBef>
                <a:spcPts val="0"/>
              </a:spcBef>
              <a:spcAft>
                <a:spcPts val="0"/>
              </a:spcAft>
              <a:buNone/>
            </a:pPr>
            <a:r>
              <a:rPr i="1" lang="hu">
                <a:solidFill>
                  <a:schemeClr val="dk1"/>
                </a:solidFill>
              </a:rPr>
              <a:t>where e_y is e extended with Y=y</a:t>
            </a:r>
            <a:endParaRPr i="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Példaképlet struktúrája</a:t>
            </a:r>
            <a:endParaRPr/>
          </a:p>
        </p:txBody>
      </p:sp>
      <p:sp>
        <p:nvSpPr>
          <p:cNvPr id="128" name="Google Shape;128;p25"/>
          <p:cNvSpPr/>
          <p:nvPr/>
        </p:nvSpPr>
        <p:spPr>
          <a:xfrm>
            <a:off x="4436975" y="61272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txBox="1"/>
          <p:nvPr/>
        </p:nvSpPr>
        <p:spPr>
          <a:xfrm>
            <a:off x="1485425" y="1977350"/>
            <a:ext cx="1813500" cy="19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5"/>
          <p:cNvSpPr/>
          <p:nvPr/>
        </p:nvSpPr>
        <p:spPr>
          <a:xfrm>
            <a:off x="4436975" y="1388950"/>
            <a:ext cx="405000" cy="4050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25"/>
          <p:cNvCxnSpPr>
            <a:stCxn id="128" idx="4"/>
            <a:endCxn id="130" idx="0"/>
          </p:cNvCxnSpPr>
          <p:nvPr/>
        </p:nvCxnSpPr>
        <p:spPr>
          <a:xfrm>
            <a:off x="4639475" y="1017725"/>
            <a:ext cx="0" cy="3711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25"/>
          <p:cNvSpPr txBox="1"/>
          <p:nvPr/>
        </p:nvSpPr>
        <p:spPr>
          <a:xfrm>
            <a:off x="4687750" y="1039388"/>
            <a:ext cx="11382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P(b)=0,001</a:t>
            </a:r>
            <a:endParaRPr/>
          </a:p>
        </p:txBody>
      </p:sp>
      <p:sp>
        <p:nvSpPr>
          <p:cNvPr id="133" name="Google Shape;133;p25"/>
          <p:cNvSpPr/>
          <p:nvPr/>
        </p:nvSpPr>
        <p:spPr>
          <a:xfrm>
            <a:off x="5708250" y="1859650"/>
            <a:ext cx="405000" cy="4050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3298925" y="1859650"/>
            <a:ext cx="405000" cy="405000"/>
          </a:xfrm>
          <a:prstGeom prst="flowChar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5"/>
          <p:cNvCxnSpPr>
            <a:stCxn id="130" idx="6"/>
            <a:endCxn id="133" idx="1"/>
          </p:cNvCxnSpPr>
          <p:nvPr/>
        </p:nvCxnSpPr>
        <p:spPr>
          <a:xfrm>
            <a:off x="4841975" y="1591450"/>
            <a:ext cx="925500" cy="327600"/>
          </a:xfrm>
          <a:prstGeom prst="straightConnector1">
            <a:avLst/>
          </a:prstGeom>
          <a:noFill/>
          <a:ln cap="flat" cmpd="sng" w="9525">
            <a:solidFill>
              <a:schemeClr val="dk2"/>
            </a:solidFill>
            <a:prstDash val="solid"/>
            <a:round/>
            <a:headEnd len="med" w="med" type="none"/>
            <a:tailEnd len="med" w="med" type="none"/>
          </a:ln>
        </p:spPr>
      </p:cxnSp>
      <p:cxnSp>
        <p:nvCxnSpPr>
          <p:cNvPr id="136" name="Google Shape;136;p25"/>
          <p:cNvCxnSpPr>
            <a:stCxn id="130" idx="2"/>
            <a:endCxn id="134" idx="7"/>
          </p:cNvCxnSpPr>
          <p:nvPr/>
        </p:nvCxnSpPr>
        <p:spPr>
          <a:xfrm flipH="1">
            <a:off x="3644675" y="1591450"/>
            <a:ext cx="792300" cy="327600"/>
          </a:xfrm>
          <a:prstGeom prst="straightConnector1">
            <a:avLst/>
          </a:prstGeom>
          <a:noFill/>
          <a:ln cap="flat" cmpd="sng" w="9525">
            <a:solidFill>
              <a:schemeClr val="dk2"/>
            </a:solidFill>
            <a:prstDash val="solid"/>
            <a:round/>
            <a:headEnd len="med" w="med" type="none"/>
            <a:tailEnd len="med" w="med" type="none"/>
          </a:ln>
        </p:spPr>
      </p:cxnSp>
      <p:sp>
        <p:nvSpPr>
          <p:cNvPr id="137" name="Google Shape;137;p25"/>
          <p:cNvSpPr txBox="1"/>
          <p:nvPr/>
        </p:nvSpPr>
        <p:spPr>
          <a:xfrm>
            <a:off x="5083225" y="1379350"/>
            <a:ext cx="13716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P(￢f)=0,998</a:t>
            </a:r>
            <a:endParaRPr/>
          </a:p>
        </p:txBody>
      </p:sp>
      <p:sp>
        <p:nvSpPr>
          <p:cNvPr id="138" name="Google Shape;138;p25"/>
          <p:cNvSpPr txBox="1"/>
          <p:nvPr/>
        </p:nvSpPr>
        <p:spPr>
          <a:xfrm>
            <a:off x="3254425" y="1379350"/>
            <a:ext cx="11382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P(f)=0,002</a:t>
            </a:r>
            <a:endParaRPr/>
          </a:p>
        </p:txBody>
      </p:sp>
      <p:sp>
        <p:nvSpPr>
          <p:cNvPr id="139" name="Google Shape;139;p25"/>
          <p:cNvSpPr/>
          <p:nvPr/>
        </p:nvSpPr>
        <p:spPr>
          <a:xfrm>
            <a:off x="1599250" y="250132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a:off x="3644675" y="24927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p:nvPr/>
        </p:nvSpPr>
        <p:spPr>
          <a:xfrm>
            <a:off x="4841975" y="250132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5"/>
          <p:cNvSpPr/>
          <p:nvPr/>
        </p:nvSpPr>
        <p:spPr>
          <a:xfrm>
            <a:off x="7386475" y="24927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25"/>
          <p:cNvCxnSpPr>
            <a:stCxn id="133" idx="3"/>
            <a:endCxn id="141" idx="7"/>
          </p:cNvCxnSpPr>
          <p:nvPr/>
        </p:nvCxnSpPr>
        <p:spPr>
          <a:xfrm flipH="1">
            <a:off x="5187661" y="2205339"/>
            <a:ext cx="579900" cy="3552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25"/>
          <p:cNvCxnSpPr>
            <a:stCxn id="133" idx="6"/>
            <a:endCxn id="142" idx="1"/>
          </p:cNvCxnSpPr>
          <p:nvPr/>
        </p:nvCxnSpPr>
        <p:spPr>
          <a:xfrm>
            <a:off x="6113250" y="2062150"/>
            <a:ext cx="1332600" cy="4899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25"/>
          <p:cNvCxnSpPr>
            <a:stCxn id="134" idx="5"/>
            <a:endCxn id="140" idx="0"/>
          </p:cNvCxnSpPr>
          <p:nvPr/>
        </p:nvCxnSpPr>
        <p:spPr>
          <a:xfrm>
            <a:off x="3644614" y="2205339"/>
            <a:ext cx="202500" cy="2874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25"/>
          <p:cNvCxnSpPr>
            <a:stCxn id="134" idx="2"/>
            <a:endCxn id="139" idx="7"/>
          </p:cNvCxnSpPr>
          <p:nvPr/>
        </p:nvCxnSpPr>
        <p:spPr>
          <a:xfrm flipH="1">
            <a:off x="1945025" y="2062150"/>
            <a:ext cx="1353900" cy="498600"/>
          </a:xfrm>
          <a:prstGeom prst="straightConnector1">
            <a:avLst/>
          </a:prstGeom>
          <a:noFill/>
          <a:ln cap="flat" cmpd="sng" w="9525">
            <a:solidFill>
              <a:schemeClr val="dk2"/>
            </a:solidFill>
            <a:prstDash val="solid"/>
            <a:round/>
            <a:headEnd len="med" w="med" type="none"/>
            <a:tailEnd len="med" w="med" type="none"/>
          </a:ln>
        </p:spPr>
      </p:cxnSp>
      <p:sp>
        <p:nvSpPr>
          <p:cNvPr id="147" name="Google Shape;147;p25"/>
          <p:cNvSpPr txBox="1"/>
          <p:nvPr/>
        </p:nvSpPr>
        <p:spPr>
          <a:xfrm>
            <a:off x="1196050" y="2062150"/>
            <a:ext cx="1541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P(r|b,f)=0,95</a:t>
            </a:r>
            <a:endParaRPr/>
          </a:p>
        </p:txBody>
      </p:sp>
      <p:sp>
        <p:nvSpPr>
          <p:cNvPr id="148" name="Google Shape;148;p25"/>
          <p:cNvSpPr txBox="1"/>
          <p:nvPr/>
        </p:nvSpPr>
        <p:spPr>
          <a:xfrm>
            <a:off x="2730725" y="2219000"/>
            <a:ext cx="1541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a:t>
            </a:r>
            <a:r>
              <a:rPr lang="hu">
                <a:solidFill>
                  <a:schemeClr val="dk1"/>
                </a:solidFill>
              </a:rPr>
              <a:t>￢</a:t>
            </a:r>
            <a:r>
              <a:rPr lang="hu"/>
              <a:t>r|b,f)=0,05</a:t>
            </a:r>
            <a:endParaRPr/>
          </a:p>
        </p:txBody>
      </p:sp>
      <p:sp>
        <p:nvSpPr>
          <p:cNvPr id="149" name="Google Shape;149;p25"/>
          <p:cNvSpPr txBox="1"/>
          <p:nvPr/>
        </p:nvSpPr>
        <p:spPr>
          <a:xfrm>
            <a:off x="4392625" y="2143200"/>
            <a:ext cx="15414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P(r|b,</a:t>
            </a:r>
            <a:r>
              <a:rPr lang="hu">
                <a:solidFill>
                  <a:schemeClr val="dk1"/>
                </a:solidFill>
              </a:rPr>
              <a:t>￢</a:t>
            </a:r>
            <a:r>
              <a:rPr lang="hu"/>
              <a:t>f)=0,94</a:t>
            </a:r>
            <a:endParaRPr/>
          </a:p>
        </p:txBody>
      </p:sp>
      <p:sp>
        <p:nvSpPr>
          <p:cNvPr id="150" name="Google Shape;150;p25"/>
          <p:cNvSpPr txBox="1"/>
          <p:nvPr/>
        </p:nvSpPr>
        <p:spPr>
          <a:xfrm>
            <a:off x="6616925" y="2142800"/>
            <a:ext cx="18807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a:t>
            </a:r>
            <a:r>
              <a:rPr lang="hu">
                <a:solidFill>
                  <a:schemeClr val="dk1"/>
                </a:solidFill>
              </a:rPr>
              <a:t>￢</a:t>
            </a:r>
            <a:r>
              <a:rPr lang="hu"/>
              <a:t>r|b,</a:t>
            </a:r>
            <a:r>
              <a:rPr lang="hu">
                <a:solidFill>
                  <a:schemeClr val="dk1"/>
                </a:solidFill>
              </a:rPr>
              <a:t>￢</a:t>
            </a:r>
            <a:r>
              <a:rPr lang="hu"/>
              <a:t>f)=0,06</a:t>
            </a:r>
            <a:endParaRPr/>
          </a:p>
        </p:txBody>
      </p:sp>
      <p:sp>
        <p:nvSpPr>
          <p:cNvPr id="151" name="Google Shape;151;p25"/>
          <p:cNvSpPr/>
          <p:nvPr/>
        </p:nvSpPr>
        <p:spPr>
          <a:xfrm>
            <a:off x="1599250" y="34344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1599250" y="45224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3644675" y="3471500"/>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3644675" y="45224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4841975" y="34344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4841975" y="45224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7386475" y="34344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7386475" y="4522475"/>
            <a:ext cx="405000" cy="405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25"/>
          <p:cNvCxnSpPr>
            <a:stCxn id="139" idx="4"/>
            <a:endCxn id="151" idx="0"/>
          </p:cNvCxnSpPr>
          <p:nvPr/>
        </p:nvCxnSpPr>
        <p:spPr>
          <a:xfrm>
            <a:off x="1801750" y="2906325"/>
            <a:ext cx="0" cy="5283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5"/>
          <p:cNvCxnSpPr>
            <a:stCxn id="151" idx="4"/>
            <a:endCxn id="152" idx="0"/>
          </p:cNvCxnSpPr>
          <p:nvPr/>
        </p:nvCxnSpPr>
        <p:spPr>
          <a:xfrm>
            <a:off x="1801750" y="3839475"/>
            <a:ext cx="0" cy="6831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5"/>
          <p:cNvCxnSpPr>
            <a:stCxn id="140" idx="4"/>
            <a:endCxn id="153" idx="0"/>
          </p:cNvCxnSpPr>
          <p:nvPr/>
        </p:nvCxnSpPr>
        <p:spPr>
          <a:xfrm>
            <a:off x="3847175" y="2897775"/>
            <a:ext cx="0" cy="5736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5"/>
          <p:cNvCxnSpPr>
            <a:stCxn id="153" idx="4"/>
            <a:endCxn id="154" idx="0"/>
          </p:cNvCxnSpPr>
          <p:nvPr/>
        </p:nvCxnSpPr>
        <p:spPr>
          <a:xfrm>
            <a:off x="3847175" y="3876500"/>
            <a:ext cx="0" cy="64590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25"/>
          <p:cNvSpPr txBox="1"/>
          <p:nvPr/>
        </p:nvSpPr>
        <p:spPr>
          <a:xfrm>
            <a:off x="662650" y="3052750"/>
            <a:ext cx="11382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P(j|r)=0,9</a:t>
            </a:r>
            <a:endParaRPr/>
          </a:p>
        </p:txBody>
      </p:sp>
      <p:sp>
        <p:nvSpPr>
          <p:cNvPr id="164" name="Google Shape;164;p25"/>
          <p:cNvSpPr txBox="1"/>
          <p:nvPr/>
        </p:nvSpPr>
        <p:spPr>
          <a:xfrm>
            <a:off x="662650" y="4043350"/>
            <a:ext cx="11382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P(m|r)=0,7</a:t>
            </a:r>
            <a:endParaRPr/>
          </a:p>
        </p:txBody>
      </p:sp>
      <p:sp>
        <p:nvSpPr>
          <p:cNvPr id="165" name="Google Shape;165;p25"/>
          <p:cNvSpPr txBox="1"/>
          <p:nvPr/>
        </p:nvSpPr>
        <p:spPr>
          <a:xfrm>
            <a:off x="2681475" y="3052750"/>
            <a:ext cx="12531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P(j|</a:t>
            </a:r>
            <a:r>
              <a:rPr lang="hu">
                <a:solidFill>
                  <a:schemeClr val="dk1"/>
                </a:solidFill>
              </a:rPr>
              <a:t>￢</a:t>
            </a:r>
            <a:r>
              <a:rPr lang="hu"/>
              <a:t>r)=0,05</a:t>
            </a:r>
            <a:endParaRPr/>
          </a:p>
        </p:txBody>
      </p:sp>
      <p:sp>
        <p:nvSpPr>
          <p:cNvPr id="166" name="Google Shape;166;p25"/>
          <p:cNvSpPr txBox="1"/>
          <p:nvPr/>
        </p:nvSpPr>
        <p:spPr>
          <a:xfrm>
            <a:off x="2605275" y="4043350"/>
            <a:ext cx="13326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P(m|</a:t>
            </a:r>
            <a:r>
              <a:rPr lang="hu">
                <a:solidFill>
                  <a:schemeClr val="dk1"/>
                </a:solidFill>
              </a:rPr>
              <a:t>￢</a:t>
            </a:r>
            <a:r>
              <a:rPr lang="hu"/>
              <a:t>r)=0,01</a:t>
            </a:r>
            <a:endParaRPr/>
          </a:p>
        </p:txBody>
      </p:sp>
      <p:cxnSp>
        <p:nvCxnSpPr>
          <p:cNvPr id="167" name="Google Shape;167;p25"/>
          <p:cNvCxnSpPr>
            <a:stCxn id="141" idx="4"/>
            <a:endCxn id="155" idx="0"/>
          </p:cNvCxnSpPr>
          <p:nvPr/>
        </p:nvCxnSpPr>
        <p:spPr>
          <a:xfrm>
            <a:off x="5044475" y="2906325"/>
            <a:ext cx="0" cy="5283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5"/>
          <p:cNvCxnSpPr>
            <a:stCxn id="155" idx="4"/>
            <a:endCxn id="156" idx="0"/>
          </p:cNvCxnSpPr>
          <p:nvPr/>
        </p:nvCxnSpPr>
        <p:spPr>
          <a:xfrm>
            <a:off x="5044475" y="3839475"/>
            <a:ext cx="0" cy="6831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5"/>
          <p:cNvCxnSpPr>
            <a:stCxn id="142" idx="4"/>
            <a:endCxn id="157" idx="0"/>
          </p:cNvCxnSpPr>
          <p:nvPr/>
        </p:nvCxnSpPr>
        <p:spPr>
          <a:xfrm>
            <a:off x="7588975" y="2897775"/>
            <a:ext cx="0" cy="5367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5"/>
          <p:cNvCxnSpPr>
            <a:stCxn id="157" idx="4"/>
            <a:endCxn id="158" idx="0"/>
          </p:cNvCxnSpPr>
          <p:nvPr/>
        </p:nvCxnSpPr>
        <p:spPr>
          <a:xfrm>
            <a:off x="7588975" y="3839475"/>
            <a:ext cx="0" cy="6831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p25"/>
          <p:cNvSpPr txBox="1"/>
          <p:nvPr/>
        </p:nvSpPr>
        <p:spPr>
          <a:xfrm>
            <a:off x="5043675" y="2900350"/>
            <a:ext cx="12531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P(j|</a:t>
            </a:r>
            <a:r>
              <a:rPr lang="hu">
                <a:solidFill>
                  <a:schemeClr val="dk1"/>
                </a:solidFill>
              </a:rPr>
              <a:t>￢</a:t>
            </a:r>
            <a:r>
              <a:rPr lang="hu"/>
              <a:t>r)=0,9</a:t>
            </a:r>
            <a:endParaRPr/>
          </a:p>
        </p:txBody>
      </p:sp>
      <p:sp>
        <p:nvSpPr>
          <p:cNvPr id="172" name="Google Shape;172;p25"/>
          <p:cNvSpPr txBox="1"/>
          <p:nvPr/>
        </p:nvSpPr>
        <p:spPr>
          <a:xfrm>
            <a:off x="5006050" y="3967150"/>
            <a:ext cx="11382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P(m|r)=0,7</a:t>
            </a:r>
            <a:endParaRPr/>
          </a:p>
        </p:txBody>
      </p:sp>
      <p:sp>
        <p:nvSpPr>
          <p:cNvPr id="173" name="Google Shape;173;p25"/>
          <p:cNvSpPr txBox="1"/>
          <p:nvPr/>
        </p:nvSpPr>
        <p:spPr>
          <a:xfrm>
            <a:off x="6415275" y="3128950"/>
            <a:ext cx="12531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P(j|</a:t>
            </a:r>
            <a:r>
              <a:rPr lang="hu">
                <a:solidFill>
                  <a:schemeClr val="dk1"/>
                </a:solidFill>
              </a:rPr>
              <a:t>￢</a:t>
            </a:r>
            <a:r>
              <a:rPr lang="hu"/>
              <a:t>r)=0,05</a:t>
            </a:r>
            <a:endParaRPr/>
          </a:p>
        </p:txBody>
      </p:sp>
      <p:sp>
        <p:nvSpPr>
          <p:cNvPr id="174" name="Google Shape;174;p25"/>
          <p:cNvSpPr txBox="1"/>
          <p:nvPr/>
        </p:nvSpPr>
        <p:spPr>
          <a:xfrm>
            <a:off x="6262875" y="4195750"/>
            <a:ext cx="1332600" cy="3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a:t>P(m|</a:t>
            </a:r>
            <a:r>
              <a:rPr lang="hu">
                <a:solidFill>
                  <a:schemeClr val="dk1"/>
                </a:solidFill>
              </a:rPr>
              <a:t>￢</a:t>
            </a:r>
            <a:r>
              <a:rPr lang="hu"/>
              <a:t>r)=0,01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Számítás</a:t>
            </a:r>
            <a:endParaRPr/>
          </a:p>
        </p:txBody>
      </p:sp>
      <p:sp>
        <p:nvSpPr>
          <p:cNvPr id="180" name="Google Shape;18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végighaladva az összes ágon P(b|j,m)=α 0,0005922</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hasonló táblázattal </a:t>
            </a:r>
            <a:r>
              <a:rPr lang="hu">
                <a:solidFill>
                  <a:schemeClr val="dk1"/>
                </a:solidFill>
              </a:rPr>
              <a:t>P(￢b|j,m)=α 0,0014919</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ezért </a:t>
            </a:r>
            <a:r>
              <a:rPr i="1" lang="hu">
                <a:solidFill>
                  <a:schemeClr val="dk1"/>
                </a:solidFill>
              </a:rPr>
              <a:t>P</a:t>
            </a:r>
            <a:r>
              <a:rPr lang="hu">
                <a:solidFill>
                  <a:schemeClr val="dk1"/>
                </a:solidFill>
              </a:rPr>
              <a:t>(B|j,m) = α (0,0005922; 0,0014919) = (0,284; 0716)</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azaz a betörés valószínűsége 28%</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Változó elemináció</a:t>
            </a:r>
            <a:endParaRPr/>
          </a:p>
        </p:txBody>
      </p:sp>
      <p:sp>
        <p:nvSpPr>
          <p:cNvPr id="186" name="Google Shape;18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számolást jobbról-balra végezzük, és tároljuk a köztes eredményeket</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(B|j,m) = α</a:t>
            </a:r>
            <a:r>
              <a:rPr i="1" lang="hu">
                <a:solidFill>
                  <a:schemeClr val="dk1"/>
                </a:solidFill>
              </a:rPr>
              <a:t>P</a:t>
            </a:r>
            <a:r>
              <a:rPr lang="hu">
                <a:solidFill>
                  <a:schemeClr val="dk1"/>
                </a:solidFill>
              </a:rPr>
              <a:t>(B)Σ</a:t>
            </a:r>
            <a:r>
              <a:rPr baseline="-25000" lang="hu">
                <a:solidFill>
                  <a:schemeClr val="dk1"/>
                </a:solidFill>
              </a:rPr>
              <a:t>f</a:t>
            </a:r>
            <a:r>
              <a:rPr lang="hu">
                <a:solidFill>
                  <a:schemeClr val="dk1"/>
                </a:solidFill>
              </a:rPr>
              <a:t>P(f)Σ</a:t>
            </a:r>
            <a:r>
              <a:rPr baseline="-25000" lang="hu">
                <a:solidFill>
                  <a:schemeClr val="dk1"/>
                </a:solidFill>
              </a:rPr>
              <a:t>r</a:t>
            </a:r>
            <a:r>
              <a:rPr i="1" lang="hu">
                <a:solidFill>
                  <a:schemeClr val="dk1"/>
                </a:solidFill>
              </a:rPr>
              <a:t>P</a:t>
            </a:r>
            <a:r>
              <a:rPr lang="hu">
                <a:solidFill>
                  <a:schemeClr val="dk1"/>
                </a:solidFill>
              </a:rPr>
              <a:t>(r|B,f)P(j|r)P(m|r)</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α</a:t>
            </a:r>
            <a:r>
              <a:rPr i="1" lang="hu">
                <a:solidFill>
                  <a:schemeClr val="dk1"/>
                </a:solidFill>
              </a:rPr>
              <a:t>P</a:t>
            </a:r>
            <a:r>
              <a:rPr lang="hu">
                <a:solidFill>
                  <a:schemeClr val="dk1"/>
                </a:solidFill>
              </a:rPr>
              <a:t>(B)Σ</a:t>
            </a:r>
            <a:r>
              <a:rPr baseline="-25000" lang="hu">
                <a:solidFill>
                  <a:schemeClr val="dk1"/>
                </a:solidFill>
              </a:rPr>
              <a:t>f</a:t>
            </a:r>
            <a:r>
              <a:rPr lang="hu">
                <a:solidFill>
                  <a:schemeClr val="dk1"/>
                </a:solidFill>
              </a:rPr>
              <a:t>P(f)Σ</a:t>
            </a:r>
            <a:r>
              <a:rPr baseline="-25000" lang="hu">
                <a:solidFill>
                  <a:schemeClr val="dk1"/>
                </a:solidFill>
              </a:rPr>
              <a:t>r</a:t>
            </a:r>
            <a:r>
              <a:rPr i="1" lang="hu">
                <a:solidFill>
                  <a:schemeClr val="dk1"/>
                </a:solidFill>
              </a:rPr>
              <a:t>P</a:t>
            </a:r>
            <a:r>
              <a:rPr lang="hu">
                <a:solidFill>
                  <a:schemeClr val="dk1"/>
                </a:solidFill>
              </a:rPr>
              <a:t>(r|B,f)P(j|r)f</a:t>
            </a:r>
            <a:r>
              <a:rPr baseline="-25000" lang="hu">
                <a:solidFill>
                  <a:schemeClr val="dk1"/>
                </a:solidFill>
              </a:rPr>
              <a:t>M</a:t>
            </a:r>
            <a:r>
              <a:rPr lang="hu">
                <a:solidFill>
                  <a:schemeClr val="dk1"/>
                </a:solidFill>
              </a:rPr>
              <a:t>(r)</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α</a:t>
            </a:r>
            <a:r>
              <a:rPr i="1" lang="hu">
                <a:solidFill>
                  <a:schemeClr val="dk1"/>
                </a:solidFill>
              </a:rPr>
              <a:t>P</a:t>
            </a:r>
            <a:r>
              <a:rPr lang="hu">
                <a:solidFill>
                  <a:schemeClr val="dk1"/>
                </a:solidFill>
              </a:rPr>
              <a:t>(B)Σ</a:t>
            </a:r>
            <a:r>
              <a:rPr baseline="-25000" lang="hu">
                <a:solidFill>
                  <a:schemeClr val="dk1"/>
                </a:solidFill>
              </a:rPr>
              <a:t>f</a:t>
            </a:r>
            <a:r>
              <a:rPr lang="hu">
                <a:solidFill>
                  <a:schemeClr val="dk1"/>
                </a:solidFill>
              </a:rPr>
              <a:t>P(f)Σ</a:t>
            </a:r>
            <a:r>
              <a:rPr baseline="-25000" lang="hu">
                <a:solidFill>
                  <a:schemeClr val="dk1"/>
                </a:solidFill>
              </a:rPr>
              <a:t>r</a:t>
            </a:r>
            <a:r>
              <a:rPr i="1" lang="hu">
                <a:solidFill>
                  <a:schemeClr val="dk1"/>
                </a:solidFill>
              </a:rPr>
              <a:t>P</a:t>
            </a:r>
            <a:r>
              <a:rPr lang="hu">
                <a:solidFill>
                  <a:schemeClr val="dk1"/>
                </a:solidFill>
              </a:rPr>
              <a:t>(r|B,f)f</a:t>
            </a:r>
            <a:r>
              <a:rPr baseline="-25000" lang="hu">
                <a:solidFill>
                  <a:schemeClr val="dk1"/>
                </a:solidFill>
              </a:rPr>
              <a:t>J</a:t>
            </a:r>
            <a:r>
              <a:rPr lang="hu">
                <a:solidFill>
                  <a:schemeClr val="dk1"/>
                </a:solidFill>
              </a:rPr>
              <a:t>(r)f</a:t>
            </a:r>
            <a:r>
              <a:rPr baseline="-25000" lang="hu">
                <a:solidFill>
                  <a:schemeClr val="dk1"/>
                </a:solidFill>
              </a:rPr>
              <a:t>M</a:t>
            </a:r>
            <a:r>
              <a:rPr lang="hu">
                <a:solidFill>
                  <a:schemeClr val="dk1"/>
                </a:solidFill>
              </a:rPr>
              <a:t>(r)</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α</a:t>
            </a:r>
            <a:r>
              <a:rPr i="1" lang="hu">
                <a:solidFill>
                  <a:schemeClr val="dk1"/>
                </a:solidFill>
              </a:rPr>
              <a:t>P</a:t>
            </a:r>
            <a:r>
              <a:rPr lang="hu">
                <a:solidFill>
                  <a:schemeClr val="dk1"/>
                </a:solidFill>
              </a:rPr>
              <a:t>(B)Σ</a:t>
            </a:r>
            <a:r>
              <a:rPr baseline="-25000" lang="hu">
                <a:solidFill>
                  <a:schemeClr val="dk1"/>
                </a:solidFill>
              </a:rPr>
              <a:t>f</a:t>
            </a:r>
            <a:r>
              <a:rPr lang="hu">
                <a:solidFill>
                  <a:schemeClr val="dk1"/>
                </a:solidFill>
              </a:rPr>
              <a:t>P(f)Σ</a:t>
            </a:r>
            <a:r>
              <a:rPr baseline="-25000" lang="hu">
                <a:solidFill>
                  <a:schemeClr val="dk1"/>
                </a:solidFill>
              </a:rPr>
              <a:t>r</a:t>
            </a:r>
            <a:r>
              <a:rPr i="1" lang="hu">
                <a:solidFill>
                  <a:schemeClr val="dk1"/>
                </a:solidFill>
              </a:rPr>
              <a:t>f</a:t>
            </a:r>
            <a:r>
              <a:rPr baseline="-25000" i="1" lang="hu">
                <a:solidFill>
                  <a:schemeClr val="dk1"/>
                </a:solidFill>
              </a:rPr>
              <a:t>r</a:t>
            </a:r>
            <a:r>
              <a:rPr lang="hu">
                <a:solidFill>
                  <a:schemeClr val="dk1"/>
                </a:solidFill>
              </a:rPr>
              <a:t>(r,b,f)f</a:t>
            </a:r>
            <a:r>
              <a:rPr baseline="-25000" lang="hu">
                <a:solidFill>
                  <a:schemeClr val="dk1"/>
                </a:solidFill>
              </a:rPr>
              <a:t>J</a:t>
            </a:r>
            <a:r>
              <a:rPr lang="hu">
                <a:solidFill>
                  <a:schemeClr val="dk1"/>
                </a:solidFill>
              </a:rPr>
              <a:t>(r)f</a:t>
            </a:r>
            <a:r>
              <a:rPr baseline="-25000" lang="hu">
                <a:solidFill>
                  <a:schemeClr val="dk1"/>
                </a:solidFill>
              </a:rPr>
              <a:t>M</a:t>
            </a:r>
            <a:r>
              <a:rPr lang="hu">
                <a:solidFill>
                  <a:schemeClr val="dk1"/>
                </a:solidFill>
              </a:rPr>
              <a:t>(r)</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α</a:t>
            </a:r>
            <a:r>
              <a:rPr i="1" lang="hu">
                <a:solidFill>
                  <a:schemeClr val="dk1"/>
                </a:solidFill>
              </a:rPr>
              <a:t>P</a:t>
            </a:r>
            <a:r>
              <a:rPr lang="hu">
                <a:solidFill>
                  <a:schemeClr val="dk1"/>
                </a:solidFill>
              </a:rPr>
              <a:t>(B)Σ</a:t>
            </a:r>
            <a:r>
              <a:rPr baseline="-25000" lang="hu">
                <a:solidFill>
                  <a:schemeClr val="dk1"/>
                </a:solidFill>
              </a:rPr>
              <a:t>f</a:t>
            </a:r>
            <a:r>
              <a:rPr lang="hu">
                <a:solidFill>
                  <a:schemeClr val="dk1"/>
                </a:solidFill>
              </a:rPr>
              <a:t>P(f)</a:t>
            </a:r>
            <a:r>
              <a:rPr i="1" lang="hu">
                <a:solidFill>
                  <a:schemeClr val="dk1"/>
                </a:solidFill>
              </a:rPr>
              <a:t>f</a:t>
            </a:r>
            <a:r>
              <a:rPr baseline="-25000" i="1" lang="hu" u="sng">
                <a:solidFill>
                  <a:schemeClr val="dk1"/>
                </a:solidFill>
              </a:rPr>
              <a:t>r</a:t>
            </a:r>
            <a:r>
              <a:rPr baseline="-25000" i="1" lang="hu">
                <a:solidFill>
                  <a:schemeClr val="dk1"/>
                </a:solidFill>
              </a:rPr>
              <a:t>JM</a:t>
            </a:r>
            <a:r>
              <a:rPr lang="hu">
                <a:solidFill>
                  <a:schemeClr val="dk1"/>
                </a:solidFill>
              </a:rPr>
              <a:t>(b,f)				(r </a:t>
            </a:r>
            <a:r>
              <a:rPr i="1" lang="hu">
                <a:solidFill>
                  <a:schemeClr val="dk1"/>
                </a:solidFill>
              </a:rPr>
              <a:t>kiszummázása</a:t>
            </a:r>
            <a:r>
              <a:rPr lang="h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α</a:t>
            </a:r>
            <a:r>
              <a:rPr i="1" lang="hu">
                <a:solidFill>
                  <a:schemeClr val="dk1"/>
                </a:solidFill>
              </a:rPr>
              <a:t>P</a:t>
            </a:r>
            <a:r>
              <a:rPr lang="hu">
                <a:solidFill>
                  <a:schemeClr val="dk1"/>
                </a:solidFill>
              </a:rPr>
              <a:t>(B)</a:t>
            </a:r>
            <a:r>
              <a:rPr i="1" lang="hu">
                <a:solidFill>
                  <a:schemeClr val="dk1"/>
                </a:solidFill>
              </a:rPr>
              <a:t>f</a:t>
            </a:r>
            <a:r>
              <a:rPr baseline="-25000" i="1" lang="hu">
                <a:solidFill>
                  <a:schemeClr val="dk1"/>
                </a:solidFill>
              </a:rPr>
              <a:t>frJM</a:t>
            </a:r>
            <a:r>
              <a:rPr lang="hu">
                <a:solidFill>
                  <a:schemeClr val="dk1"/>
                </a:solidFill>
              </a:rPr>
              <a:t>(b)					(f </a:t>
            </a:r>
            <a:r>
              <a:rPr i="1" lang="hu">
                <a:solidFill>
                  <a:schemeClr val="dk1"/>
                </a:solidFill>
              </a:rPr>
              <a:t>kiszummázása</a:t>
            </a:r>
            <a:r>
              <a:rPr lang="h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 α </a:t>
            </a:r>
            <a:r>
              <a:rPr i="1" lang="hu">
                <a:solidFill>
                  <a:schemeClr val="dk1"/>
                </a:solidFill>
              </a:rPr>
              <a:t>f</a:t>
            </a:r>
            <a:r>
              <a:rPr baseline="-25000" i="1" lang="hu">
                <a:solidFill>
                  <a:schemeClr val="dk1"/>
                </a:solidFill>
              </a:rPr>
              <a:t>B</a:t>
            </a:r>
            <a:r>
              <a:rPr lang="hu">
                <a:solidFill>
                  <a:schemeClr val="dk1"/>
                </a:solidFill>
              </a:rPr>
              <a:t>(b) </a:t>
            </a:r>
            <a:r>
              <a:rPr i="1" lang="hu">
                <a:solidFill>
                  <a:schemeClr val="dk1"/>
                </a:solidFill>
              </a:rPr>
              <a:t>f</a:t>
            </a:r>
            <a:r>
              <a:rPr baseline="-25000" i="1" lang="hu">
                <a:solidFill>
                  <a:schemeClr val="dk1"/>
                </a:solidFill>
              </a:rPr>
              <a:t>frJM</a:t>
            </a:r>
            <a:r>
              <a:rPr lang="hu">
                <a:solidFill>
                  <a:schemeClr val="dk1"/>
                </a:solidFill>
              </a:rPr>
              <a:t>(b)					</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Változó elemináció – műveletek</a:t>
            </a:r>
            <a:endParaRPr/>
          </a:p>
        </p:txBody>
      </p:sp>
      <p:sp>
        <p:nvSpPr>
          <p:cNvPr id="192" name="Google Shape;19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változó </a:t>
            </a:r>
            <a:r>
              <a:rPr b="1" lang="hu">
                <a:solidFill>
                  <a:schemeClr val="dk1"/>
                </a:solidFill>
              </a:rPr>
              <a:t>kiszummázása</a:t>
            </a:r>
            <a:r>
              <a:rPr lang="hu">
                <a:solidFill>
                  <a:schemeClr val="dk1"/>
                </a:solidFill>
              </a:rPr>
              <a:t> a faktorok szorzatából</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minden konstans faktort vigyünk a szummán kívülre</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az összegzés mátrixoknak </a:t>
            </a:r>
            <a:r>
              <a:rPr b="1" lang="hu">
                <a:solidFill>
                  <a:schemeClr val="dk1"/>
                </a:solidFill>
              </a:rPr>
              <a:t>pontokénti szorzás</a:t>
            </a:r>
            <a:r>
              <a:rPr lang="hu">
                <a:solidFill>
                  <a:schemeClr val="dk1"/>
                </a:solidFill>
              </a:rPr>
              <a:t>ával történik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a:t>
            </a:r>
            <a:r>
              <a:rPr baseline="-25000" lang="hu">
                <a:solidFill>
                  <a:schemeClr val="dk1"/>
                </a:solidFill>
              </a:rPr>
              <a:t>M</a:t>
            </a:r>
            <a:r>
              <a:rPr lang="hu">
                <a:solidFill>
                  <a:schemeClr val="dk1"/>
                </a:solidFill>
              </a:rPr>
              <a:t>(R) = ( P(m|r); P(m|￢r) )</a:t>
            </a:r>
            <a:r>
              <a:rPr baseline="30000" lang="hu">
                <a:solidFill>
                  <a:schemeClr val="dk1"/>
                </a:solidFill>
              </a:rPr>
              <a:t>T </a:t>
            </a:r>
            <a:r>
              <a:rPr lang="hu">
                <a:solidFill>
                  <a:schemeClr val="dk1"/>
                </a:solidFill>
              </a:rPr>
              <a:t>= (0,7; 0,01)</a:t>
            </a:r>
            <a:r>
              <a:rPr baseline="30000" lang="hu">
                <a:solidFill>
                  <a:schemeClr val="dk1"/>
                </a:solidFill>
              </a:rPr>
              <a:t>T </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a:t>
            </a:r>
            <a:r>
              <a:rPr baseline="-25000" lang="hu">
                <a:solidFill>
                  <a:schemeClr val="dk1"/>
                </a:solidFill>
              </a:rPr>
              <a:t>J</a:t>
            </a:r>
            <a:r>
              <a:rPr lang="hu">
                <a:solidFill>
                  <a:schemeClr val="dk1"/>
                </a:solidFill>
              </a:rPr>
              <a:t>(R) = ( P(j|r); P(j|￢r) )</a:t>
            </a:r>
            <a:r>
              <a:rPr baseline="30000" lang="hu">
                <a:solidFill>
                  <a:schemeClr val="dk1"/>
                </a:solidFill>
              </a:rPr>
              <a:t>T</a:t>
            </a:r>
            <a:r>
              <a:rPr baseline="-25000" lang="hu">
                <a:solidFill>
                  <a:schemeClr val="dk1"/>
                </a:solidFill>
              </a:rPr>
              <a:t> </a:t>
            </a:r>
            <a:r>
              <a:rPr lang="hu">
                <a:solidFill>
                  <a:schemeClr val="dk1"/>
                </a:solidFill>
              </a:rPr>
              <a:t>= (0,9; 0,05)</a:t>
            </a:r>
            <a:r>
              <a:rPr baseline="30000" lang="hu">
                <a:solidFill>
                  <a:schemeClr val="dk1"/>
                </a:solidFill>
              </a:rPr>
              <a:t>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a:t>
            </a:r>
            <a:r>
              <a:rPr baseline="-25000" lang="hu">
                <a:solidFill>
                  <a:schemeClr val="dk1"/>
                </a:solidFill>
              </a:rPr>
              <a:t>R</a:t>
            </a:r>
            <a:r>
              <a:rPr lang="hu">
                <a:solidFill>
                  <a:schemeClr val="dk1"/>
                </a:solidFill>
              </a:rPr>
              <a:t>(R,B,F) = ((0,95;0,94;0,29;0,001);(0,05;0,06;0,71;0,999))</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a:t>
            </a:r>
            <a:r>
              <a:rPr baseline="-25000" lang="hu">
                <a:solidFill>
                  <a:schemeClr val="dk1"/>
                </a:solidFill>
              </a:rPr>
              <a:t>rJM</a:t>
            </a:r>
            <a:r>
              <a:rPr lang="hu">
                <a:solidFill>
                  <a:schemeClr val="dk1"/>
                </a:solidFill>
              </a:rPr>
              <a:t>(B,F) = (0,5985; 0,5922; 0,1830; 0,0012)</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f</a:t>
            </a:r>
            <a:r>
              <a:rPr baseline="-25000" lang="hu">
                <a:solidFill>
                  <a:schemeClr val="dk1"/>
                </a:solidFill>
              </a:rPr>
              <a:t>frJM</a:t>
            </a:r>
            <a:r>
              <a:rPr lang="hu">
                <a:solidFill>
                  <a:schemeClr val="dk1"/>
                </a:solidFill>
              </a:rPr>
              <a:t>(B) = (0,5922; 0,0015)</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Változó elemináció algoritmusa</a:t>
            </a:r>
            <a:endParaRPr/>
          </a:p>
        </p:txBody>
      </p:sp>
      <p:sp>
        <p:nvSpPr>
          <p:cNvPr id="198" name="Google Shape;19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hu">
                <a:solidFill>
                  <a:schemeClr val="dk1"/>
                </a:solidFill>
              </a:rPr>
              <a:t>function Elimination-Ask(X, e, bn): X feletti eloszlás</a:t>
            </a:r>
            <a:endParaRPr i="1">
              <a:solidFill>
                <a:schemeClr val="dk1"/>
              </a:solidFill>
            </a:endParaRPr>
          </a:p>
          <a:p>
            <a:pPr indent="457200" lvl="0" marL="0" rtl="0" algn="l">
              <a:spcBef>
                <a:spcPts val="0"/>
              </a:spcBef>
              <a:spcAft>
                <a:spcPts val="0"/>
              </a:spcAft>
              <a:buNone/>
            </a:pPr>
            <a:r>
              <a:rPr i="1" lang="hu">
                <a:solidFill>
                  <a:schemeClr val="dk1"/>
                </a:solidFill>
              </a:rPr>
              <a:t>X: kérdés változója,</a:t>
            </a:r>
            <a:endParaRPr i="1">
              <a:solidFill>
                <a:schemeClr val="dk1"/>
              </a:solidFill>
            </a:endParaRPr>
          </a:p>
          <a:p>
            <a:pPr indent="457200" lvl="0" marL="0" rtl="0" algn="l">
              <a:spcBef>
                <a:spcPts val="0"/>
              </a:spcBef>
              <a:spcAft>
                <a:spcPts val="0"/>
              </a:spcAft>
              <a:buNone/>
            </a:pPr>
            <a:r>
              <a:rPr i="1" lang="hu">
                <a:solidFill>
                  <a:schemeClr val="dk1"/>
                </a:solidFill>
              </a:rPr>
              <a:t>e: evidencia (mint esemény)</a:t>
            </a:r>
            <a:endParaRPr i="1">
              <a:solidFill>
                <a:schemeClr val="dk1"/>
              </a:solidFill>
            </a:endParaRPr>
          </a:p>
          <a:p>
            <a:pPr indent="457200" lvl="0" marL="0" rtl="0" algn="l">
              <a:spcBef>
                <a:spcPts val="0"/>
              </a:spcBef>
              <a:spcAft>
                <a:spcPts val="0"/>
              </a:spcAft>
              <a:buNone/>
            </a:pPr>
            <a:r>
              <a:rPr i="1" lang="hu">
                <a:solidFill>
                  <a:schemeClr val="dk1"/>
                </a:solidFill>
              </a:rPr>
              <a:t>bn: Bayes-háló, mely megadja a P(X1,...,Xn) együttes eloszlást</a:t>
            </a:r>
            <a:endParaRPr i="1">
              <a:solidFill>
                <a:schemeClr val="dk1"/>
              </a:solidFill>
            </a:endParaRPr>
          </a:p>
          <a:p>
            <a:pPr indent="457200" lvl="0" marL="0" rtl="0" algn="l">
              <a:spcBef>
                <a:spcPts val="0"/>
              </a:spcBef>
              <a:spcAft>
                <a:spcPts val="0"/>
              </a:spcAft>
              <a:buNone/>
            </a:pPr>
            <a:r>
              <a:t/>
            </a:r>
            <a:endParaRPr i="1">
              <a:solidFill>
                <a:schemeClr val="dk1"/>
              </a:solidFill>
            </a:endParaRPr>
          </a:p>
          <a:p>
            <a:pPr indent="457200" lvl="0" marL="0" rtl="0" algn="l">
              <a:spcBef>
                <a:spcPts val="0"/>
              </a:spcBef>
              <a:spcAft>
                <a:spcPts val="0"/>
              </a:spcAft>
              <a:buNone/>
            </a:pPr>
            <a:r>
              <a:rPr i="1" lang="hu">
                <a:solidFill>
                  <a:schemeClr val="dk1"/>
                </a:solidFill>
              </a:rPr>
              <a:t>factors:=[], vars:= Reverse(Vars[bn])</a:t>
            </a:r>
            <a:endParaRPr i="1">
              <a:solidFill>
                <a:schemeClr val="dk1"/>
              </a:solidFill>
            </a:endParaRPr>
          </a:p>
          <a:p>
            <a:pPr indent="457200" lvl="0" marL="0" rtl="0" algn="l">
              <a:spcBef>
                <a:spcPts val="0"/>
              </a:spcBef>
              <a:spcAft>
                <a:spcPts val="0"/>
              </a:spcAft>
              <a:buNone/>
            </a:pPr>
            <a:r>
              <a:rPr i="1" lang="hu">
                <a:solidFill>
                  <a:schemeClr val="dk1"/>
                </a:solidFill>
              </a:rPr>
              <a:t>for each var in vars do</a:t>
            </a:r>
            <a:endParaRPr i="1">
              <a:solidFill>
                <a:schemeClr val="dk1"/>
              </a:solidFill>
            </a:endParaRPr>
          </a:p>
          <a:p>
            <a:pPr indent="457200" lvl="0" marL="457200" rtl="0" algn="l">
              <a:spcBef>
                <a:spcPts val="0"/>
              </a:spcBef>
              <a:spcAft>
                <a:spcPts val="0"/>
              </a:spcAft>
              <a:buNone/>
            </a:pPr>
            <a:r>
              <a:rPr i="1" lang="hu">
                <a:solidFill>
                  <a:schemeClr val="dk1"/>
                </a:solidFill>
              </a:rPr>
              <a:t>factors:= [Make-Factor(var, e)| factors]</a:t>
            </a:r>
            <a:endParaRPr i="1">
              <a:solidFill>
                <a:schemeClr val="dk1"/>
              </a:solidFill>
            </a:endParaRPr>
          </a:p>
          <a:p>
            <a:pPr indent="457200" lvl="0" marL="457200" rtl="0" algn="l">
              <a:spcBef>
                <a:spcPts val="0"/>
              </a:spcBef>
              <a:spcAft>
                <a:spcPts val="0"/>
              </a:spcAft>
              <a:buNone/>
            </a:pPr>
            <a:r>
              <a:rPr i="1" lang="hu">
                <a:solidFill>
                  <a:schemeClr val="dk1"/>
                </a:solidFill>
              </a:rPr>
              <a:t>if var is a hidden variable then factors:= Sum-Out(var, factors)</a:t>
            </a:r>
            <a:endParaRPr i="1">
              <a:solidFill>
                <a:schemeClr val="dk1"/>
              </a:solidFill>
            </a:endParaRPr>
          </a:p>
          <a:p>
            <a:pPr indent="0" lvl="0" marL="457200" rtl="0" algn="l">
              <a:spcBef>
                <a:spcPts val="0"/>
              </a:spcBef>
              <a:spcAft>
                <a:spcPts val="0"/>
              </a:spcAft>
              <a:buNone/>
            </a:pPr>
            <a:r>
              <a:rPr i="1" lang="hu">
                <a:solidFill>
                  <a:schemeClr val="dk1"/>
                </a:solidFill>
              </a:rPr>
              <a:t>return Normalize(Pointwise-Product(factors))</a:t>
            </a:r>
            <a:endParaRPr i="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További lehetőségek</a:t>
            </a:r>
            <a:endParaRPr/>
          </a:p>
        </p:txBody>
      </p:sp>
      <p:sp>
        <p:nvSpPr>
          <p:cNvPr id="204" name="Google Shape;20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nagy, többszörösen összekötött hálóban nehézkes az egzakt következtetés</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közelítő módszerek, pl. </a:t>
            </a:r>
            <a:r>
              <a:rPr b="1" lang="hu">
                <a:solidFill>
                  <a:schemeClr val="dk1"/>
                </a:solidFill>
              </a:rPr>
              <a:t>Monte Carlo</a:t>
            </a:r>
            <a:endParaRPr b="1">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minta generálása az a priori együttes eloszlásból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válasz a minta megszámolásán alapul</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elutasító mintavételezés</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elutasítjuk azokat a mintákat, melyen nem illeszkednek az evidenciához</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valószínűségi súlyozás</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evidenciát rögzíti, csak a maradék változókat generálja</a:t>
            </a:r>
            <a:endParaRPr>
              <a:solidFill>
                <a:schemeClr val="dk1"/>
              </a:solidFill>
            </a:endParaRPr>
          </a:p>
          <a:p>
            <a:pPr indent="-342900" lvl="0" marL="457200" rtl="0" algn="l">
              <a:spcBef>
                <a:spcPts val="0"/>
              </a:spcBef>
              <a:spcAft>
                <a:spcPts val="0"/>
              </a:spcAft>
              <a:buClr>
                <a:schemeClr val="dk1"/>
              </a:buClr>
              <a:buSzPts val="1800"/>
              <a:buChar char="●"/>
            </a:pPr>
            <a:r>
              <a:rPr b="1" lang="hu">
                <a:solidFill>
                  <a:schemeClr val="dk1"/>
                </a:solidFill>
              </a:rPr>
              <a:t>MCMC algoritmus</a:t>
            </a:r>
            <a:endParaRPr b="1">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véletlen bolyongás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Áttekintés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hu">
                <a:solidFill>
                  <a:srgbClr val="000000"/>
                </a:solidFill>
              </a:rPr>
              <a:t>szintaxis</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szemantika</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egzakt következtetés felsorolással</a:t>
            </a:r>
            <a:endParaRPr>
              <a:solidFill>
                <a:srgbClr val="000000"/>
              </a:solidFill>
            </a:endParaRPr>
          </a:p>
          <a:p>
            <a:pPr indent="-342900" lvl="0" marL="457200" rtl="0" algn="l">
              <a:spcBef>
                <a:spcPts val="0"/>
              </a:spcBef>
              <a:spcAft>
                <a:spcPts val="0"/>
              </a:spcAft>
              <a:buClr>
                <a:srgbClr val="000000"/>
              </a:buClr>
              <a:buSzPts val="1800"/>
              <a:buChar char="●"/>
            </a:pPr>
            <a:r>
              <a:rPr lang="hu">
                <a:solidFill>
                  <a:srgbClr val="000000"/>
                </a:solidFill>
              </a:rPr>
              <a:t>egzakt következtetés változó eleminációval</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Bayes-háló</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irányított gráf, ahol minden csomóponthoz számszerű valószínűségi információk vannak hozzárendelve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minden egyes csomópont egy valószínűségi változónak felel meg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hálózat topológiája (élek és csomópontok) megadja a tárgyterületen fennálló feltételes függetlenségi kapcsolatokat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az X csomópontot az Y csomóponttal összekötő nyíl intuitív jelentése: X-nek közvetlen befolyása van Y-ra (azt mondjuk, hogy X szülője az Y-nak)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minden X</a:t>
            </a:r>
            <a:r>
              <a:rPr baseline="-25000" lang="hu">
                <a:solidFill>
                  <a:schemeClr val="dk1"/>
                </a:solidFill>
              </a:rPr>
              <a:t>i</a:t>
            </a:r>
            <a:r>
              <a:rPr lang="hu">
                <a:solidFill>
                  <a:schemeClr val="dk1"/>
                </a:solidFill>
              </a:rPr>
              <a:t> csomóponthoz tartozik egy </a:t>
            </a:r>
            <a:r>
              <a:rPr i="1" lang="hu">
                <a:solidFill>
                  <a:schemeClr val="dk1"/>
                </a:solidFill>
              </a:rPr>
              <a:t>P</a:t>
            </a:r>
            <a:r>
              <a:rPr lang="hu">
                <a:solidFill>
                  <a:schemeClr val="dk1"/>
                </a:solidFill>
              </a:rPr>
              <a:t>(X</a:t>
            </a:r>
            <a:r>
              <a:rPr baseline="-25000" lang="hu">
                <a:solidFill>
                  <a:schemeClr val="dk1"/>
                </a:solidFill>
              </a:rPr>
              <a:t>i</a:t>
            </a:r>
            <a:r>
              <a:rPr lang="hu">
                <a:solidFill>
                  <a:schemeClr val="dk1"/>
                </a:solidFill>
              </a:rPr>
              <a:t>|Szülők(X</a:t>
            </a:r>
            <a:r>
              <a:rPr baseline="-25000" lang="hu">
                <a:solidFill>
                  <a:schemeClr val="dk1"/>
                </a:solidFill>
              </a:rPr>
              <a:t>i</a:t>
            </a:r>
            <a:r>
              <a:rPr lang="hu">
                <a:solidFill>
                  <a:schemeClr val="dk1"/>
                </a:solidFill>
              </a:rPr>
              <a:t>)) feltételes valószínűségeloszlás, mely megadja a szülők hatását a csomóponti változóra</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legegyszerűbb esetben ezt egy feltételes valószínűségi táblázat segítségével adjuk meg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Példa Bayes-hálóra</a:t>
            </a:r>
            <a:endParaRPr/>
          </a:p>
        </p:txBody>
      </p:sp>
      <p:sp>
        <p:nvSpPr>
          <p:cNvPr id="73" name="Google Shape;73;p16"/>
          <p:cNvSpPr txBox="1"/>
          <p:nvPr>
            <p:ph idx="1" type="body"/>
          </p:nvPr>
        </p:nvSpPr>
        <p:spPr>
          <a:xfrm>
            <a:off x="311700" y="2241325"/>
            <a:ext cx="8757900" cy="232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az Időjárás független a többi változózól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Fogfájás és Beakadás feltételesen függetlenek a Lyuk ismeretében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Lyuk közvetlen oka a Fogfájásnak és a Beakadásnak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nincs direkt kapcsolat a Fogfájás és Beakadás között</a:t>
            </a:r>
            <a:endParaRPr>
              <a:solidFill>
                <a:schemeClr val="dk1"/>
              </a:solidFill>
            </a:endParaRPr>
          </a:p>
        </p:txBody>
      </p:sp>
      <p:pic>
        <p:nvPicPr>
          <p:cNvPr descr="Egy egyszerű Bayes-háló, amelyben az Időjárás független a többi három változótól, a Fogfájás és a Beakadás pedig feltételesen függetlenek a Lyuk ismeretében" id="74" name="Google Shape;74;p16"/>
          <p:cNvPicPr preferRelativeResize="0"/>
          <p:nvPr/>
        </p:nvPicPr>
        <p:blipFill>
          <a:blip r:embed="rId3">
            <a:alphaModFix/>
          </a:blip>
          <a:stretch>
            <a:fillRect/>
          </a:stretch>
        </p:blipFill>
        <p:spPr>
          <a:xfrm>
            <a:off x="3640225" y="181475"/>
            <a:ext cx="5429250" cy="19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Földrengés példa</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munkahelyen felhív János, hogy megszólalt a riasztóm, viszont Mária nem telefonál. Néha egy kisebb földrengés is elindítja a riasztót. Van betörő a lakásomban?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Változók: Betörés, Földrengés, Riasztás, JánosTelefonál, MáriaTelefonál</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háló topológiája tartalmazza az okozati ismereteinket: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betörés beindíthatja a riasztót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földrengés beindíthatja a riasztót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riasztó miatt Mária telefonálhat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a riasztó miatt János telefonálhat</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Teljes Bayes-háló </a:t>
            </a:r>
            <a:r>
              <a:rPr lang="hu" sz="1800"/>
              <a:t>(feltételes valószínűségekkel)</a:t>
            </a:r>
            <a:endParaRPr sz="1800"/>
          </a:p>
        </p:txBody>
      </p:sp>
      <p:pic>
        <p:nvPicPr>
          <p:cNvPr descr="Egy tipikus Bayes-háló, amely a topológiát és a feltételes valószínűségi táblákat (FVT) is mutatja. Az FVT-kben B, F, R, J és M szerepel Betörés, Földrengés, Riasztás, JánosTelefonál és MáriaTelefonál helyett." id="86" name="Google Shape;86;p18"/>
          <p:cNvPicPr preferRelativeResize="0"/>
          <p:nvPr/>
        </p:nvPicPr>
        <p:blipFill>
          <a:blip r:embed="rId3">
            <a:alphaModFix/>
          </a:blip>
          <a:stretch>
            <a:fillRect/>
          </a:stretch>
        </p:blipFill>
        <p:spPr>
          <a:xfrm>
            <a:off x="811950" y="1140550"/>
            <a:ext cx="7520100" cy="3760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Tömörség</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 logikai, </a:t>
            </a:r>
            <a:r>
              <a:rPr i="1" lang="hu">
                <a:solidFill>
                  <a:schemeClr val="dk1"/>
                </a:solidFill>
              </a:rPr>
              <a:t>k</a:t>
            </a:r>
            <a:r>
              <a:rPr lang="hu">
                <a:solidFill>
                  <a:schemeClr val="dk1"/>
                </a:solidFill>
              </a:rPr>
              <a:t> logikai szülős X</a:t>
            </a:r>
            <a:r>
              <a:rPr baseline="-25000" lang="hu">
                <a:solidFill>
                  <a:schemeClr val="dk1"/>
                </a:solidFill>
              </a:rPr>
              <a:t>i</a:t>
            </a:r>
            <a:r>
              <a:rPr lang="hu">
                <a:solidFill>
                  <a:schemeClr val="dk1"/>
                </a:solidFill>
              </a:rPr>
              <a:t> valószínűségi változó feltételes valószínűségi táblázatában </a:t>
            </a:r>
            <a:r>
              <a:rPr i="1" lang="hu">
                <a:solidFill>
                  <a:schemeClr val="dk1"/>
                </a:solidFill>
              </a:rPr>
              <a:t>2</a:t>
            </a:r>
            <a:r>
              <a:rPr baseline="30000" i="1" lang="hu">
                <a:solidFill>
                  <a:schemeClr val="dk1"/>
                </a:solidFill>
              </a:rPr>
              <a:t>k</a:t>
            </a:r>
            <a:r>
              <a:rPr lang="hu">
                <a:solidFill>
                  <a:schemeClr val="dk1"/>
                </a:solidFill>
              </a:rPr>
              <a:t> sor van (minden lehetséges kombináció esetére)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minden sorban szükséges egy </a:t>
            </a:r>
            <a:r>
              <a:rPr i="1" lang="hu">
                <a:solidFill>
                  <a:schemeClr val="dk1"/>
                </a:solidFill>
              </a:rPr>
              <a:t>p</a:t>
            </a:r>
            <a:r>
              <a:rPr lang="hu">
                <a:solidFill>
                  <a:schemeClr val="dk1"/>
                </a:solidFill>
              </a:rPr>
              <a:t> valószínűség X</a:t>
            </a:r>
            <a:r>
              <a:rPr baseline="-25000" lang="hu">
                <a:solidFill>
                  <a:schemeClr val="dk1"/>
                </a:solidFill>
              </a:rPr>
              <a:t>i </a:t>
            </a:r>
            <a:r>
              <a:rPr lang="hu">
                <a:solidFill>
                  <a:schemeClr val="dk1"/>
                </a:solidFill>
              </a:rPr>
              <a:t>= igaz esetére (X</a:t>
            </a:r>
            <a:r>
              <a:rPr baseline="-25000" lang="hu">
                <a:solidFill>
                  <a:schemeClr val="dk1"/>
                </a:solidFill>
              </a:rPr>
              <a:t>i </a:t>
            </a:r>
            <a:r>
              <a:rPr lang="hu">
                <a:solidFill>
                  <a:schemeClr val="dk1"/>
                </a:solidFill>
              </a:rPr>
              <a:t>= hamis esetén a valószínűség </a:t>
            </a:r>
            <a:r>
              <a:rPr i="1" lang="hu">
                <a:solidFill>
                  <a:schemeClr val="dk1"/>
                </a:solidFill>
              </a:rPr>
              <a:t>1-p</a:t>
            </a:r>
            <a:r>
              <a:rPr lang="hu">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ha egyik változónak sincs k-nál több szülője, akkor a teljes hálóban O(n×2</a:t>
            </a:r>
            <a:r>
              <a:rPr baseline="30000" lang="hu">
                <a:solidFill>
                  <a:schemeClr val="dk1"/>
                </a:solidFill>
              </a:rPr>
              <a:t>k</a:t>
            </a:r>
            <a:r>
              <a:rPr lang="hu">
                <a:solidFill>
                  <a:schemeClr val="dk1"/>
                </a:solidFill>
              </a:rPr>
              <a:t>) számra van szükség</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teljes együttes eloszlás O(2</a:t>
            </a:r>
            <a:r>
              <a:rPr baseline="30000" lang="hu">
                <a:solidFill>
                  <a:schemeClr val="dk1"/>
                </a:solidFill>
              </a:rPr>
              <a:t>n</a:t>
            </a:r>
            <a:r>
              <a:rPr lang="hu">
                <a:solidFill>
                  <a:schemeClr val="dk1"/>
                </a:solidFill>
              </a:rPr>
              <a:t>) számot igényel, a háló pedig lineáris n-ben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a betörés táblázatában 1+1+4+2+2=10 számra van szükség, nem pedig 31-re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Együttes valószínűség-eloszlás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P(X</a:t>
            </a:r>
            <a:r>
              <a:rPr baseline="-25000" lang="hu">
                <a:solidFill>
                  <a:schemeClr val="dk1"/>
                </a:solidFill>
              </a:rPr>
              <a:t>1</a:t>
            </a:r>
            <a:r>
              <a:rPr lang="hu">
                <a:solidFill>
                  <a:schemeClr val="dk1"/>
                </a:solidFill>
              </a:rPr>
              <a:t>=x</a:t>
            </a:r>
            <a:r>
              <a:rPr baseline="-25000" lang="hu">
                <a:solidFill>
                  <a:schemeClr val="dk1"/>
                </a:solidFill>
              </a:rPr>
              <a:t>1</a:t>
            </a:r>
            <a:r>
              <a:rPr lang="hu">
                <a:solidFill>
                  <a:schemeClr val="dk1"/>
                </a:solidFill>
              </a:rPr>
              <a:t>,...,X</a:t>
            </a:r>
            <a:r>
              <a:rPr baseline="-25000" lang="hu">
                <a:solidFill>
                  <a:schemeClr val="dk1"/>
                </a:solidFill>
              </a:rPr>
              <a:t>n</a:t>
            </a:r>
            <a:r>
              <a:rPr lang="hu">
                <a:solidFill>
                  <a:schemeClr val="dk1"/>
                </a:solidFill>
              </a:rPr>
              <a:t>=x</a:t>
            </a:r>
            <a:r>
              <a:rPr baseline="-25000" lang="hu">
                <a:solidFill>
                  <a:schemeClr val="dk1"/>
                </a:solidFill>
              </a:rPr>
              <a:t>n</a:t>
            </a:r>
            <a:r>
              <a:rPr lang="hu">
                <a:solidFill>
                  <a:schemeClr val="dk1"/>
                </a:solidFill>
              </a:rPr>
              <a:t>) helyett csak P(x</a:t>
            </a:r>
            <a:r>
              <a:rPr baseline="-25000" lang="hu">
                <a:solidFill>
                  <a:schemeClr val="dk1"/>
                </a:solidFill>
              </a:rPr>
              <a:t>1</a:t>
            </a:r>
            <a:r>
              <a:rPr lang="hu">
                <a:solidFill>
                  <a:schemeClr val="dk1"/>
                </a:solidFill>
              </a:rPr>
              <a:t>,...x</a:t>
            </a:r>
            <a:r>
              <a:rPr baseline="-25000" lang="hu">
                <a:solidFill>
                  <a:schemeClr val="dk1"/>
                </a:solidFill>
              </a:rPr>
              <a:t>n</a:t>
            </a:r>
            <a:r>
              <a:rPr lang="hu">
                <a:solidFill>
                  <a:schemeClr val="dk1"/>
                </a:solidFill>
              </a:rPr>
              <a:t>)-et írunk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P(x</a:t>
            </a:r>
            <a:r>
              <a:rPr baseline="-25000" lang="hu">
                <a:solidFill>
                  <a:schemeClr val="dk1"/>
                </a:solidFill>
              </a:rPr>
              <a:t>1</a:t>
            </a:r>
            <a:r>
              <a:rPr lang="hu">
                <a:solidFill>
                  <a:schemeClr val="dk1"/>
                </a:solidFill>
              </a:rPr>
              <a:t>,...x</a:t>
            </a:r>
            <a:r>
              <a:rPr baseline="-25000" lang="hu">
                <a:solidFill>
                  <a:schemeClr val="dk1"/>
                </a:solidFill>
              </a:rPr>
              <a:t>n</a:t>
            </a:r>
            <a:r>
              <a:rPr lang="hu">
                <a:solidFill>
                  <a:schemeClr val="dk1"/>
                </a:solidFill>
              </a:rPr>
              <a:t>) = ∏</a:t>
            </a:r>
            <a:r>
              <a:rPr baseline="30000" lang="hu">
                <a:solidFill>
                  <a:schemeClr val="dk1"/>
                </a:solidFill>
              </a:rPr>
              <a:t>n</a:t>
            </a:r>
            <a:r>
              <a:rPr baseline="-25000" lang="hu">
                <a:solidFill>
                  <a:schemeClr val="dk1"/>
                </a:solidFill>
              </a:rPr>
              <a:t>i=1</a:t>
            </a:r>
            <a:r>
              <a:rPr lang="hu">
                <a:solidFill>
                  <a:schemeClr val="dk1"/>
                </a:solidFill>
              </a:rPr>
              <a:t>P(x</a:t>
            </a:r>
            <a:r>
              <a:rPr baseline="-25000" lang="hu">
                <a:solidFill>
                  <a:schemeClr val="dk1"/>
                </a:solidFill>
              </a:rPr>
              <a:t>i</a:t>
            </a:r>
            <a:r>
              <a:rPr lang="hu">
                <a:solidFill>
                  <a:schemeClr val="dk1"/>
                </a:solidFill>
              </a:rPr>
              <a:t>|szülők(X</a:t>
            </a:r>
            <a:r>
              <a:rPr baseline="-25000" lang="hu">
                <a:solidFill>
                  <a:schemeClr val="dk1"/>
                </a:solidFill>
              </a:rPr>
              <a:t>i</a:t>
            </a:r>
            <a:r>
              <a:rPr lang="hu">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szorzatszabály felhasználásával, ahol megfelelő sorrendjét kell venni a változóknak</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például P(j∧m∧r∧￢b∧￢f) = P(j|r)P(m|r)P(r|￢b,￢f)P(￢b)P(￢f) = 0,9 х 0,7 х 0,001 х 0,999 х 0,998 ≃ 0,00063</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hu"/>
              <a:t>Valószínűségi következtetés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hu">
                <a:solidFill>
                  <a:schemeClr val="dk1"/>
                </a:solidFill>
              </a:rPr>
              <a:t>Alapfeladat: kiszámítja a célváltozók egy halmazának a posteriori valószínűség-eloszlását egy adott megfigyelt esemény esetén, azaz bizonyítékváltozók egy halmazához történő értékhozzárendelés esetén</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egyszerű kérdések:  </a:t>
            </a:r>
            <a:r>
              <a:rPr i="1" lang="hu">
                <a:solidFill>
                  <a:schemeClr val="dk1"/>
                </a:solidFill>
              </a:rPr>
              <a:t>P</a:t>
            </a:r>
            <a:r>
              <a:rPr lang="hu">
                <a:solidFill>
                  <a:schemeClr val="dk1"/>
                </a:solidFill>
              </a:rPr>
              <a:t>(X</a:t>
            </a:r>
            <a:r>
              <a:rPr baseline="-25000" lang="hu">
                <a:solidFill>
                  <a:schemeClr val="dk1"/>
                </a:solidFill>
              </a:rPr>
              <a:t>i</a:t>
            </a:r>
            <a:r>
              <a:rPr lang="hu">
                <a:solidFill>
                  <a:schemeClr val="dk1"/>
                </a:solidFill>
              </a:rPr>
              <a:t>|E = e)</a:t>
            </a:r>
            <a:endParaRPr>
              <a:solidFill>
                <a:schemeClr val="dk1"/>
              </a:solidFill>
            </a:endParaRPr>
          </a:p>
          <a:p>
            <a:pPr indent="-317500" lvl="1" marL="914400" rtl="0" algn="l">
              <a:spcBef>
                <a:spcPts val="0"/>
              </a:spcBef>
              <a:spcAft>
                <a:spcPts val="0"/>
              </a:spcAft>
              <a:buClr>
                <a:schemeClr val="dk1"/>
              </a:buClr>
              <a:buSzPts val="1400"/>
              <a:buChar char="○"/>
            </a:pPr>
            <a:r>
              <a:rPr i="1" lang="hu">
                <a:solidFill>
                  <a:schemeClr val="dk1"/>
                </a:solidFill>
              </a:rPr>
              <a:t>P</a:t>
            </a:r>
            <a:r>
              <a:rPr lang="hu">
                <a:solidFill>
                  <a:schemeClr val="dk1"/>
                </a:solidFill>
              </a:rPr>
              <a:t>(NincsBenzin|Mutató=üres, Áram=van, Indul = nem)</a:t>
            </a:r>
            <a:endParaRPr>
              <a:solidFill>
                <a:schemeClr val="dk1"/>
              </a:solidFill>
            </a:endParaRPr>
          </a:p>
          <a:p>
            <a:pPr indent="-342900" lvl="0" marL="457200" rtl="0" algn="l">
              <a:spcBef>
                <a:spcPts val="0"/>
              </a:spcBef>
              <a:spcAft>
                <a:spcPts val="0"/>
              </a:spcAft>
              <a:buClr>
                <a:schemeClr val="dk1"/>
              </a:buClr>
              <a:buSzPts val="1800"/>
              <a:buChar char="●"/>
            </a:pPr>
            <a:r>
              <a:rPr i="1" lang="hu">
                <a:solidFill>
                  <a:schemeClr val="dk1"/>
                </a:solidFill>
              </a:rPr>
              <a:t>P</a:t>
            </a:r>
            <a:r>
              <a:rPr lang="hu">
                <a:solidFill>
                  <a:schemeClr val="dk1"/>
                </a:solidFill>
              </a:rPr>
              <a:t>(X</a:t>
            </a:r>
            <a:r>
              <a:rPr baseline="-25000" lang="hu">
                <a:solidFill>
                  <a:schemeClr val="dk1"/>
                </a:solidFill>
              </a:rPr>
              <a:t>i</a:t>
            </a:r>
            <a:r>
              <a:rPr lang="hu">
                <a:solidFill>
                  <a:schemeClr val="dk1"/>
                </a:solidFill>
              </a:rPr>
              <a:t>,X</a:t>
            </a:r>
            <a:r>
              <a:rPr baseline="-25000" lang="hu">
                <a:solidFill>
                  <a:schemeClr val="dk1"/>
                </a:solidFill>
              </a:rPr>
              <a:t>j</a:t>
            </a:r>
            <a:r>
              <a:rPr lang="hu">
                <a:solidFill>
                  <a:schemeClr val="dk1"/>
                </a:solidFill>
              </a:rPr>
              <a:t>|E = e) = </a:t>
            </a:r>
            <a:r>
              <a:rPr i="1" lang="hu">
                <a:solidFill>
                  <a:schemeClr val="dk1"/>
                </a:solidFill>
              </a:rPr>
              <a:t>P</a:t>
            </a:r>
            <a:r>
              <a:rPr lang="hu">
                <a:solidFill>
                  <a:schemeClr val="dk1"/>
                </a:solidFill>
              </a:rPr>
              <a:t>(X</a:t>
            </a:r>
            <a:r>
              <a:rPr baseline="-25000" lang="hu">
                <a:solidFill>
                  <a:schemeClr val="dk1"/>
                </a:solidFill>
              </a:rPr>
              <a:t>i</a:t>
            </a:r>
            <a:r>
              <a:rPr lang="hu">
                <a:solidFill>
                  <a:schemeClr val="dk1"/>
                </a:solidFill>
              </a:rPr>
              <a:t>|E = e)</a:t>
            </a:r>
            <a:r>
              <a:rPr i="1" lang="hu">
                <a:solidFill>
                  <a:schemeClr val="dk1"/>
                </a:solidFill>
              </a:rPr>
              <a:t>P</a:t>
            </a:r>
            <a:r>
              <a:rPr lang="hu">
                <a:solidFill>
                  <a:schemeClr val="dk1"/>
                </a:solidFill>
              </a:rPr>
              <a:t>(X</a:t>
            </a:r>
            <a:r>
              <a:rPr baseline="-25000" lang="hu">
                <a:solidFill>
                  <a:schemeClr val="dk1"/>
                </a:solidFill>
              </a:rPr>
              <a:t>j</a:t>
            </a:r>
            <a:r>
              <a:rPr lang="hu">
                <a:solidFill>
                  <a:schemeClr val="dk1"/>
                </a:solidFill>
              </a:rPr>
              <a:t>|X</a:t>
            </a:r>
            <a:r>
              <a:rPr baseline="-25000" lang="hu">
                <a:solidFill>
                  <a:schemeClr val="dk1"/>
                </a:solidFill>
              </a:rPr>
              <a:t>i</a:t>
            </a:r>
            <a:r>
              <a:rPr lang="hu">
                <a:solidFill>
                  <a:schemeClr val="dk1"/>
                </a:solidFill>
              </a:rPr>
              <a:t>,E = e)</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Optimális döntés: döntési háló, hasznosságértékekkel</a:t>
            </a:r>
            <a:endParaRPr>
              <a:solidFill>
                <a:schemeClr val="dk1"/>
              </a:solidFill>
            </a:endParaRPr>
          </a:p>
          <a:p>
            <a:pPr indent="-317500" lvl="1" marL="914400" rtl="0" algn="l">
              <a:spcBef>
                <a:spcPts val="0"/>
              </a:spcBef>
              <a:spcAft>
                <a:spcPts val="0"/>
              </a:spcAft>
              <a:buClr>
                <a:schemeClr val="dk1"/>
              </a:buClr>
              <a:buSzPts val="1400"/>
              <a:buChar char="○"/>
            </a:pPr>
            <a:r>
              <a:rPr lang="hu">
                <a:solidFill>
                  <a:schemeClr val="dk1"/>
                </a:solidFill>
              </a:rPr>
              <a:t>valószínűségi következmény szükséges a </a:t>
            </a:r>
            <a:r>
              <a:rPr i="1" lang="hu">
                <a:solidFill>
                  <a:schemeClr val="dk1"/>
                </a:solidFill>
              </a:rPr>
              <a:t>P</a:t>
            </a:r>
            <a:r>
              <a:rPr lang="hu">
                <a:solidFill>
                  <a:schemeClr val="dk1"/>
                </a:solidFill>
              </a:rPr>
              <a:t>(kimenet|művelet,tény) meghatározásához</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Információ értéke: melyik tényt kell megvizsgálni?</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érzékenység vizsgálat: mely valószínűségi érték a legkritikusabb?</a:t>
            </a:r>
            <a:endParaRPr>
              <a:solidFill>
                <a:schemeClr val="dk1"/>
              </a:solidFill>
            </a:endParaRPr>
          </a:p>
          <a:p>
            <a:pPr indent="-342900" lvl="0" marL="457200" rtl="0" algn="l">
              <a:spcBef>
                <a:spcPts val="0"/>
              </a:spcBef>
              <a:spcAft>
                <a:spcPts val="0"/>
              </a:spcAft>
              <a:buClr>
                <a:schemeClr val="dk1"/>
              </a:buClr>
              <a:buSzPts val="1800"/>
              <a:buChar char="●"/>
            </a:pPr>
            <a:r>
              <a:rPr lang="hu">
                <a:solidFill>
                  <a:schemeClr val="dk1"/>
                </a:solidFill>
              </a:rPr>
              <a:t>magyarázat: miért kell egy új önindító?</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