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388260-B4CF-4AFE-A340-9D14079632A9}">
  <a:tblStyle styleId="{7E388260-B4CF-4AFE-A340-9D1407963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Ebben a fejezetben olyan ágensekkel foglalkozunk, amelyek saját tapasztalataik szorgos tanulmányozásával javítják a teljesítményüket.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0cd6b5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0cd6b5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0cd6b5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0cd6b5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0cd6b5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0cd6b5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0cd6b5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0cd6b5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0cd6b5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0cd6b5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0cd6b5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0cd6b5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0cd6b5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0cd6b5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0cd6b5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0cd6b5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0cd6b5e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0cd6b5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0cd6b5e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0cd6b5e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ea2a5b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ea2a5b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0cd6b5e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0cd6b5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0f64b2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0f64b2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0f64b2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0f64b2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f0f64b2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f0f64b2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f0f64b2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f0f64b2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0f64b2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f0f64b2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0f64b2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0f64b2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0cd6b5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0cd6b5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ea2a5b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ea2a5b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0cd6b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0cd6b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0cd6b5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0cd6b5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0cd6b5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0cd6b5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0cd6b5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0cd6b5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0cd6b5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0cd6b5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mesterséges intelligencia alapjai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megfigyelésen alapuló tanulás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matematikai háttér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legegyszerűbb formája: tanuljunk meg egy függvényt minták alapján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tabula rasa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egy minta: </a:t>
            </a:r>
            <a:r>
              <a:rPr i="1" lang="hu"/>
              <a:t>(x,f(x))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hu"/>
              <a:t>x</a:t>
            </a:r>
            <a:r>
              <a:rPr lang="hu"/>
              <a:t> - bemeneti érték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hu"/>
              <a:t>f(x)</a:t>
            </a:r>
            <a:r>
              <a:rPr lang="hu"/>
              <a:t> - kimeneti érték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hu"/>
              <a:t>f</a:t>
            </a:r>
            <a:r>
              <a:rPr lang="hu"/>
              <a:t> - megközelítendő függvény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határozzuk meg azt a </a:t>
            </a:r>
            <a:r>
              <a:rPr b="1" i="1" lang="hu"/>
              <a:t>h</a:t>
            </a:r>
            <a:r>
              <a:rPr b="1" lang="hu"/>
              <a:t> függvényt (hipotézis), amely közelíti </a:t>
            </a:r>
            <a:r>
              <a:rPr b="1" i="1" lang="hu"/>
              <a:t>f</a:t>
            </a:r>
            <a:r>
              <a:rPr b="1" lang="hu"/>
              <a:t>-et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indukció feladata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hu"/>
              <a:t>h</a:t>
            </a:r>
            <a:r>
              <a:rPr lang="hu"/>
              <a:t> konzisztens, ha megegyezik </a:t>
            </a:r>
            <a:r>
              <a:rPr i="1" lang="hu"/>
              <a:t>f</a:t>
            </a:r>
            <a:r>
              <a:rPr lang="hu"/>
              <a:t>-fel minden minta esetén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konkrét közelítések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26049" cy="163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826" y="1170125"/>
            <a:ext cx="2126049" cy="163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275" y="1170124"/>
            <a:ext cx="2126049" cy="163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273" y="3159912"/>
            <a:ext cx="2126054" cy="183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2427" y="3159887"/>
            <a:ext cx="2126054" cy="183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döntési fa megalkotása tanulással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éttermi probléma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75" y="1017725"/>
            <a:ext cx="7757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döntési fa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hipotézis egy lehetséges reprezentációja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bemenete: attribútumokkal leírt objektum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az attribútumok lehetnek diszkrétek vagy folytonosak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kimenete: egy döntés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diszkrét: osztályozás (classification)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folytonos: regresszió (regression)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tesztsorozat végrehajtása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éttermi döntési fa: </a:t>
            </a:r>
            <a:r>
              <a:rPr i="1" lang="hu"/>
              <a:t>Várjunk az ételre?</a:t>
            </a:r>
            <a:endParaRPr i="1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37" y="1084175"/>
            <a:ext cx="6179724" cy="4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kifejezőképesség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döntési fa az input attribútumok tetszőleges függvényét képes kifejezni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logikai függvények esetén az igazságtábla egy sora a döntési fa egy ága (út a gyökértől a levélig) lesz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Létezik konzisztens döntési fa minden egyes tanuló halmazhoz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minden mintának megfelel egy út a fában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további mintákra nem ad választ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Keressünk kompakt döntési fákat!</a:t>
            </a:r>
            <a:endParaRPr b="1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100" y="3163125"/>
            <a:ext cx="5920901" cy="19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hipotézisek száma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 logikai változó esetén hány különböző döntési fa létezik?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ahány n-változós logikai függvény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ahányféleképp kitölthető a 2</a:t>
            </a:r>
            <a:r>
              <a:rPr baseline="30000" lang="hu"/>
              <a:t>n</a:t>
            </a:r>
            <a:r>
              <a:rPr lang="hu"/>
              <a:t> sora az igazságtáblának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2^(2^n)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6 logikai változó esetén ez 2</a:t>
            </a:r>
            <a:r>
              <a:rPr baseline="30000" lang="hu"/>
              <a:t>64</a:t>
            </a:r>
            <a:r>
              <a:rPr lang="hu"/>
              <a:t> = </a:t>
            </a:r>
            <a:r>
              <a:rPr lang="hu" sz="2300"/>
              <a:t>18.446.744.073.709.551.616</a:t>
            </a:r>
            <a:endParaRPr sz="2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Mennyi a konjunktív hipotézisek száma? (pl. p∧ᆨq)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bármelyik változó szerepelhet pozitív és negatív módon, de hiányozhat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3</a:t>
            </a:r>
            <a:r>
              <a:rPr baseline="30000" lang="hu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paritásfüggvény, többségfüggvény ábrázolása nehéz - nagy döntési fa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konstrukció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válasszuk ki a legjobb attribútumot a pozitív és negatív példák szétosztására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ha minden példa pozitív/negatív - a válasz Igen/Nem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nem maradt példa valamelyik válaszhoz - a válasz a szülőcsomópontban többségi válasz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ha nincs tesztelendő attribútum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pozitív és negatív példák nem választhatóak szét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zajos adat vagy nemdeterminisztikus problématér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többségi szavazás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tanuló algoritmus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6800" y="1017725"/>
            <a:ext cx="9087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hu"/>
              <a:t> </a:t>
            </a:r>
            <a:r>
              <a:rPr b="1" lang="hu"/>
              <a:t>Döntési-fa-tanulás</a:t>
            </a:r>
            <a:r>
              <a:rPr lang="hu"/>
              <a:t>(</a:t>
            </a:r>
            <a:r>
              <a:rPr i="1" lang="hu"/>
              <a:t>példák</a:t>
            </a:r>
            <a:r>
              <a:rPr lang="hu"/>
              <a:t>,</a:t>
            </a:r>
            <a:r>
              <a:rPr i="1" lang="hu"/>
              <a:t>attribútumok</a:t>
            </a:r>
            <a:r>
              <a:rPr lang="hu"/>
              <a:t>,</a:t>
            </a:r>
            <a:r>
              <a:rPr i="1" lang="hu"/>
              <a:t>alapérték</a:t>
            </a:r>
            <a:r>
              <a:rPr lang="hu"/>
              <a:t>) </a:t>
            </a: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hu"/>
              <a:t> döntési 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hu"/>
              <a:t> </a:t>
            </a:r>
            <a:r>
              <a:rPr i="1" lang="hu"/>
              <a:t>példák</a:t>
            </a:r>
            <a:r>
              <a:rPr lang="hu"/>
              <a:t> üres then </a:t>
            </a: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hu"/>
              <a:t> </a:t>
            </a:r>
            <a:r>
              <a:rPr i="1" lang="hu"/>
              <a:t>alapérték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hu"/>
              <a:t>példák minden elemének azonos a besorolása then </a:t>
            </a: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hu"/>
              <a:t> besorolás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hu"/>
              <a:t> </a:t>
            </a: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i="1" lang="hu"/>
              <a:t>attribútumok</a:t>
            </a:r>
            <a:r>
              <a:rPr lang="hu"/>
              <a:t> üres halmaz </a:t>
            </a: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then return</a:t>
            </a:r>
            <a:r>
              <a:rPr lang="hu"/>
              <a:t> </a:t>
            </a:r>
            <a:r>
              <a:rPr b="1" lang="hu"/>
              <a:t>Többségi-érték</a:t>
            </a:r>
            <a:r>
              <a:rPr lang="hu"/>
              <a:t>(</a:t>
            </a:r>
            <a:r>
              <a:rPr i="1" lang="hu"/>
              <a:t>példák</a:t>
            </a:r>
            <a:r>
              <a:rPr lang="hu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legjobb </a:t>
            </a:r>
            <a:r>
              <a:rPr lang="hu"/>
              <a:t>← </a:t>
            </a:r>
            <a:r>
              <a:rPr b="1" lang="hu"/>
              <a:t>Attribútum-választás</a:t>
            </a:r>
            <a:r>
              <a:rPr lang="hu"/>
              <a:t>(attribútumok, példák)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fa </a:t>
            </a:r>
            <a:r>
              <a:rPr lang="hu"/>
              <a:t>← új döntési fa, a gyökér a </a:t>
            </a:r>
            <a:r>
              <a:rPr i="1" lang="hu"/>
              <a:t>legjobb</a:t>
            </a:r>
            <a:r>
              <a:rPr lang="hu"/>
              <a:t> attribútum tesztje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m</a:t>
            </a:r>
            <a:r>
              <a:rPr lang="hu"/>
              <a:t> ← </a:t>
            </a:r>
            <a:r>
              <a:rPr b="1" lang="hu"/>
              <a:t>Többségi-érték</a:t>
            </a:r>
            <a:r>
              <a:rPr lang="hu"/>
              <a:t>(</a:t>
            </a:r>
            <a:r>
              <a:rPr i="1" lang="hu"/>
              <a:t>példák</a:t>
            </a:r>
            <a:r>
              <a:rPr lang="hu"/>
              <a:t>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for each</a:t>
            </a:r>
            <a:r>
              <a:rPr lang="hu"/>
              <a:t> </a:t>
            </a:r>
            <a:r>
              <a:rPr i="1" lang="hu"/>
              <a:t>legjobb</a:t>
            </a:r>
            <a:r>
              <a:rPr lang="hu"/>
              <a:t> minden </a:t>
            </a:r>
            <a:r>
              <a:rPr i="1" lang="hu"/>
              <a:t>v</a:t>
            </a:r>
            <a:r>
              <a:rPr baseline="-25000" i="1" lang="hu"/>
              <a:t>i</a:t>
            </a:r>
            <a:r>
              <a:rPr lang="hu"/>
              <a:t> értékére do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példák</a:t>
            </a:r>
            <a:r>
              <a:rPr baseline="-25000" i="1" lang="hu"/>
              <a:t>i </a:t>
            </a:r>
            <a:r>
              <a:rPr lang="hu"/>
              <a:t>← a </a:t>
            </a:r>
            <a:r>
              <a:rPr i="1" lang="hu"/>
              <a:t>példák</a:t>
            </a:r>
            <a:r>
              <a:rPr lang="hu"/>
              <a:t> azon elemei, melyekre </a:t>
            </a:r>
            <a:r>
              <a:rPr i="1" lang="hu"/>
              <a:t>legjobb=v</a:t>
            </a:r>
            <a:r>
              <a:rPr baseline="-25000" i="1" lang="hu"/>
              <a:t>i</a:t>
            </a:r>
            <a:endParaRPr baseline="-25000"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részfa</a:t>
            </a:r>
            <a:r>
              <a:rPr lang="hu"/>
              <a:t> ← </a:t>
            </a:r>
            <a:r>
              <a:rPr b="1" lang="hu"/>
              <a:t>Döntési-fa-tanulás</a:t>
            </a:r>
            <a:r>
              <a:rPr lang="hu"/>
              <a:t>(</a:t>
            </a:r>
            <a:r>
              <a:rPr i="1" lang="hu"/>
              <a:t>példák</a:t>
            </a:r>
            <a:r>
              <a:rPr baseline="-25000" i="1" lang="hu"/>
              <a:t>i</a:t>
            </a:r>
            <a:r>
              <a:rPr i="1" lang="hu"/>
              <a:t>,attribútumok-legjobb,m</a:t>
            </a:r>
            <a:r>
              <a:rPr lang="hu"/>
              <a:t>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</a:t>
            </a:r>
            <a:r>
              <a:rPr i="1" lang="hu"/>
              <a:t>fa</a:t>
            </a:r>
            <a:r>
              <a:rPr lang="hu"/>
              <a:t> döntési fához adjunk egy </a:t>
            </a:r>
            <a:r>
              <a:rPr i="1" lang="hu"/>
              <a:t>v</a:t>
            </a:r>
            <a:r>
              <a:rPr baseline="-25000" i="1" lang="hu"/>
              <a:t>i</a:t>
            </a:r>
            <a:r>
              <a:rPr lang="hu"/>
              <a:t> címkéjű ágat és </a:t>
            </a:r>
            <a:r>
              <a:rPr i="1" lang="hu"/>
              <a:t>részfa</a:t>
            </a:r>
            <a:r>
              <a:rPr lang="hu"/>
              <a:t> ágat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hu"/>
              <a:t> </a:t>
            </a:r>
            <a:r>
              <a:rPr i="1" lang="hu"/>
              <a:t>fa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áttekintés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tanuló ágensek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induktív tanulás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tanulás döntési fával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tanuló algoritmus teljesítményének becslése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attribútum kiválasztása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25" y="1384999"/>
            <a:ext cx="8132751" cy="3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információnyereség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Információtartalom (entrópia)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I(P(𝜈</a:t>
            </a:r>
            <a:r>
              <a:rPr baseline="-25000" lang="hu"/>
              <a:t>1</a:t>
            </a:r>
            <a:r>
              <a:rPr lang="hu"/>
              <a:t>),...,</a:t>
            </a:r>
            <a:r>
              <a:rPr lang="hu"/>
              <a:t>P(𝜈</a:t>
            </a:r>
            <a:r>
              <a:rPr baseline="-25000" lang="hu"/>
              <a:t>n</a:t>
            </a:r>
            <a:r>
              <a:rPr lang="hu"/>
              <a:t>))=Σ-P(𝜈</a:t>
            </a:r>
            <a:r>
              <a:rPr baseline="-25000" lang="hu"/>
              <a:t>i</a:t>
            </a:r>
            <a:r>
              <a:rPr lang="hu"/>
              <a:t>)log</a:t>
            </a:r>
            <a:r>
              <a:rPr baseline="-25000" lang="hu"/>
              <a:t>2</a:t>
            </a:r>
            <a:r>
              <a:rPr lang="hu"/>
              <a:t>P(𝜈</a:t>
            </a:r>
            <a:r>
              <a:rPr baseline="-25000" lang="hu"/>
              <a:t>i</a:t>
            </a:r>
            <a:r>
              <a:rPr lang="h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I(p/(p+n),n/(p+n))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maradék információ szükséglet: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Σ(p</a:t>
            </a:r>
            <a:r>
              <a:rPr baseline="-25000" lang="hu"/>
              <a:t>i</a:t>
            </a:r>
            <a:r>
              <a:rPr lang="hu"/>
              <a:t>+n</a:t>
            </a:r>
            <a:r>
              <a:rPr baseline="-25000" lang="hu"/>
              <a:t>i</a:t>
            </a:r>
            <a:r>
              <a:rPr lang="hu"/>
              <a:t>)/(p+n) I(p</a:t>
            </a:r>
            <a:r>
              <a:rPr baseline="-25000" lang="hu"/>
              <a:t>i</a:t>
            </a:r>
            <a:r>
              <a:rPr lang="hu"/>
              <a:t>/(p</a:t>
            </a:r>
            <a:r>
              <a:rPr baseline="-25000" lang="hu"/>
              <a:t>i</a:t>
            </a:r>
            <a:r>
              <a:rPr lang="hu"/>
              <a:t>+n</a:t>
            </a:r>
            <a:r>
              <a:rPr baseline="-25000" lang="hu"/>
              <a:t>i</a:t>
            </a:r>
            <a:r>
              <a:rPr lang="hu"/>
              <a:t>),n</a:t>
            </a:r>
            <a:r>
              <a:rPr baseline="-25000" lang="hu"/>
              <a:t>i</a:t>
            </a:r>
            <a:r>
              <a:rPr lang="hu"/>
              <a:t>/(p</a:t>
            </a:r>
            <a:r>
              <a:rPr baseline="-25000" lang="hu"/>
              <a:t>i</a:t>
            </a:r>
            <a:r>
              <a:rPr lang="hu"/>
              <a:t>+n</a:t>
            </a:r>
            <a:r>
              <a:rPr baseline="-25000" lang="hu"/>
              <a:t>i</a:t>
            </a:r>
            <a:r>
              <a:rPr lang="hu"/>
              <a:t>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Információnyereség: információtartalom - maradék információ szükséglet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INy(Konyha) = 1-(2/12 x I(½,½) + 2/12 x I(½,½) + 4/12 x I(2/4,2/4) + 4/12 x I(2/4,2/4))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INy(Vendégek) =1-(2/12 x I(0,1) + 4/12 x I(1,0) + 6/12 x I(2/6,4/6)) = 0,541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teljesítménybecslés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hipotézis minőségének becslése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gyűjtsünk egy nagy példahalmazt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osszuk két diszjunkt halmazra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hu"/>
              <a:t>tanító halmaz</a:t>
            </a:r>
            <a:r>
              <a:rPr lang="hu"/>
              <a:t> (training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hu"/>
              <a:t>teszthalmaz</a:t>
            </a:r>
            <a:r>
              <a:rPr lang="hu"/>
              <a:t> (test 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alkalmazzuk a tanító algoritmust a tanító halmazok, és generáljunk egy </a:t>
            </a:r>
            <a:r>
              <a:rPr i="1" lang="hu"/>
              <a:t>h</a:t>
            </a:r>
            <a:r>
              <a:rPr lang="hu"/>
              <a:t> </a:t>
            </a:r>
            <a:r>
              <a:rPr lang="hu"/>
              <a:t>hipotézist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mérjük meg a teszthalmazon, hogy a </a:t>
            </a:r>
            <a:r>
              <a:rPr i="1" lang="hu"/>
              <a:t>h</a:t>
            </a:r>
            <a:r>
              <a:rPr lang="hu"/>
              <a:t> hipotézis a halmaz hány százalékára ad helyes osztályba sorolást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ismételjük meg az 1-4 lépéseket különböző tanító halmaz méretekre, különbözően választott tanító halmazokra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tanulási görbe az éttermi példára</a:t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75" y="1192700"/>
            <a:ext cx="5213500" cy="37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tanulási görbe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realizálható, ha a célfüggény kifejezhető/elérhető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nem realizálhatóságnak lehet indoka hiányzó attribútum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sokértékű attribútum - információnyereség kicsi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irreleváns attribútumok használata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szignifikanciateszt - az irreleváns attribútumok kihagyására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összefoglalás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tanulás szükség ismeretlen környezet, </a:t>
            </a:r>
            <a:r>
              <a:rPr i="1" lang="hu"/>
              <a:t>lusta</a:t>
            </a:r>
            <a:r>
              <a:rPr lang="hu"/>
              <a:t> fejlesztők esetén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tanuló ágens = végrehajtó elem + tanuló elem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tanulási módszer a teljesítménymérték, a visszacsatolás, a javítandó komponens és annak reprezentációján alapul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ellenőrzött tanulás esetén egy egyszerű hipotézist keresünk, amely többé-kevésbé konzisztens a tanuló halmazzal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döntési fa tanulásnál az információnyereséget használjuk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tanulás hatékonysága = a teszhalmaz eredményének becslése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tanuló ágensek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tanuló ágensek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ismeretlen környezetben elengedhetetlen a tanulás képessége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hu">
                <a:solidFill>
                  <a:schemeClr val="dk1"/>
                </a:solidFill>
              </a:rPr>
              <a:t>nem a lakás alaprajza alapján vásárolunk robotporszívót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hu">
                <a:solidFill>
                  <a:schemeClr val="dk1"/>
                </a:solidFill>
              </a:rPr>
              <a:t>a tervező nem tudja előre a kihívásokat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A tanulás egy hasznos rendszerkészítési eszköz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hu">
                <a:solidFill>
                  <a:schemeClr val="dk1"/>
                </a:solidFill>
              </a:rPr>
              <a:t>megmutatjuk az ágesnek a valóságot, mintsem megpróbáljuk leírni (formalizálni)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A tanulás során az ágens döntési mechanizmusa megváltozik, hogy a teljesítményét növelje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tanuló ágens felépítése</a:t>
            </a:r>
            <a:endParaRPr/>
          </a:p>
        </p:txBody>
      </p:sp>
      <p:pic>
        <p:nvPicPr>
          <p:cNvPr descr="Tanuló ágensek egy általános modellje"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104900"/>
            <a:ext cx="5429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tanuló komponens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tanuló komponens tervezését a következők befolyásolják: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cselekvő elem mely komponenseit akarjuk tanítani?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Milyen visszacsatolás áll rendelkezésre ezen komponensek tanítására?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Hogyan reprezentáljuk a komponenseket?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Visszacsatolás formája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ellenőrzött (supervised) - bemeneti és kimeneti minták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nem ellenőrzött (unsupervised) - bemeneti minták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megerősítéses (reinforcement) - </a:t>
            </a:r>
            <a:r>
              <a:rPr i="1" lang="hu"/>
              <a:t>hogyan működik a világ</a:t>
            </a:r>
            <a:r>
              <a:rPr lang="hu"/>
              <a:t> megtanulása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</a:t>
            </a:r>
            <a:r>
              <a:rPr lang="hu"/>
              <a:t>selekvő elem komponensei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aktuális állapot feltételeinek közvetlen leképezése cselekvésre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Fék! (feltétel-cselekvés fékezési szabály)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megfigyelési szekvenciából a világ releváns tulajdonságaira következtet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buszt tartalmazó képek felismerése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a világ alakulása és ágens lehetséges cselekedetei következményének leírása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nedves úton erős fékezés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a világ lehetséges állapotainak számunkra kívánatossága - hasznosság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borravaló az utazó kényelme szerint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cselekvés-hasznosság információ - egyes cselekvések kívánatossága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célok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pár példa</a:t>
            </a:r>
            <a:endParaRPr/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908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{7E388260-B4CF-4AFE-A340-9D14079632A9}</a:tableStyleId>
              </a:tblPr>
              <a:tblGrid>
                <a:gridCol w="2185375"/>
                <a:gridCol w="2185375"/>
                <a:gridCol w="2185375"/>
                <a:gridCol w="2185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v</a:t>
                      </a:r>
                      <a:r>
                        <a:rPr b="1" lang="hu"/>
                        <a:t>égrehajtó elem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komponens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reprezentáció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visszacsatolás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alfa-béta keresés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kiértékelő függvény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súlyozott lineáris fv.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győzött/vesztett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tudásalapú ágens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átmenet modell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rákövetkező állapot axiómák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kimenetel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hasznosságorientált ágens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átmenet modell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dinamikus Bayes-hálózat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kimenetel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egyszerű reflex ágens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érzékelés-művelet  fv.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neurális háló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helyes cselekvés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induktív tanulás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ját világo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