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4f64f53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4f64f53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4f64f53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4f64f5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4f64f53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4f64f53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4f64f53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4f64f53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4f64f53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4f64f53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4f64f53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4f64f53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4f64f53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4f64f53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4f64f53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4f64f53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4f64f53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4f64f53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4f64f53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4f64f53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4f64f5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4f64f5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4f64f53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4f64f53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4f64f5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4f64f5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4f64f5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4f64f5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4f64f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4f64f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44f64f5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44f64f5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44f64f53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44f64f53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4f64f53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4f64f53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4f64f53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4f64f53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mesterséges intelligencia alapjai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statisztikai tanulási módszerek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teljes adattal történő tanulás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paraméter-tanulás teljes adat alapján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teljes adat</a:t>
            </a:r>
            <a:r>
              <a:rPr lang="hu"/>
              <a:t>: mindegyik adatpont értéket tartalmaz a megtanulandó valószínűségi modell valamelyik paraméterére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paramétertanulás: egy rögzített </a:t>
            </a:r>
            <a:r>
              <a:rPr lang="hu"/>
              <a:t>struktúrájú</a:t>
            </a:r>
            <a:r>
              <a:rPr lang="hu"/>
              <a:t> modell paramétereinek megtalása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Probléma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új gyártótól érkező cukorkák, ismeretlen a meggy aránya.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paraméter: θ - a meggycukorkák aránya (0≤θ≤1)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hipotézis: h</a:t>
            </a:r>
            <a:r>
              <a:rPr baseline="-25000" lang="hu"/>
              <a:t>θ</a:t>
            </a:r>
            <a:r>
              <a:rPr lang="hu"/>
              <a:t> - végtelen sok lehetőség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Modell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csomagban lévő cukrok aránya 🠒 kibontott cukor íze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paraméter-tanulás Bayes-hálózatban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Tegyük fel, hogy kiválasztunk </a:t>
            </a:r>
            <a:r>
              <a:rPr i="1" lang="hu"/>
              <a:t>N</a:t>
            </a:r>
            <a:r>
              <a:rPr lang="hu"/>
              <a:t> cukorkát, melyből </a:t>
            </a:r>
            <a:r>
              <a:rPr i="1" lang="hu"/>
              <a:t>m</a:t>
            </a:r>
            <a:r>
              <a:rPr lang="hu"/>
              <a:t> db. meggy, </a:t>
            </a:r>
            <a:r>
              <a:rPr i="1" lang="hu"/>
              <a:t>c</a:t>
            </a:r>
            <a:r>
              <a:rPr lang="hu"/>
              <a:t> db. citrom.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ennek valószínűsége: P(</a:t>
            </a:r>
            <a:r>
              <a:rPr b="1" lang="hu"/>
              <a:t>d</a:t>
            </a:r>
            <a:r>
              <a:rPr lang="hu"/>
              <a:t>|h</a:t>
            </a:r>
            <a:r>
              <a:rPr baseline="-25000" lang="hu"/>
              <a:t>θ</a:t>
            </a:r>
            <a:r>
              <a:rPr lang="hu"/>
              <a:t>) = ∏</a:t>
            </a:r>
            <a:r>
              <a:rPr baseline="-25000" lang="hu"/>
              <a:t>j</a:t>
            </a:r>
            <a:r>
              <a:rPr lang="hu"/>
              <a:t>P(d</a:t>
            </a:r>
            <a:r>
              <a:rPr baseline="-25000" lang="hu"/>
              <a:t>j</a:t>
            </a:r>
            <a:r>
              <a:rPr lang="hu"/>
              <a:t>|h</a:t>
            </a:r>
            <a:r>
              <a:rPr baseline="-25000" lang="hu"/>
              <a:t>θ</a:t>
            </a:r>
            <a:r>
              <a:rPr lang="hu"/>
              <a:t>) = θ</a:t>
            </a:r>
            <a:r>
              <a:rPr baseline="30000" lang="hu"/>
              <a:t>m</a:t>
            </a:r>
            <a:r>
              <a:rPr lang="hu"/>
              <a:t>(1-θ)</a:t>
            </a:r>
            <a:r>
              <a:rPr baseline="30000" lang="hu"/>
              <a:t>c</a:t>
            </a:r>
            <a:r>
              <a:rPr lang="hu"/>
              <a:t>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mert független, egyenletes eloszlás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Maximalizáljuk ezt az értéket! Ua. mint ha a log likelihood függvényt max.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 L</a:t>
            </a:r>
            <a:r>
              <a:rPr lang="hu"/>
              <a:t>(</a:t>
            </a:r>
            <a:r>
              <a:rPr b="1" lang="hu"/>
              <a:t>d</a:t>
            </a:r>
            <a:r>
              <a:rPr lang="hu"/>
              <a:t>|h</a:t>
            </a:r>
            <a:r>
              <a:rPr baseline="-25000" lang="hu"/>
              <a:t>θ</a:t>
            </a:r>
            <a:r>
              <a:rPr lang="hu"/>
              <a:t>) = </a:t>
            </a:r>
            <a:r>
              <a:rPr i="1" lang="hu"/>
              <a:t>log</a:t>
            </a:r>
            <a:r>
              <a:rPr lang="hu"/>
              <a:t> </a:t>
            </a:r>
            <a:r>
              <a:rPr lang="hu"/>
              <a:t>P(</a:t>
            </a:r>
            <a:r>
              <a:rPr b="1" lang="hu"/>
              <a:t>d</a:t>
            </a:r>
            <a:r>
              <a:rPr lang="hu"/>
              <a:t>|h</a:t>
            </a:r>
            <a:r>
              <a:rPr baseline="-25000" lang="hu"/>
              <a:t>θ</a:t>
            </a:r>
            <a:r>
              <a:rPr lang="hu"/>
              <a:t>) = ∑</a:t>
            </a:r>
            <a:r>
              <a:rPr baseline="-25000" lang="hu"/>
              <a:t>j</a:t>
            </a:r>
            <a:r>
              <a:rPr i="1" lang="hu"/>
              <a:t>log</a:t>
            </a:r>
            <a:r>
              <a:rPr lang="hu"/>
              <a:t>P(d</a:t>
            </a:r>
            <a:r>
              <a:rPr baseline="-25000" lang="hu"/>
              <a:t>j</a:t>
            </a:r>
            <a:r>
              <a:rPr lang="hu"/>
              <a:t>|h</a:t>
            </a:r>
            <a:r>
              <a:rPr baseline="-25000" lang="hu"/>
              <a:t>θ</a:t>
            </a:r>
            <a:r>
              <a:rPr lang="hu"/>
              <a:t>) = m </a:t>
            </a:r>
            <a:r>
              <a:rPr i="1" lang="hu"/>
              <a:t>log </a:t>
            </a:r>
            <a:r>
              <a:rPr lang="hu"/>
              <a:t>θ + c </a:t>
            </a:r>
            <a:r>
              <a:rPr i="1" lang="hu"/>
              <a:t>log</a:t>
            </a:r>
            <a:r>
              <a:rPr baseline="30000" lang="hu"/>
              <a:t> </a:t>
            </a:r>
            <a:r>
              <a:rPr lang="hu"/>
              <a:t>(1-θ)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deriváljuk a kifejezést θ szerint, majd nézzük meg, hol egyenlő 0-val!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 </a:t>
            </a:r>
            <a:r>
              <a:rPr i="1" lang="hu"/>
              <a:t>d</a:t>
            </a:r>
            <a:r>
              <a:rPr lang="hu" sz="1800"/>
              <a:t>L(</a:t>
            </a:r>
            <a:r>
              <a:rPr b="1" lang="hu" sz="1800"/>
              <a:t>d</a:t>
            </a:r>
            <a:r>
              <a:rPr lang="hu" sz="1800"/>
              <a:t>|h</a:t>
            </a:r>
            <a:r>
              <a:rPr baseline="-25000" lang="hu" sz="1800"/>
              <a:t>θ</a:t>
            </a:r>
            <a:r>
              <a:rPr lang="hu" sz="1800"/>
              <a:t>)/d</a:t>
            </a:r>
            <a:r>
              <a:rPr lang="hu"/>
              <a:t>θ = m/θ - c/(1-θ) = 0 , így θ=m/(m+c)=m/N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hipotézis azt állítja, hogy </a:t>
            </a:r>
            <a:r>
              <a:rPr lang="hu">
                <a:solidFill>
                  <a:srgbClr val="85200C"/>
                </a:solidFill>
              </a:rPr>
              <a:t>a csomagban érvényes arány megegyezik a kibontott cukroknál megfigyelt aránnyal</a:t>
            </a:r>
            <a:r>
              <a:rPr lang="h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az adathalmaz kicsi, az ML 0 valószínűséget rendel a még meg nem történt eseményekhez (különféle trükkök alkalmazása) 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868" y="0"/>
            <a:ext cx="1172124" cy="12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több paraméter használata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gyártó eltérő cukorkacsomagolást használ, de nem következetes: zöld csomagolásban is lehet meggyes cukorka.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paramétereink: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θ - meggyes cukorkák aránya,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θ</a:t>
            </a:r>
            <a:r>
              <a:rPr baseline="-25000" lang="hu"/>
              <a:t>1</a:t>
            </a:r>
            <a:r>
              <a:rPr lang="hu"/>
              <a:t>- meggyes cukorkát pirosba csomagoltak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θ</a:t>
            </a:r>
            <a:r>
              <a:rPr baseline="-25000" lang="hu"/>
              <a:t>1</a:t>
            </a:r>
            <a:r>
              <a:rPr lang="hu"/>
              <a:t>- meggyes cukorkát pirosba csomagoltak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P(Íz=m,Cs=z|h</a:t>
            </a:r>
            <a:r>
              <a:rPr baseline="-25000" lang="hu"/>
              <a:t>θ,θ1,θ2</a:t>
            </a:r>
            <a:r>
              <a:rPr lang="hu"/>
              <a:t>)=</a:t>
            </a:r>
            <a:r>
              <a:rPr lang="hu"/>
              <a:t>P(Íz=m|h</a:t>
            </a:r>
            <a:r>
              <a:rPr baseline="-25000" lang="hu"/>
              <a:t>θ,θ1,θ2</a:t>
            </a:r>
            <a:r>
              <a:rPr lang="hu"/>
              <a:t>)</a:t>
            </a:r>
            <a:r>
              <a:rPr lang="hu"/>
              <a:t>P(Cs=z|Íz=m,h</a:t>
            </a:r>
            <a:r>
              <a:rPr baseline="-25000" lang="hu"/>
              <a:t>θ,θ1,θ2</a:t>
            </a:r>
            <a:r>
              <a:rPr lang="hu"/>
              <a:t>)=</a:t>
            </a:r>
            <a:r>
              <a:rPr lang="hu"/>
              <a:t>θ(1-θ</a:t>
            </a:r>
            <a:r>
              <a:rPr baseline="-25000" lang="hu"/>
              <a:t>1</a:t>
            </a:r>
            <a:r>
              <a:rPr lang="hu"/>
              <a:t>)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825" y="1674750"/>
            <a:ext cx="1481374" cy="1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több paraméter használata - 2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Kibontunk </a:t>
            </a:r>
            <a:r>
              <a:rPr i="1" lang="hu"/>
              <a:t>N</a:t>
            </a:r>
            <a:r>
              <a:rPr lang="hu"/>
              <a:t> cukorkát, ebből </a:t>
            </a:r>
            <a:r>
              <a:rPr i="1" lang="hu"/>
              <a:t>m</a:t>
            </a:r>
            <a:r>
              <a:rPr lang="hu"/>
              <a:t> meggyes, </a:t>
            </a:r>
            <a:r>
              <a:rPr i="1" lang="hu"/>
              <a:t>c</a:t>
            </a:r>
            <a:r>
              <a:rPr lang="hu"/>
              <a:t> citromos. </a:t>
            </a:r>
            <a:r>
              <a:rPr i="1" lang="hu"/>
              <a:t>p</a:t>
            </a:r>
            <a:r>
              <a:rPr baseline="-25000" i="1" lang="hu"/>
              <a:t>m</a:t>
            </a:r>
            <a:r>
              <a:rPr lang="hu"/>
              <a:t> és </a:t>
            </a:r>
            <a:r>
              <a:rPr i="1" lang="hu"/>
              <a:t>p</a:t>
            </a:r>
            <a:r>
              <a:rPr baseline="-25000" i="1" lang="hu"/>
              <a:t>c</a:t>
            </a:r>
            <a:r>
              <a:rPr lang="hu"/>
              <a:t> a pirosba csomagoltak száma, míg </a:t>
            </a:r>
            <a:r>
              <a:rPr i="1" lang="hu"/>
              <a:t>z</a:t>
            </a:r>
            <a:r>
              <a:rPr baseline="-25000" i="1" lang="hu"/>
              <a:t>m</a:t>
            </a:r>
            <a:r>
              <a:rPr lang="hu"/>
              <a:t> és </a:t>
            </a:r>
            <a:r>
              <a:rPr i="1" lang="hu"/>
              <a:t>z</a:t>
            </a:r>
            <a:r>
              <a:rPr baseline="-25000" i="1" lang="hu"/>
              <a:t>c</a:t>
            </a:r>
            <a:r>
              <a:rPr lang="hu"/>
              <a:t> a zöldbe.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P(</a:t>
            </a:r>
            <a:r>
              <a:rPr b="1" lang="hu"/>
              <a:t>d</a:t>
            </a:r>
            <a:r>
              <a:rPr lang="hu"/>
              <a:t>|</a:t>
            </a:r>
            <a:r>
              <a:rPr lang="hu"/>
              <a:t>h</a:t>
            </a:r>
            <a:r>
              <a:rPr baseline="-25000" lang="hu"/>
              <a:t>θ,θ1,θ2</a:t>
            </a:r>
            <a:r>
              <a:rPr lang="hu"/>
              <a:t>) = θ</a:t>
            </a:r>
            <a:r>
              <a:rPr baseline="30000" lang="hu"/>
              <a:t>m</a:t>
            </a:r>
            <a:r>
              <a:rPr lang="hu"/>
              <a:t>(1-θ)</a:t>
            </a:r>
            <a:r>
              <a:rPr baseline="30000" lang="hu"/>
              <a:t>c</a:t>
            </a:r>
            <a:r>
              <a:rPr lang="hu"/>
              <a:t> θ</a:t>
            </a:r>
            <a:r>
              <a:rPr baseline="-25000" lang="hu"/>
              <a:t>1</a:t>
            </a:r>
            <a:r>
              <a:rPr baseline="30000" lang="hu"/>
              <a:t>pm</a:t>
            </a:r>
            <a:r>
              <a:rPr lang="hu"/>
              <a:t>(1-θ</a:t>
            </a:r>
            <a:r>
              <a:rPr baseline="-25000" lang="hu"/>
              <a:t>1</a:t>
            </a:r>
            <a:r>
              <a:rPr lang="hu"/>
              <a:t>)</a:t>
            </a:r>
            <a:r>
              <a:rPr baseline="30000" lang="hu"/>
              <a:t>zm</a:t>
            </a:r>
            <a:r>
              <a:rPr lang="hu"/>
              <a:t> θ</a:t>
            </a:r>
            <a:r>
              <a:rPr baseline="-25000" lang="hu"/>
              <a:t>2</a:t>
            </a:r>
            <a:r>
              <a:rPr baseline="30000" lang="hu"/>
              <a:t>pc</a:t>
            </a:r>
            <a:r>
              <a:rPr lang="hu"/>
              <a:t>(1-θ</a:t>
            </a:r>
            <a:r>
              <a:rPr baseline="-25000" lang="hu"/>
              <a:t>2</a:t>
            </a:r>
            <a:r>
              <a:rPr lang="hu"/>
              <a:t>)</a:t>
            </a:r>
            <a:r>
              <a:rPr baseline="30000" lang="hu"/>
              <a:t>zc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 = </a:t>
            </a:r>
            <a:r>
              <a:rPr lang="hu" sz="2300"/>
              <a:t>(</a:t>
            </a:r>
            <a:r>
              <a:rPr lang="hu"/>
              <a:t>m </a:t>
            </a:r>
            <a:r>
              <a:rPr i="1" lang="hu"/>
              <a:t>log </a:t>
            </a:r>
            <a:r>
              <a:rPr lang="hu"/>
              <a:t>θ + c </a:t>
            </a:r>
            <a:r>
              <a:rPr i="1" lang="hu"/>
              <a:t>log</a:t>
            </a:r>
            <a:r>
              <a:rPr lang="hu"/>
              <a:t> (1-θ)</a:t>
            </a:r>
            <a:r>
              <a:rPr lang="hu" sz="2200"/>
              <a:t>)</a:t>
            </a:r>
            <a:r>
              <a:rPr lang="hu"/>
              <a:t>+</a:t>
            </a:r>
            <a:r>
              <a:rPr lang="hu" sz="2200"/>
              <a:t>(</a:t>
            </a:r>
            <a:r>
              <a:rPr lang="hu"/>
              <a:t>p</a:t>
            </a:r>
            <a:r>
              <a:rPr baseline="-25000" lang="hu"/>
              <a:t>m</a:t>
            </a:r>
            <a:r>
              <a:rPr lang="hu"/>
              <a:t> </a:t>
            </a:r>
            <a:r>
              <a:rPr i="1" lang="hu"/>
              <a:t>log</a:t>
            </a:r>
            <a:r>
              <a:rPr lang="hu"/>
              <a:t> θ</a:t>
            </a:r>
            <a:r>
              <a:rPr baseline="-25000" lang="hu"/>
              <a:t>1</a:t>
            </a:r>
            <a:r>
              <a:rPr lang="hu"/>
              <a:t> + z</a:t>
            </a:r>
            <a:r>
              <a:rPr baseline="-25000" lang="hu"/>
              <a:t>m</a:t>
            </a:r>
            <a:r>
              <a:rPr lang="hu"/>
              <a:t> </a:t>
            </a:r>
            <a:r>
              <a:rPr i="1" lang="hu"/>
              <a:t>log</a:t>
            </a:r>
            <a:r>
              <a:rPr lang="hu"/>
              <a:t> (1-θ</a:t>
            </a:r>
            <a:r>
              <a:rPr baseline="-25000" lang="hu"/>
              <a:t>1</a:t>
            </a:r>
            <a:r>
              <a:rPr lang="hu"/>
              <a:t>)</a:t>
            </a:r>
            <a:r>
              <a:rPr lang="hu" sz="2200"/>
              <a:t>)</a:t>
            </a:r>
            <a:r>
              <a:rPr lang="hu"/>
              <a:t>+</a:t>
            </a:r>
            <a:r>
              <a:rPr lang="hu" sz="2200"/>
              <a:t>(</a:t>
            </a:r>
            <a:r>
              <a:rPr lang="hu"/>
              <a:t>p</a:t>
            </a:r>
            <a:r>
              <a:rPr baseline="-25000" lang="hu"/>
              <a:t>c </a:t>
            </a:r>
            <a:r>
              <a:rPr i="1" lang="hu"/>
              <a:t>log</a:t>
            </a:r>
            <a:r>
              <a:rPr lang="hu"/>
              <a:t> θ</a:t>
            </a:r>
            <a:r>
              <a:rPr baseline="-25000" lang="hu"/>
              <a:t>2 </a:t>
            </a:r>
            <a:r>
              <a:rPr lang="hu"/>
              <a:t>+ z</a:t>
            </a:r>
            <a:r>
              <a:rPr baseline="-25000" lang="hu"/>
              <a:t>c</a:t>
            </a:r>
            <a:r>
              <a:rPr i="1" lang="hu"/>
              <a:t>log</a:t>
            </a:r>
            <a:r>
              <a:rPr lang="hu"/>
              <a:t> (1-θ</a:t>
            </a:r>
            <a:r>
              <a:rPr baseline="-25000" lang="hu"/>
              <a:t>2</a:t>
            </a:r>
            <a:r>
              <a:rPr lang="hu"/>
              <a:t>)</a:t>
            </a:r>
            <a:r>
              <a:rPr lang="hu" sz="2200"/>
              <a:t>)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külön vesszük a deriváltakat θ,θ</a:t>
            </a:r>
            <a:r>
              <a:rPr baseline="-25000" lang="hu"/>
              <a:t>1</a:t>
            </a:r>
            <a:r>
              <a:rPr lang="hu"/>
              <a:t> és θ</a:t>
            </a:r>
            <a:r>
              <a:rPr baseline="-25000" lang="hu"/>
              <a:t>2</a:t>
            </a:r>
            <a:r>
              <a:rPr lang="hu"/>
              <a:t> szerint,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hu"/>
              <a:t>d</a:t>
            </a:r>
            <a:r>
              <a:rPr lang="hu"/>
              <a:t>L/</a:t>
            </a:r>
            <a:r>
              <a:rPr i="1" lang="hu"/>
              <a:t>d</a:t>
            </a:r>
            <a:r>
              <a:rPr lang="hu"/>
              <a:t>θ  = m/θ - c/(1-θ) 			θ=m/(m+c)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hu"/>
              <a:t>d</a:t>
            </a:r>
            <a:r>
              <a:rPr lang="hu"/>
              <a:t>L/</a:t>
            </a:r>
            <a:r>
              <a:rPr i="1" lang="hu"/>
              <a:t>d</a:t>
            </a:r>
            <a:r>
              <a:rPr lang="hu"/>
              <a:t>θ</a:t>
            </a:r>
            <a:r>
              <a:rPr baseline="-25000" lang="hu"/>
              <a:t>1</a:t>
            </a:r>
            <a:r>
              <a:rPr lang="hu"/>
              <a:t> = p</a:t>
            </a:r>
            <a:r>
              <a:rPr baseline="-25000" lang="hu"/>
              <a:t>m</a:t>
            </a:r>
            <a:r>
              <a:rPr lang="hu"/>
              <a:t>/θ</a:t>
            </a:r>
            <a:r>
              <a:rPr baseline="-25000" lang="hu"/>
              <a:t>1</a:t>
            </a:r>
            <a:r>
              <a:rPr lang="hu"/>
              <a:t> - z</a:t>
            </a:r>
            <a:r>
              <a:rPr baseline="-25000" lang="hu"/>
              <a:t>m</a:t>
            </a:r>
            <a:r>
              <a:rPr lang="hu"/>
              <a:t>/(1-θ</a:t>
            </a:r>
            <a:r>
              <a:rPr baseline="-25000" lang="hu"/>
              <a:t>1</a:t>
            </a:r>
            <a:r>
              <a:rPr lang="hu"/>
              <a:t>) 		θ</a:t>
            </a:r>
            <a:r>
              <a:rPr baseline="-25000" lang="hu"/>
              <a:t>1</a:t>
            </a:r>
            <a:r>
              <a:rPr lang="hu"/>
              <a:t>=p</a:t>
            </a:r>
            <a:r>
              <a:rPr baseline="-25000" lang="hu"/>
              <a:t>m</a:t>
            </a:r>
            <a:r>
              <a:rPr lang="hu"/>
              <a:t>/(p</a:t>
            </a:r>
            <a:r>
              <a:rPr baseline="-25000" lang="hu"/>
              <a:t>m</a:t>
            </a:r>
            <a:r>
              <a:rPr lang="hu"/>
              <a:t>+z</a:t>
            </a:r>
            <a:r>
              <a:rPr baseline="-25000" lang="hu"/>
              <a:t>m</a:t>
            </a:r>
            <a:r>
              <a:rPr lang="hu"/>
              <a:t>)   - </a:t>
            </a:r>
            <a:r>
              <a:rPr lang="hu">
                <a:solidFill>
                  <a:srgbClr val="85200C"/>
                </a:solidFill>
              </a:rPr>
              <a:t>a legjobb közelítés 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hu"/>
              <a:t>d</a:t>
            </a:r>
            <a:r>
              <a:rPr lang="hu"/>
              <a:t>L/</a:t>
            </a:r>
            <a:r>
              <a:rPr i="1" lang="hu"/>
              <a:t>d</a:t>
            </a:r>
            <a:r>
              <a:rPr lang="hu"/>
              <a:t>θ</a:t>
            </a:r>
            <a:r>
              <a:rPr baseline="-25000" lang="hu"/>
              <a:t>2</a:t>
            </a:r>
            <a:r>
              <a:rPr lang="hu"/>
              <a:t> = p</a:t>
            </a:r>
            <a:r>
              <a:rPr baseline="-25000" lang="hu"/>
              <a:t>c</a:t>
            </a:r>
            <a:r>
              <a:rPr lang="hu"/>
              <a:t>/θ</a:t>
            </a:r>
            <a:r>
              <a:rPr baseline="-25000" lang="hu"/>
              <a:t>2</a:t>
            </a:r>
            <a:r>
              <a:rPr lang="hu"/>
              <a:t> - z</a:t>
            </a:r>
            <a:r>
              <a:rPr baseline="-25000" lang="hu"/>
              <a:t>c</a:t>
            </a:r>
            <a:r>
              <a:rPr lang="hu"/>
              <a:t>/(1-θ</a:t>
            </a:r>
            <a:r>
              <a:rPr baseline="-25000" lang="hu"/>
              <a:t>2</a:t>
            </a:r>
            <a:r>
              <a:rPr lang="hu"/>
              <a:t>) 		θ</a:t>
            </a:r>
            <a:r>
              <a:rPr baseline="-25000" lang="hu"/>
              <a:t>2</a:t>
            </a:r>
            <a:r>
              <a:rPr lang="hu"/>
              <a:t>=p</a:t>
            </a:r>
            <a:r>
              <a:rPr baseline="-25000" lang="hu"/>
              <a:t>c</a:t>
            </a:r>
            <a:r>
              <a:rPr lang="hu"/>
              <a:t>/(p</a:t>
            </a:r>
            <a:r>
              <a:rPr baseline="-25000" lang="hu"/>
              <a:t>c</a:t>
            </a:r>
            <a:r>
              <a:rPr lang="hu"/>
              <a:t>+z</a:t>
            </a:r>
            <a:r>
              <a:rPr baseline="-25000" lang="hu"/>
              <a:t>c</a:t>
            </a:r>
            <a:r>
              <a:rPr lang="hu"/>
              <a:t>)       </a:t>
            </a:r>
            <a:r>
              <a:rPr lang="hu">
                <a:solidFill>
                  <a:srgbClr val="85200C"/>
                </a:solidFill>
              </a:rPr>
              <a:t>megfigyelt arány</a:t>
            </a:r>
            <a:endParaRPr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solidFill>
                  <a:schemeClr val="dk1"/>
                </a:solidFill>
              </a:rPr>
              <a:t>teljes adatok esetén a Bayes-háló paramétertanulási problémája elkülönülő tanulási problémákra dekomponálható, egy-egy probléma egy-egy paraméterre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naiv Bayes-modellek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0000"/>
                </a:solidFill>
              </a:rPr>
              <a:t>naiv Bayes-modell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389600"/>
            <a:ext cx="314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/>
              <a:t>A megjósolandó C osztály- változó a fa gyökere, az X</a:t>
            </a:r>
            <a:r>
              <a:rPr baseline="-25000" lang="hu" sz="1600"/>
              <a:t>i</a:t>
            </a:r>
            <a:r>
              <a:rPr lang="hu" sz="1600"/>
              <a:t> attribútumváltozók a fa levelei.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1600"/>
              <a:t>P(C=igaz)=θ, P(X</a:t>
            </a:r>
            <a:r>
              <a:rPr baseline="-25000" lang="hu" sz="1600"/>
              <a:t>1</a:t>
            </a:r>
            <a:r>
              <a:rPr lang="hu" sz="1600"/>
              <a:t>=igaz|C=igaz)=θ</a:t>
            </a:r>
            <a:r>
              <a:rPr baseline="-25000" lang="hu" sz="1600"/>
              <a:t>1</a:t>
            </a:r>
            <a:r>
              <a:rPr lang="hu" sz="1600"/>
              <a:t>, …, </a:t>
            </a:r>
            <a:r>
              <a:rPr lang="hu" sz="1600"/>
              <a:t>P(X</a:t>
            </a:r>
            <a:r>
              <a:rPr baseline="-25000" lang="hu" sz="1600"/>
              <a:t>n</a:t>
            </a:r>
            <a:r>
              <a:rPr lang="hu" sz="1600"/>
              <a:t>=igaz|C=igaz)=θ</a:t>
            </a:r>
            <a:r>
              <a:rPr baseline="-25000" lang="hu" sz="1600"/>
              <a:t>n</a:t>
            </a:r>
            <a:r>
              <a:rPr lang="hu" sz="1600"/>
              <a:t> </a:t>
            </a:r>
            <a:r>
              <a:rPr lang="hu" sz="1600"/>
              <a:t> 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1600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 sz="1600"/>
              <a:t>(C|x</a:t>
            </a:r>
            <a:r>
              <a:rPr baseline="-25000" lang="hu" sz="1600"/>
              <a:t>1</a:t>
            </a:r>
            <a:r>
              <a:rPr lang="hu" sz="1600"/>
              <a:t>,...,x</a:t>
            </a:r>
            <a:r>
              <a:rPr baseline="-25000" lang="hu" sz="1600"/>
              <a:t>n</a:t>
            </a:r>
            <a:r>
              <a:rPr lang="hu" sz="1600"/>
              <a:t>) = 𝛼</a:t>
            </a:r>
            <a:r>
              <a:rPr lang="hu" sz="1600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 sz="1600"/>
              <a:t>(C)∏</a:t>
            </a:r>
            <a:r>
              <a:rPr baseline="-25000" lang="hu" sz="1600"/>
              <a:t>i</a:t>
            </a:r>
            <a:r>
              <a:rPr lang="hu" sz="1600"/>
              <a:t>P(x</a:t>
            </a:r>
            <a:r>
              <a:rPr baseline="-25000" lang="hu" sz="1600"/>
              <a:t>i</a:t>
            </a:r>
            <a:r>
              <a:rPr lang="hu" sz="1600"/>
              <a:t>|C)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naiv, mert feltételezi, hogy az attribútumok egymástól feltételesen függetlenek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75" y="916413"/>
            <a:ext cx="544650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ML paramétertanulás - folytonos eset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folytonos eset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78100" y="3853425"/>
            <a:ext cx="77217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az átlag ML-becslése a mintaátlag, a szórás ML-becslése a minta átlagos szórásnégyzetének négyzetgyöke (</a:t>
            </a:r>
            <a:r>
              <a:rPr i="1" lang="hu"/>
              <a:t>józan ész</a:t>
            </a:r>
            <a:r>
              <a:rPr lang="hu"/>
              <a:t>)</a:t>
            </a:r>
            <a:endParaRPr/>
          </a:p>
        </p:txBody>
      </p:sp>
      <p:pic>
        <p:nvPicPr>
          <p:cNvPr descr="P(x)=\frac{1}{\sqrt{2\pi}\sigma}e^{-\frac{(x-\mu)^2}{2\sigma^2}}" id="157" name="Google Shape;157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00" y="323413"/>
            <a:ext cx="2953550" cy="81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=\sum_{j=1}^N\log \frac{1}{\sqrt{2\pi}\sigma}e^{-\frac{(x_j-\mu)^2}{2\sigma^2}}=N(-\log\sqrt{2\pi}-\log\sigma)-\sum_{j=1}^N \frac{(x_j-\mu)^2}{2\sigma^2}" id="158" name="Google Shape;158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00" y="2118075"/>
            <a:ext cx="705555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L}{\partial\mu}=-\frac{1}{\sigma^2}\sum_{j=1}^N(x_j-\mu)=0 \ \Longrightarrow  \mu=\frac{\sum_jx_j}{N}" id="159" name="Google Shape;159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488" y="1250400"/>
            <a:ext cx="604762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L}{\partial\sigma}=-\frac{N}{\sigma}+\frac{1}{\sigma^3}\sum_{j=1}^N(x_j-\mu)^2=0 \ \Longrightarrow  \sigma=\sqrt{\frac{\sum_j(x_j-\mu)^2}{N}}" id="160" name="Google Shape;160;p3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863" y="2753075"/>
            <a:ext cx="6661374" cy="7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lineáris Gauss-modell, X f. szülő, Y f. gyerek 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253200" y="3344875"/>
            <a:ext cx="35988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hu">
                <a:solidFill>
                  <a:srgbClr val="CC0000"/>
                </a:solidFill>
              </a:rPr>
              <a:t>E</a:t>
            </a:r>
            <a:r>
              <a:rPr lang="hu"/>
              <a:t> a jól ismert hibanégyzetek összege,</a:t>
            </a:r>
            <a:r>
              <a:rPr lang="hu"/>
              <a:t> </a:t>
            </a:r>
            <a:r>
              <a:rPr lang="hu"/>
              <a:t>ezt a lineáris regresszió minimalizálja; feltéve, hogy ε rögzített varienciájú zaj.</a:t>
            </a:r>
            <a:endParaRPr/>
          </a:p>
        </p:txBody>
      </p:sp>
      <p:pic>
        <p:nvPicPr>
          <p:cNvPr descr="y=\theta_1x+\theta_2+\varepsilon" id="167" name="Google Shape;167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" y="1152475"/>
            <a:ext cx="2026600" cy="31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=\sum_{j=1}^N(y-(\theta_1x+\theta_2))^2" id="168" name="Google Shape;168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2950"/>
            <a:ext cx="299228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y|x)=\frac{1}{\sqrt{2\pi}\sigma}e^{-\frac{(y-(\theta_1x+\theta_2))^2}{2\sigma^2}}" id="169" name="Google Shape;169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1603900"/>
            <a:ext cx="290285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3363425" y="1721300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maximalizálása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3394025" y="262295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minimalizálása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400" y="686925"/>
            <a:ext cx="2646366" cy="185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8304" y="2688325"/>
            <a:ext cx="3447149" cy="241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statisztikai tanulás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maximum-likelihood paramétertanulás: diszkrét modellek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naiv Bayes-modellek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Bayes-hálóstruktúrák tanulása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maximum-likelihood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lineáris regresszió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összefoglalás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teljes Bayes-tanulás adja a legjobb eredményeket, de gyakran kezelhetetlen bonyolultságú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MAP-tanulás egészséges kompromisszum a bonyolultság tekintetében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ML-tanulás egyenlő valószínűségű hipotéziseket feltételez, nagy méretű adatokra helyes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tekintsünk egy paraméterezett családját a modellek egy halmazának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írjuk le az adatok valószínűségét mint a paraméterek egy függvényét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ez a rejtett változók szerinti összegzést igényelhet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keressük meg a paraméterek azon értékét, ahol a derivált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időnként nehéz feladat, optimalizációs módszerek segíthetnek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statisztikai tanulás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tények és hipotézisek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tények</a:t>
            </a:r>
            <a:r>
              <a:rPr lang="hu"/>
              <a:t> - adott területet leíró valószínűségi változók konkrét megvalósulása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d</a:t>
            </a:r>
            <a:r>
              <a:rPr lang="hu"/>
              <a:t>=d</a:t>
            </a:r>
            <a:r>
              <a:rPr baseline="-25000" lang="hu"/>
              <a:t>1</a:t>
            </a:r>
            <a:r>
              <a:rPr lang="hu"/>
              <a:t>,...,d</a:t>
            </a:r>
            <a:r>
              <a:rPr baseline="-25000" lang="hu"/>
              <a:t>N </a:t>
            </a:r>
            <a:r>
              <a:rPr lang="hu"/>
              <a:t>(tanuló adatok: a </a:t>
            </a:r>
            <a:r>
              <a:rPr i="1" lang="hu"/>
              <a:t>j</a:t>
            </a:r>
            <a:r>
              <a:rPr lang="hu"/>
              <a:t>. kísérlet eredménye d</a:t>
            </a:r>
            <a:r>
              <a:rPr baseline="-25000" lang="hu"/>
              <a:t>j</a:t>
            </a:r>
            <a:r>
              <a:rPr lang="hu"/>
              <a:t>, a D</a:t>
            </a:r>
            <a:r>
              <a:rPr baseline="-25000" lang="hu"/>
              <a:t>j</a:t>
            </a:r>
            <a:r>
              <a:rPr lang="hu"/>
              <a:t> v.v. értéke)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hu"/>
              <a:t>hipotézis</a:t>
            </a:r>
            <a:r>
              <a:rPr lang="hu"/>
              <a:t> - elmélet: hogyan működik a világ?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 - hipotézis változó, h</a:t>
            </a:r>
            <a:r>
              <a:rPr baseline="-25000" lang="hu"/>
              <a:t>1</a:t>
            </a:r>
            <a:r>
              <a:rPr lang="hu"/>
              <a:t>, h</a:t>
            </a:r>
            <a:r>
              <a:rPr baseline="-25000" lang="hu"/>
              <a:t>2</a:t>
            </a:r>
            <a:r>
              <a:rPr lang="hu"/>
              <a:t>, … értékek 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/>
              <a:t>(H) a priori eloszlással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P(h</a:t>
            </a:r>
            <a:r>
              <a:rPr baseline="-25000" lang="hu"/>
              <a:t>i</a:t>
            </a:r>
            <a:r>
              <a:rPr lang="hu"/>
              <a:t>|</a:t>
            </a:r>
            <a:r>
              <a:rPr b="1" lang="hu"/>
              <a:t>d</a:t>
            </a:r>
            <a:r>
              <a:rPr lang="hu"/>
              <a:t>)=𝛼P(</a:t>
            </a:r>
            <a:r>
              <a:rPr b="1" lang="hu"/>
              <a:t>d</a:t>
            </a:r>
            <a:r>
              <a:rPr lang="hu"/>
              <a:t>|h</a:t>
            </a:r>
            <a:r>
              <a:rPr baseline="-25000" lang="hu"/>
              <a:t>i</a:t>
            </a:r>
            <a:r>
              <a:rPr lang="hu"/>
              <a:t>)P(h</a:t>
            </a:r>
            <a:r>
              <a:rPr baseline="-25000" lang="hu"/>
              <a:t>i</a:t>
            </a:r>
            <a:r>
              <a:rPr lang="hu"/>
              <a:t>)    - ahol  </a:t>
            </a:r>
            <a:r>
              <a:rPr lang="hu"/>
              <a:t>P(</a:t>
            </a:r>
            <a:r>
              <a:rPr b="1" lang="hu"/>
              <a:t>d</a:t>
            </a:r>
            <a:r>
              <a:rPr lang="hu"/>
              <a:t>|h</a:t>
            </a:r>
            <a:r>
              <a:rPr baseline="-25000" lang="hu"/>
              <a:t>i</a:t>
            </a:r>
            <a:r>
              <a:rPr lang="hu"/>
              <a:t>) </a:t>
            </a:r>
            <a:r>
              <a:rPr lang="hu">
                <a:solidFill>
                  <a:srgbClr val="A61C00"/>
                </a:solidFill>
              </a:rPr>
              <a:t>likelihood</a:t>
            </a:r>
            <a:r>
              <a:rPr lang="h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Ismeretlen X mennyiségre vonatkozó predikció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/>
              <a:t>(X|</a:t>
            </a:r>
            <a:r>
              <a:rPr b="1" lang="hu"/>
              <a:t>d</a:t>
            </a:r>
            <a:r>
              <a:rPr lang="hu"/>
              <a:t>)=∑</a:t>
            </a:r>
            <a:r>
              <a:rPr baseline="-25000" lang="hu"/>
              <a:t>i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/>
              <a:t>(X|</a:t>
            </a:r>
            <a:r>
              <a:rPr b="1" lang="hu"/>
              <a:t>d</a:t>
            </a:r>
            <a:r>
              <a:rPr lang="hu"/>
              <a:t>,h</a:t>
            </a:r>
            <a:r>
              <a:rPr baseline="-25000" lang="hu"/>
              <a:t>i</a:t>
            </a:r>
            <a:r>
              <a:rPr lang="hu"/>
              <a:t>)</a:t>
            </a:r>
            <a:r>
              <a:rPr lang="hu"/>
              <a:t>P</a:t>
            </a:r>
            <a:r>
              <a:rPr lang="hu"/>
              <a:t>(h</a:t>
            </a:r>
            <a:r>
              <a:rPr baseline="-25000" lang="hu"/>
              <a:t>i</a:t>
            </a:r>
            <a:r>
              <a:rPr lang="hu"/>
              <a:t>|</a:t>
            </a:r>
            <a:r>
              <a:rPr b="1" lang="hu"/>
              <a:t>d</a:t>
            </a:r>
            <a:r>
              <a:rPr lang="hu"/>
              <a:t>)=</a:t>
            </a:r>
            <a:r>
              <a:rPr lang="hu"/>
              <a:t>∑</a:t>
            </a:r>
            <a:r>
              <a:rPr baseline="-25000" lang="hu"/>
              <a:t>i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/>
              <a:t>(X|h</a:t>
            </a:r>
            <a:r>
              <a:rPr baseline="-25000" lang="hu"/>
              <a:t>i</a:t>
            </a:r>
            <a:r>
              <a:rPr lang="hu"/>
              <a:t>)P(h</a:t>
            </a:r>
            <a:r>
              <a:rPr baseline="-25000" lang="hu"/>
              <a:t>i</a:t>
            </a:r>
            <a:r>
              <a:rPr lang="hu"/>
              <a:t>|</a:t>
            </a:r>
            <a:r>
              <a:rPr b="1" lang="hu"/>
              <a:t>d</a:t>
            </a:r>
            <a:r>
              <a:rPr lang="hu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cukorkás példa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Tegyük fel, hogy a gyártó 5 fajta csomagolásban küldi a terméket: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h1 (10%): 100% meggyes cukorka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h2 (20%): 75% meggyes cukorka + 25% citromos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h3 (40%): 50% meggyes cukorka + 50% citromos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h4 (20%): 25% meggyes cukorka + 75% citromos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h5 (10%): 100% citromos cukorka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 csomagot megbontva 10 db. citromos cukorkát veszünk ki találomra.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Melyik fajta csomagolásból kaptunk?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Milyen lesz a soron következő cukorka?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(egyforma és egyenletes eloszlást feltételezve)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P(h</a:t>
            </a:r>
            <a:r>
              <a:rPr baseline="-25000" lang="hu"/>
              <a:t>i</a:t>
            </a:r>
            <a:r>
              <a:rPr lang="hu"/>
              <a:t>|d</a:t>
            </a:r>
            <a:r>
              <a:rPr baseline="-25000" lang="hu"/>
              <a:t>1</a:t>
            </a:r>
            <a:r>
              <a:rPr lang="hu"/>
              <a:t>,...,d</a:t>
            </a:r>
            <a:r>
              <a:rPr baseline="-25000" lang="hu"/>
              <a:t>N</a:t>
            </a:r>
            <a:r>
              <a:rPr lang="hu"/>
              <a:t>) a posteriori valószínűségek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88" y="1155350"/>
            <a:ext cx="54570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P(d</a:t>
            </a:r>
            <a:r>
              <a:rPr baseline="-25000" lang="hu"/>
              <a:t>N+1</a:t>
            </a:r>
            <a:r>
              <a:rPr lang="hu"/>
              <a:t>=citrom|d</a:t>
            </a:r>
            <a:r>
              <a:rPr baseline="-25000" lang="hu"/>
              <a:t>1</a:t>
            </a:r>
            <a:r>
              <a:rPr lang="hu"/>
              <a:t>,...,d</a:t>
            </a:r>
            <a:r>
              <a:rPr baseline="-25000" lang="hu"/>
              <a:t>N</a:t>
            </a:r>
            <a:r>
              <a:rPr lang="hu"/>
              <a:t>) Bayes-predikció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88" y="1170125"/>
            <a:ext cx="54570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maximum a posteriori hipotézis (MAP)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74000" y="1152475"/>
            <a:ext cx="87582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hipotézisek tere gyakran kezelhetetlenül nagy (pl. korábban 6 változós logikai. fv.)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85200C"/>
                </a:solidFill>
              </a:rPr>
              <a:t>egyetlen</a:t>
            </a:r>
            <a:r>
              <a:rPr lang="hu"/>
              <a:t>, a </a:t>
            </a:r>
            <a:r>
              <a:rPr lang="hu">
                <a:solidFill>
                  <a:srgbClr val="85200C"/>
                </a:solidFill>
              </a:rPr>
              <a:t>legvalószínűbb</a:t>
            </a:r>
            <a:r>
              <a:rPr lang="hu"/>
              <a:t> hipotézis alapján végezzük a predikciót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azon h</a:t>
            </a:r>
            <a:r>
              <a:rPr baseline="-25000" lang="hu"/>
              <a:t>i</a:t>
            </a:r>
            <a:r>
              <a:rPr lang="hu"/>
              <a:t> alapján, mely maximalizálja </a:t>
            </a:r>
            <a:r>
              <a:rPr lang="hu">
                <a:solidFill>
                  <a:srgbClr val="0000FF"/>
                </a:solidFill>
              </a:rPr>
              <a:t>P(h</a:t>
            </a:r>
            <a:r>
              <a:rPr baseline="-25000" lang="hu">
                <a:solidFill>
                  <a:srgbClr val="0000FF"/>
                </a:solidFill>
              </a:rPr>
              <a:t>i</a:t>
            </a:r>
            <a:r>
              <a:rPr lang="hu">
                <a:solidFill>
                  <a:srgbClr val="0000FF"/>
                </a:solidFill>
              </a:rPr>
              <a:t>|</a:t>
            </a:r>
            <a:r>
              <a:rPr b="1" lang="hu">
                <a:solidFill>
                  <a:srgbClr val="0000FF"/>
                </a:solidFill>
              </a:rPr>
              <a:t>d</a:t>
            </a:r>
            <a:r>
              <a:rPr lang="hu">
                <a:solidFill>
                  <a:srgbClr val="0000FF"/>
                </a:solidFill>
              </a:rPr>
              <a:t>)</a:t>
            </a:r>
            <a:r>
              <a:rPr lang="hu"/>
              <a:t>-t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maximalizálja </a:t>
            </a:r>
            <a:r>
              <a:rPr lang="hu">
                <a:solidFill>
                  <a:srgbClr val="1155CC"/>
                </a:solidFill>
              </a:rPr>
              <a:t>P(</a:t>
            </a:r>
            <a:r>
              <a:rPr b="1" lang="hu">
                <a:solidFill>
                  <a:srgbClr val="1155CC"/>
                </a:solidFill>
              </a:rPr>
              <a:t>d</a:t>
            </a:r>
            <a:r>
              <a:rPr lang="hu">
                <a:solidFill>
                  <a:srgbClr val="1155CC"/>
                </a:solidFill>
              </a:rPr>
              <a:t>|h</a:t>
            </a:r>
            <a:r>
              <a:rPr baseline="-25000" lang="hu">
                <a:solidFill>
                  <a:srgbClr val="1155CC"/>
                </a:solidFill>
              </a:rPr>
              <a:t>i</a:t>
            </a:r>
            <a:r>
              <a:rPr lang="hu">
                <a:solidFill>
                  <a:srgbClr val="1155CC"/>
                </a:solidFill>
              </a:rPr>
              <a:t>)P(h</a:t>
            </a:r>
            <a:r>
              <a:rPr baseline="-25000" lang="hu">
                <a:solidFill>
                  <a:srgbClr val="1155CC"/>
                </a:solidFill>
              </a:rPr>
              <a:t>i</a:t>
            </a:r>
            <a:r>
              <a:rPr lang="hu">
                <a:solidFill>
                  <a:srgbClr val="1155CC"/>
                </a:solidFill>
              </a:rPr>
              <a:t>)</a:t>
            </a:r>
            <a:r>
              <a:rPr lang="hu"/>
              <a:t>-t, és vele együtt </a:t>
            </a:r>
            <a:r>
              <a:rPr i="1" lang="hu">
                <a:solidFill>
                  <a:srgbClr val="1155CC"/>
                </a:solidFill>
              </a:rPr>
              <a:t>log</a:t>
            </a:r>
            <a:r>
              <a:rPr lang="hu">
                <a:solidFill>
                  <a:srgbClr val="1155CC"/>
                </a:solidFill>
              </a:rPr>
              <a:t> </a:t>
            </a:r>
            <a:r>
              <a:rPr lang="hu">
                <a:solidFill>
                  <a:srgbClr val="1155CC"/>
                </a:solidFill>
              </a:rPr>
              <a:t>P(</a:t>
            </a:r>
            <a:r>
              <a:rPr b="1" lang="hu">
                <a:solidFill>
                  <a:srgbClr val="1155CC"/>
                </a:solidFill>
              </a:rPr>
              <a:t>d</a:t>
            </a:r>
            <a:r>
              <a:rPr lang="hu">
                <a:solidFill>
                  <a:srgbClr val="1155CC"/>
                </a:solidFill>
              </a:rPr>
              <a:t>|h</a:t>
            </a:r>
            <a:r>
              <a:rPr baseline="-25000" lang="hu">
                <a:solidFill>
                  <a:srgbClr val="1155CC"/>
                </a:solidFill>
              </a:rPr>
              <a:t>i</a:t>
            </a:r>
            <a:r>
              <a:rPr lang="hu">
                <a:solidFill>
                  <a:srgbClr val="1155CC"/>
                </a:solidFill>
              </a:rPr>
              <a:t>) + </a:t>
            </a:r>
            <a:r>
              <a:rPr i="1" lang="hu">
                <a:solidFill>
                  <a:srgbClr val="1155CC"/>
                </a:solidFill>
              </a:rPr>
              <a:t>log</a:t>
            </a:r>
            <a:r>
              <a:rPr lang="hu">
                <a:solidFill>
                  <a:srgbClr val="1155CC"/>
                </a:solidFill>
              </a:rPr>
              <a:t> P(h</a:t>
            </a:r>
            <a:r>
              <a:rPr baseline="-25000" lang="hu">
                <a:solidFill>
                  <a:srgbClr val="1155CC"/>
                </a:solidFill>
              </a:rPr>
              <a:t>i</a:t>
            </a:r>
            <a:r>
              <a:rPr lang="hu">
                <a:solidFill>
                  <a:srgbClr val="1155CC"/>
                </a:solidFill>
              </a:rPr>
              <a:t>)</a:t>
            </a:r>
            <a:r>
              <a:rPr lang="hu"/>
              <a:t> -t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utóbbi tekinthető azon bitek számának, ami kódolja a mintát az adott hipotézis esetén + kódolja a hipotézist. (1-nél kisebb számok miatt negatív mennyiség)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minimális hosszúságú leírás (MDL) - adatkódolás minimalizálása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3 citromos cukor után a MAP 100%-ra jósolja a negyedik cukor citromosságát, a Bayes csak 80%-ra.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Sok adat esetén a MAP és Bayes konvergál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maximum likelihood hipotézis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feltétel: egyenletes 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lang="hu"/>
              <a:t>(H) a priori eloszlás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" sz="1800"/>
              <a:t>MAP speciális esete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statisztikában nagyon elterjedt, </a:t>
            </a:r>
            <a:r>
              <a:rPr lang="hu">
                <a:solidFill>
                  <a:srgbClr val="1155CC"/>
                </a:solidFill>
              </a:rPr>
              <a:t>standard</a:t>
            </a:r>
            <a:r>
              <a:rPr lang="hu"/>
              <a:t> módszer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hasznos, ha a hipotézisek komplexek, kezdeti eloszlást nehéz meghatározni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nagy adathalmaz esetén megközelíti a Bayes- és MAP-tanulást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ját világo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