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5f1fe8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5f1fe8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5f1fe8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5f1fe8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5f1fe8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5f1fe8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5f1fe8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5f1fe8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5f1fe83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5f1fe83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5f1fe83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5f1fe83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5f1fe83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5f1fe83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5f1fe83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5f1fe83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5f1fe83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5f1fe83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5f1fe83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5f1fe83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5f1fe8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5f1fe8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5f1fe83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5f1fe83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5f1fe83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45f1fe83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5f1fe83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5f1fe83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5f1fe83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5f1fe83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5f1fe8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5f1fe8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5f1fe8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5f1fe8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5f1fe8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5f1fe8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5f1fe8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5f1fe8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5f1fe8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5f1fe8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5f1fe8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5f1fe8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5f1fe8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5f1fe8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None/>
              <a:defRPr sz="5200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introducing-recurrent-neural-networks-f359653d7020" TargetMode="External"/><Relationship Id="rId4" Type="http://schemas.openxmlformats.org/officeDocument/2006/relationships/hyperlink" Target="https://towardsdatascience.com/introducing-recurrent-neural-networks-f359653d7020" TargetMode="External"/><Relationship Id="rId5" Type="http://schemas.openxmlformats.org/officeDocument/2006/relationships/hyperlink" Target="https://en.wikipedia.org/wiki/Boltzmann_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mesterséges intelligencia alapjai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neurális hálók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egyszerű előrecsatolt háló, egy rejtett réteggel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paraméterezett nemlineáris függvények családja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a súlyok megváltoztatásával a függvény is változik, ez a tanulás módja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a</a:t>
            </a:r>
            <a:r>
              <a:rPr baseline="-25000" lang="hu"/>
              <a:t>5</a:t>
            </a:r>
            <a:r>
              <a:rPr lang="hu"/>
              <a:t> = g(W</a:t>
            </a:r>
            <a:r>
              <a:rPr baseline="-25000" lang="hu"/>
              <a:t>3,5</a:t>
            </a:r>
            <a:r>
              <a:rPr lang="hu"/>
              <a:t>a</a:t>
            </a:r>
            <a:r>
              <a:rPr baseline="-25000" lang="hu"/>
              <a:t>3</a:t>
            </a:r>
            <a:r>
              <a:rPr lang="hu"/>
              <a:t>+W</a:t>
            </a:r>
            <a:r>
              <a:rPr baseline="-25000" lang="hu"/>
              <a:t>4,5</a:t>
            </a:r>
            <a:r>
              <a:rPr lang="hu"/>
              <a:t>a</a:t>
            </a:r>
            <a:r>
              <a:rPr baseline="-25000" lang="hu"/>
              <a:t>4</a:t>
            </a:r>
            <a:r>
              <a:rPr lang="hu"/>
              <a:t>) = </a:t>
            </a:r>
            <a:r>
              <a:rPr lang="hu"/>
              <a:t>g(W</a:t>
            </a:r>
            <a:r>
              <a:rPr baseline="-25000" lang="hu"/>
              <a:t>3,5</a:t>
            </a:r>
            <a:r>
              <a:rPr lang="hu"/>
              <a:t>g(W</a:t>
            </a:r>
            <a:r>
              <a:rPr baseline="-25000" lang="hu"/>
              <a:t>1,3</a:t>
            </a:r>
            <a:r>
              <a:rPr lang="hu">
                <a:solidFill>
                  <a:srgbClr val="A61C00"/>
                </a:solidFill>
              </a:rPr>
              <a:t>a</a:t>
            </a:r>
            <a:r>
              <a:rPr baseline="-25000" lang="hu">
                <a:solidFill>
                  <a:srgbClr val="A61C00"/>
                </a:solidFill>
              </a:rPr>
              <a:t>1</a:t>
            </a:r>
            <a:r>
              <a:rPr lang="hu"/>
              <a:t>+W</a:t>
            </a:r>
            <a:r>
              <a:rPr baseline="-25000" lang="hu"/>
              <a:t>2,3</a:t>
            </a:r>
            <a:r>
              <a:rPr lang="hu">
                <a:solidFill>
                  <a:srgbClr val="A61C00"/>
                </a:solidFill>
              </a:rPr>
              <a:t>a</a:t>
            </a:r>
            <a:r>
              <a:rPr baseline="-25000" lang="hu">
                <a:solidFill>
                  <a:srgbClr val="A61C00"/>
                </a:solidFill>
              </a:rPr>
              <a:t>2</a:t>
            </a:r>
            <a:r>
              <a:rPr lang="hu"/>
              <a:t>)+W</a:t>
            </a:r>
            <a:r>
              <a:rPr baseline="-25000" lang="hu"/>
              <a:t>4,5</a:t>
            </a:r>
            <a:r>
              <a:rPr lang="hu"/>
              <a:t>g(W</a:t>
            </a:r>
            <a:r>
              <a:rPr baseline="-25000" lang="hu"/>
              <a:t>1,4</a:t>
            </a:r>
            <a:r>
              <a:rPr lang="hu">
                <a:solidFill>
                  <a:srgbClr val="A61C00"/>
                </a:solidFill>
              </a:rPr>
              <a:t>a</a:t>
            </a:r>
            <a:r>
              <a:rPr baseline="-25000" lang="hu">
                <a:solidFill>
                  <a:srgbClr val="A61C00"/>
                </a:solidFill>
              </a:rPr>
              <a:t>1</a:t>
            </a:r>
            <a:r>
              <a:rPr lang="hu"/>
              <a:t>+W</a:t>
            </a:r>
            <a:r>
              <a:rPr baseline="-25000" lang="hu"/>
              <a:t>2,4</a:t>
            </a:r>
            <a:r>
              <a:rPr lang="hu">
                <a:solidFill>
                  <a:srgbClr val="A61C00"/>
                </a:solidFill>
              </a:rPr>
              <a:t>a</a:t>
            </a:r>
            <a:r>
              <a:rPr baseline="-25000" lang="hu">
                <a:solidFill>
                  <a:srgbClr val="A61C00"/>
                </a:solidFill>
              </a:rPr>
              <a:t>2</a:t>
            </a:r>
            <a:r>
              <a:rPr lang="hu"/>
              <a:t>)</a:t>
            </a:r>
            <a:r>
              <a:rPr lang="hu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25" y="2419675"/>
            <a:ext cx="4907951" cy="27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egyrétegű előrecsatolt neurális hálók (perceptronok)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12900"/>
            <a:ext cx="43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összes bemenet közvetlenül a kimenetre kapcsolódik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minden kimeneti egység független a többitől, így elég egyenként vizsgálni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súlyok módosításával a output-függvény helye, alakja, iránya változtatható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50" y="1189100"/>
            <a:ext cx="4371300" cy="379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075" y="2918850"/>
            <a:ext cx="3348324" cy="23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perceptron kifejezőképessége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Tekintsük, amikor g = küszöb (Rosenblatt 1957, 1960)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képes az AND, OR, NOT, a többségi függvényt ábrázolni, a XOR-t nem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lineáris szeparátor függvény ∑</a:t>
            </a:r>
            <a:r>
              <a:rPr baseline="-25000" lang="hu"/>
              <a:t>j</a:t>
            </a:r>
            <a:r>
              <a:rPr lang="hu"/>
              <a:t>W</a:t>
            </a:r>
            <a:r>
              <a:rPr baseline="-25000" lang="hu"/>
              <a:t>j</a:t>
            </a:r>
            <a:r>
              <a:rPr lang="hu"/>
              <a:t>x</a:t>
            </a:r>
            <a:r>
              <a:rPr baseline="-25000" lang="hu"/>
              <a:t>j</a:t>
            </a:r>
            <a:r>
              <a:rPr lang="hu"/>
              <a:t>&gt;0, vagy </a:t>
            </a:r>
            <a:r>
              <a:rPr b="1" lang="hu"/>
              <a:t>Wx</a:t>
            </a:r>
            <a:r>
              <a:rPr lang="hu"/>
              <a:t>&gt;0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Minsky és Papert könyve (1969) </a:t>
            </a:r>
            <a:r>
              <a:rPr lang="hu" sz="1300"/>
              <a:t>problémák, hiányosságok bemutatása; kutatások visszavetése</a:t>
            </a:r>
            <a:endParaRPr sz="1300">
              <a:solidFill>
                <a:srgbClr val="00FFFF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01" y="3053852"/>
            <a:ext cx="5936998" cy="2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perceptron tanulás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Tanulás a tanulóhalmazon mért hiba csökkentése a súlyok módosításával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</a:t>
            </a:r>
            <a:r>
              <a:rPr i="1" lang="hu"/>
              <a:t>x</a:t>
            </a:r>
            <a:r>
              <a:rPr lang="hu"/>
              <a:t> input, </a:t>
            </a:r>
            <a:r>
              <a:rPr i="1" lang="hu"/>
              <a:t>y</a:t>
            </a:r>
            <a:r>
              <a:rPr lang="hu"/>
              <a:t> output esetén a négyzetes hiba: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 = ½Err</a:t>
            </a:r>
            <a:r>
              <a:rPr baseline="30000" lang="hu"/>
              <a:t>2 </a:t>
            </a:r>
            <a:r>
              <a:rPr lang="hu"/>
              <a:t>= ½(y-h</a:t>
            </a:r>
            <a:r>
              <a:rPr baseline="-25000" lang="hu"/>
              <a:t>w</a:t>
            </a:r>
            <a:r>
              <a:rPr lang="hu"/>
              <a:t>(x))</a:t>
            </a:r>
            <a:r>
              <a:rPr baseline="30000" lang="hu"/>
              <a:t>2</a:t>
            </a:r>
            <a:r>
              <a:rPr lang="hu"/>
              <a:t>, ahol h</a:t>
            </a:r>
            <a:r>
              <a:rPr baseline="-25000" lang="hu"/>
              <a:t>w</a:t>
            </a:r>
            <a:r>
              <a:rPr lang="hu"/>
              <a:t>(x) a perceptron kimeneti értéke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gradiensalapú optimalizálás, minden súlyra vonatkozó parciális derivált kell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súlyfrissítés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  							(𝛂 - tanulási faktor)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ha a hiba pozitív (a háló kimenete kicsi), pozitív bemenet súlyait növelni, negatív bemenet súlyait csökkenteni kell (ha negatív a hiba, akkor fordítva)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descr="\frac{\partial E}{\partial W_j}=Err\times\frac{\partial Err}{\partial W_j}=Err\times \frac{\partial}{\partial W_j}\left(y-g\left(\sum_{j=0}^n W_jx_j\right)\right)=-Err\times g'(in)\times x_j" id="134" name="Google Shape;134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77" y="2485277"/>
            <a:ext cx="7117076" cy="4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j\leftarrow W_j+\alpha Err\times g'(in)\times x_j" id="135" name="Google Shape;135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975" y="3406625"/>
            <a:ext cx="2846100" cy="2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perceptron tanulási görbe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perceptron tanulása egy konzisztens függvényhez konvergál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minden lineárisan szeparálható adathalmaz esetén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perceptron a </a:t>
            </a:r>
            <a:r>
              <a:rPr i="1" lang="hu"/>
              <a:t>többségi</a:t>
            </a:r>
            <a:r>
              <a:rPr lang="hu"/>
              <a:t> függvényt gyorsan megtanulja, a döntési fa képtelen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vendéglői függvényt a döntési fa jól tanulja, a perceptron nem képes ábrázolni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06" y="2774800"/>
            <a:ext cx="3378227" cy="23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575" y="2774800"/>
            <a:ext cx="3378227" cy="2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többrétegű előrecsatolt neurális hálók (TEN)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83350"/>
            <a:ext cx="8274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rétegek rendszerint teljesen összekötöttek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rejtett rétegek és egységek számának meghatározására  nincs módszer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63" y="2054925"/>
            <a:ext cx="6463882" cy="29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TEN kifejezőképessége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két, egymással szemben álló lágy küszöbfüggvény </a:t>
            </a:r>
            <a:r>
              <a:rPr lang="hu"/>
              <a:t>🠊</a:t>
            </a:r>
            <a:r>
              <a:rPr lang="hu"/>
              <a:t> hegygerinc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két hegygerinc kombinációja 🠊 dudor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sok dudorral minden függvény közelíthető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egy, megfelelően nagy (akár exponenciális) rejtett réteggel bármely folytonos függvény tetszőlegesen közelíthető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két rejtett réteggel nem folytonos függvények is közelíthetőek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75" y="2705654"/>
            <a:ext cx="3547799" cy="248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76" y="2705650"/>
            <a:ext cx="3486088" cy="24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hiba-visszaterjesztéses tanulás (back-propagation)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kimeneti réteg - mint korábban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						ahol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rejtett réteg: terjesszük vissza a hibát a kimeneti rétegből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frissítsük a rejtett réteg súlyait: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(az agykutatók szerint az agyunkban nincs ilyen hiba-visszaterjesztés)</a:t>
            </a:r>
            <a:endParaRPr/>
          </a:p>
        </p:txBody>
      </p:sp>
      <p:pic>
        <p:nvPicPr>
          <p:cNvPr descr="W_{j,i}\leftarrow W_{j,i}+\alpha a_j\times \Delta_i" id="165" name="Google Shape;165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00" y="1568550"/>
            <a:ext cx="259740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elta_i=Err_i\times g\prime(in_i)" id="166" name="Google Shape;166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025" y="1568550"/>
            <a:ext cx="1840438" cy="25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elta_j=g\prime (in_j)\sum_iW_{j,i}\Delta_i" id="167" name="Google Shape;167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3525" y="2284700"/>
            <a:ext cx="2065714" cy="25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k,j}\leftarrow W_{k,j}+\alpha\times a_k \Delta_j" id="168" name="Google Shape;168;p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825" y="2902225"/>
            <a:ext cx="2681294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hiba-visszaterjesztés számítása (kimeneti réteg)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egyetlen mintára a négyzetes hiba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    			ahol a kimeneti réteg csomópontjaira összegzünk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descr="E=\frac{1}{2}\sum_i(y_i-a_i)^2" id="175" name="Google Shape;175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25" y="1564300"/>
            <a:ext cx="1413876" cy="24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\partial E}{\partial W_{j,i}}= -(y_i-a_i)\frac{\partial a_i}{\partial W_{j,i}} =-(y_i-a_i)\frac{\partial g(in_i)}{\partial W_{j,i}} " id="176" name="Google Shape;176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00" y="1878200"/>
            <a:ext cx="3950724" cy="41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-(y_i-a_i)g\prime (in_i)\frac{\partial in_i}{\partial W_{j,i}} = -(y_i-a_i) g\prime (in_i)  \frac{\partial}{\partial W_{j,i}}\left(\sum_j W_{j,i}a_j\right) " id="177" name="Google Shape;177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700" y="2459700"/>
            <a:ext cx="5596864" cy="41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-(y_i-a_i)g\prime (in_i)a_j = -a_j\Delta_j " id="178" name="Google Shape;178;p3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700" y="3005100"/>
            <a:ext cx="2672874" cy="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/>
              <a:t>hiba-visszaterjesztés számítása (rejtett réteg)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partial E}{\partial W_{k,j}} = -\sum_i(y_i-a_i)\frac{\partial a_i}{\partial W_{k,j}} =  -\sum_i(y_i-a_i)\frac{\partial g(in_i)}{\partial W_{k,j}}" id="184" name="Google Shape;184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5" y="1487125"/>
            <a:ext cx="5421374" cy="48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-\sum_i(y_i-a_i)g\prime (in_i) \frac{\partial in_i}{\partial W_{k,j}} =  -\sum_i\Delta_i \frac{\partial}{\partial W_{k,j}}\left(\sum_jW_{j,i}a_j \right)" id="185" name="Google Shape;185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675" y="2103700"/>
            <a:ext cx="6297200" cy="51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 -\sum_i\Delta_iW_{j,i} \frac{\partial a_j}{\partial W_{k,j}} &#10;=  -\sum_i\Delta_iW_{j,i} \frac{\partial g(in_j)}{\partial W_{k,j}} " id="186" name="Google Shape;186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675" y="2744000"/>
            <a:ext cx="4538828" cy="48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 -\sum_i\Delta_iW_{j,i}g\prime (in_j) \frac{\partial in_j}{\partial W_{k,j}}" id="187" name="Google Shape;187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675" y="3360575"/>
            <a:ext cx="2891382" cy="48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 -\sum_i\Delta_iW_{j,i}g\prime (in_j) \frac{\partial}{\partial W_{k,j}} \left( \sum_k W_{k,j}a_k\right)" id="188" name="Google Shape;188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7675" y="3977150"/>
            <a:ext cx="4406800" cy="46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 -\sum_i\Delta_iW_{j,i}g\prime (in_j) &#10;a_k = -a_k\Delta_j" id="189" name="Google Shape;189;p3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7675" y="4593725"/>
            <a:ext cx="3909576" cy="3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agy szerkezete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neurális hálók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perceptron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többrétegű perceptron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alkalmazások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tanulási görbe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49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tanuló algoritmus minden egyes mintára kiszámolja a hálót, és kissé módosítja a súlyokat, a mintahalmaz végigfuttatását </a:t>
            </a:r>
            <a:r>
              <a:rPr lang="hu">
                <a:solidFill>
                  <a:srgbClr val="CC0000"/>
                </a:solidFill>
              </a:rPr>
              <a:t>epoch</a:t>
            </a:r>
            <a:r>
              <a:rPr lang="hu"/>
              <a:t>nak nevezzük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100 étterem feladata esetén - végül teljes egyezés ér 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jellemző hibák: lassú konvergencia, lokális minimumba érkezés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822" y="48200"/>
            <a:ext cx="3616676" cy="25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28" y="2611225"/>
            <a:ext cx="3382277" cy="23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tanulási görbék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52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4 rejtett egységet tartalmazó 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 TEN rendszerint nagyon jó komplex felismerési feladatokra (valós alkalmazások)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megoldást nem értjük.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Hogyan verjük át a TEN-t? 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475" y="2533425"/>
            <a:ext cx="5662525" cy="26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kézzel írt számjegyek felismerése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3 legközelebbi szomszéd 		2,4%-os hiba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400-300-10 egységes TEN		1,6%-os hiba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LeNet: 768-192-30-10 TEN	0,9%-os hiba   (1998, konvolúciós)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2003 legjobb módszerei		0,6%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2020 - LeNet variáns (10 r.)	0,6%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25" y="2350675"/>
            <a:ext cx="4531774" cy="275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. 9"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5450"/>
            <a:ext cx="4801550" cy="1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összefoglalás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agyunkban elképesztően sok neuron található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minden neuron egy lineáris küszöb egység?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perceptron önmagában nem elég kifejező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többrétegű előrecsatolt neurális háló már eléggé kifejező, gradiens módszerrel tanítható, hiba-visszaterjesztéssel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napjaink </a:t>
            </a:r>
            <a:r>
              <a:rPr i="1" lang="hu"/>
              <a:t>csodafegyvere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főleg a mélytanulás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tervezés, kognitív modellezés, neurális rendszerek modellezése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jelentősen elvált tudományterületek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neuronok és kapcsolataik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10</a:t>
            </a:r>
            <a:r>
              <a:rPr baseline="30000" lang="hu"/>
              <a:t>11</a:t>
            </a:r>
            <a:r>
              <a:rPr baseline="-25000" lang="hu"/>
              <a:t> </a:t>
            </a:r>
            <a:r>
              <a:rPr lang="hu"/>
              <a:t>neuron (több mint 20), 10</a:t>
            </a:r>
            <a:r>
              <a:rPr baseline="30000" lang="hu"/>
              <a:t>14</a:t>
            </a:r>
            <a:r>
              <a:rPr lang="hu"/>
              <a:t> szinapszis, 1-10 ms pontos időzítéssel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jelek zajos, </a:t>
            </a:r>
            <a:r>
              <a:rPr i="1" lang="hu"/>
              <a:t>tüskés vonat</a:t>
            </a:r>
            <a:r>
              <a:rPr lang="hu"/>
              <a:t> formájú elektromos impulzusok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053" y="1702000"/>
            <a:ext cx="5928950" cy="3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mesterséges modell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McCulloch-Pitts egység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mesterséges modell 1943-ból - a neuron akkor tüzel, ha a bemeneti értékek összege meghalad egy küszöböt </a:t>
            </a:r>
            <a:r>
              <a:rPr lang="hu" sz="1200"/>
              <a:t>(nagyon elnagyolt modell, de a lényeget tartalmazza)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a</a:t>
            </a:r>
            <a:r>
              <a:rPr baseline="-25000" lang="hu"/>
              <a:t>i</a:t>
            </a:r>
            <a:r>
              <a:rPr lang="hu"/>
              <a:t> = g(∑</a:t>
            </a:r>
            <a:r>
              <a:rPr baseline="-25000" lang="hu"/>
              <a:t>j</a:t>
            </a:r>
            <a:r>
              <a:rPr lang="hu"/>
              <a:t>w</a:t>
            </a:r>
            <a:r>
              <a:rPr baseline="-25000" lang="hu"/>
              <a:t>j,i</a:t>
            </a:r>
            <a:r>
              <a:rPr lang="hu"/>
              <a:t>a</a:t>
            </a:r>
            <a:r>
              <a:rPr baseline="-25000" lang="hu"/>
              <a:t>j</a:t>
            </a:r>
            <a:r>
              <a:rPr lang="hu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00" y="2206948"/>
            <a:ext cx="7014277" cy="27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aktivációs függvény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hu"/>
              <a:t>küszöb aktivációs függvény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hu"/>
              <a:t>szigmoid függvény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000"/>
              <a:t>W</a:t>
            </a:r>
            <a:r>
              <a:rPr baseline="-25000" lang="hu" sz="1000"/>
              <a:t>0,i</a:t>
            </a:r>
            <a:r>
              <a:rPr lang="hu" sz="1000"/>
              <a:t> eltolássúly módosításával mozgatható a küszöb</a:t>
            </a:r>
            <a:endParaRPr sz="10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12" y="2312276"/>
            <a:ext cx="7027574" cy="27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logikai függvények implementációja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McCulloch és Pitts: minden logikai függvény implementálható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1844"/>
            <a:ext cx="9144003" cy="26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hálóstruktúrák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hálóstruktúrák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előrecsatolt hálók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függvényt definiál, nincs memóriája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pillanatnyi bemenet függvénye a kimenet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jellemzően rétegekbe szervezzük, egy egység csak a szomszédos rétegekkel áll kapcsolatban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egyrétegű/többrétegű perceptronok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rekurrens (visszacsatolt) hálók (</a:t>
            </a:r>
            <a:r>
              <a:rPr lang="hu" u="sng">
                <a:solidFill>
                  <a:schemeClr val="hlink"/>
                </a:solidFill>
                <a:hlinkClick r:id="rId3"/>
              </a:rPr>
              <a:t>link</a:t>
            </a:r>
            <a:r>
              <a:rPr lang="hu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u="sng">
                <a:solidFill>
                  <a:schemeClr val="hlink"/>
                </a:solidFill>
                <a:hlinkClick r:id="rId4"/>
              </a:rPr>
              <a:t>Hopfield hálózat</a:t>
            </a:r>
            <a:r>
              <a:rPr lang="hu"/>
              <a:t> (1982), bináris küszöb, szimmetrikus súlyok (W</a:t>
            </a:r>
            <a:r>
              <a:rPr baseline="-25000" lang="hu"/>
              <a:t>ij</a:t>
            </a:r>
            <a:r>
              <a:rPr lang="hu"/>
              <a:t>=W</a:t>
            </a:r>
            <a:r>
              <a:rPr baseline="-25000" lang="hu"/>
              <a:t>ji</a:t>
            </a:r>
            <a:r>
              <a:rPr lang="hu"/>
              <a:t>), g(x)=sign(x), a</a:t>
            </a:r>
            <a:r>
              <a:rPr baseline="-25000" lang="hu"/>
              <a:t>i</a:t>
            </a:r>
            <a:r>
              <a:rPr lang="hu"/>
              <a:t>=∓1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 u="sng">
                <a:solidFill>
                  <a:schemeClr val="hlink"/>
                </a:solidFill>
                <a:hlinkClick r:id="rId5"/>
              </a:rPr>
              <a:t>Boltzman gépek</a:t>
            </a:r>
            <a:r>
              <a:rPr lang="hu"/>
              <a:t> (1986), sztochasztikus aktivációs függvény, ≅MCMC Bayes-hálóknál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rekurrens hálók irányított, késleltetett ciklusokkal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belső állapot, oszcilláció, memória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ját világo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