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52"/>
  </p:notesMasterIdLst>
  <p:sldIdLst>
    <p:sldId id="256" r:id="rId2"/>
    <p:sldId id="319" r:id="rId3"/>
    <p:sldId id="257" r:id="rId4"/>
    <p:sldId id="258" r:id="rId5"/>
    <p:sldId id="259" r:id="rId6"/>
    <p:sldId id="318" r:id="rId7"/>
    <p:sldId id="261" r:id="rId8"/>
    <p:sldId id="263" r:id="rId9"/>
    <p:sldId id="264" r:id="rId10"/>
    <p:sldId id="265" r:id="rId11"/>
    <p:sldId id="266" r:id="rId12"/>
    <p:sldId id="267" r:id="rId13"/>
    <p:sldId id="300" r:id="rId14"/>
    <p:sldId id="301" r:id="rId15"/>
    <p:sldId id="269" r:id="rId16"/>
    <p:sldId id="270" r:id="rId17"/>
    <p:sldId id="320" r:id="rId18"/>
    <p:sldId id="271" r:id="rId19"/>
    <p:sldId id="272" r:id="rId20"/>
    <p:sldId id="282" r:id="rId21"/>
    <p:sldId id="283" r:id="rId22"/>
    <p:sldId id="284" r:id="rId23"/>
    <p:sldId id="329" r:id="rId24"/>
    <p:sldId id="286" r:id="rId25"/>
    <p:sldId id="287" r:id="rId26"/>
    <p:sldId id="288" r:id="rId27"/>
    <p:sldId id="321" r:id="rId28"/>
    <p:sldId id="290" r:id="rId29"/>
    <p:sldId id="291" r:id="rId30"/>
    <p:sldId id="273" r:id="rId31"/>
    <p:sldId id="274" r:id="rId32"/>
    <p:sldId id="322" r:id="rId33"/>
    <p:sldId id="323" r:id="rId34"/>
    <p:sldId id="292" r:id="rId35"/>
    <p:sldId id="293" r:id="rId36"/>
    <p:sldId id="309" r:id="rId37"/>
    <p:sldId id="324" r:id="rId38"/>
    <p:sldId id="310" r:id="rId39"/>
    <p:sldId id="311" r:id="rId40"/>
    <p:sldId id="275" r:id="rId41"/>
    <p:sldId id="325" r:id="rId42"/>
    <p:sldId id="326" r:id="rId43"/>
    <p:sldId id="327" r:id="rId44"/>
    <p:sldId id="277" r:id="rId45"/>
    <p:sldId id="276" r:id="rId46"/>
    <p:sldId id="302" r:id="rId47"/>
    <p:sldId id="303" r:id="rId48"/>
    <p:sldId id="304" r:id="rId49"/>
    <p:sldId id="305" r:id="rId50"/>
    <p:sldId id="33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43E1C-9D47-4A1E-9301-26DC2B9F13F4}" v="16" dt="2022-09-10T08:24:21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1de73074-9d2e-4efc-8b81-d810ab26d955" providerId="ADAL" clId="{F0443E1C-9D47-4A1E-9301-26DC2B9F13F4}"/>
    <pc:docChg chg="undo custSel modSld">
      <pc:chgData name="Sándor Pecsora" userId="1de73074-9d2e-4efc-8b81-d810ab26d955" providerId="ADAL" clId="{F0443E1C-9D47-4A1E-9301-26DC2B9F13F4}" dt="2022-09-03T11:02:14.591" v="43" actId="20577"/>
      <pc:docMkLst>
        <pc:docMk/>
      </pc:docMkLst>
      <pc:sldChg chg="modSp mod">
        <pc:chgData name="Sándor Pecsora" userId="1de73074-9d2e-4efc-8b81-d810ab26d955" providerId="ADAL" clId="{F0443E1C-9D47-4A1E-9301-26DC2B9F13F4}" dt="2022-09-03T10:46:20.233" v="12" actId="108"/>
        <pc:sldMkLst>
          <pc:docMk/>
          <pc:sldMk cId="3298177490" sldId="261"/>
        </pc:sldMkLst>
        <pc:graphicFrameChg chg="mod modGraphic">
          <ac:chgData name="Sándor Pecsora" userId="1de73074-9d2e-4efc-8b81-d810ab26d955" providerId="ADAL" clId="{F0443E1C-9D47-4A1E-9301-26DC2B9F13F4}" dt="2022-09-03T10:46:20.233" v="12" actId="108"/>
          <ac:graphicFrameMkLst>
            <pc:docMk/>
            <pc:sldMk cId="3298177490" sldId="261"/>
            <ac:graphicFrameMk id="5" creationId="{00000000-0000-0000-0000-000000000000}"/>
          </ac:graphicFrameMkLst>
        </pc:graphicFrameChg>
      </pc:sldChg>
      <pc:sldChg chg="modSp mod">
        <pc:chgData name="Sándor Pecsora" userId="1de73074-9d2e-4efc-8b81-d810ab26d955" providerId="ADAL" clId="{F0443E1C-9D47-4A1E-9301-26DC2B9F13F4}" dt="2022-09-03T10:58:44.385" v="30" actId="6549"/>
        <pc:sldMkLst>
          <pc:docMk/>
          <pc:sldMk cId="3310362988" sldId="263"/>
        </pc:sldMkLst>
        <pc:spChg chg="mod">
          <ac:chgData name="Sándor Pecsora" userId="1de73074-9d2e-4efc-8b81-d810ab26d955" providerId="ADAL" clId="{F0443E1C-9D47-4A1E-9301-26DC2B9F13F4}" dt="2022-09-03T10:58:44.385" v="30" actId="6549"/>
          <ac:spMkLst>
            <pc:docMk/>
            <pc:sldMk cId="3310362988" sldId="263"/>
            <ac:spMk id="3" creationId="{00000000-0000-0000-0000-000000000000}"/>
          </ac:spMkLst>
        </pc:spChg>
      </pc:sldChg>
      <pc:sldChg chg="modSp mod">
        <pc:chgData name="Sándor Pecsora" userId="1de73074-9d2e-4efc-8b81-d810ab26d955" providerId="ADAL" clId="{F0443E1C-9D47-4A1E-9301-26DC2B9F13F4}" dt="2022-09-03T11:01:05.089" v="37" actId="20577"/>
        <pc:sldMkLst>
          <pc:docMk/>
          <pc:sldMk cId="3006044989" sldId="283"/>
        </pc:sldMkLst>
        <pc:spChg chg="mod">
          <ac:chgData name="Sándor Pecsora" userId="1de73074-9d2e-4efc-8b81-d810ab26d955" providerId="ADAL" clId="{F0443E1C-9D47-4A1E-9301-26DC2B9F13F4}" dt="2022-09-03T11:01:05.089" v="37" actId="20577"/>
          <ac:spMkLst>
            <pc:docMk/>
            <pc:sldMk cId="3006044989" sldId="283"/>
            <ac:spMk id="2" creationId="{00000000-0000-0000-0000-000000000000}"/>
          </ac:spMkLst>
        </pc:spChg>
      </pc:sldChg>
      <pc:sldChg chg="modSp mod">
        <pc:chgData name="Sándor Pecsora" userId="1de73074-9d2e-4efc-8b81-d810ab26d955" providerId="ADAL" clId="{F0443E1C-9D47-4A1E-9301-26DC2B9F13F4}" dt="2022-09-03T11:02:14.591" v="43" actId="20577"/>
        <pc:sldMkLst>
          <pc:docMk/>
          <pc:sldMk cId="2468146092" sldId="291"/>
        </pc:sldMkLst>
        <pc:spChg chg="mod">
          <ac:chgData name="Sándor Pecsora" userId="1de73074-9d2e-4efc-8b81-d810ab26d955" providerId="ADAL" clId="{F0443E1C-9D47-4A1E-9301-26DC2B9F13F4}" dt="2022-09-03T11:02:14.591" v="43" actId="20577"/>
          <ac:spMkLst>
            <pc:docMk/>
            <pc:sldMk cId="2468146092" sldId="291"/>
            <ac:spMk id="3" creationId="{00000000-0000-0000-0000-000000000000}"/>
          </ac:spMkLst>
        </pc:spChg>
      </pc:sldChg>
      <pc:sldChg chg="modSp">
        <pc:chgData name="Sándor Pecsora" userId="1de73074-9d2e-4efc-8b81-d810ab26d955" providerId="ADAL" clId="{F0443E1C-9D47-4A1E-9301-26DC2B9F13F4}" dt="2022-09-03T10:50:53.732" v="22" actId="20577"/>
        <pc:sldMkLst>
          <pc:docMk/>
          <pc:sldMk cId="4098915071" sldId="293"/>
        </pc:sldMkLst>
        <pc:spChg chg="mod">
          <ac:chgData name="Sándor Pecsora" userId="1de73074-9d2e-4efc-8b81-d810ab26d955" providerId="ADAL" clId="{F0443E1C-9D47-4A1E-9301-26DC2B9F13F4}" dt="2022-09-03T10:50:53.732" v="22" actId="20577"/>
          <ac:spMkLst>
            <pc:docMk/>
            <pc:sldMk cId="4098915071" sldId="293"/>
            <ac:spMk id="3" creationId="{00000000-0000-0000-0000-000000000000}"/>
          </ac:spMkLst>
        </pc:spChg>
      </pc:sldChg>
      <pc:sldChg chg="modSp mod">
        <pc:chgData name="Sándor Pecsora" userId="1de73074-9d2e-4efc-8b81-d810ab26d955" providerId="ADAL" clId="{F0443E1C-9D47-4A1E-9301-26DC2B9F13F4}" dt="2022-09-03T11:00:40.570" v="36" actId="790"/>
        <pc:sldMkLst>
          <pc:docMk/>
          <pc:sldMk cId="1667508814" sldId="300"/>
        </pc:sldMkLst>
        <pc:graphicFrameChg chg="modGraphic">
          <ac:chgData name="Sándor Pecsora" userId="1de73074-9d2e-4efc-8b81-d810ab26d955" providerId="ADAL" clId="{F0443E1C-9D47-4A1E-9301-26DC2B9F13F4}" dt="2022-09-03T11:00:40.570" v="36" actId="790"/>
          <ac:graphicFrameMkLst>
            <pc:docMk/>
            <pc:sldMk cId="1667508814" sldId="300"/>
            <ac:graphicFrameMk id="4" creationId="{00000000-0000-0000-0000-000000000000}"/>
          </ac:graphicFrameMkLst>
        </pc:graphicFrameChg>
      </pc:sldChg>
      <pc:sldChg chg="modSp mod">
        <pc:chgData name="Sándor Pecsora" userId="1de73074-9d2e-4efc-8b81-d810ab26d955" providerId="ADAL" clId="{F0443E1C-9D47-4A1E-9301-26DC2B9F13F4}" dt="2022-09-03T10:44:23.925" v="0" actId="21"/>
        <pc:sldMkLst>
          <pc:docMk/>
          <pc:sldMk cId="1728034039" sldId="311"/>
        </pc:sldMkLst>
        <pc:graphicFrameChg chg="modGraphic">
          <ac:chgData name="Sándor Pecsora" userId="1de73074-9d2e-4efc-8b81-d810ab26d955" providerId="ADAL" clId="{F0443E1C-9D47-4A1E-9301-26DC2B9F13F4}" dt="2022-09-03T10:44:23.925" v="0" actId="21"/>
          <ac:graphicFrameMkLst>
            <pc:docMk/>
            <pc:sldMk cId="1728034039" sldId="311"/>
            <ac:graphicFrameMk id="2" creationId="{00000000-0000-0000-0000-000000000000}"/>
          </ac:graphicFrameMkLst>
        </pc:graphicFrameChg>
      </pc:sldChg>
      <pc:sldChg chg="modSp mod">
        <pc:chgData name="Sándor Pecsora" userId="1de73074-9d2e-4efc-8b81-d810ab26d955" providerId="ADAL" clId="{F0443E1C-9D47-4A1E-9301-26DC2B9F13F4}" dt="2022-09-03T10:54:56.369" v="25"/>
        <pc:sldMkLst>
          <pc:docMk/>
          <pc:sldMk cId="1765452613" sldId="318"/>
        </pc:sldMkLst>
        <pc:spChg chg="mod">
          <ac:chgData name="Sándor Pecsora" userId="1de73074-9d2e-4efc-8b81-d810ab26d955" providerId="ADAL" clId="{F0443E1C-9D47-4A1E-9301-26DC2B9F13F4}" dt="2022-09-03T10:54:56.369" v="25"/>
          <ac:spMkLst>
            <pc:docMk/>
            <pc:sldMk cId="1765452613" sldId="318"/>
            <ac:spMk id="4" creationId="{00000000-0000-0000-0000-000000000000}"/>
          </ac:spMkLst>
        </pc:spChg>
      </pc:sldChg>
    </pc:docChg>
  </pc:docChgLst>
  <pc:docChgLst>
    <pc:chgData name="Pecsora Sándor" userId="1de73074-9d2e-4efc-8b81-d810ab26d955" providerId="ADAL" clId="{F0443E1C-9D47-4A1E-9301-26DC2B9F13F4}"/>
    <pc:docChg chg="modSld">
      <pc:chgData name="Pecsora Sándor" userId="1de73074-9d2e-4efc-8b81-d810ab26d955" providerId="ADAL" clId="{F0443E1C-9D47-4A1E-9301-26DC2B9F13F4}" dt="2022-09-10T08:24:21.949" v="0" actId="20577"/>
      <pc:docMkLst>
        <pc:docMk/>
      </pc:docMkLst>
      <pc:sldChg chg="modSp">
        <pc:chgData name="Pecsora Sándor" userId="1de73074-9d2e-4efc-8b81-d810ab26d955" providerId="ADAL" clId="{F0443E1C-9D47-4A1E-9301-26DC2B9F13F4}" dt="2022-09-10T08:24:21.949" v="0" actId="20577"/>
        <pc:sldMkLst>
          <pc:docMk/>
          <pc:sldMk cId="2468146092" sldId="291"/>
        </pc:sldMkLst>
        <pc:spChg chg="mod">
          <ac:chgData name="Pecsora Sándor" userId="1de73074-9d2e-4efc-8b81-d810ab26d955" providerId="ADAL" clId="{F0443E1C-9D47-4A1E-9301-26DC2B9F13F4}" dt="2022-09-10T08:24:21.949" v="0" actId="20577"/>
          <ac:spMkLst>
            <pc:docMk/>
            <pc:sldMk cId="2468146092" sldId="29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8E7B75-CA56-4A12-982D-56D34FF5A031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64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30BEB6-04BD-407D-9293-1C88AAEE60E7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32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A013FE-0B0F-4765-91C0-B5302C6A3DB4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53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87503E-87BB-4AB0-8013-5A33F7F7DF6A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34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2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8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33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41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chemeClr val="accent3">
                  <a:lumMod val="50000"/>
                </a:schemeClr>
              </a:buClr>
              <a:defRPr sz="2000"/>
            </a:lvl1pPr>
            <a:lvl2pPr>
              <a:buClr>
                <a:schemeClr val="accent3">
                  <a:lumMod val="50000"/>
                </a:schemeClr>
              </a:buClr>
              <a:defRPr sz="1800"/>
            </a:lvl2pPr>
            <a:lvl3pPr>
              <a:buClr>
                <a:schemeClr val="accent3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3">
                  <a:lumMod val="50000"/>
                </a:schemeClr>
              </a:buCl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863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2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2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0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5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4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959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pPr/>
              <a:t>2022. 09. 10.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08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39941" y="822174"/>
            <a:ext cx="8328454" cy="2670048"/>
          </a:xfrm>
        </p:spPr>
        <p:txBody>
          <a:bodyPr>
            <a:noAutofit/>
          </a:bodyPr>
          <a:lstStyle/>
          <a:p>
            <a:r>
              <a:rPr lang="hu-HU" sz="4000"/>
              <a:t>Alkalmazott statisztika</a:t>
            </a:r>
            <a:r>
              <a:rPr lang="en-GB" sz="4000"/>
              <a:t>,</a:t>
            </a:r>
            <a:r>
              <a:rPr lang="hu-HU" sz="4000"/>
              <a:t> Valószínűségszámítás és statisztika</a:t>
            </a:r>
            <a:endParaRPr lang="en-GB" sz="400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err="1"/>
              <a:t>Matlab</a:t>
            </a:r>
            <a:r>
              <a:rPr lang="hu-HU"/>
              <a:t> alapok</a:t>
            </a:r>
            <a:endParaRPr lang="en-GB"/>
          </a:p>
          <a:p>
            <a:endParaRPr lang="en-GB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9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Tömbök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7866" indent="-67866"/>
                <a:r>
                  <a:rPr lang="hu-HU" sz="1800"/>
                  <a:t>A</a:t>
                </a:r>
                <a:r>
                  <a:rPr lang="en-US" sz="1800"/>
                  <a:t> 0, 0.1, 0.2, …, 10 </a:t>
                </a:r>
                <a:r>
                  <a:rPr lang="hu-HU" sz="1800"/>
                  <a:t>számokból álló tömb az alábbi utasítással rendelhető az u változóhoz:</a:t>
                </a:r>
              </a:p>
              <a:p>
                <a:r>
                  <a:rPr lang="en-US" sz="1800">
                    <a:latin typeface="Courier"/>
                  </a:rPr>
                  <a:t>u = 0:0.1:10.</a:t>
                </a:r>
              </a:p>
              <a:p>
                <a:r>
                  <a:rPr lang="hu-HU" sz="1800" i="1"/>
                  <a:t>A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=5</m:t>
                    </m:r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US" sz="1800"/>
                  <a:t> </a:t>
                </a:r>
                <a:r>
                  <a:rPr lang="hu-HU" sz="1800"/>
                  <a:t>kiszámítása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=0, 0.1, 0.2,…, 10</m:t>
                    </m:r>
                  </m:oMath>
                </a14:m>
                <a:r>
                  <a:rPr lang="hu-HU" sz="1800" err="1"/>
                  <a:t>-re</a:t>
                </a:r>
                <a:r>
                  <a:rPr lang="hu-HU" sz="1800"/>
                  <a:t>:</a:t>
                </a:r>
                <a:endParaRPr lang="en-US" sz="1800"/>
              </a:p>
              <a:p>
                <a:r>
                  <a:rPr lang="en-US" sz="1800">
                    <a:latin typeface="Arial" panose="020B0604020202020204" pitchFamily="34" charset="0"/>
                  </a:rPr>
                  <a:t> </a:t>
                </a:r>
                <a:r>
                  <a:rPr lang="en-US" sz="1800">
                    <a:latin typeface="Courier New" pitchFamily="49" charset="0"/>
                    <a:cs typeface="Courier New" pitchFamily="49" charset="0"/>
                  </a:rPr>
                  <a:t>u = 0:0.1:10;</a:t>
                </a:r>
              </a:p>
              <a:p>
                <a:r>
                  <a:rPr lang="en-US" sz="1800">
                    <a:latin typeface="Courier New" pitchFamily="49" charset="0"/>
                    <a:cs typeface="Courier New" pitchFamily="49" charset="0"/>
                  </a:rPr>
                  <a:t>w = 5*sin(u);</a:t>
                </a:r>
              </a:p>
              <a:p>
                <a:r>
                  <a:rPr lang="hu-HU" sz="1800"/>
                  <a:t>A</a:t>
                </a:r>
                <a:r>
                  <a:rPr lang="en-US" sz="1800"/>
                  <a:t> w = 5*sin(u)</a:t>
                </a:r>
                <a:r>
                  <a:rPr lang="hu-HU" sz="1800"/>
                  <a:t> sor kiszámította a</a:t>
                </a:r>
                <a14:m>
                  <m:oMath xmlns:m="http://schemas.openxmlformats.org/officeDocument/2006/math">
                    <m:r>
                      <a:rPr lang="hu-HU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=5</m:t>
                    </m:r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GB" sz="1800"/>
                  <a:t> </a:t>
                </a:r>
                <a:r>
                  <a:rPr lang="hu-HU" sz="1800"/>
                  <a:t>kifejezés értékét </a:t>
                </a:r>
                <a:r>
                  <a:rPr lang="en-US" sz="1800"/>
                  <a:t>101</a:t>
                </a:r>
                <a:r>
                  <a:rPr lang="hu-HU" sz="1800" err="1"/>
                  <a:t>-szer</a:t>
                </a:r>
                <a:r>
                  <a:rPr lang="en-US" sz="1800"/>
                  <a:t>. 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3" t="-1504" r="-4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Tömbök indexelése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u(7)</a:t>
            </a:r>
          </a:p>
          <a:p>
            <a:r>
              <a:rPr lang="en-US" sz="160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0.6000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w(7)</a:t>
            </a:r>
          </a:p>
          <a:p>
            <a:r>
              <a:rPr lang="en-US" sz="160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2.8232</a:t>
            </a:r>
            <a:endParaRPr lang="hu-HU" sz="1600">
              <a:latin typeface="Courier New" pitchFamily="49" charset="0"/>
              <a:cs typeface="Courier New" pitchFamily="49" charset="0"/>
            </a:endParaRPr>
          </a:p>
          <a:p>
            <a:endParaRPr lang="en-US" sz="1600">
              <a:latin typeface="Courier"/>
            </a:endParaRPr>
          </a:p>
          <a:p>
            <a:r>
              <a:rPr lang="en-US" sz="1600">
                <a:latin typeface="Times" panose="02020603050405020304" pitchFamily="18" charset="0"/>
              </a:rPr>
              <a:t> </a:t>
            </a:r>
            <a:r>
              <a:rPr lang="hu-HU" sz="1600">
                <a:latin typeface="Arial" panose="020B0604020202020204" pitchFamily="34" charset="0"/>
              </a:rPr>
              <a:t>A</a:t>
            </a:r>
            <a:r>
              <a:rPr lang="en-US" sz="1600">
                <a:latin typeface="Times" panose="02020603050405020304" pitchFamily="18" charset="0"/>
              </a:rPr>
              <a:t>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>
                <a:latin typeface="Times" panose="02020603050405020304" pitchFamily="18" charset="0"/>
              </a:rPr>
              <a:t> </a:t>
            </a:r>
            <a:r>
              <a:rPr lang="hu-HU" sz="1600">
                <a:latin typeface="Arial" panose="020B0604020202020204" pitchFamily="34" charset="0"/>
              </a:rPr>
              <a:t>függvény megadja, hogy a tömb hány értéket tartalmaz</a:t>
            </a:r>
            <a:r>
              <a:rPr lang="en-US" sz="1600">
                <a:latin typeface="Arial" panose="020B0604020202020204" pitchFamily="34" charset="0"/>
              </a:rPr>
              <a:t>.</a:t>
            </a:r>
          </a:p>
          <a:p>
            <a:r>
              <a:rPr lang="en-US" sz="1600">
                <a:latin typeface="Courier"/>
              </a:rPr>
              <a:t>m = length(w)</a:t>
            </a:r>
          </a:p>
          <a:p>
            <a:r>
              <a:rPr lang="en-US" sz="1600">
                <a:latin typeface="Courier"/>
              </a:rPr>
              <a:t>m =</a:t>
            </a:r>
          </a:p>
          <a:p>
            <a:r>
              <a:rPr lang="en-US" sz="1600">
                <a:latin typeface="Courier"/>
              </a:rPr>
              <a:t>   101</a:t>
            </a:r>
            <a:endParaRPr lang="en-US" sz="1600">
              <a:latin typeface="Times" panose="02020603050405020304" pitchFamily="18" charset="0"/>
            </a:endParaRPr>
          </a:p>
          <a:p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231085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Néhány gyakran használt matematikai függvény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25D9EF41-BC94-FC46-C0AD-70A7EAF9B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535057"/>
                  </p:ext>
                </p:extLst>
              </p:nvPr>
            </p:nvGraphicFramePr>
            <p:xfrm>
              <a:off x="1524000" y="1949261"/>
              <a:ext cx="6096000" cy="4589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5945848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442682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Függvény</a:t>
                          </a:r>
                          <a:endParaRPr lang="en-GB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Matlab</a:t>
                          </a:r>
                          <a:r>
                            <a:rPr lang="hu-HU" sz="1600" baseline="0" noProof="0"/>
                            <a:t> szintaxis</a:t>
                          </a:r>
                          <a:endParaRPr lang="en-GB" sz="1600" noProof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89873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exp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3609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sqrt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09728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log(x)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61402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log10(x)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117397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cos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18098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sin(x)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14585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tan(x)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093805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acos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57513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asin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32287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hu-HU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atan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92192078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1400" noProof="0"/>
                            <a:t>Fontos</a:t>
                          </a:r>
                          <a:r>
                            <a:rPr lang="en-GB" sz="1400" noProof="0"/>
                            <a:t>!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hu-HU" sz="1400" baseline="0" noProof="0"/>
                            <a:t>A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en-GB" sz="1400" baseline="0" noProof="0" err="1"/>
                            <a:t>Matlab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hu-HU" sz="1400" baseline="0" noProof="0"/>
                            <a:t>trigonometrikus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hu-HU" sz="1400" baseline="0" noProof="0"/>
                            <a:t>függvényei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hu-HU" sz="1400" baseline="0" noProof="0"/>
                            <a:t>radiánban vannak értelmezve</a:t>
                          </a:r>
                          <a:r>
                            <a:rPr lang="en-GB" sz="1400" baseline="0" noProof="0"/>
                            <a:t>.</a:t>
                          </a:r>
                          <a:endParaRPr lang="en-GB" sz="1400" noProof="0"/>
                        </a:p>
                        <a:p>
                          <a:endParaRPr lang="hu-H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92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25D9EF41-BC94-FC46-C0AD-70A7EAF9B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535057"/>
                  </p:ext>
                </p:extLst>
              </p:nvPr>
            </p:nvGraphicFramePr>
            <p:xfrm>
              <a:off x="1524000" y="1949261"/>
              <a:ext cx="6096000" cy="4589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5945848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442682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Függvény</a:t>
                          </a:r>
                          <a:endParaRPr lang="en-GB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Matlab</a:t>
                          </a:r>
                          <a:r>
                            <a:rPr lang="hu-HU" sz="1600" baseline="0" noProof="0"/>
                            <a:t> szintaxis</a:t>
                          </a:r>
                          <a:endParaRPr lang="en-GB" sz="1600" noProof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89873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108197" r="-101000" b="-10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exp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3609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208197" r="-101000" b="-9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sqrt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09728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308197" r="-101000" b="-8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log(x)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61402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408197" r="-101000" b="-7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log10(x)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117397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508197" r="-101000" b="-6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cos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18098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618333" r="-101000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sin(x)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14585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706557" r="-101000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tan(x)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093805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806557" r="-101000" b="-3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acos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57513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906557" r="-101000" b="-2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asin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32287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" t="-1006557" r="-101000" b="-1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err="1"/>
                            <a:t>atan</a:t>
                          </a:r>
                          <a:r>
                            <a:rPr lang="en-GB" sz="1600" noProof="0"/>
                            <a:t>(x)</a:t>
                          </a:r>
                          <a:endParaRPr lang="en-GB" sz="1600" noProof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92192078"/>
                      </a:ext>
                    </a:extLst>
                  </a:tr>
                  <a:tr h="510540">
                    <a:tc gridSpan="2"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1400" noProof="0"/>
                            <a:t>Fontos</a:t>
                          </a:r>
                          <a:r>
                            <a:rPr lang="en-GB" sz="1400" noProof="0"/>
                            <a:t>!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hu-HU" sz="1400" baseline="0" noProof="0"/>
                            <a:t>A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en-GB" sz="1400" baseline="0" noProof="0" err="1"/>
                            <a:t>Matlab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hu-HU" sz="1400" baseline="0" noProof="0"/>
                            <a:t>trigonometrikus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hu-HU" sz="1400" baseline="0" noProof="0"/>
                            <a:t>függvényei</a:t>
                          </a:r>
                          <a:r>
                            <a:rPr lang="en-GB" sz="1400" baseline="0" noProof="0"/>
                            <a:t> </a:t>
                          </a:r>
                          <a:r>
                            <a:rPr lang="hu-HU" sz="1400" baseline="0" noProof="0"/>
                            <a:t>radiánban vannak értelmezve</a:t>
                          </a:r>
                          <a:r>
                            <a:rPr lang="en-GB" sz="1400" baseline="0" noProof="0"/>
                            <a:t>.</a:t>
                          </a:r>
                          <a:endParaRPr lang="en-GB" sz="1400" noProof="0"/>
                        </a:p>
                        <a:p>
                          <a:endParaRPr lang="hu-H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920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840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22411"/>
              </p:ext>
            </p:extLst>
          </p:nvPr>
        </p:nvGraphicFramePr>
        <p:xfrm>
          <a:off x="1" y="634638"/>
          <a:ext cx="9143999" cy="6223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619">
                <a:tc>
                  <a:txBody>
                    <a:bodyPr/>
                    <a:lstStyle/>
                    <a:p>
                      <a:r>
                        <a:rPr lang="hu-HU" sz="1600" noProof="0"/>
                        <a:t>Függvény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Leírás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/>
                        <a:t>A elemeinek átlaga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730">
                <a:tc>
                  <a:txBody>
                    <a:bodyPr/>
                    <a:lstStyle/>
                    <a:p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(A), min(A)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Ha A egy vektor, akkor a 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min(A)</a:t>
                      </a:r>
                      <a:r>
                        <a:rPr lang="hu-HU" sz="1600" noProof="0"/>
                        <a:t> visszaadja A legkisebb elemét</a:t>
                      </a:r>
                      <a:r>
                        <a:rPr lang="en-GB" sz="1600" noProof="0"/>
                        <a:t>. </a:t>
                      </a:r>
                      <a:r>
                        <a:rPr lang="hu-HU" sz="1600" noProof="0"/>
                        <a:t>Ha A egy </a:t>
                      </a:r>
                      <a:r>
                        <a:rPr lang="en-GB" sz="1600" noProof="0" err="1"/>
                        <a:t>mátrix</a:t>
                      </a:r>
                      <a:r>
                        <a:rPr lang="hu-HU" sz="1600" noProof="0"/>
                        <a:t>, akkor a 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min(A)</a:t>
                      </a:r>
                      <a:r>
                        <a:rPr lang="hu-HU" sz="1600" noProof="0"/>
                        <a:t> visszaad egy sorvektort, mely elemei A egyes oszlopainak a legkisebb eleme</a:t>
                      </a:r>
                      <a:r>
                        <a:rPr lang="en-GB" sz="1600" noProof="0"/>
                        <a:t>.</a:t>
                      </a:r>
                      <a:r>
                        <a:rPr lang="hu-HU" sz="1600" noProof="0"/>
                        <a:t> A </a:t>
                      </a:r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hu-HU" sz="1600" noProof="0"/>
                        <a:t> hasonlóan működik.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A elemeinek összege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A</a:t>
                      </a:r>
                      <a:r>
                        <a:rPr lang="hu-HU" sz="1600" baseline="0" noProof="0"/>
                        <a:t> elemit növekvő sorrendbe rendezi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175">
                <a:tc>
                  <a:txBody>
                    <a:bodyPr/>
                    <a:lstStyle/>
                    <a:p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Vektorok esetében</a:t>
                      </a:r>
                      <a:r>
                        <a:rPr lang="hu-HU" sz="1600" baseline="0" noProof="0"/>
                        <a:t> </a:t>
                      </a:r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  <a:r>
                        <a:rPr lang="hu-HU" sz="1600" noProof="0"/>
                        <a:t>  az a elemeinek mediánja. Mátrixok esetén, </a:t>
                      </a:r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  <a:r>
                        <a:rPr lang="hu-HU" sz="1600" noProof="0"/>
                        <a:t> egy sorvektor, amiben az oszlopvektorok mediánjai szerepelnek.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Szórás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Az A négyzetes</a:t>
                      </a:r>
                      <a:r>
                        <a:rPr lang="hu-HU" sz="1600" baseline="0" noProof="0"/>
                        <a:t> mátrix determinánsa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/>
                        <a:t>Az A négyzetes mátrix inverze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D=</a:t>
                      </a:r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  <a:r>
                        <a:rPr lang="hu-HU" sz="1600" baseline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aseline="0" noProof="0"/>
                        <a:t>az</a:t>
                      </a:r>
                      <a:r>
                        <a:rPr lang="hu-HU" sz="1600" noProof="0"/>
                        <a:t> </a:t>
                      </a:r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MxN</a:t>
                      </a:r>
                      <a:r>
                        <a:rPr lang="hu-HU" sz="1600" noProof="0" err="1"/>
                        <a:t>-es</a:t>
                      </a:r>
                      <a:r>
                        <a:rPr lang="hu-HU" sz="1600" noProof="0"/>
                        <a:t> A</a:t>
                      </a:r>
                      <a:r>
                        <a:rPr lang="hu-HU" sz="1600" baseline="0" noProof="0"/>
                        <a:t> mátrix esetén egy kételemű sorvektorral tér vissza 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D=[M,N]</a:t>
                      </a:r>
                      <a:r>
                        <a:rPr lang="hu-HU" sz="1600" baseline="0" noProof="0"/>
                        <a:t>, ami a mátrix sorainak és oszlopainak számát tartalmazza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0175">
                <a:tc>
                  <a:txBody>
                    <a:bodyPr/>
                    <a:lstStyle/>
                    <a:p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/>
                        <a:t>Az</a:t>
                      </a:r>
                      <a:r>
                        <a:rPr lang="hu-HU" sz="1600" baseline="0" noProof="0"/>
                        <a:t> A vektor koordinátáinak számával tér vissza</a:t>
                      </a:r>
                      <a:r>
                        <a:rPr lang="hu-HU" sz="1600" noProof="0"/>
                        <a:t>. Ez</a:t>
                      </a:r>
                      <a:r>
                        <a:rPr lang="hu-HU" sz="1600" baseline="0" noProof="0"/>
                        <a:t> egyenlő 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MAX(SIZE(A))</a:t>
                      </a:r>
                      <a:r>
                        <a:rPr lang="hu-HU" sz="1600" noProof="0" err="1"/>
                        <a:t>-val</a:t>
                      </a:r>
                      <a:r>
                        <a:rPr lang="hu-HU" sz="1600" noProof="0"/>
                        <a:t> </a:t>
                      </a:r>
                      <a:r>
                        <a:rPr lang="hu-HU" sz="1600" noProof="0" err="1"/>
                        <a:t>a</a:t>
                      </a:r>
                      <a:r>
                        <a:rPr lang="hu-HU" sz="1600" noProof="0"/>
                        <a:t> nemüres tömbökre,</a:t>
                      </a:r>
                      <a:r>
                        <a:rPr lang="hu-HU" sz="1600" baseline="0" noProof="0"/>
                        <a:t> és 0-val az üresekre.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flip(A)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Az elemeket fordítva sorolja fel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0175">
                <a:tc>
                  <a:txBody>
                    <a:bodyPr/>
                    <a:lstStyle/>
                    <a:p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P=</a:t>
                      </a:r>
                      <a:r>
                        <a:rPr lang="hu-HU" sz="1600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</a:t>
                      </a:r>
                      <a:r>
                        <a:rPr lang="hu-HU" sz="16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  <a:r>
                        <a:rPr lang="hu-HU" sz="1600" baseline="0" noProof="0"/>
                        <a:t> az A vektor elemeinek szorzata. Ha</a:t>
                      </a:r>
                      <a:r>
                        <a:rPr lang="hu-HU" sz="1600" noProof="0"/>
                        <a:t> A mátrix, akkor P egy sorvektor,</a:t>
                      </a:r>
                      <a:r>
                        <a:rPr lang="hu-HU" sz="1600" baseline="0" noProof="0"/>
                        <a:t> ami az oszlopvektorok elemeinek szorzatát tartalmazza.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0175">
                <a:tc gridSpan="2">
                  <a:txBody>
                    <a:bodyPr/>
                    <a:lstStyle/>
                    <a:p>
                      <a:r>
                        <a:rPr lang="hu-HU" sz="1600" noProof="0"/>
                        <a:t>Fontos</a:t>
                      </a:r>
                      <a:r>
                        <a:rPr lang="en-GB" sz="1600" noProof="0"/>
                        <a:t>! </a:t>
                      </a:r>
                      <a:r>
                        <a:rPr lang="hu-HU" sz="1600" noProof="0"/>
                        <a:t>Annak függvényében, hogy</a:t>
                      </a:r>
                      <a:r>
                        <a:rPr lang="en-GB" sz="1600" noProof="0"/>
                        <a:t> A </a:t>
                      </a:r>
                      <a:r>
                        <a:rPr lang="hu-HU" sz="1600" noProof="0"/>
                        <a:t>mátrix vagy vektor</a:t>
                      </a:r>
                      <a:r>
                        <a:rPr lang="en-GB" sz="1600" noProof="0"/>
                        <a:t>,</a:t>
                      </a:r>
                      <a:r>
                        <a:rPr lang="hu-HU" sz="1600" noProof="0"/>
                        <a:t> néhány</a:t>
                      </a:r>
                      <a:r>
                        <a:rPr lang="en-GB" sz="1600" noProof="0"/>
                        <a:t> </a:t>
                      </a:r>
                      <a:r>
                        <a:rPr lang="hu-HU" sz="1600" noProof="0"/>
                        <a:t>függvény eltérően viselkedik.</a:t>
                      </a:r>
                      <a:r>
                        <a:rPr lang="hu-HU" sz="1600" baseline="0" noProof="0"/>
                        <a:t> Ellenőrizd a </a:t>
                      </a:r>
                      <a:r>
                        <a:rPr lang="hu-HU" sz="1600" baseline="0" noProof="0" err="1"/>
                        <a:t>help</a:t>
                      </a:r>
                      <a:r>
                        <a:rPr lang="hu-HU" sz="1600" baseline="0" noProof="0"/>
                        <a:t> utasítással.</a:t>
                      </a:r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hu-HU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7766" y="0"/>
            <a:ext cx="7628467" cy="728132"/>
          </a:xfrm>
        </p:spPr>
        <p:txBody>
          <a:bodyPr>
            <a:normAutofit/>
          </a:bodyPr>
          <a:lstStyle/>
          <a:p>
            <a:r>
              <a:rPr lang="hu-HU">
                <a:cs typeface="Arial" panose="020B0604020202020204" pitchFamily="34" charset="0"/>
              </a:rPr>
              <a:t>Néhány beépített függvény</a:t>
            </a:r>
          </a:p>
        </p:txBody>
      </p:sp>
    </p:spTree>
    <p:extLst>
      <p:ext uri="{BB962C8B-B14F-4D97-AF65-F5344CB8AC3E}">
        <p14:creationId xmlns:p14="http://schemas.microsoft.com/office/powerpoint/2010/main" val="166750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2787" y="286604"/>
            <a:ext cx="8624146" cy="1450757"/>
          </a:xfrm>
        </p:spPr>
        <p:txBody>
          <a:bodyPr/>
          <a:lstStyle/>
          <a:p>
            <a:r>
              <a:rPr lang="hu-HU">
                <a:cs typeface="Arial" panose="020B0604020202020204" pitchFamily="34" charset="0"/>
              </a:rPr>
              <a:t>Logikai és összehasonlító operátorok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39920"/>
              </p:ext>
            </p:extLst>
          </p:nvPr>
        </p:nvGraphicFramePr>
        <p:xfrm>
          <a:off x="2614613" y="2844801"/>
          <a:ext cx="3914775" cy="2811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600" noProof="0" err="1"/>
                        <a:t>Oper</a:t>
                      </a:r>
                      <a:r>
                        <a:rPr lang="hu-HU" sz="1600" noProof="0" err="1"/>
                        <a:t>átor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Leírás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==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Egyenlő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~=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Nem</a:t>
                      </a:r>
                      <a:r>
                        <a:rPr lang="hu-HU" sz="1600" baseline="0" noProof="0"/>
                        <a:t> egyenlő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&lt;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Szigorúan kisebb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&gt;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Szigorúan nagyobb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&lt;=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Kisebb</a:t>
                      </a:r>
                      <a:r>
                        <a:rPr lang="hu-HU" sz="1600" baseline="0" noProof="0"/>
                        <a:t> vagy egyenlő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&gt;=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Nagyobb</a:t>
                      </a:r>
                      <a:r>
                        <a:rPr lang="hu-HU" sz="1600" baseline="0" noProof="0"/>
                        <a:t> vagy egyenlő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&amp;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És</a:t>
                      </a:r>
                      <a:r>
                        <a:rPr lang="hu-HU" sz="1600" baseline="0" noProof="0"/>
                        <a:t> operátor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|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Vagy</a:t>
                      </a:r>
                      <a:r>
                        <a:rPr lang="hu-HU" sz="1600" baseline="0" noProof="0"/>
                        <a:t> </a:t>
                      </a:r>
                      <a:r>
                        <a:rPr lang="en-GB" sz="1600" noProof="0" err="1"/>
                        <a:t>oper</a:t>
                      </a:r>
                      <a:r>
                        <a:rPr lang="hu-HU" sz="1600" noProof="0"/>
                        <a:t>á</a:t>
                      </a:r>
                      <a:r>
                        <a:rPr lang="en-GB" sz="1600" noProof="0"/>
                        <a:t>tor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44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01600"/>
            <a:ext cx="7886700" cy="1670049"/>
          </a:xfrm>
        </p:spPr>
        <p:txBody>
          <a:bodyPr>
            <a:normAutofit/>
          </a:bodyPr>
          <a:lstStyle/>
          <a:p>
            <a:r>
              <a:rPr lang="en-GB" err="1"/>
              <a:t>Ve</a:t>
            </a:r>
            <a:r>
              <a:rPr lang="hu-HU" err="1"/>
              <a:t>ktorok</a:t>
            </a:r>
            <a:br>
              <a:rPr lang="en-GB"/>
            </a:br>
            <a:r>
              <a:rPr lang="en-GB"/>
              <a:t>(</a:t>
            </a:r>
            <a:r>
              <a:rPr lang="hu-HU"/>
              <a:t>Egydimenziós tömbök</a:t>
            </a:r>
            <a:r>
              <a:rPr lang="en-GB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3666067"/>
            <a:ext cx="3943350" cy="2641600"/>
          </a:xfrm>
        </p:spPr>
        <p:txBody>
          <a:bodyPr>
            <a:noAutofit/>
          </a:bodyPr>
          <a:lstStyle/>
          <a:p>
            <a:r>
              <a:rPr lang="hu-HU" sz="1600"/>
              <a:t>Oszlopvektort megadhatunk a </a:t>
            </a:r>
            <a:r>
              <a:rPr lang="hu-HU" sz="1600" i="1" err="1"/>
              <a:t>tr</a:t>
            </a:r>
            <a:r>
              <a:rPr lang="en-US" sz="1600" i="1"/>
              <a:t>a</a:t>
            </a:r>
            <a:r>
              <a:rPr lang="hu-HU" sz="1600" i="1" err="1"/>
              <a:t>nszponálás</a:t>
            </a:r>
            <a:r>
              <a:rPr lang="en-US" sz="1600"/>
              <a:t> (')</a:t>
            </a:r>
            <a:r>
              <a:rPr lang="hu-HU" sz="1600"/>
              <a:t> operátor segítségével</a:t>
            </a:r>
            <a:r>
              <a:rPr lang="en-US" sz="1600"/>
              <a:t>.</a:t>
            </a:r>
          </a:p>
          <a:p>
            <a:r>
              <a:rPr lang="en-US" sz="1600">
                <a:latin typeface="Courier New" panose="02070309020205020404" pitchFamily="49" charset="0"/>
              </a:rPr>
              <a:t>p = [3,7,9]'</a:t>
            </a:r>
          </a:p>
          <a:p>
            <a:r>
              <a:rPr lang="en-US" sz="1600">
                <a:latin typeface="Courier New" panose="02070309020205020404" pitchFamily="49" charset="0"/>
              </a:rPr>
              <a:t>p =</a:t>
            </a:r>
          </a:p>
          <a:p>
            <a:r>
              <a:rPr lang="en-US" sz="1600">
                <a:latin typeface="Courier New" panose="02070309020205020404" pitchFamily="49" charset="0"/>
              </a:rPr>
              <a:t>   3</a:t>
            </a:r>
          </a:p>
          <a:p>
            <a:r>
              <a:rPr lang="en-US" sz="1600">
                <a:latin typeface="Courier New" panose="02070309020205020404" pitchFamily="49" charset="0"/>
              </a:rPr>
              <a:t>   7</a:t>
            </a:r>
          </a:p>
          <a:p>
            <a:r>
              <a:rPr lang="en-US" sz="1600">
                <a:latin typeface="Courier New" panose="02070309020205020404" pitchFamily="49" charset="0"/>
              </a:rPr>
              <a:t>   9</a:t>
            </a:r>
            <a:endParaRPr lang="en-US" sz="1600">
              <a:latin typeface="Arial" panose="020B0604020202020204" pitchFamily="34" charset="0"/>
            </a:endParaRPr>
          </a:p>
          <a:p>
            <a:endParaRPr lang="hu-HU" sz="160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876801" y="3606800"/>
            <a:ext cx="3943350" cy="23939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>
                <a:cs typeface="Times New Roman" panose="02020603050405020304" pitchFamily="18" charset="0"/>
              </a:rPr>
              <a:t>Az elemek felsorolásával is megadhatunk egy oszlopvektort, ekkor az elemeket pontosvesszővel választjuk el.</a:t>
            </a:r>
            <a:endParaRPr lang="en-US" sz="1600">
              <a:cs typeface="Times New Roman" panose="02020603050405020304" pitchFamily="18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g = [3;7;9]</a:t>
            </a:r>
          </a:p>
          <a:p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g =</a:t>
            </a:r>
          </a:p>
          <a:p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  3</a:t>
            </a:r>
          </a:p>
          <a:p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  7</a:t>
            </a:r>
          </a:p>
          <a:p>
            <a:r>
              <a:rPr 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  9</a:t>
            </a:r>
          </a:p>
          <a:p>
            <a:endParaRPr lang="hu-HU" sz="160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28650" y="1771649"/>
            <a:ext cx="7886700" cy="16573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Sorvektort megadhatunk úgy, hogy az elemeit vesszővel vagy szóközzel elválasztva</a:t>
            </a:r>
            <a:r>
              <a:rPr lang="en-GB" sz="1600"/>
              <a:t> </a:t>
            </a:r>
            <a:r>
              <a:rPr lang="hu-HU" sz="1600"/>
              <a:t>soroljuk fel </a:t>
            </a:r>
            <a:r>
              <a:rPr lang="en-GB" sz="1600"/>
              <a:t>:</a:t>
            </a:r>
          </a:p>
          <a:p>
            <a:r>
              <a:rPr lang="en-GB" sz="1600">
                <a:latin typeface="Courier New" panose="02070309020205020404" pitchFamily="49" charset="0"/>
              </a:rPr>
              <a:t>p = [3,7,9]</a:t>
            </a:r>
          </a:p>
          <a:p>
            <a:r>
              <a:rPr lang="en-GB" sz="1600">
                <a:latin typeface="Courier New" panose="02070309020205020404" pitchFamily="49" charset="0"/>
              </a:rPr>
              <a:t>p =</a:t>
            </a:r>
          </a:p>
          <a:p>
            <a:r>
              <a:rPr lang="en-GB" sz="1600">
                <a:latin typeface="Courier New" panose="02070309020205020404" pitchFamily="49" charset="0"/>
              </a:rPr>
              <a:t>   3   7   9</a:t>
            </a:r>
            <a:endParaRPr lang="en-GB" sz="1600"/>
          </a:p>
        </p:txBody>
      </p:sp>
      <p:cxnSp>
        <p:nvCxnSpPr>
          <p:cNvPr id="7" name="Egyenes összekötő 6"/>
          <p:cNvCxnSpPr/>
          <p:nvPr/>
        </p:nvCxnSpPr>
        <p:spPr>
          <a:xfrm>
            <a:off x="787400" y="3429000"/>
            <a:ext cx="756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3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8534"/>
            <a:ext cx="8382000" cy="1618828"/>
          </a:xfrm>
        </p:spPr>
        <p:txBody>
          <a:bodyPr>
            <a:normAutofit/>
          </a:bodyPr>
          <a:lstStyle/>
          <a:p>
            <a:r>
              <a:rPr lang="hu-HU"/>
              <a:t>Sorvektor konstruálása vektorok összefűzésével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>
                <a:cs typeface="Times New Roman" panose="02020603050405020304" pitchFamily="18" charset="0"/>
              </a:rPr>
              <a:t>Például azon </a:t>
            </a:r>
            <a:r>
              <a:rPr lang="hu-HU">
                <a:latin typeface="Courier"/>
                <a:cs typeface="Times New Roman" panose="02020603050405020304" pitchFamily="18" charset="0"/>
              </a:rPr>
              <a:t>u</a:t>
            </a:r>
            <a:r>
              <a:rPr lang="hu-HU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>
                <a:cs typeface="Times New Roman" panose="02020603050405020304" pitchFamily="18" charset="0"/>
              </a:rPr>
              <a:t>sorvektort, aminek az első, második, és harmadik koordinátája</a:t>
            </a:r>
          </a:p>
          <a:p>
            <a:r>
              <a:rPr lang="en-US">
                <a:latin typeface="Courier New" panose="02070309020205020404" pitchFamily="49" charset="0"/>
                <a:cs typeface="Times New Roman" panose="02020603050405020304" pitchFamily="18" charset="0"/>
              </a:rPr>
              <a:t>r = [2,4,20]</a:t>
            </a:r>
            <a:endParaRPr lang="hu-HU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>
                <a:cs typeface="Times New Roman" panose="02020603050405020304" pitchFamily="18" charset="0"/>
              </a:rPr>
              <a:t>illetve negyedik, ötödik, és hatodik</a:t>
            </a:r>
            <a:r>
              <a:rPr lang="en-US">
                <a:cs typeface="Times New Roman" panose="02020603050405020304" pitchFamily="18" charset="0"/>
              </a:rPr>
              <a:t> </a:t>
            </a:r>
            <a:r>
              <a:rPr lang="hu-HU">
                <a:cs typeface="Times New Roman" panose="02020603050405020304" pitchFamily="18" charset="0"/>
              </a:rPr>
              <a:t>koordinátája</a:t>
            </a:r>
          </a:p>
          <a:p>
            <a:r>
              <a:rPr lang="en-US">
                <a:latin typeface="Courier New" panose="02070309020205020404" pitchFamily="49" charset="0"/>
                <a:cs typeface="Times New Roman" panose="02020603050405020304" pitchFamily="18" charset="0"/>
              </a:rPr>
              <a:t>w = [9,-6,3]</a:t>
            </a:r>
            <a:endParaRPr lang="hu-HU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>
                <a:cs typeface="Times New Roman" panose="02020603050405020304" pitchFamily="18" charset="0"/>
              </a:rPr>
              <a:t>a következő utasítással készíthetjük el:</a:t>
            </a:r>
          </a:p>
          <a:p>
            <a:r>
              <a:rPr lang="en-US">
                <a:latin typeface="Courier New" panose="02070309020205020404" pitchFamily="49" charset="0"/>
                <a:cs typeface="Times New Roman" panose="02020603050405020304" pitchFamily="18" charset="0"/>
              </a:rPr>
              <a:t>u = [</a:t>
            </a:r>
            <a:r>
              <a:rPr lang="en-US" err="1">
                <a:latin typeface="Courier New" panose="02070309020205020404" pitchFamily="49" charset="0"/>
                <a:cs typeface="Times New Roman" panose="02020603050405020304" pitchFamily="18" charset="0"/>
              </a:rPr>
              <a:t>r,w</a:t>
            </a:r>
            <a:r>
              <a:rPr lang="en-US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hu-HU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>
                <a:cs typeface="Times New Roman" panose="02020603050405020304" pitchFamily="18" charset="0"/>
              </a:rPr>
              <a:t>Az eredmény az alábbi vektor:</a:t>
            </a:r>
          </a:p>
          <a:p>
            <a:r>
              <a:rPr lang="en-US">
                <a:latin typeface="Courier New" panose="02070309020205020404" pitchFamily="49" charset="0"/>
                <a:cs typeface="Times New Roman" panose="02020603050405020304" pitchFamily="18" charset="0"/>
              </a:rPr>
              <a:t>u = [2,4,20,9,-6,3]</a:t>
            </a:r>
            <a:endParaRPr lang="en-US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38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0520" y="286604"/>
            <a:ext cx="8488680" cy="1450757"/>
          </a:xfrm>
        </p:spPr>
        <p:txBody>
          <a:bodyPr>
            <a:normAutofit/>
          </a:bodyPr>
          <a:lstStyle/>
          <a:p>
            <a:r>
              <a:rPr lang="hu-HU">
                <a:cs typeface="Times New Roman" panose="02020603050405020304" pitchFamily="18" charset="0"/>
              </a:rPr>
              <a:t>Oszlopvektor konstruálása vektorok összefűzésével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cs typeface="Times New Roman" panose="02020603050405020304" pitchFamily="18" charset="0"/>
              </a:rPr>
              <a:t>Például azon </a:t>
            </a:r>
            <a:r>
              <a:rPr lang="hu-HU">
                <a:latin typeface="Courier"/>
                <a:cs typeface="Times New Roman" panose="02020603050405020304" pitchFamily="18" charset="0"/>
              </a:rPr>
              <a:t>u</a:t>
            </a:r>
            <a:r>
              <a:rPr lang="hu-HU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>
                <a:cs typeface="Times New Roman" panose="02020603050405020304" pitchFamily="18" charset="0"/>
              </a:rPr>
              <a:t>oszlopvektort, aminek az első, második, és harmadik koordinátája</a:t>
            </a:r>
          </a:p>
          <a:p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r = [2;4;20]</a:t>
            </a:r>
            <a:endParaRPr lang="en-GB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>
                <a:cs typeface="Times New Roman" panose="02020603050405020304" pitchFamily="18" charset="0"/>
              </a:rPr>
              <a:t>illetve negyedik, ötödik, és hatodik</a:t>
            </a:r>
            <a:r>
              <a:rPr lang="en-US">
                <a:cs typeface="Times New Roman" panose="02020603050405020304" pitchFamily="18" charset="0"/>
              </a:rPr>
              <a:t> </a:t>
            </a:r>
            <a:r>
              <a:rPr lang="hu-HU">
                <a:cs typeface="Times New Roman" panose="02020603050405020304" pitchFamily="18" charset="0"/>
              </a:rPr>
              <a:t>koordinátája</a:t>
            </a:r>
          </a:p>
          <a:p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w = [9;-6;3]</a:t>
            </a:r>
            <a:endParaRPr lang="en-GB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>
                <a:cs typeface="Times New Roman" panose="02020603050405020304" pitchFamily="18" charset="0"/>
              </a:rPr>
              <a:t>a következő utasítással készíthetjük el:</a:t>
            </a:r>
          </a:p>
          <a:p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u = [</a:t>
            </a:r>
            <a:r>
              <a:rPr lang="en-GB" err="1">
                <a:latin typeface="Courier New" panose="02070309020205020404" pitchFamily="49" charset="0"/>
                <a:cs typeface="Times New Roman" panose="02020603050405020304" pitchFamily="18" charset="0"/>
              </a:rPr>
              <a:t>r;w</a:t>
            </a: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en-GB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>
                <a:cs typeface="Times New Roman" panose="02020603050405020304" pitchFamily="18" charset="0"/>
              </a:rPr>
              <a:t>Az eredmény az alábbi vektor:</a:t>
            </a:r>
          </a:p>
          <a:p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u = [2;4;20;9;-6;3]</a:t>
            </a:r>
            <a:endParaRPr lang="en-GB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4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7961" y="328112"/>
            <a:ext cx="7543800" cy="1056164"/>
          </a:xfrm>
        </p:spPr>
        <p:txBody>
          <a:bodyPr>
            <a:normAutofit/>
          </a:bodyPr>
          <a:lstStyle/>
          <a:p>
            <a:r>
              <a:rPr lang="hu-HU">
                <a:cs typeface="Times New Roman" panose="02020603050405020304" pitchFamily="18" charset="0"/>
              </a:rPr>
              <a:t>A kettőspont operátor</a:t>
            </a:r>
            <a:r>
              <a:rPr lang="en-US">
                <a:cs typeface="Times New Roman" panose="02020603050405020304" pitchFamily="18" charset="0"/>
              </a:rPr>
              <a:t>(:)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9937" y="1566250"/>
            <a:ext cx="8564126" cy="5057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>
                <a:cs typeface="Times New Roman" panose="02020603050405020304" pitchFamily="18" charset="0"/>
              </a:rPr>
              <a:t>A kettőspont operátorral</a:t>
            </a:r>
            <a:r>
              <a:rPr lang="en-US" sz="1800">
                <a:cs typeface="Times New Roman" panose="02020603050405020304" pitchFamily="18" charset="0"/>
              </a:rPr>
              <a:t> (:) </a:t>
            </a:r>
            <a:r>
              <a:rPr lang="hu-HU" sz="1800">
                <a:cs typeface="Times New Roman" panose="02020603050405020304" pitchFamily="18" charset="0"/>
              </a:rPr>
              <a:t>könnyen generálhatunk nagy vektorokat szabályos lépésközű elemekkel.</a:t>
            </a:r>
            <a:endParaRPr lang="en-US" sz="180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1800">
                <a:cs typeface="Times New Roman" panose="02020603050405020304" pitchFamily="18" charset="0"/>
              </a:rPr>
              <a:t>Az</a:t>
            </a:r>
            <a:endParaRPr lang="en-US" sz="180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x = m:q:n</a:t>
            </a:r>
          </a:p>
          <a:p>
            <a:pPr marL="0" indent="0">
              <a:buNone/>
            </a:pPr>
            <a:r>
              <a:rPr lang="hu-HU" sz="1800">
                <a:cs typeface="Arial" pitchFamily="34" charset="0"/>
              </a:rPr>
              <a:t>vagy</a:t>
            </a:r>
            <a:endParaRPr lang="en-US" sz="180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x = (</a:t>
            </a:r>
            <a:r>
              <a:rPr lang="en-US" sz="1800" err="1">
                <a:latin typeface="Courier New" panose="02070309020205020404" pitchFamily="49" charset="0"/>
                <a:cs typeface="Times New Roman" panose="02020603050405020304" pitchFamily="18" charset="0"/>
              </a:rPr>
              <a:t>m:q:n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hu-HU" sz="1800">
                <a:cs typeface="Times New Roman" panose="02020603050405020304" pitchFamily="18" charset="0"/>
              </a:rPr>
              <a:t>elkészíti azt az</a:t>
            </a:r>
            <a:r>
              <a:rPr lang="en-US" sz="1800"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ourier"/>
                <a:cs typeface="Times New Roman" panose="02020603050405020304" pitchFamily="18" charset="0"/>
              </a:rPr>
              <a:t>x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vektort , aminek az elemei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q</a:t>
            </a:r>
            <a:r>
              <a:rPr lang="hu-HU" sz="18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Arial" pitchFamily="34" charset="0"/>
              </a:rPr>
              <a:t>lépésközzel követik egymást</a:t>
            </a:r>
            <a:r>
              <a:rPr lang="en-US" sz="1800">
                <a:cs typeface="Times New Roman" panose="02020603050405020304" pitchFamily="18" charset="0"/>
              </a:rPr>
              <a:t>. </a:t>
            </a:r>
            <a:r>
              <a:rPr lang="hu-HU" sz="1800">
                <a:cs typeface="Times New Roman" panose="02020603050405020304" pitchFamily="18" charset="0"/>
              </a:rPr>
              <a:t>A kezdőérték</a:t>
            </a:r>
            <a:r>
              <a:rPr lang="en-US" sz="1800"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hu-HU" sz="1800">
                <a:cs typeface="Times New Roman" panose="02020603050405020304" pitchFamily="18" charset="0"/>
              </a:rPr>
              <a:t>Az utolsó érték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hu-HU" sz="1800">
                <a:cs typeface="Times New Roman" panose="02020603050405020304" pitchFamily="18" charset="0"/>
              </a:rPr>
              <a:t>,</a:t>
            </a:r>
            <a:r>
              <a:rPr lang="en-US" sz="1800"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ha</a:t>
            </a:r>
            <a:r>
              <a:rPr lang="en-US" sz="1800"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m-n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a</a:t>
            </a:r>
            <a:r>
              <a:rPr lang="hu-HU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q</a:t>
            </a:r>
            <a:r>
              <a:rPr lang="hu-HU" sz="18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Arial" pitchFamily="34" charset="0"/>
              </a:rPr>
              <a:t>egész számú többszöröse</a:t>
            </a:r>
            <a:r>
              <a:rPr lang="en-US" sz="1800">
                <a:cs typeface="Times New Roman" panose="02020603050405020304" pitchFamily="18" charset="0"/>
              </a:rPr>
              <a:t>. </a:t>
            </a:r>
            <a:r>
              <a:rPr lang="hu-HU" sz="1800">
                <a:cs typeface="Times New Roman" panose="02020603050405020304" pitchFamily="18" charset="0"/>
              </a:rPr>
              <a:t>Ha nem az, akkor az utolsó érték kisebb, mint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1800"/>
              <a:t>Például</a:t>
            </a:r>
            <a:r>
              <a:rPr lang="hu-HU" sz="1800">
                <a:latin typeface="Arial" panose="020B0604020202020204" pitchFamily="34" charset="0"/>
              </a:rPr>
              <a:t> </a:t>
            </a:r>
            <a:r>
              <a:rPr lang="en-US" sz="1800">
                <a:latin typeface="Courier New" panose="02070309020205020404" pitchFamily="49" charset="0"/>
              </a:rPr>
              <a:t>x = 0:2:8</a:t>
            </a:r>
            <a:r>
              <a:rPr lang="hu-HU" sz="1800">
                <a:latin typeface="Arial" panose="020B0604020202020204" pitchFamily="34" charset="0"/>
              </a:rPr>
              <a:t> </a:t>
            </a:r>
            <a:r>
              <a:rPr lang="hu-HU" sz="1800"/>
              <a:t>az</a:t>
            </a:r>
            <a:r>
              <a:rPr lang="hu-HU" sz="1800">
                <a:latin typeface="Arial" panose="020B0604020202020204" pitchFamily="34" charset="0"/>
              </a:rPr>
              <a:t> </a:t>
            </a:r>
            <a:r>
              <a:rPr lang="en-US" sz="1800">
                <a:latin typeface="Courier New" panose="02070309020205020404" pitchFamily="49" charset="0"/>
              </a:rPr>
              <a:t>x = [0,2,4,6,8]</a:t>
            </a:r>
            <a:r>
              <a:rPr lang="hu-HU" sz="1800">
                <a:cs typeface="Arial" pitchFamily="34" charset="0"/>
              </a:rPr>
              <a:t>vektort</a:t>
            </a:r>
            <a:r>
              <a:rPr lang="en-US" sz="1800"/>
              <a:t>, </a:t>
            </a:r>
            <a:r>
              <a:rPr lang="en-US" sz="1800">
                <a:latin typeface="Courier New" panose="02070309020205020404" pitchFamily="49" charset="0"/>
              </a:rPr>
              <a:t>x = 0:2:7</a:t>
            </a:r>
            <a:r>
              <a:rPr lang="en-US" sz="1800">
                <a:latin typeface="Arial" panose="020B0604020202020204" pitchFamily="34" charset="0"/>
              </a:rPr>
              <a:t> </a:t>
            </a:r>
            <a:r>
              <a:rPr lang="hu-HU" sz="1800"/>
              <a:t>az</a:t>
            </a:r>
            <a:r>
              <a:rPr lang="en-US" sz="1800">
                <a:latin typeface="Arial" panose="020B0604020202020204" pitchFamily="34" charset="0"/>
              </a:rPr>
              <a:t> </a:t>
            </a:r>
            <a:r>
              <a:rPr lang="en-US" sz="1800">
                <a:latin typeface="Courier New" panose="02070309020205020404" pitchFamily="49" charset="0"/>
              </a:rPr>
              <a:t>x = [0,2,4,6]</a:t>
            </a:r>
            <a:r>
              <a:rPr lang="hu-HU" sz="1800"/>
              <a:t> </a:t>
            </a:r>
            <a:r>
              <a:rPr lang="hu-HU" sz="1800">
                <a:cs typeface="Arial" pitchFamily="34" charset="0"/>
              </a:rPr>
              <a:t>vektort hozza létre</a:t>
            </a:r>
            <a:r>
              <a:rPr lang="en-US" sz="1800"/>
              <a:t>.</a:t>
            </a:r>
          </a:p>
          <a:p>
            <a:pPr marL="0" indent="0">
              <a:buNone/>
            </a:pPr>
            <a:r>
              <a:rPr lang="hu-HU" sz="1800"/>
              <a:t>A</a:t>
            </a:r>
            <a:r>
              <a:rPr lang="hu-HU" sz="1800">
                <a:latin typeface="Arial" panose="020B0604020202020204" pitchFamily="34" charset="0"/>
              </a:rPr>
              <a:t> </a:t>
            </a:r>
            <a:r>
              <a:rPr lang="hu-HU" sz="1800">
                <a:latin typeface="Courier New" pitchFamily="49" charset="0"/>
                <a:cs typeface="Courier New" pitchFamily="49" charset="0"/>
              </a:rPr>
              <a:t>z</a:t>
            </a:r>
            <a:r>
              <a:rPr lang="hu-HU" sz="1800">
                <a:latin typeface="Arial" panose="020B0604020202020204" pitchFamily="34" charset="0"/>
              </a:rPr>
              <a:t> </a:t>
            </a:r>
            <a:r>
              <a:rPr lang="hu-HU" sz="1800"/>
              <a:t>vektor megadása, aminek koordinátái </a:t>
            </a:r>
            <a:r>
              <a:rPr lang="en-US" sz="1800"/>
              <a:t>5</a:t>
            </a:r>
            <a:r>
              <a:rPr lang="hu-HU" sz="1800" err="1"/>
              <a:t>-től</a:t>
            </a:r>
            <a:r>
              <a:rPr lang="en-US" sz="1800"/>
              <a:t> </a:t>
            </a:r>
            <a:r>
              <a:rPr lang="hu-HU" sz="1800"/>
              <a:t>8-ig mennek </a:t>
            </a:r>
            <a:r>
              <a:rPr lang="en-US" sz="1800"/>
              <a:t>0.1</a:t>
            </a:r>
            <a:r>
              <a:rPr lang="hu-HU" sz="1800"/>
              <a:t> lépésközzel:</a:t>
            </a:r>
            <a:br>
              <a:rPr lang="hu-HU" sz="1800"/>
            </a:br>
            <a:r>
              <a:rPr lang="en-US" sz="1800">
                <a:latin typeface="Arial" panose="020B0604020202020204" pitchFamily="34" charset="0"/>
              </a:rPr>
              <a:t> </a:t>
            </a:r>
            <a:r>
              <a:rPr lang="en-US" sz="1800">
                <a:latin typeface="Courier New" panose="02070309020205020404" pitchFamily="49" charset="0"/>
              </a:rPr>
              <a:t>z = 5:0.1:8</a:t>
            </a:r>
          </a:p>
          <a:p>
            <a:pPr marL="0" indent="0">
              <a:buNone/>
            </a:pPr>
            <a:r>
              <a:rPr lang="hu-HU" sz="1800"/>
              <a:t>Ha a második (q) argumentumot elhagyjuk</a:t>
            </a:r>
            <a:r>
              <a:rPr lang="en-US" sz="1800"/>
              <a:t>, </a:t>
            </a:r>
            <a:r>
              <a:rPr lang="hu-HU" sz="1800"/>
              <a:t>az alapértelmezett lépésköz 1 lesz</a:t>
            </a:r>
            <a:r>
              <a:rPr lang="en-US" sz="1800"/>
              <a:t>. </a:t>
            </a:r>
            <a:r>
              <a:rPr lang="hu-HU" sz="1800"/>
              <a:t>Így az</a:t>
            </a:r>
            <a:r>
              <a:rPr lang="en-US" sz="1800"/>
              <a:t> </a:t>
            </a:r>
            <a:r>
              <a:rPr lang="en-US" sz="1800">
                <a:latin typeface="Courier New" panose="02070309020205020404" pitchFamily="49" charset="0"/>
              </a:rPr>
              <a:t>y = -3:2</a:t>
            </a:r>
            <a:r>
              <a:rPr lang="hu-HU" sz="1800">
                <a:latin typeface="Arial" panose="020B0604020202020204" pitchFamily="34" charset="0"/>
              </a:rPr>
              <a:t> </a:t>
            </a:r>
            <a:r>
              <a:rPr lang="hu-HU" sz="1800"/>
              <a:t>utasítással az </a:t>
            </a:r>
            <a:r>
              <a:rPr lang="en-US" sz="1800">
                <a:latin typeface="Courier New" panose="02070309020205020404" pitchFamily="49" charset="0"/>
              </a:rPr>
              <a:t>y = [-3,-2,-1,0,1,2]</a:t>
            </a:r>
            <a:r>
              <a:rPr lang="hu-HU" sz="1800"/>
              <a:t> </a:t>
            </a:r>
            <a:r>
              <a:rPr lang="hu-HU" sz="1800">
                <a:cs typeface="Arial" pitchFamily="34" charset="0"/>
              </a:rPr>
              <a:t>vektor készül el</a:t>
            </a:r>
            <a:r>
              <a:rPr lang="en-US" sz="1800"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290275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cs typeface="Arial" panose="020B0604020202020204" pitchFamily="34" charset="0"/>
              </a:rPr>
              <a:t>Vektorok konstruálása a </a:t>
            </a:r>
            <a:r>
              <a:rPr lang="en-GB" err="1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>
                <a:cs typeface="Arial" panose="020B0604020202020204" pitchFamily="34" charset="0"/>
              </a:rPr>
              <a:t>függvénnyel</a:t>
            </a:r>
            <a:r>
              <a:rPr lang="en-GB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>
                <a:cs typeface="Times New Roman" panose="02020603050405020304" pitchFamily="18" charset="0"/>
              </a:rPr>
              <a:t>A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utasítás is egyenlő lépésközű sorvektorokat generál, de itt a lépésköz helyett a koordináták számát kell megadni.</a:t>
            </a:r>
            <a:endParaRPr lang="en-GB" sz="1800">
              <a:cs typeface="Times New Roman" panose="02020603050405020304" pitchFamily="18" charset="0"/>
            </a:endParaRPr>
          </a:p>
          <a:p>
            <a:endParaRPr lang="en-GB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sz="1800">
                <a:cs typeface="Times New Roman" panose="02020603050405020304" pitchFamily="18" charset="0"/>
              </a:rPr>
              <a:t>A szintaktika:</a:t>
            </a:r>
            <a:r>
              <a:rPr lang="en-GB" sz="1800"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(x1,x2,n)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br>
              <a:rPr lang="hu-HU" sz="180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hu-HU" sz="1800">
                <a:cs typeface="Times New Roman" panose="02020603050405020304" pitchFamily="18" charset="0"/>
              </a:rPr>
              <a:t>ahol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x1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és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x2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az alsó, ill. felső határ, és </a:t>
            </a:r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a koordináták száma</a:t>
            </a:r>
            <a:r>
              <a:rPr lang="en-GB" sz="1800">
                <a:cs typeface="Times New Roman" panose="02020603050405020304" pitchFamily="18" charset="0"/>
              </a:rPr>
              <a:t>.</a:t>
            </a:r>
          </a:p>
          <a:p>
            <a:endParaRPr lang="en-GB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sz="1800">
                <a:cs typeface="Times New Roman" panose="02020603050405020304" pitchFamily="18" charset="0"/>
              </a:rPr>
              <a:t>Például a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(5,8,31)</a:t>
            </a:r>
            <a:r>
              <a:rPr lang="en-GB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egyenértékű az </a:t>
            </a:r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5:0.1:8</a:t>
            </a:r>
            <a:r>
              <a:rPr lang="hu-HU" sz="1800" err="1">
                <a:cs typeface="Arial" pitchFamily="34" charset="0"/>
              </a:rPr>
              <a:t>-cal</a:t>
            </a:r>
            <a:r>
              <a:rPr lang="en-GB" sz="1800">
                <a:cs typeface="Times New Roman" panose="02020603050405020304" pitchFamily="18" charset="0"/>
              </a:rPr>
              <a:t>.</a:t>
            </a:r>
          </a:p>
          <a:p>
            <a:endParaRPr lang="en-GB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sz="1800">
                <a:cs typeface="Times New Roman" panose="02020603050405020304" pitchFamily="18" charset="0"/>
              </a:rPr>
              <a:t>Ha az</a:t>
            </a:r>
            <a:r>
              <a:rPr lang="en-GB" sz="1800">
                <a:cs typeface="Times New Roman" panose="02020603050405020304" pitchFamily="18" charset="0"/>
              </a:rPr>
              <a:t> </a:t>
            </a:r>
            <a:r>
              <a:rPr lang="en-GB" sz="180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hu-HU" sz="1800" err="1">
                <a:cs typeface="Times New Roman" panose="02020603050405020304" pitchFamily="18" charset="0"/>
              </a:rPr>
              <a:t>-et</a:t>
            </a:r>
            <a:r>
              <a:rPr lang="hu-HU" sz="1800">
                <a:cs typeface="Times New Roman" panose="02020603050405020304" pitchFamily="18" charset="0"/>
              </a:rPr>
              <a:t> elhagyjuk,  az alapértelmezés szerint (a </a:t>
            </a:r>
            <a:r>
              <a:rPr lang="hu-HU" sz="1800" err="1">
                <a:cs typeface="Times New Roman" panose="02020603050405020304" pitchFamily="18" charset="0"/>
              </a:rPr>
              <a:t>Matlab</a:t>
            </a:r>
            <a:r>
              <a:rPr lang="hu-HU" sz="1800">
                <a:cs typeface="Times New Roman" panose="02020603050405020304" pitchFamily="18" charset="0"/>
              </a:rPr>
              <a:t> verziójától függően) 100 vagy 50 lesz.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9559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hu-HU" err="1">
                <a:cs typeface="Arial" panose="020B0604020202020204" pitchFamily="34" charset="0"/>
              </a:rPr>
              <a:t>áltozók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hu-HU" err="1">
                <a:latin typeface="Arial" panose="020B0604020202020204" pitchFamily="34" charset="0"/>
                <a:cs typeface="Arial" panose="020B0604020202020204" pitchFamily="34" charset="0"/>
              </a:rPr>
              <a:t>ban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37362"/>
            <a:ext cx="8636000" cy="4942838"/>
          </a:xfrm>
        </p:spPr>
        <p:txBody>
          <a:bodyPr>
            <a:normAutofit/>
          </a:bodyPr>
          <a:lstStyle/>
          <a:p>
            <a:pPr algn="just"/>
            <a:r>
              <a:rPr lang="hu-HU" sz="1600" b="1">
                <a:solidFill>
                  <a:schemeClr val="tx1"/>
                </a:solidFill>
              </a:rPr>
              <a:t>Megengedett változónevek</a:t>
            </a:r>
            <a:r>
              <a:rPr lang="en-US" sz="1600" b="1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</a:rPr>
              <a:t>– A</a:t>
            </a:r>
            <a:r>
              <a:rPr lang="hu-HU" sz="1600">
                <a:solidFill>
                  <a:schemeClr val="tx1"/>
                </a:solidFill>
              </a:rPr>
              <a:t> változók neveinek betűvel kell kezdődniük, tartalmazhatnak betűket, számokat, vagy aláhúzást (_ karakter).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A </a:t>
            </a:r>
            <a:r>
              <a:rPr lang="en-US" sz="1600">
                <a:solidFill>
                  <a:schemeClr val="tx1"/>
                </a:solidFill>
              </a:rPr>
              <a:t>M</a:t>
            </a:r>
            <a:r>
              <a:rPr lang="hu-HU" sz="1600" err="1">
                <a:solidFill>
                  <a:schemeClr val="tx1"/>
                </a:solidFill>
              </a:rPr>
              <a:t>atlab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megkülönbözteti a kis- és nagybetűket, így </a:t>
            </a:r>
            <a:r>
              <a:rPr lang="en-US" sz="1600" i="1">
                <a:solidFill>
                  <a:schemeClr val="tx1"/>
                </a:solidFill>
              </a:rPr>
              <a:t>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és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i="1">
                <a:solidFill>
                  <a:schemeClr val="tx1"/>
                </a:solidFill>
              </a:rPr>
              <a:t>a</a:t>
            </a:r>
            <a:r>
              <a:rPr lang="hu-HU" sz="1600" i="1">
                <a:solidFill>
                  <a:schemeClr val="tx1"/>
                </a:solidFill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különböző változókat jelölnek</a:t>
            </a:r>
            <a:r>
              <a:rPr lang="en-US" sz="1600">
                <a:solidFill>
                  <a:schemeClr val="tx1"/>
                </a:solidFill>
              </a:rPr>
              <a:t>.</a:t>
            </a:r>
            <a:r>
              <a:rPr lang="hu-HU" sz="1600">
                <a:solidFill>
                  <a:schemeClr val="tx1"/>
                </a:solidFill>
              </a:rPr>
              <a:t> A változónevek maximális hossza egy rögzített érték, ezt adja vissza a </a:t>
            </a:r>
            <a:r>
              <a:rPr lang="hu-HU" sz="16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namelengthmax</a:t>
            </a:r>
            <a:r>
              <a:rPr lang="hu-HU" sz="1600">
                <a:solidFill>
                  <a:schemeClr val="tx1"/>
                </a:solidFill>
              </a:rPr>
              <a:t> parancs. Nem lehetnek változónevek a </a:t>
            </a:r>
            <a:r>
              <a:rPr lang="hu-HU" sz="1600" err="1">
                <a:solidFill>
                  <a:schemeClr val="tx1"/>
                </a:solidFill>
              </a:rPr>
              <a:t>Matlab</a:t>
            </a:r>
            <a:r>
              <a:rPr lang="hu-HU" sz="1600">
                <a:solidFill>
                  <a:schemeClr val="tx1"/>
                </a:solidFill>
              </a:rPr>
              <a:t> kulcsszavai (pl. </a:t>
            </a:r>
            <a:r>
              <a:rPr lang="hu-HU" sz="1600" err="1">
                <a:solidFill>
                  <a:schemeClr val="tx1"/>
                </a:solidFill>
              </a:rPr>
              <a:t>if</a:t>
            </a:r>
            <a:r>
              <a:rPr lang="hu-HU" sz="1600">
                <a:solidFill>
                  <a:schemeClr val="tx1"/>
                </a:solidFill>
              </a:rPr>
              <a:t>, end). Az </a:t>
            </a:r>
            <a:r>
              <a:rPr lang="hu-HU" sz="16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iskeyword</a:t>
            </a:r>
            <a:r>
              <a:rPr lang="hu-HU" sz="1600">
                <a:solidFill>
                  <a:schemeClr val="tx1"/>
                </a:solidFill>
              </a:rPr>
              <a:t> utasítással kiírathatjuk a kulcsszavak listáját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hu-HU" sz="1600" b="1">
                <a:solidFill>
                  <a:schemeClr val="tx1"/>
                </a:solidFill>
              </a:rPr>
              <a:t>Változók létrehozása </a:t>
            </a:r>
            <a:r>
              <a:rPr lang="en-US" sz="1600" b="1">
                <a:solidFill>
                  <a:schemeClr val="tx1"/>
                </a:solidFill>
              </a:rPr>
              <a:t>– </a:t>
            </a:r>
            <a:r>
              <a:rPr lang="hu-HU" sz="1600">
                <a:solidFill>
                  <a:schemeClr val="tx1"/>
                </a:solidFill>
              </a:rPr>
              <a:t>Új változó létrehozásához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írjuk </a:t>
            </a:r>
            <a:r>
              <a:rPr lang="en-GB" sz="1600">
                <a:solidFill>
                  <a:schemeClr val="tx1"/>
                </a:solidFill>
              </a:rPr>
              <a:t>be </a:t>
            </a:r>
            <a:r>
              <a:rPr lang="hu-HU" sz="1600">
                <a:solidFill>
                  <a:schemeClr val="tx1"/>
                </a:solidFill>
              </a:rPr>
              <a:t>a változó nevét a parancsablakba (</a:t>
            </a:r>
            <a:r>
              <a:rPr lang="hu-HU" sz="1600" err="1">
                <a:solidFill>
                  <a:schemeClr val="tx1"/>
                </a:solidFill>
              </a:rPr>
              <a:t>Command</a:t>
            </a:r>
            <a:r>
              <a:rPr lang="hu-HU" sz="1600">
                <a:solidFill>
                  <a:schemeClr val="tx1"/>
                </a:solidFill>
              </a:rPr>
              <a:t> </a:t>
            </a:r>
            <a:r>
              <a:rPr lang="hu-HU" sz="1600" err="1">
                <a:solidFill>
                  <a:schemeClr val="tx1"/>
                </a:solidFill>
              </a:rPr>
              <a:t>Window</a:t>
            </a:r>
            <a:r>
              <a:rPr lang="hu-HU" sz="1600">
                <a:solidFill>
                  <a:schemeClr val="tx1"/>
                </a:solidFill>
              </a:rPr>
              <a:t>), tegyünk utána egyenlőségjelet</a:t>
            </a:r>
            <a:r>
              <a:rPr lang="en-US" sz="1600">
                <a:solidFill>
                  <a:schemeClr val="tx1"/>
                </a:solidFill>
              </a:rPr>
              <a:t> (=)</a:t>
            </a:r>
            <a:r>
              <a:rPr lang="hu-HU" sz="1600">
                <a:solidFill>
                  <a:schemeClr val="tx1"/>
                </a:solidFill>
              </a:rPr>
              <a:t>,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majd írjuk be a változó érték</a:t>
            </a:r>
            <a:r>
              <a:rPr lang="en-GB" sz="1600">
                <a:solidFill>
                  <a:schemeClr val="tx1"/>
                </a:solidFill>
              </a:rPr>
              <a:t>é</a:t>
            </a:r>
            <a:r>
              <a:rPr lang="hu-HU" sz="1600">
                <a:solidFill>
                  <a:schemeClr val="tx1"/>
                </a:solidFill>
              </a:rPr>
              <a:t>t. Például az alábbi kód futtatásakor a </a:t>
            </a:r>
            <a:r>
              <a:rPr lang="hu-HU" sz="1600" err="1">
                <a:solidFill>
                  <a:schemeClr val="tx1"/>
                </a:solidFill>
              </a:rPr>
              <a:t>Matlab</a:t>
            </a:r>
            <a:r>
              <a:rPr lang="hu-HU" sz="1600">
                <a:solidFill>
                  <a:schemeClr val="tx1"/>
                </a:solidFill>
              </a:rPr>
              <a:t> létrehozza az </a:t>
            </a:r>
            <a:r>
              <a:rPr lang="hu-HU" sz="1600">
                <a:solidFill>
                  <a:schemeClr val="tx1"/>
                </a:solidFill>
                <a:latin typeface="Courier"/>
              </a:rPr>
              <a:t>x</a:t>
            </a:r>
            <a:r>
              <a:rPr lang="hu-HU" sz="1600">
                <a:solidFill>
                  <a:schemeClr val="tx1"/>
                </a:solidFill>
              </a:rPr>
              <a:t>, </a:t>
            </a:r>
            <a:r>
              <a:rPr lang="hu-HU" sz="1600">
                <a:solidFill>
                  <a:schemeClr val="tx1"/>
                </a:solidFill>
                <a:latin typeface="Courier"/>
              </a:rPr>
              <a:t>A</a:t>
            </a:r>
            <a:r>
              <a:rPr lang="hu-HU" sz="1600">
                <a:solidFill>
                  <a:schemeClr val="tx1"/>
                </a:solidFill>
              </a:rPr>
              <a:t>, és </a:t>
            </a:r>
            <a:r>
              <a:rPr lang="hu-HU" sz="1600">
                <a:solidFill>
                  <a:schemeClr val="tx1"/>
                </a:solidFill>
                <a:latin typeface="Courier"/>
              </a:rPr>
              <a:t>I</a:t>
            </a:r>
            <a:r>
              <a:rPr lang="hu-HU" sz="1600">
                <a:solidFill>
                  <a:schemeClr val="tx1"/>
                </a:solidFill>
              </a:rPr>
              <a:t> változókat, amik feltűnnek a </a:t>
            </a:r>
            <a:r>
              <a:rPr lang="hu-HU" sz="1600" err="1">
                <a:solidFill>
                  <a:schemeClr val="tx1"/>
                </a:solidFill>
              </a:rPr>
              <a:t>Workspace-ben</a:t>
            </a:r>
            <a:r>
              <a:rPr lang="hu-HU" sz="1600">
                <a:solidFill>
                  <a:schemeClr val="tx1"/>
                </a:solidFill>
              </a:rPr>
              <a:t>.</a:t>
            </a:r>
            <a:endParaRPr lang="en-US" sz="1600">
              <a:solidFill>
                <a:schemeClr val="tx1"/>
              </a:solidFill>
            </a:endParaRPr>
          </a:p>
          <a:p>
            <a:pPr lvl="0" algn="just"/>
            <a:r>
              <a:rPr lang="en-US" sz="1600">
                <a:solidFill>
                  <a:schemeClr val="tx1"/>
                </a:solidFill>
                <a:latin typeface="Courier"/>
              </a:rPr>
              <a:t>x = </a:t>
            </a:r>
            <a:r>
              <a:rPr lang="hu-HU" sz="1600">
                <a:solidFill>
                  <a:schemeClr val="tx1"/>
                </a:solidFill>
                <a:latin typeface="Courier"/>
              </a:rPr>
              <a:t>8.16</a:t>
            </a:r>
            <a:r>
              <a:rPr lang="en-US" sz="1600">
                <a:solidFill>
                  <a:schemeClr val="tx1"/>
                </a:solidFill>
                <a:latin typeface="Courier"/>
              </a:rPr>
              <a:t>;</a:t>
            </a:r>
          </a:p>
          <a:p>
            <a:pPr lvl="0" algn="just"/>
            <a:r>
              <a:rPr lang="en-US" sz="1600">
                <a:solidFill>
                  <a:schemeClr val="tx1"/>
                </a:solidFill>
                <a:latin typeface="Courier"/>
              </a:rPr>
              <a:t>A = [1 2 3; 4 5 6; 7 8 9];</a:t>
            </a:r>
          </a:p>
          <a:p>
            <a:pPr lvl="0" algn="just"/>
            <a:r>
              <a:rPr lang="en-US" sz="1600">
                <a:solidFill>
                  <a:schemeClr val="tx1"/>
                </a:solidFill>
                <a:latin typeface="Courier"/>
              </a:rPr>
              <a:t>I = x</a:t>
            </a:r>
            <a:r>
              <a:rPr lang="hu-HU" sz="1600">
                <a:solidFill>
                  <a:schemeClr val="tx1"/>
                </a:solidFill>
                <a:latin typeface="Courier"/>
              </a:rPr>
              <a:t>*</a:t>
            </a:r>
            <a:r>
              <a:rPr lang="en-US" sz="1600">
                <a:solidFill>
                  <a:schemeClr val="tx1"/>
                </a:solidFill>
                <a:latin typeface="Courier"/>
              </a:rPr>
              <a:t>A;</a:t>
            </a:r>
          </a:p>
          <a:p>
            <a:pPr algn="just"/>
            <a:endParaRPr lang="en-US" sz="1600" b="1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hu-HU" sz="1600">
                <a:solidFill>
                  <a:schemeClr val="tx1"/>
                </a:solidFill>
              </a:rPr>
              <a:t>  </a:t>
            </a:r>
          </a:p>
          <a:p>
            <a:pPr algn="just">
              <a:buNone/>
            </a:pPr>
            <a:r>
              <a:rPr lang="hu-HU" sz="1600">
                <a:solidFill>
                  <a:schemeClr val="tx1"/>
                </a:solidFill>
              </a:rPr>
              <a:t>A változókat nem szükséges deklarálni, mielőtt értéket rendelünk hozzájuk. Ha az értékadó utasítások végéről elhagyjuk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a pontosvesszőt (;), akkor az eredmény megjelenik a parancsablakban (</a:t>
            </a:r>
            <a:r>
              <a:rPr lang="hu-HU" sz="1600" err="1">
                <a:solidFill>
                  <a:schemeClr val="tx1"/>
                </a:solidFill>
              </a:rPr>
              <a:t>Command</a:t>
            </a:r>
            <a:r>
              <a:rPr lang="hu-HU" sz="1600">
                <a:solidFill>
                  <a:schemeClr val="tx1"/>
                </a:solidFill>
              </a:rPr>
              <a:t> </a:t>
            </a:r>
            <a:r>
              <a:rPr lang="hu-HU" sz="1600" err="1">
                <a:solidFill>
                  <a:schemeClr val="tx1"/>
                </a:solidFill>
              </a:rPr>
              <a:t>Window</a:t>
            </a:r>
            <a:r>
              <a:rPr lang="hu-HU" sz="1600">
                <a:solidFill>
                  <a:schemeClr val="tx1"/>
                </a:solidFill>
              </a:rPr>
              <a:t>).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05" y="3730850"/>
            <a:ext cx="3838095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0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</a:t>
            </a:r>
            <a:r>
              <a:rPr lang="hu-HU" err="1"/>
              <a:t>átrixok</a:t>
            </a:r>
            <a:br>
              <a:rPr lang="en-GB"/>
            </a:br>
            <a:r>
              <a:rPr lang="en-GB"/>
              <a:t>(</a:t>
            </a:r>
            <a:r>
              <a:rPr lang="hu-HU"/>
              <a:t>Kétdimenziós tömbök</a:t>
            </a:r>
            <a:r>
              <a:rPr lang="en-GB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</p:spPr>
            <p:txBody>
              <a:bodyPr>
                <a:noAutofit/>
              </a:bodyPr>
              <a:lstStyle/>
              <a:p>
                <a:r>
                  <a:rPr lang="hu-HU" sz="1800">
                    <a:cs typeface="Times New Roman" panose="02020603050405020304" pitchFamily="18" charset="0"/>
                  </a:rPr>
                  <a:t>Ha a mátrix kicsi, az elemei megadásával is definiálható</a:t>
                </a:r>
                <a:r>
                  <a:rPr lang="en-US" sz="1800">
                    <a:cs typeface="Times New Roman" panose="02020603050405020304" pitchFamily="18" charset="0"/>
                  </a:rPr>
                  <a:t>, </a:t>
                </a:r>
                <a:r>
                  <a:rPr lang="hu-HU" sz="1800">
                    <a:cs typeface="Times New Roman" panose="02020603050405020304" pitchFamily="18" charset="0"/>
                  </a:rPr>
                  <a:t>az elemeket vesszővel vagy szóközzel választjuk el, a sorokat pedig pontosvesszővel</a:t>
                </a:r>
                <a:r>
                  <a:rPr lang="en-US" sz="1800">
                    <a:cs typeface="Times New Roman" panose="02020603050405020304" pitchFamily="18" charset="0"/>
                  </a:rPr>
                  <a:t>. </a:t>
                </a:r>
                <a:r>
                  <a:rPr lang="hu-HU" sz="1800">
                    <a:cs typeface="Times New Roman" panose="02020603050405020304" pitchFamily="18" charset="0"/>
                  </a:rPr>
                  <a:t>Például:</a:t>
                </a:r>
                <a:endParaRPr lang="en-US" sz="1800">
                  <a:cs typeface="Times New Roman" panose="02020603050405020304" pitchFamily="18" charset="0"/>
                </a:endParaRPr>
              </a:p>
              <a:p>
                <a:endParaRPr lang="en-US" sz="180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[2,4,10;16,3,7];</a:t>
                </a:r>
              </a:p>
              <a:p>
                <a:endParaRPr lang="en-US" sz="180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hu-HU" sz="1800">
                    <a:cs typeface="Times New Roman" panose="02020603050405020304" pitchFamily="18" charset="0"/>
                  </a:rPr>
                  <a:t>A következő mátrixot hozza létre</a:t>
                </a:r>
                <a:r>
                  <a:rPr lang="en-US" sz="1800"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180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800" b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hu-HU" sz="1800" b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hu-HU" sz="1800">
                    <a:cs typeface="Times New Roman" panose="02020603050405020304" pitchFamily="18" charset="0"/>
                  </a:rPr>
                  <a:t>Fontos!</a:t>
                </a:r>
                <a:r>
                  <a:rPr lang="en-US" sz="1800">
                    <a:cs typeface="Times New Roman" panose="02020603050405020304" pitchFamily="18" charset="0"/>
                  </a:rPr>
                  <a:t> </a:t>
                </a:r>
                <a:r>
                  <a:rPr lang="hu-HU" sz="1800">
                    <a:cs typeface="Times New Roman" panose="02020603050405020304" pitchFamily="18" charset="0"/>
                  </a:rPr>
                  <a:t>A szóköz és a vessző az oszlopokat, míg a pontosvessző a sorokat választja el.</a:t>
                </a:r>
                <a:endParaRPr lang="en-US" sz="180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  <a:blipFill>
                <a:blip r:embed="rId2"/>
                <a:stretch>
                  <a:fillRect l="-242" t="-15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37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Mátrixok megadása vektorok összefűzésével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>
                <a:cs typeface="Arial" pitchFamily="34" charset="0"/>
              </a:rPr>
              <a:t>Legyen</a:t>
            </a:r>
            <a:r>
              <a:rPr lang="hu-HU" sz="18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a </a:t>
            </a:r>
            <a:r>
              <a:rPr lang="en-US" sz="1800">
                <a:latin typeface="Courier New" panose="02070309020205020404" pitchFamily="49" charset="0"/>
              </a:rPr>
              <a:t>=</a:t>
            </a:r>
            <a:r>
              <a:rPr lang="en-US" sz="1800"/>
              <a:t> </a:t>
            </a:r>
            <a:r>
              <a:rPr lang="en-US" sz="1800">
                <a:latin typeface="Courier New" panose="02070309020205020404" pitchFamily="49" charset="0"/>
              </a:rPr>
              <a:t>[1,3,5]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és</a:t>
            </a:r>
            <a:r>
              <a:rPr lang="hu-HU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b </a:t>
            </a:r>
            <a:r>
              <a:rPr lang="en-US" sz="1800">
                <a:latin typeface="Courier New" panose="02070309020205020404" pitchFamily="49" charset="0"/>
              </a:rPr>
              <a:t>= [7,9,11]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(sorvektorok)</a:t>
            </a:r>
            <a:r>
              <a:rPr lang="en-US" sz="1800">
                <a:cs typeface="Times New Roman" panose="02020603050405020304" pitchFamily="18" charset="0"/>
              </a:rPr>
              <a:t>.  </a:t>
            </a:r>
            <a:r>
              <a:rPr lang="hu-HU" sz="1800">
                <a:cs typeface="Times New Roman" panose="02020603050405020304" pitchFamily="18" charset="0"/>
              </a:rPr>
              <a:t>Figyeljük meg a különbséget</a:t>
            </a:r>
            <a:r>
              <a:rPr lang="hu-HU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[a b]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és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sz="1800" err="1">
                <a:latin typeface="Courier New" panose="02070309020205020404" pitchFamily="49" charset="0"/>
                <a:cs typeface="Times New Roman" panose="02020603050405020304" pitchFamily="18" charset="0"/>
              </a:rPr>
              <a:t>a;b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>
                <a:cs typeface="Times New Roman" panose="02020603050405020304" pitchFamily="18" charset="0"/>
              </a:rPr>
              <a:t>között az alábbi kódrészlet alapján:</a:t>
            </a:r>
            <a:endParaRPr lang="en-US" sz="1800">
              <a:cs typeface="Times New Roman" panose="02020603050405020304" pitchFamily="18" charset="0"/>
            </a:endParaRPr>
          </a:p>
          <a:p>
            <a:endParaRPr 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c = [a b];</a:t>
            </a:r>
          </a:p>
          <a:p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c =</a:t>
            </a:r>
          </a:p>
          <a:p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1  3  5  7  9  11</a:t>
            </a:r>
          </a:p>
          <a:p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D = [</a:t>
            </a:r>
            <a:r>
              <a:rPr lang="en-US" sz="1800" err="1">
                <a:latin typeface="Courier New" panose="02070309020205020404" pitchFamily="49" charset="0"/>
                <a:cs typeface="Times New Roman" panose="02020603050405020304" pitchFamily="18" charset="0"/>
              </a:rPr>
              <a:t>a;b</a:t>
            </a:r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D =</a:t>
            </a:r>
          </a:p>
          <a:p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1  3  5</a:t>
            </a:r>
          </a:p>
          <a:p>
            <a:r>
              <a:rPr 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7  9  11</a:t>
            </a:r>
            <a:endParaRPr 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4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58043"/>
            <a:ext cx="7886700" cy="994172"/>
          </a:xfrm>
        </p:spPr>
        <p:txBody>
          <a:bodyPr/>
          <a:lstStyle/>
          <a:p>
            <a:r>
              <a:rPr lang="hu-HU"/>
              <a:t>Hivatkozás tömbök elemeire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91267"/>
            <a:ext cx="7886700" cy="4250266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hu-HU" sz="1600"/>
              <a:t>A </a:t>
            </a:r>
            <a:r>
              <a:rPr lang="hu-HU" sz="1800"/>
              <a:t>kettőspont</a:t>
            </a:r>
            <a:r>
              <a:rPr lang="hu-HU" sz="1600"/>
              <a:t> operátor segítségével hivatkozhatunk mátrixok (tömbök, vektorok) elemeire, soraira, oszlopaira, vagy „résztömbjeire”.</a:t>
            </a:r>
            <a:endParaRPr lang="en-GB" sz="1600"/>
          </a:p>
          <a:p>
            <a:pPr>
              <a:lnSpc>
                <a:spcPct val="80000"/>
              </a:lnSpc>
            </a:pPr>
            <a:r>
              <a:rPr lang="hu-HU" sz="1600"/>
              <a:t>Néhány példa</a:t>
            </a:r>
            <a:r>
              <a:rPr lang="en-GB" sz="1600"/>
              <a:t>: 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v(:) </a:t>
            </a:r>
            <a:r>
              <a:rPr lang="hu-HU" sz="1600"/>
              <a:t>a  v sor- vagy oszlopvektor összes eleme</a:t>
            </a:r>
            <a:r>
              <a:rPr lang="en-GB" sz="1600"/>
              <a:t>.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v(2:5) </a:t>
            </a:r>
            <a:r>
              <a:rPr lang="hu-HU" sz="1600"/>
              <a:t>a v vektor azon elemei, amiknek az indexe 2-től 5-ig terjed; azaz </a:t>
            </a:r>
            <a:r>
              <a:rPr lang="en-GB" sz="1600"/>
              <a:t> v(2), v(3), v(4), v(5). 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A(:,3) </a:t>
            </a:r>
            <a:r>
              <a:rPr lang="hu-HU" sz="1600"/>
              <a:t>az A mátrix harmadik oszlopának elemei.</a:t>
            </a:r>
            <a:endParaRPr lang="en-GB" sz="1600"/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A(:,2:5) </a:t>
            </a:r>
            <a:r>
              <a:rPr lang="hu-HU" sz="1600"/>
              <a:t>az A második, harmadik, negyedik és ötödik oszlopának elemei</a:t>
            </a:r>
            <a:endParaRPr lang="en-GB" sz="1600"/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A(2:3,1:3) </a:t>
            </a:r>
            <a:r>
              <a:rPr lang="hu-HU" sz="1600"/>
              <a:t>az A mátrix második és harmadik sorának és első három oszlopának metszetéből álló mátrix</a:t>
            </a:r>
            <a:r>
              <a:rPr lang="en-GB" sz="1600"/>
              <a:t>. 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v = A(:) </a:t>
            </a:r>
            <a:r>
              <a:rPr lang="hu-HU" sz="1600">
                <a:cs typeface="Arial" pitchFamily="34" charset="0"/>
              </a:rPr>
              <a:t>az A mátrix elemei oszlop-folytonosan felsorolva</a:t>
            </a:r>
            <a:r>
              <a:rPr lang="en-GB" sz="1600">
                <a:cs typeface="Arial" pitchFamily="34" charset="0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A(end,:) </a:t>
            </a:r>
            <a:r>
              <a:rPr lang="hu-HU" sz="1600">
                <a:cs typeface="Arial" pitchFamily="34" charset="0"/>
              </a:rPr>
              <a:t>az </a:t>
            </a:r>
            <a:r>
              <a:rPr lang="en-GB" sz="1600">
                <a:cs typeface="Arial" pitchFamily="34" charset="0"/>
              </a:rPr>
              <a:t>A</a:t>
            </a:r>
            <a:r>
              <a:rPr lang="hu-HU" sz="1600">
                <a:cs typeface="Arial" pitchFamily="34" charset="0"/>
              </a:rPr>
              <a:t> utolsó sorát</a:t>
            </a:r>
            <a:r>
              <a:rPr lang="en-GB" sz="1600">
                <a:cs typeface="Arial" pitchFamily="34" charset="0"/>
              </a:rPr>
              <a:t>, </a:t>
            </a:r>
            <a:r>
              <a:rPr lang="hu-HU" sz="1600">
                <a:cs typeface="Arial" pitchFamily="34" charset="0"/>
              </a:rPr>
              <a:t>és</a:t>
            </a:r>
            <a:r>
              <a:rPr lang="en-GB" sz="1600">
                <a:cs typeface="Arial" pitchFamily="34" charset="0"/>
              </a:rPr>
              <a:t> A(:,end)</a:t>
            </a:r>
            <a:r>
              <a:rPr lang="hu-HU" sz="1600">
                <a:cs typeface="Arial" pitchFamily="34" charset="0"/>
              </a:rPr>
              <a:t> az utolsó oszlopot jelöli</a:t>
            </a:r>
            <a:r>
              <a:rPr lang="en-GB" sz="1600">
                <a:cs typeface="Arial" pitchFamily="34" charset="0"/>
              </a:rPr>
              <a:t>.</a:t>
            </a:r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303904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példa részmátrix kinyerésére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15636" y="2121408"/>
            <a:ext cx="79173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/>
              <a:t>A tömbindexek segítségével kinyerhetjük a kisebb tömböket a tömbökből. Definiáljuk először a </a:t>
            </a:r>
          </a:p>
          <a:p>
            <a:endParaRPr lang="hu-HU" sz="1800"/>
          </a:p>
          <a:p>
            <a:endParaRPr lang="hu-HU" sz="1800"/>
          </a:p>
          <a:p>
            <a:endParaRPr lang="hu-HU" sz="1800"/>
          </a:p>
          <a:p>
            <a:pPr>
              <a:buNone/>
            </a:pPr>
            <a:r>
              <a:rPr lang="hu-HU" sz="1800"/>
              <a:t> </a:t>
            </a:r>
          </a:p>
          <a:p>
            <a:pPr>
              <a:buNone/>
            </a:pPr>
            <a:r>
              <a:rPr lang="hu-HU" sz="1800"/>
              <a:t>mátrixot, majd írjuk be a </a:t>
            </a:r>
            <a:r>
              <a:rPr lang="hu-HU" sz="1800">
                <a:latin typeface="Courier New" pitchFamily="49" charset="0"/>
                <a:cs typeface="Courier New" pitchFamily="49" charset="0"/>
              </a:rPr>
              <a:t>C = B(2:3,1:3)</a:t>
            </a:r>
            <a:r>
              <a:rPr lang="hu-HU" sz="1800"/>
              <a:t>értékadó utasítást. Az eredmény:</a:t>
            </a:r>
          </a:p>
        </p:txBody>
      </p:sp>
      <p:graphicFrame>
        <p:nvGraphicFramePr>
          <p:cNvPr id="4" name="Objektu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82831"/>
              </p:ext>
            </p:extLst>
          </p:nvPr>
        </p:nvGraphicFramePr>
        <p:xfrm>
          <a:off x="3643183" y="2814698"/>
          <a:ext cx="1447801" cy="96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711000" progId="Equation.3">
                  <p:embed/>
                </p:oleObj>
              </mc:Choice>
              <mc:Fallback>
                <p:oleObj name="Equation" r:id="rId2" imgW="1066680" imgH="711000" progId="Equation.3">
                  <p:embed/>
                  <p:pic>
                    <p:nvPicPr>
                      <p:cNvPr id="4" name="Objektum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3" y="2814698"/>
                        <a:ext cx="1447801" cy="965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um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049255"/>
              </p:ext>
            </p:extLst>
          </p:nvPr>
        </p:nvGraphicFramePr>
        <p:xfrm>
          <a:off x="3643183" y="4835328"/>
          <a:ext cx="16017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457200" progId="Equation.3">
                  <p:embed/>
                </p:oleObj>
              </mc:Choice>
              <mc:Fallback>
                <p:oleObj name="Equation" r:id="rId4" imgW="1015920" imgH="457200" progId="Equation.3">
                  <p:embed/>
                  <p:pic>
                    <p:nvPicPr>
                      <p:cNvPr id="5" name="Objektum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3" y="4835328"/>
                        <a:ext cx="16017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800">
                  <a:solidFill>
                    <a:schemeClr val="tx1"/>
                  </a:solidFill>
                </a:endParaRPr>
              </a:p>
              <a:p>
                <a:pPr algn="ctr"/>
                <a:endParaRPr lang="en-GB" sz="1800">
                  <a:solidFill>
                    <a:schemeClr val="tx1"/>
                  </a:solidFill>
                </a:endParaRPr>
              </a:p>
              <a:p>
                <a:r>
                  <a:rPr lang="hu-HU" sz="180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 fent látható összeadás </a:t>
                </a:r>
                <a:r>
                  <a:rPr lang="en-GB" sz="1800">
                    <a:solidFill>
                      <a:schemeClr val="tx1"/>
                    </a:solidFill>
                  </a:rPr>
                  <a:t>MATLAB </a:t>
                </a:r>
                <a:r>
                  <a:rPr lang="hu-HU" sz="1800">
                    <a:solidFill>
                      <a:schemeClr val="tx1"/>
                    </a:solidFill>
                  </a:rPr>
                  <a:t>segítségével a következő módon történik</a:t>
                </a:r>
                <a:r>
                  <a:rPr lang="en-GB" sz="1800">
                    <a:solidFill>
                      <a:schemeClr val="tx1"/>
                    </a:solidFill>
                  </a:rPr>
                  <a:t>:</a:t>
                </a:r>
                <a:endParaRPr lang="en-GB" sz="180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r>
                  <a:rPr lang="en-GB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[6,-2;10,3];</a:t>
                </a:r>
              </a:p>
              <a:p>
                <a:r>
                  <a:rPr lang="en-GB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 = [9,8;-12,14]</a:t>
                </a:r>
              </a:p>
              <a:p>
                <a:r>
                  <a:rPr lang="en-GB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A+B</a:t>
                </a:r>
              </a:p>
              <a:p>
                <a:r>
                  <a:rPr lang="hu-HU" sz="180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 tömbök kivonása hasonlóan működik</a:t>
                </a:r>
                <a:r>
                  <a:rPr lang="en-GB" sz="180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GB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[6,-2;10,3];</a:t>
                </a:r>
              </a:p>
              <a:p>
                <a:r>
                  <a:rPr lang="en-GB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 = [9,8;-12,14]</a:t>
                </a:r>
              </a:p>
              <a:p>
                <a:r>
                  <a:rPr lang="en-GB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A-B</a:t>
                </a:r>
              </a:p>
            </p:txBody>
          </p:sp>
        </mc:Choice>
        <mc:Fallback>
          <p:sp>
            <p:nvSpPr>
              <p:cNvPr id="6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3" b="-135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ím 3">
            <a:extLst>
              <a:ext uri="{FF2B5EF4-FFF2-40B4-BE49-F238E27FC236}">
                <a16:creationId xmlns:a16="http://schemas.microsoft.com/office/drawing/2014/main" id="{FE8204C5-3B6F-D212-478C-02115F52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 (tömbök) összeadása és kivonása</a:t>
            </a:r>
          </a:p>
        </p:txBody>
      </p:sp>
    </p:spTree>
    <p:extLst>
      <p:ext uri="{BB962C8B-B14F-4D97-AF65-F5344CB8AC3E}">
        <p14:creationId xmlns:p14="http://schemas.microsoft.com/office/powerpoint/2010/main" val="80846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Autofit/>
              </a:bodyPr>
              <a:lstStyle/>
              <a:p>
                <a:r>
                  <a:rPr lang="hu-HU" sz="180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Az A mátrix w skalárral való szorzásának eredménye egy mátrix, mely elemei A elemei megszorozva a w skalárral</a:t>
                </a:r>
              </a:p>
              <a:p>
                <a:endParaRPr lang="hu-HU" sz="1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hu-H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hu-H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hu-H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hu-HU" sz="1800">
                  <a:solidFill>
                    <a:schemeClr val="tx1"/>
                  </a:solidFill>
                </a:endParaRPr>
              </a:p>
              <a:p>
                <a:r>
                  <a:rPr lang="hu-HU" sz="180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 fent látható szorzás </a:t>
                </a:r>
                <a:r>
                  <a:rPr lang="en-GB" sz="1800">
                    <a:solidFill>
                      <a:schemeClr val="tx1"/>
                    </a:solidFill>
                  </a:rPr>
                  <a:t>MATLAB </a:t>
                </a:r>
                <a:r>
                  <a:rPr lang="hu-HU" sz="1800">
                    <a:solidFill>
                      <a:schemeClr val="tx1"/>
                    </a:solidFill>
                  </a:rPr>
                  <a:t>segítségével a következő módon történik</a:t>
                </a:r>
                <a:r>
                  <a:rPr lang="en-GB" sz="1800">
                    <a:solidFill>
                      <a:schemeClr val="tx1"/>
                    </a:solidFill>
                  </a:rPr>
                  <a:t>:</a:t>
                </a:r>
                <a:endParaRPr lang="en-GB" sz="180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[2, 9; 5,-7];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3*A</a:t>
                </a:r>
              </a:p>
              <a:p>
                <a:r>
                  <a:rPr lang="en-US" sz="1800" err="1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ans</a:t>
                </a:r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=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6	  27</a:t>
                </a:r>
              </a:p>
              <a:p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15	 -21</a:t>
                </a:r>
              </a:p>
              <a:p>
                <a:endParaRPr lang="hu-HU" sz="1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>
                <a:blip r:embed="rId2"/>
                <a:stretch>
                  <a:fillRect l="-242" t="-14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ím 4">
            <a:extLst>
              <a:ext uri="{FF2B5EF4-FFF2-40B4-BE49-F238E27FC236}">
                <a16:creationId xmlns:a16="http://schemas.microsoft.com/office/drawing/2014/main" id="{874A57FD-34D4-9E69-D909-873DC1C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Skalárral való szorzás</a:t>
            </a:r>
          </a:p>
        </p:txBody>
      </p:sp>
    </p:spTree>
    <p:extLst>
      <p:ext uri="{BB962C8B-B14F-4D97-AF65-F5344CB8AC3E}">
        <p14:creationId xmlns:p14="http://schemas.microsoft.com/office/powerpoint/2010/main" val="109339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MATLAB </a:t>
            </a:r>
            <a:r>
              <a:rPr lang="hu-HU">
                <a:solidFill>
                  <a:schemeClr val="tx1"/>
                </a:solidFill>
                <a:cs typeface="Times New Roman" panose="02020603050405020304" pitchFamily="18" charset="0"/>
              </a:rPr>
              <a:t>kétféle szorzást használ</a:t>
            </a: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</a:p>
          <a:p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FontTx/>
              <a:buAutoNum type="arabicParenBoth"/>
            </a:pPr>
            <a:r>
              <a:rPr lang="hu-HU" i="1">
                <a:solidFill>
                  <a:schemeClr val="tx1"/>
                </a:solidFill>
                <a:cs typeface="Times New Roman" panose="02020603050405020304" pitchFamily="18" charset="0"/>
              </a:rPr>
              <a:t> elemenkénti szorzást, és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FontTx/>
              <a:buAutoNum type="arabicParenBoth"/>
            </a:pP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FontTx/>
              <a:buAutoNum type="arabicParenBoth"/>
            </a:pPr>
            <a:r>
              <a:rPr lang="hu-HU" i="1">
                <a:solidFill>
                  <a:schemeClr val="tx1"/>
                </a:solidFill>
                <a:cs typeface="Times New Roman" panose="02020603050405020304" pitchFamily="18" charset="0"/>
              </a:rPr>
              <a:t> mátrixszorzást</a:t>
            </a: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.  </a:t>
            </a:r>
          </a:p>
          <a:p>
            <a:endParaRPr lang="hu-HU">
              <a:solidFill>
                <a:schemeClr val="tx1"/>
              </a:solidFill>
            </a:endParaRP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989EC2BB-99C6-0A37-BFD1-6B7F08C0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Tömbök szorzása</a:t>
            </a:r>
          </a:p>
        </p:txBody>
      </p:sp>
    </p:spTree>
    <p:extLst>
      <p:ext uri="{BB962C8B-B14F-4D97-AF65-F5344CB8AC3E}">
        <p14:creationId xmlns:p14="http://schemas.microsoft.com/office/powerpoint/2010/main" val="1401120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1801" y="1845734"/>
            <a:ext cx="4140200" cy="4023360"/>
          </a:xfrm>
        </p:spPr>
        <p:txBody>
          <a:bodyPr>
            <a:normAutofit/>
          </a:bodyPr>
          <a:lstStyle/>
          <a:p>
            <a:r>
              <a:rPr lang="hu-HU" sz="1600">
                <a:solidFill>
                  <a:schemeClr val="tx1"/>
                </a:solidFill>
                <a:cs typeface="Times New Roman" panose="02020603050405020304" pitchFamily="18" charset="0"/>
              </a:rPr>
              <a:t>Az </a:t>
            </a:r>
            <a:r>
              <a:rPr lang="hu-HU" sz="1600" i="1">
                <a:solidFill>
                  <a:schemeClr val="tx1"/>
                </a:solidFill>
                <a:cs typeface="Times New Roman" panose="02020603050405020304" pitchFamily="18" charset="0"/>
              </a:rPr>
              <a:t>elemenkénti szorzás </a:t>
            </a:r>
            <a:r>
              <a:rPr lang="hu-HU" sz="1600" err="1">
                <a:solidFill>
                  <a:schemeClr val="tx1"/>
                </a:solidFill>
                <a:cs typeface="Times New Roman" panose="02020603050405020304" pitchFamily="18" charset="0"/>
              </a:rPr>
              <a:t>Matlab-ban</a:t>
            </a:r>
            <a:r>
              <a:rPr lang="hu-HU" sz="160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endParaRPr lang="en-GB" sz="16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[6,-2;10,3];</a:t>
            </a:r>
          </a:p>
          <a:p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[9,8;-12,14]</a:t>
            </a:r>
          </a:p>
          <a:p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A.*B</a:t>
            </a:r>
          </a:p>
          <a:p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</a:p>
          <a:p>
            <a:endParaRPr lang="en-GB" sz="160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54   -16</a:t>
            </a:r>
          </a:p>
          <a:p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-120    42</a:t>
            </a:r>
          </a:p>
          <a:p>
            <a:endParaRPr lang="en-GB" sz="160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72000" y="1845734"/>
            <a:ext cx="39370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hu-HU" sz="1600" i="1">
                <a:solidFill>
                  <a:schemeClr val="tx1"/>
                </a:solidFill>
                <a:cs typeface="Times New Roman" panose="02020603050405020304" pitchFamily="18" charset="0"/>
              </a:rPr>
              <a:t>Mátrixszorzás </a:t>
            </a:r>
            <a:r>
              <a:rPr lang="hu-HU" sz="16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hu-HU" sz="1600" err="1">
                <a:solidFill>
                  <a:schemeClr val="tx1"/>
                </a:solidFill>
                <a:cs typeface="Times New Roman" panose="02020603050405020304" pitchFamily="18" charset="0"/>
              </a:rPr>
              <a:t>Matlab-ban</a:t>
            </a:r>
            <a:r>
              <a:rPr lang="en-US" sz="160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endParaRPr lang="hu-HU" sz="16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[6,-2;10,3];</a:t>
            </a:r>
          </a:p>
          <a:p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[9,8;-12,14]</a:t>
            </a:r>
          </a:p>
          <a:p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hu-HU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fr-FR" sz="160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endParaRPr lang="fr-FR" sz="1600">
              <a:latin typeface="Courier New" pitchFamily="49" charset="0"/>
              <a:cs typeface="Courier New" pitchFamily="49" charset="0"/>
            </a:endParaRPr>
          </a:p>
          <a:p>
            <a:r>
              <a:rPr lang="fr-FR" sz="1600">
                <a:latin typeface="Courier New" pitchFamily="49" charset="0"/>
                <a:cs typeface="Courier New" pitchFamily="49" charset="0"/>
              </a:rPr>
              <a:t>    78    20</a:t>
            </a:r>
          </a:p>
          <a:p>
            <a:r>
              <a:rPr lang="fr-FR" sz="1600">
                <a:latin typeface="Courier New" pitchFamily="49" charset="0"/>
                <a:cs typeface="Courier New" pitchFamily="49" charset="0"/>
              </a:rPr>
              <a:t>    54   122</a:t>
            </a:r>
            <a:endParaRPr lang="en-GB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EC024B41-721A-4842-D5A5-60C4C3B3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009190"/>
          </a:xfrm>
        </p:spPr>
        <p:txBody>
          <a:bodyPr/>
          <a:lstStyle/>
          <a:p>
            <a:r>
              <a:rPr lang="hu-HU"/>
              <a:t>Két tömb szorzata</a:t>
            </a:r>
          </a:p>
        </p:txBody>
      </p:sp>
    </p:spTree>
    <p:extLst>
      <p:ext uri="{BB962C8B-B14F-4D97-AF65-F5344CB8AC3E}">
        <p14:creationId xmlns:p14="http://schemas.microsoft.com/office/powerpoint/2010/main" val="358562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72125"/>
              </p:ext>
            </p:extLst>
          </p:nvPr>
        </p:nvGraphicFramePr>
        <p:xfrm>
          <a:off x="424289" y="2093976"/>
          <a:ext cx="8295421" cy="360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9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800" noProof="0"/>
                        <a:t>Jel</a:t>
                      </a:r>
                      <a:endParaRPr lang="en-GB" sz="1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1" noProof="0"/>
                        <a:t>Művelet</a:t>
                      </a:r>
                      <a:endParaRPr lang="en-GB" sz="1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noProof="0"/>
                        <a:t>Form</a:t>
                      </a:r>
                      <a:r>
                        <a:rPr lang="hu-HU" sz="1800" noProof="0" err="1"/>
                        <a:t>átum</a:t>
                      </a:r>
                      <a:endParaRPr lang="en-GB" sz="1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noProof="0"/>
                        <a:t>Példák</a:t>
                      </a:r>
                      <a:endParaRPr lang="en-GB" sz="18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/>
                        <a:t>Skalár</a:t>
                      </a:r>
                      <a:r>
                        <a:rPr lang="hu-HU" sz="1800" baseline="0" noProof="0"/>
                        <a:t> hozzáadása tömbhöz</a:t>
                      </a:r>
                      <a:endParaRPr lang="en-GB" sz="1800" noProof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  <a:endParaRPr lang="en-GB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[6,3]+2=[8,5]</a:t>
                      </a:r>
                      <a:endParaRPr lang="en-GB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/>
                        <a:t>Skalár kivonása tömbből</a:t>
                      </a:r>
                      <a:endParaRPr lang="en-GB" sz="1800" noProof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[8,3]-5=[3,-2]</a:t>
                      </a:r>
                      <a:endParaRPr lang="en-GB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/>
                        <a:t>Tömbök</a:t>
                      </a:r>
                      <a:r>
                        <a:rPr lang="hu-HU" sz="1800" baseline="0" noProof="0"/>
                        <a:t> összeadása</a:t>
                      </a:r>
                      <a:endParaRPr lang="en-GB" sz="1800" noProof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[6,5]+[4,8]=[10,13]</a:t>
                      </a:r>
                      <a:endParaRPr lang="en-GB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/>
                        <a:t>Tömbök</a:t>
                      </a:r>
                      <a:r>
                        <a:rPr lang="hu-HU" sz="1800" baseline="0" noProof="0"/>
                        <a:t> kivonása</a:t>
                      </a:r>
                      <a:endParaRPr lang="en-GB" sz="1800" noProof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[6,5]-[4,8]=[2,-3]</a:t>
                      </a:r>
                      <a:endParaRPr lang="en-GB" sz="1800" noProof="0"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/>
                        <a:t>Elemenkénti</a:t>
                      </a:r>
                      <a:r>
                        <a:rPr lang="hu-HU" sz="1800" baseline="0" noProof="0"/>
                        <a:t> szorzás</a:t>
                      </a:r>
                      <a:endParaRPr lang="en-GB" sz="1800" noProof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[3,5].*[4,8]=[12,40]</a:t>
                      </a:r>
                      <a:endParaRPr lang="en-GB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/>
                        <a:t>Jobb</a:t>
                      </a:r>
                      <a:r>
                        <a:rPr lang="hu-HU" sz="1800" baseline="0" noProof="0"/>
                        <a:t> oldali osztás elemenként</a:t>
                      </a:r>
                      <a:endParaRPr lang="en-GB" sz="1800" noProof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[2,5]./[4,8]=[2/4,5/8]</a:t>
                      </a:r>
                      <a:endParaRPr lang="en-GB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/>
                        <a:t>Ba</a:t>
                      </a:r>
                      <a:r>
                        <a:rPr lang="hu-HU" sz="1800" baseline="0" noProof="0"/>
                        <a:t>l oldali osztás elemenként</a:t>
                      </a:r>
                      <a:endParaRPr lang="en-GB" sz="1800" noProof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[2,5].\[4,8]=[2\4,5\8]</a:t>
                      </a:r>
                      <a:endParaRPr lang="en-GB" sz="1800" noProof="0"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/>
                        <a:t>Hatványozás elemenként</a:t>
                      </a:r>
                      <a:endParaRPr lang="en-GB" sz="1800" noProof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A.^B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GB" sz="1800" noProof="0"/>
                        <a:t>2.^[3,5]=[2^3,2^5]</a:t>
                      </a:r>
                    </a:p>
                    <a:p>
                      <a:pPr eaLnBrk="1" hangingPunct="1"/>
                      <a:r>
                        <a:rPr lang="en-GB" sz="1800" noProof="0"/>
                        <a:t>[3,5].^[2,4]=[3^2,5^4]</a:t>
                      </a:r>
                      <a:endParaRPr lang="en-GB" sz="1800" noProof="0"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Cím 3">
            <a:extLst>
              <a:ext uri="{FF2B5EF4-FFF2-40B4-BE49-F238E27FC236}">
                <a16:creationId xmlns:a16="http://schemas.microsoft.com/office/drawing/2014/main" id="{D8B1C1DD-1A71-B9C9-1472-9C88272A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Elemenkénti</a:t>
            </a:r>
            <a:r>
              <a:rPr lang="hu-HU"/>
              <a:t> műveletek</a:t>
            </a:r>
          </a:p>
        </p:txBody>
      </p:sp>
    </p:spTree>
    <p:extLst>
      <p:ext uri="{BB962C8B-B14F-4D97-AF65-F5344CB8AC3E}">
        <p14:creationId xmlns:p14="http://schemas.microsoft.com/office/powerpoint/2010/main" val="3389459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8952"/>
                <a:ext cx="8883650" cy="504825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hu-HU" sz="1600" dirty="0">
                    <a:solidFill>
                      <a:schemeClr val="tx1"/>
                    </a:solidFill>
                  </a:rPr>
                  <a:t>Az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</a:t>
                </a:r>
                <a:r>
                  <a:rPr lang="hu-HU" sz="1600" b="1" dirty="0">
                    <a:solidFill>
                      <a:schemeClr val="tx1"/>
                    </a:solidFill>
                  </a:rPr>
                  <a:t> </a:t>
                </a:r>
                <a:r>
                  <a:rPr lang="hu-HU" sz="1600" dirty="0">
                    <a:solidFill>
                      <a:schemeClr val="tx1"/>
                    </a:solidFill>
                  </a:rPr>
                  <a:t>mátrix szorzata esetén</a:t>
                </a:r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 </a:t>
                </a:r>
                <a:r>
                  <a:rPr lang="hu-HU" sz="1600" dirty="0">
                    <a:solidFill>
                      <a:schemeClr val="tx1"/>
                    </a:solidFill>
                  </a:rPr>
                  <a:t>oszlopainak a száma meg kell, hogy egyezzen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B</a:t>
                </a:r>
                <a:r>
                  <a:rPr lang="hu-HU" sz="1600" b="1" dirty="0">
                    <a:solidFill>
                      <a:schemeClr val="tx1"/>
                    </a:solidFill>
                  </a:rPr>
                  <a:t> </a:t>
                </a:r>
                <a:r>
                  <a:rPr lang="hu-HU" sz="1600" dirty="0">
                    <a:solidFill>
                      <a:schemeClr val="tx1"/>
                    </a:solidFill>
                  </a:rPr>
                  <a:t>sorainak számával</a:t>
                </a:r>
                <a:r>
                  <a:rPr lang="en-US" sz="1600" dirty="0">
                    <a:solidFill>
                      <a:schemeClr val="tx1"/>
                    </a:solidFill>
                  </a:rPr>
                  <a:t>. </a:t>
                </a:r>
                <a:r>
                  <a:rPr lang="hu-HU" sz="1600" dirty="0">
                    <a:solidFill>
                      <a:schemeClr val="tx1"/>
                    </a:solidFill>
                  </a:rPr>
                  <a:t>Az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 </a:t>
                </a:r>
                <a:r>
                  <a:rPr lang="hu-HU" sz="1600" dirty="0">
                    <a:solidFill>
                      <a:schemeClr val="tx1"/>
                    </a:solidFill>
                  </a:rPr>
                  <a:t>mátrixszorzás eredményeként kapott mátrixnak annyi sora van, mint </a:t>
                </a:r>
                <a:r>
                  <a:rPr lang="hu-HU" sz="1600" b="1" dirty="0">
                    <a:solidFill>
                      <a:schemeClr val="tx1"/>
                    </a:solidFill>
                  </a:rPr>
                  <a:t>A</a:t>
                </a:r>
                <a:r>
                  <a:rPr lang="hu-HU" sz="1600" dirty="0">
                    <a:solidFill>
                      <a:schemeClr val="tx1"/>
                    </a:solidFill>
                  </a:rPr>
                  <a:t>-</a:t>
                </a:r>
                <a:r>
                  <a:rPr lang="hu-HU" sz="1600" dirty="0" err="1">
                    <a:solidFill>
                      <a:schemeClr val="tx1"/>
                    </a:solidFill>
                  </a:rPr>
                  <a:t>nak</a:t>
                </a:r>
                <a:r>
                  <a:rPr lang="hu-HU" sz="1600" dirty="0">
                    <a:solidFill>
                      <a:schemeClr val="tx1"/>
                    </a:solidFill>
                  </a:rPr>
                  <a:t> és annyi oszlopa, mint </a:t>
                </a:r>
                <a:r>
                  <a:rPr lang="hu-HU" sz="1600" b="1" dirty="0">
                    <a:solidFill>
                      <a:schemeClr val="tx1"/>
                    </a:solidFill>
                  </a:rPr>
                  <a:t>B</a:t>
                </a:r>
                <a:r>
                  <a:rPr lang="hu-HU" sz="1600" dirty="0">
                    <a:solidFill>
                      <a:schemeClr val="tx1"/>
                    </a:solidFill>
                  </a:rPr>
                  <a:t>-</a:t>
                </a:r>
                <a:r>
                  <a:rPr lang="hu-HU" sz="1600" dirty="0" err="1">
                    <a:solidFill>
                      <a:schemeClr val="tx1"/>
                    </a:solidFill>
                  </a:rPr>
                  <a:t>nek</a:t>
                </a:r>
                <a:r>
                  <a:rPr lang="hu-HU" sz="1600" dirty="0">
                    <a:solidFill>
                      <a:schemeClr val="tx1"/>
                    </a:solidFill>
                  </a:rPr>
                  <a:t>.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hu-HU" sz="1600" dirty="0">
                    <a:solidFill>
                      <a:schemeClr val="tx1"/>
                    </a:solidFill>
                  </a:rPr>
                  <a:t>Például:</a:t>
                </a:r>
              </a:p>
              <a:p>
                <a:pPr marL="0" indent="0" algn="just">
                  <a:buNone/>
                </a:pPr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∗9+</m:t>
                                </m:r>
                                <m:d>
                                  <m:dPr>
                                    <m:ctrl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(−5)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∗8+</m:t>
                                </m:r>
                                <m:d>
                                  <m:dPr>
                                    <m:ctrl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∗12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10∗9+3∗(−5)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10∗8+3∗12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4∗9+7∗(−5)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4∗8+7∗12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A = [6,-2;10,3;4,7];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B = [9,8;-5,12];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A*B</a:t>
                </a:r>
              </a:p>
              <a:p>
                <a:pPr marL="0" indent="0">
                  <a:buNone/>
                </a:pPr>
                <a:r>
                  <a:rPr lang="en-US" sz="1600" dirty="0" err="1">
                    <a:solidFill>
                      <a:schemeClr val="tx1"/>
                    </a:solidFill>
                    <a:latin typeface="Courier"/>
                  </a:rPr>
                  <a:t>ans</a:t>
                </a:r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     64   24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     75   116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     1    116</a:t>
                </a:r>
              </a:p>
              <a:p>
                <a:endParaRPr lang="hu-HU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8952"/>
                <a:ext cx="8883650" cy="5048250"/>
              </a:xfrm>
              <a:blipFill>
                <a:blip r:embed="rId2"/>
                <a:stretch>
                  <a:fillRect l="-343" t="-966" r="-3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ím 4">
            <a:extLst>
              <a:ext uri="{FF2B5EF4-FFF2-40B4-BE49-F238E27FC236}">
                <a16:creationId xmlns:a16="http://schemas.microsoft.com/office/drawing/2014/main" id="{F07560AD-DB8C-0929-91A8-9EA3CB45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54869"/>
          </a:xfrm>
        </p:spPr>
        <p:txBody>
          <a:bodyPr/>
          <a:lstStyle/>
          <a:p>
            <a:r>
              <a:rPr lang="hu-HU"/>
              <a:t>Mátrixszorzás</a:t>
            </a:r>
          </a:p>
        </p:txBody>
      </p:sp>
    </p:spTree>
    <p:extLst>
      <p:ext uri="{BB962C8B-B14F-4D97-AF65-F5344CB8AC3E}">
        <p14:creationId xmlns:p14="http://schemas.microsoft.com/office/powerpoint/2010/main" val="246814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Aritmetikai operátorok skalárokkal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ábláza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275671"/>
                  </p:ext>
                </p:extLst>
              </p:nvPr>
            </p:nvGraphicFramePr>
            <p:xfrm>
              <a:off x="1960604" y="2240692"/>
              <a:ext cx="5329882" cy="25937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1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934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48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8575"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Jel</a:t>
                          </a:r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Művelet</a:t>
                          </a:r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err="1"/>
                            <a:t>Matlab</a:t>
                          </a:r>
                          <a:r>
                            <a:rPr lang="en-US" sz="1600" noProof="0"/>
                            <a:t> form</a:t>
                          </a:r>
                          <a:r>
                            <a:rPr lang="hu-HU" sz="1600" noProof="0" err="1"/>
                            <a:t>átum</a:t>
                          </a:r>
                          <a:endParaRPr lang="en-US" sz="1600" noProof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560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^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Hatványozás:</a:t>
                          </a:r>
                          <a:r>
                            <a:rPr lang="hu-HU" sz="1600" baseline="0" noProof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oMath>
                          </a14:m>
                          <a:endParaRPr lang="en-US" sz="2000" i="1" baseline="300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err="1"/>
                            <a:t>a^b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7133"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*</a:t>
                          </a:r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Szorzás: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a*</a:t>
                          </a:r>
                          <a:r>
                            <a:rPr lang="hu-HU" sz="1600" noProof="0"/>
                            <a:t>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7856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/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1600" noProof="0"/>
                            <a:t>Jobb oldali osztás: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baseline="0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baseline="0" noProof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baseline="0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b="0" baseline="0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baseline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baseline="0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600" b="0" baseline="0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a/b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733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\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hu-HU" sz="1600" noProof="0"/>
                            <a:t>Bal oldali osztás: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1600" b="0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en-US" sz="1600" i="1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a\b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2611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+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Összeadás: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err="1"/>
                            <a:t>a+b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267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-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Kivonás: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a-b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ábláza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275671"/>
                  </p:ext>
                </p:extLst>
              </p:nvPr>
            </p:nvGraphicFramePr>
            <p:xfrm>
              <a:off x="1960604" y="2240692"/>
              <a:ext cx="5329882" cy="25937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1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934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48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8575"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Jel</a:t>
                          </a:r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Művelet</a:t>
                          </a:r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err="1"/>
                            <a:t>Matlab</a:t>
                          </a:r>
                          <a:r>
                            <a:rPr lang="en-US" sz="1600" noProof="0"/>
                            <a:t> form</a:t>
                          </a:r>
                          <a:r>
                            <a:rPr lang="hu-HU" sz="1600" noProof="0" err="1"/>
                            <a:t>átum</a:t>
                          </a:r>
                          <a:endParaRPr lang="en-US" sz="1600" noProof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560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^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2518" t="-108475" r="-82885" b="-545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err="1"/>
                            <a:t>a^b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7133">
                    <a:tc>
                      <a:txBody>
                        <a:bodyPr/>
                        <a:lstStyle/>
                        <a:p>
                          <a:r>
                            <a:rPr lang="hu-HU" sz="1600" noProof="0"/>
                            <a:t>*</a:t>
                          </a:r>
                          <a:endParaRPr lang="en-US" sz="1600" noProof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2518" t="-215789" r="-82885" b="-464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a*</a:t>
                          </a:r>
                          <a:r>
                            <a:rPr lang="hu-HU" sz="1600" noProof="0"/>
                            <a:t>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7856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/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2518" t="-268657" r="-82885" b="-2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a/b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733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\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2518" t="-333784" r="-82885" b="-16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a\b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2611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+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2518" t="-544068" r="-82885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err="1"/>
                            <a:t>a+b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267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-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2518" t="-730769" r="-8288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a-b</a:t>
                          </a:r>
                          <a:endParaRPr lang="en-US" sz="1600" noProof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363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345" y="1779694"/>
            <a:ext cx="4709310" cy="4527550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80C1B2AE-B02E-92E7-82C8-055FFB4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ábra a grafikus (</a:t>
            </a:r>
            <a:r>
              <a:rPr lang="hu-HU" err="1"/>
              <a:t>Figure</a:t>
            </a:r>
            <a:r>
              <a:rPr lang="hu-HU"/>
              <a:t>) ablakban</a:t>
            </a:r>
          </a:p>
        </p:txBody>
      </p:sp>
    </p:spTree>
    <p:extLst>
      <p:ext uri="{BB962C8B-B14F-4D97-AF65-F5344CB8AC3E}">
        <p14:creationId xmlns:p14="http://schemas.microsoft.com/office/powerpoint/2010/main" val="2979718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243840" y="2072901"/>
            <a:ext cx="87847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/>
              <a:t>A </a:t>
            </a:r>
            <a:r>
              <a:rPr lang="en-GB" sz="1600">
                <a:latin typeface="Courier"/>
              </a:rPr>
              <a:t>plot(X,Y)</a:t>
            </a:r>
            <a:r>
              <a:rPr lang="hu-HU" sz="1600"/>
              <a:t> parancs egy törött vonalat ábrázol, amely összeköti az </a:t>
            </a:r>
            <a:r>
              <a:rPr lang="hu-HU" sz="1600">
                <a:latin typeface="Courier"/>
              </a:rPr>
              <a:t>X</a:t>
            </a:r>
            <a:r>
              <a:rPr lang="hu-HU" sz="1600"/>
              <a:t> és </a:t>
            </a:r>
            <a:r>
              <a:rPr lang="hu-HU" sz="1600">
                <a:latin typeface="Courier"/>
              </a:rPr>
              <a:t>Y</a:t>
            </a:r>
            <a:r>
              <a:rPr lang="hu-HU" sz="1600"/>
              <a:t> vektorok által meghatározott pontokat</a:t>
            </a:r>
            <a:r>
              <a:rPr lang="en-GB" sz="1600"/>
              <a:t>.</a:t>
            </a:r>
          </a:p>
          <a:p>
            <a:r>
              <a:rPr lang="hu-HU" sz="1600"/>
              <a:t>Példa</a:t>
            </a:r>
            <a:r>
              <a:rPr lang="en-GB" sz="1600"/>
              <a:t>:</a:t>
            </a: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X=[1,2,3,4,5]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X =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Y=[1,4,9,16,25]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Y =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     1     4     9    16    25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plot(X,Y)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98" y="2725211"/>
            <a:ext cx="4256314" cy="3415707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0593D267-F93B-B6B8-FED6-66839699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</a:t>
            </a:r>
            <a:r>
              <a:rPr lang="hu-HU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hu-HU"/>
              <a:t> utasítás a </a:t>
            </a:r>
            <a:r>
              <a:rPr lang="hu-HU" err="1"/>
              <a:t>Matlabban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958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822960" y="2072901"/>
            <a:ext cx="7660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/>
              <a:t>Az X és Y által meghatározott 5 pont ábrázolása a * jelölővel:</a:t>
            </a:r>
          </a:p>
          <a:p>
            <a:endParaRPr lang="hu-HU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X=[1,2,3,4,5]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X =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    1    2    3    4    5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Y=[1,4,9,16,25]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Y =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    1    4    9   16   25</a:t>
            </a:r>
          </a:p>
          <a:p>
            <a:endParaRPr lang="en-GB" sz="1600">
              <a:latin typeface="Courier New" pitchFamily="49" charset="0"/>
              <a:cs typeface="Courier New" pitchFamily="49" charset="0"/>
            </a:endParaRPr>
          </a:p>
          <a:p>
            <a:r>
              <a:rPr lang="en-GB" sz="1600">
                <a:latin typeface="Courier New" pitchFamily="49" charset="0"/>
                <a:cs typeface="Courier New" pitchFamily="49" charset="0"/>
              </a:rPr>
              <a:t>plot(X,Y, '*')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14" y="2557131"/>
            <a:ext cx="4544627" cy="3636962"/>
          </a:xfrm>
          <a:prstGeom prst="rect">
            <a:avLst/>
          </a:prstGeo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C47C7621-9696-0DA1-F956-1E35931C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</a:t>
            </a:r>
            <a:r>
              <a:rPr lang="hu-HU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hu-HU"/>
              <a:t> utasítás a </a:t>
            </a:r>
            <a:r>
              <a:rPr lang="hu-HU" err="1"/>
              <a:t>Matlabban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02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24091"/>
              </p:ext>
            </p:extLst>
          </p:nvPr>
        </p:nvGraphicFramePr>
        <p:xfrm>
          <a:off x="552261" y="1297094"/>
          <a:ext cx="3088863" cy="21069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Vonaltípus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Leírás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-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Folytonos</a:t>
                      </a:r>
                      <a:r>
                        <a:rPr lang="hu-HU" sz="1600" u="none" strike="noStrike" baseline="0">
                          <a:effectLst/>
                        </a:rPr>
                        <a:t> vonal </a:t>
                      </a:r>
                      <a:r>
                        <a:rPr lang="hu-HU" sz="1600" u="none" strike="noStrike">
                          <a:effectLst/>
                        </a:rPr>
                        <a:t>(alapértelmezés)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--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Szaggatott</a:t>
                      </a:r>
                      <a:r>
                        <a:rPr lang="hu-HU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 vonal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: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Pontozott</a:t>
                      </a:r>
                      <a:r>
                        <a:rPr lang="hu-HU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 vonal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-.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Szaggatott</a:t>
                      </a:r>
                      <a:r>
                        <a:rPr lang="hu-HU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 pontozott vonal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82003"/>
              </p:ext>
            </p:extLst>
          </p:nvPr>
        </p:nvGraphicFramePr>
        <p:xfrm>
          <a:off x="4798337" y="1303867"/>
          <a:ext cx="3170405" cy="519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Marker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Leírás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Kör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Összeadás</a:t>
                      </a:r>
                      <a:r>
                        <a:rPr lang="hu-HU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 jel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Csillag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Pont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Kereszt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Négyzet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Rombusz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^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Felfelé</a:t>
                      </a:r>
                      <a:r>
                        <a:rPr lang="hu-HU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 mutató háromszög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Lefelé</a:t>
                      </a:r>
                      <a:r>
                        <a:rPr lang="hu-HU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 mutató háromszög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Jobbra mutató háromszög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Balra mutató háromszög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Ötszög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Hatszög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76671"/>
              </p:ext>
            </p:extLst>
          </p:nvPr>
        </p:nvGraphicFramePr>
        <p:xfrm>
          <a:off x="552261" y="3532486"/>
          <a:ext cx="3088862" cy="31763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31">
                <a:tc>
                  <a:txBody>
                    <a:bodyPr/>
                    <a:lstStyle/>
                    <a:p>
                      <a:r>
                        <a:rPr lang="hu-HU" sz="1600"/>
                        <a:t>Szín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Leírás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/>
                        <a:t>y</a:t>
                      </a:r>
                      <a:endParaRPr lang="hu-HU" sz="160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sárga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/>
                        <a:t>m</a:t>
                      </a:r>
                      <a:endParaRPr lang="hu-HU" sz="160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err="1"/>
                        <a:t>magenta</a:t>
                      </a:r>
                      <a:endParaRPr lang="hu-HU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/>
                        <a:t>c</a:t>
                      </a:r>
                      <a:endParaRPr lang="hu-HU" sz="160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cián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/>
                        <a:t>r</a:t>
                      </a:r>
                      <a:endParaRPr lang="hu-HU" sz="160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piros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/>
                        <a:t>g</a:t>
                      </a:r>
                      <a:endParaRPr lang="hu-HU" sz="160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zöld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/>
                        <a:t>b</a:t>
                      </a:r>
                      <a:endParaRPr lang="hu-HU" sz="160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kék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/>
                        <a:t>w</a:t>
                      </a:r>
                      <a:endParaRPr lang="hu-HU" sz="160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fehér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/>
                        <a:t>k</a:t>
                      </a:r>
                      <a:endParaRPr lang="hu-HU" sz="160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fekete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Cím 3">
            <a:extLst>
              <a:ext uri="{FF2B5EF4-FFF2-40B4-BE49-F238E27FC236}">
                <a16:creationId xmlns:a16="http://schemas.microsoft.com/office/drawing/2014/main" id="{B9E6F256-121D-B9A6-17EE-2BF38AC9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819235"/>
          </a:xfrm>
        </p:spPr>
        <p:txBody>
          <a:bodyPr/>
          <a:lstStyle/>
          <a:p>
            <a:r>
              <a:rPr lang="hu-HU"/>
              <a:t>Vonaltípusok, markerek, és színek</a:t>
            </a:r>
          </a:p>
        </p:txBody>
      </p:sp>
    </p:spTree>
    <p:extLst>
      <p:ext uri="{BB962C8B-B14F-4D97-AF65-F5344CB8AC3E}">
        <p14:creationId xmlns:p14="http://schemas.microsoft.com/office/powerpoint/2010/main" val="3973382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5802" y="1620570"/>
            <a:ext cx="8872396" cy="4852657"/>
          </a:xfrm>
        </p:spPr>
        <p:txBody>
          <a:bodyPr>
            <a:noAutofit/>
          </a:bodyPr>
          <a:lstStyle/>
          <a:p>
            <a:pPr algn="just"/>
            <a:r>
              <a:rPr lang="hu-HU" sz="1800">
                <a:solidFill>
                  <a:schemeClr val="tx1"/>
                </a:solidFill>
              </a:rPr>
              <a:t>A</a:t>
            </a:r>
            <a:r>
              <a:rPr lang="en-US" sz="1800">
                <a:solidFill>
                  <a:schemeClr val="tx1"/>
                </a:solidFill>
                <a:effectLst/>
              </a:rPr>
              <a:t> </a:t>
            </a:r>
            <a:r>
              <a:rPr lang="en-US" sz="180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polyval</a:t>
            </a:r>
            <a:r>
              <a:rPr lang="en-US" sz="180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a,x</a:t>
            </a:r>
            <a:r>
              <a:rPr lang="en-US" sz="180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hu-HU" sz="1800">
                <a:solidFill>
                  <a:schemeClr val="tx1"/>
                </a:solidFill>
                <a:effectLst/>
              </a:rPr>
              <a:t>függvény </a:t>
            </a:r>
            <a:r>
              <a:rPr lang="hu-HU" sz="1800">
                <a:solidFill>
                  <a:schemeClr val="tx1"/>
                </a:solidFill>
                <a:effectLst/>
                <a:cs typeface="Arial" pitchFamily="34" charset="0"/>
              </a:rPr>
              <a:t>m</a:t>
            </a:r>
            <a:r>
              <a:rPr lang="en-US" sz="1800">
                <a:solidFill>
                  <a:schemeClr val="tx1"/>
                </a:solidFill>
                <a:effectLst/>
              </a:rPr>
              <a:t>e</a:t>
            </a:r>
            <a:r>
              <a:rPr lang="hu-HU" sz="1800" err="1">
                <a:solidFill>
                  <a:schemeClr val="tx1"/>
                </a:solidFill>
                <a:effectLst/>
              </a:rPr>
              <a:t>gadja</a:t>
            </a:r>
            <a:r>
              <a:rPr lang="hu-HU" sz="1800">
                <a:solidFill>
                  <a:schemeClr val="tx1"/>
                </a:solidFill>
                <a:effectLst/>
              </a:rPr>
              <a:t> az </a:t>
            </a:r>
            <a:r>
              <a:rPr lang="hu-HU" sz="180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lang="hu-HU" sz="18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1800">
                <a:solidFill>
                  <a:schemeClr val="tx1"/>
                </a:solidFill>
                <a:effectLst/>
              </a:rPr>
              <a:t>vektor (vagy mátrix) koordinátáiban az </a:t>
            </a:r>
            <a:r>
              <a:rPr lang="hu-HU" sz="180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18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1800">
                <a:solidFill>
                  <a:schemeClr val="tx1"/>
                </a:solidFill>
                <a:effectLst/>
              </a:rPr>
              <a:t>együtthatójú polinom értékeit</a:t>
            </a:r>
            <a:r>
              <a:rPr lang="en-US" sz="1800">
                <a:solidFill>
                  <a:schemeClr val="tx1"/>
                </a:solidFill>
                <a:effectLst/>
              </a:rPr>
              <a:t>. </a:t>
            </a:r>
            <a:r>
              <a:rPr lang="hu-HU" sz="1800">
                <a:solidFill>
                  <a:schemeClr val="tx1"/>
                </a:solidFill>
                <a:effectLst/>
              </a:rPr>
              <a:t>Az </a:t>
            </a:r>
            <a:r>
              <a:rPr lang="hu-HU" sz="180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1800">
                <a:solidFill>
                  <a:schemeClr val="tx1"/>
                </a:solidFill>
                <a:effectLst/>
              </a:rPr>
              <a:t> vektorban a polinom együtthatói a főegyütthatóval kezdve szerepelnek.</a:t>
            </a:r>
            <a:r>
              <a:rPr lang="en-US" sz="1800">
                <a:solidFill>
                  <a:schemeClr val="tx1"/>
                </a:solidFill>
                <a:effectLst/>
              </a:rPr>
              <a:t> </a:t>
            </a:r>
            <a:r>
              <a:rPr lang="hu-HU" sz="1800">
                <a:solidFill>
                  <a:schemeClr val="tx1"/>
                </a:solidFill>
                <a:effectLst/>
              </a:rPr>
              <a:t>A kimenet egy ugyanakkora vektor (vagy mátrix) mint az</a:t>
            </a:r>
            <a:r>
              <a:rPr lang="en-US" sz="1800">
                <a:solidFill>
                  <a:schemeClr val="tx1"/>
                </a:solidFill>
                <a:effectLst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90000"/>
              </a:spcBef>
            </a:pPr>
            <a:r>
              <a:rPr lang="hu-HU" sz="1800" b="1">
                <a:solidFill>
                  <a:schemeClr val="tx1"/>
                </a:solidFill>
              </a:rPr>
              <a:t>Példa egy polinom ábrázolására</a:t>
            </a:r>
            <a:endParaRPr lang="hu-HU" sz="1800">
              <a:solidFill>
                <a:schemeClr val="tx1"/>
              </a:solidFill>
            </a:endParaRPr>
          </a:p>
          <a:p>
            <a:pPr>
              <a:spcBef>
                <a:spcPct val="90000"/>
              </a:spcBef>
            </a:pPr>
            <a:r>
              <a:rPr lang="hu-HU" sz="1800">
                <a:solidFill>
                  <a:schemeClr val="tx1"/>
                </a:solidFill>
              </a:rPr>
              <a:t>Az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i="1">
                <a:solidFill>
                  <a:schemeClr val="tx1"/>
                </a:solidFill>
              </a:rPr>
              <a:t>f </a:t>
            </a:r>
            <a:r>
              <a:rPr lang="en-US" sz="1800">
                <a:solidFill>
                  <a:schemeClr val="tx1"/>
                </a:solidFill>
              </a:rPr>
              <a:t>(</a:t>
            </a:r>
            <a:r>
              <a:rPr lang="en-US" sz="1800" i="1">
                <a:solidFill>
                  <a:schemeClr val="tx1"/>
                </a:solidFill>
              </a:rPr>
              <a:t>x</a:t>
            </a:r>
            <a:r>
              <a:rPr lang="en-US" sz="1800">
                <a:solidFill>
                  <a:schemeClr val="tx1"/>
                </a:solidFill>
              </a:rPr>
              <a:t>) = 9</a:t>
            </a:r>
            <a:r>
              <a:rPr lang="en-US" sz="1800" i="1">
                <a:solidFill>
                  <a:schemeClr val="tx1"/>
                </a:solidFill>
              </a:rPr>
              <a:t>x</a:t>
            </a:r>
            <a:r>
              <a:rPr lang="en-US" sz="1800" baseline="30000">
                <a:solidFill>
                  <a:schemeClr val="tx1"/>
                </a:solidFill>
              </a:rPr>
              <a:t>3</a:t>
            </a:r>
            <a:r>
              <a:rPr lang="en-US" sz="1800">
                <a:solidFill>
                  <a:schemeClr val="tx1"/>
                </a:solidFill>
              </a:rPr>
              <a:t> – 5</a:t>
            </a:r>
            <a:r>
              <a:rPr lang="en-US" sz="1800" i="1">
                <a:solidFill>
                  <a:schemeClr val="tx1"/>
                </a:solidFill>
              </a:rPr>
              <a:t>x</a:t>
            </a:r>
            <a:r>
              <a:rPr lang="en-US" sz="1800" baseline="300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 + 3</a:t>
            </a:r>
            <a:r>
              <a:rPr lang="en-US" sz="1800" i="1">
                <a:solidFill>
                  <a:schemeClr val="tx1"/>
                </a:solidFill>
              </a:rPr>
              <a:t>x </a:t>
            </a:r>
            <a:r>
              <a:rPr lang="en-US" sz="1800">
                <a:solidFill>
                  <a:schemeClr val="tx1"/>
                </a:solidFill>
              </a:rPr>
              <a:t>+ 7 </a:t>
            </a:r>
            <a:r>
              <a:rPr lang="hu-HU" sz="1800">
                <a:solidFill>
                  <a:schemeClr val="tx1"/>
                </a:solidFill>
              </a:rPr>
              <a:t>polinomot a  </a:t>
            </a:r>
            <a:r>
              <a:rPr lang="en-US" sz="1800">
                <a:solidFill>
                  <a:schemeClr val="tx1"/>
                </a:solidFill>
              </a:rPr>
              <a:t>-2 </a:t>
            </a:r>
            <a:r>
              <a:rPr lang="en-US" sz="1800">
                <a:solidFill>
                  <a:schemeClr val="tx1"/>
                </a:solidFill>
                <a:cs typeface="Arial" panose="020B0604020202020204" pitchFamily="34" charset="0"/>
              </a:rPr>
              <a:t>≤ </a:t>
            </a:r>
            <a:r>
              <a:rPr lang="en-US" sz="1800" i="1">
                <a:solidFill>
                  <a:schemeClr val="tx1"/>
                </a:solidFill>
              </a:rPr>
              <a:t>x </a:t>
            </a:r>
            <a:r>
              <a:rPr lang="en-US" sz="1800">
                <a:solidFill>
                  <a:schemeClr val="tx1"/>
                </a:solidFill>
              </a:rPr>
              <a:t>≤ 5</a:t>
            </a:r>
            <a:r>
              <a:rPr lang="hu-HU" sz="1800">
                <a:solidFill>
                  <a:schemeClr val="tx1"/>
                </a:solidFill>
              </a:rPr>
              <a:t> intervallumon az alábbi utasításokkal ábrázolhatjuk: </a:t>
            </a:r>
            <a:endParaRPr lang="en-US" sz="1800">
              <a:solidFill>
                <a:schemeClr val="tx1"/>
              </a:solidFill>
            </a:endParaRPr>
          </a:p>
          <a:p>
            <a:pPr>
              <a:spcBef>
                <a:spcPct val="90000"/>
              </a:spcBef>
            </a:pP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a = [9,-5,3,7];</a:t>
            </a:r>
          </a:p>
          <a:p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x = -2:0.01:5;</a:t>
            </a:r>
          </a:p>
          <a:p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f = </a:t>
            </a:r>
            <a:r>
              <a:rPr lang="en-US" sz="1800" err="1">
                <a:solidFill>
                  <a:schemeClr val="tx1"/>
                </a:solidFill>
                <a:latin typeface="Courier New" panose="02070309020205020404" pitchFamily="49" charset="0"/>
              </a:rPr>
              <a:t>polyval</a:t>
            </a: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sz="1800" err="1">
                <a:solidFill>
                  <a:schemeClr val="tx1"/>
                </a:solidFill>
                <a:latin typeface="Courier New" panose="02070309020205020404" pitchFamily="49" charset="0"/>
              </a:rPr>
              <a:t>a,x</a:t>
            </a: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plot(</a:t>
            </a:r>
            <a:r>
              <a:rPr lang="en-US" sz="1800" err="1">
                <a:solidFill>
                  <a:schemeClr val="tx1"/>
                </a:solidFill>
                <a:latin typeface="Courier New" panose="02070309020205020404" pitchFamily="49" charset="0"/>
              </a:rPr>
              <a:t>x,f</a:t>
            </a: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  <a:r>
              <a:rPr lang="en-US" sz="1800" err="1">
                <a:solidFill>
                  <a:schemeClr val="tx1"/>
                </a:solidFill>
                <a:latin typeface="Courier New" panose="02070309020205020404" pitchFamily="49" charset="0"/>
              </a:rPr>
              <a:t>xlabel</a:t>
            </a: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('x'),</a:t>
            </a:r>
            <a:r>
              <a:rPr lang="en-US" sz="1800" err="1">
                <a:solidFill>
                  <a:schemeClr val="tx1"/>
                </a:solidFill>
                <a:latin typeface="Courier New" panose="02070309020205020404" pitchFamily="49" charset="0"/>
              </a:rPr>
              <a:t>ylabel</a:t>
            </a: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('f(x)')</a:t>
            </a:r>
            <a:endParaRPr lang="hu-HU" sz="180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606" y="3666653"/>
            <a:ext cx="3751592" cy="2949763"/>
          </a:xfrm>
          <a:prstGeom prst="rect">
            <a:avLst/>
          </a:prstGeo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4016D5AC-5BBC-59C8-352A-4771AB6B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Polinomok ábrázolása</a:t>
            </a:r>
          </a:p>
        </p:txBody>
      </p:sp>
    </p:spTree>
    <p:extLst>
      <p:ext uri="{BB962C8B-B14F-4D97-AF65-F5344CB8AC3E}">
        <p14:creationId xmlns:p14="http://schemas.microsoft.com/office/powerpoint/2010/main" val="3743531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57122" y="2121408"/>
                <a:ext cx="8834328" cy="47365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1800">
                    <a:solidFill>
                      <a:schemeClr val="tx1"/>
                    </a:solidFill>
                  </a:rPr>
                  <a:t>A következő </a:t>
                </a:r>
                <a:r>
                  <a:rPr lang="en-US" sz="1800">
                    <a:solidFill>
                      <a:schemeClr val="tx1"/>
                    </a:solidFill>
                  </a:rPr>
                  <a:t>MATLAB </a:t>
                </a:r>
                <a:r>
                  <a:rPr lang="hu-HU" sz="1800">
                    <a:solidFill>
                      <a:schemeClr val="tx1"/>
                    </a:solidFill>
                  </a:rPr>
                  <a:t>kód ábrázolja</a:t>
                </a:r>
                <a:r>
                  <a:rPr lang="en-US" sz="1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ad>
                      <m:radPr>
                        <m:degHide m:val="on"/>
                        <m:ctrlPr>
                          <a:rPr lang="hu-H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hu-H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hu-HU" sz="1800">
                    <a:solidFill>
                      <a:schemeClr val="tx1"/>
                    </a:solidFill>
                  </a:rPr>
                  <a:t> függvényt a</a:t>
                </a:r>
                <a:r>
                  <a:rPr lang="en-US" sz="1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hu-H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≤52</m:t>
                    </m:r>
                  </m:oMath>
                </a14:m>
                <a:r>
                  <a:rPr lang="hu-HU" sz="1800">
                    <a:solidFill>
                      <a:schemeClr val="tx1"/>
                    </a:solidFill>
                  </a:rPr>
                  <a:t> intervallumon</a:t>
                </a:r>
                <a:r>
                  <a:rPr lang="en-US" sz="1800">
                    <a:solidFill>
                      <a:schemeClr val="tx1"/>
                    </a:solidFill>
                  </a:rPr>
                  <a:t>, </a:t>
                </a:r>
                <a:r>
                  <a:rPr lang="hu-HU" sz="1800">
                    <a:solidFill>
                      <a:schemeClr val="tx1"/>
                    </a:solidFill>
                  </a:rPr>
                  <a:t>ahol</a:t>
                </a:r>
                <a:r>
                  <a:rPr lang="en-US" sz="1800">
                    <a:solidFill>
                      <a:schemeClr val="tx1"/>
                    </a:solidFill>
                  </a:rPr>
                  <a:t> </a:t>
                </a:r>
                <a:r>
                  <a:rPr lang="en-US" sz="1800" i="1">
                    <a:solidFill>
                      <a:schemeClr val="tx1"/>
                    </a:solidFill>
                  </a:rPr>
                  <a:t>y </a:t>
                </a:r>
                <a:r>
                  <a:rPr lang="hu-HU" sz="1800">
                    <a:solidFill>
                      <a:schemeClr val="tx1"/>
                    </a:solidFill>
                  </a:rPr>
                  <a:t>egy fiktív rakéta magassága a kilövést követően</a:t>
                </a:r>
                <a:r>
                  <a:rPr lang="en-US" sz="1800">
                    <a:solidFill>
                      <a:schemeClr val="tx1"/>
                    </a:solidFill>
                  </a:rPr>
                  <a:t>, </a:t>
                </a:r>
                <a:r>
                  <a:rPr lang="hu-HU" sz="1800">
                    <a:solidFill>
                      <a:schemeClr val="tx1"/>
                    </a:solidFill>
                  </a:rPr>
                  <a:t>mérföldben</a:t>
                </a:r>
                <a:r>
                  <a:rPr lang="en-US" sz="1800">
                    <a:solidFill>
                      <a:schemeClr val="tx1"/>
                    </a:solidFill>
                  </a:rPr>
                  <a:t>, </a:t>
                </a:r>
                <a:r>
                  <a:rPr lang="hu-HU" sz="1800">
                    <a:solidFill>
                      <a:schemeClr val="tx1"/>
                    </a:solidFill>
                  </a:rPr>
                  <a:t>és</a:t>
                </a:r>
                <a:r>
                  <a:rPr lang="en-US" sz="1800">
                    <a:solidFill>
                      <a:schemeClr val="tx1"/>
                    </a:solidFill>
                  </a:rPr>
                  <a:t> </a:t>
                </a:r>
                <a:r>
                  <a:rPr lang="en-US" sz="1800" i="1">
                    <a:solidFill>
                      <a:schemeClr val="tx1"/>
                    </a:solidFill>
                  </a:rPr>
                  <a:t>x </a:t>
                </a:r>
                <a:r>
                  <a:rPr lang="hu-HU" sz="1800">
                    <a:solidFill>
                      <a:schemeClr val="tx1"/>
                    </a:solidFill>
                  </a:rPr>
                  <a:t>a vízszintes mozgás (mérföldben)</a:t>
                </a:r>
                <a:r>
                  <a:rPr lang="en-US" sz="1800">
                    <a:solidFill>
                      <a:schemeClr val="tx1"/>
                    </a:solidFill>
                  </a:rPr>
                  <a:t>.</a:t>
                </a:r>
                <a:endParaRPr lang="hu-HU" sz="18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hu-HU" sz="18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 = 0:0.1:52;</a:t>
                </a: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y = 0.4*</a:t>
                </a:r>
                <a:r>
                  <a:rPr lang="en-US" sz="1800" err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sqrt</a:t>
                </a:r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(1.8*x);</a:t>
                </a:r>
              </a:p>
              <a:p>
                <a:pPr marL="0" indent="0">
                  <a:buNone/>
                </a:pPr>
                <a:endParaRPr lang="hu-HU" sz="18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plot(</a:t>
                </a:r>
                <a:r>
                  <a:rPr lang="en-US" sz="1800" err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x,y</a:t>
                </a:r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err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xlabel</a:t>
                </a:r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('Distance (miles)')</a:t>
                </a:r>
              </a:p>
              <a:p>
                <a:pPr marL="0" indent="0">
                  <a:buNone/>
                </a:pPr>
                <a:r>
                  <a:rPr lang="en-US" sz="1800" err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ylabel</a:t>
                </a:r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('Height (miles)’)</a:t>
                </a:r>
              </a:p>
              <a:p>
                <a:pPr marL="0" indent="0">
                  <a:buNone/>
                </a:pPr>
                <a:endParaRPr lang="hu-HU" sz="18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hu-HU" sz="180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title('Rocket Height as a Function of Downrange Distance')</a:t>
                </a:r>
              </a:p>
              <a:p>
                <a:pPr marL="0" indent="0">
                  <a:buNone/>
                </a:pPr>
                <a:endParaRPr lang="hu-HU" sz="1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22" y="2121408"/>
                <a:ext cx="8834328" cy="4736592"/>
              </a:xfrm>
              <a:blipFill>
                <a:blip r:embed="rId2"/>
                <a:stretch>
                  <a:fillRect l="-621" t="-772" r="-8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7" y="2813435"/>
            <a:ext cx="4044331" cy="3352538"/>
          </a:xfrm>
          <a:prstGeom prst="rect">
            <a:avLst/>
          </a:prstGeo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AD640832-E0AA-1C8A-2FFB-54752A36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Ábrázolás címmel és a tengelyek feliratozásával</a:t>
            </a:r>
          </a:p>
        </p:txBody>
      </p:sp>
    </p:spTree>
    <p:extLst>
      <p:ext uri="{BB962C8B-B14F-4D97-AF65-F5344CB8AC3E}">
        <p14:creationId xmlns:p14="http://schemas.microsoft.com/office/powerpoint/2010/main" val="409891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822960" y="2343150"/>
            <a:ext cx="7863840" cy="39814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hu-HU" sz="1800">
                <a:solidFill>
                  <a:schemeClr val="tx1"/>
                </a:solidFill>
              </a:rPr>
              <a:t>Első módszer:</a:t>
            </a:r>
          </a:p>
          <a:p>
            <a:pPr eaLnBrk="1" hangingPunct="1">
              <a:buFontTx/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t = 0:pi/100:2*pi;</a:t>
            </a:r>
          </a:p>
          <a:p>
            <a:pPr eaLnBrk="1" hangingPunct="1">
              <a:buFontTx/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y1=sin(t);</a:t>
            </a:r>
          </a:p>
          <a:p>
            <a:pPr eaLnBrk="1" hangingPunct="1">
              <a:buFontTx/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y2=sin(</a:t>
            </a:r>
            <a:r>
              <a:rPr lang="en-GB" sz="1800" err="1">
                <a:solidFill>
                  <a:schemeClr val="tx1"/>
                </a:solidFill>
                <a:latin typeface="Courier New" panose="02070309020205020404" pitchFamily="49" charset="0"/>
              </a:rPr>
              <a:t>t+pi</a:t>
            </a: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/2);</a:t>
            </a:r>
          </a:p>
          <a:p>
            <a:pPr eaLnBrk="1" hangingPunct="1">
              <a:buFontTx/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plot(t,y1,t,y2)</a:t>
            </a:r>
          </a:p>
          <a:p>
            <a:pPr eaLnBrk="1" hangingPunct="1">
              <a:buFontTx/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grid on</a:t>
            </a:r>
            <a:endParaRPr lang="hu-HU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hu-HU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hu-HU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grid on </a:t>
            </a:r>
            <a:r>
              <a:rPr lang="hu-HU" sz="1800">
                <a:solidFill>
                  <a:schemeClr val="tx1"/>
                </a:solidFill>
              </a:rPr>
              <a:t>megjeleníti a fő rácsvonalakat</a:t>
            </a:r>
            <a:r>
              <a:rPr lang="en-US" sz="180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</a:rPr>
              <a:t>grid off </a:t>
            </a:r>
            <a:r>
              <a:rPr lang="hu-HU" sz="1800">
                <a:solidFill>
                  <a:schemeClr val="tx1"/>
                </a:solidFill>
                <a:cs typeface="Arial" pitchFamily="34" charset="0"/>
              </a:rPr>
              <a:t>eltünteti </a:t>
            </a:r>
            <a:r>
              <a:rPr lang="hu-HU" sz="1800">
                <a:solidFill>
                  <a:schemeClr val="tx1"/>
                </a:solidFill>
              </a:rPr>
              <a:t>a fő rácsvonalakat</a:t>
            </a:r>
            <a:r>
              <a:rPr lang="en-US" sz="1800">
                <a:solidFill>
                  <a:schemeClr val="tx1"/>
                </a:solidFill>
              </a:rPr>
              <a:t>. </a:t>
            </a:r>
            <a:endParaRPr lang="en-GB" sz="1800">
              <a:solidFill>
                <a:schemeClr val="tx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26523"/>
            <a:ext cx="3685189" cy="2908829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A415DE4C-585F-4ECC-9B54-A1FC7CFC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Több grafikon egy ábrán</a:t>
            </a:r>
          </a:p>
        </p:txBody>
      </p:sp>
    </p:spTree>
    <p:extLst>
      <p:ext uri="{BB962C8B-B14F-4D97-AF65-F5344CB8AC3E}">
        <p14:creationId xmlns:p14="http://schemas.microsoft.com/office/powerpoint/2010/main" val="146864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524933" y="1902825"/>
            <a:ext cx="8265656" cy="48239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hu-HU" sz="1600">
                <a:solidFill>
                  <a:schemeClr val="tx1"/>
                </a:solidFill>
              </a:rPr>
              <a:t>Második módszer (a </a:t>
            </a:r>
            <a:r>
              <a:rPr lang="hu-HU" sz="1600">
                <a:solidFill>
                  <a:schemeClr val="tx1"/>
                </a:solidFill>
                <a:latin typeface="Courier"/>
              </a:rPr>
              <a:t>hold </a:t>
            </a:r>
            <a:r>
              <a:rPr lang="hu-HU" sz="1600" err="1">
                <a:solidFill>
                  <a:schemeClr val="tx1"/>
                </a:solidFill>
                <a:latin typeface="Courier"/>
              </a:rPr>
              <a:t>on</a:t>
            </a:r>
            <a:r>
              <a:rPr lang="hu-HU" sz="1600">
                <a:solidFill>
                  <a:schemeClr val="tx1"/>
                </a:solidFill>
                <a:latin typeface="Courier"/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utasítás használatával):</a:t>
            </a:r>
          </a:p>
          <a:p>
            <a:pPr eaLnBrk="1" hangingPunct="1">
              <a:buFontTx/>
              <a:buNone/>
            </a:pPr>
            <a:endParaRPr lang="hu-HU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</a:rPr>
              <a:t>t = 0:pi/100:2*pi;</a:t>
            </a:r>
          </a:p>
          <a:p>
            <a:pPr eaLnBrk="1" hangingPunct="1">
              <a:buFontTx/>
              <a:buNone/>
            </a:pP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</a:rPr>
              <a:t>y1=sin(t);</a:t>
            </a:r>
          </a:p>
          <a:p>
            <a:pPr eaLnBrk="1" hangingPunct="1">
              <a:buFontTx/>
              <a:buNone/>
            </a:pP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</a:rPr>
              <a:t>y2=sin(</a:t>
            </a:r>
            <a:r>
              <a:rPr lang="en-GB" sz="1600" err="1">
                <a:solidFill>
                  <a:schemeClr val="tx1"/>
                </a:solidFill>
                <a:latin typeface="Courier New" panose="02070309020205020404" pitchFamily="49" charset="0"/>
              </a:rPr>
              <a:t>t+pi</a:t>
            </a: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</a:rPr>
              <a:t>/2);</a:t>
            </a:r>
          </a:p>
          <a:p>
            <a:pPr eaLnBrk="1" hangingPunct="1">
              <a:buFontTx/>
              <a:buNone/>
            </a:pP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</a:rPr>
              <a:t>plot(t,y1)</a:t>
            </a:r>
            <a:endParaRPr lang="hu-HU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hu-HU" sz="1600">
                <a:solidFill>
                  <a:schemeClr val="tx1"/>
                </a:solidFill>
                <a:latin typeface="Courier New" panose="02070309020205020404" pitchFamily="49" charset="0"/>
              </a:rPr>
              <a:t>hold </a:t>
            </a:r>
            <a:r>
              <a:rPr lang="hu-HU" sz="1600" err="1">
                <a:solidFill>
                  <a:schemeClr val="tx1"/>
                </a:solidFill>
                <a:latin typeface="Courier New" panose="02070309020205020404" pitchFamily="49" charset="0"/>
              </a:rPr>
              <a:t>on</a:t>
            </a:r>
            <a:endParaRPr lang="hu-HU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</a:rPr>
              <a:t>plot(t,y2)</a:t>
            </a:r>
          </a:p>
          <a:p>
            <a:pPr eaLnBrk="1" hangingPunct="1">
              <a:buFontTx/>
              <a:buNone/>
            </a:pPr>
            <a:r>
              <a:rPr lang="en-GB" sz="1600">
                <a:solidFill>
                  <a:schemeClr val="tx1"/>
                </a:solidFill>
                <a:latin typeface="Courier New" panose="02070309020205020404" pitchFamily="49" charset="0"/>
              </a:rPr>
              <a:t>grid on</a:t>
            </a:r>
            <a:endParaRPr lang="hu-HU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hu-HU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hold </a:t>
            </a:r>
            <a:r>
              <a:rPr lang="hu-HU" sz="1600" err="1">
                <a:solidFill>
                  <a:schemeClr val="tx1"/>
                </a:solidFill>
                <a:latin typeface="Courier"/>
              </a:rPr>
              <a:t>on</a:t>
            </a:r>
            <a:r>
              <a:rPr lang="en-US" sz="1600">
                <a:solidFill>
                  <a:schemeClr val="tx1"/>
                </a:solidFill>
                <a:latin typeface="Courier"/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bekapcsolja a „rárajzoló” üzemmódot: az aktuális </a:t>
            </a:r>
            <a:r>
              <a:rPr lang="hu-HU" sz="1600" err="1">
                <a:solidFill>
                  <a:schemeClr val="tx1"/>
                </a:solidFill>
              </a:rPr>
              <a:t>Figure</a:t>
            </a:r>
            <a:r>
              <a:rPr lang="hu-HU" sz="1600">
                <a:solidFill>
                  <a:schemeClr val="tx1"/>
                </a:solidFill>
              </a:rPr>
              <a:t> ablakba rajzol, az ottani eredeti ábra meghagyásával.</a:t>
            </a:r>
          </a:p>
          <a:p>
            <a:pPr marL="0" indent="0" algn="just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hold </a:t>
            </a:r>
            <a:r>
              <a:rPr lang="hu-HU" sz="1600" err="1">
                <a:solidFill>
                  <a:schemeClr val="tx1"/>
                </a:solidFill>
                <a:latin typeface="Courier"/>
              </a:rPr>
              <a:t>off</a:t>
            </a:r>
            <a:r>
              <a:rPr lang="en-US" sz="1600">
                <a:solidFill>
                  <a:schemeClr val="tx1"/>
                </a:solidFill>
                <a:latin typeface="Courier"/>
              </a:rPr>
              <a:t> </a:t>
            </a:r>
            <a:r>
              <a:rPr lang="hu-HU" sz="1600">
                <a:solidFill>
                  <a:schemeClr val="tx1"/>
                </a:solidFill>
              </a:rPr>
              <a:t>visszatér az alapértelmezéshez, ezt követően a </a:t>
            </a:r>
            <a:r>
              <a:rPr lang="hu-HU" sz="1600" err="1">
                <a:solidFill>
                  <a:schemeClr val="tx1"/>
                </a:solidFill>
              </a:rPr>
              <a:t>plot</a:t>
            </a:r>
            <a:r>
              <a:rPr lang="hu-HU" sz="1600">
                <a:solidFill>
                  <a:schemeClr val="tx1"/>
                </a:solidFill>
              </a:rPr>
              <a:t> parancsok a korábbi ábrák (és tengelypozíciók  felülírásával rajzolnak.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210642"/>
            <a:ext cx="3685189" cy="2908829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43B6A453-7E9A-4110-C11C-EC1B73DD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131275"/>
            <a:ext cx="7543800" cy="1609344"/>
          </a:xfrm>
        </p:spPr>
        <p:txBody>
          <a:bodyPr/>
          <a:lstStyle/>
          <a:p>
            <a:r>
              <a:rPr lang="hu-HU"/>
              <a:t>Több grafikon egy ábrán</a:t>
            </a:r>
          </a:p>
        </p:txBody>
      </p:sp>
    </p:spTree>
    <p:extLst>
      <p:ext uri="{BB962C8B-B14F-4D97-AF65-F5344CB8AC3E}">
        <p14:creationId xmlns:p14="http://schemas.microsoft.com/office/powerpoint/2010/main" val="3046953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32045" y="2330032"/>
            <a:ext cx="2857500" cy="3086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t = 0:pi/100:2*pi;</a:t>
            </a:r>
          </a:p>
          <a:p>
            <a:pPr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y1=sin(t);</a:t>
            </a:r>
          </a:p>
          <a:p>
            <a:pPr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y2=sin(</a:t>
            </a:r>
            <a:r>
              <a:rPr lang="en-GB" sz="1800" err="1">
                <a:solidFill>
                  <a:schemeClr val="tx1"/>
                </a:solidFill>
                <a:latin typeface="Courier New" panose="02070309020205020404" pitchFamily="49" charset="0"/>
              </a:rPr>
              <a:t>t+pi</a:t>
            </a: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/2);</a:t>
            </a:r>
          </a:p>
          <a:p>
            <a:pPr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subplot(2,2,1)</a:t>
            </a:r>
          </a:p>
          <a:p>
            <a:pPr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plot(t,y1)</a:t>
            </a:r>
          </a:p>
          <a:p>
            <a:pPr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subplot(2,2,2)</a:t>
            </a:r>
          </a:p>
          <a:p>
            <a:pPr>
              <a:buNone/>
            </a:pPr>
            <a:r>
              <a:rPr lang="en-GB" sz="1800">
                <a:solidFill>
                  <a:schemeClr val="tx1"/>
                </a:solidFill>
                <a:latin typeface="Courier New" panose="02070309020205020404" pitchFamily="49" charset="0"/>
              </a:rPr>
              <a:t>plot(t,y2)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75" y="2343149"/>
            <a:ext cx="4963053" cy="3786625"/>
          </a:xfrm>
          <a:prstGeom prst="rect">
            <a:avLst/>
          </a:prstGeo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F9C8A8FB-30E0-8E9D-EAF9-F034D0A4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Több ábra egy rajzfelületen</a:t>
            </a:r>
          </a:p>
        </p:txBody>
      </p:sp>
    </p:spTree>
    <p:extLst>
      <p:ext uri="{BB962C8B-B14F-4D97-AF65-F5344CB8AC3E}">
        <p14:creationId xmlns:p14="http://schemas.microsoft.com/office/powerpoint/2010/main" val="880107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24774"/>
              </p:ext>
            </p:extLst>
          </p:nvPr>
        </p:nvGraphicFramePr>
        <p:xfrm>
          <a:off x="1562100" y="2065127"/>
          <a:ext cx="6096000" cy="39516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/>
                        <a:t>Függvény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Leírás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u="none" strike="noStrike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endParaRPr lang="hu-HU" sz="1600" b="0" i="0" u="none" strike="noStrike">
                        <a:solidFill>
                          <a:srgbClr val="99CB3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Lineáris ábrázolás</a:t>
                      </a:r>
                      <a:endParaRPr lang="hu-HU" sz="16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u="none" strike="noStrike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stem</a:t>
                      </a:r>
                      <a:endParaRPr lang="hu-HU" sz="1600" b="0" i="0" u="none" strike="noStrike">
                        <a:solidFill>
                          <a:srgbClr val="99CB3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Pontok ábrázolása</a:t>
                      </a:r>
                      <a:r>
                        <a:rPr lang="hu-HU" sz="1600" b="0" u="none" strike="noStrike" baseline="0">
                          <a:solidFill>
                            <a:srgbClr val="404040"/>
                          </a:solidFill>
                          <a:effectLst/>
                        </a:rPr>
                        <a:t> úgy, hogy minden pontot egy függőleges vonallal összekötünk az x tengellyel</a:t>
                      </a:r>
                      <a:endParaRPr lang="hu-HU" sz="16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u="none" strike="noStrike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endParaRPr lang="hu-HU" sz="1600" b="0" i="0" u="none" strike="noStrike">
                        <a:solidFill>
                          <a:srgbClr val="99CB3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Rácsozás</a:t>
                      </a:r>
                      <a:endParaRPr lang="hu-HU" sz="16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u="none" strike="noStrike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endParaRPr lang="hu-HU" sz="1600" b="0" i="0" u="none" strike="noStrike">
                        <a:solidFill>
                          <a:srgbClr val="99CB3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Felirat az X tengelyre</a:t>
                      </a:r>
                      <a:endParaRPr lang="hu-HU" sz="16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u="none" strike="noStrike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endParaRPr lang="hu-HU" sz="1600" b="0" i="0" u="none" strike="noStrike">
                        <a:solidFill>
                          <a:srgbClr val="99CB3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Felirat</a:t>
                      </a:r>
                      <a:r>
                        <a:rPr lang="hu-HU" sz="1600" b="0" u="none" strike="noStrike" baseline="0">
                          <a:solidFill>
                            <a:srgbClr val="404040"/>
                          </a:solidFill>
                          <a:effectLst/>
                        </a:rPr>
                        <a:t> az Y tengelyre</a:t>
                      </a:r>
                      <a:endParaRPr lang="hu-HU" sz="16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u="none" strike="noStrike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endParaRPr lang="hu-HU" sz="1600" b="0" i="0" u="none" strike="noStrike">
                        <a:solidFill>
                          <a:srgbClr val="99CB3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Az</a:t>
                      </a:r>
                      <a:r>
                        <a:rPr lang="hu-HU" sz="1600" b="0" u="none" strike="noStrike" baseline="0">
                          <a:solidFill>
                            <a:srgbClr val="404040"/>
                          </a:solidFill>
                          <a:effectLst/>
                        </a:rPr>
                        <a:t> ábra címe</a:t>
                      </a:r>
                      <a:endParaRPr lang="hu-HU" sz="16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u="none" strike="noStrike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endParaRPr lang="hu-HU" sz="1600" b="0" i="0" u="none" strike="noStrike">
                        <a:solidFill>
                          <a:srgbClr val="99CB3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A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</a:rPr>
                        <a:t>Figure</a:t>
                      </a:r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 ablak felosztása</a:t>
                      </a:r>
                      <a:endParaRPr lang="hu-HU" sz="16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u="none" strike="noStrike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endParaRPr lang="hu-HU" sz="1600" b="0" i="0" u="none" strike="noStrike">
                        <a:solidFill>
                          <a:srgbClr val="99CB3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Új </a:t>
                      </a:r>
                      <a:r>
                        <a:rPr lang="hu-HU" sz="1600" b="0" u="none" strike="noStrike" err="1">
                          <a:solidFill>
                            <a:srgbClr val="404040"/>
                          </a:solidFill>
                          <a:effectLst/>
                        </a:rPr>
                        <a:t>Figure</a:t>
                      </a:r>
                      <a:r>
                        <a:rPr lang="hu-HU" sz="1600" b="0" u="none" strike="noStrike">
                          <a:solidFill>
                            <a:srgbClr val="404040"/>
                          </a:solidFill>
                          <a:effectLst/>
                        </a:rPr>
                        <a:t> ablak nyitása</a:t>
                      </a:r>
                      <a:endParaRPr lang="hu-HU" sz="16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Cím 3">
            <a:extLst>
              <a:ext uri="{FF2B5EF4-FFF2-40B4-BE49-F238E27FC236}">
                <a16:creationId xmlns:a16="http://schemas.microsoft.com/office/drawing/2014/main" id="{B2CB8036-A1EB-B54F-4C07-C55E55D0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Grafikus függvények</a:t>
            </a:r>
          </a:p>
        </p:txBody>
      </p:sp>
    </p:spTree>
    <p:extLst>
      <p:ext uri="{BB962C8B-B14F-4D97-AF65-F5344CB8AC3E}">
        <p14:creationId xmlns:p14="http://schemas.microsoft.com/office/powerpoint/2010/main" val="172803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Példa: egy </a:t>
            </a:r>
            <a:r>
              <a:rPr lang="hu-HU" err="1"/>
              <a:t>Matlab</a:t>
            </a:r>
            <a:r>
              <a:rPr lang="hu-HU"/>
              <a:t> munkamenet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737361"/>
            <a:ext cx="7543800" cy="4621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8/10</a:t>
            </a:r>
          </a:p>
          <a:p>
            <a:pPr marL="0" indent="0">
              <a:buNone/>
            </a:pPr>
            <a:r>
              <a:rPr lang="en-US" sz="1600" err="1">
                <a:solidFill>
                  <a:schemeClr val="tx1"/>
                </a:solidFill>
                <a:latin typeface="Courier"/>
              </a:rPr>
              <a:t>ans</a:t>
            </a:r>
            <a:r>
              <a:rPr lang="en-US" sz="1600">
                <a:solidFill>
                  <a:schemeClr val="tx1"/>
                </a:solidFill>
                <a:latin typeface="Courier"/>
              </a:rPr>
              <a:t> =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     0.8000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r=8/10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r =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   0.8000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r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r =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   0.8000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s=20*r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s =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urier"/>
              </a:rPr>
              <a:t>   16</a:t>
            </a:r>
          </a:p>
          <a:p>
            <a:pPr marL="0" indent="0">
              <a:buNone/>
            </a:pPr>
            <a:endParaRPr lang="hu-H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01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hu-HU" sz="1800">
                <a:solidFill>
                  <a:schemeClr val="tx1"/>
                </a:solidFill>
              </a:rPr>
              <a:t>Interaktív módban, az utasításokat közvetlenül a parancsablakba (</a:t>
            </a:r>
            <a:r>
              <a:rPr lang="hu-HU" sz="1800" err="1">
                <a:solidFill>
                  <a:schemeClr val="tx1"/>
                </a:solidFill>
              </a:rPr>
              <a:t>Command</a:t>
            </a:r>
            <a:r>
              <a:rPr lang="hu-HU" sz="1800">
                <a:solidFill>
                  <a:schemeClr val="tx1"/>
                </a:solidFill>
              </a:rPr>
              <a:t> </a:t>
            </a:r>
            <a:r>
              <a:rPr lang="hu-HU" sz="1800" err="1">
                <a:solidFill>
                  <a:schemeClr val="tx1"/>
                </a:solidFill>
              </a:rPr>
              <a:t>Window</a:t>
            </a:r>
            <a:r>
              <a:rPr lang="hu-HU" sz="1800">
                <a:solidFill>
                  <a:schemeClr val="tx1"/>
                </a:solidFill>
              </a:rPr>
              <a:t>) írva.</a:t>
            </a:r>
            <a:endParaRPr lang="en-US" sz="1800">
              <a:solidFill>
                <a:schemeClr val="tx1"/>
              </a:solidFill>
            </a:endParaRPr>
          </a:p>
          <a:p>
            <a:pPr marL="385763" indent="-385763" algn="just">
              <a:buFont typeface="+mj-lt"/>
              <a:buAutoNum type="arabicPeriod"/>
            </a:pPr>
            <a:r>
              <a:rPr lang="hu-HU" sz="1800">
                <a:solidFill>
                  <a:schemeClr val="tx1"/>
                </a:solidFill>
              </a:rPr>
              <a:t>M</a:t>
            </a:r>
            <a:r>
              <a:rPr lang="en-US" sz="1800">
                <a:solidFill>
                  <a:schemeClr val="tx1"/>
                </a:solidFill>
              </a:rPr>
              <a:t>ATLAB program</a:t>
            </a:r>
            <a:r>
              <a:rPr lang="hu-HU" sz="1800">
                <a:solidFill>
                  <a:schemeClr val="tx1"/>
                </a:solidFill>
              </a:rPr>
              <a:t> (script fájl) futtatásával. Ez a fájltípus </a:t>
            </a:r>
            <a:r>
              <a:rPr lang="en-US" sz="1800">
                <a:solidFill>
                  <a:schemeClr val="tx1"/>
                </a:solidFill>
              </a:rPr>
              <a:t>MATLAB </a:t>
            </a:r>
            <a:r>
              <a:rPr lang="hu-HU" sz="1800">
                <a:solidFill>
                  <a:schemeClr val="tx1"/>
                </a:solidFill>
              </a:rPr>
              <a:t>utasításokat tartalmaz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hu-HU" sz="1800">
                <a:solidFill>
                  <a:schemeClr val="tx1"/>
                </a:solidFill>
              </a:rPr>
              <a:t> így egyenértékű az utasítások parancsablakba való egyenkénti beírásával</a:t>
            </a:r>
            <a:r>
              <a:rPr lang="en-US" sz="1800">
                <a:solidFill>
                  <a:schemeClr val="tx1"/>
                </a:solidFill>
              </a:rPr>
              <a:t>. </a:t>
            </a:r>
            <a:r>
              <a:rPr lang="hu-HU" sz="1800">
                <a:solidFill>
                  <a:schemeClr val="tx1"/>
                </a:solidFill>
              </a:rPr>
              <a:t>A script fájlt  úgy tudjuk futtatni, hogy beírjuk a nevét a parancsablakba</a:t>
            </a:r>
            <a:r>
              <a:rPr lang="en-US" sz="1800">
                <a:solidFill>
                  <a:schemeClr val="tx1"/>
                </a:solidFill>
              </a:rPr>
              <a:t>.</a:t>
            </a:r>
          </a:p>
          <a:p>
            <a:endParaRPr lang="hu-HU" sz="1800">
              <a:solidFill>
                <a:schemeClr val="tx1"/>
              </a:solidFill>
            </a:endParaRP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DE3AAEE8-7E8F-0047-A43B-3AC6A4EA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Matlab</a:t>
            </a:r>
            <a:r>
              <a:rPr lang="hu-HU"/>
              <a:t> utasítások bevitelére két lehetőségünk van</a:t>
            </a:r>
          </a:p>
        </p:txBody>
      </p:sp>
    </p:spTree>
    <p:extLst>
      <p:ext uri="{BB962C8B-B14F-4D97-AF65-F5344CB8AC3E}">
        <p14:creationId xmlns:p14="http://schemas.microsoft.com/office/powerpoint/2010/main" val="2377324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2386" y="1593410"/>
            <a:ext cx="7543800" cy="51067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1800">
                <a:solidFill>
                  <a:schemeClr val="tx1"/>
                </a:solidFill>
              </a:rPr>
              <a:t>A </a:t>
            </a:r>
            <a:r>
              <a:rPr lang="en-GB" sz="1800">
                <a:solidFill>
                  <a:schemeClr val="tx1"/>
                </a:solidFill>
              </a:rPr>
              <a:t>MATLAB program</a:t>
            </a:r>
            <a:r>
              <a:rPr lang="hu-HU" sz="1800">
                <a:solidFill>
                  <a:schemeClr val="tx1"/>
                </a:solidFill>
              </a:rPr>
              <a:t>ok legegyszerűbb típusai a script fájlok. </a:t>
            </a:r>
            <a:r>
              <a:rPr lang="en-GB" sz="1800">
                <a:solidFill>
                  <a:schemeClr val="tx1"/>
                </a:solidFill>
              </a:rPr>
              <a:t>A script </a:t>
            </a:r>
            <a:r>
              <a:rPr lang="hu-HU" sz="1800">
                <a:solidFill>
                  <a:schemeClr val="tx1"/>
                </a:solidFill>
              </a:rPr>
              <a:t>egy olyan fájl, ami MA</a:t>
            </a:r>
            <a:r>
              <a:rPr lang="en-GB" sz="1800">
                <a:solidFill>
                  <a:schemeClr val="tx1"/>
                </a:solidFill>
              </a:rPr>
              <a:t>TLAB </a:t>
            </a:r>
            <a:r>
              <a:rPr lang="hu-HU" sz="1800">
                <a:solidFill>
                  <a:schemeClr val="tx1"/>
                </a:solidFill>
              </a:rPr>
              <a:t>parancsok és függvényhívások egymásutánját tartalmazza. A script fájlt úgy tudjuk futtatni, hogy beírjuk a nevét a parancsablakba</a:t>
            </a:r>
            <a:r>
              <a:rPr lang="en-US" sz="1800">
                <a:solidFill>
                  <a:schemeClr val="tx1"/>
                </a:solidFill>
              </a:rPr>
              <a:t>.</a:t>
            </a:r>
            <a:endParaRPr lang="en-GB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800">
                <a:solidFill>
                  <a:schemeClr val="tx1"/>
                </a:solidFill>
              </a:rPr>
              <a:t>Kattintsunk az Új script (</a:t>
            </a:r>
            <a:r>
              <a:rPr lang="en-GB" sz="1800">
                <a:solidFill>
                  <a:schemeClr val="tx1"/>
                </a:solidFill>
              </a:rPr>
              <a:t>”New Script”</a:t>
            </a:r>
            <a:r>
              <a:rPr lang="hu-HU" sz="1800">
                <a:solidFill>
                  <a:schemeClr val="tx1"/>
                </a:solidFill>
              </a:rPr>
              <a:t>) </a:t>
            </a:r>
            <a:r>
              <a:rPr lang="en-GB" sz="1800">
                <a:solidFill>
                  <a:schemeClr val="tx1"/>
                </a:solidFill>
              </a:rPr>
              <a:t> </a:t>
            </a:r>
            <a:r>
              <a:rPr lang="hu-HU" sz="1800">
                <a:solidFill>
                  <a:schemeClr val="tx1"/>
                </a:solidFill>
              </a:rPr>
              <a:t>gombra</a:t>
            </a:r>
            <a:r>
              <a:rPr lang="en-GB" sz="180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endParaRPr lang="en-GB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800">
                <a:solidFill>
                  <a:schemeClr val="tx1"/>
                </a:solidFill>
              </a:rPr>
              <a:t>Ekkor megjelenik az Editor ablak, ahol szerkeszthetjük a script fájlunkat</a:t>
            </a:r>
            <a:r>
              <a:rPr lang="en-GB" sz="180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59" y="2656265"/>
            <a:ext cx="419048" cy="7047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35" y="3923316"/>
            <a:ext cx="4608929" cy="2411600"/>
          </a:xfrm>
          <a:prstGeom prst="rect">
            <a:avLst/>
          </a:prstGeom>
        </p:spPr>
      </p:pic>
      <p:sp>
        <p:nvSpPr>
          <p:cNvPr id="7" name="Cím 6">
            <a:extLst>
              <a:ext uri="{FF2B5EF4-FFF2-40B4-BE49-F238E27FC236}">
                <a16:creationId xmlns:a16="http://schemas.microsoft.com/office/drawing/2014/main" id="{058C3EFC-CBC4-F6AE-2F7C-24705771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Script fájlok</a:t>
            </a:r>
          </a:p>
        </p:txBody>
      </p:sp>
    </p:spTree>
    <p:extLst>
      <p:ext uri="{BB962C8B-B14F-4D97-AF65-F5344CB8AC3E}">
        <p14:creationId xmlns:p14="http://schemas.microsoft.com/office/powerpoint/2010/main" val="1636568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5514" y="1285592"/>
            <a:ext cx="8428775" cy="5395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>
                <a:solidFill>
                  <a:schemeClr val="tx1"/>
                </a:solidFill>
              </a:rPr>
              <a:t>Az Editor ablakban szerkeszthetjük a script fájlunkat , utána pedig elmenthetjük</a:t>
            </a:r>
            <a:r>
              <a:rPr lang="en-GB" sz="1800">
                <a:solidFill>
                  <a:schemeClr val="tx1"/>
                </a:solidFill>
              </a:rPr>
              <a:t>. (</a:t>
            </a:r>
            <a:r>
              <a:rPr lang="hu-HU" sz="1800">
                <a:solidFill>
                  <a:schemeClr val="tx1"/>
                </a:solidFill>
              </a:rPr>
              <a:t>Mentéskor ne feledkezzünk meg a névadásra vonatkozó szabályokról!</a:t>
            </a:r>
            <a:r>
              <a:rPr lang="en-GB" sz="180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hu-HU" sz="1800">
                <a:solidFill>
                  <a:schemeClr val="tx1"/>
                </a:solidFill>
              </a:rPr>
              <a:t>Egy egyszerű script</a:t>
            </a:r>
            <a:r>
              <a:rPr lang="en-GB" sz="1800">
                <a:solidFill>
                  <a:schemeClr val="tx1"/>
                </a:solidFill>
              </a:rPr>
              <a:t>:</a:t>
            </a:r>
          </a:p>
          <a:p>
            <a:r>
              <a:rPr lang="en-GB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x=-5:0.01:5;</a:t>
            </a:r>
          </a:p>
          <a:p>
            <a:r>
              <a:rPr lang="en-GB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y=x.^2;</a:t>
            </a:r>
          </a:p>
          <a:p>
            <a:r>
              <a:rPr lang="en-GB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GB" sz="18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8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('Horizontal axis')</a:t>
            </a:r>
          </a:p>
          <a:p>
            <a:r>
              <a:rPr lang="en-GB" sz="18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('Vertical axis')</a:t>
            </a:r>
          </a:p>
          <a:p>
            <a:r>
              <a:rPr lang="en-GB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title('The result of my first script is a Parabola')</a:t>
            </a:r>
          </a:p>
          <a:p>
            <a:r>
              <a:rPr lang="hu-HU" sz="1800">
                <a:solidFill>
                  <a:schemeClr val="tx1"/>
                </a:solidFill>
              </a:rPr>
              <a:t>Miután begépeltük a kódunkat</a:t>
            </a:r>
            <a:r>
              <a:rPr lang="en-GB" sz="1800">
                <a:solidFill>
                  <a:schemeClr val="tx1"/>
                </a:solidFill>
              </a:rPr>
              <a:t>, </a:t>
            </a:r>
            <a:r>
              <a:rPr lang="hu-HU" sz="1800">
                <a:solidFill>
                  <a:schemeClr val="tx1"/>
                </a:solidFill>
              </a:rPr>
              <a:t>az Editor fülön lévő </a:t>
            </a:r>
            <a:r>
              <a:rPr lang="hu-HU" sz="1800" err="1">
                <a:solidFill>
                  <a:schemeClr val="tx1"/>
                </a:solidFill>
              </a:rPr>
              <a:t>Run</a:t>
            </a:r>
            <a:r>
              <a:rPr lang="hu-HU" sz="1800">
                <a:solidFill>
                  <a:schemeClr val="tx1"/>
                </a:solidFill>
              </a:rPr>
              <a:t> (Futtatás) gombra kattintva</a:t>
            </a:r>
            <a:br>
              <a:rPr lang="hu-HU" sz="1800">
                <a:solidFill>
                  <a:schemeClr val="tx1"/>
                </a:solidFill>
              </a:rPr>
            </a:br>
            <a:r>
              <a:rPr lang="hu-HU" sz="1800">
                <a:solidFill>
                  <a:schemeClr val="tx1"/>
                </a:solidFill>
              </a:rPr>
              <a:t>futtathatjuk azt.</a:t>
            </a:r>
          </a:p>
          <a:p>
            <a:r>
              <a:rPr lang="hu-HU" sz="1800">
                <a:solidFill>
                  <a:schemeClr val="tx1"/>
                </a:solidFill>
              </a:rPr>
              <a:t>Ha a script nem volt még elmentve, akkor a </a:t>
            </a:r>
            <a:r>
              <a:rPr lang="hu-HU" sz="1800" err="1">
                <a:solidFill>
                  <a:schemeClr val="tx1"/>
                </a:solidFill>
              </a:rPr>
              <a:t>Matlab</a:t>
            </a:r>
            <a:r>
              <a:rPr lang="hu-HU" sz="1800">
                <a:solidFill>
                  <a:schemeClr val="tx1"/>
                </a:solidFill>
              </a:rPr>
              <a:t>  futtatás előtt arra kér minket, hogy mentsük el egy .m fájlba.</a:t>
            </a:r>
            <a:endParaRPr lang="en-GB" sz="1800">
              <a:solidFill>
                <a:schemeClr val="tx1"/>
              </a:solidFill>
            </a:endParaRPr>
          </a:p>
          <a:p>
            <a:r>
              <a:rPr lang="hu-HU" sz="1800">
                <a:solidFill>
                  <a:schemeClr val="tx1"/>
                </a:solidFill>
              </a:rPr>
              <a:t>Legyen a script fájl neve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parabola</a:t>
            </a:r>
            <a:r>
              <a:rPr lang="en-GB" sz="1800">
                <a:solidFill>
                  <a:schemeClr val="tx1"/>
                </a:solidFill>
              </a:rPr>
              <a:t>.</a:t>
            </a:r>
          </a:p>
          <a:p>
            <a:endParaRPr lang="en-GB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800">
              <a:solidFill>
                <a:schemeClr val="tx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522" y="4284809"/>
            <a:ext cx="593004" cy="691838"/>
          </a:xfrm>
          <a:prstGeom prst="rect">
            <a:avLst/>
          </a:prstGeo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0BE7BE7D-C7F2-E90D-0215-C71C0465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24" y="252968"/>
            <a:ext cx="7543800" cy="882441"/>
          </a:xfrm>
        </p:spPr>
        <p:txBody>
          <a:bodyPr/>
          <a:lstStyle/>
          <a:p>
            <a:r>
              <a:rPr lang="hu-HU"/>
              <a:t>Első script fájlunk</a:t>
            </a:r>
          </a:p>
        </p:txBody>
      </p:sp>
    </p:spTree>
    <p:extLst>
      <p:ext uri="{BB962C8B-B14F-4D97-AF65-F5344CB8AC3E}">
        <p14:creationId xmlns:p14="http://schemas.microsoft.com/office/powerpoint/2010/main" val="1380785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19" y="1691824"/>
            <a:ext cx="9098282" cy="452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>
                <a:solidFill>
                  <a:schemeClr val="tx1"/>
                </a:solidFill>
              </a:rPr>
              <a:t>Ha a fájlt olyan mappába mentjük, amelyet tartalmaz a </a:t>
            </a:r>
            <a:r>
              <a:rPr lang="hu-HU" sz="1800" err="1">
                <a:solidFill>
                  <a:schemeClr val="tx1"/>
                </a:solidFill>
              </a:rPr>
              <a:t>Matlab</a:t>
            </a:r>
            <a:r>
              <a:rPr lang="hu-HU" sz="1800">
                <a:solidFill>
                  <a:schemeClr val="tx1"/>
                </a:solidFill>
              </a:rPr>
              <a:t> </a:t>
            </a:r>
            <a:r>
              <a:rPr lang="en-GB" sz="1800">
                <a:solidFill>
                  <a:schemeClr val="tx1"/>
                </a:solidFill>
              </a:rPr>
              <a:t>”Path list”</a:t>
            </a:r>
            <a:r>
              <a:rPr lang="hu-HU" sz="1800">
                <a:solidFill>
                  <a:schemeClr val="tx1"/>
                </a:solidFill>
              </a:rPr>
              <a:t>listája</a:t>
            </a:r>
            <a:r>
              <a:rPr lang="en-GB" sz="1800">
                <a:solidFill>
                  <a:schemeClr val="tx1"/>
                </a:solidFill>
              </a:rPr>
              <a:t>, </a:t>
            </a:r>
            <a:r>
              <a:rPr lang="hu-HU" sz="1800">
                <a:solidFill>
                  <a:schemeClr val="tx1"/>
                </a:solidFill>
              </a:rPr>
              <a:t>akkor egyszerűen futtathatjuk: írjuk be a parancsablakba (</a:t>
            </a:r>
            <a:r>
              <a:rPr lang="hu-HU" sz="1800" err="1">
                <a:solidFill>
                  <a:schemeClr val="tx1"/>
                </a:solidFill>
              </a:rPr>
              <a:t>Command</a:t>
            </a:r>
            <a:r>
              <a:rPr lang="hu-HU" sz="1800">
                <a:solidFill>
                  <a:schemeClr val="tx1"/>
                </a:solidFill>
              </a:rPr>
              <a:t> </a:t>
            </a:r>
            <a:r>
              <a:rPr lang="hu-HU" sz="1800" err="1">
                <a:solidFill>
                  <a:schemeClr val="tx1"/>
                </a:solidFill>
              </a:rPr>
              <a:t>Window</a:t>
            </a:r>
            <a:r>
              <a:rPr lang="hu-HU" sz="1800">
                <a:solidFill>
                  <a:schemeClr val="tx1"/>
                </a:solidFill>
              </a:rPr>
              <a:t>), hogy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parabola</a:t>
            </a:r>
            <a:r>
              <a:rPr lang="hu-HU" sz="1800">
                <a:solidFill>
                  <a:schemeClr val="tx1"/>
                </a:solidFill>
              </a:rPr>
              <a:t>.</a:t>
            </a:r>
            <a:endParaRPr lang="en-GB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800">
                <a:solidFill>
                  <a:schemeClr val="tx1"/>
                </a:solidFill>
              </a:rPr>
              <a:t>Ha az adott könyvtár nincs a </a:t>
            </a:r>
            <a:r>
              <a:rPr lang="en-GB" sz="1800">
                <a:solidFill>
                  <a:schemeClr val="tx1"/>
                </a:solidFill>
              </a:rPr>
              <a:t>”Path list”</a:t>
            </a:r>
            <a:r>
              <a:rPr lang="hu-HU" sz="1800">
                <a:solidFill>
                  <a:schemeClr val="tx1"/>
                </a:solidFill>
              </a:rPr>
              <a:t> listán</a:t>
            </a:r>
            <a:r>
              <a:rPr lang="en-GB" sz="1800">
                <a:solidFill>
                  <a:schemeClr val="tx1"/>
                </a:solidFill>
              </a:rPr>
              <a:t>, </a:t>
            </a:r>
            <a:r>
              <a:rPr lang="hu-HU" sz="1800">
                <a:solidFill>
                  <a:schemeClr val="tx1"/>
                </a:solidFill>
              </a:rPr>
              <a:t>akkor hozzáadhatjuk úgy, hogy a </a:t>
            </a:r>
            <a:r>
              <a:rPr lang="en-GB" sz="1800">
                <a:solidFill>
                  <a:schemeClr val="tx1"/>
                </a:solidFill>
              </a:rPr>
              <a:t> </a:t>
            </a:r>
            <a:r>
              <a:rPr lang="hu-HU" sz="1800">
                <a:solidFill>
                  <a:schemeClr val="tx1"/>
                </a:solidFill>
              </a:rPr>
              <a:t>”</a:t>
            </a:r>
            <a:r>
              <a:rPr lang="en-GB" sz="1800">
                <a:solidFill>
                  <a:schemeClr val="tx1"/>
                </a:solidFill>
              </a:rPr>
              <a:t>Set Path”</a:t>
            </a:r>
            <a:r>
              <a:rPr lang="hu-HU" sz="1800">
                <a:solidFill>
                  <a:schemeClr val="tx1"/>
                </a:solidFill>
              </a:rPr>
              <a:t> ikonra kattintunk a  </a:t>
            </a:r>
            <a:r>
              <a:rPr lang="en-GB" sz="1800">
                <a:solidFill>
                  <a:schemeClr val="tx1"/>
                </a:solidFill>
              </a:rPr>
              <a:t>”Home” </a:t>
            </a:r>
            <a:r>
              <a:rPr lang="hu-HU" sz="1800">
                <a:solidFill>
                  <a:schemeClr val="tx1"/>
                </a:solidFill>
              </a:rPr>
              <a:t>fülön, majd az </a:t>
            </a:r>
            <a:r>
              <a:rPr lang="en-GB" sz="1800">
                <a:solidFill>
                  <a:schemeClr val="tx1"/>
                </a:solidFill>
              </a:rPr>
              <a:t>”</a:t>
            </a:r>
            <a:r>
              <a:rPr lang="hu-HU" sz="1800">
                <a:solidFill>
                  <a:schemeClr val="tx1"/>
                </a:solidFill>
              </a:rPr>
              <a:t>Add </a:t>
            </a:r>
            <a:r>
              <a:rPr lang="hu-HU" sz="1800" err="1">
                <a:solidFill>
                  <a:schemeClr val="tx1"/>
                </a:solidFill>
              </a:rPr>
              <a:t>Folder</a:t>
            </a:r>
            <a:r>
              <a:rPr lang="hu-HU" sz="1800">
                <a:solidFill>
                  <a:schemeClr val="tx1"/>
                </a:solidFill>
              </a:rPr>
              <a:t>” gombot használjuk</a:t>
            </a:r>
            <a:r>
              <a:rPr lang="en-GB" sz="18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14" y="2510152"/>
            <a:ext cx="704762" cy="22857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99" y="3005751"/>
            <a:ext cx="5393922" cy="3782034"/>
          </a:xfrm>
          <a:prstGeom prst="rect">
            <a:avLst/>
          </a:prstGeom>
        </p:spPr>
      </p:pic>
      <p:sp>
        <p:nvSpPr>
          <p:cNvPr id="7" name="Cím 6">
            <a:extLst>
              <a:ext uri="{FF2B5EF4-FFF2-40B4-BE49-F238E27FC236}">
                <a16:creationId xmlns:a16="http://schemas.microsoft.com/office/drawing/2014/main" id="{40C9ACC6-B569-C040-653A-83974255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77897"/>
            <a:ext cx="7543800" cy="1018510"/>
          </a:xfrm>
        </p:spPr>
        <p:txBody>
          <a:bodyPr/>
          <a:lstStyle/>
          <a:p>
            <a:r>
              <a:rPr lang="hu-HU"/>
              <a:t>Első script fájlunk</a:t>
            </a:r>
          </a:p>
        </p:txBody>
      </p:sp>
    </p:spTree>
    <p:extLst>
      <p:ext uri="{BB962C8B-B14F-4D97-AF65-F5344CB8AC3E}">
        <p14:creationId xmlns:p14="http://schemas.microsoft.com/office/powerpoint/2010/main" val="1495258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hu-HU" sz="1800">
                <a:solidFill>
                  <a:schemeClr val="tx1"/>
                </a:solidFill>
              </a:rPr>
              <a:t>A script fájl neve csak betűvel kezdődhet, betűket, számokat és aláhúzást tartalmazhat, legfeljebb 63 karakter hosszúságban.</a:t>
            </a:r>
            <a:endParaRPr lang="en-US" sz="1800">
              <a:solidFill>
                <a:schemeClr val="tx1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hu-HU" sz="1800">
                <a:solidFill>
                  <a:schemeClr val="tx1"/>
                </a:solidFill>
              </a:rPr>
              <a:t>A script fájl neve ne egyezzen meg a változókéval</a:t>
            </a:r>
            <a:endParaRPr lang="en-US" sz="1800">
              <a:solidFill>
                <a:schemeClr val="tx1"/>
              </a:solidFill>
            </a:endParaRPr>
          </a:p>
          <a:p>
            <a:pPr marL="385763" indent="-385763" algn="just">
              <a:buFont typeface="+mj-lt"/>
              <a:buAutoNum type="arabicPeriod"/>
            </a:pPr>
            <a:r>
              <a:rPr lang="hu-HU" sz="1800">
                <a:solidFill>
                  <a:schemeClr val="tx1"/>
                </a:solidFill>
              </a:rPr>
              <a:t>A script fájl neve ne egyezzen meg a MATLAB parancsokkal vagy beépített függvényekkel. Az </a:t>
            </a: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</a:t>
            </a:r>
            <a:r>
              <a:rPr lang="hu-HU" sz="18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hu-HU" sz="1800">
                <a:solidFill>
                  <a:schemeClr val="tx1"/>
                </a:solidFill>
              </a:rPr>
              <a:t>utasítás segítségével megvizsgálható, hogy létezik-e parancs, függvény, vagy fájl az adott névvel.</a:t>
            </a:r>
          </a:p>
          <a:p>
            <a:pPr marL="385763" indent="-385763" algn="just">
              <a:buNone/>
            </a:pPr>
            <a:endParaRPr lang="hu-HU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5763" indent="-385763" algn="just">
              <a:buNone/>
            </a:pP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hu-HU" sz="1800">
              <a:solidFill>
                <a:schemeClr val="tx1"/>
              </a:solidFill>
            </a:endParaRP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26A068D2-4F88-F0D1-0A3A-0986DC58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Script fájlok használatakor tartsuk szem előtt az alábbiakat</a:t>
            </a:r>
          </a:p>
        </p:txBody>
      </p:sp>
    </p:spTree>
    <p:extLst>
      <p:ext uri="{BB962C8B-B14F-4D97-AF65-F5344CB8AC3E}">
        <p14:creationId xmlns:p14="http://schemas.microsoft.com/office/powerpoint/2010/main" val="2604680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1800">
                <a:solidFill>
                  <a:schemeClr val="tx1"/>
                </a:solidFill>
              </a:rPr>
              <a:t>Megjegyzéseket fűzhetünk a kódhoz komment formájában a % karakter használatával. Ez a jel a sorokon belül bárhol állhat. A</a:t>
            </a:r>
            <a:r>
              <a:rPr lang="en-US" sz="1800">
                <a:solidFill>
                  <a:schemeClr val="tx1"/>
                </a:solidFill>
              </a:rPr>
              <a:t> M</a:t>
            </a:r>
            <a:r>
              <a:rPr lang="hu-HU" sz="1800" err="1">
                <a:solidFill>
                  <a:schemeClr val="tx1"/>
                </a:solidFill>
              </a:rPr>
              <a:t>atlab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hu-HU" sz="1800">
                <a:solidFill>
                  <a:schemeClr val="tx1"/>
                </a:solidFill>
              </a:rPr>
              <a:t>mindent figyelmen kívül hagy, ami az adott sorban a % szimbólum után áll</a:t>
            </a:r>
            <a:r>
              <a:rPr lang="en-US" sz="1800">
                <a:solidFill>
                  <a:schemeClr val="tx1"/>
                </a:solidFill>
              </a:rPr>
              <a:t>.</a:t>
            </a:r>
            <a:r>
              <a:rPr lang="hu-HU" sz="1800">
                <a:solidFill>
                  <a:schemeClr val="tx1"/>
                </a:solidFill>
              </a:rPr>
              <a:t> A % karaktertől jobbra lévő kódrészek nem kerülnek végrehajtásra.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hu-HU" sz="1800">
                <a:solidFill>
                  <a:schemeClr val="tx1"/>
                </a:solidFill>
              </a:rPr>
              <a:t>Egy példa:</a:t>
            </a:r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Ez egy komment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2+3 %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Ez is az.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</a:t>
            </a:r>
          </a:p>
          <a:p>
            <a:endParaRPr lang="en-US" sz="1800">
              <a:solidFill>
                <a:schemeClr val="tx1"/>
              </a:solidFill>
              <a:latin typeface="Times" panose="02020603050405020304" pitchFamily="18" charset="0"/>
            </a:endParaRPr>
          </a:p>
          <a:p>
            <a:r>
              <a:rPr lang="hu-HU" sz="1800">
                <a:solidFill>
                  <a:schemeClr val="tx1"/>
                </a:solidFill>
              </a:rPr>
              <a:t>Láthatjuk, hogy a sor % előtti része lefutott. 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007FC46A-CA32-1E5A-6B28-94B38CE7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Megjegyzések, kommentek</a:t>
            </a:r>
          </a:p>
        </p:txBody>
      </p:sp>
    </p:spTree>
    <p:extLst>
      <p:ext uri="{BB962C8B-B14F-4D97-AF65-F5344CB8AC3E}">
        <p14:creationId xmlns:p14="http://schemas.microsoft.com/office/powerpoint/2010/main" val="869006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771650" y="2057400"/>
            <a:ext cx="5943600" cy="24574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>
                <a:solidFill>
                  <a:schemeClr val="tx1"/>
                </a:solidFill>
                <a:latin typeface="Courier"/>
              </a:rPr>
              <a:t>if               </a:t>
            </a:r>
          </a:p>
          <a:p>
            <a:pPr eaLnBrk="1" hangingPunct="1"/>
            <a:r>
              <a:rPr lang="en-US" sz="1800">
                <a:solidFill>
                  <a:schemeClr val="tx1"/>
                </a:solidFill>
                <a:latin typeface="Courier"/>
              </a:rPr>
              <a:t>for            </a:t>
            </a:r>
          </a:p>
          <a:p>
            <a:pPr eaLnBrk="1" hangingPunct="1"/>
            <a:r>
              <a:rPr lang="en-US" sz="1800">
                <a:solidFill>
                  <a:schemeClr val="tx1"/>
                </a:solidFill>
                <a:latin typeface="Courier"/>
              </a:rPr>
              <a:t>while         </a:t>
            </a:r>
          </a:p>
          <a:p>
            <a:pPr eaLnBrk="1" hangingPunct="1"/>
            <a:r>
              <a:rPr lang="en-US" sz="1800">
                <a:solidFill>
                  <a:schemeClr val="tx1"/>
                </a:solidFill>
                <a:latin typeface="Courier"/>
              </a:rPr>
              <a:t>break    </a:t>
            </a:r>
          </a:p>
          <a:p>
            <a:pPr eaLnBrk="1" hangingPunct="1"/>
            <a:r>
              <a:rPr lang="en-US" sz="1800">
                <a:solidFill>
                  <a:schemeClr val="tx1"/>
                </a:solidFill>
                <a:latin typeface="Courier"/>
              </a:rPr>
              <a:t>…    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3A4E1332-BB54-3F02-896D-C1B3F741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Vezérlő utasítások (Flow </a:t>
            </a:r>
            <a:r>
              <a:rPr lang="hu-HU" err="1"/>
              <a:t>control</a:t>
            </a:r>
            <a:r>
              <a:rPr lang="hu-H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2387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41817" y="1936749"/>
            <a:ext cx="6172200" cy="449791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hu-HU" sz="1800">
                <a:solidFill>
                  <a:schemeClr val="tx1"/>
                </a:solidFill>
              </a:rPr>
              <a:t>Az </a:t>
            </a:r>
            <a:r>
              <a:rPr lang="hu-HU" sz="18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1800" b="1">
                <a:solidFill>
                  <a:schemeClr val="tx1"/>
                </a:solidFill>
              </a:rPr>
              <a:t> </a:t>
            </a:r>
            <a:r>
              <a:rPr lang="hu-HU" sz="1800">
                <a:solidFill>
                  <a:schemeClr val="tx1"/>
                </a:solidFill>
              </a:rPr>
              <a:t>szintaktikája</a:t>
            </a:r>
            <a:endParaRPr lang="en-US" sz="18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1. feltétel)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MATLAB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utasítások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feltétel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MATLAB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utasítások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 feltétel)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MATLAB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utasítások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MATLAB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utasítások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89688"/>
              </p:ext>
            </p:extLst>
          </p:nvPr>
        </p:nvGraphicFramePr>
        <p:xfrm>
          <a:off x="3949382" y="1957070"/>
          <a:ext cx="5194618" cy="3815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9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/>
                        <a:t>Példák</a:t>
                      </a:r>
                      <a:endParaRPr lang="en-US" sz="160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if ((a&gt;3) &amp; (b==5))</a:t>
                      </a:r>
                    </a:p>
                    <a:p>
                      <a:pPr>
                        <a:buNone/>
                      </a:pPr>
                      <a:r>
                        <a:rPr lang="en-GB" sz="1600"/>
                        <a:t>     </a:t>
                      </a:r>
                      <a:r>
                        <a:rPr lang="en-GB" sz="1600" err="1"/>
                        <a:t>disp</a:t>
                      </a:r>
                      <a:r>
                        <a:rPr lang="en-GB" sz="1600"/>
                        <a:t>('</a:t>
                      </a:r>
                      <a:r>
                        <a:rPr lang="hu-HU" sz="1600"/>
                        <a:t>Néhány </a:t>
                      </a:r>
                      <a:r>
                        <a:rPr lang="en-GB" sz="1600"/>
                        <a:t>MATLAB</a:t>
                      </a:r>
                      <a:r>
                        <a:rPr lang="hu-HU" sz="1600"/>
                        <a:t> utasítás</a:t>
                      </a:r>
                      <a:r>
                        <a:rPr lang="en-GB" sz="1600"/>
                        <a:t>'</a:t>
                      </a:r>
                      <a:r>
                        <a:rPr lang="hu-HU" sz="1600"/>
                        <a:t>)</a:t>
                      </a: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end</a:t>
                      </a:r>
                      <a:endParaRPr lang="en-GB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if (a&lt;3)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     </a:t>
                      </a:r>
                      <a:r>
                        <a:rPr lang="en-GB" sz="1600" err="1"/>
                        <a:t>disp</a:t>
                      </a:r>
                      <a:r>
                        <a:rPr lang="en-GB" sz="1600"/>
                        <a:t>('</a:t>
                      </a:r>
                      <a:r>
                        <a:rPr lang="hu-HU" sz="1600"/>
                        <a:t>Néhány </a:t>
                      </a:r>
                      <a:r>
                        <a:rPr lang="en-GB" sz="1600"/>
                        <a:t>MATLAB </a:t>
                      </a:r>
                      <a:r>
                        <a:rPr lang="hu-HU" sz="1600"/>
                        <a:t>utasítás</a:t>
                      </a:r>
                      <a:r>
                        <a:rPr lang="en-GB" sz="1600"/>
                        <a:t>')</a:t>
                      </a:r>
                      <a:r>
                        <a:rPr lang="en-US" sz="1600"/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err="1"/>
                        <a:t>elseif</a:t>
                      </a:r>
                      <a:r>
                        <a:rPr lang="en-US" sz="1600"/>
                        <a:t> (b</a:t>
                      </a:r>
                      <a:r>
                        <a:rPr lang="hu-HU" sz="1600"/>
                        <a:t>=</a:t>
                      </a:r>
                      <a:r>
                        <a:rPr lang="en-US" sz="1600"/>
                        <a:t>=5) 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     </a:t>
                      </a:r>
                      <a:r>
                        <a:rPr lang="en-GB" sz="1600" err="1"/>
                        <a:t>disp</a:t>
                      </a:r>
                      <a:r>
                        <a:rPr lang="en-GB" sz="1600"/>
                        <a:t>('</a:t>
                      </a:r>
                      <a:r>
                        <a:rPr lang="hu-HU" sz="1600"/>
                        <a:t>Néhány más </a:t>
                      </a:r>
                      <a:r>
                        <a:rPr lang="en-GB" sz="1600"/>
                        <a:t>MATLAB</a:t>
                      </a:r>
                      <a:r>
                        <a:rPr lang="hu-HU" sz="1600"/>
                        <a:t> utasítás</a:t>
                      </a:r>
                      <a:r>
                        <a:rPr lang="en-GB" sz="1600"/>
                        <a:t>'</a:t>
                      </a:r>
                      <a:r>
                        <a:rPr lang="hu-HU" sz="1600"/>
                        <a:t>)</a:t>
                      </a:r>
                      <a:r>
                        <a:rPr lang="en-US" sz="1600"/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end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if (a&lt;3)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     </a:t>
                      </a:r>
                      <a:r>
                        <a:rPr lang="en-GB" sz="1600" err="1"/>
                        <a:t>disp</a:t>
                      </a:r>
                      <a:r>
                        <a:rPr lang="en-GB" sz="1600"/>
                        <a:t>('</a:t>
                      </a:r>
                      <a:r>
                        <a:rPr lang="hu-HU" sz="1600"/>
                        <a:t>Néhány </a:t>
                      </a:r>
                      <a:r>
                        <a:rPr lang="en-GB" sz="1600"/>
                        <a:t>MATLAB </a:t>
                      </a:r>
                      <a:r>
                        <a:rPr lang="hu-HU" sz="1600"/>
                        <a:t>utasítás</a:t>
                      </a:r>
                      <a:r>
                        <a:rPr lang="en-GB" sz="1600"/>
                        <a:t>')</a:t>
                      </a:r>
                      <a:r>
                        <a:rPr lang="en-US" sz="1600"/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else     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     </a:t>
                      </a:r>
                      <a:r>
                        <a:rPr lang="en-GB" sz="1600" err="1"/>
                        <a:t>disp</a:t>
                      </a:r>
                      <a:r>
                        <a:rPr lang="en-GB" sz="1600"/>
                        <a:t>('</a:t>
                      </a:r>
                      <a:r>
                        <a:rPr lang="hu-HU" sz="1600"/>
                        <a:t>Néhány más </a:t>
                      </a:r>
                      <a:r>
                        <a:rPr lang="en-GB" sz="1600"/>
                        <a:t>MATLAB</a:t>
                      </a:r>
                      <a:r>
                        <a:rPr lang="hu-HU" sz="1600" baseline="0"/>
                        <a:t> utasítás</a:t>
                      </a:r>
                      <a:r>
                        <a:rPr lang="en-GB" sz="1600"/>
                        <a:t>')</a:t>
                      </a:r>
                      <a:r>
                        <a:rPr lang="en-US" sz="1600"/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end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ím 3">
            <a:extLst>
              <a:ext uri="{FF2B5EF4-FFF2-40B4-BE49-F238E27FC236}">
                <a16:creationId xmlns:a16="http://schemas.microsoft.com/office/drawing/2014/main" id="{29562B8C-B330-0D27-B627-667561FF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Elágazások</a:t>
            </a:r>
          </a:p>
        </p:txBody>
      </p:sp>
    </p:spTree>
    <p:extLst>
      <p:ext uri="{BB962C8B-B14F-4D97-AF65-F5344CB8AC3E}">
        <p14:creationId xmlns:p14="http://schemas.microsoft.com/office/powerpoint/2010/main" val="1353295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1800">
                <a:solidFill>
                  <a:schemeClr val="tx1"/>
                </a:solidFill>
              </a:rPr>
              <a:t>A 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>
                <a:solidFill>
                  <a:schemeClr val="tx1"/>
                </a:solidFill>
              </a:rPr>
              <a:t>ciklus szintaktikája</a:t>
            </a:r>
            <a:endParaRPr lang="en-US" sz="180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ciklusváltozó=vektor 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MATLAB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parancsok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</a:rPr>
              <a:t>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1998"/>
              </p:ext>
            </p:extLst>
          </p:nvPr>
        </p:nvGraphicFramePr>
        <p:xfrm>
          <a:off x="5293995" y="1244600"/>
          <a:ext cx="3850005" cy="5613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5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/>
                        <a:t>Példák</a:t>
                      </a:r>
                      <a:endParaRPr lang="en-US" sz="180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for </a:t>
                      </a:r>
                      <a:r>
                        <a:rPr lang="en-US" sz="1600" err="1"/>
                        <a:t>i</a:t>
                      </a:r>
                      <a:r>
                        <a:rPr lang="en-US" sz="1600"/>
                        <a:t>=1:100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     </a:t>
                      </a:r>
                      <a:r>
                        <a:rPr lang="hu-HU" sz="1600"/>
                        <a:t>s=</a:t>
                      </a:r>
                      <a:r>
                        <a:rPr lang="hu-HU" sz="1600" err="1"/>
                        <a:t>s</a:t>
                      </a:r>
                      <a:r>
                        <a:rPr lang="hu-HU" sz="1600"/>
                        <a:t>+i</a:t>
                      </a:r>
                      <a:r>
                        <a:rPr lang="en-US" sz="1600"/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e</a:t>
                      </a:r>
                      <a:r>
                        <a:rPr lang="en-US" sz="1600" err="1"/>
                        <a:t>nd</a:t>
                      </a:r>
                      <a:endParaRPr lang="hu-HU" sz="1600"/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s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/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for j=1:3:200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     </a:t>
                      </a:r>
                      <a:r>
                        <a:rPr lang="hu-HU" sz="1600"/>
                        <a:t>s=</a:t>
                      </a:r>
                      <a:r>
                        <a:rPr lang="hu-HU" sz="1600" err="1"/>
                        <a:t>s</a:t>
                      </a:r>
                      <a:r>
                        <a:rPr lang="hu-HU" sz="1600"/>
                        <a:t>+j</a:t>
                      </a:r>
                      <a:r>
                        <a:rPr lang="en-US" sz="1600"/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e</a:t>
                      </a:r>
                      <a:r>
                        <a:rPr lang="en-US" sz="1600" err="1"/>
                        <a:t>nd</a:t>
                      </a:r>
                      <a:endParaRPr lang="hu-HU" sz="1600"/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s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/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for m=13:-0.2:-21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     </a:t>
                      </a:r>
                      <a:r>
                        <a:rPr lang="hu-HU" sz="1600"/>
                        <a:t>s=</a:t>
                      </a:r>
                      <a:r>
                        <a:rPr lang="hu-HU" sz="1600" err="1"/>
                        <a:t>s</a:t>
                      </a:r>
                      <a:r>
                        <a:rPr lang="hu-HU" sz="1600"/>
                        <a:t>+m</a:t>
                      </a:r>
                      <a:r>
                        <a:rPr lang="en-US" sz="1600"/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e</a:t>
                      </a:r>
                      <a:r>
                        <a:rPr lang="en-US" sz="1600" err="1"/>
                        <a:t>nd</a:t>
                      </a:r>
                      <a:endParaRPr lang="hu-HU" sz="1600"/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s</a:t>
                      </a:r>
                      <a:endParaRPr lang="en-U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/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/>
                        <a:t>for k=[0.1 0.3 -13 12 7 -9.3]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     s=</a:t>
                      </a:r>
                      <a:r>
                        <a:rPr lang="hu-HU" sz="1600" err="1"/>
                        <a:t>s</a:t>
                      </a:r>
                      <a:r>
                        <a:rPr lang="hu-HU" sz="1600"/>
                        <a:t>+k</a:t>
                      </a:r>
                      <a:r>
                        <a:rPr lang="en-US" sz="1600"/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e</a:t>
                      </a:r>
                      <a:r>
                        <a:rPr lang="en-US" sz="1600" err="1"/>
                        <a:t>nd</a:t>
                      </a:r>
                      <a:endParaRPr lang="hu-HU" sz="1600"/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/>
                        <a:t>s</a:t>
                      </a:r>
                      <a:endParaRPr lang="en-GB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ím 3">
            <a:extLst>
              <a:ext uri="{FF2B5EF4-FFF2-40B4-BE49-F238E27FC236}">
                <a16:creationId xmlns:a16="http://schemas.microsoft.com/office/drawing/2014/main" id="{115CED53-C145-B99F-9FF4-3AB20FE5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Ciklusok - </a:t>
            </a:r>
            <a:r>
              <a:rPr lang="hu-HU" err="1"/>
              <a:t>for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741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1800">
                <a:solidFill>
                  <a:schemeClr val="tx1"/>
                </a:solidFill>
              </a:rPr>
              <a:t>A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8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hile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>
                <a:solidFill>
                  <a:schemeClr val="tx1"/>
                </a:solidFill>
              </a:rPr>
              <a:t>ciklus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hu-HU" sz="1800">
                <a:solidFill>
                  <a:schemeClr val="tx1"/>
                </a:solidFill>
              </a:rPr>
              <a:t>szintaktikája:</a:t>
            </a:r>
            <a:endParaRPr lang="en-US" sz="180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feltétel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MATLAB </a:t>
            </a:r>
            <a:r>
              <a:rPr lang="hu-HU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parancsok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3952"/>
              </p:ext>
            </p:extLst>
          </p:nvPr>
        </p:nvGraphicFramePr>
        <p:xfrm>
          <a:off x="1524001" y="3894667"/>
          <a:ext cx="4288324" cy="2169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8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noProof="0"/>
                        <a:t>Példa</a:t>
                      </a:r>
                      <a:endParaRPr lang="en-GB" sz="16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/>
                        <a:t>a=10;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/>
                        <a:t>b=5;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/>
                        <a:t>while  ((a&gt;3) &amp; (b==5))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/>
                        <a:t>     </a:t>
                      </a:r>
                      <a:r>
                        <a:rPr lang="en-GB" sz="1600" noProof="0" err="1"/>
                        <a:t>disp</a:t>
                      </a:r>
                      <a:r>
                        <a:rPr lang="en-GB" sz="1600" noProof="0"/>
                        <a:t>('a </a:t>
                      </a:r>
                      <a:r>
                        <a:rPr lang="hu-HU" sz="1600" noProof="0"/>
                        <a:t>nagyobb,</a:t>
                      </a:r>
                      <a:r>
                        <a:rPr lang="hu-HU" sz="1600" baseline="0" noProof="0"/>
                        <a:t> mint </a:t>
                      </a:r>
                      <a:r>
                        <a:rPr lang="en-GB" sz="1600" noProof="0"/>
                        <a:t>3 </a:t>
                      </a:r>
                      <a:r>
                        <a:rPr lang="hu-HU" sz="1600" noProof="0"/>
                        <a:t>és</a:t>
                      </a:r>
                      <a:r>
                        <a:rPr lang="en-GB" sz="1600" noProof="0"/>
                        <a:t> b </a:t>
                      </a:r>
                      <a:r>
                        <a:rPr lang="hu-HU" sz="1600" noProof="0"/>
                        <a:t>egyenlő</a:t>
                      </a:r>
                      <a:r>
                        <a:rPr lang="en-GB" sz="1600" noProof="0"/>
                        <a:t> 5</a:t>
                      </a:r>
                      <a:r>
                        <a:rPr lang="hu-HU" sz="1600" noProof="0" err="1"/>
                        <a:t>-tel</a:t>
                      </a:r>
                      <a:r>
                        <a:rPr lang="en-GB" sz="1600" noProof="0"/>
                        <a:t>.');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/>
                        <a:t>     a=a-1;	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/>
                        <a:t>end</a:t>
                      </a:r>
                    </a:p>
                    <a:p>
                      <a:endParaRPr lang="en-GB" sz="16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ím 3">
            <a:extLst>
              <a:ext uri="{FF2B5EF4-FFF2-40B4-BE49-F238E27FC236}">
                <a16:creationId xmlns:a16="http://schemas.microsoft.com/office/drawing/2014/main" id="{BF3BC59F-0E33-885B-1066-EF471F29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Ciklusok - </a:t>
            </a:r>
            <a:r>
              <a:rPr lang="hu-HU" err="1"/>
              <a:t>while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18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0780" y="262550"/>
            <a:ext cx="8044570" cy="1470206"/>
          </a:xfrm>
        </p:spPr>
        <p:txBody>
          <a:bodyPr>
            <a:normAutofit/>
          </a:bodyPr>
          <a:lstStyle/>
          <a:p>
            <a:r>
              <a:rPr lang="hu-HU" err="1"/>
              <a:t>Precedencia</a:t>
            </a:r>
            <a:r>
              <a:rPr lang="hu-HU"/>
              <a:t> (végrehajtási) sorrend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895244"/>
              </p:ext>
            </p:extLst>
          </p:nvPr>
        </p:nvGraphicFramePr>
        <p:xfrm>
          <a:off x="628649" y="2812256"/>
          <a:ext cx="8142817" cy="1562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Precede</a:t>
                      </a:r>
                      <a:r>
                        <a:rPr lang="hu-HU" sz="1600" noProof="0" err="1"/>
                        <a:t>ncia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Művelet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600" noProof="0"/>
                        <a:t>Első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Zárójelek</a:t>
                      </a:r>
                      <a:r>
                        <a:rPr lang="en-GB" sz="1600" noProof="0"/>
                        <a:t>, </a:t>
                      </a:r>
                      <a:r>
                        <a:rPr lang="hu-HU" sz="1600" noProof="0"/>
                        <a:t>a kiértékelés a legbelső zárójeltől indul</a:t>
                      </a:r>
                      <a:r>
                        <a:rPr lang="en-GB" sz="1600" noProof="0"/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600" noProof="0"/>
                        <a:t>Második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baseline="0" noProof="0"/>
                        <a:t>Hatványozás</a:t>
                      </a:r>
                      <a:r>
                        <a:rPr lang="en-GB" sz="1600" baseline="0" noProof="0"/>
                        <a:t>, </a:t>
                      </a:r>
                      <a:r>
                        <a:rPr lang="hu-HU" sz="1600" baseline="0" noProof="0"/>
                        <a:t>balról jobba haladva</a:t>
                      </a:r>
                      <a:r>
                        <a:rPr lang="en-GB" sz="1600" baseline="0" noProof="0"/>
                        <a:t>.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600" noProof="0"/>
                        <a:t>Harmadik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baseline="0" noProof="0"/>
                        <a:t>Szorzás és osztás, balról jobbra haladva</a:t>
                      </a:r>
                      <a:r>
                        <a:rPr lang="en-GB" sz="1600" baseline="0" noProof="0"/>
                        <a:t>.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600" noProof="0"/>
                        <a:t>Negyedik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aseline="0" noProof="0"/>
                        <a:t>Összeadás és kivonás, balról jobbra haladva</a:t>
                      </a:r>
                      <a:r>
                        <a:rPr lang="en-GB" sz="1600" baseline="0" noProof="0"/>
                        <a:t>.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28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err="1">
                <a:effectLst/>
              </a:rPr>
              <a:t>Baran</a:t>
            </a:r>
            <a:r>
              <a:rPr lang="hu-HU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err="1">
                <a:effectLst/>
              </a:rPr>
              <a:t>Baran</a:t>
            </a:r>
            <a:r>
              <a:rPr lang="hu-HU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err="1"/>
              <a:t>Matlab</a:t>
            </a:r>
            <a:r>
              <a:rPr lang="hu-HU"/>
              <a:t> </a:t>
            </a:r>
            <a:r>
              <a:rPr lang="hu-HU" err="1"/>
              <a:t>examples</a:t>
            </a:r>
            <a:r>
              <a:rPr lang="hu-HU"/>
              <a:t>: </a:t>
            </a:r>
            <a:r>
              <a:rPr lang="hu-HU">
                <a:hlinkClick r:id="rId2"/>
              </a:rPr>
              <a:t>https://www.mathworks.com/help/examples.html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Példák a </a:t>
            </a:r>
            <a:r>
              <a:rPr lang="hu-HU" err="1"/>
              <a:t>precedencia</a:t>
            </a:r>
            <a:r>
              <a:rPr lang="hu-HU"/>
              <a:t> sorrend bemutatására</a:t>
            </a:r>
            <a:endParaRPr lang="en-GB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28650" y="2160270"/>
            <a:ext cx="3943350" cy="38404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ourier"/>
              </a:rPr>
              <a:t>8 + 3*5</a:t>
            </a:r>
          </a:p>
          <a:p>
            <a:pPr marL="0" indent="0">
              <a:buNone/>
            </a:pPr>
            <a:r>
              <a:rPr lang="en-US" sz="1600" err="1">
                <a:latin typeface="Courier"/>
              </a:rPr>
              <a:t>ans</a:t>
            </a:r>
            <a:r>
              <a:rPr lang="en-US" sz="1600">
                <a:latin typeface="Courier"/>
              </a:rPr>
              <a:t> =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     23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8 + (3*5)</a:t>
            </a:r>
          </a:p>
          <a:p>
            <a:pPr marL="0" indent="0">
              <a:buNone/>
            </a:pPr>
            <a:r>
              <a:rPr lang="en-US" sz="1600" err="1">
                <a:latin typeface="Courier"/>
              </a:rPr>
              <a:t>ans</a:t>
            </a:r>
            <a:r>
              <a:rPr lang="en-US" sz="1600">
                <a:latin typeface="Courier"/>
              </a:rPr>
              <a:t> =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     23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(8 + 3)*5</a:t>
            </a:r>
          </a:p>
          <a:p>
            <a:pPr marL="0" indent="0">
              <a:buNone/>
            </a:pPr>
            <a:r>
              <a:rPr lang="en-US" sz="1600" err="1">
                <a:latin typeface="Courier"/>
              </a:rPr>
              <a:t>ans</a:t>
            </a:r>
            <a:r>
              <a:rPr lang="en-US" sz="1600">
                <a:latin typeface="Courier"/>
              </a:rPr>
              <a:t> =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     55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4^2-12-8/4*2</a:t>
            </a:r>
          </a:p>
          <a:p>
            <a:pPr marL="0" indent="0">
              <a:buNone/>
            </a:pPr>
            <a:r>
              <a:rPr lang="en-US" sz="1600" err="1">
                <a:latin typeface="Courier"/>
              </a:rPr>
              <a:t>ans</a:t>
            </a:r>
            <a:r>
              <a:rPr lang="en-US" sz="1600">
                <a:latin typeface="Courier"/>
              </a:rPr>
              <a:t> =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     0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572000" y="2160270"/>
            <a:ext cx="3943350" cy="38404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ourier"/>
              </a:rPr>
              <a:t>3*4^2 + 5</a:t>
            </a:r>
          </a:p>
          <a:p>
            <a:pPr marL="0" indent="0">
              <a:buNone/>
            </a:pPr>
            <a:r>
              <a:rPr lang="en-US" sz="1600" err="1">
                <a:latin typeface="Courier"/>
              </a:rPr>
              <a:t>ans</a:t>
            </a:r>
            <a:r>
              <a:rPr lang="en-US" sz="1600">
                <a:latin typeface="Courier"/>
              </a:rPr>
              <a:t> =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     53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(3*4)^2 + 5</a:t>
            </a:r>
          </a:p>
          <a:p>
            <a:pPr marL="0" indent="0">
              <a:buNone/>
            </a:pPr>
            <a:r>
              <a:rPr lang="en-US" sz="1600" err="1">
                <a:latin typeface="Courier"/>
              </a:rPr>
              <a:t>ans</a:t>
            </a:r>
            <a:r>
              <a:rPr lang="en-US" sz="1600">
                <a:latin typeface="Courier"/>
              </a:rPr>
              <a:t> = 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     149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27^(1/3) + 32^(0.2)</a:t>
            </a:r>
          </a:p>
          <a:p>
            <a:pPr marL="0" indent="0">
              <a:buNone/>
            </a:pPr>
            <a:r>
              <a:rPr lang="en-US" sz="1600" err="1">
                <a:latin typeface="Courier"/>
              </a:rPr>
              <a:t>ans</a:t>
            </a:r>
            <a:r>
              <a:rPr lang="en-US" sz="1600">
                <a:latin typeface="Courier"/>
              </a:rPr>
              <a:t> =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     5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27^(1/3) + 32^0.2</a:t>
            </a:r>
          </a:p>
          <a:p>
            <a:pPr marL="0" indent="0">
              <a:buNone/>
            </a:pPr>
            <a:r>
              <a:rPr lang="en-US" sz="1600" err="1">
                <a:latin typeface="Courier"/>
              </a:rPr>
              <a:t>ans</a:t>
            </a:r>
            <a:r>
              <a:rPr lang="en-US" sz="1600">
                <a:latin typeface="Courier"/>
              </a:rPr>
              <a:t> =</a:t>
            </a:r>
          </a:p>
          <a:p>
            <a:pPr marL="0" indent="0">
              <a:buNone/>
            </a:pPr>
            <a:r>
              <a:rPr lang="en-US" sz="1600">
                <a:latin typeface="Courier"/>
              </a:rPr>
              <a:t>     5</a:t>
            </a:r>
          </a:p>
        </p:txBody>
      </p:sp>
    </p:spTree>
    <p:extLst>
      <p:ext uri="{BB962C8B-B14F-4D97-AF65-F5344CB8AC3E}">
        <p14:creationId xmlns:p14="http://schemas.microsoft.com/office/powerpoint/2010/main" val="176545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6871" y="484632"/>
            <a:ext cx="8029315" cy="1609344"/>
          </a:xfrm>
        </p:spPr>
        <p:txBody>
          <a:bodyPr>
            <a:normAutofit/>
          </a:bodyPr>
          <a:lstStyle/>
          <a:p>
            <a:r>
              <a:rPr lang="hu-HU"/>
              <a:t>Hasznos parancsok a munkamenthez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03940"/>
              </p:ext>
            </p:extLst>
          </p:nvPr>
        </p:nvGraphicFramePr>
        <p:xfrm>
          <a:off x="495299" y="3079750"/>
          <a:ext cx="8149168" cy="184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600" noProof="0"/>
                        <a:t>Utasítás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Leírás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err="1"/>
                        <a:t>clc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Kiüríti</a:t>
                      </a:r>
                      <a:r>
                        <a:rPr lang="hu-HU" sz="1600" baseline="0" noProof="0"/>
                        <a:t> a parancsablakot (</a:t>
                      </a:r>
                      <a:r>
                        <a:rPr lang="en-GB" sz="1600" noProof="0"/>
                        <a:t>Command </a:t>
                      </a:r>
                      <a:r>
                        <a:rPr lang="hu-HU" sz="1600" noProof="0"/>
                        <a:t>W</a:t>
                      </a:r>
                      <a:r>
                        <a:rPr lang="en-GB" sz="1600" noProof="0" err="1"/>
                        <a:t>indow</a:t>
                      </a:r>
                      <a:r>
                        <a:rPr lang="hu-HU" sz="1600" noProof="0"/>
                        <a:t>)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clear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Minden</a:t>
                      </a:r>
                      <a:r>
                        <a:rPr lang="hu-HU" sz="1600" baseline="0" noProof="0"/>
                        <a:t> változót kitöröl a memóriából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clear var1 var2</a:t>
                      </a:r>
                      <a:endParaRPr lang="en-GB" sz="1600" noProof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Kitörli a </a:t>
                      </a:r>
                      <a:r>
                        <a:rPr lang="en-GB" sz="1600" noProof="0"/>
                        <a:t>var1</a:t>
                      </a:r>
                      <a:r>
                        <a:rPr lang="en-GB" sz="1600" baseline="0" noProof="0"/>
                        <a:t> </a:t>
                      </a:r>
                      <a:r>
                        <a:rPr lang="hu-HU" sz="1600" baseline="0" noProof="0"/>
                        <a:t>és</a:t>
                      </a:r>
                      <a:r>
                        <a:rPr lang="en-GB" sz="1600" baseline="0" noProof="0"/>
                        <a:t> </a:t>
                      </a:r>
                      <a:r>
                        <a:rPr lang="en-GB" sz="1600" noProof="0"/>
                        <a:t>var2</a:t>
                      </a:r>
                      <a:r>
                        <a:rPr lang="hu-HU" sz="1600" baseline="0" noProof="0"/>
                        <a:t> változókat a memóriából</a:t>
                      </a:r>
                      <a:endParaRPr lang="en-GB" sz="1600" noProof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exist</a:t>
                      </a:r>
                      <a:r>
                        <a:rPr lang="en-GB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(’</a:t>
                      </a:r>
                      <a:r>
                        <a:rPr lang="hu-HU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név</a:t>
                      </a:r>
                      <a:r>
                        <a:rPr lang="en-GB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Megvizsgálja, hogy létezik-e  ‘név’ nevű változó.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endParaRPr lang="hu-HU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Várakozás a felhasználó válaszára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87131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7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Műveletek komplex számokkal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4200" y="1845733"/>
            <a:ext cx="8021320" cy="4512734"/>
          </a:xfrm>
        </p:spPr>
        <p:txBody>
          <a:bodyPr>
            <a:noAutofit/>
          </a:bodyPr>
          <a:lstStyle/>
          <a:p>
            <a:r>
              <a:rPr lang="hu-HU" sz="1800"/>
              <a:t>A</a:t>
            </a:r>
            <a:r>
              <a:rPr lang="en-US" sz="1800"/>
              <a:t> </a:t>
            </a:r>
            <a:r>
              <a:rPr lang="en-US" sz="1800" i="1"/>
              <a:t>c</a:t>
            </a:r>
            <a:r>
              <a:rPr lang="en-US" sz="1800" baseline="-25000"/>
              <a:t>1</a:t>
            </a:r>
            <a:r>
              <a:rPr lang="en-US" sz="1800"/>
              <a:t> = 1 – 2</a:t>
            </a:r>
            <a:r>
              <a:rPr lang="en-US" sz="1800" i="1"/>
              <a:t>i</a:t>
            </a:r>
            <a:r>
              <a:rPr lang="en-US" sz="1800"/>
              <a:t> </a:t>
            </a:r>
            <a:r>
              <a:rPr lang="hu-HU" sz="1800"/>
              <a:t>komplex szám megadása:</a:t>
            </a:r>
            <a:r>
              <a:rPr lang="en-US" sz="1800">
                <a:latin typeface="Arial" panose="020B0604020202020204" pitchFamily="34" charset="0"/>
              </a:rPr>
              <a:t> </a:t>
            </a:r>
            <a:r>
              <a:rPr lang="hu-HU" sz="1800">
                <a:latin typeface="Arial" panose="020B0604020202020204" pitchFamily="34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hu-HU" sz="1800">
                <a:latin typeface="Courier New" panose="02070309020205020404" pitchFamily="49" charset="0"/>
                <a:cs typeface="Courier New" panose="02070309020205020404" pitchFamily="49" charset="0"/>
              </a:rPr>
              <a:t>1-2i</a:t>
            </a:r>
            <a:endParaRPr lang="en-US" sz="1800">
              <a:latin typeface="Arial" panose="020B0604020202020204" pitchFamily="34" charset="0"/>
            </a:endParaRPr>
          </a:p>
          <a:p>
            <a:r>
              <a:rPr lang="hu-HU" sz="1800"/>
              <a:t>Nincs szükség szorzásjelre (*), ha az i vagy j előtt egy szám áll. De ha változóval szorzunk, akkor már igen, például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c2 = 5 ­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*c1</a:t>
            </a:r>
            <a:endParaRPr lang="en-US" sz="1800">
              <a:latin typeface="Arial" panose="020B0604020202020204" pitchFamily="34" charset="0"/>
            </a:endParaRPr>
          </a:p>
          <a:p>
            <a:r>
              <a:rPr lang="hu-HU" sz="1800"/>
              <a:t>Vigyázat!</a:t>
            </a:r>
            <a:r>
              <a:rPr lang="en-US" sz="1800"/>
              <a:t> </a:t>
            </a:r>
            <a:r>
              <a:rPr lang="hu-HU" sz="1800"/>
              <a:t> Az</a:t>
            </a:r>
            <a:endParaRPr lang="en-US" sz="1800"/>
          </a:p>
          <a:p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y = 7/2*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800"/>
              <a:t>és</a:t>
            </a:r>
            <a:r>
              <a:rPr lang="en-US" sz="1800">
                <a:latin typeface="Arial" panose="020B0604020202020204" pitchFamily="34" charset="0"/>
              </a:rPr>
              <a:t> </a:t>
            </a:r>
          </a:p>
          <a:p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= 7/2i </a:t>
            </a:r>
          </a:p>
          <a:p>
            <a:r>
              <a:rPr lang="hu-HU" sz="1800"/>
              <a:t>kifejezések különböző eredményt adnak</a:t>
            </a:r>
            <a:r>
              <a:rPr lang="en-US" sz="1800"/>
              <a:t>: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y = (7/2)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3.5i</a:t>
            </a:r>
          </a:p>
          <a:p>
            <a:r>
              <a:rPr lang="hu-HU" sz="1800"/>
              <a:t>és</a:t>
            </a:r>
            <a:r>
              <a:rPr lang="en-US" sz="1800">
                <a:latin typeface="Arial" panose="020B0604020202020204" pitchFamily="34" charset="0"/>
              </a:rPr>
              <a:t>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= 7/(2i) = –3.5i</a:t>
            </a:r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Numerikus megjelenítési formátumok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17778"/>
              </p:ext>
            </p:extLst>
          </p:nvPr>
        </p:nvGraphicFramePr>
        <p:xfrm>
          <a:off x="279400" y="2838449"/>
          <a:ext cx="8585202" cy="3162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hu-HU" sz="1600" noProof="0"/>
                        <a:t>Parancs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Leírás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format SHORT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/>
                        <a:t>Fixpontos</a:t>
                      </a:r>
                      <a:r>
                        <a:rPr lang="en-GB" sz="1600" noProof="0"/>
                        <a:t> f</a:t>
                      </a:r>
                      <a:r>
                        <a:rPr lang="hu-HU" sz="1600" noProof="0" err="1"/>
                        <a:t>ormátum</a:t>
                      </a:r>
                      <a:r>
                        <a:rPr lang="en-GB" sz="1600" noProof="0"/>
                        <a:t> 5 </a:t>
                      </a:r>
                      <a:r>
                        <a:rPr lang="hu-HU" sz="1600" noProof="0"/>
                        <a:t>számjeggyel</a:t>
                      </a:r>
                      <a:r>
                        <a:rPr lang="en-GB" sz="1600" noProof="0"/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format LONG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Fixpontos</a:t>
                      </a:r>
                      <a:r>
                        <a:rPr lang="en-GB" sz="1600" noProof="0"/>
                        <a:t> form</a:t>
                      </a:r>
                      <a:r>
                        <a:rPr lang="hu-HU" sz="1600" noProof="0"/>
                        <a:t>á</a:t>
                      </a:r>
                      <a:r>
                        <a:rPr lang="en-GB" sz="1600" noProof="0"/>
                        <a:t>t</a:t>
                      </a:r>
                      <a:r>
                        <a:rPr lang="hu-HU" sz="1600" noProof="0" err="1"/>
                        <a:t>um</a:t>
                      </a:r>
                      <a:r>
                        <a:rPr lang="hu-HU" sz="1600" baseline="0" noProof="0"/>
                        <a:t> ‘</a:t>
                      </a:r>
                      <a:r>
                        <a:rPr lang="hu-HU" sz="1600" baseline="0" noProof="0" err="1"/>
                        <a:t>double</a:t>
                      </a:r>
                      <a:r>
                        <a:rPr lang="hu-HU" sz="1600" baseline="0" noProof="0"/>
                        <a:t>’</a:t>
                      </a:r>
                      <a:r>
                        <a:rPr lang="en-GB" sz="1600" noProof="0"/>
                        <a:t> </a:t>
                      </a:r>
                      <a:r>
                        <a:rPr lang="hu-HU" sz="1600" noProof="0"/>
                        <a:t>típus esetén 15, ‘</a:t>
                      </a:r>
                      <a:r>
                        <a:rPr lang="hu-HU" sz="1600" noProof="0" err="1"/>
                        <a:t>single</a:t>
                      </a:r>
                      <a:r>
                        <a:rPr lang="hu-HU" sz="1600" noProof="0"/>
                        <a:t>’ típus</a:t>
                      </a:r>
                      <a:r>
                        <a:rPr lang="hu-HU" sz="1600" baseline="0" noProof="0"/>
                        <a:t> esetén 7 számjeggyel.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format SHORTE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Lebegőpontos</a:t>
                      </a:r>
                      <a:r>
                        <a:rPr lang="en-GB" sz="1600" noProof="0"/>
                        <a:t> form</a:t>
                      </a:r>
                      <a:r>
                        <a:rPr lang="hu-HU" sz="1600" noProof="0"/>
                        <a:t>á</a:t>
                      </a:r>
                      <a:r>
                        <a:rPr lang="en-GB" sz="1600" noProof="0"/>
                        <a:t>t</a:t>
                      </a:r>
                      <a:r>
                        <a:rPr lang="hu-HU" sz="1600" noProof="0" err="1"/>
                        <a:t>um</a:t>
                      </a:r>
                      <a:r>
                        <a:rPr lang="hu-HU" sz="1600" noProof="0"/>
                        <a:t> 5</a:t>
                      </a:r>
                      <a:r>
                        <a:rPr lang="hu-HU" sz="1600" baseline="0" noProof="0"/>
                        <a:t> számjeggyel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format LONGE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Lebegőpontos</a:t>
                      </a:r>
                      <a:r>
                        <a:rPr lang="en-GB" sz="1600" noProof="0"/>
                        <a:t> form</a:t>
                      </a:r>
                      <a:r>
                        <a:rPr lang="hu-HU" sz="1600" noProof="0"/>
                        <a:t>á</a:t>
                      </a:r>
                      <a:r>
                        <a:rPr lang="en-GB" sz="1600" noProof="0"/>
                        <a:t>t</a:t>
                      </a:r>
                      <a:r>
                        <a:rPr lang="hu-HU" sz="1600" noProof="0" err="1"/>
                        <a:t>um</a:t>
                      </a:r>
                      <a:r>
                        <a:rPr lang="hu-HU" sz="1600" baseline="0" noProof="0"/>
                        <a:t> ‘</a:t>
                      </a:r>
                      <a:r>
                        <a:rPr lang="hu-HU" sz="1600" baseline="0" noProof="0" err="1"/>
                        <a:t>double</a:t>
                      </a:r>
                      <a:r>
                        <a:rPr lang="hu-HU" sz="1600" baseline="0" noProof="0"/>
                        <a:t>’</a:t>
                      </a:r>
                      <a:r>
                        <a:rPr lang="en-GB" sz="1600" noProof="0"/>
                        <a:t> </a:t>
                      </a:r>
                      <a:r>
                        <a:rPr lang="hu-HU" sz="1600" noProof="0"/>
                        <a:t>típus esetén 15, ‘</a:t>
                      </a:r>
                      <a:r>
                        <a:rPr lang="hu-HU" sz="1600" noProof="0" err="1"/>
                        <a:t>single</a:t>
                      </a:r>
                      <a:r>
                        <a:rPr lang="hu-HU" sz="1600" noProof="0"/>
                        <a:t>’ típus</a:t>
                      </a:r>
                      <a:r>
                        <a:rPr lang="hu-HU" sz="1600" baseline="0" noProof="0"/>
                        <a:t> esetén 7 számjeggyel.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format SHORTG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Az 5 számjegyű fixpontos és lebegőpontos ábrázolás közül a kompaktabbat használja.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/>
                        <a:t>format LONGG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/>
                        <a:t>‘A </a:t>
                      </a:r>
                      <a:r>
                        <a:rPr lang="hu-HU" sz="1600" noProof="0" err="1"/>
                        <a:t>double</a:t>
                      </a:r>
                      <a:r>
                        <a:rPr lang="hu-HU" sz="1600" noProof="0"/>
                        <a:t>’ típus esetén 15, a ‘</a:t>
                      </a:r>
                      <a:r>
                        <a:rPr lang="hu-HU" sz="1600" noProof="0" err="1"/>
                        <a:t>single</a:t>
                      </a:r>
                      <a:r>
                        <a:rPr lang="hu-HU" sz="1600" noProof="0"/>
                        <a:t>’ típus esetén</a:t>
                      </a:r>
                      <a:r>
                        <a:rPr lang="hu-HU" sz="1600" baseline="0" noProof="0"/>
                        <a:t> 7 számjegyű fixpontos és lebegőpontos ábrázolás közül a kompaktabbat használja.</a:t>
                      </a:r>
                      <a:endParaRPr lang="en-GB" sz="1600" noProof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815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B9BF5B27-9D54-4F8A-B7B5-E1C8E0AA5D83}" vid="{2FFCE449-233B-4A5D-8C96-5AD5B38E65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0</TotalTime>
  <Words>3842</Words>
  <Application>Microsoft Office PowerPoint</Application>
  <PresentationFormat>Diavetítés a képernyőre (4:3 oldalarány)</PresentationFormat>
  <Paragraphs>680</Paragraphs>
  <Slides>50</Slides>
  <Notes>4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50</vt:i4>
      </vt:variant>
    </vt:vector>
  </HeadingPairs>
  <TitlesOfParts>
    <vt:vector size="61" baseType="lpstr">
      <vt:lpstr>Arial</vt:lpstr>
      <vt:lpstr>Calibri</vt:lpstr>
      <vt:lpstr>Cambria</vt:lpstr>
      <vt:lpstr>Cambria Math</vt:lpstr>
      <vt:lpstr>Courier</vt:lpstr>
      <vt:lpstr>Courier New</vt:lpstr>
      <vt:lpstr>Tahoma</vt:lpstr>
      <vt:lpstr>Times</vt:lpstr>
      <vt:lpstr>Wingdings</vt:lpstr>
      <vt:lpstr>matek diaminta</vt:lpstr>
      <vt:lpstr>Equation</vt:lpstr>
      <vt:lpstr>Alkalmazott statisztika, Valószínűségszámítás és statisztika</vt:lpstr>
      <vt:lpstr>Változók Matlabban</vt:lpstr>
      <vt:lpstr>Aritmetikai operátorok skalárokkal</vt:lpstr>
      <vt:lpstr>Példa: egy Matlab munkamenet</vt:lpstr>
      <vt:lpstr>Precedencia (végrehajtási) sorrend</vt:lpstr>
      <vt:lpstr>Példák a precedencia sorrend bemutatására</vt:lpstr>
      <vt:lpstr>Hasznos parancsok a munkamenthez</vt:lpstr>
      <vt:lpstr>Műveletek komplex számokkal</vt:lpstr>
      <vt:lpstr>Numerikus megjelenítési formátumok</vt:lpstr>
      <vt:lpstr>Tömbök</vt:lpstr>
      <vt:lpstr>Tömbök indexelése</vt:lpstr>
      <vt:lpstr>Néhány gyakran használt matematikai függvény</vt:lpstr>
      <vt:lpstr>Néhány beépített függvény</vt:lpstr>
      <vt:lpstr>Logikai és összehasonlító operátorok</vt:lpstr>
      <vt:lpstr>Vektorok (Egydimenziós tömbök)</vt:lpstr>
      <vt:lpstr>Sorvektor konstruálása vektorok összefűzésével</vt:lpstr>
      <vt:lpstr>Oszlopvektor konstruálása vektorok összefűzésével</vt:lpstr>
      <vt:lpstr>A kettőspont operátor(:)</vt:lpstr>
      <vt:lpstr>Vektorok konstruálása a linspace függvénnyel </vt:lpstr>
      <vt:lpstr>Mátrixok (Kétdimenziós tömbök)</vt:lpstr>
      <vt:lpstr>Mátrixok megadása vektorok összefűzésével</vt:lpstr>
      <vt:lpstr>Hivatkozás tömbök elemeire</vt:lpstr>
      <vt:lpstr>Egy példa részmátrix kinyerésére</vt:lpstr>
      <vt:lpstr>Mátrixok (tömbök) összeadása és kivonása</vt:lpstr>
      <vt:lpstr>Skalárral való szorzás</vt:lpstr>
      <vt:lpstr>Tömbök szorzása</vt:lpstr>
      <vt:lpstr>Két tömb szorzata</vt:lpstr>
      <vt:lpstr>Elemenkénti műveletek</vt:lpstr>
      <vt:lpstr>Mátrixszorzás</vt:lpstr>
      <vt:lpstr>Egy ábra a grafikus (Figure) ablakban</vt:lpstr>
      <vt:lpstr>A plot utasítás a Matlabban</vt:lpstr>
      <vt:lpstr>A plot utasítás a Matlabban</vt:lpstr>
      <vt:lpstr>Vonaltípusok, markerek, és színek</vt:lpstr>
      <vt:lpstr>Polinomok ábrázolása</vt:lpstr>
      <vt:lpstr>Ábrázolás címmel és a tengelyek feliratozásával</vt:lpstr>
      <vt:lpstr>Több grafikon egy ábrán</vt:lpstr>
      <vt:lpstr>Több grafikon egy ábrán</vt:lpstr>
      <vt:lpstr>Több ábra egy rajzfelületen</vt:lpstr>
      <vt:lpstr>Grafikus függvények</vt:lpstr>
      <vt:lpstr>Matlab utasítások bevitelére két lehetőségünk van</vt:lpstr>
      <vt:lpstr>Script fájlok</vt:lpstr>
      <vt:lpstr>Első script fájlunk</vt:lpstr>
      <vt:lpstr>Első script fájlunk</vt:lpstr>
      <vt:lpstr>Script fájlok használatakor tartsuk szem előtt az alábbiakat</vt:lpstr>
      <vt:lpstr>Megjegyzések, kommentek</vt:lpstr>
      <vt:lpstr>Vezérlő utasítások (Flow control)</vt:lpstr>
      <vt:lpstr>Elágazások</vt:lpstr>
      <vt:lpstr>Ciklusok - for</vt:lpstr>
      <vt:lpstr>Ciklusok - while</vt:lpstr>
      <vt:lpstr>Irodalomgyűjtemény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1</cp:revision>
  <dcterms:created xsi:type="dcterms:W3CDTF">2020-09-02T07:49:18Z</dcterms:created>
  <dcterms:modified xsi:type="dcterms:W3CDTF">2022-09-10T08:24:25Z</dcterms:modified>
</cp:coreProperties>
</file>