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79" r:id="rId9"/>
    <p:sldId id="260" r:id="rId10"/>
    <p:sldId id="274" r:id="rId11"/>
    <p:sldId id="268" r:id="rId12"/>
    <p:sldId id="269" r:id="rId13"/>
    <p:sldId id="261" r:id="rId14"/>
    <p:sldId id="262" r:id="rId15"/>
    <p:sldId id="271" r:id="rId16"/>
    <p:sldId id="272" r:id="rId17"/>
    <p:sldId id="273" r:id="rId18"/>
    <p:sldId id="276" r:id="rId19"/>
    <p:sldId id="277" r:id="rId20"/>
    <p:sldId id="278" r:id="rId21"/>
    <p:sldId id="280" r:id="rId22"/>
    <p:sldId id="281" r:id="rId23"/>
    <p:sldId id="270" r:id="rId24"/>
    <p:sldId id="275" r:id="rId25"/>
    <p:sldId id="263" r:id="rId26"/>
    <p:sldId id="26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02" r:id="rId65"/>
    <p:sldId id="351" r:id="rId66"/>
    <p:sldId id="303" r:id="rId67"/>
    <p:sldId id="304" r:id="rId68"/>
    <p:sldId id="352" r:id="rId69"/>
    <p:sldId id="358" r:id="rId70"/>
    <p:sldId id="353" r:id="rId71"/>
    <p:sldId id="354" r:id="rId72"/>
    <p:sldId id="355" r:id="rId73"/>
    <p:sldId id="356" r:id="rId74"/>
    <p:sldId id="359" r:id="rId75"/>
    <p:sldId id="361" r:id="rId76"/>
    <p:sldId id="362" r:id="rId77"/>
    <p:sldId id="357" r:id="rId78"/>
    <p:sldId id="363" r:id="rId79"/>
    <p:sldId id="305" r:id="rId80"/>
    <p:sldId id="306" r:id="rId81"/>
    <p:sldId id="307" r:id="rId82"/>
    <p:sldId id="308" r:id="rId83"/>
    <p:sldId id="309" r:id="rId84"/>
    <p:sldId id="364" r:id="rId85"/>
    <p:sldId id="365" r:id="rId86"/>
    <p:sldId id="310" r:id="rId87"/>
    <p:sldId id="311" r:id="rId88"/>
    <p:sldId id="312" r:id="rId89"/>
    <p:sldId id="313" r:id="rId90"/>
    <p:sldId id="314" r:id="rId91"/>
    <p:sldId id="315" r:id="rId92"/>
    <p:sldId id="316" r:id="rId93"/>
    <p:sldId id="367" r:id="rId94"/>
    <p:sldId id="368" r:id="rId95"/>
    <p:sldId id="369" r:id="rId96"/>
    <p:sldId id="317" r:id="rId97"/>
    <p:sldId id="318" r:id="rId98"/>
    <p:sldId id="319" r:id="rId99"/>
    <p:sldId id="320" r:id="rId100"/>
    <p:sldId id="321" r:id="rId101"/>
    <p:sldId id="322" r:id="rId102"/>
    <p:sldId id="323" r:id="rId103"/>
    <p:sldId id="324" r:id="rId104"/>
    <p:sldId id="325" r:id="rId105"/>
    <p:sldId id="326" r:id="rId106"/>
    <p:sldId id="327" r:id="rId107"/>
    <p:sldId id="328" r:id="rId108"/>
    <p:sldId id="346" r:id="rId109"/>
    <p:sldId id="347" r:id="rId110"/>
    <p:sldId id="348" r:id="rId111"/>
    <p:sldId id="349" r:id="rId112"/>
    <p:sldId id="350" r:id="rId113"/>
    <p:sldId id="366" r:id="rId114"/>
  </p:sldIdLst>
  <p:sldSz cx="9144000" cy="6858000" type="screen4x3"/>
  <p:notesSz cx="6858000" cy="91440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3686" autoAdjust="0"/>
  </p:normalViewPr>
  <p:slideViewPr>
    <p:cSldViewPr>
      <p:cViewPr varScale="1">
        <p:scale>
          <a:sx n="67" d="100"/>
          <a:sy n="67" d="100"/>
        </p:scale>
        <p:origin x="-4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5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noProof="0"/>
              <a:t>Mintaszöveg szerkesztése</a:t>
            </a:r>
          </a:p>
          <a:p>
            <a:pPr lvl="1"/>
            <a:r>
              <a:rPr lang="hu-HU" altLang="hu-HU" noProof="0"/>
              <a:t>Második szint</a:t>
            </a:r>
          </a:p>
          <a:p>
            <a:pPr lvl="2"/>
            <a:r>
              <a:rPr lang="hu-HU" altLang="hu-HU" noProof="0"/>
              <a:t>Harmadik szint</a:t>
            </a:r>
          </a:p>
          <a:p>
            <a:pPr lvl="3"/>
            <a:r>
              <a:rPr lang="hu-HU" altLang="hu-HU" noProof="0"/>
              <a:t>Negyedik szint</a:t>
            </a:r>
          </a:p>
          <a:p>
            <a:pPr lvl="4"/>
            <a:r>
              <a:rPr lang="hu-HU" altLang="hu-HU" noProof="0"/>
              <a:t>Ötödik szint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9DA897F-F2D2-4CB9-BD94-6DF6A764111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29577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Jegyzetek hely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u-HU" altLang="hu-HU"/>
          </a:p>
        </p:txBody>
      </p:sp>
      <p:sp>
        <p:nvSpPr>
          <p:cNvPr id="27652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4AE6AD-BA2F-450C-A4D1-A8A985224265}" type="slidenum">
              <a:rPr lang="hu-HU" altLang="hu-HU" sz="1200" smtClean="0"/>
              <a:pPr/>
              <a:t>26</a:t>
            </a:fld>
            <a:endParaRPr lang="hu-HU" altLang="hu-HU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A897F-F2D2-4CB9-BD94-6DF6A764111B}" type="slidenum">
              <a:rPr lang="hu-HU" altLang="hu-HU" smtClean="0"/>
              <a:pPr>
                <a:defRPr/>
              </a:pPr>
              <a:t>94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4415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A897F-F2D2-4CB9-BD94-6DF6A764111B}" type="slidenum">
              <a:rPr lang="hu-HU" altLang="hu-HU" smtClean="0"/>
              <a:pPr>
                <a:defRPr/>
              </a:pPr>
              <a:t>104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2693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4E0F5-E4D3-415F-A6A8-266BD337788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AA8A4-BBB4-452C-9794-40CA48BE0EB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A897F-F2D2-4CB9-BD94-6DF6A764111B}" type="slidenum">
              <a:rPr lang="hu-HU" altLang="hu-HU" smtClean="0"/>
              <a:pPr>
                <a:defRPr/>
              </a:pPr>
              <a:t>69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5796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A897F-F2D2-4CB9-BD94-6DF6A764111B}" type="slidenum">
              <a:rPr lang="hu-HU" altLang="hu-HU" smtClean="0"/>
              <a:pPr>
                <a:defRPr/>
              </a:pPr>
              <a:t>75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8311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A897F-F2D2-4CB9-BD94-6DF6A764111B}" type="slidenum">
              <a:rPr lang="hu-HU" altLang="hu-HU" smtClean="0"/>
              <a:pPr>
                <a:defRPr/>
              </a:pPr>
              <a:t>76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5320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A897F-F2D2-4CB9-BD94-6DF6A764111B}" type="slidenum">
              <a:rPr lang="hu-HU" altLang="hu-HU" smtClean="0"/>
              <a:pPr>
                <a:defRPr/>
              </a:pPr>
              <a:t>77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9844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DA897F-F2D2-4CB9-BD94-6DF6A764111B}" type="slidenum">
              <a:rPr lang="hu-HU" altLang="hu-HU" smtClean="0"/>
              <a:pPr>
                <a:defRPr/>
              </a:pPr>
              <a:t>78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67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AA8A4-BBB4-452C-9794-40CA48BE0EB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4B739-CF92-4415-8A80-883DD9904C4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9419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2EE0-443E-4ED4-8652-3026F07D55A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930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027F-E02C-4261-9AB0-CD6B74CBB27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571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D2F4C-DE5C-4618-BAC1-FE7A8FC5076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9623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5D788-580B-42DF-9491-AD25E6FB2F5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2141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4096-B55F-4F93-A8D0-370A04D644C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788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C4E8C-ED73-4CBA-938E-5D723B0F10F9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1048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D18B0-97E9-46F6-890C-89E37DB5961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3714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F394A-8C2E-4052-A4CC-2ACB26890E8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5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174F4-4067-4EB1-A859-9F4BB5DD226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892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C012D-9330-44FB-9547-0BD890FE8D7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556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hu-HU" altLang="hu-HU"/>
              <a:t>Programozó matematikus III. évf.   Miskolci Egyetem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803846D-4B6D-4643-83F4-B270A3ED6C1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D54A57-3ED9-4B14-9C30-00EABEB28537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hu-HU" altLang="hu-HU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332656"/>
            <a:ext cx="7772400" cy="1143000"/>
          </a:xfrm>
        </p:spPr>
        <p:txBody>
          <a:bodyPr anchor="ctr"/>
          <a:lstStyle/>
          <a:p>
            <a:pPr eaLnBrk="1" hangingPunct="1"/>
            <a:r>
              <a:rPr lang="hu-HU" altLang="hu-HU" sz="4400" b="1" dirty="0"/>
              <a:t>Fordítóprogramok</a:t>
            </a:r>
            <a:br>
              <a:rPr lang="hu-HU" altLang="hu-HU" sz="4400" b="1" dirty="0"/>
            </a:br>
            <a:r>
              <a:rPr lang="hu-HU" altLang="hu-HU" sz="3200" b="1" dirty="0"/>
              <a:t>1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143000"/>
          </a:xfrm>
        </p:spPr>
        <p:txBody>
          <a:bodyPr/>
          <a:lstStyle/>
          <a:p>
            <a:pPr eaLnBrk="1" hangingPunct="1"/>
            <a:r>
              <a:rPr lang="hu-HU" altLang="hu-HU" dirty="0"/>
              <a:t>PTI szak</a:t>
            </a:r>
          </a:p>
          <a:p>
            <a:pPr eaLnBrk="1" hangingPunct="1"/>
            <a:r>
              <a:rPr lang="hu-HU" altLang="hu-HU" dirty="0"/>
              <a:t>2022/23-s tanév II. félév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683250" y="5676900"/>
            <a:ext cx="2428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.</a:t>
            </a:r>
          </a:p>
        </p:txBody>
      </p:sp>
      <p:sp>
        <p:nvSpPr>
          <p:cNvPr id="3078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12291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14542-7289-4DEB-BF59-9F70A9F6C7EF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hu-HU" altLang="hu-HU" sz="1400"/>
          </a:p>
        </p:txBody>
      </p:sp>
      <p:sp>
        <p:nvSpPr>
          <p:cNvPr id="4" name="Szövegdoboz 3"/>
          <p:cNvSpPr txBox="1"/>
          <p:nvPr/>
        </p:nvSpPr>
        <p:spPr>
          <a:xfrm>
            <a:off x="0" y="260350"/>
            <a:ext cx="9237663" cy="4832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fordítóprogramok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felépítése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fordítóprogramokat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különböző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fázisokra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szokás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bontani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Ezek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fázisok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általában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szekvenciálisan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követik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egymást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fázis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kimenete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bemenete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lesz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őt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követőnek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Bevett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gyakorlat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hogy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minden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fázist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különálló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modulként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implementálnak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megszokott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hogy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bizonyos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modulokat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több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fordítóprogram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közösen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használ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fázis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különböző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fogalmakat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jelölnek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ahogy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majd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későbbiekben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fog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derülni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több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fázisból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állhat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illetve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több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menetből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állhat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hu-HU" sz="2000" b="1" dirty="0"/>
              <a:t>A fordítóprogram fázisai</a:t>
            </a:r>
          </a:p>
          <a:p>
            <a:pPr>
              <a:defRPr/>
            </a:pPr>
            <a:r>
              <a:rPr lang="hu-HU" sz="1800" dirty="0"/>
              <a:t>A fordítóprogramok egyik lehetséges fázisokra bontása az alábbi</a:t>
            </a:r>
          </a:p>
          <a:p>
            <a:pPr marL="342900" indent="-342900">
              <a:buFontTx/>
              <a:buAutoNum type="arabicPeriod"/>
              <a:defRPr/>
            </a:pPr>
            <a:r>
              <a:rPr lang="hu-HU" sz="1800" b="1" dirty="0"/>
              <a:t>Analízis</a:t>
            </a:r>
            <a:r>
              <a:rPr lang="hu-HU" sz="1800" dirty="0"/>
              <a:t> A forrásprogram (és a közbenső programformák) elemzése különböző</a:t>
            </a:r>
          </a:p>
          <a:p>
            <a:pPr>
              <a:defRPr/>
            </a:pPr>
            <a:r>
              <a:rPr lang="hu-HU" sz="1800" dirty="0"/>
              <a:t>     szempontok szerint. Az egyes </a:t>
            </a:r>
            <a:r>
              <a:rPr lang="hu-HU" sz="1800" dirty="0" err="1"/>
              <a:t>alfázisai</a:t>
            </a:r>
            <a:r>
              <a:rPr lang="hu-HU" sz="1800" dirty="0"/>
              <a:t> mindig ”‘erősebb”’ kimenetet szolgáltatnak, mint a       </a:t>
            </a:r>
          </a:p>
          <a:p>
            <a:pPr>
              <a:defRPr/>
            </a:pPr>
            <a:r>
              <a:rPr lang="hu-HU" sz="1800" dirty="0"/>
              <a:t>     bemenetük volt, azaz például a szintaktikai elemző feltételezheti, hogy a forrásprogram </a:t>
            </a:r>
          </a:p>
          <a:p>
            <a:pPr>
              <a:defRPr/>
            </a:pPr>
            <a:r>
              <a:rPr lang="hu-HU" sz="1800" dirty="0"/>
              <a:t>     lexikálisan helyes. Az analízist általában a frontend-</a:t>
            </a:r>
            <a:r>
              <a:rPr lang="hu-HU" sz="1800" dirty="0" err="1"/>
              <a:t>ben</a:t>
            </a:r>
            <a:r>
              <a:rPr lang="hu-HU" sz="1800" dirty="0"/>
              <a:t> valósítják meg.</a:t>
            </a:r>
          </a:p>
          <a:p>
            <a:pPr>
              <a:defRPr/>
            </a:pPr>
            <a:endParaRPr lang="hu-HU" sz="1800" dirty="0"/>
          </a:p>
          <a:p>
            <a:pPr>
              <a:defRPr/>
            </a:pP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04800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337964" y="489466"/>
            <a:ext cx="8836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Közbülső</a:t>
            </a:r>
            <a:r>
              <a:rPr lang="en-US" sz="1800" b="1" dirty="0"/>
              <a:t> </a:t>
            </a:r>
            <a:r>
              <a:rPr lang="en-US" sz="1800" b="1" dirty="0" err="1"/>
              <a:t>programformák</a:t>
            </a:r>
            <a:endParaRPr lang="en-US" sz="1800" b="1" dirty="0"/>
          </a:p>
          <a:p>
            <a:r>
              <a:rPr lang="en-US" sz="1800" dirty="0"/>
              <a:t>A program </a:t>
            </a:r>
            <a:r>
              <a:rPr lang="en-US" sz="1800" dirty="0" err="1"/>
              <a:t>fordítása</a:t>
            </a:r>
            <a:r>
              <a:rPr lang="en-US" sz="1800" dirty="0"/>
              <a:t> </a:t>
            </a:r>
            <a:r>
              <a:rPr lang="en-US" sz="1800" dirty="0" err="1"/>
              <a:t>során</a:t>
            </a:r>
            <a:r>
              <a:rPr lang="en-US" sz="1800" dirty="0"/>
              <a:t> a </a:t>
            </a:r>
            <a:r>
              <a:rPr lang="en-US" sz="1800" dirty="0" err="1"/>
              <a:t>fordító</a:t>
            </a:r>
            <a:r>
              <a:rPr lang="en-US" sz="1800" dirty="0"/>
              <a:t> </a:t>
            </a:r>
            <a:r>
              <a:rPr lang="en-US" sz="1800" dirty="0" err="1"/>
              <a:t>átalakítja</a:t>
            </a:r>
            <a:r>
              <a:rPr lang="en-US" sz="1800" dirty="0"/>
              <a:t> a </a:t>
            </a:r>
            <a:r>
              <a:rPr lang="en-US" sz="1800" dirty="0" err="1"/>
              <a:t>forráskódot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belső</a:t>
            </a:r>
            <a:r>
              <a:rPr lang="en-US" sz="1800" dirty="0"/>
              <a:t> </a:t>
            </a:r>
            <a:r>
              <a:rPr lang="en-US" sz="1800" dirty="0" err="1"/>
              <a:t>formátumra</a:t>
            </a:r>
            <a:r>
              <a:rPr lang="en-US" sz="1800" dirty="0"/>
              <a:t>, </a:t>
            </a:r>
            <a:r>
              <a:rPr lang="en-US" sz="1800" dirty="0" err="1"/>
              <a:t>amit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egyszerűbb</a:t>
            </a:r>
            <a:r>
              <a:rPr lang="en-US" sz="1800" dirty="0"/>
              <a:t> </a:t>
            </a:r>
            <a:r>
              <a:rPr lang="en-US" sz="1800" dirty="0" err="1"/>
              <a:t>kezelni</a:t>
            </a:r>
            <a:r>
              <a:rPr lang="en-US" sz="1800" dirty="0"/>
              <a:t>. </a:t>
            </a:r>
            <a:r>
              <a:rPr lang="en-US" sz="1800" dirty="0" err="1"/>
              <a:t>Ilyen</a:t>
            </a:r>
            <a:r>
              <a:rPr lang="en-US" sz="1800" dirty="0"/>
              <a:t> </a:t>
            </a:r>
            <a:r>
              <a:rPr lang="en-US" sz="1800" dirty="0" err="1"/>
              <a:t>belső</a:t>
            </a:r>
            <a:r>
              <a:rPr lang="en-US" sz="1800" dirty="0"/>
              <a:t> </a:t>
            </a:r>
            <a:r>
              <a:rPr lang="en-US" sz="1800" dirty="0" err="1"/>
              <a:t>adatszerkezet</a:t>
            </a:r>
            <a:r>
              <a:rPr lang="en-US" sz="1800" dirty="0"/>
              <a:t> </a:t>
            </a:r>
            <a:r>
              <a:rPr lang="en-US" sz="1800" dirty="0" err="1"/>
              <a:t>például</a:t>
            </a:r>
            <a:r>
              <a:rPr lang="en-US" sz="1800" dirty="0"/>
              <a:t> a </a:t>
            </a:r>
            <a:r>
              <a:rPr lang="en-US" sz="1800" dirty="0" err="1"/>
              <a:t>szintaxisfa</a:t>
            </a:r>
            <a:r>
              <a:rPr lang="en-US" sz="1800" dirty="0"/>
              <a:t>, </a:t>
            </a:r>
            <a:r>
              <a:rPr lang="en-US" sz="1800" dirty="0" err="1"/>
              <a:t>ami</a:t>
            </a:r>
            <a:r>
              <a:rPr lang="en-US" sz="1800" dirty="0"/>
              <a:t> a </a:t>
            </a:r>
            <a:r>
              <a:rPr lang="en-US" sz="1800" dirty="0" err="1"/>
              <a:t>szintaktikus</a:t>
            </a:r>
            <a:r>
              <a:rPr lang="en-US" sz="1800" dirty="0"/>
              <a:t> </a:t>
            </a:r>
            <a:r>
              <a:rPr lang="en-US" sz="1800" dirty="0" err="1"/>
              <a:t>elemző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kimenete</a:t>
            </a:r>
            <a:r>
              <a:rPr lang="en-US" sz="1800" dirty="0"/>
              <a:t>. A </a:t>
            </a:r>
            <a:r>
              <a:rPr lang="en-US" sz="1800" dirty="0" err="1"/>
              <a:t>szintaxisfa</a:t>
            </a:r>
            <a:r>
              <a:rPr lang="en-US" sz="1800" dirty="0"/>
              <a:t> a </a:t>
            </a:r>
            <a:r>
              <a:rPr lang="en-US" sz="1800" dirty="0" err="1"/>
              <a:t>forráskód</a:t>
            </a:r>
            <a:r>
              <a:rPr lang="en-US" sz="1800" dirty="0"/>
              <a:t> </a:t>
            </a:r>
            <a:r>
              <a:rPr lang="en-US" sz="1800" dirty="0" err="1"/>
              <a:t>alapján</a:t>
            </a:r>
            <a:r>
              <a:rPr lang="en-US" sz="1800" dirty="0"/>
              <a:t> </a:t>
            </a:r>
            <a:r>
              <a:rPr lang="en-US" sz="1800" dirty="0" err="1"/>
              <a:t>épül</a:t>
            </a:r>
            <a:r>
              <a:rPr lang="en-US" sz="1800" dirty="0"/>
              <a:t> </a:t>
            </a:r>
            <a:r>
              <a:rPr lang="en-US" sz="1800" dirty="0" err="1"/>
              <a:t>fel</a:t>
            </a:r>
            <a:r>
              <a:rPr lang="en-US" sz="1800" dirty="0"/>
              <a:t>. </a:t>
            </a:r>
            <a:r>
              <a:rPr lang="en-US" sz="1800" dirty="0" err="1"/>
              <a:t>Vannak</a:t>
            </a:r>
            <a:r>
              <a:rPr lang="en-US" sz="1800" dirty="0"/>
              <a:t> </a:t>
            </a:r>
            <a:r>
              <a:rPr lang="en-US" sz="1800" dirty="0" err="1"/>
              <a:t>ezen</a:t>
            </a:r>
            <a:r>
              <a:rPr lang="en-US" sz="1800" dirty="0"/>
              <a:t> </a:t>
            </a:r>
            <a:r>
              <a:rPr lang="en-US" sz="1800" dirty="0" err="1"/>
              <a:t>kívül</a:t>
            </a:r>
            <a:r>
              <a:rPr lang="en-US" sz="1800" dirty="0"/>
              <a:t> </a:t>
            </a:r>
            <a:r>
              <a:rPr lang="en-US" sz="1800" dirty="0" err="1"/>
              <a:t>olyan</a:t>
            </a:r>
            <a:r>
              <a:rPr lang="en-US" sz="1800" dirty="0"/>
              <a:t> </a:t>
            </a:r>
            <a:r>
              <a:rPr lang="en-US" sz="1800" dirty="0" err="1"/>
              <a:t>fordítók</a:t>
            </a:r>
            <a:r>
              <a:rPr lang="en-US" sz="1800" dirty="0"/>
              <a:t>, </a:t>
            </a:r>
            <a:r>
              <a:rPr lang="en-US" sz="1800" dirty="0" err="1"/>
              <a:t>amik</a:t>
            </a:r>
            <a:r>
              <a:rPr lang="en-US" sz="1800" dirty="0"/>
              <a:t> a </a:t>
            </a:r>
          </a:p>
          <a:p>
            <a:r>
              <a:rPr lang="en-US" sz="1800" dirty="0" err="1"/>
              <a:t>kifejezések</a:t>
            </a:r>
            <a:r>
              <a:rPr lang="en-US" sz="1800" dirty="0"/>
              <a:t> </a:t>
            </a:r>
            <a:r>
              <a:rPr lang="en-US" sz="1800" dirty="0" err="1"/>
              <a:t>kiértékelését</a:t>
            </a:r>
            <a:r>
              <a:rPr lang="en-US" sz="1800" dirty="0"/>
              <a:t> </a:t>
            </a:r>
            <a:r>
              <a:rPr lang="en-US" sz="1800" dirty="0" err="1"/>
              <a:t>külön</a:t>
            </a:r>
            <a:r>
              <a:rPr lang="en-US" sz="1800" dirty="0"/>
              <a:t> </a:t>
            </a:r>
            <a:r>
              <a:rPr lang="en-US" sz="1800" dirty="0" err="1"/>
              <a:t>menetben</a:t>
            </a:r>
            <a:r>
              <a:rPr lang="en-US" sz="1800" dirty="0"/>
              <a:t> </a:t>
            </a:r>
            <a:r>
              <a:rPr lang="en-US" sz="1800" dirty="0" err="1"/>
              <a:t>végzik</a:t>
            </a:r>
            <a:r>
              <a:rPr lang="en-US" sz="1800" dirty="0"/>
              <a:t> el. A </a:t>
            </a:r>
            <a:r>
              <a:rPr lang="en-US" sz="1800" dirty="0" err="1"/>
              <a:t>kifejezéseket</a:t>
            </a:r>
            <a:r>
              <a:rPr lang="en-US" sz="1800" dirty="0"/>
              <a:t> a </a:t>
            </a:r>
            <a:r>
              <a:rPr lang="en-US" sz="1800" dirty="0" err="1"/>
              <a:t>kiértékeléshez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egyértelmű</a:t>
            </a:r>
            <a:r>
              <a:rPr lang="en-US" sz="1800" dirty="0"/>
              <a:t> </a:t>
            </a:r>
            <a:r>
              <a:rPr lang="en-US" sz="1800" dirty="0" err="1"/>
              <a:t>alakra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hozni</a:t>
            </a:r>
            <a:r>
              <a:rPr lang="en-US" sz="1800" dirty="0"/>
              <a:t>, </a:t>
            </a:r>
            <a:r>
              <a:rPr lang="en-US" sz="1800" dirty="0" err="1"/>
              <a:t>mivel</a:t>
            </a:r>
            <a:r>
              <a:rPr lang="en-US" sz="1800" dirty="0"/>
              <a:t> a </a:t>
            </a:r>
            <a:r>
              <a:rPr lang="en-US" sz="1800" dirty="0" err="1"/>
              <a:t>legtöbb</a:t>
            </a:r>
            <a:r>
              <a:rPr lang="en-US" sz="1800" dirty="0"/>
              <a:t> </a:t>
            </a:r>
            <a:r>
              <a:rPr lang="en-US" sz="1800" dirty="0" err="1"/>
              <a:t>esetben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egyértelműen</a:t>
            </a:r>
            <a:r>
              <a:rPr lang="en-US" sz="1800" dirty="0"/>
              <a:t> </a:t>
            </a:r>
            <a:r>
              <a:rPr lang="en-US" sz="1800" dirty="0" err="1"/>
              <a:t>vannak</a:t>
            </a:r>
            <a:r>
              <a:rPr lang="en-US" sz="1800" dirty="0"/>
              <a:t> </a:t>
            </a:r>
            <a:r>
              <a:rPr lang="en-US" sz="1800" dirty="0" err="1"/>
              <a:t>megadva</a:t>
            </a:r>
            <a:r>
              <a:rPr lang="en-US" sz="1800" dirty="0"/>
              <a:t>.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55157" y="2428458"/>
            <a:ext cx="90194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="1" dirty="0"/>
              <a:t>1. </a:t>
            </a:r>
            <a:r>
              <a:rPr lang="en-US" sz="1800" b="1" dirty="0" err="1"/>
              <a:t>Rutishauser</a:t>
            </a:r>
            <a:r>
              <a:rPr lang="en-US" sz="1800" b="1" dirty="0"/>
              <a:t> </a:t>
            </a:r>
            <a:r>
              <a:rPr lang="en-US" sz="1800" b="1" dirty="0" err="1"/>
              <a:t>módszer</a:t>
            </a:r>
            <a:endParaRPr lang="en-US" sz="1800" b="1" dirty="0"/>
          </a:p>
          <a:p>
            <a:pPr lvl="0"/>
            <a:endParaRPr lang="en-US" sz="1800" b="1" dirty="0"/>
          </a:p>
          <a:p>
            <a:r>
              <a:rPr lang="en-US" sz="1800" dirty="0"/>
              <a:t> </a:t>
            </a:r>
            <a:r>
              <a:rPr lang="en-US" sz="1800" dirty="0" err="1"/>
              <a:t>Teljesen</a:t>
            </a:r>
            <a:r>
              <a:rPr lang="en-US" sz="1800" dirty="0"/>
              <a:t> </a:t>
            </a:r>
            <a:r>
              <a:rPr lang="en-US" sz="1800" dirty="0" err="1"/>
              <a:t>zárójelezett</a:t>
            </a:r>
            <a:r>
              <a:rPr lang="en-US" sz="1800" dirty="0"/>
              <a:t> </a:t>
            </a:r>
            <a:r>
              <a:rPr lang="en-US" sz="1800" dirty="0" err="1"/>
              <a:t>kifejezések</a:t>
            </a:r>
            <a:r>
              <a:rPr lang="en-US" sz="1800" dirty="0"/>
              <a:t> </a:t>
            </a:r>
            <a:r>
              <a:rPr lang="en-US" sz="1800" dirty="0" err="1"/>
              <a:t>szintaxisfájának</a:t>
            </a:r>
            <a:r>
              <a:rPr lang="en-US" sz="1800" dirty="0"/>
              <a:t> </a:t>
            </a:r>
            <a:r>
              <a:rPr lang="en-US" sz="1800" dirty="0" err="1"/>
              <a:t>felépítésére</a:t>
            </a:r>
            <a:r>
              <a:rPr lang="en-US" sz="1800" dirty="0"/>
              <a:t> </a:t>
            </a:r>
            <a:r>
              <a:rPr lang="en-US" sz="1800" dirty="0" err="1"/>
              <a:t>szolgáló</a:t>
            </a:r>
            <a:r>
              <a:rPr lang="en-US" sz="1800" dirty="0"/>
              <a:t> </a:t>
            </a:r>
            <a:r>
              <a:rPr lang="en-US" sz="1800" dirty="0" err="1"/>
              <a:t>módszer</a:t>
            </a:r>
            <a:r>
              <a:rPr lang="en-US" sz="1800" dirty="0"/>
              <a:t>. </a:t>
            </a:r>
            <a:r>
              <a:rPr lang="en-US" sz="1800" dirty="0" err="1"/>
              <a:t>Legyen</a:t>
            </a:r>
            <a:r>
              <a:rPr lang="en-US" sz="1800" dirty="0"/>
              <a:t> S </a:t>
            </a:r>
            <a:r>
              <a:rPr lang="en-US" sz="1800" dirty="0" err="1"/>
              <a:t>az</a:t>
            </a:r>
            <a:r>
              <a:rPr lang="en-US" sz="1800" dirty="0"/>
              <a:t> a </a:t>
            </a:r>
          </a:p>
          <a:p>
            <a:r>
              <a:rPr lang="en-US" sz="1800" dirty="0" err="1"/>
              <a:t>kifejezés</a:t>
            </a:r>
            <a:r>
              <a:rPr lang="en-US" sz="1800" dirty="0"/>
              <a:t>, </a:t>
            </a:r>
            <a:r>
              <a:rPr lang="en-US" sz="1800" dirty="0" err="1"/>
              <a:t>aminek</a:t>
            </a:r>
            <a:r>
              <a:rPr lang="en-US" sz="1800" dirty="0"/>
              <a:t> a </a:t>
            </a:r>
            <a:r>
              <a:rPr lang="en-US" sz="1800" dirty="0" err="1"/>
              <a:t>szintaxisfáját</a:t>
            </a:r>
            <a:r>
              <a:rPr lang="en-US" sz="1800" dirty="0"/>
              <a:t> </a:t>
            </a:r>
            <a:r>
              <a:rPr lang="en-US" sz="1800" dirty="0" err="1"/>
              <a:t>fel</a:t>
            </a:r>
            <a:r>
              <a:rPr lang="en-US" sz="1800" dirty="0"/>
              <a:t> </a:t>
            </a:r>
            <a:r>
              <a:rPr lang="en-US" sz="1800" dirty="0" err="1"/>
              <a:t>szeretnénk</a:t>
            </a:r>
            <a:r>
              <a:rPr lang="en-US" sz="1800" dirty="0"/>
              <a:t> </a:t>
            </a:r>
            <a:r>
              <a:rPr lang="en-US" sz="1800" dirty="0" err="1"/>
              <a:t>építeni</a:t>
            </a:r>
            <a:r>
              <a:rPr lang="en-US" sz="1800" dirty="0"/>
              <a:t>. </a:t>
            </a:r>
            <a:r>
              <a:rPr lang="en-US" sz="1800" dirty="0" err="1"/>
              <a:t>Legyen</a:t>
            </a:r>
            <a:r>
              <a:rPr lang="en-US" sz="1800" dirty="0"/>
              <a:t> S </a:t>
            </a:r>
            <a:r>
              <a:rPr lang="en-US" sz="1800" dirty="0" err="1"/>
              <a:t>szimbólumaina</a:t>
            </a:r>
            <a:r>
              <a:rPr lang="en-US" sz="1800" dirty="0"/>
              <a:t> </a:t>
            </a:r>
            <a:r>
              <a:rPr lang="en-US" sz="1800" dirty="0" err="1"/>
              <a:t>száma</a:t>
            </a:r>
            <a:r>
              <a:rPr lang="en-US" sz="1800" dirty="0"/>
              <a:t> n </a:t>
            </a:r>
          </a:p>
          <a:p>
            <a:r>
              <a:rPr lang="en-US" sz="1800" dirty="0"/>
              <a:t>(</a:t>
            </a:r>
            <a:r>
              <a:rPr lang="en-US" sz="1800" dirty="0" err="1"/>
              <a:t>itt</a:t>
            </a:r>
            <a:r>
              <a:rPr lang="en-US" sz="1800" dirty="0"/>
              <a:t> </a:t>
            </a:r>
            <a:r>
              <a:rPr lang="en-US" sz="1800" dirty="0" err="1"/>
              <a:t>szimbólum</a:t>
            </a:r>
            <a:r>
              <a:rPr lang="en-US" sz="1800" dirty="0"/>
              <a:t> </a:t>
            </a:r>
            <a:r>
              <a:rPr lang="en-US" sz="1800" dirty="0" err="1"/>
              <a:t>alatt</a:t>
            </a:r>
            <a:r>
              <a:rPr lang="en-US" sz="1800" dirty="0"/>
              <a:t> a </a:t>
            </a:r>
            <a:r>
              <a:rPr lang="en-US" sz="1800" dirty="0" err="1"/>
              <a:t>zárójeleket</a:t>
            </a:r>
            <a:r>
              <a:rPr lang="en-US" sz="1800" dirty="0"/>
              <a:t>, </a:t>
            </a:r>
            <a:r>
              <a:rPr lang="en-US" sz="1800" dirty="0" err="1"/>
              <a:t>operátorokat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operandusokat</a:t>
            </a:r>
            <a:r>
              <a:rPr lang="en-US" sz="1800" dirty="0"/>
              <a:t> </a:t>
            </a:r>
            <a:r>
              <a:rPr lang="en-US" sz="1800" dirty="0" err="1"/>
              <a:t>értjük</a:t>
            </a:r>
            <a:r>
              <a:rPr lang="en-US" sz="1800" dirty="0"/>
              <a:t>). </a:t>
            </a:r>
            <a:r>
              <a:rPr lang="en-US" sz="1800" dirty="0" err="1"/>
              <a:t>Legyen</a:t>
            </a:r>
            <a:r>
              <a:rPr lang="en-US" sz="1800" dirty="0"/>
              <a:t>   </a:t>
            </a:r>
          </a:p>
          <a:p>
            <a:r>
              <a:rPr lang="en-US" sz="1800" dirty="0"/>
              <a:t>S’ =⊥ ||S|| ⊥ ,   </a:t>
            </a:r>
            <a:r>
              <a:rPr lang="en-US" sz="1800" dirty="0" err="1"/>
              <a:t>ahol</a:t>
            </a:r>
            <a:r>
              <a:rPr lang="en-US" sz="1800" dirty="0"/>
              <a:t> || a </a:t>
            </a:r>
            <a:r>
              <a:rPr lang="en-US" sz="1800" dirty="0" err="1"/>
              <a:t>konkatenáció</a:t>
            </a:r>
            <a:r>
              <a:rPr lang="en-US" sz="1800" dirty="0"/>
              <a:t> </a:t>
            </a:r>
            <a:r>
              <a:rPr lang="en-US" sz="1800" dirty="0" err="1"/>
              <a:t>jele</a:t>
            </a:r>
            <a:r>
              <a:rPr lang="en-US" sz="1800" dirty="0"/>
              <a:t>. </a:t>
            </a:r>
            <a:r>
              <a:rPr lang="en-US" sz="1800" dirty="0" err="1"/>
              <a:t>Így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S’  0-dik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n + 1-edik </a:t>
            </a:r>
            <a:r>
              <a:rPr lang="en-US" sz="1800" dirty="0" err="1"/>
              <a:t>szimbóluma</a:t>
            </a:r>
            <a:r>
              <a:rPr lang="en-US" sz="1800" dirty="0"/>
              <a:t> ⊥. </a:t>
            </a:r>
          </a:p>
          <a:p>
            <a:r>
              <a:rPr lang="en-US" sz="1800" dirty="0" err="1"/>
              <a:t>Ezután</a:t>
            </a:r>
            <a:r>
              <a:rPr lang="en-US" sz="1800" dirty="0"/>
              <a:t> S’  </a:t>
            </a:r>
            <a:r>
              <a:rPr lang="en-US" sz="1800" dirty="0" err="1"/>
              <a:t>i-edik</a:t>
            </a:r>
            <a:r>
              <a:rPr lang="en-US" sz="1800" dirty="0"/>
              <a:t> </a:t>
            </a:r>
            <a:r>
              <a:rPr lang="en-US" sz="1800" dirty="0" err="1"/>
              <a:t>szimbólumához</a:t>
            </a:r>
            <a:r>
              <a:rPr lang="en-US" sz="1800" dirty="0"/>
              <a:t> </a:t>
            </a:r>
            <a:r>
              <a:rPr lang="en-US" sz="1800" dirty="0" err="1"/>
              <a:t>hozzárendeljük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n(</a:t>
            </a:r>
            <a:r>
              <a:rPr lang="en-US" sz="1800" dirty="0" err="1"/>
              <a:t>i</a:t>
            </a:r>
            <a:r>
              <a:rPr lang="en-US" sz="1800" dirty="0"/>
              <a:t>) </a:t>
            </a:r>
            <a:r>
              <a:rPr lang="en-US" sz="1800" dirty="0" err="1"/>
              <a:t>számot</a:t>
            </a:r>
            <a:r>
              <a:rPr lang="en-US" sz="1800" dirty="0"/>
              <a:t> (</a:t>
            </a:r>
            <a:r>
              <a:rPr lang="en-US" sz="1800" dirty="0" err="1"/>
              <a:t>i</a:t>
            </a:r>
            <a:r>
              <a:rPr lang="en-US" sz="1800" dirty="0"/>
              <a:t> = 0, ..., n + 1). </a:t>
            </a:r>
            <a:endParaRPr lang="hu-HU" sz="1800" dirty="0"/>
          </a:p>
          <a:p>
            <a:r>
              <a:rPr lang="en-US" sz="1800" dirty="0"/>
              <a:t>A </a:t>
            </a:r>
            <a:r>
              <a:rPr lang="en-US" sz="1800" dirty="0" err="1"/>
              <a:t>hozzárendelés</a:t>
            </a:r>
            <a:r>
              <a:rPr lang="en-US" sz="1800" dirty="0"/>
              <a:t> </a:t>
            </a:r>
            <a:r>
              <a:rPr lang="en-US" sz="1800" dirty="0" err="1"/>
              <a:t>algoritmusa</a:t>
            </a:r>
            <a:r>
              <a:rPr lang="en-US" sz="1800" dirty="0"/>
              <a:t> a </a:t>
            </a:r>
            <a:r>
              <a:rPr lang="en-US" sz="1800" dirty="0" err="1"/>
              <a:t>következő</a:t>
            </a:r>
            <a:r>
              <a:rPr lang="en-US" sz="1800" dirty="0"/>
              <a:t>:</a:t>
            </a:r>
          </a:p>
          <a:p>
            <a:r>
              <a:rPr lang="en-US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32057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81000" y="457200"/>
            <a:ext cx="490211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="1" dirty="0" err="1"/>
              <a:t>Algoritmus</a:t>
            </a:r>
            <a:r>
              <a:rPr lang="en-US" sz="1800" b="1" dirty="0"/>
              <a:t>. A </a:t>
            </a:r>
            <a:r>
              <a:rPr lang="en-US" sz="1800" b="1" dirty="0" err="1"/>
              <a:t>Rutishauser</a:t>
            </a:r>
            <a:r>
              <a:rPr lang="en-US" sz="1800" b="1" dirty="0"/>
              <a:t> </a:t>
            </a:r>
            <a:r>
              <a:rPr lang="en-US" sz="1800" b="1" dirty="0" err="1"/>
              <a:t>szám</a:t>
            </a:r>
            <a:r>
              <a:rPr lang="en-US" sz="1800" b="1" dirty="0"/>
              <a:t> </a:t>
            </a:r>
            <a:r>
              <a:rPr lang="en-US" sz="1800" b="1" dirty="0" err="1"/>
              <a:t>hozzárendelése</a:t>
            </a:r>
            <a:endParaRPr lang="en-US" sz="1800" b="1" dirty="0"/>
          </a:p>
          <a:p>
            <a:r>
              <a:rPr lang="en-US" sz="1800" dirty="0"/>
              <a:t> 1: </a:t>
            </a:r>
            <a:r>
              <a:rPr lang="en-US" sz="1800" dirty="0" err="1"/>
              <a:t>i</a:t>
            </a:r>
            <a:r>
              <a:rPr lang="en-US" sz="1800" dirty="0"/>
              <a:t> ← 0 </a:t>
            </a:r>
            <a:r>
              <a:rPr lang="en-US" sz="1800" dirty="0" err="1"/>
              <a:t>és</a:t>
            </a:r>
            <a:r>
              <a:rPr lang="en-US" sz="1800" dirty="0"/>
              <a:t> n(</a:t>
            </a:r>
            <a:r>
              <a:rPr lang="en-US" sz="1800" dirty="0" err="1"/>
              <a:t>i</a:t>
            </a:r>
            <a:r>
              <a:rPr lang="en-US" sz="1800" dirty="0"/>
              <a:t>) ← 0</a:t>
            </a:r>
          </a:p>
          <a:p>
            <a:r>
              <a:rPr lang="en-US" sz="1800" dirty="0"/>
              <a:t>2: </a:t>
            </a:r>
            <a:r>
              <a:rPr lang="en-US" sz="1800" dirty="0" err="1"/>
              <a:t>i</a:t>
            </a:r>
            <a:r>
              <a:rPr lang="en-US" sz="1800" dirty="0"/>
              <a:t> ←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  <a:p>
            <a:r>
              <a:rPr lang="en-US" sz="1800" dirty="0"/>
              <a:t>3: </a:t>
            </a:r>
            <a:r>
              <a:rPr lang="en-US" sz="1800" b="1" dirty="0"/>
              <a:t>if</a:t>
            </a:r>
            <a:r>
              <a:rPr lang="en-US" sz="1800" dirty="0"/>
              <a:t> S’</a:t>
            </a:r>
          </a:p>
          <a:p>
            <a:r>
              <a:rPr lang="en-US" sz="1800" dirty="0" err="1"/>
              <a:t>i</a:t>
            </a:r>
            <a:r>
              <a:rPr lang="en-US" sz="1800" dirty="0"/>
              <a:t> =⊥ </a:t>
            </a:r>
            <a:r>
              <a:rPr lang="en-US" sz="1800" b="1" dirty="0"/>
              <a:t>then</a:t>
            </a:r>
            <a:endParaRPr lang="en-US" sz="1800" dirty="0"/>
          </a:p>
          <a:p>
            <a:r>
              <a:rPr lang="en-US" sz="1800" dirty="0"/>
              <a:t>4: </a:t>
            </a:r>
            <a:r>
              <a:rPr lang="en-US" sz="1800" dirty="0" err="1"/>
              <a:t>goto</a:t>
            </a:r>
            <a:r>
              <a:rPr lang="en-US" sz="1800" dirty="0"/>
              <a:t> 11</a:t>
            </a:r>
          </a:p>
          <a:p>
            <a:r>
              <a:rPr lang="en-US" sz="1800" dirty="0"/>
              <a:t>5: </a:t>
            </a:r>
            <a:r>
              <a:rPr lang="en-US" sz="1800" b="1" dirty="0"/>
              <a:t>end if</a:t>
            </a:r>
            <a:endParaRPr lang="en-US" sz="1800" dirty="0"/>
          </a:p>
          <a:p>
            <a:r>
              <a:rPr lang="en-US" sz="1800" dirty="0"/>
              <a:t>6: if </a:t>
            </a:r>
            <a:r>
              <a:rPr lang="en-US" sz="1800" dirty="0" err="1"/>
              <a:t>S’i</a:t>
            </a:r>
            <a:r>
              <a:rPr lang="en-US" sz="1800" dirty="0"/>
              <a:t> = ( </a:t>
            </a:r>
            <a:r>
              <a:rPr lang="en-US" sz="1800" dirty="0" err="1"/>
              <a:t>vagy</a:t>
            </a:r>
            <a:r>
              <a:rPr lang="en-US" sz="1800" dirty="0"/>
              <a:t> </a:t>
            </a:r>
            <a:r>
              <a:rPr lang="en-US" sz="1800" dirty="0" err="1"/>
              <a:t>S’i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operandus</a:t>
            </a:r>
            <a:r>
              <a:rPr lang="en-US" sz="1800" b="1" dirty="0"/>
              <a:t> then</a:t>
            </a:r>
            <a:endParaRPr lang="en-US" sz="1800" dirty="0"/>
          </a:p>
          <a:p>
            <a:r>
              <a:rPr lang="en-US" sz="1800" dirty="0"/>
              <a:t>7: n(</a:t>
            </a:r>
            <a:r>
              <a:rPr lang="en-US" sz="1800" dirty="0" err="1"/>
              <a:t>i</a:t>
            </a:r>
            <a:r>
              <a:rPr lang="en-US" sz="1800" dirty="0"/>
              <a:t>) ← n(</a:t>
            </a:r>
            <a:r>
              <a:rPr lang="en-US" sz="1800" dirty="0" err="1"/>
              <a:t>i</a:t>
            </a:r>
            <a:r>
              <a:rPr lang="en-US" sz="1800" dirty="0"/>
              <a:t> − 1) + 1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goto</a:t>
            </a:r>
            <a:r>
              <a:rPr lang="en-US" sz="1800" dirty="0"/>
              <a:t> 2</a:t>
            </a:r>
          </a:p>
          <a:p>
            <a:r>
              <a:rPr lang="en-US" sz="1800" dirty="0"/>
              <a:t>8: </a:t>
            </a:r>
            <a:r>
              <a:rPr lang="en-US" sz="1800" b="1" dirty="0"/>
              <a:t>else</a:t>
            </a:r>
            <a:endParaRPr lang="en-US" sz="1800" dirty="0"/>
          </a:p>
          <a:p>
            <a:r>
              <a:rPr lang="en-US" sz="1800" dirty="0"/>
              <a:t>9: n(</a:t>
            </a:r>
            <a:r>
              <a:rPr lang="en-US" sz="1800" dirty="0" err="1"/>
              <a:t>i</a:t>
            </a:r>
            <a:r>
              <a:rPr lang="en-US" sz="1800" dirty="0"/>
              <a:t>) ← n(</a:t>
            </a:r>
            <a:r>
              <a:rPr lang="en-US" sz="1800" dirty="0" err="1"/>
              <a:t>i</a:t>
            </a:r>
            <a:r>
              <a:rPr lang="en-US" sz="1800" dirty="0"/>
              <a:t> − 1) − 1</a:t>
            </a:r>
          </a:p>
          <a:p>
            <a:r>
              <a:rPr lang="en-US" sz="1800" dirty="0"/>
              <a:t>10: </a:t>
            </a:r>
            <a:r>
              <a:rPr lang="en-US" sz="1800" b="1" dirty="0"/>
              <a:t>end if</a:t>
            </a:r>
            <a:endParaRPr lang="en-US" sz="1800" dirty="0"/>
          </a:p>
          <a:p>
            <a:r>
              <a:rPr lang="en-US" sz="1800" dirty="0"/>
              <a:t>11: u(</a:t>
            </a:r>
            <a:r>
              <a:rPr lang="en-US" sz="1800" dirty="0" err="1"/>
              <a:t>i</a:t>
            </a:r>
            <a:r>
              <a:rPr lang="en-US" sz="1800" dirty="0"/>
              <a:t>) ← 0</a:t>
            </a:r>
          </a:p>
          <a:p>
            <a:r>
              <a:rPr lang="en-US" sz="1800" dirty="0"/>
              <a:t>______________________________</a:t>
            </a:r>
          </a:p>
          <a:p>
            <a:r>
              <a:rPr lang="en-US" sz="1800" dirty="0"/>
              <a:t> </a:t>
            </a:r>
          </a:p>
          <a:p>
            <a:r>
              <a:rPr lang="en-US" sz="1800" b="1" dirty="0"/>
              <a:t>S’j−1       </a:t>
            </a:r>
            <a:r>
              <a:rPr lang="en-US" sz="1800" b="1" dirty="0" err="1"/>
              <a:t>S’j</a:t>
            </a:r>
            <a:r>
              <a:rPr lang="en-US" sz="1800" b="1" dirty="0"/>
              <a:t>       S’j+1       S’j+2      S’j+3</a:t>
            </a:r>
            <a:endParaRPr lang="en-US" sz="1800" dirty="0"/>
          </a:p>
          <a:p>
            <a:r>
              <a:rPr lang="en-US" sz="1800" b="1" dirty="0"/>
              <a:t>α              x          Ω             y             β</a:t>
            </a:r>
            <a:endParaRPr lang="en-US" sz="1800" dirty="0"/>
          </a:p>
          <a:p>
            <a:r>
              <a:rPr lang="en-US" sz="1800" b="1" dirty="0"/>
              <a:t>k − 1        k       </a:t>
            </a:r>
            <a:r>
              <a:rPr lang="en-US" sz="1800" b="1" dirty="0" err="1"/>
              <a:t>k</a:t>
            </a:r>
            <a:r>
              <a:rPr lang="en-US" sz="1800" b="1" dirty="0"/>
              <a:t> – 1           k         </a:t>
            </a:r>
            <a:r>
              <a:rPr lang="en-US" sz="1800" b="1" dirty="0" err="1"/>
              <a:t>k</a:t>
            </a:r>
            <a:r>
              <a:rPr lang="en-US" sz="1800" b="1" dirty="0"/>
              <a:t> – 1</a:t>
            </a:r>
            <a:endParaRPr lang="en-US" sz="1800" dirty="0"/>
          </a:p>
          <a:p>
            <a:r>
              <a:rPr lang="en-US" sz="1800" dirty="0"/>
              <a:t> </a:t>
            </a:r>
          </a:p>
          <a:p>
            <a:pPr lvl="0"/>
            <a:r>
              <a:rPr lang="en-US" sz="1800" dirty="0"/>
              <a:t>1. </a:t>
            </a:r>
            <a:r>
              <a:rPr lang="en-US" sz="1800" dirty="0" err="1"/>
              <a:t>táblázat</a:t>
            </a:r>
            <a:r>
              <a:rPr lang="en-US" sz="1800" dirty="0"/>
              <a:t>. </a:t>
            </a:r>
            <a:r>
              <a:rPr lang="en-US" sz="1800" dirty="0" err="1"/>
              <a:t>Jelölések</a:t>
            </a:r>
            <a:r>
              <a:rPr lang="en-US" sz="1800" dirty="0"/>
              <a:t> a </a:t>
            </a:r>
            <a:r>
              <a:rPr lang="en-US" sz="1800" dirty="0" err="1"/>
              <a:t>Rutishauser</a:t>
            </a:r>
            <a:r>
              <a:rPr lang="en-US" sz="1800" dirty="0"/>
              <a:t> </a:t>
            </a:r>
            <a:r>
              <a:rPr lang="en-US" sz="1800" dirty="0" err="1"/>
              <a:t>módszerben</a:t>
            </a:r>
            <a:endParaRPr lang="en-US" sz="1800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91835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" y="22860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</a:t>
            </a:r>
            <a:r>
              <a:rPr lang="en-US" sz="1800" dirty="0" err="1"/>
              <a:t>Rutishauser</a:t>
            </a:r>
            <a:r>
              <a:rPr lang="en-US" sz="1800" dirty="0"/>
              <a:t> </a:t>
            </a:r>
            <a:r>
              <a:rPr lang="en-US" sz="1800" dirty="0" err="1"/>
              <a:t>módszer</a:t>
            </a:r>
            <a:r>
              <a:rPr lang="en-US" sz="1800" dirty="0"/>
              <a:t> </a:t>
            </a:r>
            <a:r>
              <a:rPr lang="en-US" sz="1800" dirty="0" err="1"/>
              <a:t>azzal</a:t>
            </a:r>
            <a:r>
              <a:rPr lang="en-US" sz="1800" dirty="0"/>
              <a:t> </a:t>
            </a:r>
            <a:r>
              <a:rPr lang="en-US" sz="1800" dirty="0" err="1"/>
              <a:t>ezdődik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n(</a:t>
            </a:r>
            <a:r>
              <a:rPr lang="en-US" sz="1800" dirty="0" err="1"/>
              <a:t>i</a:t>
            </a:r>
            <a:r>
              <a:rPr lang="en-US" sz="1800" dirty="0"/>
              <a:t>) </a:t>
            </a:r>
            <a:r>
              <a:rPr lang="en-US" sz="1800" dirty="0" err="1"/>
              <a:t>értékeket</a:t>
            </a:r>
            <a:r>
              <a:rPr lang="en-US" sz="1800" dirty="0"/>
              <a:t> </a:t>
            </a:r>
            <a:r>
              <a:rPr lang="en-US" sz="1800" dirty="0" err="1"/>
              <a:t>kiszámítjuk</a:t>
            </a:r>
            <a:r>
              <a:rPr lang="en-US" sz="1800" dirty="0"/>
              <a:t>. </a:t>
            </a:r>
            <a:r>
              <a:rPr lang="en-US" sz="1800" dirty="0" err="1"/>
              <a:t>Ezután</a:t>
            </a:r>
            <a:r>
              <a:rPr lang="en-US" sz="1800" dirty="0"/>
              <a:t> </a:t>
            </a:r>
            <a:r>
              <a:rPr lang="en-US" sz="1800" dirty="0" err="1"/>
              <a:t>megkeressük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első</a:t>
            </a:r>
            <a:r>
              <a:rPr lang="en-US" sz="1800" dirty="0"/>
              <a:t> </a:t>
            </a:r>
            <a:r>
              <a:rPr lang="en-US" sz="1800" dirty="0" err="1"/>
              <a:t>olyan</a:t>
            </a:r>
            <a:r>
              <a:rPr lang="en-US" sz="1800" dirty="0"/>
              <a:t> j-t, </a:t>
            </a:r>
            <a:r>
              <a:rPr lang="en-US" sz="1800" dirty="0" err="1"/>
              <a:t>amire</a:t>
            </a:r>
            <a:r>
              <a:rPr lang="en-US" sz="1800" dirty="0"/>
              <a:t> n(j) </a:t>
            </a:r>
            <a:r>
              <a:rPr lang="en-US" sz="1800" dirty="0" err="1"/>
              <a:t>maximális</a:t>
            </a:r>
            <a:r>
              <a:rPr lang="en-US" sz="1800" dirty="0"/>
              <a:t>. </a:t>
            </a:r>
            <a:r>
              <a:rPr lang="en-US" sz="1800" dirty="0" err="1"/>
              <a:t>Ekkor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 1.táblázatban </a:t>
            </a:r>
            <a:r>
              <a:rPr lang="en-US" sz="1800" dirty="0" err="1"/>
              <a:t>látható</a:t>
            </a:r>
            <a:r>
              <a:rPr lang="en-US" sz="1800" dirty="0"/>
              <a:t> </a:t>
            </a:r>
            <a:r>
              <a:rPr lang="en-US" sz="1800" dirty="0" err="1"/>
              <a:t>jelöléseket</a:t>
            </a:r>
            <a:r>
              <a:rPr lang="en-US" sz="1800" dirty="0"/>
              <a:t> </a:t>
            </a:r>
            <a:r>
              <a:rPr lang="en-US" sz="1800" dirty="0" err="1"/>
              <a:t>alkalmazzuk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ábrán</a:t>
            </a:r>
            <a:r>
              <a:rPr lang="en-US" sz="1800" dirty="0"/>
              <a:t> </a:t>
            </a:r>
            <a:r>
              <a:rPr lang="en-US" sz="1800" dirty="0" err="1"/>
              <a:t>látható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S’ j-</a:t>
            </a:r>
            <a:r>
              <a:rPr lang="en-US" sz="1800" dirty="0" err="1"/>
              <a:t>edik</a:t>
            </a:r>
            <a:r>
              <a:rPr lang="en-US" sz="1800" dirty="0"/>
              <a:t> </a:t>
            </a:r>
            <a:r>
              <a:rPr lang="en-US" sz="1800" dirty="0" err="1"/>
              <a:t>eleméhez</a:t>
            </a:r>
            <a:r>
              <a:rPr lang="en-US" sz="1800" dirty="0"/>
              <a:t> </a:t>
            </a:r>
            <a:r>
              <a:rPr lang="en-US" sz="1800" dirty="0" err="1"/>
              <a:t>rendelt</a:t>
            </a:r>
            <a:r>
              <a:rPr lang="en-US" sz="1800" dirty="0"/>
              <a:t> </a:t>
            </a:r>
            <a:r>
              <a:rPr lang="en-US" sz="1800" dirty="0" err="1"/>
              <a:t>érték</a:t>
            </a:r>
            <a:r>
              <a:rPr lang="en-US" sz="1800" dirty="0"/>
              <a:t> k (</a:t>
            </a:r>
            <a:r>
              <a:rPr lang="en-US" sz="1800" dirty="0" err="1"/>
              <a:t>azaz</a:t>
            </a:r>
            <a:r>
              <a:rPr lang="en-US" sz="1800" dirty="0"/>
              <a:t> k a </a:t>
            </a:r>
            <a:r>
              <a:rPr lang="en-US" sz="1800" dirty="0" err="1"/>
              <a:t>maximális</a:t>
            </a:r>
            <a:r>
              <a:rPr lang="en-US" sz="1800" dirty="0"/>
              <a:t> </a:t>
            </a:r>
            <a:r>
              <a:rPr lang="en-US" sz="1800" dirty="0" err="1"/>
              <a:t>érték</a:t>
            </a:r>
            <a:r>
              <a:rPr lang="en-US" sz="1800" dirty="0"/>
              <a:t>). </a:t>
            </a:r>
            <a:r>
              <a:rPr lang="en-US" sz="1800" dirty="0" err="1"/>
              <a:t>Tudjuk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ekkor</a:t>
            </a:r>
            <a:r>
              <a:rPr lang="en-US" sz="1800" dirty="0"/>
              <a:t> x </a:t>
            </a:r>
            <a:r>
              <a:rPr lang="en-US" sz="1800" dirty="0" err="1"/>
              <a:t>és</a:t>
            </a:r>
            <a:r>
              <a:rPr lang="en-US" sz="1800" dirty="0"/>
              <a:t> y </a:t>
            </a:r>
            <a:r>
              <a:rPr lang="en-US" sz="1800" dirty="0" err="1"/>
              <a:t>operandusok</a:t>
            </a:r>
            <a:r>
              <a:rPr lang="en-US" sz="1800" dirty="0"/>
              <a:t>, 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operátor</a:t>
            </a:r>
            <a:r>
              <a:rPr lang="en-US" sz="1800" dirty="0"/>
              <a:t>,  α </a:t>
            </a:r>
            <a:r>
              <a:rPr lang="en-US" sz="1800" dirty="0" err="1"/>
              <a:t>és</a:t>
            </a:r>
            <a:r>
              <a:rPr lang="en-US" sz="1800" dirty="0"/>
              <a:t> β </a:t>
            </a:r>
            <a:r>
              <a:rPr lang="en-US" sz="1800" dirty="0" err="1"/>
              <a:t>pedig</a:t>
            </a:r>
            <a:r>
              <a:rPr lang="en-US" sz="1800" dirty="0"/>
              <a:t> </a:t>
            </a:r>
            <a:r>
              <a:rPr lang="en-US" sz="1800" dirty="0" err="1"/>
              <a:t>vagy</a:t>
            </a:r>
            <a:r>
              <a:rPr lang="en-US" sz="1800" dirty="0"/>
              <a:t> ( </a:t>
            </a:r>
            <a:r>
              <a:rPr lang="en-US" sz="1800" dirty="0" err="1"/>
              <a:t>és</a:t>
            </a:r>
            <a:r>
              <a:rPr lang="en-US" sz="1800" dirty="0"/>
              <a:t> ), </a:t>
            </a:r>
            <a:r>
              <a:rPr lang="en-US" sz="1800" dirty="0" err="1"/>
              <a:t>vagy</a:t>
            </a:r>
            <a:r>
              <a:rPr lang="en-US" sz="1800" dirty="0"/>
              <a:t> </a:t>
            </a:r>
            <a:r>
              <a:rPr lang="en-US" sz="1800" dirty="0" err="1"/>
              <a:t>két</a:t>
            </a:r>
            <a:r>
              <a:rPr lang="en-US" sz="1800" dirty="0"/>
              <a:t> ⊥. </a:t>
            </a:r>
            <a:r>
              <a:rPr lang="en-US" sz="1800" dirty="0" err="1"/>
              <a:t>Ekkor</a:t>
            </a:r>
            <a:r>
              <a:rPr lang="en-US" sz="1800" dirty="0"/>
              <a:t>  </a:t>
            </a:r>
          </a:p>
          <a:p>
            <a:r>
              <a:rPr lang="en-US" sz="1800" dirty="0"/>
              <a:t>x  </a:t>
            </a:r>
            <a:r>
              <a:rPr lang="en-US" sz="1800" b="1" dirty="0"/>
              <a:t>Ω  </a:t>
            </a:r>
            <a:r>
              <a:rPr lang="en-US" sz="1800" dirty="0"/>
              <a:t>y -t </a:t>
            </a:r>
            <a:r>
              <a:rPr lang="en-US" sz="1800" dirty="0" err="1"/>
              <a:t>végrehajtjuk</a:t>
            </a:r>
            <a:r>
              <a:rPr lang="en-US" sz="1800" dirty="0"/>
              <a:t>. </a:t>
            </a:r>
            <a:r>
              <a:rPr lang="en-US" sz="1800" dirty="0" err="1"/>
              <a:t>Legyen</a:t>
            </a:r>
            <a:r>
              <a:rPr lang="en-US" sz="1800" dirty="0"/>
              <a:t> A </a:t>
            </a:r>
            <a:r>
              <a:rPr lang="en-US" sz="1800" dirty="0" err="1"/>
              <a:t>a</a:t>
            </a:r>
            <a:r>
              <a:rPr lang="en-US" sz="1800" dirty="0"/>
              <a:t> </a:t>
            </a:r>
            <a:r>
              <a:rPr lang="en-US" sz="1800" dirty="0" err="1"/>
              <a:t>végrehajtás</a:t>
            </a:r>
            <a:r>
              <a:rPr lang="en-US" sz="1800" dirty="0"/>
              <a:t> </a:t>
            </a:r>
            <a:r>
              <a:rPr lang="en-US" sz="1800" dirty="0" err="1"/>
              <a:t>eredménye</a:t>
            </a:r>
            <a:r>
              <a:rPr lang="en-US" sz="1800" dirty="0"/>
              <a:t>, </a:t>
            </a:r>
            <a:r>
              <a:rPr lang="en-US" sz="1800" dirty="0" err="1"/>
              <a:t>azaz</a:t>
            </a:r>
            <a:r>
              <a:rPr lang="en-US" sz="1800" dirty="0"/>
              <a:t> A ← x </a:t>
            </a:r>
            <a:r>
              <a:rPr lang="en-US" sz="1800" b="1" dirty="0"/>
              <a:t>Ω</a:t>
            </a:r>
            <a:r>
              <a:rPr lang="en-US" sz="1800" dirty="0"/>
              <a:t>  y. Ha α </a:t>
            </a:r>
            <a:r>
              <a:rPr lang="en-US" sz="1800" dirty="0" err="1"/>
              <a:t>és</a:t>
            </a:r>
            <a:r>
              <a:rPr lang="en-US" sz="1800" dirty="0"/>
              <a:t> β ⊥,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</a:p>
          <a:p>
            <a:r>
              <a:rPr lang="en-US" sz="1800" dirty="0"/>
              <a:t> A </a:t>
            </a:r>
            <a:r>
              <a:rPr lang="en-US" sz="1800" dirty="0" err="1"/>
              <a:t>lesz</a:t>
            </a:r>
            <a:r>
              <a:rPr lang="en-US" sz="1800" dirty="0"/>
              <a:t> a </a:t>
            </a:r>
            <a:r>
              <a:rPr lang="en-US" sz="1800" dirty="0" err="1"/>
              <a:t>teljes</a:t>
            </a:r>
            <a:r>
              <a:rPr lang="en-US" sz="1800" dirty="0"/>
              <a:t> </a:t>
            </a:r>
            <a:r>
              <a:rPr lang="en-US" sz="1800" dirty="0" err="1"/>
              <a:t>kifejezés</a:t>
            </a:r>
            <a:r>
              <a:rPr lang="en-US" sz="1800" dirty="0"/>
              <a:t> </a:t>
            </a:r>
            <a:r>
              <a:rPr lang="en-US" sz="1800" dirty="0" err="1"/>
              <a:t>eredménye</a:t>
            </a:r>
            <a:r>
              <a:rPr lang="en-US" sz="1800" dirty="0"/>
              <a:t>, </a:t>
            </a:r>
            <a:r>
              <a:rPr lang="en-US" sz="1800" dirty="0" err="1"/>
              <a:t>azaz</a:t>
            </a:r>
            <a:r>
              <a:rPr lang="en-US" sz="1800" dirty="0"/>
              <a:t> a </a:t>
            </a:r>
            <a:r>
              <a:rPr lang="en-US" sz="1800" dirty="0" err="1"/>
              <a:t>szintaxisfa</a:t>
            </a:r>
            <a:r>
              <a:rPr lang="en-US" sz="1800" dirty="0"/>
              <a:t> </a:t>
            </a:r>
            <a:r>
              <a:rPr lang="en-US" sz="1800" dirty="0" err="1"/>
              <a:t>gyökere</a:t>
            </a:r>
            <a:r>
              <a:rPr lang="en-US" sz="1800" dirty="0"/>
              <a:t>. Ha </a:t>
            </a:r>
            <a:r>
              <a:rPr lang="en-US" sz="1800" dirty="0" err="1"/>
              <a:t>nem</a:t>
            </a:r>
            <a:r>
              <a:rPr lang="en-US" sz="1800" dirty="0"/>
              <a:t>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S’ </a:t>
            </a:r>
            <a:r>
              <a:rPr lang="en-US" sz="1800" dirty="0" err="1"/>
              <a:t>kifejezésben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az</a:t>
            </a:r>
            <a:r>
              <a:rPr lang="en-US" sz="1800" dirty="0"/>
              <a:t>  x </a:t>
            </a:r>
            <a:r>
              <a:rPr lang="en-US" sz="1800" b="1" dirty="0"/>
              <a:t>Ω</a:t>
            </a:r>
            <a:r>
              <a:rPr lang="en-US" sz="1800" dirty="0"/>
              <a:t>  y </a:t>
            </a:r>
            <a:r>
              <a:rPr lang="en-US" sz="1800" dirty="0" err="1"/>
              <a:t>részt</a:t>
            </a:r>
            <a:r>
              <a:rPr lang="en-US" sz="1800" dirty="0"/>
              <a:t> A-</a:t>
            </a:r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helyettesítjük</a:t>
            </a:r>
            <a:r>
              <a:rPr lang="en-US" sz="1800" dirty="0"/>
              <a:t>, A-</a:t>
            </a:r>
            <a:r>
              <a:rPr lang="en-US" sz="1800" dirty="0" err="1"/>
              <a:t>hoz</a:t>
            </a:r>
            <a:r>
              <a:rPr lang="en-US" sz="1800" dirty="0"/>
              <a:t> a k − 1 </a:t>
            </a:r>
            <a:r>
              <a:rPr lang="en-US" sz="1800" dirty="0" err="1"/>
              <a:t>értéket</a:t>
            </a:r>
            <a:r>
              <a:rPr lang="en-US" sz="1800" dirty="0"/>
              <a:t> </a:t>
            </a:r>
            <a:r>
              <a:rPr lang="en-US" sz="1800" dirty="0" err="1"/>
              <a:t>rendeljük</a:t>
            </a:r>
            <a:r>
              <a:rPr lang="en-US" sz="1800" dirty="0"/>
              <a:t>,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folytatjuk</a:t>
            </a:r>
            <a:r>
              <a:rPr lang="en-US" sz="1800" dirty="0"/>
              <a:t> </a:t>
            </a:r>
            <a:r>
              <a:rPr lang="en-US" sz="1800" dirty="0" err="1"/>
              <a:t>ugyanezt</a:t>
            </a:r>
            <a:r>
              <a:rPr lang="en-US" sz="1800" dirty="0"/>
              <a:t> a </a:t>
            </a:r>
          </a:p>
          <a:p>
            <a:r>
              <a:rPr lang="en-US" sz="1800" dirty="0" err="1"/>
              <a:t>műveletsort</a:t>
            </a:r>
            <a:r>
              <a:rPr lang="en-US" sz="1800" dirty="0"/>
              <a:t> </a:t>
            </a:r>
            <a:r>
              <a:rPr lang="en-US" sz="1800" dirty="0" err="1"/>
              <a:t>addig</a:t>
            </a:r>
            <a:r>
              <a:rPr lang="en-US" sz="1800" dirty="0"/>
              <a:t>, </a:t>
            </a:r>
            <a:r>
              <a:rPr lang="en-US" sz="1800" dirty="0" err="1"/>
              <a:t>amíg</a:t>
            </a:r>
            <a:r>
              <a:rPr lang="en-US" sz="1800" dirty="0"/>
              <a:t> </a:t>
            </a:r>
            <a:r>
              <a:rPr lang="en-US" sz="1800" dirty="0" err="1"/>
              <a:t>eljutunk</a:t>
            </a:r>
            <a:r>
              <a:rPr lang="en-US" sz="1800" dirty="0"/>
              <a:t> </a:t>
            </a:r>
            <a:r>
              <a:rPr lang="en-US" sz="1800" dirty="0" err="1"/>
              <a:t>odáig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már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szimbólumból</a:t>
            </a:r>
            <a:r>
              <a:rPr lang="en-US" sz="1800" dirty="0"/>
              <a:t> </a:t>
            </a:r>
            <a:r>
              <a:rPr lang="en-US" sz="1800" dirty="0" err="1"/>
              <a:t>áll</a:t>
            </a:r>
            <a:r>
              <a:rPr lang="en-US" sz="1800" dirty="0"/>
              <a:t> a </a:t>
            </a:r>
            <a:r>
              <a:rPr lang="en-US" sz="1800" dirty="0" err="1"/>
              <a:t>kifejezés</a:t>
            </a:r>
            <a:r>
              <a:rPr lang="en-US" sz="1800" dirty="0"/>
              <a:t>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az</a:t>
            </a:r>
            <a:r>
              <a:rPr lang="en-US" sz="1800" dirty="0"/>
              <a:t>  A </a:t>
            </a:r>
            <a:r>
              <a:rPr lang="en-US" sz="1800" dirty="0" err="1"/>
              <a:t>lesz</a:t>
            </a:r>
            <a:r>
              <a:rPr lang="en-US" sz="1800" dirty="0"/>
              <a:t> a </a:t>
            </a:r>
            <a:r>
              <a:rPr lang="en-US" sz="1800" dirty="0" err="1"/>
              <a:t>gyökér</a:t>
            </a:r>
            <a:r>
              <a:rPr lang="en-US" sz="1800" dirty="0"/>
              <a:t>.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77608" y="2887682"/>
            <a:ext cx="90663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="1" dirty="0"/>
              <a:t>2. </a:t>
            </a:r>
            <a:r>
              <a:rPr lang="en-US" sz="1800" b="1" dirty="0" err="1"/>
              <a:t>Lengyel</a:t>
            </a:r>
            <a:r>
              <a:rPr lang="en-US" sz="1800" b="1" dirty="0"/>
              <a:t> forma      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kifejezéseknek</a:t>
            </a:r>
            <a:r>
              <a:rPr lang="en-US" sz="1800" dirty="0"/>
              <a:t> </a:t>
            </a:r>
            <a:r>
              <a:rPr lang="en-US" sz="1800" dirty="0" err="1"/>
              <a:t>három</a:t>
            </a:r>
            <a:r>
              <a:rPr lang="en-US" sz="1800" dirty="0"/>
              <a:t> </a:t>
            </a:r>
            <a:r>
              <a:rPr lang="en-US" sz="1800" dirty="0" err="1"/>
              <a:t>alakja</a:t>
            </a:r>
            <a:r>
              <a:rPr lang="en-US" sz="1800" dirty="0"/>
              <a:t> </a:t>
            </a:r>
            <a:r>
              <a:rPr lang="en-US" sz="1800" dirty="0" err="1"/>
              <a:t>lehetséges</a:t>
            </a:r>
            <a:r>
              <a:rPr lang="en-US" sz="1800" dirty="0"/>
              <a:t>: prefix (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operátor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operandusai</a:t>
            </a:r>
            <a:r>
              <a:rPr lang="en-US" sz="1800" dirty="0"/>
              <a:t> </a:t>
            </a:r>
            <a:r>
              <a:rPr lang="en-US" sz="1800" dirty="0" err="1"/>
              <a:t>előtt</a:t>
            </a:r>
            <a:r>
              <a:rPr lang="en-US" sz="1800" dirty="0"/>
              <a:t> </a:t>
            </a:r>
            <a:r>
              <a:rPr lang="en-US" sz="1800" dirty="0" err="1"/>
              <a:t>áll</a:t>
            </a:r>
            <a:r>
              <a:rPr lang="en-US" sz="1800" dirty="0"/>
              <a:t>), </a:t>
            </a:r>
          </a:p>
          <a:p>
            <a:r>
              <a:rPr lang="en-US" sz="1800" dirty="0"/>
              <a:t>infix (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operátor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operandusai</a:t>
            </a:r>
            <a:r>
              <a:rPr lang="en-US" sz="1800" dirty="0"/>
              <a:t> </a:t>
            </a:r>
            <a:r>
              <a:rPr lang="en-US" sz="1800" dirty="0" err="1"/>
              <a:t>között</a:t>
            </a:r>
            <a:r>
              <a:rPr lang="en-US" sz="1800" dirty="0"/>
              <a:t> </a:t>
            </a:r>
            <a:r>
              <a:rPr lang="en-US" sz="1800" dirty="0" err="1"/>
              <a:t>áll</a:t>
            </a:r>
            <a:r>
              <a:rPr lang="en-US" sz="1800" dirty="0"/>
              <a:t>) </a:t>
            </a:r>
            <a:r>
              <a:rPr lang="en-US" sz="1800" dirty="0" err="1"/>
              <a:t>és</a:t>
            </a:r>
            <a:r>
              <a:rPr lang="en-US" sz="1800" dirty="0"/>
              <a:t> postfix (</a:t>
            </a:r>
            <a:r>
              <a:rPr lang="en-US" sz="1800" dirty="0" err="1"/>
              <a:t>az</a:t>
            </a:r>
            <a:r>
              <a:rPr lang="en-US" sz="1800" dirty="0"/>
              <a:t> operator </a:t>
            </a:r>
            <a:r>
              <a:rPr lang="en-US" sz="1800" dirty="0" err="1"/>
              <a:t>követi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operandusait</a:t>
            </a:r>
            <a:r>
              <a:rPr lang="en-US" sz="1800" dirty="0"/>
              <a:t>). </a:t>
            </a:r>
          </a:p>
          <a:p>
            <a:r>
              <a:rPr lang="en-US" sz="1800" dirty="0"/>
              <a:t>A postfix </a:t>
            </a:r>
            <a:r>
              <a:rPr lang="en-US" sz="1800" dirty="0" err="1"/>
              <a:t>alakot</a:t>
            </a:r>
            <a:r>
              <a:rPr lang="en-US" sz="1800" dirty="0"/>
              <a:t>  </a:t>
            </a:r>
            <a:r>
              <a:rPr lang="en-US" sz="1800" dirty="0" err="1"/>
              <a:t>Lukasiewicz</a:t>
            </a:r>
            <a:r>
              <a:rPr lang="en-US" sz="1800" dirty="0"/>
              <a:t> </a:t>
            </a:r>
            <a:r>
              <a:rPr lang="en-US" sz="1800" dirty="0" err="1"/>
              <a:t>javasolta</a:t>
            </a:r>
            <a:r>
              <a:rPr lang="en-US" sz="1800" dirty="0"/>
              <a:t>,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sok</a:t>
            </a:r>
            <a:r>
              <a:rPr lang="en-US" sz="1800" dirty="0"/>
              <a:t> </a:t>
            </a:r>
            <a:r>
              <a:rPr lang="en-US" sz="1800" dirty="0" err="1"/>
              <a:t>fordítóprogram</a:t>
            </a:r>
            <a:r>
              <a:rPr lang="en-US" sz="1800" dirty="0"/>
              <a:t> </a:t>
            </a:r>
            <a:r>
              <a:rPr lang="en-US" sz="1800" dirty="0" err="1"/>
              <a:t>erre</a:t>
            </a:r>
            <a:r>
              <a:rPr lang="en-US" sz="1800" dirty="0"/>
              <a:t> a </a:t>
            </a:r>
            <a:r>
              <a:rPr lang="en-US" sz="1800" dirty="0" err="1"/>
              <a:t>fordított</a:t>
            </a:r>
            <a:r>
              <a:rPr lang="en-US" sz="1800" dirty="0"/>
              <a:t> </a:t>
            </a:r>
            <a:r>
              <a:rPr lang="en-US" sz="1800" dirty="0" err="1"/>
              <a:t>lengyel</a:t>
            </a:r>
            <a:r>
              <a:rPr lang="en-US" sz="1800" dirty="0"/>
              <a:t> </a:t>
            </a:r>
            <a:r>
              <a:rPr lang="en-US" sz="1800" dirty="0" err="1"/>
              <a:t>formába</a:t>
            </a:r>
            <a:r>
              <a:rPr lang="en-US" sz="1800" dirty="0"/>
              <a:t> </a:t>
            </a:r>
          </a:p>
          <a:p>
            <a:r>
              <a:rPr lang="en-US" sz="1800" dirty="0"/>
              <a:t>(RPN -be) – </a:t>
            </a:r>
            <a:r>
              <a:rPr lang="en-US" sz="1800" dirty="0" err="1"/>
              <a:t>azaz</a:t>
            </a:r>
            <a:r>
              <a:rPr lang="en-US" sz="1800" dirty="0"/>
              <a:t> postfix </a:t>
            </a:r>
            <a:r>
              <a:rPr lang="en-US" sz="1800" dirty="0" err="1"/>
              <a:t>alakra</a:t>
            </a:r>
            <a:r>
              <a:rPr lang="en-US" sz="1800" dirty="0"/>
              <a:t> - </a:t>
            </a:r>
            <a:r>
              <a:rPr lang="en-US" sz="1800" dirty="0" err="1"/>
              <a:t>alakítja</a:t>
            </a:r>
            <a:r>
              <a:rPr lang="en-US" sz="1800" dirty="0"/>
              <a:t> </a:t>
            </a:r>
            <a:r>
              <a:rPr lang="en-US" sz="1800" dirty="0" err="1"/>
              <a:t>át</a:t>
            </a:r>
            <a:r>
              <a:rPr lang="en-US" sz="1800" dirty="0"/>
              <a:t> a </a:t>
            </a:r>
            <a:r>
              <a:rPr lang="en-US" sz="1800" dirty="0" err="1"/>
              <a:t>kifejezéseket</a:t>
            </a:r>
            <a:r>
              <a:rPr lang="en-US" sz="1800" dirty="0"/>
              <a:t>, </a:t>
            </a:r>
            <a:r>
              <a:rPr lang="en-US" sz="1800" dirty="0" err="1"/>
              <a:t>mielőtt</a:t>
            </a:r>
            <a:r>
              <a:rPr lang="en-US" sz="1800" dirty="0"/>
              <a:t> </a:t>
            </a:r>
            <a:r>
              <a:rPr lang="en-US" sz="1800" dirty="0" err="1"/>
              <a:t>fordítana</a:t>
            </a:r>
            <a:r>
              <a:rPr lang="en-US" sz="1800" dirty="0"/>
              <a:t>.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A postfix </a:t>
            </a:r>
            <a:r>
              <a:rPr lang="en-US" sz="1800" dirty="0" err="1"/>
              <a:t>alak</a:t>
            </a:r>
            <a:r>
              <a:rPr lang="en-US" sz="1800" dirty="0"/>
              <a:t> </a:t>
            </a:r>
            <a:r>
              <a:rPr lang="en-US" sz="1800" dirty="0" err="1"/>
              <a:t>előnyei</a:t>
            </a:r>
            <a:r>
              <a:rPr lang="en-US" sz="1800" dirty="0"/>
              <a:t>:</a:t>
            </a:r>
          </a:p>
          <a:p>
            <a:r>
              <a:rPr lang="en-US" sz="1800" dirty="0"/>
              <a:t>•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operátor</a:t>
            </a:r>
            <a:r>
              <a:rPr lang="en-US" sz="1800" dirty="0"/>
              <a:t> </a:t>
            </a:r>
            <a:r>
              <a:rPr lang="en-US" sz="1800" dirty="0" err="1"/>
              <a:t>közvetlenül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operandusait</a:t>
            </a:r>
            <a:r>
              <a:rPr lang="en-US" sz="1800" dirty="0"/>
              <a:t> </a:t>
            </a:r>
            <a:r>
              <a:rPr lang="en-US" sz="1800" dirty="0" err="1"/>
              <a:t>követi</a:t>
            </a:r>
            <a:r>
              <a:rPr lang="en-US" sz="1800" dirty="0"/>
              <a:t>, </a:t>
            </a:r>
            <a:r>
              <a:rPr lang="en-US" sz="1800" dirty="0" err="1"/>
              <a:t>így</a:t>
            </a:r>
            <a:r>
              <a:rPr lang="en-US" sz="1800" dirty="0"/>
              <a:t> </a:t>
            </a:r>
            <a:r>
              <a:rPr lang="en-US" sz="1800" dirty="0" err="1"/>
              <a:t>mindig</a:t>
            </a:r>
            <a:r>
              <a:rPr lang="en-US" sz="1800" dirty="0"/>
              <a:t> </a:t>
            </a:r>
            <a:r>
              <a:rPr lang="en-US" sz="1800" dirty="0" err="1"/>
              <a:t>eldönthető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mik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operandusok</a:t>
            </a:r>
            <a:endParaRPr lang="en-US" sz="1800" dirty="0"/>
          </a:p>
          <a:p>
            <a:r>
              <a:rPr lang="en-US" sz="1800" dirty="0"/>
              <a:t>•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operátorok</a:t>
            </a:r>
            <a:r>
              <a:rPr lang="en-US" sz="1800" dirty="0"/>
              <a:t> a </a:t>
            </a:r>
            <a:r>
              <a:rPr lang="en-US" sz="1800" dirty="0" err="1"/>
              <a:t>végrehajtás</a:t>
            </a:r>
            <a:r>
              <a:rPr lang="en-US" sz="1800" dirty="0"/>
              <a:t> </a:t>
            </a:r>
            <a:r>
              <a:rPr lang="en-US" sz="1800" dirty="0" err="1"/>
              <a:t>sorrendjében</a:t>
            </a:r>
            <a:r>
              <a:rPr lang="en-US" sz="1800" dirty="0"/>
              <a:t> </a:t>
            </a:r>
            <a:r>
              <a:rPr lang="en-US" sz="1800" dirty="0" err="1"/>
              <a:t>követik</a:t>
            </a:r>
            <a:r>
              <a:rPr lang="en-US" sz="1800" dirty="0"/>
              <a:t> </a:t>
            </a:r>
            <a:r>
              <a:rPr lang="en-US" sz="1800" dirty="0" err="1"/>
              <a:t>egymást</a:t>
            </a:r>
            <a:endParaRPr lang="en-US" sz="1800" dirty="0"/>
          </a:p>
          <a:p>
            <a:r>
              <a:rPr lang="en-US" sz="1800" dirty="0"/>
              <a:t>• a postfix </a:t>
            </a:r>
            <a:r>
              <a:rPr lang="en-US" sz="1800" dirty="0" err="1"/>
              <a:t>alak</a:t>
            </a:r>
            <a:r>
              <a:rPr lang="en-US" sz="1800" dirty="0"/>
              <a:t> </a:t>
            </a:r>
            <a:r>
              <a:rPr lang="en-US" sz="1800" dirty="0" err="1"/>
              <a:t>ekvivalens</a:t>
            </a:r>
            <a:r>
              <a:rPr lang="en-US" sz="1800" dirty="0"/>
              <a:t> a </a:t>
            </a:r>
            <a:r>
              <a:rPr lang="en-US" sz="1800" dirty="0" err="1"/>
              <a:t>teljesen</a:t>
            </a:r>
            <a:r>
              <a:rPr lang="en-US" sz="1800" dirty="0"/>
              <a:t> </a:t>
            </a:r>
            <a:r>
              <a:rPr lang="en-US" sz="1800" dirty="0" err="1"/>
              <a:t>zárójelezett</a:t>
            </a:r>
            <a:r>
              <a:rPr lang="en-US" sz="1800" dirty="0"/>
              <a:t> </a:t>
            </a:r>
            <a:r>
              <a:rPr lang="en-US" sz="1800" dirty="0" err="1"/>
              <a:t>alakkal</a:t>
            </a:r>
            <a:r>
              <a:rPr lang="en-US" sz="1800" dirty="0"/>
              <a:t> </a:t>
            </a:r>
            <a:r>
              <a:rPr lang="en-US" sz="1800" dirty="0" err="1"/>
              <a:t>abban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értelemben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mindkettő</a:t>
            </a:r>
            <a:r>
              <a:rPr lang="en-US" sz="1800" dirty="0"/>
              <a:t> 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egyértelmű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17288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32229" y="304800"/>
            <a:ext cx="8610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Például</a:t>
            </a:r>
            <a:r>
              <a:rPr lang="en-US" sz="1800" dirty="0"/>
              <a:t>  </a:t>
            </a:r>
            <a:r>
              <a:rPr lang="en-US" sz="1800" dirty="0">
                <a:effectLst/>
              </a:rPr>
              <a:t>"5 + ((1 + 2) * 4) − 3" RPN-re </a:t>
            </a:r>
            <a:r>
              <a:rPr lang="en-US" sz="1800" dirty="0" err="1">
                <a:effectLst/>
              </a:rPr>
              <a:t>átírva</a:t>
            </a:r>
            <a:r>
              <a:rPr lang="en-US" sz="1800" dirty="0">
                <a:effectLst/>
              </a:rPr>
              <a:t>: </a:t>
            </a:r>
            <a:r>
              <a:rPr lang="en-US" sz="1800" dirty="0"/>
              <a:t> 5 1 2 + 4 * + 3 -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kifejezés</a:t>
            </a:r>
            <a:r>
              <a:rPr lang="en-US" sz="1800" dirty="0"/>
              <a:t> </a:t>
            </a:r>
            <a:r>
              <a:rPr lang="en-US" sz="1800" dirty="0" err="1"/>
              <a:t>balról</a:t>
            </a:r>
            <a:r>
              <a:rPr lang="en-US" sz="1800" dirty="0"/>
              <a:t> </a:t>
            </a:r>
            <a:r>
              <a:rPr lang="en-US" sz="1800" dirty="0" err="1"/>
              <a:t>jobbra</a:t>
            </a:r>
            <a:r>
              <a:rPr lang="en-US" sz="1800" dirty="0"/>
              <a:t> </a:t>
            </a:r>
            <a:r>
              <a:rPr lang="en-US" sz="1800" dirty="0" err="1"/>
              <a:t>értékelődik</a:t>
            </a:r>
            <a:r>
              <a:rPr lang="en-US" sz="1800" dirty="0"/>
              <a:t> </a:t>
            </a:r>
            <a:r>
              <a:rPr lang="en-US" sz="1800" dirty="0" err="1"/>
              <a:t>ki</a:t>
            </a:r>
            <a:r>
              <a:rPr lang="en-US" sz="1800" dirty="0"/>
              <a:t> a </a:t>
            </a:r>
            <a:r>
              <a:rPr lang="en-US" sz="1800" dirty="0" err="1"/>
              <a:t>felírás</a:t>
            </a:r>
            <a:r>
              <a:rPr lang="en-US" sz="1800" dirty="0"/>
              <a:t> </a:t>
            </a:r>
            <a:r>
              <a:rPr lang="en-US" sz="1800" dirty="0" err="1"/>
              <a:t>sorrendjében</a:t>
            </a:r>
            <a:r>
              <a:rPr lang="en-US" sz="1800" dirty="0"/>
              <a:t>:</a:t>
            </a:r>
          </a:p>
          <a:p>
            <a:r>
              <a:rPr lang="en-US" sz="1800" dirty="0"/>
              <a:t>Input     </a:t>
            </a:r>
            <a:r>
              <a:rPr lang="en-US" sz="1800" dirty="0" err="1"/>
              <a:t>Művelet</a:t>
            </a:r>
            <a:r>
              <a:rPr lang="en-US" sz="1800" dirty="0"/>
              <a:t>    </a:t>
            </a:r>
            <a:r>
              <a:rPr lang="en-US" sz="1800" dirty="0" err="1"/>
              <a:t>Veremtartalom</a:t>
            </a:r>
            <a:r>
              <a:rPr lang="en-US" sz="1800" dirty="0"/>
              <a:t>    </a:t>
            </a:r>
            <a:r>
              <a:rPr lang="en-US" sz="1800" dirty="0" err="1"/>
              <a:t>Megjegyzés</a:t>
            </a:r>
            <a:endParaRPr lang="en-US" sz="1800" dirty="0"/>
          </a:p>
          <a:p>
            <a:r>
              <a:rPr lang="en-US" sz="1800" dirty="0"/>
              <a:t> </a:t>
            </a:r>
          </a:p>
          <a:p>
            <a:r>
              <a:rPr lang="en-US" sz="1800" u="sng" dirty="0"/>
              <a:t>5           PUSH            5</a:t>
            </a:r>
          </a:p>
          <a:p>
            <a:r>
              <a:rPr lang="en-US" sz="1800" dirty="0"/>
              <a:t>1           PUSH           1</a:t>
            </a:r>
          </a:p>
          <a:p>
            <a:r>
              <a:rPr lang="en-US" sz="1800" u="sng" dirty="0"/>
              <a:t>                                  5</a:t>
            </a:r>
          </a:p>
          <a:p>
            <a:r>
              <a:rPr lang="en-US" sz="1800" dirty="0"/>
              <a:t>2           PUSH           2</a:t>
            </a:r>
          </a:p>
          <a:p>
            <a:r>
              <a:rPr lang="en-US" sz="1800" dirty="0"/>
              <a:t>                                  1</a:t>
            </a:r>
          </a:p>
          <a:p>
            <a:r>
              <a:rPr lang="en-US" sz="1800" u="sng" dirty="0"/>
              <a:t>                                  5</a:t>
            </a:r>
          </a:p>
          <a:p>
            <a:r>
              <a:rPr lang="en-US" sz="1800" dirty="0"/>
              <a:t>+           ADD             3                            (= 1+2)</a:t>
            </a:r>
          </a:p>
          <a:p>
            <a:r>
              <a:rPr lang="en-US" sz="1800" u="sng" dirty="0"/>
              <a:t>                                  5</a:t>
            </a:r>
          </a:p>
          <a:p>
            <a:r>
              <a:rPr lang="en-US" sz="1800" dirty="0"/>
              <a:t>4           PUSH            4</a:t>
            </a:r>
          </a:p>
          <a:p>
            <a:r>
              <a:rPr lang="en-US" sz="1800" dirty="0"/>
              <a:t>                                   3</a:t>
            </a:r>
          </a:p>
          <a:p>
            <a:r>
              <a:rPr lang="en-US" sz="1800" u="sng" dirty="0"/>
              <a:t>                                   5</a:t>
            </a:r>
          </a:p>
          <a:p>
            <a:r>
              <a:rPr lang="en-US" sz="1800" dirty="0"/>
              <a:t>*           MUL            12                          (=3*4)     </a:t>
            </a:r>
          </a:p>
          <a:p>
            <a:r>
              <a:rPr lang="en-US" sz="1800" u="sng" dirty="0"/>
              <a:t>                                    5</a:t>
            </a:r>
          </a:p>
          <a:p>
            <a:r>
              <a:rPr lang="en-US" sz="1800" u="sng" dirty="0"/>
              <a:t>+           ADD             17                         (=5+12)</a:t>
            </a:r>
          </a:p>
          <a:p>
            <a:r>
              <a:rPr lang="en-US" sz="1800" dirty="0"/>
              <a:t>3           PUSH             3</a:t>
            </a:r>
          </a:p>
          <a:p>
            <a:r>
              <a:rPr lang="en-US" sz="1800" u="sng" dirty="0"/>
              <a:t>                                  17</a:t>
            </a:r>
          </a:p>
          <a:p>
            <a:r>
              <a:rPr lang="en-US" sz="1800" u="sng" dirty="0"/>
              <a:t>-           SUB              14                          (=17-3)</a:t>
            </a:r>
          </a:p>
          <a:p>
            <a:r>
              <a:rPr lang="en-US" sz="1800" dirty="0"/>
              <a:t>          EREDMÉNY   (14)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984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0" y="0"/>
            <a:ext cx="486383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(a + b) ∗ c</a:t>
            </a:r>
            <a:r>
              <a:rPr lang="en-US" sz="1800" b="1" baseline="30000" dirty="0"/>
              <a:t>d</a:t>
            </a:r>
            <a:r>
              <a:rPr lang="en-US" sz="1800" b="1" dirty="0"/>
              <a:t> − e ∗ f  postfix </a:t>
            </a:r>
            <a:r>
              <a:rPr lang="en-US" sz="1800" b="1" dirty="0" err="1"/>
              <a:t>alakja</a:t>
            </a:r>
            <a:r>
              <a:rPr lang="en-US" sz="1800" b="1" dirty="0"/>
              <a:t>:    </a:t>
            </a:r>
            <a:r>
              <a:rPr lang="en-US" sz="1800" b="1" dirty="0" err="1"/>
              <a:t>ab+cd</a:t>
            </a:r>
            <a:r>
              <a:rPr lang="en-US" sz="1800" b="1" dirty="0"/>
              <a:t>↑*</a:t>
            </a:r>
            <a:r>
              <a:rPr lang="en-US" sz="1800" b="1" dirty="0" err="1"/>
              <a:t>ef</a:t>
            </a:r>
            <a:r>
              <a:rPr lang="en-US" sz="1800" b="1" dirty="0"/>
              <a:t>*-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Input     </a:t>
            </a:r>
            <a:r>
              <a:rPr lang="en-US" sz="1800" dirty="0" err="1"/>
              <a:t>Művelet</a:t>
            </a:r>
            <a:r>
              <a:rPr lang="en-US" sz="1800" dirty="0"/>
              <a:t>    </a:t>
            </a:r>
            <a:r>
              <a:rPr lang="en-US" sz="1800" dirty="0" err="1"/>
              <a:t>Veremtartalom</a:t>
            </a:r>
            <a:r>
              <a:rPr lang="en-US" sz="1800" dirty="0"/>
              <a:t>    </a:t>
            </a:r>
            <a:r>
              <a:rPr lang="en-US" sz="1800" dirty="0" err="1"/>
              <a:t>Megjegyzés</a:t>
            </a:r>
            <a:endParaRPr lang="en-US" sz="1800" dirty="0"/>
          </a:p>
          <a:p>
            <a:r>
              <a:rPr lang="en-US" sz="1800" dirty="0"/>
              <a:t> </a:t>
            </a:r>
            <a:r>
              <a:rPr lang="en-US" sz="1800" u="sng" dirty="0"/>
              <a:t>a           PUSH           a</a:t>
            </a:r>
          </a:p>
          <a:p>
            <a:r>
              <a:rPr lang="en-US" sz="1800" dirty="0"/>
              <a:t> b           PUSH           b</a:t>
            </a:r>
          </a:p>
          <a:p>
            <a:r>
              <a:rPr lang="en-US" sz="1800" u="sng" dirty="0"/>
              <a:t>                                   a</a:t>
            </a:r>
          </a:p>
          <a:p>
            <a:r>
              <a:rPr lang="en-US" sz="1800" dirty="0"/>
              <a:t> </a:t>
            </a:r>
            <a:r>
              <a:rPr lang="en-US" sz="1800" u="sng" dirty="0"/>
              <a:t>+           ADD             A                            (=</a:t>
            </a:r>
            <a:r>
              <a:rPr lang="en-US" sz="1800" u="sng" dirty="0" err="1"/>
              <a:t>a+b</a:t>
            </a:r>
            <a:r>
              <a:rPr lang="en-US" sz="1800" u="sng" dirty="0"/>
              <a:t>)</a:t>
            </a:r>
          </a:p>
          <a:p>
            <a:r>
              <a:rPr lang="en-US" sz="1800" dirty="0"/>
              <a:t> c           PUSH            c            </a:t>
            </a:r>
          </a:p>
          <a:p>
            <a:r>
              <a:rPr lang="en-US" sz="1800" u="sng" dirty="0"/>
              <a:t>                                   A</a:t>
            </a:r>
          </a:p>
          <a:p>
            <a:r>
              <a:rPr lang="en-US" sz="1800" dirty="0"/>
              <a:t> d           PUSH           d</a:t>
            </a:r>
          </a:p>
          <a:p>
            <a:r>
              <a:rPr lang="en-US" sz="1800" dirty="0"/>
              <a:t>                                   c</a:t>
            </a:r>
          </a:p>
          <a:p>
            <a:r>
              <a:rPr lang="en-US" sz="1800" u="sng" dirty="0"/>
              <a:t>                                   A</a:t>
            </a:r>
          </a:p>
          <a:p>
            <a:r>
              <a:rPr lang="en-US" sz="1800" dirty="0"/>
              <a:t> </a:t>
            </a:r>
            <a:r>
              <a:rPr lang="en-US" sz="1800" b="1" dirty="0"/>
              <a:t>↑</a:t>
            </a:r>
            <a:r>
              <a:rPr lang="en-US" sz="1800" dirty="0"/>
              <a:t>           POW          B                              (=</a:t>
            </a:r>
            <a:r>
              <a:rPr lang="en-US" sz="1800" b="1" dirty="0"/>
              <a:t>c</a:t>
            </a:r>
            <a:r>
              <a:rPr lang="en-US" sz="1800" b="1" baseline="30000" dirty="0"/>
              <a:t>d</a:t>
            </a:r>
            <a:r>
              <a:rPr lang="en-US" sz="1800" dirty="0"/>
              <a:t>)     </a:t>
            </a:r>
          </a:p>
          <a:p>
            <a:r>
              <a:rPr lang="en-US" sz="1800" u="sng" dirty="0"/>
              <a:t>                                   A </a:t>
            </a:r>
          </a:p>
          <a:p>
            <a:r>
              <a:rPr lang="en-US" sz="1800" u="sng" dirty="0"/>
              <a:t>*            MUL             C                              (=A*B</a:t>
            </a:r>
            <a:r>
              <a:rPr lang="en-US" sz="1800" dirty="0"/>
              <a:t>)</a:t>
            </a:r>
          </a:p>
          <a:p>
            <a:r>
              <a:rPr lang="en-US" sz="1800" dirty="0"/>
              <a:t> e           PUSH            e</a:t>
            </a:r>
          </a:p>
          <a:p>
            <a:r>
              <a:rPr lang="en-US" sz="1800" u="sng" dirty="0"/>
              <a:t>                                    C</a:t>
            </a:r>
          </a:p>
          <a:p>
            <a:r>
              <a:rPr lang="en-US" sz="1800" dirty="0"/>
              <a:t>f            PUSH               f</a:t>
            </a:r>
          </a:p>
          <a:p>
            <a:r>
              <a:rPr lang="en-US" sz="1800" dirty="0"/>
              <a:t>                                     e</a:t>
            </a:r>
          </a:p>
          <a:p>
            <a:r>
              <a:rPr lang="en-US" sz="1800" u="sng" dirty="0"/>
              <a:t>                                     C</a:t>
            </a:r>
          </a:p>
          <a:p>
            <a:r>
              <a:rPr lang="en-US" sz="1800" dirty="0"/>
              <a:t> *            MUL             D                           (=e*f)</a:t>
            </a:r>
          </a:p>
          <a:p>
            <a:r>
              <a:rPr lang="en-US" sz="1800" u="sng" dirty="0"/>
              <a:t>                                     C</a:t>
            </a:r>
          </a:p>
          <a:p>
            <a:r>
              <a:rPr lang="en-US" sz="1800" u="sng" dirty="0"/>
              <a:t>-           SUB                 E                          (=C-D)</a:t>
            </a:r>
          </a:p>
          <a:p>
            <a:r>
              <a:rPr lang="en-US" sz="1800" dirty="0"/>
              <a:t>          EREDMÉNY      </a:t>
            </a:r>
            <a:r>
              <a:rPr lang="en-US" sz="1800" u="sng" dirty="0"/>
              <a:t> (E)</a:t>
            </a:r>
          </a:p>
        </p:txBody>
      </p:sp>
    </p:spTree>
    <p:extLst>
      <p:ext uri="{BB962C8B-B14F-4D97-AF65-F5344CB8AC3E}">
        <p14:creationId xmlns:p14="http://schemas.microsoft.com/office/powerpoint/2010/main" val="23850285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9710" y="3629"/>
            <a:ext cx="924490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Egy</a:t>
            </a:r>
            <a:r>
              <a:rPr lang="en-US" sz="1800" dirty="0"/>
              <a:t> postfix </a:t>
            </a:r>
            <a:r>
              <a:rPr lang="en-US" sz="1800" dirty="0" err="1"/>
              <a:t>alakú</a:t>
            </a:r>
            <a:r>
              <a:rPr lang="en-US" sz="1800" dirty="0"/>
              <a:t> </a:t>
            </a:r>
            <a:r>
              <a:rPr lang="en-US" sz="1800" dirty="0" err="1"/>
              <a:t>kifejezéshez</a:t>
            </a:r>
            <a:r>
              <a:rPr lang="en-US" sz="1800" dirty="0"/>
              <a:t> </a:t>
            </a:r>
            <a:r>
              <a:rPr lang="en-US" sz="1800" dirty="0" err="1"/>
              <a:t>egyszerűen</a:t>
            </a:r>
            <a:r>
              <a:rPr lang="en-US" sz="1800" dirty="0"/>
              <a:t> </a:t>
            </a:r>
            <a:r>
              <a:rPr lang="en-US" sz="1800" dirty="0" err="1"/>
              <a:t>elkészíthető</a:t>
            </a:r>
            <a:r>
              <a:rPr lang="en-US" sz="1800" dirty="0"/>
              <a:t> a </a:t>
            </a:r>
            <a:r>
              <a:rPr lang="en-US" sz="1800" dirty="0" err="1"/>
              <a:t>hozzá</a:t>
            </a:r>
            <a:r>
              <a:rPr lang="en-US" sz="1800" dirty="0"/>
              <a:t> </a:t>
            </a:r>
            <a:r>
              <a:rPr lang="en-US" sz="1800" dirty="0" err="1"/>
              <a:t>tartozó</a:t>
            </a:r>
            <a:r>
              <a:rPr lang="en-US" sz="1800" dirty="0"/>
              <a:t> </a:t>
            </a:r>
            <a:r>
              <a:rPr lang="en-US" sz="1800" dirty="0" err="1"/>
              <a:t>szintaxisfa</a:t>
            </a:r>
            <a:r>
              <a:rPr lang="en-US" sz="1800" dirty="0"/>
              <a:t>.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algoritmus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leírása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alábbi</a:t>
            </a:r>
            <a:r>
              <a:rPr lang="en-US" sz="1800" dirty="0"/>
              <a:t>.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</a:t>
            </a:r>
          </a:p>
          <a:p>
            <a:pPr lvl="0"/>
            <a:r>
              <a:rPr lang="en-US" sz="1800" b="1" dirty="0" err="1"/>
              <a:t>Algoritmus</a:t>
            </a:r>
            <a:r>
              <a:rPr lang="en-US" sz="1800" dirty="0"/>
              <a:t>. </a:t>
            </a:r>
            <a:r>
              <a:rPr lang="en-US" sz="1800" dirty="0" err="1"/>
              <a:t>Egy</a:t>
            </a:r>
            <a:r>
              <a:rPr lang="en-US" sz="1800" dirty="0"/>
              <a:t> postfix </a:t>
            </a:r>
            <a:r>
              <a:rPr lang="en-US" sz="1800" dirty="0" err="1"/>
              <a:t>alakú</a:t>
            </a:r>
            <a:r>
              <a:rPr lang="en-US" sz="1800" dirty="0"/>
              <a:t> S </a:t>
            </a:r>
            <a:r>
              <a:rPr lang="en-US" sz="1800" dirty="0" err="1"/>
              <a:t>kifejezéshez</a:t>
            </a:r>
            <a:r>
              <a:rPr lang="en-US" sz="1800" dirty="0"/>
              <a:t> </a:t>
            </a:r>
            <a:r>
              <a:rPr lang="en-US" sz="1800" dirty="0" err="1"/>
              <a:t>elkészíti</a:t>
            </a:r>
            <a:r>
              <a:rPr lang="en-US" sz="1800" dirty="0"/>
              <a:t> a </a:t>
            </a:r>
            <a:r>
              <a:rPr lang="en-US" sz="1800" dirty="0" err="1"/>
              <a:t>szintaxisfát</a:t>
            </a:r>
            <a:r>
              <a:rPr lang="en-US" sz="1800" dirty="0"/>
              <a:t>.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átalakítás</a:t>
            </a:r>
            <a:r>
              <a:rPr lang="en-US" sz="1800" dirty="0"/>
              <a:t> </a:t>
            </a:r>
            <a:r>
              <a:rPr lang="en-US" sz="1800" dirty="0" err="1"/>
              <a:t>során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V </a:t>
            </a:r>
          </a:p>
          <a:p>
            <a:pPr lvl="0"/>
            <a:r>
              <a:rPr lang="en-US" sz="1800" dirty="0" err="1"/>
              <a:t>vermet</a:t>
            </a:r>
            <a:r>
              <a:rPr lang="en-US" sz="1800" dirty="0"/>
              <a:t> </a:t>
            </a:r>
            <a:r>
              <a:rPr lang="en-US" sz="1800" dirty="0" err="1"/>
              <a:t>használunk</a:t>
            </a:r>
            <a:r>
              <a:rPr lang="en-US" sz="1800" dirty="0"/>
              <a:t>. (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indexelés</a:t>
            </a:r>
            <a:r>
              <a:rPr lang="en-US" sz="1800" dirty="0"/>
              <a:t> S </a:t>
            </a:r>
            <a:r>
              <a:rPr lang="en-US" sz="1800" dirty="0" err="1"/>
              <a:t>esetén</a:t>
            </a:r>
            <a:r>
              <a:rPr lang="en-US" sz="1800" dirty="0"/>
              <a:t> 1-től </a:t>
            </a:r>
            <a:r>
              <a:rPr lang="en-US" sz="1800" dirty="0" err="1"/>
              <a:t>kezdődik</a:t>
            </a:r>
            <a:r>
              <a:rPr lang="en-US" sz="1800" dirty="0"/>
              <a:t>, </a:t>
            </a:r>
            <a:r>
              <a:rPr lang="en-US" sz="1800" dirty="0" err="1"/>
              <a:t>továbbá</a:t>
            </a:r>
            <a:r>
              <a:rPr lang="en-US" sz="1800" dirty="0"/>
              <a:t> </a:t>
            </a:r>
            <a:r>
              <a:rPr lang="en-US" sz="1800" dirty="0" err="1"/>
              <a:t>feltételezzük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minden</a:t>
            </a:r>
            <a:r>
              <a:rPr lang="en-US" sz="1800" dirty="0"/>
              <a:t> </a:t>
            </a:r>
          </a:p>
          <a:p>
            <a:pPr lvl="0"/>
            <a:r>
              <a:rPr lang="en-US" sz="1800" dirty="0" err="1"/>
              <a:t>operátor</a:t>
            </a:r>
            <a:r>
              <a:rPr lang="en-US" sz="1800" dirty="0"/>
              <a:t> </a:t>
            </a:r>
            <a:r>
              <a:rPr lang="en-US" sz="1800" dirty="0" err="1"/>
              <a:t>kétoperandusú</a:t>
            </a:r>
            <a:r>
              <a:rPr lang="en-US" sz="1800" dirty="0"/>
              <a:t>). </a:t>
            </a:r>
            <a:r>
              <a:rPr lang="en-US" sz="1800" dirty="0" err="1"/>
              <a:t>Az</a:t>
            </a:r>
            <a:r>
              <a:rPr lang="en-US" sz="1800" dirty="0"/>
              <a:t> APPLY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operátort</a:t>
            </a:r>
            <a:r>
              <a:rPr lang="en-US" sz="1800" dirty="0"/>
              <a:t> </a:t>
            </a:r>
            <a:r>
              <a:rPr lang="en-US" sz="1800" dirty="0" err="1"/>
              <a:t>alkalmaz</a:t>
            </a:r>
            <a:r>
              <a:rPr lang="en-US" sz="1800" dirty="0"/>
              <a:t> </a:t>
            </a:r>
            <a:r>
              <a:rPr lang="en-US" sz="1800" dirty="0" err="1"/>
              <a:t>két</a:t>
            </a:r>
            <a:r>
              <a:rPr lang="en-US" sz="1800" dirty="0"/>
              <a:t> </a:t>
            </a:r>
            <a:r>
              <a:rPr lang="en-US" sz="1800" dirty="0" err="1"/>
              <a:t>operandusra</a:t>
            </a:r>
            <a:r>
              <a:rPr lang="en-US" sz="1800" dirty="0"/>
              <a:t>, a PUSH </a:t>
            </a:r>
          </a:p>
          <a:p>
            <a:pPr lvl="0"/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szimbólumot</a:t>
            </a:r>
            <a:r>
              <a:rPr lang="en-US" sz="1800" dirty="0"/>
              <a:t> </a:t>
            </a:r>
            <a:r>
              <a:rPr lang="en-US" sz="1800" dirty="0" err="1"/>
              <a:t>helyez</a:t>
            </a:r>
            <a:r>
              <a:rPr lang="en-US" sz="1800" dirty="0"/>
              <a:t> el a </a:t>
            </a:r>
            <a:r>
              <a:rPr lang="en-US" sz="1800" dirty="0" err="1"/>
              <a:t>verem</a:t>
            </a:r>
            <a:r>
              <a:rPr lang="en-US" sz="1800" dirty="0"/>
              <a:t> </a:t>
            </a:r>
            <a:r>
              <a:rPr lang="en-US" sz="1800" dirty="0" err="1"/>
              <a:t>tetején</a:t>
            </a:r>
            <a:r>
              <a:rPr lang="en-US" sz="1800" dirty="0"/>
              <a:t>, a POP </a:t>
            </a:r>
            <a:r>
              <a:rPr lang="en-US" sz="1800" dirty="0" err="1"/>
              <a:t>pedig</a:t>
            </a:r>
            <a:r>
              <a:rPr lang="en-US" sz="1800" dirty="0"/>
              <a:t> </a:t>
            </a:r>
            <a:r>
              <a:rPr lang="en-US" sz="1800" dirty="0" err="1"/>
              <a:t>kiveszi</a:t>
            </a:r>
            <a:r>
              <a:rPr lang="en-US" sz="1800" dirty="0"/>
              <a:t> a </a:t>
            </a:r>
            <a:r>
              <a:rPr lang="en-US" sz="1800" dirty="0" err="1"/>
              <a:t>veremből</a:t>
            </a:r>
            <a:r>
              <a:rPr lang="en-US" sz="1800" dirty="0"/>
              <a:t> a </a:t>
            </a:r>
            <a:r>
              <a:rPr lang="en-US" sz="1800" dirty="0" err="1"/>
              <a:t>legfelső</a:t>
            </a:r>
            <a:r>
              <a:rPr lang="en-US" sz="1800" dirty="0"/>
              <a:t> </a:t>
            </a:r>
            <a:r>
              <a:rPr lang="en-US" sz="1800" dirty="0" err="1"/>
              <a:t>elemet</a:t>
            </a:r>
            <a:r>
              <a:rPr lang="en-US" sz="1800" dirty="0"/>
              <a:t>. </a:t>
            </a:r>
          </a:p>
          <a:p>
            <a:pPr lvl="0"/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algoritmus</a:t>
            </a:r>
            <a:r>
              <a:rPr lang="en-US" sz="1800" dirty="0"/>
              <a:t> </a:t>
            </a:r>
            <a:r>
              <a:rPr lang="en-US" sz="1800" dirty="0" err="1"/>
              <a:t>végén</a:t>
            </a:r>
            <a:r>
              <a:rPr lang="en-US" sz="1800" dirty="0"/>
              <a:t> V </a:t>
            </a:r>
            <a:r>
              <a:rPr lang="en-US" sz="1800" dirty="0" err="1"/>
              <a:t>egyelemű</a:t>
            </a:r>
            <a:r>
              <a:rPr lang="en-US" sz="1800" dirty="0"/>
              <a:t>, </a:t>
            </a:r>
            <a:r>
              <a:rPr lang="en-US" sz="1800" dirty="0" err="1"/>
              <a:t>és</a:t>
            </a:r>
            <a:r>
              <a:rPr lang="en-US" sz="1800" dirty="0"/>
              <a:t> V -ben a </a:t>
            </a:r>
            <a:r>
              <a:rPr lang="en-US" sz="1800" dirty="0" err="1"/>
              <a:t>szintaxisfa</a:t>
            </a:r>
            <a:r>
              <a:rPr lang="en-US" sz="1800" dirty="0"/>
              <a:t> </a:t>
            </a:r>
            <a:r>
              <a:rPr lang="en-US" sz="1800" dirty="0" err="1"/>
              <a:t>gyökere</a:t>
            </a:r>
            <a:r>
              <a:rPr lang="en-US" sz="1800" dirty="0"/>
              <a:t> van.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← 1 {</a:t>
            </a:r>
            <a:r>
              <a:rPr lang="en-US" sz="1800" dirty="0" err="1"/>
              <a:t>Ezzel</a:t>
            </a:r>
            <a:r>
              <a:rPr lang="en-US" sz="1800" dirty="0"/>
              <a:t> </a:t>
            </a:r>
            <a:r>
              <a:rPr lang="en-US" sz="1800" dirty="0" err="1"/>
              <a:t>indexeljük</a:t>
            </a:r>
            <a:r>
              <a:rPr lang="en-US" sz="1800" dirty="0"/>
              <a:t> S-t}</a:t>
            </a:r>
          </a:p>
          <a:p>
            <a:r>
              <a:rPr lang="en-US" sz="1800" dirty="0"/>
              <a:t>2: 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≤ S </a:t>
            </a:r>
            <a:r>
              <a:rPr lang="en-US" sz="1800" dirty="0" err="1"/>
              <a:t>hossza</a:t>
            </a:r>
            <a:r>
              <a:rPr lang="en-US" sz="1800" dirty="0"/>
              <a:t> </a:t>
            </a:r>
            <a:r>
              <a:rPr lang="en-US" sz="1800" b="1" dirty="0"/>
              <a:t>do</a:t>
            </a:r>
            <a:endParaRPr lang="en-US" sz="1800" dirty="0"/>
          </a:p>
          <a:p>
            <a:r>
              <a:rPr lang="en-US" sz="1800" dirty="0"/>
              <a:t>3: </a:t>
            </a:r>
            <a:r>
              <a:rPr lang="en-US" sz="1800" b="1" dirty="0"/>
              <a:t>if</a:t>
            </a:r>
            <a:r>
              <a:rPr lang="en-US" sz="1800" dirty="0"/>
              <a:t> Si </a:t>
            </a:r>
            <a:r>
              <a:rPr lang="en-US" sz="1800" dirty="0" err="1"/>
              <a:t>operátor</a:t>
            </a:r>
            <a:r>
              <a:rPr lang="en-US" sz="1800" dirty="0"/>
              <a:t> </a:t>
            </a:r>
            <a:r>
              <a:rPr lang="en-US" sz="1800" b="1" dirty="0"/>
              <a:t>then</a:t>
            </a:r>
            <a:endParaRPr lang="en-US" sz="1800" dirty="0"/>
          </a:p>
          <a:p>
            <a:r>
              <a:rPr lang="en-US" sz="1800" dirty="0"/>
              <a:t>4: T1 ← POP() {A </a:t>
            </a:r>
            <a:r>
              <a:rPr lang="en-US" sz="1800" dirty="0" err="1"/>
              <a:t>jobb</a:t>
            </a:r>
            <a:r>
              <a:rPr lang="en-US" sz="1800" dirty="0"/>
              <a:t> </a:t>
            </a:r>
            <a:r>
              <a:rPr lang="en-US" sz="1800" dirty="0" err="1"/>
              <a:t>oldali</a:t>
            </a:r>
            <a:r>
              <a:rPr lang="en-US" sz="1800" dirty="0"/>
              <a:t> </a:t>
            </a:r>
            <a:r>
              <a:rPr lang="en-US" sz="1800" dirty="0" err="1"/>
              <a:t>operandus</a:t>
            </a:r>
            <a:r>
              <a:rPr lang="en-US" sz="1800" dirty="0"/>
              <a:t>}</a:t>
            </a:r>
          </a:p>
          <a:p>
            <a:r>
              <a:rPr lang="en-US" sz="1800" dirty="0"/>
              <a:t>5: T2 ← POP() {A </a:t>
            </a:r>
            <a:r>
              <a:rPr lang="en-US" sz="1800" dirty="0" err="1"/>
              <a:t>bal</a:t>
            </a:r>
            <a:r>
              <a:rPr lang="en-US" sz="1800" dirty="0"/>
              <a:t> </a:t>
            </a:r>
            <a:r>
              <a:rPr lang="en-US" sz="1800" dirty="0" err="1"/>
              <a:t>oldali</a:t>
            </a:r>
            <a:r>
              <a:rPr lang="en-US" sz="1800" dirty="0"/>
              <a:t> </a:t>
            </a:r>
            <a:r>
              <a:rPr lang="en-US" sz="1800" dirty="0" err="1"/>
              <a:t>operandus</a:t>
            </a:r>
            <a:r>
              <a:rPr lang="en-US" sz="1800" dirty="0"/>
              <a:t>}</a:t>
            </a:r>
          </a:p>
          <a:p>
            <a:r>
              <a:rPr lang="en-US" sz="1800" dirty="0"/>
              <a:t>6: A ← APPLY (T2, Si, T1)</a:t>
            </a:r>
          </a:p>
          <a:p>
            <a:r>
              <a:rPr lang="en-US" sz="1800" dirty="0"/>
              <a:t>7: PUSH(A)</a:t>
            </a:r>
          </a:p>
          <a:p>
            <a:r>
              <a:rPr lang="en-US" sz="1800" dirty="0"/>
              <a:t>8</a:t>
            </a:r>
            <a:r>
              <a:rPr lang="en-US" sz="1800" b="1" dirty="0"/>
              <a:t>: else</a:t>
            </a:r>
            <a:endParaRPr lang="en-US" sz="1800" dirty="0"/>
          </a:p>
          <a:p>
            <a:r>
              <a:rPr lang="en-US" sz="1800" dirty="0"/>
              <a:t>9: PUSH(Si)</a:t>
            </a:r>
          </a:p>
          <a:p>
            <a:r>
              <a:rPr lang="en-US" sz="1800" dirty="0"/>
              <a:t>10: </a:t>
            </a:r>
            <a:r>
              <a:rPr lang="en-US" sz="1800" b="1" dirty="0"/>
              <a:t>end if</a:t>
            </a:r>
            <a:endParaRPr lang="en-US" sz="1800" dirty="0"/>
          </a:p>
          <a:p>
            <a:r>
              <a:rPr lang="en-US" sz="1800" dirty="0"/>
              <a:t>11: </a:t>
            </a:r>
            <a:r>
              <a:rPr lang="en-US" sz="1800" dirty="0" err="1"/>
              <a:t>i</a:t>
            </a:r>
            <a:r>
              <a:rPr lang="en-US" sz="1800" dirty="0"/>
              <a:t> ←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  <a:p>
            <a:r>
              <a:rPr lang="en-US" sz="1800" dirty="0"/>
              <a:t>12: </a:t>
            </a:r>
            <a:r>
              <a:rPr lang="en-US" sz="1800" b="1" dirty="0"/>
              <a:t>end while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89203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06829" y="14514"/>
            <a:ext cx="7289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sz="1800" b="1" dirty="0"/>
              <a:t>ÁBRÁZOLÁS</a:t>
            </a:r>
            <a:endParaRPr lang="en-US" sz="1800" dirty="0"/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felépített</a:t>
            </a:r>
            <a:r>
              <a:rPr lang="en-US" sz="1800" dirty="0"/>
              <a:t> </a:t>
            </a:r>
            <a:r>
              <a:rPr lang="en-US" sz="1800" dirty="0" err="1"/>
              <a:t>szintaxisfát</a:t>
            </a:r>
            <a:r>
              <a:rPr lang="en-US" sz="1800" dirty="0"/>
              <a:t> </a:t>
            </a:r>
            <a:r>
              <a:rPr lang="en-US" sz="1800" dirty="0" err="1"/>
              <a:t>ábrázolni</a:t>
            </a:r>
            <a:r>
              <a:rPr lang="en-US" sz="1800" dirty="0"/>
              <a:t> is </a:t>
            </a:r>
            <a:r>
              <a:rPr lang="en-US" sz="1800" dirty="0" err="1"/>
              <a:t>kell</a:t>
            </a:r>
            <a:r>
              <a:rPr lang="en-US" sz="1800" dirty="0"/>
              <a:t> a </a:t>
            </a:r>
            <a:r>
              <a:rPr lang="en-US" sz="1800" dirty="0" err="1"/>
              <a:t>számítógépen</a:t>
            </a:r>
            <a:r>
              <a:rPr lang="en-US" sz="1800" dirty="0"/>
              <a:t>. </a:t>
            </a:r>
            <a:r>
              <a:rPr lang="en-US" sz="1800" dirty="0" err="1"/>
              <a:t>Ennek</a:t>
            </a:r>
            <a:r>
              <a:rPr lang="en-US" sz="1800" dirty="0"/>
              <a:t> </a:t>
            </a:r>
            <a:r>
              <a:rPr lang="en-US" sz="1800" dirty="0" err="1"/>
              <a:t>két</a:t>
            </a:r>
            <a:r>
              <a:rPr lang="en-US" sz="1800" dirty="0"/>
              <a:t> </a:t>
            </a:r>
            <a:r>
              <a:rPr lang="en-US" sz="1800" dirty="0" err="1"/>
              <a:t>módja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endParaRPr lang="en-US" sz="1800" dirty="0"/>
          </a:p>
          <a:p>
            <a:r>
              <a:rPr lang="en-US" sz="1800" dirty="0" err="1"/>
              <a:t>ábrázolás</a:t>
            </a:r>
            <a:r>
              <a:rPr lang="en-US" sz="1800" dirty="0"/>
              <a:t> </a:t>
            </a:r>
            <a:r>
              <a:rPr lang="en-US" sz="1800" dirty="0" err="1"/>
              <a:t>négyesekkel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hármasokkal</a:t>
            </a:r>
            <a:r>
              <a:rPr lang="en-US" sz="1800" dirty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3584" y="1932802"/>
            <a:ext cx="889506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1.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Műveletek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ábrázolása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négyesekkel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Négyelemű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rekordokkal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ábrázoljuk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szintaxisfát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. Minden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rekor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első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eleme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operátor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majd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azt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követi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operátor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két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operandusa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utolsó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mutató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adott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művelet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eredményére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mutat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Például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az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+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SY10"/>
              </a:rPr>
              <a:t>∗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c</a:t>
            </a:r>
            <a:r>
              <a:rPr kumimoji="0" lang="en-US" altLang="en-US" sz="1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7"/>
              </a:rPr>
              <a:t>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7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SY10"/>
              </a:rPr>
              <a:t>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SY10"/>
              </a:rPr>
              <a:t>∗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kifejezés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esetén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következő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négyesekkel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ábrázolhatjuk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szintaxisfát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(+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, a, b, 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pow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, c, d, q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SY10"/>
              </a:rPr>
              <a:t>∗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, p, q, 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SY10"/>
              </a:rPr>
              <a:t>∗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, e, f, 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és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SY10"/>
              </a:rPr>
              <a:t>−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, r, s, 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Mivel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-re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és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harmadik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lépés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után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már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nincs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szükség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ezek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újra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felhasználhatók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ekkor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-re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és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MI1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-re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nincs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szükség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1.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Műveletek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ábrázolása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BX12"/>
              </a:rPr>
              <a:t>hármasokkal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hármasokkal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történő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ábrázolás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csak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annyiban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tér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el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négyesektől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hogy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negyedik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elemet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elhagyjuk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, 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helyette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mutatókat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alkalmazunk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megfelelő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módon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Műveletek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hármasokkal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előző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formula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hármasokkal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ábrázolva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alábbi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ábrákon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látható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.</a:t>
            </a:r>
            <a:endParaRPr lang="en-US" altLang="en-US" sz="1800" dirty="0">
              <a:latin typeface="+mj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azaz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MR10"/>
              </a:rPr>
              <a:t>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56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04800" y="38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397165" y="228600"/>
          <a:ext cx="7033858" cy="1477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46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59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cím1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cím2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↑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cím3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mutató cím1-re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mutató cím2 -re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cím4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cím5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mutató</a:t>
                      </a:r>
                      <a:r>
                        <a:rPr lang="en-US" sz="1800" dirty="0">
                          <a:effectLst/>
                        </a:rPr>
                        <a:t> cím3 </a:t>
                      </a:r>
                      <a:r>
                        <a:rPr lang="en-US" sz="1800" dirty="0" err="1">
                          <a:effectLst/>
                        </a:rPr>
                        <a:t>ra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mutató</a:t>
                      </a:r>
                      <a:r>
                        <a:rPr lang="en-US" sz="1800" dirty="0">
                          <a:effectLst/>
                        </a:rPr>
                        <a:t>  cím4 -re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489530" y="20251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azaz</a:t>
            </a:r>
            <a:endParaRPr lang="en-US" sz="1800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609600" y="28194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b="1" u="sng" dirty="0"/>
              <a:t>+                                        a                                                     b___</a:t>
            </a:r>
          </a:p>
          <a:p>
            <a:r>
              <a:rPr lang="en-US" sz="1800" b="1" dirty="0"/>
              <a:t> </a:t>
            </a:r>
            <a:r>
              <a:rPr lang="en-US" sz="1800" b="1" dirty="0">
                <a:effectLst/>
              </a:rPr>
              <a:t> </a:t>
            </a:r>
            <a:r>
              <a:rPr lang="en-US" sz="1800" b="1" dirty="0"/>
              <a:t> </a:t>
            </a:r>
          </a:p>
          <a:p>
            <a:r>
              <a:rPr lang="en-US" sz="1800" b="1" u="sng" dirty="0"/>
              <a:t>↑                                       c                                                    d____</a:t>
            </a:r>
          </a:p>
          <a:p>
            <a:r>
              <a:rPr lang="en-US" sz="1800" b="1" dirty="0">
                <a:ea typeface="Calibri"/>
                <a:cs typeface="Times New Roman"/>
              </a:rPr>
              <a:t>                                     </a:t>
            </a:r>
          </a:p>
          <a:p>
            <a:r>
              <a:rPr lang="en-US" sz="1800" b="1" u="sng" dirty="0">
                <a:ea typeface="Calibri"/>
                <a:cs typeface="Times New Roman"/>
              </a:rPr>
              <a:t>*                                    </a:t>
            </a:r>
            <a:r>
              <a:rPr lang="en-US" sz="1800" b="1" u="sng" dirty="0" err="1">
                <a:ea typeface="Calibri"/>
                <a:cs typeface="Times New Roman"/>
              </a:rPr>
              <a:t>mutató</a:t>
            </a:r>
            <a:r>
              <a:rPr lang="en-US" sz="1800" b="1" u="sng" dirty="0">
                <a:ea typeface="Calibri"/>
                <a:cs typeface="Times New Roman"/>
              </a:rPr>
              <a:t>                                         </a:t>
            </a:r>
            <a:r>
              <a:rPr lang="en-US" sz="1800" b="1" u="sng" dirty="0" err="1">
                <a:ea typeface="Calibri"/>
                <a:cs typeface="Times New Roman"/>
              </a:rPr>
              <a:t>mutató</a:t>
            </a:r>
            <a:endParaRPr lang="en-US" sz="1800" b="1" u="sng" dirty="0">
              <a:ea typeface="Calibri"/>
              <a:cs typeface="Times New Roman"/>
            </a:endParaRPr>
          </a:p>
          <a:p>
            <a:endParaRPr lang="en-US" sz="1800" b="1" dirty="0">
              <a:ea typeface="Calibri"/>
              <a:cs typeface="Times New Roman"/>
            </a:endParaRPr>
          </a:p>
          <a:p>
            <a:r>
              <a:rPr lang="en-US" sz="1800" b="1" u="sng" dirty="0">
                <a:ea typeface="Calibri"/>
                <a:cs typeface="Times New Roman"/>
              </a:rPr>
              <a:t>*                                     e                                                    f _____</a:t>
            </a:r>
          </a:p>
          <a:p>
            <a:endParaRPr lang="en-US" sz="1800" b="1" dirty="0">
              <a:ea typeface="Calibri"/>
              <a:cs typeface="Times New Roman"/>
            </a:endParaRPr>
          </a:p>
          <a:p>
            <a:r>
              <a:rPr lang="en-US" sz="1800" b="1" u="sng" dirty="0">
                <a:ea typeface="Calibri"/>
                <a:cs typeface="Times New Roman"/>
              </a:rPr>
              <a:t>-                                     </a:t>
            </a:r>
            <a:r>
              <a:rPr lang="en-US" sz="1800" b="1" u="sng" dirty="0" err="1">
                <a:ea typeface="Calibri"/>
                <a:cs typeface="Times New Roman"/>
              </a:rPr>
              <a:t>mutató</a:t>
            </a:r>
            <a:r>
              <a:rPr lang="en-US" sz="1800" b="1" u="sng" dirty="0">
                <a:ea typeface="Calibri"/>
                <a:cs typeface="Times New Roman"/>
              </a:rPr>
              <a:t>                                        </a:t>
            </a:r>
            <a:r>
              <a:rPr lang="en-US" sz="1800" b="1" u="sng" dirty="0" err="1">
                <a:ea typeface="Calibri"/>
                <a:cs typeface="Times New Roman"/>
              </a:rPr>
              <a:t>mutató</a:t>
            </a:r>
            <a:endParaRPr lang="en-US" sz="1800" dirty="0"/>
          </a:p>
          <a:p>
            <a:endParaRPr lang="en-US" sz="1800" dirty="0"/>
          </a:p>
        </p:txBody>
      </p:sp>
      <p:cxnSp>
        <p:nvCxnSpPr>
          <p:cNvPr id="20" name="Egyenes összekötő nyíllal 19"/>
          <p:cNvCxnSpPr/>
          <p:nvPr/>
        </p:nvCxnSpPr>
        <p:spPr>
          <a:xfrm flipH="1" flipV="1">
            <a:off x="781917" y="3352800"/>
            <a:ext cx="2189883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 flipH="1" flipV="1">
            <a:off x="914400" y="3848100"/>
            <a:ext cx="495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H="1" flipV="1">
            <a:off x="914400" y="4343400"/>
            <a:ext cx="2057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 flipH="1" flipV="1">
            <a:off x="914400" y="4914900"/>
            <a:ext cx="487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676400" y="5958721"/>
            <a:ext cx="38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Példa</a:t>
            </a:r>
            <a:r>
              <a:rPr lang="en-US" sz="1800" dirty="0"/>
              <a:t> </a:t>
            </a:r>
            <a:r>
              <a:rPr lang="en-US" sz="1800" dirty="0" err="1"/>
              <a:t>hármasokkal</a:t>
            </a:r>
            <a:r>
              <a:rPr lang="en-US" sz="1800" dirty="0"/>
              <a:t> </a:t>
            </a:r>
            <a:r>
              <a:rPr lang="en-US" sz="1800" dirty="0" err="1"/>
              <a:t>történő</a:t>
            </a:r>
            <a:r>
              <a:rPr lang="en-US" sz="1800" dirty="0"/>
              <a:t> </a:t>
            </a:r>
            <a:r>
              <a:rPr lang="en-US" sz="1800" dirty="0" err="1"/>
              <a:t>ábrázolásra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280554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0" y="24063"/>
            <a:ext cx="857851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Szemantikadefiníciós</a:t>
            </a:r>
            <a:r>
              <a:rPr lang="en-US" sz="2800" b="1" dirty="0"/>
              <a:t> </a:t>
            </a:r>
            <a:r>
              <a:rPr lang="en-US" sz="2800" b="1" dirty="0" err="1"/>
              <a:t>módszerek</a:t>
            </a:r>
            <a:r>
              <a:rPr lang="hu-HU" sz="2800" b="1" dirty="0"/>
              <a:t> (áttekintés)</a:t>
            </a:r>
            <a:endParaRPr lang="en-US" sz="2800" b="1" dirty="0"/>
          </a:p>
          <a:p>
            <a:pPr algn="ctr"/>
            <a:endParaRPr lang="hu-HU" sz="2800" b="1" dirty="0"/>
          </a:p>
          <a:p>
            <a:r>
              <a:rPr lang="hu-HU" dirty="0"/>
              <a:t>A szintaxis alapján felírt modellek jelentése:</a:t>
            </a:r>
            <a:endParaRPr lang="en-US" dirty="0"/>
          </a:p>
          <a:p>
            <a:endParaRPr lang="hu-HU" dirty="0"/>
          </a:p>
          <a:p>
            <a:r>
              <a:rPr lang="en-US" dirty="0"/>
              <a:t>* </a:t>
            </a:r>
            <a:r>
              <a:rPr lang="hu-HU" dirty="0"/>
              <a:t>Műveleti</a:t>
            </a:r>
            <a:r>
              <a:rPr lang="en-US" dirty="0"/>
              <a:t> </a:t>
            </a:r>
            <a:r>
              <a:rPr lang="hu-HU" dirty="0"/>
              <a:t>(operációs) szemantika: </a:t>
            </a:r>
            <a:r>
              <a:rPr lang="en-US" dirty="0"/>
              <a:t> </a:t>
            </a:r>
            <a:r>
              <a:rPr lang="hu-HU" dirty="0"/>
              <a:t>„Programozóknak”</a:t>
            </a:r>
          </a:p>
          <a:p>
            <a:r>
              <a:rPr lang="hu-HU" dirty="0"/>
              <a:t>–</a:t>
            </a:r>
            <a:r>
              <a:rPr lang="en-US" dirty="0"/>
              <a:t> </a:t>
            </a:r>
            <a:r>
              <a:rPr lang="hu-HU" dirty="0"/>
              <a:t>Megadja, mi történik a végrehajtás (számítások) során</a:t>
            </a:r>
          </a:p>
          <a:p>
            <a:r>
              <a:rPr lang="hu-HU" dirty="0"/>
              <a:t>–</a:t>
            </a:r>
            <a:r>
              <a:rPr lang="en-US" dirty="0"/>
              <a:t> </a:t>
            </a:r>
            <a:r>
              <a:rPr lang="hu-HU" dirty="0"/>
              <a:t>Egyszerű elemekre épít: pl. állapotok, akciók </a:t>
            </a:r>
            <a:endParaRPr lang="en-US" dirty="0"/>
          </a:p>
          <a:p>
            <a:endParaRPr lang="hu-HU" dirty="0"/>
          </a:p>
          <a:p>
            <a:r>
              <a:rPr lang="en-US" dirty="0"/>
              <a:t> *</a:t>
            </a:r>
            <a:r>
              <a:rPr lang="hu-HU" dirty="0"/>
              <a:t>Axiomatikus</a:t>
            </a:r>
            <a:r>
              <a:rPr lang="en-US" dirty="0"/>
              <a:t> </a:t>
            </a:r>
            <a:r>
              <a:rPr lang="hu-HU" dirty="0"/>
              <a:t>szemantika: </a:t>
            </a:r>
            <a:r>
              <a:rPr lang="en-US" dirty="0"/>
              <a:t> </a:t>
            </a:r>
            <a:r>
              <a:rPr lang="hu-HU" dirty="0"/>
              <a:t>„Helyességbizonyításhoz”</a:t>
            </a:r>
          </a:p>
          <a:p>
            <a:r>
              <a:rPr lang="hu-HU" dirty="0"/>
              <a:t>–</a:t>
            </a:r>
            <a:r>
              <a:rPr lang="en-US" dirty="0"/>
              <a:t> </a:t>
            </a:r>
            <a:r>
              <a:rPr lang="hu-HU" dirty="0"/>
              <a:t>Állítás nyelv + axiómakészlet + következtetési szabályok</a:t>
            </a:r>
          </a:p>
          <a:p>
            <a:r>
              <a:rPr lang="hu-HU" dirty="0"/>
              <a:t>–</a:t>
            </a:r>
            <a:r>
              <a:rPr lang="en-US" dirty="0"/>
              <a:t> </a:t>
            </a:r>
            <a:r>
              <a:rPr lang="hu-HU" dirty="0"/>
              <a:t>Pl. automatikus tételbizonyító rendszerekhez</a:t>
            </a:r>
            <a:endParaRPr lang="en-US" dirty="0"/>
          </a:p>
          <a:p>
            <a:endParaRPr lang="hu-HU" dirty="0"/>
          </a:p>
          <a:p>
            <a:r>
              <a:rPr lang="en-US" dirty="0"/>
              <a:t>* </a:t>
            </a:r>
            <a:r>
              <a:rPr lang="hu-HU" dirty="0"/>
              <a:t>Denotációs</a:t>
            </a:r>
            <a:r>
              <a:rPr lang="en-US" dirty="0"/>
              <a:t> </a:t>
            </a:r>
            <a:r>
              <a:rPr lang="hu-HU" dirty="0"/>
              <a:t>szemantika: </a:t>
            </a:r>
            <a:r>
              <a:rPr lang="en-US" dirty="0"/>
              <a:t> </a:t>
            </a:r>
            <a:r>
              <a:rPr lang="hu-HU" dirty="0"/>
              <a:t>„Fordítóprogramokhoz”</a:t>
            </a:r>
          </a:p>
          <a:p>
            <a:r>
              <a:rPr lang="hu-HU" dirty="0"/>
              <a:t>–</a:t>
            </a:r>
            <a:r>
              <a:rPr lang="en-US" dirty="0"/>
              <a:t> </a:t>
            </a:r>
            <a:r>
              <a:rPr lang="hu-HU" dirty="0"/>
              <a:t>Szintaxis által meghatározott leképzés egy ismert </a:t>
            </a:r>
            <a:r>
              <a:rPr lang="hu-HU" dirty="0" err="1"/>
              <a:t>doménre</a:t>
            </a:r>
            <a:endParaRPr lang="hu-HU" dirty="0"/>
          </a:p>
          <a:p>
            <a:r>
              <a:rPr lang="en-US" dirty="0"/>
              <a:t>   </a:t>
            </a:r>
            <a:r>
              <a:rPr lang="hu-HU" dirty="0"/>
              <a:t>Ismert matematikai </a:t>
            </a:r>
            <a:r>
              <a:rPr lang="hu-HU" dirty="0" err="1"/>
              <a:t>domén</a:t>
            </a:r>
            <a:r>
              <a:rPr lang="hu-HU" dirty="0"/>
              <a:t>, pl. számítási szekvencia, vezérlési gráf, </a:t>
            </a:r>
          </a:p>
          <a:p>
            <a:r>
              <a:rPr lang="en-US" dirty="0"/>
              <a:t>   </a:t>
            </a:r>
            <a:r>
              <a:rPr lang="hu-HU" dirty="0"/>
              <a:t>állapothalmaz, ... és ezeken definiált műveletek (összefűzés, unió, ...)</a:t>
            </a:r>
          </a:p>
          <a:p>
            <a:r>
              <a:rPr lang="hu-HU" dirty="0"/>
              <a:t>–</a:t>
            </a:r>
            <a:r>
              <a:rPr lang="en-US" dirty="0"/>
              <a:t> </a:t>
            </a:r>
            <a:r>
              <a:rPr lang="hu-HU" dirty="0"/>
              <a:t>A modellek vizsgálata a mögöttes matematikai </a:t>
            </a:r>
            <a:r>
              <a:rPr lang="hu-HU" dirty="0" err="1"/>
              <a:t>domén</a:t>
            </a:r>
            <a:r>
              <a:rPr lang="hu-HU" dirty="0"/>
              <a:t> vizsgálatára </a:t>
            </a:r>
          </a:p>
          <a:p>
            <a:r>
              <a:rPr lang="hu-HU" dirty="0"/>
              <a:t>vezethető vissza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14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628132" y="533400"/>
            <a:ext cx="327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Szemantikadefiníciós</a:t>
            </a:r>
            <a:r>
              <a:rPr lang="en-US" b="1" dirty="0"/>
              <a:t> </a:t>
            </a:r>
            <a:r>
              <a:rPr lang="en-US" b="1" dirty="0" err="1"/>
              <a:t>módszerek</a:t>
            </a:r>
            <a:endParaRPr lang="en-US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358716" y="915128"/>
            <a:ext cx="22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Verbális</a:t>
            </a:r>
            <a:r>
              <a:rPr lang="en-US" dirty="0"/>
              <a:t> </a:t>
            </a:r>
            <a:r>
              <a:rPr lang="en-US" dirty="0" err="1"/>
              <a:t>szemantika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627668" y="2023628"/>
            <a:ext cx="8609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definiált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élő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szemantika</a:t>
            </a:r>
            <a:r>
              <a:rPr lang="en-US" dirty="0"/>
              <a:t> </a:t>
            </a:r>
            <a:r>
              <a:rPr lang="en-US" dirty="0" err="1"/>
              <a:t>definiálására</a:t>
            </a:r>
            <a:r>
              <a:rPr lang="en-US" dirty="0"/>
              <a:t> </a:t>
            </a:r>
            <a:r>
              <a:rPr lang="en-US" dirty="0" err="1"/>
              <a:t>készült</a:t>
            </a:r>
            <a:r>
              <a:rPr lang="en-US" dirty="0"/>
              <a:t>,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hosszan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gazdaságtalanul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dirty="0" err="1"/>
              <a:t>írható</a:t>
            </a:r>
            <a:r>
              <a:rPr lang="en-US" dirty="0"/>
              <a:t> le a </a:t>
            </a:r>
            <a:r>
              <a:rPr lang="en-US" dirty="0" err="1"/>
              <a:t>kívánt</a:t>
            </a:r>
            <a:r>
              <a:rPr lang="en-US" dirty="0"/>
              <a:t> </a:t>
            </a:r>
            <a:r>
              <a:rPr lang="en-US" dirty="0" err="1"/>
              <a:t>szemantika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  </a:t>
            </a:r>
            <a:r>
              <a:rPr lang="en-US" dirty="0" err="1"/>
              <a:t>szemantika</a:t>
            </a:r>
            <a:r>
              <a:rPr lang="en-US" dirty="0"/>
              <a:t> </a:t>
            </a:r>
            <a:r>
              <a:rPr lang="en-US" dirty="0" err="1"/>
              <a:t>szöveges</a:t>
            </a:r>
            <a:r>
              <a:rPr lang="en-US" dirty="0"/>
              <a:t> </a:t>
            </a:r>
            <a:r>
              <a:rPr lang="en-US" dirty="0" err="1"/>
              <a:t>megadásához</a:t>
            </a:r>
            <a:r>
              <a:rPr lang="en-US" dirty="0"/>
              <a:t> a 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programjait</a:t>
            </a:r>
            <a:r>
              <a:rPr lang="en-US" dirty="0"/>
              <a:t> </a:t>
            </a:r>
            <a:r>
              <a:rPr lang="en-US" dirty="0" err="1"/>
              <a:t>jelsorozat</a:t>
            </a:r>
            <a:r>
              <a:rPr lang="en-US" dirty="0"/>
              <a:t> </a:t>
            </a:r>
            <a:r>
              <a:rPr lang="en-US" dirty="0" err="1"/>
              <a:t>szinten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formális</a:t>
            </a:r>
            <a:r>
              <a:rPr lang="en-US" dirty="0"/>
              <a:t> </a:t>
            </a:r>
            <a:r>
              <a:rPr lang="en-US" dirty="0" err="1"/>
              <a:t>szintaxis</a:t>
            </a:r>
            <a:r>
              <a:rPr lang="en-US" dirty="0"/>
              <a:t> (</a:t>
            </a:r>
            <a:r>
              <a:rPr lang="en-US" dirty="0" err="1"/>
              <a:t>pld</a:t>
            </a:r>
            <a:r>
              <a:rPr lang="en-US" dirty="0"/>
              <a:t> BNF  </a:t>
            </a:r>
            <a:r>
              <a:rPr lang="en-US" dirty="0" err="1"/>
              <a:t>azaz</a:t>
            </a:r>
            <a:r>
              <a:rPr lang="en-US" dirty="0"/>
              <a:t> Bacchus-</a:t>
            </a:r>
            <a:r>
              <a:rPr lang="en-US" dirty="0" err="1"/>
              <a:t>Naur</a:t>
            </a:r>
            <a:r>
              <a:rPr lang="en-US" dirty="0"/>
              <a:t> forma) </a:t>
            </a:r>
            <a:r>
              <a:rPr lang="en-US" dirty="0" err="1"/>
              <a:t>mellett</a:t>
            </a:r>
            <a:r>
              <a:rPr lang="en-US" dirty="0"/>
              <a:t> is.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533400" y="1524000"/>
            <a:ext cx="221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igazán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? 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45375" y="3628105"/>
            <a:ext cx="668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precíz</a:t>
            </a:r>
            <a:r>
              <a:rPr lang="en-US" dirty="0"/>
              <a:t> </a:t>
            </a:r>
            <a:r>
              <a:rPr lang="en-US" dirty="0" err="1"/>
              <a:t>definíciója</a:t>
            </a:r>
            <a:r>
              <a:rPr lang="en-US" dirty="0"/>
              <a:t> </a:t>
            </a:r>
            <a:r>
              <a:rPr lang="en-US" dirty="0" err="1"/>
              <a:t>tisztán</a:t>
            </a:r>
            <a:r>
              <a:rPr lang="en-US" dirty="0"/>
              <a:t> </a:t>
            </a:r>
            <a:r>
              <a:rPr lang="en-US" dirty="0" err="1"/>
              <a:t>szöveges</a:t>
            </a:r>
            <a:r>
              <a:rPr lang="en-US" dirty="0"/>
              <a:t> </a:t>
            </a:r>
            <a:r>
              <a:rPr lang="en-US" dirty="0" err="1"/>
              <a:t>leírással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adható</a:t>
            </a:r>
            <a:r>
              <a:rPr lang="en-US" dirty="0"/>
              <a:t> meg.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68989" y="4150021"/>
            <a:ext cx="49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Szemantika</a:t>
            </a:r>
            <a:r>
              <a:rPr lang="en-US" dirty="0"/>
              <a:t> </a:t>
            </a:r>
            <a:r>
              <a:rPr lang="en-US" dirty="0" err="1"/>
              <a:t>megadása</a:t>
            </a:r>
            <a:r>
              <a:rPr lang="en-US" dirty="0"/>
              <a:t> </a:t>
            </a:r>
            <a:r>
              <a:rPr lang="en-US" dirty="0" err="1"/>
              <a:t>absztrakt</a:t>
            </a:r>
            <a:r>
              <a:rPr lang="en-US" dirty="0"/>
              <a:t> program </a:t>
            </a:r>
            <a:r>
              <a:rPr lang="en-US" dirty="0" err="1"/>
              <a:t>alapján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533399" y="4431268"/>
            <a:ext cx="649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 </a:t>
            </a:r>
            <a:r>
              <a:rPr lang="en-US" dirty="0" err="1"/>
              <a:t>Fordítóprogramos</a:t>
            </a:r>
            <a:r>
              <a:rPr lang="en-US" dirty="0"/>
              <a:t> </a:t>
            </a:r>
            <a:r>
              <a:rPr lang="en-US" dirty="0" err="1"/>
              <a:t>szemantika</a:t>
            </a:r>
            <a:r>
              <a:rPr lang="en-US" dirty="0"/>
              <a:t> :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COMP </a:t>
            </a:r>
            <a:r>
              <a:rPr lang="en-US" dirty="0" err="1"/>
              <a:t>fordítóprogram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533400" y="4800600"/>
            <a:ext cx="704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mondatára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TP = COMP (SP)  </a:t>
            </a:r>
            <a:r>
              <a:rPr lang="en-US" dirty="0" err="1"/>
              <a:t>függvényértéket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.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2400" y="513551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Minden X </a:t>
            </a:r>
            <a:r>
              <a:rPr lang="en-US" dirty="0">
                <a:latin typeface="MS UI Gothic"/>
                <a:ea typeface="MS UI Gothic"/>
              </a:rPr>
              <a:t>→ Y</a:t>
            </a:r>
            <a:r>
              <a:rPr lang="en-US" baseline="-25000" dirty="0">
                <a:latin typeface="MS UI Gothic"/>
                <a:ea typeface="MS UI Gothic"/>
              </a:rPr>
              <a:t>1</a:t>
            </a:r>
            <a:r>
              <a:rPr lang="en-US" dirty="0">
                <a:latin typeface="MS UI Gothic"/>
                <a:ea typeface="MS UI Gothic"/>
              </a:rPr>
              <a:t>…</a:t>
            </a:r>
            <a:r>
              <a:rPr lang="en-US" dirty="0" err="1">
                <a:latin typeface="MS UI Gothic"/>
                <a:ea typeface="MS UI Gothic"/>
              </a:rPr>
              <a:t>Y</a:t>
            </a:r>
            <a:r>
              <a:rPr lang="en-US" baseline="-25000" dirty="0" err="1">
                <a:latin typeface="MS UI Gothic"/>
                <a:ea typeface="MS UI Gothic"/>
              </a:rPr>
              <a:t>k</a:t>
            </a:r>
            <a:endParaRPr lang="en-US" baseline="-250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255790" y="5152722"/>
            <a:ext cx="688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helyettesítéshez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alatti</a:t>
            </a:r>
            <a:r>
              <a:rPr lang="en-US" dirty="0"/>
              <a:t>   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dirty="0"/>
              <a:t>(</a:t>
            </a:r>
            <a:r>
              <a:rPr lang="en-US" dirty="0">
                <a:latin typeface="MS UI Gothic"/>
                <a:ea typeface="MS UI Gothic"/>
              </a:rPr>
              <a:t>Y</a:t>
            </a:r>
            <a:r>
              <a:rPr lang="en-US" baseline="-25000" dirty="0">
                <a:latin typeface="MS UI Gothic"/>
                <a:ea typeface="MS UI Gothic"/>
              </a:rPr>
              <a:t>1</a:t>
            </a:r>
            <a:r>
              <a:rPr lang="en-US" dirty="0">
                <a:latin typeface="MS UI Gothic"/>
                <a:ea typeface="MS UI Gothic"/>
              </a:rPr>
              <a:t>…</a:t>
            </a:r>
            <a:r>
              <a:rPr lang="en-US" dirty="0" err="1">
                <a:latin typeface="MS UI Gothic"/>
                <a:ea typeface="MS UI Gothic"/>
              </a:rPr>
              <a:t>Y</a:t>
            </a:r>
            <a:r>
              <a:rPr lang="en-US" baseline="-25000" dirty="0" err="1">
                <a:latin typeface="MS UI Gothic"/>
                <a:ea typeface="MS UI Gothic"/>
              </a:rPr>
              <a:t>k</a:t>
            </a:r>
            <a:r>
              <a:rPr lang="en-US" dirty="0"/>
              <a:t>)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akciót</a:t>
            </a:r>
            <a:r>
              <a:rPr lang="en-US" dirty="0"/>
              <a:t> </a:t>
            </a:r>
            <a:r>
              <a:rPr lang="en-US" dirty="0" err="1"/>
              <a:t>rendelünk</a:t>
            </a:r>
            <a:r>
              <a:rPr lang="en-US" dirty="0"/>
              <a:t>.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152400" y="5663855"/>
            <a:ext cx="8704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igazán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? </a:t>
            </a:r>
          </a:p>
          <a:p>
            <a:r>
              <a:rPr lang="en-US" dirty="0"/>
              <a:t>-     a </a:t>
            </a:r>
            <a:r>
              <a:rPr lang="en-US" dirty="0" err="1"/>
              <a:t>célnyelvnek</a:t>
            </a:r>
            <a:r>
              <a:rPr lang="en-US" dirty="0"/>
              <a:t> </a:t>
            </a:r>
            <a:r>
              <a:rPr lang="en-US" dirty="0" err="1"/>
              <a:t>kielégítően</a:t>
            </a:r>
            <a:r>
              <a:rPr lang="en-US" dirty="0"/>
              <a:t> </a:t>
            </a:r>
            <a:r>
              <a:rPr lang="en-US" dirty="0" err="1"/>
              <a:t>definiáltnak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lennie</a:t>
            </a:r>
            <a:endParaRPr lang="en-US" dirty="0"/>
          </a:p>
          <a:p>
            <a:r>
              <a:rPr lang="en-US" dirty="0"/>
              <a:t>-   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forrás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célnyelv</a:t>
            </a:r>
            <a:r>
              <a:rPr lang="en-US" dirty="0"/>
              <a:t> </a:t>
            </a:r>
            <a:r>
              <a:rPr lang="en-US" dirty="0" err="1"/>
              <a:t>kapcsolatáról</a:t>
            </a:r>
            <a:r>
              <a:rPr lang="en-US" dirty="0"/>
              <a:t> ad </a:t>
            </a:r>
            <a:r>
              <a:rPr lang="en-US" dirty="0" err="1"/>
              <a:t>információt</a:t>
            </a:r>
            <a:r>
              <a:rPr lang="en-US" dirty="0"/>
              <a:t>, </a:t>
            </a:r>
            <a:r>
              <a:rPr lang="en-US" dirty="0" err="1"/>
              <a:t>elfedi</a:t>
            </a:r>
            <a:r>
              <a:rPr lang="en-US" dirty="0"/>
              <a:t> a </a:t>
            </a:r>
            <a:r>
              <a:rPr lang="en-US" dirty="0" err="1"/>
              <a:t>forrásnyelv</a:t>
            </a:r>
            <a:r>
              <a:rPr lang="en-US" dirty="0"/>
              <a:t>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alatti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szemantikáját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13315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FEBFEE-61E3-4619-9872-4CE1DA8A959B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hu-HU" altLang="hu-HU" sz="1400"/>
          </a:p>
        </p:txBody>
      </p:sp>
      <p:sp>
        <p:nvSpPr>
          <p:cNvPr id="13316" name="Szövegdoboz 3"/>
          <p:cNvSpPr txBox="1">
            <a:spLocks noChangeArrowheads="1"/>
          </p:cNvSpPr>
          <p:nvPr/>
        </p:nvSpPr>
        <p:spPr bwMode="auto">
          <a:xfrm>
            <a:off x="0" y="0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180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1.1 </a:t>
            </a:r>
            <a:r>
              <a:rPr lang="hu-HU" altLang="hu-HU" sz="1800" b="1"/>
              <a:t>Strukturális elemzés </a:t>
            </a:r>
            <a:r>
              <a:rPr lang="hu-HU" altLang="hu-HU" sz="1800"/>
              <a:t>A forráskód struktúráját elemzi.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1.1.1</a:t>
            </a:r>
            <a:r>
              <a:rPr lang="hu-HU" altLang="hu-HU" sz="1800"/>
              <a:t> </a:t>
            </a:r>
            <a:r>
              <a:rPr lang="hu-HU" altLang="hu-HU" sz="1800" b="1"/>
              <a:t>Lexikális elemzés </a:t>
            </a:r>
            <a:r>
              <a:rPr lang="hu-HU" altLang="hu-HU" sz="1800"/>
              <a:t>Ez a fázis a forráskódot (vagy a forráskód valamilyen source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handlerrel átalakított változatát) elemzi. Próbálja megtalálni benne azokat az összetartozó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karaktersorozatokat, amelyek a nyelv egy szimbólumát alkotják (pl. változók, konstansok,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kulcsszavak stb.). Ehhez reguláris kifejezéseket használ. A fehérkarakterek és a kommentek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általában ignorálva lesznek, mivel ezeknek nincs jelentőségük a programfordítással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kapcsolatban. A lexikális elemző minden szimbólumhoz egy előre megadott kódot rendel,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valamint egy szimbólumtáblában kiegészítő információt tárol róluk. A lexikális elemző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kimenete az így előállt tokensorozat (a kódok sorozata), a szimbólumtábla és egy hibalista,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ami az elemzés során bekövetkezett hibákat tartalmazza.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1.1.2</a:t>
            </a:r>
            <a:r>
              <a:rPr lang="hu-HU" altLang="hu-HU" sz="1800"/>
              <a:t> </a:t>
            </a:r>
            <a:r>
              <a:rPr lang="hu-HU" altLang="hu-HU" sz="1800" b="1"/>
              <a:t>Szintaktikai elemzés </a:t>
            </a:r>
            <a:r>
              <a:rPr lang="hu-HU" altLang="hu-HU" sz="1800"/>
              <a:t>Ez a fázis a lexikális elemző kimeneteként előállt tokensorozaton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dolgozik, és egy fastruktúrába szervezi (ha tudja). Ez a szintaxisfa. A szintaxis környezetfüggetlen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nyelvtannal írható le, az elemző ez alapján dolgozik. A szintaktikai elemzés kimenete a szintaxisfa  és egy hibalista, ami az elemzés során előállt hibákat tartalmazza.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1.2</a:t>
            </a:r>
            <a:r>
              <a:rPr lang="hu-HU" altLang="hu-HU" sz="1800"/>
              <a:t> </a:t>
            </a:r>
            <a:r>
              <a:rPr lang="hu-HU" altLang="hu-HU" sz="1800" b="1"/>
              <a:t>Szemantikus elemzés </a:t>
            </a:r>
            <a:r>
              <a:rPr lang="hu-HU" altLang="hu-HU" sz="1800"/>
              <a:t>Ebben a fázisban a forráskód statikus szemantikájának elemzése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történik. A statikus szemantika a nyelv azon része, ami már nemírható le környezetfüggetlen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grammatikával. Tipikusan ide tartozik a típusellenőrzés.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2. Szintézis</a:t>
            </a:r>
            <a:r>
              <a:rPr lang="hu-HU" altLang="hu-HU" sz="1800"/>
              <a:t> Ebben a fázisban történik a kód előállítása. általában a backend-ben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valósítják meg, kivéve a közbensőkód generálását.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04537" y="16042"/>
            <a:ext cx="582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 </a:t>
            </a:r>
            <a:r>
              <a:rPr lang="en-US" dirty="0" err="1"/>
              <a:t>Operációs</a:t>
            </a:r>
            <a:r>
              <a:rPr lang="en-US" dirty="0"/>
              <a:t> </a:t>
            </a:r>
            <a:r>
              <a:rPr lang="en-US" dirty="0" err="1"/>
              <a:t>szemantika</a:t>
            </a:r>
            <a:r>
              <a:rPr lang="en-US" dirty="0"/>
              <a:t> (</a:t>
            </a:r>
            <a:r>
              <a:rPr lang="en-US" dirty="0" err="1"/>
              <a:t>elsőként</a:t>
            </a:r>
            <a:r>
              <a:rPr lang="en-US" dirty="0"/>
              <a:t> : a LISP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definíciója</a:t>
            </a:r>
            <a:r>
              <a:rPr lang="en-US" dirty="0"/>
              <a:t>)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76463" y="389749"/>
            <a:ext cx="8754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értelmező</a:t>
            </a:r>
            <a:r>
              <a:rPr lang="en-US" dirty="0"/>
              <a:t> </a:t>
            </a:r>
            <a:r>
              <a:rPr lang="en-US" dirty="0" err="1"/>
              <a:t>orientált</a:t>
            </a:r>
            <a:r>
              <a:rPr lang="en-US" dirty="0"/>
              <a:t> (</a:t>
            </a:r>
            <a:r>
              <a:rPr lang="en-US" dirty="0" err="1"/>
              <a:t>operációs</a:t>
            </a:r>
            <a:r>
              <a:rPr lang="en-US" dirty="0"/>
              <a:t>) </a:t>
            </a:r>
            <a:r>
              <a:rPr lang="en-US" dirty="0" err="1"/>
              <a:t>szemantika</a:t>
            </a:r>
            <a:r>
              <a:rPr lang="en-US" dirty="0"/>
              <a:t> </a:t>
            </a:r>
            <a:r>
              <a:rPr lang="en-US" dirty="0" err="1"/>
              <a:t>megadása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Lényege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 interpreter, </a:t>
            </a:r>
            <a:r>
              <a:rPr lang="en-US" dirty="0" err="1"/>
              <a:t>mely</a:t>
            </a:r>
            <a:r>
              <a:rPr lang="en-US" dirty="0"/>
              <a:t> a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 P  </a:t>
            </a:r>
            <a:r>
              <a:rPr lang="en-US" dirty="0" err="1"/>
              <a:t>programjához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 D  </a:t>
            </a:r>
            <a:r>
              <a:rPr lang="en-US" dirty="0" err="1"/>
              <a:t>adatához</a:t>
            </a:r>
            <a:endParaRPr lang="en-US" dirty="0"/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algoritmust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:  </a:t>
            </a:r>
            <a:r>
              <a:rPr lang="en-US" dirty="0" err="1"/>
              <a:t>érték</a:t>
            </a:r>
            <a:r>
              <a:rPr lang="en-US" dirty="0"/>
              <a:t>(P(D)) = INT (P, D)</a:t>
            </a:r>
          </a:p>
          <a:p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kimenő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, </a:t>
            </a:r>
            <a:r>
              <a:rPr lang="en-US" dirty="0" err="1"/>
              <a:t>mintha</a:t>
            </a:r>
            <a:r>
              <a:rPr lang="en-US" dirty="0"/>
              <a:t> a P </a:t>
            </a:r>
            <a:r>
              <a:rPr lang="en-US" dirty="0" err="1"/>
              <a:t>rpogramot</a:t>
            </a:r>
            <a:r>
              <a:rPr lang="en-US" dirty="0"/>
              <a:t> a D </a:t>
            </a:r>
            <a:r>
              <a:rPr lang="en-US" dirty="0" err="1"/>
              <a:t>adatlistára</a:t>
            </a:r>
            <a:r>
              <a:rPr lang="en-US" dirty="0"/>
              <a:t> </a:t>
            </a:r>
            <a:r>
              <a:rPr lang="en-US" dirty="0" err="1"/>
              <a:t>hajtottuk</a:t>
            </a:r>
            <a:r>
              <a:rPr lang="en-US" dirty="0"/>
              <a:t> </a:t>
            </a:r>
            <a:r>
              <a:rPr lang="en-US" dirty="0" err="1"/>
              <a:t>volna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04537" y="1981200"/>
            <a:ext cx="8822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Minden X </a:t>
            </a:r>
            <a:r>
              <a:rPr lang="en-US" dirty="0">
                <a:latin typeface="MS UI Gothic"/>
                <a:ea typeface="MS UI Gothic"/>
              </a:rPr>
              <a:t>→ Y</a:t>
            </a:r>
            <a:r>
              <a:rPr lang="en-US" baseline="-25000" dirty="0">
                <a:latin typeface="MS UI Gothic"/>
                <a:ea typeface="MS UI Gothic"/>
              </a:rPr>
              <a:t>1</a:t>
            </a:r>
            <a:r>
              <a:rPr lang="en-US" dirty="0">
                <a:latin typeface="MS UI Gothic"/>
                <a:ea typeface="MS UI Gothic"/>
              </a:rPr>
              <a:t>…</a:t>
            </a:r>
            <a:r>
              <a:rPr lang="en-US" dirty="0" err="1">
                <a:latin typeface="MS UI Gothic"/>
                <a:ea typeface="MS UI Gothic"/>
              </a:rPr>
              <a:t>Y</a:t>
            </a:r>
            <a:r>
              <a:rPr lang="en-US" baseline="-25000" dirty="0" err="1">
                <a:latin typeface="MS UI Gothic"/>
                <a:ea typeface="MS UI Gothic"/>
              </a:rPr>
              <a:t>k</a:t>
            </a:r>
            <a:r>
              <a:rPr lang="en-US" dirty="0"/>
              <a:t>   </a:t>
            </a:r>
            <a:r>
              <a:rPr lang="en-US" dirty="0" err="1"/>
              <a:t>előállítási</a:t>
            </a:r>
            <a:r>
              <a:rPr lang="en-US" dirty="0"/>
              <a:t> </a:t>
            </a:r>
            <a:r>
              <a:rPr lang="en-US" dirty="0" err="1"/>
              <a:t>szabályhoz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transzformáció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, </a:t>
            </a:r>
            <a:r>
              <a:rPr lang="en-US" dirty="0" err="1"/>
              <a:t>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interpretert</a:t>
            </a:r>
            <a:r>
              <a:rPr lang="en-US" dirty="0"/>
              <a:t> </a:t>
            </a:r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llapotból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viszi</a:t>
            </a:r>
            <a:r>
              <a:rPr lang="en-US" dirty="0"/>
              <a:t>. (VDL, LISP) </a:t>
            </a:r>
            <a:endParaRPr lang="en-US" baseline="-25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9405" y="281940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 </a:t>
            </a:r>
            <a:r>
              <a:rPr lang="en-US" dirty="0" err="1"/>
              <a:t>Matematikai</a:t>
            </a:r>
            <a:r>
              <a:rPr lang="en-US" dirty="0"/>
              <a:t> </a:t>
            </a:r>
            <a:r>
              <a:rPr lang="en-US" dirty="0" err="1"/>
              <a:t>szemantika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301384" y="3232121"/>
            <a:ext cx="8350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a.)  </a:t>
            </a:r>
            <a:r>
              <a:rPr lang="en-US" dirty="0" err="1"/>
              <a:t>Axiomatikus</a:t>
            </a:r>
            <a:r>
              <a:rPr lang="en-US" dirty="0"/>
              <a:t> </a:t>
            </a:r>
            <a:r>
              <a:rPr lang="en-US" dirty="0" err="1"/>
              <a:t>módszer</a:t>
            </a:r>
            <a:endParaRPr lang="en-US" dirty="0"/>
          </a:p>
          <a:p>
            <a:r>
              <a:rPr lang="en-US" dirty="0"/>
              <a:t>                               </a:t>
            </a:r>
          </a:p>
          <a:p>
            <a:r>
              <a:rPr lang="en-US" dirty="0" err="1"/>
              <a:t>Axioma</a:t>
            </a:r>
            <a:r>
              <a:rPr lang="en-US" dirty="0"/>
              <a:t>:  P{Q}R  : ha P </a:t>
            </a:r>
            <a:r>
              <a:rPr lang="en-US" dirty="0" err="1"/>
              <a:t>igaz</a:t>
            </a:r>
            <a:r>
              <a:rPr lang="en-US" dirty="0"/>
              <a:t> a Q program </a:t>
            </a:r>
            <a:r>
              <a:rPr lang="en-US" dirty="0" err="1"/>
              <a:t>változóira</a:t>
            </a:r>
            <a:r>
              <a:rPr lang="en-US" dirty="0"/>
              <a:t> a Q program </a:t>
            </a:r>
            <a:r>
              <a:rPr lang="en-US" dirty="0" err="1"/>
              <a:t>végrehajtása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, s  Q  </a:t>
            </a:r>
          </a:p>
          <a:p>
            <a:r>
              <a:rPr lang="en-US" dirty="0" err="1"/>
              <a:t>végrehajtása</a:t>
            </a:r>
            <a:r>
              <a:rPr lang="en-US" dirty="0"/>
              <a:t> </a:t>
            </a:r>
            <a:r>
              <a:rPr lang="en-US" dirty="0" err="1"/>
              <a:t>normálisan</a:t>
            </a:r>
            <a:r>
              <a:rPr lang="en-US" dirty="0"/>
              <a:t> </a:t>
            </a:r>
            <a:r>
              <a:rPr lang="en-US" dirty="0" err="1"/>
              <a:t>befejeződik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R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program </a:t>
            </a:r>
            <a:r>
              <a:rPr lang="en-US" dirty="0" err="1"/>
              <a:t>változóira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 Q </a:t>
            </a:r>
          </a:p>
          <a:p>
            <a:r>
              <a:rPr lang="en-US" dirty="0" err="1"/>
              <a:t>Végrehajtásra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09405" y="5105400"/>
            <a:ext cx="78173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Helyettesítési</a:t>
            </a:r>
            <a:r>
              <a:rPr lang="en-US" dirty="0"/>
              <a:t> </a:t>
            </a:r>
            <a:r>
              <a:rPr lang="en-US" dirty="0" err="1"/>
              <a:t>szabályok</a:t>
            </a:r>
            <a:r>
              <a:rPr lang="en-US" dirty="0"/>
              <a:t> </a:t>
            </a:r>
            <a:r>
              <a:rPr lang="en-US" dirty="0" err="1"/>
              <a:t>típusai</a:t>
            </a:r>
            <a:r>
              <a:rPr lang="en-US" dirty="0"/>
              <a:t>:    </a:t>
            </a:r>
            <a:r>
              <a:rPr lang="en-US" u="sng" dirty="0"/>
              <a:t>A, B </a:t>
            </a:r>
            <a:r>
              <a:rPr lang="en-US" dirty="0"/>
              <a:t>          ha A </a:t>
            </a:r>
            <a:r>
              <a:rPr lang="en-US" dirty="0" err="1"/>
              <a:t>és</a:t>
            </a:r>
            <a:r>
              <a:rPr lang="en-US" dirty="0"/>
              <a:t> B </a:t>
            </a:r>
            <a:r>
              <a:rPr lang="en-US" dirty="0" err="1"/>
              <a:t>igaz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 C is</a:t>
            </a:r>
            <a:endParaRPr lang="en-US" u="sng" dirty="0"/>
          </a:p>
          <a:p>
            <a:r>
              <a:rPr lang="en-US" dirty="0"/>
              <a:t>                                                              C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</a:t>
            </a:r>
            <a:r>
              <a:rPr lang="en-US" u="sng" dirty="0"/>
              <a:t>A, B |- C</a:t>
            </a:r>
            <a:r>
              <a:rPr lang="en-US" dirty="0"/>
              <a:t>       D-re  </a:t>
            </a:r>
            <a:r>
              <a:rPr lang="en-US" dirty="0" err="1"/>
              <a:t>következtetünk</a:t>
            </a:r>
            <a:r>
              <a:rPr lang="en-US" dirty="0"/>
              <a:t>, ha A 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 C</a:t>
            </a:r>
          </a:p>
          <a:p>
            <a:r>
              <a:rPr lang="en-US" dirty="0"/>
              <a:t>                                                                D              </a:t>
            </a:r>
            <a:r>
              <a:rPr lang="en-US" dirty="0" err="1"/>
              <a:t>bizonyítható</a:t>
            </a:r>
            <a:r>
              <a:rPr lang="en-US" dirty="0"/>
              <a:t> B -</a:t>
            </a:r>
            <a:r>
              <a:rPr lang="en-US" dirty="0" err="1"/>
              <a:t>ből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66484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57200" y="533400"/>
            <a:ext cx="8601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b.) </a:t>
            </a:r>
            <a:r>
              <a:rPr lang="en-US" sz="1800" dirty="0" err="1"/>
              <a:t>Fixpontos</a:t>
            </a:r>
            <a:r>
              <a:rPr lang="en-US" sz="1800" dirty="0"/>
              <a:t> </a:t>
            </a:r>
            <a:r>
              <a:rPr lang="en-US" sz="1800" dirty="0" err="1"/>
              <a:t>szemantika</a:t>
            </a:r>
            <a:r>
              <a:rPr lang="en-US" sz="1800" dirty="0"/>
              <a:t>: a </a:t>
            </a:r>
            <a:r>
              <a:rPr lang="en-US" sz="1800" dirty="0" err="1"/>
              <a:t>jelentést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 f: Input </a:t>
            </a:r>
            <a:r>
              <a:rPr lang="en-US" sz="1800" dirty="0">
                <a:latin typeface="MS UI Gothic"/>
                <a:ea typeface="MS UI Gothic"/>
              </a:rPr>
              <a:t>→ </a:t>
            </a:r>
            <a:r>
              <a:rPr lang="en-US" sz="1800" dirty="0">
                <a:latin typeface="+mn-lt"/>
                <a:ea typeface="MS UI Gothic"/>
              </a:rPr>
              <a:t>Output</a:t>
            </a:r>
            <a:r>
              <a:rPr lang="en-US" sz="1800" dirty="0">
                <a:latin typeface="MS UI Gothic"/>
                <a:ea typeface="MS UI Gothic"/>
              </a:rPr>
              <a:t>  </a:t>
            </a:r>
            <a:r>
              <a:rPr lang="en-US" sz="1800" dirty="0" err="1">
                <a:ea typeface="MS UI Gothic"/>
              </a:rPr>
              <a:t>függvény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legkisebb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fixpontja</a:t>
            </a:r>
            <a:endParaRPr lang="en-US" sz="1800" dirty="0">
              <a:ea typeface="MS UI Gothic"/>
            </a:endParaRPr>
          </a:p>
          <a:p>
            <a:r>
              <a:rPr lang="en-US" sz="1800" dirty="0" err="1">
                <a:ea typeface="MS UI Gothic"/>
              </a:rPr>
              <a:t>adja</a:t>
            </a:r>
            <a:r>
              <a:rPr lang="en-US" sz="1800" dirty="0">
                <a:ea typeface="MS UI Gothic"/>
              </a:rPr>
              <a:t>.  (  x  </a:t>
            </a:r>
            <a:r>
              <a:rPr lang="en-US" sz="1800" dirty="0" err="1">
                <a:ea typeface="MS UI Gothic"/>
              </a:rPr>
              <a:t>az</a:t>
            </a:r>
            <a:r>
              <a:rPr lang="en-US" sz="1800" dirty="0">
                <a:ea typeface="MS UI Gothic"/>
              </a:rPr>
              <a:t>  f  </a:t>
            </a:r>
            <a:r>
              <a:rPr lang="en-US" sz="1800" dirty="0" err="1">
                <a:ea typeface="MS UI Gothic"/>
              </a:rPr>
              <a:t>függvény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fixpontja</a:t>
            </a:r>
            <a:r>
              <a:rPr lang="en-US" sz="1800" dirty="0">
                <a:ea typeface="MS UI Gothic"/>
              </a:rPr>
              <a:t>, ha  f(x) = x.)</a:t>
            </a:r>
            <a:endParaRPr lang="en-US" sz="18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57200" y="1447800"/>
            <a:ext cx="84369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Adott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 D  (</a:t>
            </a:r>
            <a:r>
              <a:rPr lang="en-US" sz="1800" dirty="0" err="1"/>
              <a:t>adat</a:t>
            </a:r>
            <a:r>
              <a:rPr lang="en-US" sz="1800" dirty="0"/>
              <a:t>) </a:t>
            </a:r>
            <a:r>
              <a:rPr lang="en-US" sz="1800" dirty="0" err="1"/>
              <a:t>tartomány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rajta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 </a:t>
            </a:r>
            <a:r>
              <a:rPr lang="en-US" sz="1800" dirty="0">
                <a:ea typeface="MS UI Gothic"/>
              </a:rPr>
              <a:t>⊑  </a:t>
            </a:r>
            <a:r>
              <a:rPr lang="en-US" sz="1800" dirty="0" err="1">
                <a:ea typeface="MS UI Gothic"/>
              </a:rPr>
              <a:t>parciális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rendezés</a:t>
            </a:r>
            <a:r>
              <a:rPr lang="en-US" sz="1800" dirty="0">
                <a:ea typeface="MS UI Gothic"/>
              </a:rPr>
              <a:t>.  x ⊑  y  </a:t>
            </a:r>
            <a:r>
              <a:rPr lang="en-US" sz="1800" dirty="0" err="1">
                <a:ea typeface="MS UI Gothic"/>
              </a:rPr>
              <a:t>azt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jelöli</a:t>
            </a:r>
            <a:r>
              <a:rPr lang="en-US" sz="1800" dirty="0">
                <a:ea typeface="MS UI Gothic"/>
              </a:rPr>
              <a:t>, </a:t>
            </a:r>
            <a:r>
              <a:rPr lang="en-US" sz="1800" dirty="0" err="1">
                <a:ea typeface="MS UI Gothic"/>
              </a:rPr>
              <a:t>hogy</a:t>
            </a:r>
            <a:endParaRPr lang="en-US" sz="1800" dirty="0">
              <a:ea typeface="MS UI Gothic"/>
            </a:endParaRPr>
          </a:p>
          <a:p>
            <a:r>
              <a:rPr lang="en-US" sz="1800" dirty="0">
                <a:ea typeface="MS UI Gothic"/>
              </a:rPr>
              <a:t>y  </a:t>
            </a:r>
            <a:r>
              <a:rPr lang="en-US" sz="1800" dirty="0" err="1">
                <a:ea typeface="MS UI Gothic"/>
              </a:rPr>
              <a:t>legalább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annyi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információt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nyújt</a:t>
            </a:r>
            <a:r>
              <a:rPr lang="en-US" sz="1800" dirty="0">
                <a:ea typeface="MS UI Gothic"/>
              </a:rPr>
              <a:t>  (</a:t>
            </a:r>
            <a:r>
              <a:rPr lang="en-US" sz="1800" dirty="0" err="1">
                <a:ea typeface="MS UI Gothic"/>
              </a:rPr>
              <a:t>legalább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annyira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jól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definiált</a:t>
            </a:r>
            <a:r>
              <a:rPr lang="en-US" sz="1800" dirty="0">
                <a:ea typeface="MS UI Gothic"/>
              </a:rPr>
              <a:t>) mint  x.  </a:t>
            </a:r>
          </a:p>
          <a:p>
            <a:endParaRPr lang="en-US" sz="1800" dirty="0">
              <a:ea typeface="MS UI Gothic"/>
            </a:endParaRPr>
          </a:p>
          <a:p>
            <a:r>
              <a:rPr lang="en-US" sz="1800" dirty="0">
                <a:ea typeface="MS UI Gothic"/>
              </a:rPr>
              <a:t>x, y</a:t>
            </a:r>
            <a:r>
              <a:rPr lang="en-US" sz="1800" dirty="0"/>
              <a:t> </a:t>
            </a:r>
            <a:r>
              <a:rPr lang="el-GR" sz="1800" dirty="0">
                <a:cs typeface="Arial"/>
              </a:rPr>
              <a:t>ϵ</a:t>
            </a:r>
            <a:r>
              <a:rPr lang="en-US" sz="1800" dirty="0">
                <a:cs typeface="Arial"/>
              </a:rPr>
              <a:t> D</a:t>
            </a:r>
            <a:r>
              <a:rPr lang="en-US" sz="1800" baseline="-25000" dirty="0">
                <a:cs typeface="Arial"/>
              </a:rPr>
              <a:t>1</a:t>
            </a:r>
            <a:r>
              <a:rPr lang="en-US" sz="1800" dirty="0">
                <a:cs typeface="Arial"/>
              </a:rPr>
              <a:t>  </a:t>
            </a:r>
            <a:r>
              <a:rPr lang="en-US" sz="1800" dirty="0" err="1">
                <a:cs typeface="Arial"/>
              </a:rPr>
              <a:t>és</a:t>
            </a:r>
            <a:r>
              <a:rPr lang="en-US" sz="1800" dirty="0">
                <a:cs typeface="Arial"/>
              </a:rPr>
              <a:t>  f . D1 </a:t>
            </a:r>
            <a:r>
              <a:rPr lang="en-US" sz="1800" dirty="0">
                <a:ea typeface="MS UI Gothic"/>
                <a:cs typeface="Arial"/>
              </a:rPr>
              <a:t>→ D2 </a:t>
            </a:r>
            <a:r>
              <a:rPr lang="en-US" sz="1800" dirty="0" err="1">
                <a:ea typeface="MS UI Gothic"/>
                <a:cs typeface="Arial"/>
              </a:rPr>
              <a:t>esetén</a:t>
            </a:r>
            <a:r>
              <a:rPr lang="en-US" sz="1800" dirty="0">
                <a:ea typeface="MS UI Gothic"/>
                <a:cs typeface="Arial"/>
              </a:rPr>
              <a:t> </a:t>
            </a:r>
            <a:r>
              <a:rPr lang="en-US" sz="1800" dirty="0">
                <a:ea typeface="MS UI Gothic"/>
              </a:rPr>
              <a:t>.  x ⊑  y  -</a:t>
            </a:r>
            <a:r>
              <a:rPr lang="en-US" sz="1800" dirty="0" err="1">
                <a:ea typeface="MS UI Gothic"/>
              </a:rPr>
              <a:t>ból</a:t>
            </a:r>
            <a:r>
              <a:rPr lang="en-US" sz="1800" dirty="0">
                <a:ea typeface="MS UI Gothic"/>
              </a:rPr>
              <a:t>  f(x) ⊑ f(y) –</a:t>
            </a:r>
            <a:r>
              <a:rPr lang="en-US" sz="1800" dirty="0" err="1">
                <a:ea typeface="MS UI Gothic"/>
              </a:rPr>
              <a:t>nak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kell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következnie</a:t>
            </a:r>
            <a:r>
              <a:rPr lang="en-US" sz="1800" dirty="0">
                <a:ea typeface="MS UI Gothic"/>
              </a:rPr>
              <a:t>, </a:t>
            </a:r>
            <a:r>
              <a:rPr lang="en-US" sz="1800" dirty="0" err="1">
                <a:ea typeface="MS UI Gothic"/>
              </a:rPr>
              <a:t>azaz</a:t>
            </a:r>
            <a:r>
              <a:rPr lang="en-US" sz="1800" dirty="0">
                <a:ea typeface="MS UI Gothic"/>
              </a:rPr>
              <a:t> </a:t>
            </a:r>
          </a:p>
          <a:p>
            <a:r>
              <a:rPr lang="en-US" sz="1800" dirty="0" err="1">
                <a:ea typeface="MS UI Gothic"/>
              </a:rPr>
              <a:t>Azaz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az</a:t>
            </a:r>
            <a:r>
              <a:rPr lang="en-US" sz="1800" dirty="0">
                <a:ea typeface="MS UI Gothic"/>
              </a:rPr>
              <a:t>  f  </a:t>
            </a:r>
            <a:r>
              <a:rPr lang="en-US" sz="1800" dirty="0" err="1">
                <a:ea typeface="MS UI Gothic"/>
              </a:rPr>
              <a:t>függvénynek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monotonnak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kell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lennie</a:t>
            </a:r>
            <a:r>
              <a:rPr lang="en-US" sz="1800" dirty="0">
                <a:ea typeface="MS UI Gothic"/>
              </a:rPr>
              <a:t>. </a:t>
            </a:r>
            <a:endParaRPr lang="en-US" sz="1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57200" y="3429000"/>
            <a:ext cx="533992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3. Weingarten –</a:t>
            </a:r>
            <a:r>
              <a:rPr lang="en-US" sz="1800" dirty="0" err="1"/>
              <a:t>féle</a:t>
            </a:r>
            <a:r>
              <a:rPr lang="en-US" sz="1800" dirty="0"/>
              <a:t> </a:t>
            </a:r>
            <a:r>
              <a:rPr lang="en-US" sz="1800" dirty="0" err="1"/>
              <a:t>kétszintes</a:t>
            </a:r>
            <a:r>
              <a:rPr lang="en-US" sz="1800" dirty="0"/>
              <a:t> </a:t>
            </a:r>
            <a:r>
              <a:rPr lang="en-US" sz="1800" dirty="0" err="1"/>
              <a:t>szemantika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err="1"/>
              <a:t>szint</a:t>
            </a:r>
            <a:r>
              <a:rPr lang="en-US" sz="1800" dirty="0"/>
              <a:t>: </a:t>
            </a:r>
            <a:r>
              <a:rPr lang="en-US" sz="1800" dirty="0" err="1"/>
              <a:t>nyelvi</a:t>
            </a:r>
            <a:r>
              <a:rPr lang="en-US" sz="1800" dirty="0"/>
              <a:t> </a:t>
            </a:r>
            <a:r>
              <a:rPr lang="en-US" sz="1800" dirty="0" err="1"/>
              <a:t>elemek</a:t>
            </a:r>
            <a:r>
              <a:rPr lang="en-US" sz="1800" dirty="0"/>
              <a:t> </a:t>
            </a:r>
            <a:r>
              <a:rPr lang="en-US" sz="1800" dirty="0" err="1"/>
              <a:t>szintaktikus</a:t>
            </a:r>
            <a:r>
              <a:rPr lang="en-US" sz="1800" dirty="0"/>
              <a:t> </a:t>
            </a:r>
            <a:r>
              <a:rPr lang="en-US" sz="1800" dirty="0" err="1"/>
              <a:t>reprezentációi</a:t>
            </a:r>
            <a:endParaRPr lang="en-US" sz="1800" dirty="0"/>
          </a:p>
          <a:p>
            <a:r>
              <a:rPr lang="en-US" sz="1800" dirty="0"/>
              <a:t>2. </a:t>
            </a:r>
            <a:r>
              <a:rPr lang="en-US" sz="1800" dirty="0" err="1"/>
              <a:t>szint</a:t>
            </a:r>
            <a:r>
              <a:rPr lang="en-US" sz="1800" dirty="0"/>
              <a:t>: </a:t>
            </a:r>
            <a:r>
              <a:rPr lang="en-US" sz="1800" dirty="0" err="1"/>
              <a:t>szemantikai</a:t>
            </a:r>
            <a:r>
              <a:rPr lang="en-US" sz="1800" dirty="0"/>
              <a:t> </a:t>
            </a:r>
            <a:r>
              <a:rPr lang="en-US" sz="1800" dirty="0" err="1"/>
              <a:t>akciók</a:t>
            </a:r>
            <a:r>
              <a:rPr lang="en-US" sz="1800" dirty="0"/>
              <a:t> </a:t>
            </a:r>
          </a:p>
          <a:p>
            <a:endParaRPr lang="en-US" dirty="0"/>
          </a:p>
          <a:p>
            <a:r>
              <a:rPr lang="en-US" sz="1800" dirty="0" err="1"/>
              <a:t>Metaszabályok</a:t>
            </a:r>
            <a:r>
              <a:rPr lang="en-US" sz="1800" dirty="0"/>
              <a:t>: a </a:t>
            </a:r>
            <a:r>
              <a:rPr lang="en-US" sz="1800" dirty="0" err="1"/>
              <a:t>két</a:t>
            </a:r>
            <a:r>
              <a:rPr lang="en-US" sz="1800" dirty="0"/>
              <a:t> </a:t>
            </a:r>
            <a:r>
              <a:rPr lang="en-US" sz="1800" dirty="0" err="1"/>
              <a:t>szint</a:t>
            </a:r>
            <a:r>
              <a:rPr lang="en-US" sz="1800" dirty="0"/>
              <a:t> </a:t>
            </a:r>
            <a:r>
              <a:rPr lang="en-US" sz="1800" dirty="0" err="1"/>
              <a:t>közötti</a:t>
            </a:r>
            <a:r>
              <a:rPr lang="en-US" sz="1800" dirty="0"/>
              <a:t> </a:t>
            </a:r>
            <a:r>
              <a:rPr lang="en-US" sz="1800" dirty="0" err="1"/>
              <a:t>átmenetet</a:t>
            </a:r>
            <a:r>
              <a:rPr lang="en-US" sz="1800" dirty="0"/>
              <a:t> </a:t>
            </a:r>
            <a:r>
              <a:rPr lang="en-US" sz="1800" dirty="0" err="1"/>
              <a:t>definiálják</a:t>
            </a:r>
            <a:endParaRPr lang="en-US" sz="1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09599" y="5205300"/>
            <a:ext cx="854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4. </a:t>
            </a:r>
            <a:r>
              <a:rPr lang="en-US" sz="1800" dirty="0" err="1"/>
              <a:t>Attribútumos</a:t>
            </a:r>
            <a:r>
              <a:rPr lang="en-US" sz="1800" dirty="0"/>
              <a:t> </a:t>
            </a:r>
            <a:r>
              <a:rPr lang="en-US" sz="1800" dirty="0" err="1"/>
              <a:t>szemantika</a:t>
            </a:r>
            <a:r>
              <a:rPr lang="en-US" sz="1800" dirty="0"/>
              <a:t> :  </a:t>
            </a:r>
            <a:r>
              <a:rPr lang="en-US" sz="1800" dirty="0" err="1"/>
              <a:t>egy</a:t>
            </a:r>
            <a:r>
              <a:rPr lang="en-US" sz="1800" dirty="0"/>
              <a:t>  G= (V</a:t>
            </a:r>
            <a:r>
              <a:rPr lang="en-US" sz="1800" baseline="-25000" dirty="0"/>
              <a:t>N</a:t>
            </a:r>
            <a:r>
              <a:rPr lang="en-US" sz="1800" dirty="0"/>
              <a:t>, V</a:t>
            </a:r>
            <a:r>
              <a:rPr lang="en-US" sz="1800" baseline="-25000" dirty="0"/>
              <a:t>T</a:t>
            </a:r>
            <a:r>
              <a:rPr lang="en-US" sz="1800" dirty="0"/>
              <a:t>, S, H)  </a:t>
            </a:r>
            <a:r>
              <a:rPr lang="en-US" sz="1800" dirty="0" err="1"/>
              <a:t>környezetfüggetlen</a:t>
            </a:r>
            <a:r>
              <a:rPr lang="en-US" sz="1800" dirty="0"/>
              <a:t>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minden</a:t>
            </a:r>
            <a:r>
              <a:rPr lang="en-US" sz="1800" dirty="0"/>
              <a:t>  X  </a:t>
            </a:r>
            <a:r>
              <a:rPr lang="en-US" sz="1800" dirty="0" err="1"/>
              <a:t>nemterminálisának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 A(X)  </a:t>
            </a:r>
            <a:r>
              <a:rPr lang="en-US" sz="1800" dirty="0" err="1"/>
              <a:t>attribútum</a:t>
            </a:r>
            <a:r>
              <a:rPr lang="en-US" sz="1800" dirty="0"/>
              <a:t> </a:t>
            </a:r>
            <a:r>
              <a:rPr lang="en-US" sz="1800" dirty="0" err="1"/>
              <a:t>felel</a:t>
            </a:r>
            <a:r>
              <a:rPr lang="en-US" sz="1800" dirty="0"/>
              <a:t> meg, </a:t>
            </a:r>
            <a:r>
              <a:rPr lang="en-US" sz="1800" dirty="0" err="1"/>
              <a:t>mely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 X –</a:t>
            </a:r>
            <a:r>
              <a:rPr lang="en-US" sz="1800" dirty="0" err="1"/>
              <a:t>nek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endParaRPr lang="en-US" sz="1800" dirty="0"/>
          </a:p>
          <a:p>
            <a:r>
              <a:rPr lang="en-US" sz="1800" dirty="0" err="1"/>
              <a:t>specifikus</a:t>
            </a:r>
            <a:r>
              <a:rPr lang="en-US" sz="1800" dirty="0"/>
              <a:t> </a:t>
            </a:r>
            <a:r>
              <a:rPr lang="en-US" sz="1800" dirty="0" err="1"/>
              <a:t>környezetfüggő</a:t>
            </a:r>
            <a:r>
              <a:rPr lang="en-US" sz="1800" dirty="0"/>
              <a:t> </a:t>
            </a:r>
            <a:r>
              <a:rPr lang="en-US" sz="1800" dirty="0" err="1"/>
              <a:t>tulajdonságát</a:t>
            </a:r>
            <a:r>
              <a:rPr lang="en-US" sz="1800" dirty="0"/>
              <a:t> </a:t>
            </a:r>
            <a:r>
              <a:rPr lang="en-US" sz="1800" dirty="0" err="1"/>
              <a:t>reprezentálja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értékek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specifikált</a:t>
            </a:r>
            <a:r>
              <a:rPr lang="en-US" sz="1800" dirty="0"/>
              <a:t> </a:t>
            </a:r>
            <a:r>
              <a:rPr lang="en-US" sz="1800" dirty="0" err="1"/>
              <a:t>halmazát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veszi</a:t>
            </a:r>
            <a:r>
              <a:rPr lang="en-US" sz="1800" dirty="0"/>
              <a:t> </a:t>
            </a:r>
            <a:r>
              <a:rPr lang="en-US" sz="1800" dirty="0" err="1"/>
              <a:t>fel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X.a</a:t>
            </a:r>
            <a:r>
              <a:rPr lang="en-US" sz="1800" dirty="0"/>
              <a:t> :  </a:t>
            </a:r>
            <a:r>
              <a:rPr lang="en-US" sz="1800" dirty="0" err="1"/>
              <a:t>az</a:t>
            </a:r>
            <a:r>
              <a:rPr lang="en-US" sz="1800" dirty="0"/>
              <a:t>  a  </a:t>
            </a:r>
            <a:r>
              <a:rPr lang="en-US" sz="1800" dirty="0" err="1"/>
              <a:t>attribútum</a:t>
            </a:r>
            <a:r>
              <a:rPr lang="en-US" sz="1800" dirty="0"/>
              <a:t> </a:t>
            </a:r>
            <a:r>
              <a:rPr lang="en-US" sz="1800" dirty="0" err="1"/>
              <a:t>eleme</a:t>
            </a:r>
            <a:r>
              <a:rPr lang="en-US" sz="1800" dirty="0"/>
              <a:t>  A(X) –</a:t>
            </a:r>
            <a:r>
              <a:rPr lang="en-US" sz="1800" dirty="0" err="1"/>
              <a:t>nek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51094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81000" y="609600"/>
            <a:ext cx="84384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Egy</a:t>
            </a:r>
            <a:r>
              <a:rPr lang="en-US" sz="1800" dirty="0"/>
              <a:t>  L(G) –</a:t>
            </a:r>
            <a:r>
              <a:rPr lang="en-US" sz="1800" dirty="0" err="1"/>
              <a:t>beli</a:t>
            </a:r>
            <a:r>
              <a:rPr lang="en-US" sz="1800" dirty="0"/>
              <a:t> </a:t>
            </a:r>
            <a:r>
              <a:rPr lang="en-US" sz="1800" dirty="0" err="1"/>
              <a:t>levezetési</a:t>
            </a:r>
            <a:r>
              <a:rPr lang="en-US" sz="1800" dirty="0"/>
              <a:t> </a:t>
            </a:r>
            <a:r>
              <a:rPr lang="en-US" sz="1800" dirty="0" err="1"/>
              <a:t>fa</a:t>
            </a:r>
            <a:r>
              <a:rPr lang="en-US" sz="1800" dirty="0"/>
              <a:t> </a:t>
            </a:r>
            <a:r>
              <a:rPr lang="en-US" sz="1800" dirty="0" err="1"/>
              <a:t>minden</a:t>
            </a:r>
            <a:r>
              <a:rPr lang="en-US" sz="1800" dirty="0"/>
              <a:t> </a:t>
            </a:r>
            <a:r>
              <a:rPr lang="en-US" sz="1800" dirty="0" err="1"/>
              <a:t>csúcsa</a:t>
            </a:r>
            <a:r>
              <a:rPr lang="en-US" sz="1800" dirty="0"/>
              <a:t> </a:t>
            </a:r>
            <a:r>
              <a:rPr lang="en-US" sz="1800" dirty="0" err="1"/>
              <a:t>valamely</a:t>
            </a:r>
            <a:r>
              <a:rPr lang="en-US" sz="1800" dirty="0"/>
              <a:t>  X  </a:t>
            </a:r>
            <a:r>
              <a:rPr lang="en-US" sz="1800" dirty="0" err="1"/>
              <a:t>nemterminálisra</a:t>
            </a:r>
            <a:r>
              <a:rPr lang="en-US" sz="1800" dirty="0"/>
              <a:t> </a:t>
            </a:r>
            <a:r>
              <a:rPr lang="en-US" sz="1800" dirty="0" err="1"/>
              <a:t>attribútumok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értékeinek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halmazával</a:t>
            </a:r>
            <a:r>
              <a:rPr lang="en-US" sz="1800" dirty="0"/>
              <a:t> van </a:t>
            </a:r>
            <a:r>
              <a:rPr lang="en-US" sz="1800" dirty="0" err="1"/>
              <a:t>kapcsolatban</a:t>
            </a:r>
            <a:r>
              <a:rPr lang="en-US" sz="1800" dirty="0"/>
              <a:t>. </a:t>
            </a:r>
            <a:r>
              <a:rPr lang="en-US" sz="1800" dirty="0" err="1"/>
              <a:t>Ezen</a:t>
            </a:r>
            <a:r>
              <a:rPr lang="en-US" sz="1800" dirty="0"/>
              <a:t> </a:t>
            </a:r>
            <a:r>
              <a:rPr lang="en-US" sz="1800" dirty="0" err="1"/>
              <a:t>értékek</a:t>
            </a:r>
            <a:endParaRPr lang="en-US" sz="1800" dirty="0"/>
          </a:p>
          <a:p>
            <a:r>
              <a:rPr lang="en-US" sz="1800" dirty="0"/>
              <a:t>R(p) = { X</a:t>
            </a:r>
            <a:r>
              <a:rPr lang="en-US" sz="1800" baseline="-25000" dirty="0"/>
              <a:t>0</a:t>
            </a:r>
            <a:r>
              <a:rPr lang="en-US" sz="1800" dirty="0"/>
              <a:t> .a  </a:t>
            </a:r>
            <a:r>
              <a:rPr lang="en-US" sz="1800" dirty="0">
                <a:ea typeface="MS UI Gothic"/>
              </a:rPr>
              <a:t>← f(X1.b,…,</a:t>
            </a:r>
            <a:r>
              <a:rPr lang="en-US" sz="1800" dirty="0" err="1">
                <a:ea typeface="MS UI Gothic"/>
              </a:rPr>
              <a:t>Xn.c</a:t>
            </a:r>
            <a:r>
              <a:rPr lang="en-US" sz="1800" dirty="0">
                <a:ea typeface="MS UI Gothic"/>
              </a:rPr>
              <a:t>)}</a:t>
            </a:r>
          </a:p>
          <a:p>
            <a:r>
              <a:rPr lang="en-US" sz="1800" dirty="0" err="1">
                <a:ea typeface="MS UI Gothic"/>
              </a:rPr>
              <a:t>Attibútum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szabályok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segítségével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adottak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valamely</a:t>
            </a:r>
            <a:r>
              <a:rPr lang="en-US" sz="1800" dirty="0">
                <a:ea typeface="MS UI Gothic"/>
              </a:rPr>
              <a:t> </a:t>
            </a:r>
          </a:p>
          <a:p>
            <a:r>
              <a:rPr lang="en-US" sz="1800" dirty="0">
                <a:ea typeface="MS UI Gothic"/>
              </a:rPr>
              <a:t>P: X</a:t>
            </a:r>
            <a:r>
              <a:rPr lang="en-US" sz="1800" baseline="-25000" dirty="0">
                <a:ea typeface="MS UI Gothic"/>
              </a:rPr>
              <a:t>0</a:t>
            </a:r>
            <a:r>
              <a:rPr lang="en-US" sz="1800" dirty="0">
                <a:ea typeface="MS UI Gothic"/>
              </a:rPr>
              <a:t> → X</a:t>
            </a:r>
            <a:r>
              <a:rPr lang="en-US" sz="1800" baseline="-25000" dirty="0">
                <a:ea typeface="MS UI Gothic"/>
              </a:rPr>
              <a:t>1</a:t>
            </a:r>
            <a:r>
              <a:rPr lang="en-US" sz="1800" dirty="0">
                <a:ea typeface="MS UI Gothic"/>
              </a:rPr>
              <a:t>…</a:t>
            </a:r>
            <a:r>
              <a:rPr lang="en-US" sz="1800" dirty="0" err="1">
                <a:ea typeface="MS UI Gothic"/>
              </a:rPr>
              <a:t>X</a:t>
            </a:r>
            <a:r>
              <a:rPr lang="en-US" sz="1800" baseline="-25000" dirty="0" err="1">
                <a:ea typeface="MS UI Gothic"/>
              </a:rPr>
              <a:t>n</a:t>
            </a:r>
            <a:r>
              <a:rPr lang="en-US" sz="1800" dirty="0">
                <a:ea typeface="MS UI Gothic"/>
              </a:rPr>
              <a:t>  </a:t>
            </a:r>
            <a:r>
              <a:rPr lang="en-US" sz="1800" dirty="0" err="1">
                <a:ea typeface="MS UI Gothic"/>
              </a:rPr>
              <a:t>helyettesítési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szabály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esetén</a:t>
            </a:r>
            <a:r>
              <a:rPr lang="en-US" sz="1800" dirty="0">
                <a:ea typeface="MS UI Gothic"/>
              </a:rPr>
              <a:t>.</a:t>
            </a:r>
          </a:p>
          <a:p>
            <a:r>
              <a:rPr lang="en-US" sz="1800" dirty="0">
                <a:ea typeface="MS UI Gothic"/>
              </a:rPr>
              <a:t>Minden </a:t>
            </a:r>
            <a:r>
              <a:rPr lang="en-US" sz="1800" dirty="0" err="1">
                <a:ea typeface="MS UI Gothic"/>
              </a:rPr>
              <a:t>szabály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definiál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egy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/>
              <a:t>X</a:t>
            </a:r>
            <a:r>
              <a:rPr lang="en-US" sz="1800" baseline="-25000" dirty="0"/>
              <a:t>i</a:t>
            </a:r>
            <a:r>
              <a:rPr lang="en-US" sz="1800" dirty="0"/>
              <a:t> .a</a:t>
            </a:r>
            <a:r>
              <a:rPr lang="en-US" sz="1800" dirty="0">
                <a:ea typeface="MS UI Gothic"/>
              </a:rPr>
              <a:t>  </a:t>
            </a:r>
            <a:r>
              <a:rPr lang="en-US" sz="1800" dirty="0" err="1">
                <a:ea typeface="MS UI Gothic"/>
              </a:rPr>
              <a:t>attribútumot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ugyanazon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levezetési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szabály</a:t>
            </a:r>
            <a:r>
              <a:rPr lang="en-US" sz="1800" dirty="0">
                <a:ea typeface="MS UI Gothic"/>
              </a:rPr>
              <a:t> </a:t>
            </a:r>
          </a:p>
          <a:p>
            <a:r>
              <a:rPr lang="en-US" sz="1800" dirty="0" err="1">
                <a:ea typeface="MS UI Gothic"/>
              </a:rPr>
              <a:t>Nemterminálisainak</a:t>
            </a:r>
            <a:r>
              <a:rPr lang="en-US" sz="1800" dirty="0">
                <a:ea typeface="MS UI Gothic"/>
              </a:rPr>
              <a:t>  X1.b,…,</a:t>
            </a:r>
            <a:r>
              <a:rPr lang="en-US" sz="1800" dirty="0" err="1">
                <a:ea typeface="MS UI Gothic"/>
              </a:rPr>
              <a:t>Xn.c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attribútumaiban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kifejezve</a:t>
            </a:r>
            <a:r>
              <a:rPr lang="en-US" sz="1800" dirty="0">
                <a:ea typeface="MS UI Gothic"/>
              </a:rPr>
              <a:t>.</a:t>
            </a:r>
          </a:p>
          <a:p>
            <a:endParaRPr lang="en-US" sz="1800" dirty="0">
              <a:ea typeface="MS UI Gothic"/>
            </a:endParaRPr>
          </a:p>
          <a:p>
            <a:r>
              <a:rPr lang="en-US" sz="1800" dirty="0" err="1">
                <a:ea typeface="MS UI Gothic"/>
              </a:rPr>
              <a:t>Egy</a:t>
            </a:r>
            <a:r>
              <a:rPr lang="en-US" sz="1800" dirty="0">
                <a:ea typeface="MS UI Gothic"/>
              </a:rPr>
              <a:t>  B(</a:t>
            </a:r>
            <a:r>
              <a:rPr lang="en-US" sz="1800" dirty="0" err="1">
                <a:ea typeface="MS UI Gothic"/>
              </a:rPr>
              <a:t>Xi.b</a:t>
            </a:r>
            <a:r>
              <a:rPr lang="en-US" sz="1800" dirty="0">
                <a:ea typeface="MS UI Gothic"/>
              </a:rPr>
              <a:t>,…,</a:t>
            </a:r>
            <a:r>
              <a:rPr lang="en-US" sz="1800" dirty="0" err="1">
                <a:ea typeface="MS UI Gothic"/>
              </a:rPr>
              <a:t>Xj.c</a:t>
            </a:r>
            <a:r>
              <a:rPr lang="en-US" sz="1800" dirty="0">
                <a:ea typeface="MS UI Gothic"/>
              </a:rPr>
              <a:t>)  </a:t>
            </a:r>
            <a:r>
              <a:rPr lang="en-US" sz="1800" dirty="0" err="1">
                <a:ea typeface="MS UI Gothic"/>
              </a:rPr>
              <a:t>feltétel</a:t>
            </a:r>
            <a:r>
              <a:rPr lang="en-US" sz="1800" dirty="0">
                <a:ea typeface="MS UI Gothic"/>
              </a:rPr>
              <a:t> a  p-ben </a:t>
            </a:r>
            <a:r>
              <a:rPr lang="en-US" sz="1800" dirty="0" err="1">
                <a:ea typeface="MS UI Gothic"/>
              </a:rPr>
              <a:t>előforduló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attribútumaira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vonatkozóan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ugyancsak</a:t>
            </a:r>
            <a:r>
              <a:rPr lang="en-US" sz="1800" dirty="0">
                <a:ea typeface="MS UI Gothic"/>
              </a:rPr>
              <a:t> </a:t>
            </a:r>
          </a:p>
          <a:p>
            <a:r>
              <a:rPr lang="en-US" sz="1800" dirty="0" err="1">
                <a:ea typeface="MS UI Gothic"/>
              </a:rPr>
              <a:t>megadható</a:t>
            </a:r>
            <a:r>
              <a:rPr lang="en-US" sz="1800" dirty="0">
                <a:ea typeface="MS UI Gothic"/>
              </a:rPr>
              <a:t>. B </a:t>
            </a:r>
            <a:r>
              <a:rPr lang="en-US" sz="1800" dirty="0" err="1">
                <a:ea typeface="MS UI Gothic"/>
              </a:rPr>
              <a:t>specifikálja</a:t>
            </a:r>
            <a:r>
              <a:rPr lang="en-US" sz="1800" dirty="0">
                <a:ea typeface="MS UI Gothic"/>
              </a:rPr>
              <a:t> a </a:t>
            </a:r>
            <a:r>
              <a:rPr lang="en-US" sz="1800" dirty="0" err="1">
                <a:ea typeface="MS UI Gothic"/>
              </a:rPr>
              <a:t>környezeti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feltételeket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úgy</a:t>
            </a:r>
            <a:r>
              <a:rPr lang="en-US" sz="1800" dirty="0">
                <a:ea typeface="MS UI Gothic"/>
              </a:rPr>
              <a:t>, </a:t>
            </a:r>
            <a:r>
              <a:rPr lang="en-US" sz="1800" dirty="0" err="1">
                <a:ea typeface="MS UI Gothic"/>
              </a:rPr>
              <a:t>hogy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akkor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kell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kitölteni</a:t>
            </a:r>
            <a:r>
              <a:rPr lang="en-US" sz="1800" dirty="0">
                <a:ea typeface="MS UI Gothic"/>
              </a:rPr>
              <a:t>, ha </a:t>
            </a:r>
          </a:p>
          <a:p>
            <a:r>
              <a:rPr lang="en-US" sz="1800" dirty="0" err="1">
                <a:ea typeface="MS UI Gothic"/>
              </a:rPr>
              <a:t>Egy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szintaktikusan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korrekt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mondatforma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korrekt</a:t>
            </a:r>
            <a:r>
              <a:rPr lang="en-US" sz="1800" dirty="0">
                <a:ea typeface="MS UI Gothic"/>
              </a:rPr>
              <a:t> a </a:t>
            </a:r>
            <a:r>
              <a:rPr lang="en-US" sz="1800" dirty="0" err="1">
                <a:ea typeface="MS UI Gothic"/>
              </a:rPr>
              <a:t>statikus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szemantikára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vonatkozóan</a:t>
            </a:r>
            <a:r>
              <a:rPr lang="en-US" sz="1800" dirty="0">
                <a:ea typeface="MS UI Gothic"/>
              </a:rPr>
              <a:t>,</a:t>
            </a:r>
          </a:p>
          <a:p>
            <a:r>
              <a:rPr lang="en-US" sz="1800" dirty="0" err="1">
                <a:ea typeface="MS UI Gothic"/>
              </a:rPr>
              <a:t>Azaz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lefordítható</a:t>
            </a:r>
            <a:r>
              <a:rPr lang="en-US" sz="1800" dirty="0">
                <a:ea typeface="MS UI Gothic"/>
              </a:rPr>
              <a:t>.</a:t>
            </a:r>
          </a:p>
          <a:p>
            <a:endParaRPr lang="en-US" sz="1800" dirty="0">
              <a:ea typeface="MS UI Gothic"/>
            </a:endParaRPr>
          </a:p>
          <a:p>
            <a:r>
              <a:rPr lang="en-US" sz="1800" dirty="0" err="1">
                <a:ea typeface="MS UI Gothic"/>
              </a:rPr>
              <a:t>Erre</a:t>
            </a:r>
            <a:r>
              <a:rPr lang="en-US" sz="1800" dirty="0">
                <a:ea typeface="MS UI Gothic"/>
              </a:rPr>
              <a:t> a </a:t>
            </a:r>
            <a:r>
              <a:rPr lang="en-US" sz="1800" dirty="0" err="1">
                <a:ea typeface="MS UI Gothic"/>
              </a:rPr>
              <a:t>feltételre</a:t>
            </a:r>
            <a:r>
              <a:rPr lang="en-US" sz="1800" dirty="0">
                <a:ea typeface="MS UI Gothic"/>
              </a:rPr>
              <a:t> mint </a:t>
            </a:r>
            <a:r>
              <a:rPr lang="en-US" sz="1800" dirty="0" err="1">
                <a:ea typeface="MS UI Gothic"/>
              </a:rPr>
              <a:t>konzisztens</a:t>
            </a:r>
            <a:r>
              <a:rPr lang="en-US" sz="1800" dirty="0">
                <a:ea typeface="MS UI Gothic"/>
              </a:rPr>
              <a:t> Boole-</a:t>
            </a:r>
            <a:r>
              <a:rPr lang="en-US" sz="1800" dirty="0" err="1">
                <a:ea typeface="MS UI Gothic"/>
              </a:rPr>
              <a:t>attribútumra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hivatkozunk</a:t>
            </a:r>
            <a:r>
              <a:rPr lang="en-US" sz="1800" dirty="0">
                <a:ea typeface="MS UI Gothic"/>
              </a:rPr>
              <a:t>, </a:t>
            </a:r>
            <a:r>
              <a:rPr lang="en-US" sz="1800" dirty="0" err="1">
                <a:ea typeface="MS UI Gothic"/>
              </a:rPr>
              <a:t>melyet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egy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levezetési</a:t>
            </a:r>
            <a:r>
              <a:rPr lang="en-US" sz="1800" dirty="0">
                <a:ea typeface="MS UI Gothic"/>
              </a:rPr>
              <a:t> </a:t>
            </a:r>
          </a:p>
          <a:p>
            <a:r>
              <a:rPr lang="en-US" sz="1800" dirty="0" err="1">
                <a:ea typeface="MS UI Gothic"/>
              </a:rPr>
              <a:t>szabály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baloldalával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asszociálunk</a:t>
            </a:r>
            <a:r>
              <a:rPr lang="en-US" sz="1800" dirty="0">
                <a:ea typeface="MS UI Gothic"/>
              </a:rPr>
              <a:t>. 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32745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113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539552" y="476672"/>
            <a:ext cx="855554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+mn-lt"/>
              </a:rPr>
              <a:t>Emlékeztető: Az </a:t>
            </a:r>
          </a:p>
          <a:p>
            <a:endParaRPr lang="hu-HU" sz="1600" dirty="0">
              <a:latin typeface="+mn-lt"/>
            </a:endParaRPr>
          </a:p>
          <a:p>
            <a:r>
              <a:rPr lang="hu-HU" sz="1600" dirty="0">
                <a:latin typeface="+mn-lt"/>
              </a:rPr>
              <a:t>Adott </a:t>
            </a:r>
            <a:r>
              <a:rPr lang="el-GR" sz="1600" dirty="0"/>
              <a:t>γ</a:t>
            </a:r>
            <a:r>
              <a:rPr lang="hu-HU" sz="1600" dirty="0"/>
              <a:t> járható </a:t>
            </a:r>
            <a:r>
              <a:rPr lang="hu-HU" sz="1600" dirty="0" err="1"/>
              <a:t>prefix</a:t>
            </a:r>
            <a:r>
              <a:rPr lang="hu-HU" sz="1600" dirty="0"/>
              <a:t> esetén a </a:t>
            </a:r>
            <a:r>
              <a:rPr lang="el-GR" sz="1600" dirty="0"/>
              <a:t>γ</a:t>
            </a:r>
            <a:r>
              <a:rPr lang="hu-HU" sz="1600" dirty="0" err="1"/>
              <a:t>-ra</a:t>
            </a:r>
            <a:r>
              <a:rPr lang="hu-HU" sz="1600" dirty="0"/>
              <a:t> érvényes LR(k) elemek halmazát jelöljük </a:t>
            </a:r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el-GR" sz="1600" dirty="0"/>
              <a:t>γ</a:t>
            </a:r>
            <a:r>
              <a:rPr lang="hu-HU" sz="1600" dirty="0"/>
              <a:t>) –</a:t>
            </a:r>
            <a:r>
              <a:rPr lang="hu-HU" sz="1600" dirty="0" err="1"/>
              <a:t>val</a:t>
            </a:r>
            <a:r>
              <a:rPr lang="hu-HU" sz="1600" dirty="0"/>
              <a:t>.</a:t>
            </a:r>
            <a:endParaRPr lang="hu-HU" sz="1600" dirty="0">
              <a:latin typeface="+mn-lt"/>
            </a:endParaRPr>
          </a:p>
          <a:p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el-GR" sz="1600" dirty="0"/>
              <a:t>γ</a:t>
            </a:r>
            <a:r>
              <a:rPr lang="hu-HU" sz="1600" dirty="0"/>
              <a:t>)  meghatározása: </a:t>
            </a:r>
          </a:p>
          <a:p>
            <a:r>
              <a:rPr lang="hu-HU" sz="1600" dirty="0"/>
              <a:t>Input:  G grammatika és </a:t>
            </a:r>
            <a:r>
              <a:rPr lang="el-GR" sz="1600" dirty="0"/>
              <a:t>γ</a:t>
            </a:r>
            <a:r>
              <a:rPr lang="hu-HU" sz="1600" dirty="0"/>
              <a:t>= 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>
                <a:cs typeface="Arial" panose="020B0604020202020204" pitchFamily="34" charset="0"/>
              </a:rPr>
              <a:t> … </a:t>
            </a:r>
            <a:r>
              <a:rPr lang="hu-HU" sz="1600" dirty="0" err="1">
                <a:cs typeface="Arial" panose="020B0604020202020204" pitchFamily="34" charset="0"/>
              </a:rPr>
              <a:t>X</a:t>
            </a:r>
            <a:r>
              <a:rPr lang="hu-HU" sz="1600" baseline="-25000" dirty="0" err="1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szó, ahol 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, 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>
                <a:cs typeface="Arial" panose="020B0604020202020204" pitchFamily="34" charset="0"/>
              </a:rPr>
              <a:t>, …, </a:t>
            </a:r>
            <a:r>
              <a:rPr lang="hu-HU" sz="1600" dirty="0" err="1">
                <a:cs typeface="Arial" panose="020B0604020202020204" pitchFamily="34" charset="0"/>
              </a:rPr>
              <a:t>X</a:t>
            </a:r>
            <a:r>
              <a:rPr lang="hu-HU" sz="1600" baseline="-25000" dirty="0" err="1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/>
              <a:t>∈</a:t>
            </a:r>
            <a:r>
              <a:rPr lang="hu-HU" sz="1600" dirty="0"/>
              <a:t> 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hu-HU" sz="1600" baseline="-25000" dirty="0"/>
              <a:t> </a:t>
            </a:r>
            <a:r>
              <a:rPr lang="hu-HU" sz="1600" dirty="0"/>
              <a:t> </a:t>
            </a:r>
          </a:p>
          <a:p>
            <a:r>
              <a:rPr lang="hu-HU" sz="1600" dirty="0"/>
              <a:t>Output: </a:t>
            </a:r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el-GR" sz="1600" dirty="0"/>
              <a:t>γ</a:t>
            </a:r>
            <a:r>
              <a:rPr lang="hu-HU" sz="1600" dirty="0"/>
              <a:t>)  halmaz</a:t>
            </a:r>
          </a:p>
          <a:p>
            <a:r>
              <a:rPr lang="hu-HU" sz="1600" dirty="0"/>
              <a:t>Módszer: kiszámoljuk sorra a  </a:t>
            </a:r>
            <a:r>
              <a:rPr lang="hu-HU" sz="1600" dirty="0" err="1">
                <a:latin typeface="Vladimir Script" panose="03050402040407070305" pitchFamily="66" charset="0"/>
              </a:rPr>
              <a:t>V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el-GR" sz="1600" dirty="0"/>
              <a:t>λ</a:t>
            </a:r>
            <a:r>
              <a:rPr lang="hu-HU" sz="1600" dirty="0"/>
              <a:t>), </a:t>
            </a:r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), </a:t>
            </a:r>
            <a:r>
              <a:rPr lang="hu-HU" sz="1600" dirty="0" err="1">
                <a:latin typeface="Vladimir Script" panose="03050402040407070305" pitchFamily="66" charset="0"/>
              </a:rPr>
              <a:t>V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/>
              <a:t>),.., </a:t>
            </a:r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/>
              <a:t>) = </a:t>
            </a:r>
            <a:r>
              <a:rPr lang="en-US" sz="1600" dirty="0">
                <a:latin typeface="Vladimir Script" panose="03050402040407070305" pitchFamily="66" charset="0"/>
              </a:rPr>
              <a:t> </a:t>
            </a:r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el-GR" sz="1600" dirty="0"/>
              <a:t>γ</a:t>
            </a:r>
            <a:r>
              <a:rPr lang="hu-HU" sz="1600" dirty="0"/>
              <a:t>) halmazokat</a:t>
            </a:r>
          </a:p>
          <a:p>
            <a:endParaRPr lang="hu-HU" sz="1600" dirty="0"/>
          </a:p>
          <a:p>
            <a:r>
              <a:rPr lang="hu-HU" sz="1600" dirty="0" err="1">
                <a:latin typeface="Vladimir Script" panose="03050402040407070305" pitchFamily="66" charset="0"/>
              </a:rPr>
              <a:t>V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el-GR" sz="1600" dirty="0"/>
              <a:t>λ</a:t>
            </a:r>
            <a:r>
              <a:rPr lang="hu-HU" sz="1600" dirty="0"/>
              <a:t>)  meghatározása: </a:t>
            </a:r>
          </a:p>
          <a:p>
            <a:pPr marL="342900" indent="-342900">
              <a:buAutoNum type="arabicPeriod"/>
            </a:pPr>
            <a:r>
              <a:rPr lang="hu-HU" sz="1600" dirty="0">
                <a:latin typeface="+mn-lt"/>
              </a:rPr>
              <a:t>Inicializálás: Minden S</a:t>
            </a:r>
            <a:r>
              <a:rPr lang="en-US" sz="1600" dirty="0"/>
              <a:t>→ </a:t>
            </a:r>
            <a:r>
              <a:rPr lang="el-GR" sz="1600" dirty="0"/>
              <a:t>α</a:t>
            </a:r>
            <a:r>
              <a:rPr lang="hu-HU" sz="1600" dirty="0"/>
              <a:t> </a:t>
            </a:r>
            <a:r>
              <a:rPr lang="en-US" sz="1600" dirty="0"/>
              <a:t>∈ </a:t>
            </a:r>
            <a:r>
              <a:rPr lang="hu-HU" sz="1600" dirty="0"/>
              <a:t> H esetén legyen [S</a:t>
            </a:r>
            <a:r>
              <a:rPr lang="en-US" sz="1600" dirty="0"/>
              <a:t>→</a:t>
            </a:r>
            <a:r>
              <a:rPr lang="hu-HU" sz="1600" dirty="0"/>
              <a:t> .</a:t>
            </a:r>
            <a:r>
              <a:rPr lang="en-US" sz="1600" dirty="0"/>
              <a:t> </a:t>
            </a:r>
            <a:r>
              <a:rPr lang="el-GR" sz="1600" dirty="0"/>
              <a:t>α</a:t>
            </a:r>
            <a:r>
              <a:rPr lang="hu-HU" sz="1600" dirty="0"/>
              <a:t> , </a:t>
            </a:r>
            <a:r>
              <a:rPr lang="el-GR" sz="1600" dirty="0"/>
              <a:t>λ</a:t>
            </a:r>
            <a:r>
              <a:rPr lang="hu-HU" sz="1600" dirty="0"/>
              <a:t>]</a:t>
            </a:r>
            <a:r>
              <a:rPr lang="en-US" sz="1600" dirty="0"/>
              <a:t> ∈</a:t>
            </a:r>
            <a:r>
              <a:rPr lang="en-US" sz="1600" dirty="0">
                <a:latin typeface="Vladimir Script" panose="03050402040407070305" pitchFamily="66" charset="0"/>
              </a:rPr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el-GR" sz="1600" dirty="0"/>
              <a:t>λ</a:t>
            </a:r>
            <a:r>
              <a:rPr lang="hu-HU" sz="1600" dirty="0"/>
              <a:t>) </a:t>
            </a:r>
          </a:p>
          <a:p>
            <a:pPr marL="342900" indent="-342900">
              <a:buAutoNum type="arabicPeriod"/>
            </a:pPr>
            <a:r>
              <a:rPr lang="hu-HU" sz="1600" dirty="0">
                <a:latin typeface="+mn-lt"/>
              </a:rPr>
              <a:t>Lezárás: amíg bővíthető a </a:t>
            </a:r>
            <a:r>
              <a:rPr lang="hu-HU" sz="1600" dirty="0" err="1">
                <a:latin typeface="Vladimir Script" panose="03050402040407070305" pitchFamily="66" charset="0"/>
              </a:rPr>
              <a:t>V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el-GR" sz="1600" dirty="0"/>
              <a:t>λ</a:t>
            </a:r>
            <a:r>
              <a:rPr lang="hu-HU" sz="1600" dirty="0"/>
              <a:t>), a </a:t>
            </a:r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el-GR" sz="1600" dirty="0"/>
              <a:t>λ</a:t>
            </a:r>
            <a:r>
              <a:rPr lang="hu-HU" sz="1600" dirty="0"/>
              <a:t>)  minden [A</a:t>
            </a:r>
            <a:r>
              <a:rPr lang="en-US" sz="1600" dirty="0"/>
              <a:t>→ </a:t>
            </a:r>
            <a:r>
              <a:rPr lang="hu-HU" sz="1600" dirty="0"/>
              <a:t> .</a:t>
            </a:r>
            <a:r>
              <a:rPr lang="hu-HU" sz="1600" dirty="0">
                <a:cs typeface="Arial" panose="020B0604020202020204" pitchFamily="34" charset="0"/>
              </a:rPr>
              <a:t> B</a:t>
            </a:r>
            <a:r>
              <a:rPr lang="el-GR" sz="1600" dirty="0"/>
              <a:t>β</a:t>
            </a:r>
            <a:r>
              <a:rPr lang="hu-HU" sz="1600" dirty="0"/>
              <a:t> , u] alakú elemére és B</a:t>
            </a:r>
            <a:r>
              <a:rPr lang="en-US" sz="1600" dirty="0"/>
              <a:t> →</a:t>
            </a:r>
            <a:r>
              <a:rPr lang="hu-HU" sz="1600" dirty="0"/>
              <a:t> </a:t>
            </a:r>
            <a:r>
              <a:rPr lang="el-GR" sz="1600" dirty="0"/>
              <a:t>δ</a:t>
            </a:r>
            <a:r>
              <a:rPr lang="hu-HU" sz="1600" dirty="0"/>
              <a:t> </a:t>
            </a:r>
            <a:r>
              <a:rPr lang="en-US" sz="1600" dirty="0"/>
              <a:t>∈ </a:t>
            </a:r>
            <a:r>
              <a:rPr lang="hu-HU" sz="1600" dirty="0"/>
              <a:t> H</a:t>
            </a:r>
          </a:p>
          <a:p>
            <a:r>
              <a:rPr lang="hu-HU" sz="1600" dirty="0">
                <a:latin typeface="+mn-lt"/>
              </a:rPr>
              <a:t>      szabályra legyen </a:t>
            </a:r>
            <a:r>
              <a:rPr lang="hu-HU" sz="1600" dirty="0"/>
              <a:t>[B</a:t>
            </a:r>
            <a:r>
              <a:rPr lang="en-US" sz="1600" dirty="0"/>
              <a:t>→ </a:t>
            </a:r>
            <a:r>
              <a:rPr lang="hu-HU" sz="1600" dirty="0"/>
              <a:t>.</a:t>
            </a:r>
            <a:r>
              <a:rPr lang="el-GR" sz="1600" dirty="0"/>
              <a:t> δ</a:t>
            </a:r>
            <a:r>
              <a:rPr lang="hu-HU" sz="1600" dirty="0"/>
              <a:t> , v] </a:t>
            </a:r>
            <a:r>
              <a:rPr lang="en-US" sz="1600" dirty="0"/>
              <a:t>∈</a:t>
            </a:r>
            <a:r>
              <a:rPr lang="hu-HU" sz="1600" dirty="0"/>
              <a:t> </a:t>
            </a:r>
            <a:r>
              <a:rPr lang="hu-HU" sz="1600" dirty="0" err="1">
                <a:latin typeface="Vladimir Script" panose="03050402040407070305" pitchFamily="66" charset="0"/>
              </a:rPr>
              <a:t>V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el-GR" sz="1600" dirty="0"/>
              <a:t>λ</a:t>
            </a:r>
            <a:r>
              <a:rPr lang="hu-HU" sz="1600" dirty="0"/>
              <a:t>) minden v</a:t>
            </a:r>
            <a:r>
              <a:rPr lang="en-US" sz="1600" dirty="0"/>
              <a:t> ∈</a:t>
            </a:r>
            <a:r>
              <a:rPr lang="hu-HU" sz="1600" dirty="0"/>
              <a:t> </a:t>
            </a:r>
            <a:r>
              <a:rPr lang="hu-HU" sz="1600" dirty="0" err="1"/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k</a:t>
            </a:r>
            <a:r>
              <a:rPr lang="hu-HU" sz="1600" baseline="-25000" dirty="0">
                <a:cs typeface="Arial" panose="020B0604020202020204" pitchFamily="34" charset="0"/>
              </a:rPr>
              <a:t> 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/>
              <a:t>u) esetén.</a:t>
            </a:r>
          </a:p>
          <a:p>
            <a:endParaRPr lang="hu-HU" sz="1600" dirty="0">
              <a:latin typeface="+mn-lt"/>
            </a:endParaRPr>
          </a:p>
          <a:p>
            <a:r>
              <a:rPr lang="hu-HU" sz="1600" dirty="0" err="1">
                <a:latin typeface="Vladimir Script" panose="03050402040407070305" pitchFamily="66" charset="0"/>
              </a:rPr>
              <a:t>V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/>
              <a:t>) meghatározása: tegyük fel, hogy </a:t>
            </a:r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n-1</a:t>
            </a:r>
            <a:r>
              <a:rPr lang="hu-HU" sz="1600" dirty="0"/>
              <a:t>) már meghatározásra került.</a:t>
            </a:r>
          </a:p>
          <a:p>
            <a:pPr marL="342900" indent="-342900">
              <a:buAutoNum type="arabicParenBoth"/>
            </a:pPr>
            <a:r>
              <a:rPr lang="hu-HU" sz="1600" dirty="0"/>
              <a:t>Léptetés: minden [A</a:t>
            </a:r>
            <a:r>
              <a:rPr lang="en-US" sz="1600" dirty="0"/>
              <a:t>→ </a:t>
            </a:r>
            <a:r>
              <a:rPr lang="el-GR" sz="1600" dirty="0"/>
              <a:t>α</a:t>
            </a:r>
            <a:r>
              <a:rPr lang="hu-HU" sz="1600" dirty="0"/>
              <a:t> .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 err="1">
                <a:cs typeface="Arial" panose="020B0604020202020204" pitchFamily="34" charset="0"/>
              </a:rPr>
              <a:t>X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el-GR" sz="1600" dirty="0"/>
              <a:t>β</a:t>
            </a:r>
            <a:r>
              <a:rPr lang="hu-HU" sz="1600" dirty="0"/>
              <a:t> , u] alakú </a:t>
            </a:r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i-1</a:t>
            </a:r>
            <a:r>
              <a:rPr lang="hu-HU" sz="1600" dirty="0"/>
              <a:t>) –</a:t>
            </a:r>
            <a:r>
              <a:rPr lang="hu-HU" sz="1600" dirty="0" err="1"/>
              <a:t>beli</a:t>
            </a:r>
            <a:r>
              <a:rPr lang="hu-HU" sz="1600" dirty="0"/>
              <a:t> elem esetén legyen </a:t>
            </a:r>
          </a:p>
          <a:p>
            <a:r>
              <a:rPr lang="hu-HU" sz="1600" dirty="0"/>
              <a:t>    [A</a:t>
            </a:r>
            <a:r>
              <a:rPr lang="en-US" sz="1600" dirty="0"/>
              <a:t>→ </a:t>
            </a:r>
            <a:r>
              <a:rPr lang="el-GR" sz="1600" dirty="0"/>
              <a:t>α</a:t>
            </a:r>
            <a:r>
              <a:rPr lang="hu-HU" sz="1600" dirty="0"/>
              <a:t> .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 err="1">
                <a:cs typeface="Arial" panose="020B0604020202020204" pitchFamily="34" charset="0"/>
              </a:rPr>
              <a:t>X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el-GR" sz="1600" dirty="0"/>
              <a:t>β</a:t>
            </a:r>
            <a:r>
              <a:rPr lang="hu-HU" sz="1600" dirty="0"/>
              <a:t> , u]</a:t>
            </a:r>
            <a:r>
              <a:rPr lang="en-US" sz="1600" dirty="0"/>
              <a:t> ∈</a:t>
            </a:r>
            <a:r>
              <a:rPr lang="hu-HU" sz="1600" dirty="0"/>
              <a:t> </a:t>
            </a:r>
            <a:r>
              <a:rPr lang="hu-HU" sz="1600" dirty="0" err="1">
                <a:latin typeface="Vladimir Script" panose="03050402040407070305" pitchFamily="66" charset="0"/>
              </a:rPr>
              <a:t>V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/>
              <a:t>) </a:t>
            </a:r>
          </a:p>
          <a:p>
            <a:r>
              <a:rPr lang="hu-HU" sz="1600" dirty="0"/>
              <a:t>(2) Lezárás: mindaddig, amíg </a:t>
            </a:r>
            <a:r>
              <a:rPr lang="hu-HU" sz="1600" dirty="0">
                <a:latin typeface="Vladimir Script" panose="03050402040407070305" pitchFamily="66" charset="0"/>
              </a:rPr>
              <a:t>V</a:t>
            </a:r>
            <a:r>
              <a:rPr lang="en-US" sz="1600" dirty="0"/>
              <a:t> 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/>
              <a:t>)  bővíthető, minden  [A</a:t>
            </a:r>
            <a:r>
              <a:rPr lang="en-US" sz="1600" dirty="0"/>
              <a:t>→ </a:t>
            </a:r>
            <a:r>
              <a:rPr lang="el-GR" sz="1600" dirty="0"/>
              <a:t>α</a:t>
            </a:r>
            <a:r>
              <a:rPr lang="hu-HU" sz="1600" dirty="0"/>
              <a:t> .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 err="1">
                <a:cs typeface="Arial" panose="020B0604020202020204" pitchFamily="34" charset="0"/>
              </a:rPr>
              <a:t>X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el-GR" sz="1600" dirty="0"/>
              <a:t>β</a:t>
            </a:r>
            <a:r>
              <a:rPr lang="hu-HU" sz="1600" dirty="0"/>
              <a:t> , u] alakú elemére</a:t>
            </a:r>
          </a:p>
          <a:p>
            <a:r>
              <a:rPr lang="hu-HU" sz="1600" dirty="0"/>
              <a:t>    és B</a:t>
            </a:r>
            <a:r>
              <a:rPr lang="en-US" sz="1600" dirty="0"/>
              <a:t> →</a:t>
            </a:r>
            <a:r>
              <a:rPr lang="hu-HU" sz="1600" dirty="0"/>
              <a:t> </a:t>
            </a:r>
            <a:r>
              <a:rPr lang="el-GR" sz="1600" dirty="0"/>
              <a:t>δ</a:t>
            </a:r>
            <a:r>
              <a:rPr lang="hu-HU" sz="1600" dirty="0"/>
              <a:t> </a:t>
            </a:r>
            <a:r>
              <a:rPr lang="en-US" sz="1600" dirty="0"/>
              <a:t>∈ </a:t>
            </a:r>
            <a:r>
              <a:rPr lang="hu-HU" sz="1600" dirty="0"/>
              <a:t> H szabályra legyen </a:t>
            </a:r>
            <a:r>
              <a:rPr lang="hu-HU" sz="1600" dirty="0" err="1"/>
              <a:t>legyen</a:t>
            </a:r>
            <a:r>
              <a:rPr lang="hu-HU" sz="1600" dirty="0"/>
              <a:t> [B</a:t>
            </a:r>
            <a:r>
              <a:rPr lang="en-US" sz="1600" dirty="0"/>
              <a:t>→ </a:t>
            </a:r>
            <a:r>
              <a:rPr lang="hu-HU" sz="1600" dirty="0"/>
              <a:t>.</a:t>
            </a:r>
            <a:r>
              <a:rPr lang="el-GR" sz="1600" dirty="0"/>
              <a:t> δ</a:t>
            </a:r>
            <a:r>
              <a:rPr lang="hu-HU" sz="1600" dirty="0"/>
              <a:t> , v] </a:t>
            </a:r>
            <a:r>
              <a:rPr lang="en-US" sz="1600" dirty="0"/>
              <a:t>∈</a:t>
            </a:r>
            <a:r>
              <a:rPr lang="hu-HU" sz="1600" dirty="0"/>
              <a:t> </a:t>
            </a:r>
            <a:r>
              <a:rPr lang="hu-HU" sz="1600" dirty="0" err="1">
                <a:latin typeface="Vladimir Script" panose="03050402040407070305" pitchFamily="66" charset="0"/>
              </a:rPr>
              <a:t>V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2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/>
              <a:t>) minden v</a:t>
            </a:r>
            <a:r>
              <a:rPr lang="en-US" sz="1600" dirty="0"/>
              <a:t> ∈</a:t>
            </a:r>
            <a:r>
              <a:rPr lang="hu-HU" sz="1600" dirty="0"/>
              <a:t> </a:t>
            </a:r>
            <a:r>
              <a:rPr lang="hu-HU" sz="1600" dirty="0" err="1"/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k</a:t>
            </a:r>
            <a:r>
              <a:rPr lang="hu-HU" sz="1600" baseline="-25000" dirty="0">
                <a:cs typeface="Arial" panose="020B0604020202020204" pitchFamily="34" charset="0"/>
              </a:rPr>
              <a:t> 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/>
              <a:t>u) esetén.</a:t>
            </a:r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3563887" y="116632"/>
            <a:ext cx="4567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MUNKAANYAG, NEM RÉSZE A</a:t>
            </a:r>
          </a:p>
          <a:p>
            <a:r>
              <a:rPr lang="hu-HU" dirty="0"/>
              <a:t>TANANYAGNAK!!!</a:t>
            </a:r>
          </a:p>
        </p:txBody>
      </p:sp>
    </p:spTree>
    <p:extLst>
      <p:ext uri="{BB962C8B-B14F-4D97-AF65-F5344CB8AC3E}">
        <p14:creationId xmlns:p14="http://schemas.microsoft.com/office/powerpoint/2010/main" val="236447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14339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917BCE-8F20-4926-8234-CD9C4A7585A5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hu-HU" altLang="hu-HU" sz="1400"/>
          </a:p>
        </p:txBody>
      </p:sp>
      <p:sp>
        <p:nvSpPr>
          <p:cNvPr id="14340" name="Szövegdoboz 3"/>
          <p:cNvSpPr txBox="1">
            <a:spLocks noChangeArrowheads="1"/>
          </p:cNvSpPr>
          <p:nvPr/>
        </p:nvSpPr>
        <p:spPr bwMode="auto">
          <a:xfrm>
            <a:off x="0" y="115888"/>
            <a:ext cx="85264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2.1 Közbensőkód generálás </a:t>
            </a:r>
            <a:r>
              <a:rPr lang="hu-HU" altLang="hu-HU" sz="1800"/>
              <a:t>Ebben a fázisban történik a tárgyprogram előállítása.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2.1.1 Tárgyleképezés </a:t>
            </a:r>
            <a:r>
              <a:rPr lang="en-US" altLang="hu-HU" sz="1800"/>
              <a:t>Minden objektum méretének és (relatív) címének meghatározása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(memory mapping), ugrás értékének kiszámítása (a címke címe ahova ugrik), regiszter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allokálás, algebrai azonosságok (x+y=y+x, -(-x)=x, stb).</a:t>
            </a:r>
            <a:endParaRPr lang="hu-HU" altLang="hu-HU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2.1.2 Kódszelektálás </a:t>
            </a:r>
            <a:r>
              <a:rPr lang="en-US" altLang="hu-HU" sz="1800"/>
              <a:t>Amennyiben a fordítóprogramot több platform esetén is használjuk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(például 32 bites vagy 64 bites architektúra, vagy például különféle processzor típusok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esetén), a változatnak megfelelő kód kiválasztása. Egy adott számítógéptípus különféle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konfogurációiban vagy egy számítógép másik gépen történő szimulálásakor merül fel.</a:t>
            </a:r>
            <a:endParaRPr lang="en-US" altLang="hu-HU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- regiszterek végső kijelölése</a:t>
            </a:r>
            <a:endParaRPr lang="en-US" altLang="hu-HU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- mely utasításokat kell aktuálisan implementálni</a:t>
            </a:r>
            <a:endParaRPr lang="hu-HU" altLang="hu-HU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2.1.3 Gépfüggetlen optimalizálás </a:t>
            </a:r>
            <a:r>
              <a:rPr lang="hu-HU" altLang="hu-HU" sz="1800"/>
              <a:t>Olyan optimalizációkat hajt végre, amik függeltenek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        paltformtól. Ilyen például a kódkiemelés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2.2 összeszerelés</a:t>
            </a:r>
            <a:r>
              <a:rPr lang="hu-HU" altLang="hu-HU" sz="1800"/>
              <a:t> A program összeállítása, a különbözőtárgymodulok beszerkesztése.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2.2.1</a:t>
            </a:r>
            <a:r>
              <a:rPr lang="hu-HU" altLang="hu-HU" sz="1800"/>
              <a:t> </a:t>
            </a:r>
            <a:r>
              <a:rPr lang="hu-HU" altLang="hu-HU" sz="1800" b="1"/>
              <a:t>Belsőcím felbontás. </a:t>
            </a:r>
            <a:r>
              <a:rPr lang="en-US" altLang="hu-HU" sz="1800"/>
              <a:t>Címke értékének meghatározása, hossz függő utasítások,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speciális problémák</a:t>
            </a:r>
            <a:endParaRPr lang="hu-HU" altLang="hu-HU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b="1"/>
              <a:t>2.2.2  Külső cím felbontás. </a:t>
            </a:r>
            <a:r>
              <a:rPr lang="en-US" altLang="hu-HU" sz="1800"/>
              <a:t>Kereszthivatkozás, könyvtári keresés. </a:t>
            </a:r>
            <a:endParaRPr lang="hu-HU" altLang="hu-HU" sz="180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2.2.3</a:t>
            </a:r>
            <a:r>
              <a:rPr lang="hu-HU" altLang="hu-HU" sz="1800"/>
              <a:t> </a:t>
            </a:r>
            <a:r>
              <a:rPr lang="hu-HU" altLang="hu-HU" sz="1800" b="1"/>
              <a:t>Utasítás bekódolás. </a:t>
            </a:r>
            <a:r>
              <a:rPr lang="en-US" altLang="hu-HU" sz="1800"/>
              <a:t>Célkód, a bekódolási eljárás. </a:t>
            </a:r>
            <a:endParaRPr lang="hu-HU" altLang="hu-HU" sz="180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2.2.4 Gépfüggő optimalizálás. </a:t>
            </a:r>
            <a:r>
              <a:rPr lang="hu-HU" altLang="hu-HU" sz="1800"/>
              <a:t>Olyan optimalizációk, amelyek egy bizonyos  processzor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        sajátságait használják ki.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 számának hely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A7A50-C615-418A-BBC9-C7A540C0E2BC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hu-HU" altLang="hu-HU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b="1"/>
              <a:t>Az analízis feladata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19785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u-HU" altLang="hu-HU" sz="1800"/>
              <a:t>A compiler analizálja a kapott karaktersorozatot és szintetizálva építi fel a tárgykódot.</a:t>
            </a:r>
          </a:p>
          <a:p>
            <a:pPr eaLnBrk="1" hangingPunct="1"/>
            <a:endParaRPr lang="hu-HU" altLang="hu-HU" sz="1800"/>
          </a:p>
          <a:p>
            <a:pPr eaLnBrk="1" hangingPunct="1">
              <a:buFontTx/>
              <a:buAutoNum type="arabicPeriod"/>
            </a:pPr>
            <a:r>
              <a:rPr lang="hu-HU" altLang="hu-HU" sz="1800"/>
              <a:t>Lexikális elemzés: az input karaktersorozatban a szimbolikus egységek meghatározása (konstansok, változók, kulcsszavak, operátorok felismerése, szóközök, kommentárok kiszűrése). A szimbólumok általában kódoltak (típuskód, cím a szimbólumtáblába)</a:t>
            </a:r>
            <a:br>
              <a:rPr lang="hu-HU" altLang="hu-HU" sz="1800"/>
            </a:br>
            <a:r>
              <a:rPr lang="hu-HU" altLang="hu-HU" sz="1800"/>
              <a:t>Lexikális elemző(karaktersorozat)(szimbólumsorozat, lexikális hibák)</a:t>
            </a:r>
          </a:p>
          <a:p>
            <a:pPr eaLnBrk="1" hangingPunct="1">
              <a:buFontTx/>
              <a:buAutoNum type="arabicPeriod"/>
            </a:pPr>
            <a:r>
              <a:rPr lang="hu-HU" altLang="hu-HU" sz="1800"/>
              <a:t>Szintaktikus elemző(szimbólumsorozat)(szintaktikusan elemzett program, szintaktikus hibák)</a:t>
            </a:r>
            <a:br>
              <a:rPr lang="hu-HU" altLang="hu-HU" sz="1800"/>
            </a:br>
            <a:r>
              <a:rPr lang="hu-HU" altLang="hu-HU" sz="1800"/>
              <a:t>A programstruktúra felismerése</a:t>
            </a:r>
            <a:br>
              <a:rPr lang="hu-HU" altLang="hu-HU" sz="1800"/>
            </a:br>
            <a:r>
              <a:rPr lang="hu-HU" altLang="hu-HU" sz="1800"/>
              <a:t>Szintaxisfa kialakítása</a:t>
            </a:r>
            <a:br>
              <a:rPr lang="hu-HU" altLang="hu-HU" sz="1800"/>
            </a:br>
            <a:r>
              <a:rPr lang="hu-HU" altLang="hu-HU" sz="1800"/>
              <a:t>Lengyel formák</a:t>
            </a:r>
          </a:p>
          <a:p>
            <a:pPr eaLnBrk="1" hangingPunct="1">
              <a:buFontTx/>
              <a:buAutoNum type="arabicPeriod"/>
            </a:pPr>
            <a:r>
              <a:rPr lang="hu-HU" altLang="hu-HU" sz="1800"/>
              <a:t>Szemantikus elemző(szintaktikusan elemzett program)(analizált program, szemantikai hibák)</a:t>
            </a:r>
            <a:br>
              <a:rPr lang="hu-HU" altLang="hu-HU" sz="1800"/>
            </a:br>
            <a:r>
              <a:rPr lang="hu-HU" altLang="hu-HU" sz="1800"/>
              <a:t>Szemantikai tulajdonságok vizsgálata (pl A+B esetén deklarált-e A és B, azonosak-e a típusok, van-e értékük)</a:t>
            </a:r>
          </a:p>
          <a:p>
            <a:pPr eaLnBrk="1" hangingPunct="1"/>
            <a:endParaRPr lang="hu-HU" altLang="hu-HU" sz="1800"/>
          </a:p>
        </p:txBody>
      </p:sp>
      <p:sp>
        <p:nvSpPr>
          <p:cNvPr id="15365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 számának hely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80E61-3563-43F2-A1AB-51C164295CA8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hu-HU" altLang="hu-HU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b="1"/>
              <a:t>A szintézis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1978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hu-HU" altLang="hu-HU" sz="1800"/>
              <a:t>Kódgenerátor(Analizált program)(tárgykód)</a:t>
            </a:r>
            <a:br>
              <a:rPr lang="hu-HU" altLang="hu-HU" sz="1800"/>
            </a:br>
            <a:r>
              <a:rPr lang="hu-HU" altLang="hu-HU" sz="1800"/>
              <a:t>Szintaxisfából, lengyel formából kód generálása</a:t>
            </a:r>
            <a:br>
              <a:rPr lang="hu-HU" altLang="hu-HU" sz="1800"/>
            </a:br>
            <a:r>
              <a:rPr lang="hu-HU" altLang="hu-HU" sz="1800"/>
              <a:t>Gépfüggő, operációs rendszerfüggő assembly vagy gépi kód kimenet</a:t>
            </a:r>
          </a:p>
          <a:p>
            <a:pPr eaLnBrk="1" hangingPunct="1">
              <a:buFontTx/>
              <a:buAutoNum type="arabicPeriod"/>
            </a:pPr>
            <a:r>
              <a:rPr lang="hu-HU" altLang="hu-HU" sz="1800"/>
              <a:t>Kódoptimalizáló(tárgykód)(tárgykód)</a:t>
            </a:r>
            <a:br>
              <a:rPr lang="hu-HU" altLang="hu-HU" sz="1800"/>
            </a:br>
            <a:r>
              <a:rPr lang="hu-HU" altLang="hu-HU" sz="1800"/>
              <a:t>Azonos programrészek kiemelése alprogramba</a:t>
            </a:r>
            <a:br>
              <a:rPr lang="hu-HU" altLang="hu-HU" sz="1800"/>
            </a:br>
            <a:r>
              <a:rPr lang="hu-HU" altLang="hu-HU" sz="1800"/>
              <a:t>Hurkok ciklusváltozótól független részeinek hurkon kívüli elhelyezése</a:t>
            </a:r>
            <a:br>
              <a:rPr lang="hu-HU" altLang="hu-HU" sz="1800"/>
            </a:br>
            <a:r>
              <a:rPr lang="hu-HU" altLang="hu-HU" sz="1800"/>
              <a:t>Optimális regiszterhasználat</a:t>
            </a:r>
          </a:p>
        </p:txBody>
      </p:sp>
      <p:sp>
        <p:nvSpPr>
          <p:cNvPr id="16389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17411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89A51-8B01-407C-A526-14F78B46D3FE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hu-HU" altLang="hu-HU" sz="1400"/>
          </a:p>
        </p:txBody>
      </p:sp>
      <p:sp>
        <p:nvSpPr>
          <p:cNvPr id="16389" name="Szövegdoboz 4"/>
          <p:cNvSpPr txBox="1">
            <a:spLocks noChangeArrowheads="1"/>
          </p:cNvSpPr>
          <p:nvPr/>
        </p:nvSpPr>
        <p:spPr bwMode="auto">
          <a:xfrm>
            <a:off x="0" y="188913"/>
            <a:ext cx="8920163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hu-HU" altLang="hu-HU" sz="1800" dirty="0"/>
              <a:t> </a:t>
            </a:r>
            <a:r>
              <a:rPr lang="hu-HU" altLang="hu-HU" b="1" dirty="0"/>
              <a:t>Menetek</a:t>
            </a:r>
          </a:p>
          <a:p>
            <a:pPr>
              <a:defRPr/>
            </a:pPr>
            <a:r>
              <a:rPr lang="en-US" sz="1800" dirty="0" err="1"/>
              <a:t>Menet</a:t>
            </a:r>
            <a:r>
              <a:rPr lang="en-US" sz="1800" dirty="0"/>
              <a:t>: a </a:t>
            </a:r>
            <a:r>
              <a:rPr lang="en-US" sz="1800" dirty="0" err="1"/>
              <a:t>forrásprogram</a:t>
            </a:r>
            <a:r>
              <a:rPr lang="en-US" sz="1800" dirty="0"/>
              <a:t> </a:t>
            </a:r>
            <a:r>
              <a:rPr lang="en-US" sz="1800" dirty="0" err="1"/>
              <a:t>valamely</a:t>
            </a:r>
            <a:r>
              <a:rPr lang="en-US" sz="1800" dirty="0"/>
              <a:t> </a:t>
            </a:r>
            <a:r>
              <a:rPr lang="en-US" sz="1800" dirty="0" err="1"/>
              <a:t>reprezentációjának</a:t>
            </a:r>
            <a:r>
              <a:rPr lang="en-US" sz="1800" dirty="0"/>
              <a:t> (</a:t>
            </a:r>
            <a:r>
              <a:rPr lang="en-US" sz="1800" dirty="0" err="1"/>
              <a:t>melyet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fájlt</a:t>
            </a:r>
            <a:r>
              <a:rPr lang="en-US" sz="1800" dirty="0"/>
              <a:t> </a:t>
            </a:r>
            <a:r>
              <a:rPr lang="en-US" sz="1800" dirty="0" err="1"/>
              <a:t>tartalmaz</a:t>
            </a:r>
            <a:r>
              <a:rPr lang="en-US" sz="1800" dirty="0"/>
              <a:t>) </a:t>
            </a:r>
            <a:r>
              <a:rPr lang="en-US" sz="1800" dirty="0" err="1"/>
              <a:t>elejétől</a:t>
            </a:r>
            <a:r>
              <a:rPr lang="en-US" sz="1800" dirty="0"/>
              <a:t> a </a:t>
            </a:r>
          </a:p>
          <a:p>
            <a:pPr>
              <a:defRPr/>
            </a:pPr>
            <a:r>
              <a:rPr lang="en-US" sz="1800" dirty="0" err="1"/>
              <a:t>végéig</a:t>
            </a:r>
            <a:r>
              <a:rPr lang="en-US" sz="1800" dirty="0"/>
              <a:t> </a:t>
            </a:r>
            <a:r>
              <a:rPr lang="en-US" sz="1800" dirty="0" err="1"/>
              <a:t>történő</a:t>
            </a:r>
            <a:r>
              <a:rPr lang="en-US" sz="1800" dirty="0"/>
              <a:t> </a:t>
            </a:r>
            <a:r>
              <a:rPr lang="en-US" sz="1800" dirty="0" err="1"/>
              <a:t>feldolgozása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másik</a:t>
            </a:r>
            <a:r>
              <a:rPr lang="en-US" sz="1800" dirty="0"/>
              <a:t> </a:t>
            </a:r>
            <a:r>
              <a:rPr lang="en-US" sz="1800" dirty="0" err="1"/>
              <a:t>reprezentáció</a:t>
            </a:r>
            <a:r>
              <a:rPr lang="en-US" sz="1800" dirty="0"/>
              <a:t> </a:t>
            </a:r>
            <a:r>
              <a:rPr lang="en-US" sz="1800" dirty="0" err="1"/>
              <a:t>elkészítése</a:t>
            </a:r>
            <a:r>
              <a:rPr lang="en-US" sz="1800" dirty="0"/>
              <a:t> (</a:t>
            </a:r>
            <a:r>
              <a:rPr lang="en-US" sz="1800" dirty="0" err="1"/>
              <a:t>újabb</a:t>
            </a:r>
            <a:r>
              <a:rPr lang="en-US" sz="1800" dirty="0"/>
              <a:t> </a:t>
            </a:r>
            <a:r>
              <a:rPr lang="en-US" sz="1800" dirty="0" err="1"/>
              <a:t>fájlban</a:t>
            </a:r>
            <a:r>
              <a:rPr lang="en-US" sz="1800" dirty="0"/>
              <a:t>). </a:t>
            </a:r>
            <a:r>
              <a:rPr lang="en-US" sz="1800" dirty="0" err="1"/>
              <a:t>Több</a:t>
            </a:r>
            <a:r>
              <a:rPr lang="en-US" sz="1800" dirty="0"/>
              <a:t> </a:t>
            </a:r>
            <a:r>
              <a:rPr lang="en-US" sz="1800" dirty="0" err="1"/>
              <a:t>fázs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endParaRPr lang="en-US" sz="1800" dirty="0"/>
          </a:p>
          <a:p>
            <a:pPr>
              <a:defRPr/>
            </a:pPr>
            <a:r>
              <a:rPr lang="en-US" sz="1800" dirty="0" err="1"/>
              <a:t>alkothat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menetet</a:t>
            </a:r>
            <a:r>
              <a:rPr lang="en-US" sz="1800" dirty="0"/>
              <a:t>, s </a:t>
            </a:r>
            <a:r>
              <a:rPr lang="en-US" sz="1800" dirty="0" err="1"/>
              <a:t>több</a:t>
            </a:r>
            <a:r>
              <a:rPr lang="en-US" sz="1800" dirty="0"/>
              <a:t> </a:t>
            </a:r>
            <a:r>
              <a:rPr lang="en-US" sz="1800" dirty="0" err="1"/>
              <a:t>menet</a:t>
            </a:r>
            <a:r>
              <a:rPr lang="en-US" sz="1800" dirty="0"/>
              <a:t> </a:t>
            </a:r>
            <a:r>
              <a:rPr lang="en-US" sz="1800" dirty="0" err="1"/>
              <a:t>alkothat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fázist</a:t>
            </a:r>
            <a:r>
              <a:rPr lang="en-US" sz="1800" dirty="0"/>
              <a:t>.</a:t>
            </a:r>
            <a:endParaRPr lang="hu-HU" sz="1800" dirty="0"/>
          </a:p>
          <a:p>
            <a:pPr>
              <a:defRPr/>
            </a:pPr>
            <a:endParaRPr lang="hu-HU" altLang="hu-HU" sz="1800" b="1" dirty="0"/>
          </a:p>
          <a:p>
            <a:pPr>
              <a:defRPr/>
            </a:pPr>
            <a:r>
              <a:rPr lang="hu-HU" altLang="hu-HU" sz="1800" dirty="0"/>
              <a:t>Minden fordítóprogram hasonlít abban, hogy végrehajtja a fent leírt fázisokat, ráadásul </a:t>
            </a:r>
          </a:p>
          <a:p>
            <a:pPr>
              <a:defRPr/>
            </a:pPr>
            <a:r>
              <a:rPr lang="hu-HU" altLang="hu-HU" sz="1800" dirty="0"/>
              <a:t>ugyanebben a sorrendben. Amiben különböznek, az az, hogy egyszerre hajtják-e végre őket, </a:t>
            </a:r>
          </a:p>
          <a:p>
            <a:pPr>
              <a:defRPr/>
            </a:pPr>
            <a:r>
              <a:rPr lang="hu-HU" altLang="hu-HU" sz="1800" dirty="0"/>
              <a:t>vagy több menetben Az előbbi esetben egymenetes, az utóbbiban többmenetes </a:t>
            </a:r>
          </a:p>
          <a:p>
            <a:pPr>
              <a:defRPr/>
            </a:pPr>
            <a:r>
              <a:rPr lang="hu-HU" altLang="hu-HU" sz="1800" dirty="0"/>
              <a:t>fordítóprogramról beszélünk.</a:t>
            </a:r>
          </a:p>
          <a:p>
            <a:pPr>
              <a:defRPr/>
            </a:pPr>
            <a:endParaRPr lang="hu-HU" altLang="hu-HU" sz="1800" dirty="0"/>
          </a:p>
          <a:p>
            <a:pPr marL="342900" indent="-342900">
              <a:buFontTx/>
              <a:buAutoNum type="arabicPeriod"/>
              <a:defRPr/>
            </a:pPr>
            <a:r>
              <a:rPr lang="hu-HU" altLang="hu-HU" sz="1800" b="1" dirty="0"/>
              <a:t>Egymenetes fordítás</a:t>
            </a:r>
          </a:p>
          <a:p>
            <a:pPr>
              <a:defRPr/>
            </a:pPr>
            <a:endParaRPr lang="hu-HU" altLang="hu-HU" sz="1800" b="1" dirty="0"/>
          </a:p>
          <a:p>
            <a:pPr>
              <a:defRPr/>
            </a:pPr>
            <a:r>
              <a:rPr lang="hu-HU" altLang="hu-HU" sz="1800" dirty="0"/>
              <a:t>Az egymenetes fordítás esetén minden fázis </a:t>
            </a:r>
            <a:r>
              <a:rPr lang="hu-HU" altLang="hu-HU" sz="1800" dirty="0" err="1"/>
              <a:t>végrehajtódik</a:t>
            </a:r>
            <a:r>
              <a:rPr lang="hu-HU" altLang="hu-HU" sz="1800" dirty="0"/>
              <a:t>, és csak utána van a </a:t>
            </a:r>
          </a:p>
          <a:p>
            <a:pPr>
              <a:defRPr/>
            </a:pPr>
            <a:r>
              <a:rPr lang="hu-HU" altLang="hu-HU" sz="1800" dirty="0" err="1"/>
              <a:t>fordítórogramnak</a:t>
            </a:r>
            <a:r>
              <a:rPr lang="hu-HU" altLang="hu-HU" sz="1800" dirty="0"/>
              <a:t> outputja. Minden fázis egyszerre fut le, megszakítás nélkül. </a:t>
            </a:r>
          </a:p>
          <a:p>
            <a:pPr>
              <a:defRPr/>
            </a:pPr>
            <a:endParaRPr lang="hu-HU" altLang="hu-HU" sz="1800" dirty="0"/>
          </a:p>
          <a:p>
            <a:pPr>
              <a:defRPr/>
            </a:pPr>
            <a:r>
              <a:rPr lang="hu-HU" altLang="hu-HU" sz="1800" dirty="0"/>
              <a:t>Az egymenetes fordítás hátránya, hogy mindennek előre </a:t>
            </a:r>
            <a:r>
              <a:rPr lang="hu-HU" altLang="hu-HU" sz="1800" dirty="0" err="1"/>
              <a:t>deﬁniáltnak</a:t>
            </a:r>
            <a:r>
              <a:rPr lang="hu-HU" altLang="hu-HU" sz="1800" dirty="0"/>
              <a:t> kell lennie, azaz</a:t>
            </a:r>
          </a:p>
          <a:p>
            <a:pPr>
              <a:defRPr/>
            </a:pPr>
            <a:r>
              <a:rPr lang="en-US" sz="1800" dirty="0" err="1"/>
              <a:t>programozási</a:t>
            </a:r>
            <a:r>
              <a:rPr lang="en-US" sz="1800" dirty="0"/>
              <a:t> </a:t>
            </a:r>
            <a:r>
              <a:rPr lang="en-US" sz="1800" dirty="0" err="1"/>
              <a:t>nyelvi</a:t>
            </a:r>
            <a:r>
              <a:rPr lang="en-US" sz="1800" dirty="0"/>
              <a:t> </a:t>
            </a:r>
            <a:r>
              <a:rPr lang="en-US" sz="1800" dirty="0" err="1"/>
              <a:t>korlátok</a:t>
            </a:r>
            <a:r>
              <a:rPr lang="en-US" sz="1800" dirty="0"/>
              <a:t> </a:t>
            </a:r>
            <a:r>
              <a:rPr lang="en-US" sz="1800" dirty="0" err="1"/>
              <a:t>szükségesek</a:t>
            </a:r>
            <a:r>
              <a:rPr lang="en-US" sz="1800" dirty="0"/>
              <a:t> (</a:t>
            </a:r>
            <a:r>
              <a:rPr lang="en-US" sz="1800" dirty="0" err="1"/>
              <a:t>mindennek</a:t>
            </a:r>
            <a:r>
              <a:rPr lang="en-US" sz="1800" dirty="0"/>
              <a:t> </a:t>
            </a:r>
            <a:r>
              <a:rPr lang="en-US" sz="1800" dirty="0" err="1"/>
              <a:t>deklaráltnak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lennie</a:t>
            </a:r>
            <a:r>
              <a:rPr lang="en-US" sz="1800" dirty="0"/>
              <a:t> a </a:t>
            </a:r>
            <a:r>
              <a:rPr lang="en-US" sz="1800" dirty="0" err="1"/>
              <a:t>használat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/>
              <a:t>     </a:t>
            </a:r>
            <a:r>
              <a:rPr lang="en-US" sz="1800" dirty="0" err="1"/>
              <a:t>előtt</a:t>
            </a:r>
            <a:r>
              <a:rPr lang="en-US" sz="1800" dirty="0"/>
              <a:t>.  (</a:t>
            </a:r>
            <a:r>
              <a:rPr lang="en-US" sz="1800" dirty="0" err="1"/>
              <a:t>pld</a:t>
            </a:r>
            <a:r>
              <a:rPr lang="en-US" sz="1800" dirty="0"/>
              <a:t> Pascal)</a:t>
            </a:r>
            <a:endParaRPr lang="en-US" dirty="0"/>
          </a:p>
          <a:p>
            <a:pPr>
              <a:defRPr/>
            </a:pPr>
            <a:endParaRPr lang="hu-HU" altLang="hu-HU" sz="1800" dirty="0"/>
          </a:p>
          <a:p>
            <a:pPr>
              <a:defRPr/>
            </a:pPr>
            <a:r>
              <a:rPr lang="hu-HU" altLang="hu-HU" sz="1800" dirty="0"/>
              <a:t>További hátránya, hogy nincs lehetőség </a:t>
            </a:r>
            <a:r>
              <a:rPr lang="hu-HU" altLang="hu-HU" sz="1800" dirty="0" err="1"/>
              <a:t>optimalizációra</a:t>
            </a:r>
            <a:r>
              <a:rPr lang="hu-HU" altLang="hu-HU" sz="1800" dirty="0"/>
              <a:t>.</a:t>
            </a:r>
          </a:p>
          <a:p>
            <a:pPr>
              <a:defRPr/>
            </a:pPr>
            <a:endParaRPr lang="hu-HU" altLang="hu-HU" sz="1800" dirty="0"/>
          </a:p>
          <a:p>
            <a:pPr>
              <a:defRPr/>
            </a:pPr>
            <a:endParaRPr lang="hu-HU" altLang="hu-HU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18435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4C103C-73A9-4B81-A4D7-FC7F98729589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hu-HU" altLang="hu-HU" sz="1400"/>
          </a:p>
        </p:txBody>
      </p:sp>
      <p:sp>
        <p:nvSpPr>
          <p:cNvPr id="18436" name="Szövegdoboz 3"/>
          <p:cNvSpPr txBox="1">
            <a:spLocks noChangeArrowheads="1"/>
          </p:cNvSpPr>
          <p:nvPr/>
        </p:nvSpPr>
        <p:spPr bwMode="auto">
          <a:xfrm>
            <a:off x="395288" y="404813"/>
            <a:ext cx="85693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Előnye, hogy kisebb a helyigénye a többmenetes fordításénál, mivel nincs szükség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közbenső formák tárolására. Ide szokták sorolni azt is, hogy gyorsabb, mint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többmenetes, de vannak, akik ezzel nem értenek egyet.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forrásnyelvű                                                                                                      tárgynyelvű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program                                                                                                             </a:t>
            </a:r>
            <a:r>
              <a:rPr lang="hu-HU" altLang="hu-HU" sz="1800" dirty="0" err="1"/>
              <a:t>program</a:t>
            </a:r>
            <a:endParaRPr lang="hu-HU" altLang="hu-HU" sz="1800" dirty="0"/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2. </a:t>
            </a:r>
            <a:r>
              <a:rPr lang="hu-HU" altLang="hu-HU" sz="1800" b="1" dirty="0"/>
              <a:t>Többmenetes fordítás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Többmenetes fordításról beszélünk, ha a fázisok több különböző menetben futnak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le. Ilyenkor szükség van közbenső programformák tárolására. Ezek az egyes menetek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outputjai, és más menetek inputjai. Fontos megjegyezni, hogy nem csak az fordulhat elő,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hogy egy menetben több fázis fut le, hanem az is, hogy egy fázis több menetre van osztva.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Akárhogy is, a fázisoknak olyan sorrendben kell egymást követniük, ahogy fent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szerepelnek. Néhány esetben az egyetlen lehetőség a többmenetes fordítás, mert a nyelv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annyira komplex, hogy ezt megköveteli (ilyen nyelv az ALGOL). Többmenetes fordítást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kell alkalmazni akkor is, ha a memória korlátozott mennyiségben áll rendelkezésre, mivel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ez a módszer kevesebb memóriát követel, mint az egymenetes. A többmenetes fordítás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esetén lehetőség van optimalizálásra, viszont hosszabb ideig tart, és nagyobb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helyigénye.</a:t>
            </a:r>
          </a:p>
        </p:txBody>
      </p:sp>
      <p:sp>
        <p:nvSpPr>
          <p:cNvPr id="5" name="Téglalap 4"/>
          <p:cNvSpPr/>
          <p:nvPr/>
        </p:nvSpPr>
        <p:spPr>
          <a:xfrm>
            <a:off x="2590800" y="1341438"/>
            <a:ext cx="3600450" cy="1008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hu-HU" sz="1800" dirty="0"/>
              <a:t>Lexikális elemzés</a:t>
            </a:r>
          </a:p>
          <a:p>
            <a:pPr algn="ctr">
              <a:defRPr/>
            </a:pPr>
            <a:r>
              <a:rPr lang="hu-HU" sz="1800" dirty="0"/>
              <a:t>Szintaktikai és szemantikai elemzés</a:t>
            </a:r>
          </a:p>
          <a:p>
            <a:pPr algn="ctr">
              <a:defRPr/>
            </a:pPr>
            <a:r>
              <a:rPr lang="hu-HU" sz="1800" dirty="0"/>
              <a:t>kódgenerálás</a:t>
            </a:r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6191250" y="1844675"/>
            <a:ext cx="973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>
            <a:endCxn id="5" idx="1"/>
          </p:cNvCxnSpPr>
          <p:nvPr/>
        </p:nvCxnSpPr>
        <p:spPr>
          <a:xfrm>
            <a:off x="1638300" y="184467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19459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F1681-FAA5-4CAC-97B1-1C72B09846C4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hu-HU" altLang="hu-HU" sz="1400"/>
          </a:p>
        </p:txBody>
      </p:sp>
      <p:sp>
        <p:nvSpPr>
          <p:cNvPr id="19460" name="Szövegdoboz 3"/>
          <p:cNvSpPr txBox="1">
            <a:spLocks noChangeArrowheads="1"/>
          </p:cNvSpPr>
          <p:nvPr/>
        </p:nvSpPr>
        <p:spPr bwMode="auto">
          <a:xfrm>
            <a:off x="1474788" y="2339975"/>
            <a:ext cx="1217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Első menet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" name="Téglalap 5"/>
          <p:cNvSpPr/>
          <p:nvPr/>
        </p:nvSpPr>
        <p:spPr>
          <a:xfrm>
            <a:off x="3635375" y="1468438"/>
            <a:ext cx="987425" cy="863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162300" y="2092325"/>
            <a:ext cx="357663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3027363" y="4543425"/>
            <a:ext cx="352583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9464" name="Szövegdoboz 9"/>
          <p:cNvSpPr txBox="1">
            <a:spLocks noChangeArrowheads="1"/>
          </p:cNvSpPr>
          <p:nvPr/>
        </p:nvSpPr>
        <p:spPr bwMode="auto">
          <a:xfrm>
            <a:off x="3238500" y="2173288"/>
            <a:ext cx="3500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Lexikális elemzés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Szintaktikai és szemantikai elemzés</a:t>
            </a:r>
          </a:p>
        </p:txBody>
      </p:sp>
      <p:sp>
        <p:nvSpPr>
          <p:cNvPr id="19465" name="Szövegdoboz 10"/>
          <p:cNvSpPr txBox="1">
            <a:spLocks noChangeArrowheads="1"/>
          </p:cNvSpPr>
          <p:nvPr/>
        </p:nvSpPr>
        <p:spPr bwMode="auto">
          <a:xfrm>
            <a:off x="3978275" y="990600"/>
            <a:ext cx="262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Forrásnyelvű program</a:t>
            </a:r>
          </a:p>
        </p:txBody>
      </p:sp>
      <p:sp>
        <p:nvSpPr>
          <p:cNvPr id="19466" name="Szövegdoboz 11"/>
          <p:cNvSpPr txBox="1">
            <a:spLocks noChangeArrowheads="1"/>
          </p:cNvSpPr>
          <p:nvPr/>
        </p:nvSpPr>
        <p:spPr bwMode="auto">
          <a:xfrm>
            <a:off x="3813175" y="3689350"/>
            <a:ext cx="190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Közbülső program</a:t>
            </a:r>
          </a:p>
        </p:txBody>
      </p:sp>
      <p:sp>
        <p:nvSpPr>
          <p:cNvPr id="19467" name="Szövegdoboz 12"/>
          <p:cNvSpPr txBox="1">
            <a:spLocks noChangeArrowheads="1"/>
          </p:cNvSpPr>
          <p:nvPr/>
        </p:nvSpPr>
        <p:spPr bwMode="auto">
          <a:xfrm>
            <a:off x="3395663" y="4813300"/>
            <a:ext cx="310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Kódszelektálás és kódgenerálás</a:t>
            </a:r>
          </a:p>
        </p:txBody>
      </p:sp>
      <p:sp>
        <p:nvSpPr>
          <p:cNvPr id="19468" name="Szövegdoboz 14"/>
          <p:cNvSpPr txBox="1">
            <a:spLocks noChangeArrowheads="1"/>
          </p:cNvSpPr>
          <p:nvPr/>
        </p:nvSpPr>
        <p:spPr bwMode="auto">
          <a:xfrm>
            <a:off x="1276350" y="4735513"/>
            <a:ext cx="1614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Második menet</a:t>
            </a:r>
          </a:p>
        </p:txBody>
      </p:sp>
      <p:sp>
        <p:nvSpPr>
          <p:cNvPr id="19469" name="Szövegdoboz 15"/>
          <p:cNvSpPr txBox="1">
            <a:spLocks noChangeArrowheads="1"/>
          </p:cNvSpPr>
          <p:nvPr/>
        </p:nvSpPr>
        <p:spPr bwMode="auto">
          <a:xfrm>
            <a:off x="3522663" y="6130925"/>
            <a:ext cx="220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Tárgynyelvű program</a:t>
            </a: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4989513" y="1360488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endCxn id="19466" idx="0"/>
          </p:cNvCxnSpPr>
          <p:nvPr/>
        </p:nvCxnSpPr>
        <p:spPr>
          <a:xfrm>
            <a:off x="4767263" y="3065463"/>
            <a:ext cx="0" cy="62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19466" idx="2"/>
          </p:cNvCxnSpPr>
          <p:nvPr/>
        </p:nvCxnSpPr>
        <p:spPr>
          <a:xfrm flipH="1">
            <a:off x="4767263" y="4059238"/>
            <a:ext cx="0" cy="31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>
            <a:off x="4622800" y="5557838"/>
            <a:ext cx="12700" cy="57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4" name="Szövegdoboz 31"/>
          <p:cNvSpPr txBox="1">
            <a:spLocks noChangeArrowheads="1"/>
          </p:cNvSpPr>
          <p:nvPr/>
        </p:nvSpPr>
        <p:spPr bwMode="auto">
          <a:xfrm flipH="1">
            <a:off x="269875" y="188913"/>
            <a:ext cx="8334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/>
              <a:t>Kétmenetes fordítás (a legjellemzőbb többmenetes fordítás)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20483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AE224-CC9F-422C-863B-7A11CA05C1F2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hu-HU" altLang="hu-HU" sz="1400"/>
          </a:p>
        </p:txBody>
      </p:sp>
      <p:sp>
        <p:nvSpPr>
          <p:cNvPr id="20484" name="Szövegdoboz 3"/>
          <p:cNvSpPr txBox="1">
            <a:spLocks noChangeArrowheads="1"/>
          </p:cNvSpPr>
          <p:nvPr/>
        </p:nvSpPr>
        <p:spPr bwMode="auto">
          <a:xfrm>
            <a:off x="0" y="61913"/>
            <a:ext cx="931545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 b="1" dirty="0" err="1"/>
              <a:t>Postdefinit</a:t>
            </a:r>
            <a:r>
              <a:rPr lang="en-US" altLang="hu-HU" sz="1800" b="1" dirty="0"/>
              <a:t> </a:t>
            </a:r>
            <a:r>
              <a:rPr lang="en-US" altLang="hu-HU" sz="1800" b="1" dirty="0" err="1"/>
              <a:t>címkék</a:t>
            </a:r>
            <a:r>
              <a:rPr lang="en-US" altLang="hu-HU" sz="1800" b="1" dirty="0"/>
              <a:t> </a:t>
            </a:r>
            <a:r>
              <a:rPr lang="en-US" altLang="hu-HU" sz="1800" b="1" dirty="0" err="1"/>
              <a:t>kezelése</a:t>
            </a:r>
            <a:r>
              <a:rPr lang="en-US" altLang="hu-HU" sz="1800" b="1" dirty="0"/>
              <a:t> </a:t>
            </a:r>
            <a:r>
              <a:rPr lang="en-US" altLang="hu-HU" sz="1800" b="1" dirty="0" err="1"/>
              <a:t>egymenetes</a:t>
            </a:r>
            <a:r>
              <a:rPr lang="en-US" altLang="hu-HU" sz="1800" b="1" dirty="0"/>
              <a:t> </a:t>
            </a:r>
            <a:r>
              <a:rPr lang="en-US" altLang="hu-HU" sz="1800" b="1" dirty="0" err="1"/>
              <a:t>fordítás</a:t>
            </a:r>
            <a:r>
              <a:rPr lang="en-US" altLang="hu-HU" sz="1800" b="1" dirty="0"/>
              <a:t> </a:t>
            </a:r>
            <a:r>
              <a:rPr lang="en-US" altLang="hu-HU" sz="1800" b="1" dirty="0" err="1"/>
              <a:t>esetén</a:t>
            </a:r>
            <a:r>
              <a:rPr lang="en-US" altLang="hu-HU" sz="1800" b="1" dirty="0"/>
              <a:t>.  </a:t>
            </a:r>
            <a:r>
              <a:rPr lang="en-US" altLang="hu-HU" sz="1800" dirty="0" err="1"/>
              <a:t>Mivel</a:t>
            </a:r>
            <a:r>
              <a:rPr lang="en-US" altLang="hu-HU" sz="1800" dirty="0"/>
              <a:t> a program </a:t>
            </a:r>
            <a:r>
              <a:rPr lang="en-US" altLang="hu-HU" sz="1800" dirty="0" err="1"/>
              <a:t>elején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minden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címke</a:t>
            </a:r>
            <a:r>
              <a:rPr lang="en-US" altLang="hu-HU" sz="18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 err="1"/>
              <a:t>deklarálva</a:t>
            </a:r>
            <a:r>
              <a:rPr lang="en-US" altLang="hu-HU" sz="1800" dirty="0"/>
              <a:t> van, a </a:t>
            </a:r>
            <a:r>
              <a:rPr lang="en-US" altLang="hu-HU" sz="1800" dirty="0" err="1"/>
              <a:t>fordítóprogram</a:t>
            </a:r>
            <a:r>
              <a:rPr lang="en-US" altLang="hu-HU" sz="1800" dirty="0"/>
              <a:t> el </a:t>
            </a:r>
            <a:r>
              <a:rPr lang="en-US" altLang="hu-HU" sz="1800" dirty="0" err="1"/>
              <a:t>tudja</a:t>
            </a:r>
            <a:r>
              <a:rPr lang="en-US" altLang="hu-HU" sz="1800" dirty="0"/>
              <a:t> </a:t>
            </a:r>
            <a:r>
              <a:rPr lang="en-US" altLang="hu-HU" sz="1800" dirty="0" err="1"/>
              <a:t>készíteni</a:t>
            </a:r>
            <a:r>
              <a:rPr lang="en-US" altLang="hu-HU" sz="1800" dirty="0"/>
              <a:t> a </a:t>
            </a:r>
            <a:r>
              <a:rPr lang="en-US" altLang="hu-HU" sz="1800" dirty="0" err="1"/>
              <a:t>következő</a:t>
            </a:r>
            <a:r>
              <a:rPr lang="en-US" altLang="hu-HU" sz="1800" dirty="0"/>
              <a:t> </a:t>
            </a:r>
            <a:r>
              <a:rPr lang="en-US" altLang="hu-HU" sz="1800" dirty="0" err="1"/>
              <a:t>szerkezetű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címke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táblázatot</a:t>
            </a:r>
            <a:r>
              <a:rPr lang="en-US" altLang="hu-HU" sz="1800" dirty="0"/>
              <a:t>: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 err="1"/>
              <a:t>címke</a:t>
            </a:r>
            <a:r>
              <a:rPr lang="en-US" altLang="hu-HU" sz="1800" dirty="0"/>
              <a:t> neve,   </a:t>
            </a:r>
            <a:r>
              <a:rPr lang="en-US" altLang="hu-HU" sz="1800" dirty="0" err="1"/>
              <a:t>címke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rövidített</a:t>
            </a:r>
            <a:r>
              <a:rPr lang="en-US" altLang="hu-HU" sz="1800" dirty="0"/>
              <a:t> neve,  </a:t>
            </a:r>
            <a:r>
              <a:rPr lang="en-US" altLang="hu-HU" sz="1800" dirty="0" err="1"/>
              <a:t>jmp</a:t>
            </a:r>
            <a:r>
              <a:rPr lang="en-US" altLang="hu-HU" sz="1800" dirty="0"/>
              <a:t> (</a:t>
            </a:r>
            <a:r>
              <a:rPr lang="en-US" altLang="hu-HU" sz="1800" dirty="0" err="1"/>
              <a:t>feltétlen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ugrás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kódja</a:t>
            </a:r>
            <a:r>
              <a:rPr lang="en-US" altLang="hu-HU" sz="1800" dirty="0"/>
              <a:t>)  00000000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/>
              <a:t>Ha (</a:t>
            </a:r>
            <a:r>
              <a:rPr lang="en-US" altLang="hu-HU" sz="1800" dirty="0" err="1"/>
              <a:t>az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egy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menetes</a:t>
            </a:r>
            <a:r>
              <a:rPr lang="en-US" altLang="hu-HU" sz="1800" dirty="0"/>
              <a:t>) </a:t>
            </a:r>
            <a:r>
              <a:rPr lang="en-US" altLang="hu-HU" sz="1800" dirty="0" err="1"/>
              <a:t>fordítás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során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egy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olyan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utasításhoz</a:t>
            </a:r>
            <a:r>
              <a:rPr lang="en-US" altLang="hu-HU" sz="1800" dirty="0"/>
              <a:t> </a:t>
            </a:r>
            <a:r>
              <a:rPr lang="en-US" altLang="hu-HU" sz="1800" dirty="0" err="1"/>
              <a:t>érünk</a:t>
            </a:r>
            <a:r>
              <a:rPr lang="en-US" altLang="hu-HU" sz="1800" dirty="0"/>
              <a:t>, </a:t>
            </a:r>
            <a:r>
              <a:rPr lang="en-US" altLang="hu-HU" sz="1800" dirty="0" err="1"/>
              <a:t>ami</a:t>
            </a:r>
            <a:r>
              <a:rPr lang="en-US" altLang="hu-HU" sz="1800" dirty="0"/>
              <a:t>  </a:t>
            </a:r>
            <a:r>
              <a:rPr lang="en-US" altLang="hu-HU" sz="1800" dirty="0" err="1"/>
              <a:t>egy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címkére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hivatkozik</a:t>
            </a:r>
            <a:r>
              <a:rPr lang="en-US" altLang="hu-HU" sz="1800" dirty="0"/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 err="1"/>
              <a:t>kikeressük</a:t>
            </a:r>
            <a:r>
              <a:rPr lang="en-US" altLang="hu-HU" sz="1800" dirty="0"/>
              <a:t> a </a:t>
            </a:r>
            <a:r>
              <a:rPr lang="en-US" altLang="hu-HU" sz="1800" dirty="0" err="1"/>
              <a:t>címke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táblázatban</a:t>
            </a:r>
            <a:r>
              <a:rPr lang="en-US" altLang="hu-HU" sz="1800" dirty="0"/>
              <a:t> a </a:t>
            </a:r>
            <a:r>
              <a:rPr lang="en-US" altLang="hu-HU" sz="1800" dirty="0" err="1"/>
              <a:t>hozzá</a:t>
            </a:r>
            <a:r>
              <a:rPr lang="en-US" altLang="hu-HU" sz="1800" dirty="0"/>
              <a:t> </a:t>
            </a:r>
            <a:r>
              <a:rPr lang="en-US" altLang="hu-HU" sz="1800" dirty="0" err="1"/>
              <a:t>tartozó</a:t>
            </a:r>
            <a:r>
              <a:rPr lang="en-US" altLang="hu-HU" sz="1800" dirty="0"/>
              <a:t> </a:t>
            </a:r>
            <a:r>
              <a:rPr lang="en-US" altLang="hu-HU" sz="1800" dirty="0" err="1"/>
              <a:t>jmp</a:t>
            </a:r>
            <a:r>
              <a:rPr lang="en-US" altLang="hu-HU" sz="1800" dirty="0"/>
              <a:t> 00000000 </a:t>
            </a:r>
            <a:r>
              <a:rPr lang="en-US" altLang="hu-HU" sz="1800" dirty="0" err="1"/>
              <a:t>táblaelem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címét</a:t>
            </a:r>
            <a:r>
              <a:rPr lang="en-US" altLang="hu-HU" sz="1800" dirty="0"/>
              <a:t>, s a </a:t>
            </a:r>
            <a:r>
              <a:rPr lang="en-US" altLang="hu-HU" sz="1800" dirty="0" err="1"/>
              <a:t>címke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helyett</a:t>
            </a:r>
            <a:r>
              <a:rPr lang="en-US" altLang="hu-HU" sz="18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 err="1"/>
              <a:t>ezen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táblaelem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címét</a:t>
            </a:r>
            <a:r>
              <a:rPr lang="en-US" altLang="hu-HU" sz="1800" dirty="0"/>
              <a:t> </a:t>
            </a:r>
            <a:r>
              <a:rPr lang="en-US" altLang="hu-HU" sz="1800" dirty="0" err="1"/>
              <a:t>írjuk</a:t>
            </a:r>
            <a:r>
              <a:rPr lang="en-US" altLang="hu-HU" sz="1800" dirty="0"/>
              <a:t> be.  Ha </a:t>
            </a:r>
            <a:r>
              <a:rPr lang="en-US" altLang="hu-HU" sz="1800" dirty="0" err="1"/>
              <a:t>az</a:t>
            </a:r>
            <a:r>
              <a:rPr lang="en-US" altLang="hu-HU" sz="1800" dirty="0"/>
              <a:t> (</a:t>
            </a:r>
            <a:r>
              <a:rPr lang="en-US" altLang="hu-HU" sz="1800" dirty="0" err="1"/>
              <a:t>egy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menetes</a:t>
            </a:r>
            <a:r>
              <a:rPr lang="en-US" altLang="hu-HU" sz="1800" dirty="0"/>
              <a:t>) </a:t>
            </a:r>
            <a:r>
              <a:rPr lang="en-US" altLang="hu-HU" sz="1800" dirty="0" err="1"/>
              <a:t>fordítás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során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egy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címkéhez</a:t>
            </a:r>
            <a:r>
              <a:rPr lang="en-US" altLang="hu-HU" sz="1800" dirty="0"/>
              <a:t> </a:t>
            </a:r>
            <a:r>
              <a:rPr lang="en-US" altLang="hu-HU" sz="1800" dirty="0" err="1"/>
              <a:t>érünk</a:t>
            </a:r>
            <a:r>
              <a:rPr lang="en-US" altLang="hu-HU" sz="1800" dirty="0"/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 err="1"/>
              <a:t>kikeressük</a:t>
            </a:r>
            <a:r>
              <a:rPr lang="en-US" altLang="hu-HU" sz="1800" dirty="0"/>
              <a:t> a </a:t>
            </a:r>
            <a:r>
              <a:rPr lang="en-US" altLang="hu-HU" sz="1800" dirty="0" err="1"/>
              <a:t>címke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táblázatból</a:t>
            </a:r>
            <a:r>
              <a:rPr lang="en-US" altLang="hu-HU" sz="1800" dirty="0"/>
              <a:t> a </a:t>
            </a:r>
            <a:r>
              <a:rPr lang="en-US" altLang="hu-HU" sz="1800" dirty="0" err="1"/>
              <a:t>neki</a:t>
            </a:r>
            <a:r>
              <a:rPr lang="en-US" altLang="hu-HU" sz="1800" dirty="0"/>
              <a:t> </a:t>
            </a:r>
            <a:r>
              <a:rPr lang="en-US" altLang="hu-HU" sz="1800" dirty="0" err="1"/>
              <a:t>megfelelő</a:t>
            </a:r>
            <a:r>
              <a:rPr lang="en-US" altLang="hu-HU" sz="1800" dirty="0"/>
              <a:t>    </a:t>
            </a:r>
            <a:r>
              <a:rPr lang="en-US" altLang="hu-HU" sz="1800" dirty="0" err="1"/>
              <a:t>jmp</a:t>
            </a:r>
            <a:r>
              <a:rPr lang="en-US" altLang="hu-HU" sz="1800" dirty="0"/>
              <a:t> (</a:t>
            </a:r>
            <a:r>
              <a:rPr lang="en-US" altLang="hu-HU" sz="1800" dirty="0" err="1"/>
              <a:t>feltétlen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ugrás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kódja</a:t>
            </a:r>
            <a:r>
              <a:rPr lang="en-US" altLang="hu-HU" sz="1800" dirty="0"/>
              <a:t>)  00000000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 err="1"/>
              <a:t>táblaelemet</a:t>
            </a:r>
            <a:r>
              <a:rPr lang="en-US" altLang="hu-HU" sz="1800" dirty="0"/>
              <a:t>, s a 00000000 </a:t>
            </a:r>
            <a:r>
              <a:rPr lang="en-US" altLang="hu-HU" sz="1800" dirty="0" err="1"/>
              <a:t>helyébe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beírjuk</a:t>
            </a:r>
            <a:r>
              <a:rPr lang="en-US" altLang="hu-HU" sz="1800" dirty="0"/>
              <a:t> a </a:t>
            </a:r>
            <a:r>
              <a:rPr lang="en-US" altLang="hu-HU" sz="1800" dirty="0" err="1"/>
              <a:t>címke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címét</a:t>
            </a:r>
            <a:r>
              <a:rPr lang="en-US" altLang="hu-HU" sz="1800" dirty="0"/>
              <a:t>. </a:t>
            </a:r>
            <a:r>
              <a:rPr lang="en-US" altLang="hu-HU" sz="1800" dirty="0" err="1"/>
              <a:t>Ily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módon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tehát</a:t>
            </a:r>
            <a:r>
              <a:rPr lang="en-US" altLang="hu-HU" sz="1800" dirty="0"/>
              <a:t> a </a:t>
            </a:r>
            <a:r>
              <a:rPr lang="en-US" altLang="hu-HU" sz="1800" dirty="0" err="1"/>
              <a:t>lefordított</a:t>
            </a:r>
            <a:endParaRPr lang="en-US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/>
              <a:t> </a:t>
            </a:r>
            <a:r>
              <a:rPr lang="en-US" altLang="hu-HU" sz="1800" dirty="0" err="1"/>
              <a:t>programban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egy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címkére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történő</a:t>
            </a:r>
            <a:r>
              <a:rPr lang="en-US" altLang="hu-HU" sz="1800" dirty="0"/>
              <a:t> (</a:t>
            </a:r>
            <a:r>
              <a:rPr lang="en-US" altLang="hu-HU" sz="1800" dirty="0" err="1"/>
              <a:t>feltételes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vagy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feltétlen</a:t>
            </a:r>
            <a:r>
              <a:rPr lang="en-US" altLang="hu-HU" sz="1800" dirty="0"/>
              <a:t>) </a:t>
            </a:r>
            <a:r>
              <a:rPr lang="en-US" altLang="hu-HU" sz="1800" dirty="0" err="1"/>
              <a:t>ugrás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úgy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történik</a:t>
            </a:r>
            <a:r>
              <a:rPr lang="en-US" altLang="hu-HU" sz="1800" dirty="0"/>
              <a:t>, </a:t>
            </a:r>
            <a:r>
              <a:rPr lang="en-US" altLang="hu-HU" sz="1800" dirty="0" err="1"/>
              <a:t>hogy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először</a:t>
            </a:r>
            <a:r>
              <a:rPr lang="en-US" altLang="hu-HU" sz="1800" dirty="0"/>
              <a:t>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 err="1"/>
              <a:t>neki</a:t>
            </a:r>
            <a:r>
              <a:rPr lang="en-US" altLang="hu-HU" sz="1800" dirty="0"/>
              <a:t> </a:t>
            </a:r>
            <a:r>
              <a:rPr lang="en-US" altLang="hu-HU" sz="1800" dirty="0" err="1"/>
              <a:t>megfelelő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címke</a:t>
            </a:r>
            <a:r>
              <a:rPr lang="en-US" altLang="hu-HU" sz="1800" dirty="0"/>
              <a:t>  </a:t>
            </a:r>
            <a:r>
              <a:rPr lang="en-US" altLang="hu-HU" sz="1800" dirty="0" err="1"/>
              <a:t>táblázatbeli</a:t>
            </a:r>
            <a:r>
              <a:rPr lang="en-US" altLang="hu-HU" sz="1800" dirty="0"/>
              <a:t>    “ </a:t>
            </a:r>
            <a:r>
              <a:rPr lang="en-US" altLang="hu-HU" sz="1800" dirty="0" err="1"/>
              <a:t>jmp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címkecím</a:t>
            </a:r>
            <a:r>
              <a:rPr lang="en-US" altLang="hu-HU" sz="1800" dirty="0"/>
              <a:t>”  </a:t>
            </a:r>
            <a:r>
              <a:rPr lang="en-US" altLang="hu-HU" sz="1800" dirty="0" err="1"/>
              <a:t>utasítás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címére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ugrunk</a:t>
            </a:r>
            <a:r>
              <a:rPr lang="en-US" altLang="hu-HU" sz="1800" dirty="0"/>
              <a:t>, </a:t>
            </a:r>
            <a:r>
              <a:rPr lang="en-US" altLang="hu-HU" sz="1800" dirty="0" err="1"/>
              <a:t>majd</a:t>
            </a:r>
            <a:r>
              <a:rPr lang="en-US" altLang="hu-HU" sz="1800" dirty="0"/>
              <a:t> </a:t>
            </a:r>
            <a:r>
              <a:rPr lang="en-US" altLang="hu-HU" sz="1800" dirty="0" err="1"/>
              <a:t>onnan</a:t>
            </a:r>
            <a:r>
              <a:rPr lang="en-US" altLang="hu-HU" sz="18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/>
              <a:t>“ </a:t>
            </a:r>
            <a:r>
              <a:rPr lang="en-US" altLang="hu-HU" sz="1800" dirty="0" err="1"/>
              <a:t>jmp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címkecím</a:t>
            </a:r>
            <a:r>
              <a:rPr lang="en-US" altLang="hu-HU" sz="1800" dirty="0"/>
              <a:t>” </a:t>
            </a:r>
            <a:r>
              <a:rPr lang="en-US" altLang="hu-HU" sz="1800" dirty="0" err="1"/>
              <a:t>feltételn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ugrás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végrehajtásával</a:t>
            </a:r>
            <a:r>
              <a:rPr lang="en-US" altLang="hu-HU" sz="1800" dirty="0"/>
              <a:t> a  </a:t>
            </a:r>
            <a:r>
              <a:rPr lang="en-US" altLang="hu-HU" sz="1800" dirty="0" err="1"/>
              <a:t>kérdéses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címke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címére</a:t>
            </a:r>
            <a:r>
              <a:rPr lang="en-US" altLang="hu-HU" sz="1800" dirty="0"/>
              <a:t>  </a:t>
            </a:r>
            <a:r>
              <a:rPr lang="en-US" altLang="hu-HU" sz="1800" dirty="0" err="1"/>
              <a:t>ugrunk</a:t>
            </a:r>
            <a:r>
              <a:rPr lang="en-US" altLang="hu-HU" sz="1800" dirty="0"/>
              <a:t>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/>
              <a:t>(</a:t>
            </a:r>
            <a:r>
              <a:rPr lang="en-US" altLang="hu-HU" sz="1800" dirty="0" err="1"/>
              <a:t>Az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egymenetes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fordítás</a:t>
            </a:r>
            <a:r>
              <a:rPr lang="en-US" altLang="hu-HU" sz="1800" dirty="0"/>
              <a:t> “</a:t>
            </a:r>
            <a:r>
              <a:rPr lang="en-US" altLang="hu-HU" sz="1800" dirty="0" err="1"/>
              <a:t>ára”tehát</a:t>
            </a:r>
            <a:r>
              <a:rPr lang="en-US" altLang="hu-HU" sz="1800" dirty="0"/>
              <a:t>  </a:t>
            </a:r>
            <a:r>
              <a:rPr lang="en-US" altLang="hu-HU" sz="1800" dirty="0" err="1"/>
              <a:t>felesleges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ugró</a:t>
            </a:r>
            <a:r>
              <a:rPr lang="en-US" altLang="hu-HU" sz="1800" dirty="0"/>
              <a:t> </a:t>
            </a:r>
            <a:r>
              <a:rPr lang="en-US" altLang="hu-HU" sz="1800" dirty="0" err="1"/>
              <a:t>utasítások</a:t>
            </a:r>
            <a:r>
              <a:rPr lang="en-US" altLang="hu-HU" sz="1800" dirty="0"/>
              <a:t> </a:t>
            </a:r>
            <a:r>
              <a:rPr lang="en-US" altLang="hu-HU" sz="1800" dirty="0" err="1"/>
              <a:t>beépítése</a:t>
            </a:r>
            <a:r>
              <a:rPr lang="en-US" altLang="hu-HU" sz="1800" dirty="0"/>
              <a:t> </a:t>
            </a:r>
            <a:r>
              <a:rPr lang="en-US" altLang="hu-HU" sz="1800" dirty="0" err="1"/>
              <a:t>lesz</a:t>
            </a:r>
            <a:r>
              <a:rPr lang="en-US" altLang="hu-HU" sz="1800" dirty="0"/>
              <a:t>.)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b="1" dirty="0"/>
              <a:t>Front-end </a:t>
            </a:r>
            <a:r>
              <a:rPr lang="en-US" altLang="hu-HU" sz="1800" b="1" dirty="0" err="1"/>
              <a:t>és</a:t>
            </a:r>
            <a:r>
              <a:rPr lang="en-US" altLang="hu-HU" sz="1800" b="1" dirty="0"/>
              <a:t> back-end</a:t>
            </a:r>
            <a:endParaRPr lang="en-US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/>
              <a:t>Front-end </a:t>
            </a:r>
            <a:r>
              <a:rPr lang="en-US" altLang="hu-HU" sz="1800" dirty="0" err="1"/>
              <a:t>fázisai</a:t>
            </a:r>
            <a:r>
              <a:rPr lang="en-US" altLang="hu-HU" sz="1800" dirty="0"/>
              <a:t> (a </a:t>
            </a:r>
            <a:r>
              <a:rPr lang="en-US" altLang="hu-HU" sz="1800" dirty="0" err="1"/>
              <a:t>fordítóporgram</a:t>
            </a:r>
            <a:r>
              <a:rPr lang="en-US" altLang="hu-HU" sz="1800" dirty="0"/>
              <a:t> </a:t>
            </a:r>
            <a:r>
              <a:rPr lang="en-US" altLang="hu-HU" sz="1800" dirty="0" err="1"/>
              <a:t>gépfüggetlen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része</a:t>
            </a:r>
            <a:r>
              <a:rPr lang="en-US" altLang="hu-HU" sz="1800" dirty="0"/>
              <a:t>): </a:t>
            </a:r>
            <a:r>
              <a:rPr lang="en-US" altLang="hu-HU" sz="1800" dirty="0" err="1"/>
              <a:t>lexikális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elemző</a:t>
            </a:r>
            <a:r>
              <a:rPr lang="en-US" altLang="hu-HU" sz="1800" dirty="0"/>
              <a:t>, </a:t>
            </a:r>
            <a:r>
              <a:rPr lang="en-US" altLang="hu-HU" sz="1800" dirty="0" err="1"/>
              <a:t>szintaktikus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elemző</a:t>
            </a:r>
            <a:r>
              <a:rPr lang="en-US" altLang="hu-HU" sz="1800" dirty="0"/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 err="1"/>
              <a:t>szemantikus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elemző</a:t>
            </a:r>
            <a:r>
              <a:rPr lang="en-US" altLang="hu-HU" sz="1800" dirty="0"/>
              <a:t>, </a:t>
            </a:r>
            <a:r>
              <a:rPr lang="en-US" altLang="hu-HU" sz="1800" dirty="0" err="1"/>
              <a:t>közbülső</a:t>
            </a:r>
            <a:r>
              <a:rPr lang="en-US" altLang="hu-HU" sz="1800" dirty="0"/>
              <a:t> </a:t>
            </a:r>
            <a:r>
              <a:rPr lang="en-US" altLang="hu-HU" sz="1800" dirty="0" err="1"/>
              <a:t>kód</a:t>
            </a:r>
            <a:r>
              <a:rPr lang="en-US" altLang="hu-HU" sz="1800" dirty="0"/>
              <a:t> </a:t>
            </a:r>
            <a:r>
              <a:rPr lang="en-US" altLang="hu-HU" sz="1800" dirty="0" err="1"/>
              <a:t>előállítása</a:t>
            </a:r>
            <a:r>
              <a:rPr lang="en-US" altLang="hu-HU" sz="1800" dirty="0"/>
              <a:t> (</a:t>
            </a:r>
            <a:r>
              <a:rPr lang="en-US" altLang="hu-HU" sz="1800" dirty="0" err="1"/>
              <a:t>esetleg</a:t>
            </a:r>
            <a:r>
              <a:rPr lang="en-US" altLang="hu-HU" sz="1800" dirty="0"/>
              <a:t> </a:t>
            </a:r>
            <a:r>
              <a:rPr lang="en-US" altLang="hu-HU" sz="1800" dirty="0" err="1"/>
              <a:t>bizonyos</a:t>
            </a:r>
            <a:r>
              <a:rPr lang="en-US" altLang="hu-HU" sz="1800" dirty="0"/>
              <a:t> </a:t>
            </a:r>
            <a:r>
              <a:rPr lang="en-US" altLang="hu-HU" sz="1800" dirty="0" err="1"/>
              <a:t>gépfüggetlen</a:t>
            </a:r>
            <a:r>
              <a:rPr lang="en-US" altLang="hu-HU" sz="1800" dirty="0"/>
              <a:t> </a:t>
            </a:r>
            <a:r>
              <a:rPr lang="en-US" altLang="hu-HU" sz="1800" dirty="0" err="1"/>
              <a:t>optimalizálással</a:t>
            </a:r>
            <a:r>
              <a:rPr lang="en-US" altLang="hu-HU" sz="18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/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/>
              <a:t>Back-end </a:t>
            </a:r>
            <a:r>
              <a:rPr lang="en-US" altLang="hu-HU" sz="1800" dirty="0" err="1"/>
              <a:t>fázisai</a:t>
            </a:r>
            <a:r>
              <a:rPr lang="en-US" altLang="hu-HU" sz="1800" dirty="0"/>
              <a:t> (a </a:t>
            </a:r>
            <a:r>
              <a:rPr lang="en-US" altLang="hu-HU" sz="1800" dirty="0" err="1"/>
              <a:t>fordítóprogram</a:t>
            </a:r>
            <a:r>
              <a:rPr lang="en-US" altLang="hu-HU" sz="1800" dirty="0"/>
              <a:t> </a:t>
            </a:r>
            <a:r>
              <a:rPr lang="en-US" altLang="hu-HU" sz="1800" dirty="0" err="1"/>
              <a:t>gépfüggő</a:t>
            </a:r>
            <a:r>
              <a:rPr lang="en-US" altLang="hu-HU" sz="1800" dirty="0"/>
              <a:t> </a:t>
            </a:r>
            <a:r>
              <a:rPr lang="en-US" altLang="hu-HU" sz="1800" dirty="0" err="1"/>
              <a:t>része</a:t>
            </a:r>
            <a:r>
              <a:rPr lang="en-US" altLang="hu-HU" sz="1800" dirty="0"/>
              <a:t>): </a:t>
            </a:r>
            <a:r>
              <a:rPr lang="en-US" altLang="hu-HU" sz="1800" dirty="0" err="1"/>
              <a:t>géptől</a:t>
            </a:r>
            <a:r>
              <a:rPr lang="en-US" altLang="hu-HU" sz="1800" dirty="0"/>
              <a:t> </a:t>
            </a:r>
            <a:r>
              <a:rPr lang="en-US" altLang="hu-HU" sz="1800" dirty="0" err="1"/>
              <a:t>függő</a:t>
            </a:r>
            <a:r>
              <a:rPr lang="en-US" altLang="hu-HU" sz="1800" dirty="0"/>
              <a:t> </a:t>
            </a:r>
            <a:r>
              <a:rPr lang="en-US" altLang="hu-HU" sz="1800" dirty="0" err="1"/>
              <a:t>optimalizálás</a:t>
            </a:r>
            <a:endParaRPr lang="en-US" altLang="hu-HU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hu-HU" sz="1800" dirty="0"/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21507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15A1F9-CDB6-443F-9EAD-C394604439AB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hu-HU" altLang="hu-HU" sz="1400"/>
          </a:p>
        </p:txBody>
      </p:sp>
      <p:sp>
        <p:nvSpPr>
          <p:cNvPr id="4" name="Szövegdoboz 3"/>
          <p:cNvSpPr txBox="1"/>
          <p:nvPr/>
        </p:nvSpPr>
        <p:spPr>
          <a:xfrm>
            <a:off x="-9525" y="0"/>
            <a:ext cx="9297988" cy="7110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/>
              <a:t>A </a:t>
            </a:r>
            <a:r>
              <a:rPr lang="en-US" sz="1800" b="1" dirty="0" err="1"/>
              <a:t>fordítóprogram</a:t>
            </a:r>
            <a:r>
              <a:rPr lang="en-US" sz="1800" b="1" dirty="0"/>
              <a:t> </a:t>
            </a:r>
            <a:r>
              <a:rPr lang="en-US" sz="1800" b="1" dirty="0" err="1"/>
              <a:t>táblázatai</a:t>
            </a:r>
            <a:r>
              <a:rPr lang="hu-HU" sz="1800" b="1" dirty="0"/>
              <a:t>: </a:t>
            </a:r>
            <a:r>
              <a:rPr lang="hu-HU" sz="1800" dirty="0"/>
              <a:t>felépítése és használata a </a:t>
            </a:r>
            <a:r>
              <a:rPr lang="hu-HU" sz="1800" b="1" dirty="0"/>
              <a:t>táblázatkezelő</a:t>
            </a:r>
            <a:r>
              <a:rPr lang="hu-HU" sz="1800" dirty="0"/>
              <a:t> feladata (a táblázatkezelő</a:t>
            </a:r>
            <a:endParaRPr lang="en-US" sz="1800" dirty="0"/>
          </a:p>
          <a:p>
            <a:pPr>
              <a:defRPr/>
            </a:pPr>
            <a:r>
              <a:rPr lang="en-US" sz="1800" b="1" dirty="0"/>
              <a:t> </a:t>
            </a:r>
            <a:r>
              <a:rPr lang="hu-HU" sz="1800" dirty="0"/>
              <a:t>vagy része a lexikális elemzőnek, van attól elkülönülve önálló egységként működik).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A </a:t>
            </a:r>
            <a:r>
              <a:rPr lang="en-US" sz="1800" dirty="0" err="1"/>
              <a:t>forrásprogram</a:t>
            </a:r>
            <a:r>
              <a:rPr lang="en-US" sz="1800" dirty="0"/>
              <a:t> </a:t>
            </a:r>
            <a:r>
              <a:rPr lang="en-US" sz="1800" dirty="0" err="1"/>
              <a:t>adatai</a:t>
            </a:r>
            <a:r>
              <a:rPr lang="en-US" sz="1800" dirty="0"/>
              <a:t> :</a:t>
            </a:r>
            <a:r>
              <a:rPr lang="hu-HU" sz="1800" dirty="0"/>
              <a:t> azonosító nevek, konstansok, címkék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b="1" dirty="0" err="1"/>
              <a:t>azonosító</a:t>
            </a:r>
            <a:r>
              <a:rPr lang="en-US" sz="1800" b="1" dirty="0"/>
              <a:t> </a:t>
            </a:r>
            <a:r>
              <a:rPr lang="en-US" sz="1800" b="1" dirty="0" err="1"/>
              <a:t>nevek</a:t>
            </a:r>
            <a:r>
              <a:rPr lang="en-US" sz="1800" b="1" dirty="0"/>
              <a:t> </a:t>
            </a:r>
            <a:r>
              <a:rPr lang="en-US" sz="1800" dirty="0"/>
              <a:t>: </a:t>
            </a:r>
            <a:r>
              <a:rPr lang="en-US" sz="1800" dirty="0" err="1"/>
              <a:t>egyszerű</a:t>
            </a:r>
            <a:r>
              <a:rPr lang="en-US" sz="1800" dirty="0"/>
              <a:t> </a:t>
            </a:r>
            <a:r>
              <a:rPr lang="en-US" sz="1800" dirty="0" err="1"/>
              <a:t>változók</a:t>
            </a:r>
            <a:r>
              <a:rPr lang="en-US" sz="1800" dirty="0"/>
              <a:t>, </a:t>
            </a:r>
            <a:r>
              <a:rPr lang="en-US" sz="1800" dirty="0" err="1"/>
              <a:t>struktúrált</a:t>
            </a:r>
            <a:r>
              <a:rPr lang="en-US" sz="1800" dirty="0"/>
              <a:t> </a:t>
            </a:r>
            <a:r>
              <a:rPr lang="en-US" sz="1800" dirty="0" err="1"/>
              <a:t>változók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tömbök</a:t>
            </a:r>
            <a:r>
              <a:rPr lang="en-US" sz="1800" dirty="0"/>
              <a:t>,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eljárásnevek</a:t>
            </a:r>
            <a:endParaRPr lang="en-US" sz="1800" dirty="0"/>
          </a:p>
          <a:p>
            <a:pPr>
              <a:defRPr/>
            </a:pPr>
            <a:r>
              <a:rPr lang="en-US" sz="1800" b="1" dirty="0" err="1"/>
              <a:t>azonosító</a:t>
            </a:r>
            <a:r>
              <a:rPr lang="en-US" sz="1800" b="1" dirty="0"/>
              <a:t> </a:t>
            </a:r>
            <a:r>
              <a:rPr lang="en-US" sz="1800" b="1" dirty="0" err="1"/>
              <a:t>nevek</a:t>
            </a:r>
            <a:r>
              <a:rPr lang="en-US" sz="1800" b="1" dirty="0"/>
              <a:t> </a:t>
            </a:r>
            <a:r>
              <a:rPr lang="en-US" sz="1800" b="1" dirty="0" err="1"/>
              <a:t>táblázata</a:t>
            </a:r>
            <a:r>
              <a:rPr lang="en-US" sz="1800" dirty="0"/>
              <a:t>:</a:t>
            </a:r>
            <a:r>
              <a:rPr lang="hu-HU" sz="1800" dirty="0"/>
              <a:t> n</a:t>
            </a:r>
            <a:r>
              <a:rPr lang="en-US" sz="1800" dirty="0" err="1"/>
              <a:t>év</a:t>
            </a:r>
            <a:r>
              <a:rPr lang="hu-HU" sz="1800" dirty="0"/>
              <a:t>, </a:t>
            </a:r>
            <a:r>
              <a:rPr lang="en-US" sz="1800" dirty="0" err="1"/>
              <a:t>tulajdonság</a:t>
            </a:r>
            <a:r>
              <a:rPr lang="hu-HU" sz="1800" dirty="0"/>
              <a:t>, </a:t>
            </a:r>
            <a:r>
              <a:rPr lang="en-US" sz="1800" dirty="0" err="1"/>
              <a:t>cím</a:t>
            </a:r>
            <a:endParaRPr lang="hu-HU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 </a:t>
            </a:r>
            <a:r>
              <a:rPr lang="en-US" sz="1800" b="1" dirty="0"/>
              <a:t> </a:t>
            </a:r>
            <a:r>
              <a:rPr lang="en-US" sz="1800" b="1" dirty="0" err="1"/>
              <a:t>név</a:t>
            </a:r>
            <a:r>
              <a:rPr lang="en-US" sz="1800" b="1" dirty="0"/>
              <a:t>:</a:t>
            </a:r>
          </a:p>
          <a:p>
            <a:pPr>
              <a:defRPr/>
            </a:pPr>
            <a:r>
              <a:rPr lang="en-US" sz="1800" dirty="0"/>
              <a:t>-  </a:t>
            </a:r>
            <a:r>
              <a:rPr lang="en-US" sz="1800" i="1" dirty="0" err="1"/>
              <a:t>teljes</a:t>
            </a:r>
            <a:r>
              <a:rPr lang="en-US" sz="1800" i="1" dirty="0"/>
              <a:t> </a:t>
            </a:r>
            <a:r>
              <a:rPr lang="en-US" sz="1800" i="1" dirty="0" err="1"/>
              <a:t>név</a:t>
            </a:r>
            <a:endParaRPr lang="en-US" sz="1800" i="1" dirty="0"/>
          </a:p>
          <a:p>
            <a:pPr marL="285750" indent="-285750">
              <a:buFontTx/>
              <a:buChar char="-"/>
              <a:defRPr/>
            </a:pPr>
            <a:r>
              <a:rPr lang="en-US" sz="1800" i="1" dirty="0" err="1"/>
              <a:t>rövidített</a:t>
            </a:r>
            <a:r>
              <a:rPr lang="en-US" sz="1800" i="1" dirty="0"/>
              <a:t> </a:t>
            </a:r>
            <a:r>
              <a:rPr lang="en-US" sz="1800" i="1" dirty="0" err="1"/>
              <a:t>név</a:t>
            </a:r>
            <a:r>
              <a:rPr lang="en-US" sz="1800" i="1" dirty="0"/>
              <a:t> </a:t>
            </a:r>
            <a:r>
              <a:rPr lang="en-US" sz="1800" dirty="0"/>
              <a:t>(a </a:t>
            </a:r>
            <a:r>
              <a:rPr lang="en-US" sz="1800" dirty="0" err="1"/>
              <a:t>közbülső</a:t>
            </a:r>
            <a:r>
              <a:rPr lang="en-US" sz="1800" dirty="0"/>
              <a:t> </a:t>
            </a:r>
            <a:r>
              <a:rPr lang="en-US" sz="1800" dirty="0" err="1"/>
              <a:t>programformák</a:t>
            </a:r>
            <a:r>
              <a:rPr lang="en-US" sz="1800" dirty="0"/>
              <a:t> </a:t>
            </a:r>
            <a:r>
              <a:rPr lang="en-US" sz="1800" dirty="0" err="1"/>
              <a:t>rövidített</a:t>
            </a:r>
            <a:r>
              <a:rPr lang="en-US" sz="1800" dirty="0"/>
              <a:t> </a:t>
            </a:r>
            <a:r>
              <a:rPr lang="en-US" sz="1800" dirty="0" err="1"/>
              <a:t>neveket</a:t>
            </a:r>
            <a:r>
              <a:rPr lang="en-US" sz="1800" dirty="0"/>
              <a:t> </a:t>
            </a:r>
            <a:r>
              <a:rPr lang="en-US" sz="1800" dirty="0" err="1"/>
              <a:t>használnak</a:t>
            </a:r>
            <a:r>
              <a:rPr lang="en-US" sz="1800" dirty="0"/>
              <a:t>, </a:t>
            </a:r>
            <a:r>
              <a:rPr lang="en-US" sz="1800" dirty="0" err="1"/>
              <a:t>így</a:t>
            </a:r>
            <a:r>
              <a:rPr lang="en-US" sz="1800" dirty="0"/>
              <a:t>   </a:t>
            </a:r>
            <a:r>
              <a:rPr lang="en-US" sz="1800" dirty="0" err="1"/>
              <a:t>könnyebben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/>
              <a:t>     </a:t>
            </a:r>
            <a:r>
              <a:rPr lang="en-US" sz="1800" dirty="0" err="1"/>
              <a:t>kezelhető</a:t>
            </a:r>
            <a:r>
              <a:rPr lang="en-US" sz="1800" dirty="0"/>
              <a:t> a </a:t>
            </a:r>
            <a:r>
              <a:rPr lang="en-US" sz="1800" dirty="0" err="1"/>
              <a:t>forrásprogram</a:t>
            </a:r>
            <a:r>
              <a:rPr lang="en-US" sz="1800" dirty="0"/>
              <a:t>)</a:t>
            </a:r>
            <a:endParaRPr lang="hu-HU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b="1" dirty="0" err="1"/>
              <a:t>tulajdonság</a:t>
            </a:r>
            <a:r>
              <a:rPr lang="en-US" sz="1800" b="1" dirty="0"/>
              <a:t>:</a:t>
            </a:r>
          </a:p>
          <a:p>
            <a:pPr>
              <a:defRPr/>
            </a:pPr>
            <a:r>
              <a:rPr lang="en-US" sz="1800" i="1" dirty="0"/>
              <a:t>- </a:t>
            </a:r>
            <a:r>
              <a:rPr lang="en-US" sz="1800" i="1" dirty="0" err="1"/>
              <a:t>típus</a:t>
            </a:r>
            <a:r>
              <a:rPr lang="en-US" sz="1800" dirty="0"/>
              <a:t> (</a:t>
            </a:r>
            <a:r>
              <a:rPr lang="en-US" sz="1800" dirty="0" err="1"/>
              <a:t>egész</a:t>
            </a:r>
            <a:r>
              <a:rPr lang="en-US" sz="1800" dirty="0"/>
              <a:t>, </a:t>
            </a:r>
            <a:r>
              <a:rPr lang="en-US" sz="1800" dirty="0" err="1"/>
              <a:t>valós</a:t>
            </a:r>
            <a:r>
              <a:rPr lang="en-US" sz="1800" dirty="0"/>
              <a:t>, </a:t>
            </a:r>
            <a:r>
              <a:rPr lang="en-US" sz="1800" dirty="0" err="1"/>
              <a:t>logikai</a:t>
            </a:r>
            <a:r>
              <a:rPr lang="en-US" sz="1800" dirty="0"/>
              <a:t>, </a:t>
            </a:r>
            <a:r>
              <a:rPr lang="en-US" sz="1800" dirty="0" err="1"/>
              <a:t>karakter</a:t>
            </a:r>
            <a:r>
              <a:rPr lang="en-US" sz="1800" dirty="0"/>
              <a:t>, </a:t>
            </a:r>
            <a:r>
              <a:rPr lang="en-US" sz="1800" dirty="0" err="1"/>
              <a:t>felsorolás</a:t>
            </a:r>
            <a:r>
              <a:rPr lang="en-US" sz="1800" dirty="0"/>
              <a:t>, </a:t>
            </a:r>
            <a:r>
              <a:rPr lang="en-US" sz="1800" dirty="0" err="1"/>
              <a:t>halmaz</a:t>
            </a:r>
            <a:r>
              <a:rPr lang="en-US" sz="1800" dirty="0"/>
              <a:t>, </a:t>
            </a:r>
            <a:r>
              <a:rPr lang="en-US" sz="1800" dirty="0" err="1"/>
              <a:t>stb</a:t>
            </a:r>
            <a:r>
              <a:rPr lang="en-US" sz="1800" dirty="0"/>
              <a:t>.)</a:t>
            </a:r>
          </a:p>
          <a:p>
            <a:pPr>
              <a:defRPr/>
            </a:pPr>
            <a:r>
              <a:rPr lang="en-US" sz="1800" dirty="0"/>
              <a:t>- </a:t>
            </a:r>
            <a:r>
              <a:rPr lang="en-US" sz="1800" dirty="0" err="1"/>
              <a:t>szerkezet</a:t>
            </a:r>
            <a:r>
              <a:rPr lang="en-US" sz="1800" dirty="0"/>
              <a:t> (</a:t>
            </a:r>
            <a:r>
              <a:rPr lang="en-US" sz="1800" dirty="0" err="1"/>
              <a:t>egyszerű</a:t>
            </a:r>
            <a:r>
              <a:rPr lang="en-US" sz="1800" dirty="0"/>
              <a:t> </a:t>
            </a:r>
            <a:r>
              <a:rPr lang="en-US" sz="1800" dirty="0" err="1"/>
              <a:t>változó</a:t>
            </a:r>
            <a:r>
              <a:rPr lang="en-US" sz="1800" dirty="0"/>
              <a:t>, </a:t>
            </a:r>
            <a:r>
              <a:rPr lang="en-US" sz="1800" dirty="0" err="1"/>
              <a:t>tömörített</a:t>
            </a:r>
            <a:r>
              <a:rPr lang="en-US" sz="1800" dirty="0"/>
              <a:t> </a:t>
            </a:r>
            <a:r>
              <a:rPr lang="en-US" sz="1800" dirty="0" err="1"/>
              <a:t>változó</a:t>
            </a:r>
            <a:r>
              <a:rPr lang="en-US" sz="1800" dirty="0"/>
              <a:t>, </a:t>
            </a:r>
            <a:r>
              <a:rPr lang="en-US" sz="1800" dirty="0" err="1"/>
              <a:t>karakterlánc</a:t>
            </a:r>
            <a:r>
              <a:rPr lang="en-US" sz="1800" dirty="0"/>
              <a:t>, </a:t>
            </a:r>
            <a:r>
              <a:rPr lang="en-US" sz="1800" dirty="0" err="1"/>
              <a:t>tömb</a:t>
            </a:r>
            <a:r>
              <a:rPr lang="en-US" sz="1800" dirty="0"/>
              <a:t>, </a:t>
            </a:r>
            <a:r>
              <a:rPr lang="en-US" sz="1800" dirty="0" err="1"/>
              <a:t>struktúrált</a:t>
            </a:r>
            <a:r>
              <a:rPr lang="en-US" sz="1800" dirty="0"/>
              <a:t> </a:t>
            </a:r>
            <a:r>
              <a:rPr lang="en-US" sz="1800" dirty="0" err="1"/>
              <a:t>változó</a:t>
            </a:r>
            <a:r>
              <a:rPr lang="en-US" sz="1800" dirty="0"/>
              <a:t>, </a:t>
            </a:r>
            <a:r>
              <a:rPr lang="en-US" sz="1800" dirty="0" err="1"/>
              <a:t>rekord</a:t>
            </a:r>
            <a:r>
              <a:rPr lang="en-US" sz="1800" dirty="0"/>
              <a:t>, </a:t>
            </a:r>
          </a:p>
          <a:p>
            <a:pPr>
              <a:defRPr/>
            </a:pPr>
            <a:r>
              <a:rPr lang="en-US" sz="1800" dirty="0" err="1"/>
              <a:t>mutató</a:t>
            </a:r>
            <a:r>
              <a:rPr lang="en-US" sz="1800" dirty="0"/>
              <a:t>)</a:t>
            </a:r>
          </a:p>
          <a:p>
            <a:pPr marL="285750" indent="-285750">
              <a:buFontTx/>
              <a:buChar char="-"/>
              <a:defRPr/>
            </a:pPr>
            <a:r>
              <a:rPr lang="en-US" sz="1800" i="1" dirty="0" err="1"/>
              <a:t>egyéb</a:t>
            </a:r>
            <a:r>
              <a:rPr lang="en-US" sz="1800" dirty="0"/>
              <a:t> (standard </a:t>
            </a:r>
            <a:r>
              <a:rPr lang="en-US" sz="1800" dirty="0" err="1"/>
              <a:t>függvénynév</a:t>
            </a:r>
            <a:r>
              <a:rPr lang="en-US" sz="1800" dirty="0"/>
              <a:t>-e, </a:t>
            </a:r>
            <a:r>
              <a:rPr lang="en-US" sz="1800" dirty="0" err="1"/>
              <a:t>függvényeljárás</a:t>
            </a:r>
            <a:r>
              <a:rPr lang="en-US" sz="1800" dirty="0"/>
              <a:t>-e, </a:t>
            </a:r>
            <a:r>
              <a:rPr lang="en-US" sz="1800" dirty="0" err="1"/>
              <a:t>formális</a:t>
            </a:r>
            <a:r>
              <a:rPr lang="en-US" sz="1800" dirty="0"/>
              <a:t> </a:t>
            </a:r>
            <a:r>
              <a:rPr lang="en-US" sz="1800" dirty="0" err="1"/>
              <a:t>paraméter</a:t>
            </a:r>
            <a:r>
              <a:rPr lang="en-US" sz="1800" dirty="0"/>
              <a:t> –e, a </a:t>
            </a:r>
            <a:r>
              <a:rPr lang="en-US" sz="1800" dirty="0" err="1"/>
              <a:t>nevet</a:t>
            </a:r>
            <a:r>
              <a:rPr lang="en-US" sz="1800" dirty="0"/>
              <a:t> a  </a:t>
            </a:r>
          </a:p>
          <a:p>
            <a:pPr>
              <a:defRPr/>
            </a:pPr>
            <a:r>
              <a:rPr lang="en-US" sz="1800" dirty="0"/>
              <a:t>     </a:t>
            </a:r>
            <a:r>
              <a:rPr lang="en-US" sz="1800" dirty="0" err="1"/>
              <a:t>programozó</a:t>
            </a:r>
            <a:r>
              <a:rPr lang="en-US" sz="1800" dirty="0"/>
              <a:t> </a:t>
            </a:r>
            <a:r>
              <a:rPr lang="en-US" sz="1800" dirty="0" err="1"/>
              <a:t>expliciten</a:t>
            </a:r>
            <a:r>
              <a:rPr lang="en-US" sz="1800" dirty="0"/>
              <a:t> </a:t>
            </a:r>
            <a:r>
              <a:rPr lang="en-US" sz="1800" dirty="0" err="1"/>
              <a:t>deklarálta</a:t>
            </a:r>
            <a:r>
              <a:rPr lang="en-US" sz="1800" dirty="0"/>
              <a:t>-e, </a:t>
            </a:r>
            <a:r>
              <a:rPr lang="en-US" sz="1800" dirty="0" err="1"/>
              <a:t>utasításfüggvény</a:t>
            </a:r>
            <a:r>
              <a:rPr lang="en-US" sz="1800" dirty="0"/>
              <a:t> neve-e, entry </a:t>
            </a:r>
            <a:r>
              <a:rPr lang="en-US" sz="1800" dirty="0" err="1"/>
              <a:t>név</a:t>
            </a:r>
            <a:r>
              <a:rPr lang="en-US" sz="1800" dirty="0"/>
              <a:t>-e, </a:t>
            </a:r>
            <a:r>
              <a:rPr lang="en-US" sz="1800" dirty="0" err="1"/>
              <a:t>külső</a:t>
            </a:r>
            <a:r>
              <a:rPr lang="en-US" sz="1800" dirty="0"/>
              <a:t> </a:t>
            </a:r>
            <a:r>
              <a:rPr lang="en-US" sz="1800" dirty="0" err="1"/>
              <a:t>név</a:t>
            </a:r>
            <a:r>
              <a:rPr lang="en-US" sz="1800" dirty="0"/>
              <a:t>-e,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hu-HU" sz="1800" dirty="0"/>
              <a:t> </a:t>
            </a:r>
            <a:r>
              <a:rPr lang="en-US" sz="1800" dirty="0" err="1"/>
              <a:t>névvel</a:t>
            </a:r>
            <a:r>
              <a:rPr lang="en-US" sz="1800" dirty="0"/>
              <a:t> </a:t>
            </a:r>
            <a:r>
              <a:rPr lang="en-US" sz="1800" dirty="0" err="1"/>
              <a:t>azonosított</a:t>
            </a:r>
            <a:r>
              <a:rPr lang="en-US" sz="1800" dirty="0"/>
              <a:t> </a:t>
            </a:r>
            <a:r>
              <a:rPr lang="en-US" sz="1800" dirty="0" err="1"/>
              <a:t>név</a:t>
            </a:r>
            <a:r>
              <a:rPr lang="en-US" sz="1800" dirty="0"/>
              <a:t>-e,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azonosító</a:t>
            </a:r>
            <a:r>
              <a:rPr lang="en-US" sz="1800" dirty="0"/>
              <a:t> </a:t>
            </a:r>
            <a:r>
              <a:rPr lang="en-US" sz="1800" dirty="0" err="1"/>
              <a:t>szerepel</a:t>
            </a:r>
            <a:r>
              <a:rPr lang="en-US" sz="1800" dirty="0"/>
              <a:t>-e </a:t>
            </a:r>
            <a:r>
              <a:rPr lang="en-US" sz="1800" dirty="0" err="1"/>
              <a:t>közös</a:t>
            </a:r>
            <a:r>
              <a:rPr lang="en-US" sz="1800" dirty="0"/>
              <a:t> </a:t>
            </a:r>
            <a:r>
              <a:rPr lang="en-US" sz="1800" dirty="0" err="1"/>
              <a:t>adatmezőben</a:t>
            </a:r>
            <a:r>
              <a:rPr lang="en-US" sz="1800" dirty="0"/>
              <a:t>, </a:t>
            </a:r>
            <a:r>
              <a:rPr lang="en-US" sz="1800" dirty="0" err="1"/>
              <a:t>dimenziószám</a:t>
            </a:r>
            <a:r>
              <a:rPr lang="en-US" sz="1800" dirty="0"/>
              <a:t> </a:t>
            </a:r>
            <a:endParaRPr lang="hu-HU" sz="1800" dirty="0"/>
          </a:p>
          <a:p>
            <a:pPr>
              <a:defRPr/>
            </a:pPr>
            <a:r>
              <a:rPr lang="hu-HU" sz="1800" dirty="0"/>
              <a:t>     </a:t>
            </a:r>
            <a:r>
              <a:rPr lang="en-US" sz="1800" dirty="0"/>
              <a:t>(</a:t>
            </a:r>
            <a:r>
              <a:rPr lang="en-US" sz="1800" dirty="0" err="1"/>
              <a:t>skalárnál</a:t>
            </a:r>
            <a:r>
              <a:rPr lang="en-US" sz="1800" dirty="0"/>
              <a:t> </a:t>
            </a:r>
            <a:r>
              <a:rPr lang="en-US" sz="1800" dirty="0" err="1"/>
              <a:t>nulla</a:t>
            </a:r>
            <a:r>
              <a:rPr lang="en-US" sz="1800" dirty="0"/>
              <a:t>), </a:t>
            </a:r>
            <a:r>
              <a:rPr lang="en-US" sz="1800" dirty="0" err="1"/>
              <a:t>dinamikus</a:t>
            </a:r>
            <a:r>
              <a:rPr lang="en-US" sz="1800" dirty="0"/>
              <a:t> </a:t>
            </a:r>
            <a:r>
              <a:rPr lang="en-US" sz="1800" dirty="0" err="1"/>
              <a:t>indexhatárú</a:t>
            </a:r>
            <a:r>
              <a:rPr lang="en-US" sz="1800" dirty="0"/>
              <a:t> </a:t>
            </a:r>
            <a:r>
              <a:rPr lang="en-US" sz="1800" dirty="0" err="1"/>
              <a:t>tömb</a:t>
            </a:r>
            <a:r>
              <a:rPr lang="en-US" sz="1800" dirty="0"/>
              <a:t>-e)</a:t>
            </a:r>
            <a:endParaRPr lang="hu-HU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 </a:t>
            </a:r>
            <a:r>
              <a:rPr lang="en-US" sz="1800" b="1" dirty="0" err="1"/>
              <a:t>cím</a:t>
            </a:r>
            <a:r>
              <a:rPr lang="en-US" sz="1800" dirty="0"/>
              <a:t>: a </a:t>
            </a:r>
            <a:r>
              <a:rPr lang="en-US" sz="1800" dirty="0" err="1"/>
              <a:t>névhez</a:t>
            </a:r>
            <a:r>
              <a:rPr lang="en-US" sz="1800" dirty="0"/>
              <a:t> </a:t>
            </a:r>
            <a:r>
              <a:rPr lang="en-US" sz="1800" dirty="0" err="1"/>
              <a:t>tartozó</a:t>
            </a:r>
            <a:r>
              <a:rPr lang="en-US" sz="1800" dirty="0"/>
              <a:t> (</a:t>
            </a:r>
            <a:r>
              <a:rPr lang="en-US" sz="1800" dirty="0" err="1"/>
              <a:t>bázisrelatív</a:t>
            </a:r>
            <a:r>
              <a:rPr lang="en-US" sz="1800" dirty="0"/>
              <a:t>) </a:t>
            </a:r>
            <a:r>
              <a:rPr lang="en-US" sz="1800" dirty="0" err="1"/>
              <a:t>cím</a:t>
            </a:r>
            <a:r>
              <a:rPr lang="en-US" sz="1800" dirty="0"/>
              <a:t> </a:t>
            </a:r>
            <a:r>
              <a:rPr lang="en-US" sz="1800" dirty="0" err="1"/>
              <a:t>értéke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ia számának hely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EA387F-4AE8-441C-9E47-F45F25D5D54D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hu-HU" altLang="hu-HU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b="1"/>
              <a:t>Programozási nyelvek (Programnyelvek)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279525" y="952500"/>
            <a:ext cx="61976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u-HU" altLang="hu-HU" sz="1800" b="1"/>
              <a:t>Magasszintű nyelvek</a:t>
            </a:r>
          </a:p>
          <a:p>
            <a:pPr eaLnBrk="1" hangingPunct="1"/>
            <a:r>
              <a:rPr lang="hu-HU" altLang="hu-HU" sz="1800"/>
              <a:t>	számítógép függetlenek</a:t>
            </a:r>
          </a:p>
          <a:p>
            <a:pPr eaLnBrk="1" hangingPunct="1"/>
            <a:r>
              <a:rPr lang="hu-HU" altLang="hu-HU" sz="1800"/>
              <a:t>	hardware funkciókat nem biztosítják</a:t>
            </a:r>
          </a:p>
          <a:p>
            <a:pPr eaLnBrk="1" hangingPunct="1"/>
            <a:r>
              <a:rPr lang="hu-HU" altLang="hu-HU" sz="1800"/>
              <a:t>	fordítóprogram szükséges, amely </a:t>
            </a:r>
          </a:p>
          <a:p>
            <a:pPr eaLnBrk="1" hangingPunct="1"/>
            <a:r>
              <a:rPr lang="hu-HU" altLang="hu-HU" sz="1800"/>
              <a:t>		adott operációs rendszer alatt fut és </a:t>
            </a:r>
          </a:p>
          <a:p>
            <a:pPr eaLnBrk="1" hangingPunct="1"/>
            <a:r>
              <a:rPr lang="hu-HU" altLang="hu-HU" sz="1800"/>
              <a:t>		adott operációs rendszer alá fordít</a:t>
            </a:r>
          </a:p>
          <a:p>
            <a:pPr eaLnBrk="1" hangingPunct="1"/>
            <a:r>
              <a:rPr lang="hu-HU" altLang="hu-HU" sz="1800"/>
              <a:t>	Vannak: felhasználó orientált nyelvek</a:t>
            </a:r>
          </a:p>
          <a:p>
            <a:pPr eaLnBrk="1" hangingPunct="1"/>
            <a:r>
              <a:rPr lang="hu-HU" altLang="hu-HU" sz="1800"/>
              <a:t>                           (általános probléma könnyen megfogalmazható)</a:t>
            </a:r>
          </a:p>
          <a:p>
            <a:pPr eaLnBrk="1" hangingPunct="1"/>
            <a:r>
              <a:rPr lang="hu-HU" altLang="hu-HU" sz="1800"/>
              <a:t>                       probléma orientált nyelvek</a:t>
            </a:r>
          </a:p>
          <a:p>
            <a:pPr eaLnBrk="1" hangingPunct="1"/>
            <a:r>
              <a:rPr lang="hu-HU" altLang="hu-HU" sz="1800"/>
              <a:t>                           (speciális terület pl folyamatirányítás)</a:t>
            </a:r>
          </a:p>
          <a:p>
            <a:pPr eaLnBrk="1" hangingPunct="1"/>
            <a:endParaRPr lang="hu-HU" altLang="hu-HU" sz="1800"/>
          </a:p>
          <a:p>
            <a:pPr eaLnBrk="1" hangingPunct="1"/>
            <a:r>
              <a:rPr lang="hu-HU" altLang="hu-HU" sz="1800" b="1"/>
              <a:t>Alacsonyszintű nyelvek</a:t>
            </a:r>
          </a:p>
          <a:p>
            <a:pPr eaLnBrk="1" hangingPunct="1"/>
            <a:r>
              <a:rPr lang="hu-HU" altLang="hu-HU" sz="1800"/>
              <a:t>	Gépi kód</a:t>
            </a:r>
          </a:p>
          <a:p>
            <a:pPr eaLnBrk="1" hangingPunct="1"/>
            <a:r>
              <a:rPr lang="hu-HU" altLang="hu-HU" sz="1800"/>
              <a:t>		(utasításai bináris numerikus értékek (kódok),</a:t>
            </a:r>
          </a:p>
          <a:p>
            <a:pPr eaLnBrk="1" hangingPunct="1"/>
            <a:r>
              <a:rPr lang="hu-HU" altLang="hu-HU" sz="1800"/>
              <a:t>		 operandusok, memóriacímek szintén binárisak)</a:t>
            </a:r>
          </a:p>
          <a:p>
            <a:pPr eaLnBrk="1" hangingPunct="1"/>
            <a:r>
              <a:rPr lang="hu-HU" altLang="hu-HU" sz="1800"/>
              <a:t>	Assembly</a:t>
            </a:r>
          </a:p>
          <a:p>
            <a:pPr eaLnBrk="1" hangingPunct="1"/>
            <a:r>
              <a:rPr lang="hu-HU" altLang="hu-HU" sz="1800"/>
              <a:t>		(A gépi kód szimbolikus megfelelője)</a:t>
            </a:r>
          </a:p>
          <a:p>
            <a:pPr eaLnBrk="1" hangingPunct="1"/>
            <a:r>
              <a:rPr lang="hu-HU" altLang="hu-HU" sz="1800"/>
              <a:t>		A Makro-assembly közelít a magasszintű struktúrákhoz</a:t>
            </a:r>
          </a:p>
        </p:txBody>
      </p:sp>
      <p:sp>
        <p:nvSpPr>
          <p:cNvPr id="4101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22531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C16055-8D29-4B2B-B648-FB8A59B9E93B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hu-HU" altLang="hu-HU" sz="1400"/>
          </a:p>
        </p:txBody>
      </p:sp>
      <p:sp>
        <p:nvSpPr>
          <p:cNvPr id="22532" name="Szövegdoboz 3"/>
          <p:cNvSpPr txBox="1">
            <a:spLocks noChangeArrowheads="1"/>
          </p:cNvSpPr>
          <p:nvPr/>
        </p:nvSpPr>
        <p:spPr bwMode="auto">
          <a:xfrm>
            <a:off x="468313" y="476250"/>
            <a:ext cx="63642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 b="1"/>
              <a:t>konstansok táblázata: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konstans forrásprogrambeli alakja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típus (meghatározza azt is, hogy hány bájt kell az ábrázoláshoz)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konstans átkonvertált értéke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(bázisrelatív) cím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b="1"/>
              <a:t>címkék táblázata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címke neve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típus (predefinit, postdefinit)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(bázisrelatív) cím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Postdefinit címke esetén: a címek, ahova be kell írni a címke címét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21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85800" y="62068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23528" y="626883"/>
            <a:ext cx="72823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tabLst>
                <a:tab pos="4914900" algn="l"/>
              </a:tabLst>
            </a:pPr>
            <a:r>
              <a:rPr lang="en-US" altLang="en-US" sz="1400" b="1" dirty="0">
                <a:ea typeface="Calibri" pitchFamily="34" charset="0"/>
                <a:cs typeface="Times New Roman" pitchFamily="18" charset="0"/>
              </a:rPr>
              <a:t>Token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szintaktikai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és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szemantikai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szempontból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azonosan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kezelt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fogalom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,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amit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a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nyelvtanban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egy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eaLnBrk="1" hangingPunct="1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szimbólum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jelöl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.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b="1" dirty="0" err="1">
                <a:ea typeface="Calibri" pitchFamily="34" charset="0"/>
                <a:cs typeface="Times New Roman" pitchFamily="18" charset="0"/>
              </a:rPr>
              <a:t>Egy</a:t>
            </a:r>
            <a:r>
              <a:rPr lang="en-US" altLang="en-US" sz="1400" b="1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b="1" dirty="0" err="1">
                <a:ea typeface="Calibri" pitchFamily="34" charset="0"/>
                <a:cs typeface="Times New Roman" pitchFamily="18" charset="0"/>
              </a:rPr>
              <a:t>tokenhez</a:t>
            </a:r>
            <a:r>
              <a:rPr lang="en-US" altLang="en-US" sz="1400" b="1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b="1" dirty="0" err="1">
                <a:ea typeface="Calibri" pitchFamily="34" charset="0"/>
                <a:cs typeface="Times New Roman" pitchFamily="18" charset="0"/>
              </a:rPr>
              <a:t>tartozó</a:t>
            </a:r>
            <a:r>
              <a:rPr lang="en-US" altLang="en-US" sz="1400" b="1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b="1" dirty="0" err="1">
                <a:ea typeface="Calibri" pitchFamily="34" charset="0"/>
                <a:cs typeface="Times New Roman" pitchFamily="18" charset="0"/>
              </a:rPr>
              <a:t>mintázat</a:t>
            </a:r>
            <a:r>
              <a:rPr lang="en-US" altLang="en-US" sz="1400" b="1" dirty="0">
                <a:ea typeface="Calibri" pitchFamily="34" charset="0"/>
                <a:cs typeface="Times New Roman" pitchFamily="18" charset="0"/>
              </a:rPr>
              <a:t> (</a:t>
            </a:r>
            <a:r>
              <a:rPr lang="en-US" altLang="en-US" sz="1400" b="1" dirty="0" err="1">
                <a:ea typeface="Calibri" pitchFamily="34" charset="0"/>
                <a:cs typeface="Times New Roman" pitchFamily="18" charset="0"/>
              </a:rPr>
              <a:t>minta</a:t>
            </a:r>
            <a:r>
              <a:rPr lang="en-US" altLang="en-US" sz="1400" b="1" dirty="0">
                <a:ea typeface="Calibri" pitchFamily="34" charset="0"/>
                <a:cs typeface="Times New Roman" pitchFamily="18" charset="0"/>
              </a:rPr>
              <a:t>):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olyan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karaktersorozatok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,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amik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egyazon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tokent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eredményeznek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.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b="1" dirty="0" err="1">
                <a:ea typeface="Calibri" pitchFamily="34" charset="0"/>
                <a:cs typeface="Times New Roman" pitchFamily="18" charset="0"/>
              </a:rPr>
              <a:t>Lexéma</a:t>
            </a:r>
            <a:r>
              <a:rPr lang="en-US" altLang="en-US" sz="1400" b="1" dirty="0">
                <a:ea typeface="Calibri" pitchFamily="34" charset="0"/>
                <a:cs typeface="Times New Roman" pitchFamily="18" charset="0"/>
              </a:rPr>
              <a:t>: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egy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minta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konkrét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előfordulása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 a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szövegben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u="sng" dirty="0" err="1">
                <a:ea typeface="Calibri" pitchFamily="34" charset="0"/>
                <a:cs typeface="Times New Roman" pitchFamily="18" charset="0"/>
              </a:rPr>
              <a:t>Például</a:t>
            </a:r>
            <a:r>
              <a:rPr lang="en-US" altLang="en-US" sz="1400" u="sng" dirty="0">
                <a:ea typeface="Calibri" pitchFamily="34" charset="0"/>
                <a:cs typeface="Times New Roman" pitchFamily="18" charset="0"/>
              </a:rPr>
              <a:t>: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Token :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operátor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Mintázat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 +, -, *, /, ↑, XOR,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stb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Lexéma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   + 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egy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konkrét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előfordulása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egy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szövegben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 (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Pld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  x2:= (x13+3335)*(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y+z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)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szövegben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lexémák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     x2,  := , (, x13, +, 3335, ), -, (, y, +, z, )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Ha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egy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tokenhez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több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minta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is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tartozik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,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akkor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a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tokenhez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attribútumokat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rendelünk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.</a:t>
            </a:r>
            <a:endParaRPr lang="en-US" altLang="en-US" sz="1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7504" y="3358692"/>
            <a:ext cx="728462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Lexémák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felismerése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azonosító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eleje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betű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; 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azonosító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vége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nem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betű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és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nem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számjegy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(a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következő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lexéma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első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karaktere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konstans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eleje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számjegy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;   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konstans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vége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nem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számjegy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(a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következő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lexéma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első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karaktere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{}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kommentár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eleje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: { ,      {}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kommentár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vége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 }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(**)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kommentár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eleje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(* ,   (**)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kommentár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vége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: * )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értékadás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eleje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 : ,                    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értékadás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vége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=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&lt;= 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eleje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    &lt;,  &lt;=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vége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=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&lt;&gt;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eleje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     &lt;,  &lt;&gt;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vége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&gt;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&gt;=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eleje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    &gt; ,  &gt;= 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vége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: =</a:t>
            </a:r>
            <a:endParaRPr lang="en-US" altLang="en-US" sz="1400" dirty="0"/>
          </a:p>
          <a:p>
            <a:pPr lvl="0">
              <a:tabLst>
                <a:tab pos="4914900" algn="l"/>
              </a:tabLst>
            </a:pPr>
            <a:r>
              <a:rPr lang="en-US" altLang="en-US" sz="1400" b="1" dirty="0" err="1">
                <a:ea typeface="Calibri" pitchFamily="34" charset="0"/>
                <a:cs typeface="Times New Roman" pitchFamily="18" charset="0"/>
              </a:rPr>
              <a:t>Tokenizá</a:t>
            </a:r>
            <a:r>
              <a:rPr lang="hu-HU" altLang="en-US" sz="1400" b="1" dirty="0">
                <a:ea typeface="Calibri" pitchFamily="34" charset="0"/>
                <a:cs typeface="Times New Roman" pitchFamily="18" charset="0"/>
              </a:rPr>
              <a:t>lás: 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a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folyamat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,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melynek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során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egy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karakterfüzért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tokenekre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osztanak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, a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lexikális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analízis</a:t>
            </a:r>
            <a:r>
              <a:rPr lang="en-US" altLang="en-US" sz="1400" dirty="0"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>
              <a:tabLst>
                <a:tab pos="4914900" algn="l"/>
              </a:tabLst>
            </a:pPr>
            <a:r>
              <a:rPr lang="en-US" altLang="en-US" sz="1400" dirty="0" err="1">
                <a:ea typeface="Calibri" pitchFamily="34" charset="0"/>
                <a:cs typeface="Times New Roman" pitchFamily="18" charset="0"/>
              </a:rPr>
              <a:t>céljából</a:t>
            </a:r>
            <a:endParaRPr lang="en-US" altLang="en-US" sz="1400" dirty="0"/>
          </a:p>
          <a:p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93792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22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539552" y="548680"/>
            <a:ext cx="766427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tabLst>
                <a:tab pos="4914900" algn="l"/>
              </a:tabLst>
            </a:pPr>
            <a:r>
              <a:rPr lang="en-US" altLang="en-US" sz="1600" b="1" dirty="0" err="1">
                <a:ea typeface="Calibri" pitchFamily="34" charset="0"/>
                <a:cs typeface="Times New Roman" pitchFamily="18" charset="0"/>
              </a:rPr>
              <a:t>Példa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DÖMÖL -1 (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Dömösi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Language) 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szintaxis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lexémái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/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tokenei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azonosító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 : : = 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betű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 | 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azonosító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betű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&gt;|&lt;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azonosító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számjegy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konstans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 ::= 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számjegy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&gt;| 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konstans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számjegy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&lt;kommentár-1&gt;::= {&lt;szöveg-1&gt;}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 kommentár-2 &gt;::= (*&lt;szöveg-3&gt;*) 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 </a:t>
            </a:r>
            <a:r>
              <a:rPr lang="en-US" altLang="en-US" sz="1600" b="1" dirty="0">
                <a:ea typeface="Calibri" pitchFamily="34" charset="0"/>
                <a:cs typeface="Times New Roman" pitchFamily="18" charset="0"/>
              </a:rPr>
              <a:t>:=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&gt; ::=      :=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  </a:t>
            </a:r>
            <a:r>
              <a:rPr lang="en-US" altLang="en-US" sz="1600" b="1" dirty="0">
                <a:ea typeface="Calibri" pitchFamily="34" charset="0"/>
                <a:cs typeface="Times New Roman" pitchFamily="18" charset="0"/>
              </a:rPr>
              <a:t>&lt;=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&gt; ::=   &lt;=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 </a:t>
            </a:r>
            <a:r>
              <a:rPr lang="en-US" altLang="en-US" sz="1600" b="1" dirty="0">
                <a:ea typeface="Calibri" pitchFamily="34" charset="0"/>
                <a:cs typeface="Times New Roman" pitchFamily="18" charset="0"/>
              </a:rPr>
              <a:t> &lt;&gt;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&gt; ::=   &lt;&gt;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 </a:t>
            </a:r>
            <a:r>
              <a:rPr lang="en-US" altLang="en-US" sz="1600" b="1" dirty="0">
                <a:ea typeface="Calibri" pitchFamily="34" charset="0"/>
                <a:cs typeface="Times New Roman" pitchFamily="18" charset="0"/>
              </a:rPr>
              <a:t>&gt;=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&gt;  ::=   &gt;=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Nem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lexémák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/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tokenek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: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&lt;program&gt;::= $ | 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utasítás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sorozat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&gt;$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utasítás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sorozat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&gt;::=&lt;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lexéma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&gt;|&lt;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utasítássorozat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 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lexéma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betű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&gt;::= a|…|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z|A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|…|Z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számjegy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&gt;::= 0|…|9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&lt;szöveg-1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elem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&gt;::=&lt;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betű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&gt;|{|(|*|)| :  |  =|&lt;|&gt;|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szóköz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&lt;szöveg-1&gt;::=&lt;szöveg-1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elem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&gt;|&lt;szöveg-1&gt;&lt;szöveg-1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elem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      (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kapcsos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végzárójel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nem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&lt;szöveg-2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elem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&gt;::=&lt;szöveg-1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elem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&gt;| }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&lt;szöveg-2&gt;::= &lt;szöveg_2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elem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 | &lt;szöveg-2 &gt;&lt;szöveg-2 </a:t>
            </a:r>
            <a:r>
              <a:rPr lang="en-US" altLang="en-US" sz="1600" dirty="0" err="1">
                <a:ea typeface="Calibri" pitchFamily="34" charset="0"/>
                <a:cs typeface="Times New Roman" pitchFamily="18" charset="0"/>
              </a:rPr>
              <a:t>elem</a:t>
            </a:r>
            <a:r>
              <a:rPr lang="en-US" altLang="en-US" sz="1600" dirty="0">
                <a:ea typeface="Calibri" pitchFamily="34" charset="0"/>
                <a:cs typeface="Times New Roman" pitchFamily="18" charset="0"/>
              </a:rPr>
              <a:t>&gt; </a:t>
            </a:r>
            <a:endParaRPr lang="en-US" altLang="en-US" sz="1600" dirty="0"/>
          </a:p>
          <a:p>
            <a:pPr lvl="0">
              <a:tabLst>
                <a:tab pos="4914900" algn="l"/>
              </a:tabLst>
            </a:pPr>
            <a:r>
              <a:rPr lang="en-US" altLang="en-US" sz="1600" u="sng" dirty="0">
                <a:ea typeface="Calibri" pitchFamily="34" charset="0"/>
                <a:cs typeface="Times New Roman" pitchFamily="18" charset="0"/>
              </a:rPr>
              <a:t>&lt;szöveg-3&gt;= &lt;szöveg-2&gt; \ [&lt;szöveg-2&gt;*) | &lt;szöveg-2&gt; *) &lt;szöveg-2&gt;]</a:t>
            </a:r>
            <a:endParaRPr lang="en-US" altLang="en-US" sz="1600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129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23555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570921-1C8A-40F4-9648-B2A30F38A634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hu-HU" altLang="hu-HU" sz="1400"/>
          </a:p>
        </p:txBody>
      </p:sp>
      <p:sp>
        <p:nvSpPr>
          <p:cNvPr id="23556" name="Szövegdoboz 3"/>
          <p:cNvSpPr txBox="1">
            <a:spLocks noChangeArrowheads="1"/>
          </p:cNvSpPr>
          <p:nvPr/>
        </p:nvSpPr>
        <p:spPr bwMode="auto">
          <a:xfrm>
            <a:off x="539750" y="404813"/>
            <a:ext cx="860425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/>
              <a:t>Lexikális elemzés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A lexikális elemzés feladata, hogy a forrásprogramban felismerje az összetartozó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szimbólumokat. Ezeket az összetartozószimbólumokat </a:t>
            </a:r>
            <a:r>
              <a:rPr lang="hu-HU" altLang="hu-HU" sz="1800" dirty="0" err="1"/>
              <a:t>lexémáknak</a:t>
            </a:r>
            <a:r>
              <a:rPr lang="hu-HU" altLang="hu-HU" sz="1800" dirty="0"/>
              <a:t> nevezzük.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lexéma</a:t>
            </a:r>
            <a:r>
              <a:rPr lang="hu-HU" altLang="hu-HU" sz="1800" dirty="0"/>
              <a:t> a forrásprogram legkisebb, jelentéssel bíró egysége. </a:t>
            </a:r>
            <a:r>
              <a:rPr lang="hu-HU" altLang="hu-HU" sz="1800" dirty="0" err="1"/>
              <a:t>Lexémák</a:t>
            </a:r>
            <a:r>
              <a:rPr lang="hu-HU" altLang="hu-HU" sz="1800" dirty="0"/>
              <a:t> a következők: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• kulcsszavak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• azonosítók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• operátorok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• elhatároló jelek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• zárójelek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• konstansok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Az elemző a forrásprogramban megkeresi a </a:t>
            </a:r>
            <a:r>
              <a:rPr lang="hu-HU" altLang="hu-HU" sz="1800" dirty="0" err="1"/>
              <a:t>lexémákat</a:t>
            </a:r>
            <a:r>
              <a:rPr lang="hu-HU" altLang="hu-HU" sz="1800" dirty="0"/>
              <a:t>, és minden </a:t>
            </a:r>
            <a:r>
              <a:rPr lang="hu-HU" altLang="hu-HU" sz="1800" dirty="0" err="1"/>
              <a:t>lexémához</a:t>
            </a:r>
            <a:r>
              <a:rPr lang="hu-HU" altLang="hu-HU" sz="1800" dirty="0"/>
              <a:t> egy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előre </a:t>
            </a:r>
            <a:r>
              <a:rPr lang="hu-HU" altLang="hu-HU" sz="1800" dirty="0" err="1"/>
              <a:t>deﬁniált</a:t>
            </a:r>
            <a:r>
              <a:rPr lang="hu-HU" altLang="hu-HU" sz="1800" dirty="0"/>
              <a:t> kódot rendel. A kimenete ezeknek a kódoknak a sorozata (</a:t>
            </a:r>
            <a:r>
              <a:rPr lang="hu-HU" altLang="hu-HU" sz="1800" dirty="0" err="1"/>
              <a:t>tokensorozat</a:t>
            </a:r>
            <a:r>
              <a:rPr lang="hu-HU" altLang="hu-HU" sz="1800" dirty="0"/>
              <a:t>).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Ez már nem értelmezhető emberek számára. A szimbólumokat reguláris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 kifejezésekkel vagy determinisztikus véges automatákkal írhatjuk le. Ez a legfontosabb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oka annak, hogy a lexikális elemzőt különválasztjuk a szintaktikai elemzőtől (hiszen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része is lehetne): ha nem választanánk külön, akkor a szimbólumokat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környezetfüggetlen grammatikával kellene leírnunk, márpedig a reguláris kifejezések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kezelése sokkal egyszerűbb. A lexikális elemzők létrehozásához először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szimbolikus egységeket leírjuk reguláris kifejezésekkel, majd megkonstruáljuk az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ekvivalens determinisztikus véges automatát.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24579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463816-9F24-4F40-BE49-919E8563C3AB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hu-HU" altLang="hu-HU" sz="1400"/>
          </a:p>
        </p:txBody>
      </p:sp>
      <p:sp>
        <p:nvSpPr>
          <p:cNvPr id="24580" name="Szövegdoboz 3"/>
          <p:cNvSpPr txBox="1">
            <a:spLocks noChangeArrowheads="1"/>
          </p:cNvSpPr>
          <p:nvPr/>
        </p:nvSpPr>
        <p:spPr bwMode="auto">
          <a:xfrm>
            <a:off x="0" y="15875"/>
            <a:ext cx="887888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Ezután elkészítjük az automata implementációját. Az implementáció könnyen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megoldható feltételes elágaztató utasítással, aminek az egyes ágaiban a feltételek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az automata állapotait reprezentálják, de használhatunk keresőtáblázatot is. A véges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automata generálására és vázának implementálására léteznek automatikus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eszközök. A reguláris nyelvtanhoz vele ekvivalens nemdeterminisztikus véges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automatát konstruálhatunk Például Thompson algoritmusával. Mivel nekünk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determinisztikus automatára van szükségünk, ezért még egy átalakítást végre kell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hajtanunk (a lexikális elemzéshez megfelelne egy nemdeterminisztikus véges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állapotú automata is, viszont akkor egy bonyolultabb és kevésbé hatékony,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úgynevezett visszalépéses algoritmust kellene alkalmaznunk). Az automata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végállapotaihoz különböző szimbólum feldolgozólépéseket is rendelhetünk. Például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  <a:cs typeface="Arial" panose="020B0604020202020204" pitchFamily="34" charset="0"/>
              </a:rPr>
              <a:t>fehérkarakterek és kommentek eltüntetése.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ia számának hely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056A4-49CB-46B5-9554-513BB1A67FDD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hu-HU" altLang="hu-HU" sz="1400"/>
          </a:p>
        </p:txBody>
      </p:sp>
      <p:sp>
        <p:nvSpPr>
          <p:cNvPr id="25603" name="Dátum hely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25604" name="Szövegdoboz 5"/>
          <p:cNvSpPr txBox="1">
            <a:spLocks noChangeArrowheads="1"/>
          </p:cNvSpPr>
          <p:nvPr/>
        </p:nvSpPr>
        <p:spPr bwMode="auto">
          <a:xfrm>
            <a:off x="179388" y="20638"/>
            <a:ext cx="4176712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Lexikális elemzés </a:t>
            </a:r>
            <a:r>
              <a:rPr lang="hu-HU" altLang="hu-HU" sz="1800" dirty="0"/>
              <a:t>– </a:t>
            </a:r>
            <a:r>
              <a:rPr lang="hu-HU" altLang="hu-HU" sz="1800" dirty="0" err="1"/>
              <a:t>lexémák</a:t>
            </a:r>
            <a:r>
              <a:rPr lang="hu-HU" altLang="hu-HU" sz="1800" dirty="0"/>
              <a:t> elkülönítése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kulcsszavak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azonosítók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operátorok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Véges automatával történik.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Példa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input</a:t>
            </a:r>
            <a:r>
              <a:rPr lang="hu-HU" altLang="hu-HU" sz="1800" dirty="0"/>
              <a:t>: </a:t>
            </a:r>
            <a:r>
              <a:rPr lang="hu-HU" altLang="hu-HU" sz="1800" dirty="0" err="1"/>
              <a:t>l,d,sp</a:t>
            </a:r>
            <a:r>
              <a:rPr lang="hu-HU" altLang="hu-HU" sz="1800" dirty="0"/>
              <a:t>,{,},(,),∗,:,=,&lt;,&gt;,p.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 állapotok: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1. kezdőállapot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2. azonosítóban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3. azonosító vége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4. számban (szám belsejében)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5. szám vége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6. {...} kommentár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7. {...} kommentár vége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8. nyitó zárójelet talált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9. (*...*) kommentár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10. *-</a:t>
            </a:r>
            <a:r>
              <a:rPr lang="hu-HU" altLang="hu-HU" sz="1800" dirty="0" err="1"/>
              <a:t>ot</a:t>
            </a:r>
            <a:r>
              <a:rPr lang="hu-HU" altLang="hu-HU" sz="1800" dirty="0"/>
              <a:t> talált (*...*) típusú kommentárban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 dirty="0"/>
          </a:p>
        </p:txBody>
      </p:sp>
      <p:sp>
        <p:nvSpPr>
          <p:cNvPr id="25605" name="Szövegdoboz 6"/>
          <p:cNvSpPr txBox="1">
            <a:spLocks noChangeArrowheads="1"/>
          </p:cNvSpPr>
          <p:nvPr/>
        </p:nvSpPr>
        <p:spPr bwMode="auto">
          <a:xfrm>
            <a:off x="4211960" y="3357150"/>
            <a:ext cx="511651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11. (*...*) vége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12. :-t talált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13. </a:t>
            </a:r>
            <a:r>
              <a:rPr lang="hu-HU" altLang="hu-HU" sz="1800" dirty="0" err="1"/>
              <a:t>token</a:t>
            </a:r>
            <a:r>
              <a:rPr lang="hu-HU" altLang="hu-HU" sz="1800" dirty="0"/>
              <a:t> :=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14. &lt;-t talált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15. </a:t>
            </a:r>
            <a:r>
              <a:rPr lang="hu-HU" altLang="hu-HU" sz="1800" dirty="0" err="1"/>
              <a:t>token</a:t>
            </a:r>
            <a:r>
              <a:rPr lang="hu-HU" altLang="hu-HU" sz="1800" dirty="0"/>
              <a:t> &lt;=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16. </a:t>
            </a:r>
            <a:r>
              <a:rPr lang="hu-HU" altLang="hu-HU" sz="1800" dirty="0" err="1"/>
              <a:t>token</a:t>
            </a:r>
            <a:r>
              <a:rPr lang="hu-HU" altLang="hu-HU" sz="1800" dirty="0"/>
              <a:t> &lt;&gt;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17. &gt;-t talált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18. &gt;=-t talált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19. általános </a:t>
            </a:r>
            <a:r>
              <a:rPr lang="hu-HU" altLang="hu-HU" sz="1800" dirty="0" err="1"/>
              <a:t>pontoíıtás</a:t>
            </a:r>
            <a:r>
              <a:rPr lang="hu-HU" altLang="hu-HU" sz="1800" dirty="0"/>
              <a:t> (hibakezelés)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20. általános pontosítás (</a:t>
            </a:r>
            <a:r>
              <a:rPr lang="hu-HU" altLang="hu-HU" sz="1800" dirty="0" err="1"/>
              <a:t>továbbfejlesztendő</a:t>
            </a:r>
            <a:r>
              <a:rPr lang="hu-HU" altLang="hu-HU" sz="1800" dirty="0"/>
              <a:t> blokkok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átum helye 1"/>
          <p:cNvSpPr>
            <a:spLocks noGrp="1"/>
          </p:cNvSpPr>
          <p:nvPr>
            <p:ph type="dt" sz="quarter" idx="10"/>
          </p:nvPr>
        </p:nvSpPr>
        <p:spPr>
          <a:xfrm>
            <a:off x="477838" y="6213475"/>
            <a:ext cx="1897062" cy="33337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26627" name="Dia számának helye 2"/>
          <p:cNvSpPr>
            <a:spLocks noGrp="1"/>
          </p:cNvSpPr>
          <p:nvPr>
            <p:ph type="sldNum" sz="quarter" idx="12"/>
          </p:nvPr>
        </p:nvSpPr>
        <p:spPr>
          <a:xfrm>
            <a:off x="6345238" y="6213475"/>
            <a:ext cx="1897062" cy="33337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A5606D-0A3B-4318-A796-435AB3EE836F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hu-HU" altLang="hu-HU" sz="140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4968"/>
              </p:ext>
            </p:extLst>
          </p:nvPr>
        </p:nvGraphicFramePr>
        <p:xfrm>
          <a:off x="-52388" y="1034577"/>
          <a:ext cx="9196390" cy="621060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2885">
                  <a:extLst>
                    <a:ext uri="{9D8B030D-6E8A-4147-A177-3AD203B41FA5}">
                      <a16:colId xmlns:a16="http://schemas.microsoft.com/office/drawing/2014/main" xmlns="" val="1835877999"/>
                    </a:ext>
                  </a:extLst>
                </a:gridCol>
                <a:gridCol w="469255">
                  <a:extLst>
                    <a:ext uri="{9D8B030D-6E8A-4147-A177-3AD203B41FA5}">
                      <a16:colId xmlns:a16="http://schemas.microsoft.com/office/drawing/2014/main" xmlns="" val="109364046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23245790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26401251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xmlns="" val="422242522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xmlns="" val="30409409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28603676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168678635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9878957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11823950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11191759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370337692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53562969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785600973"/>
                    </a:ext>
                  </a:extLst>
                </a:gridCol>
                <a:gridCol w="1691682">
                  <a:extLst>
                    <a:ext uri="{9D8B030D-6E8A-4147-A177-3AD203B41FA5}">
                      <a16:colId xmlns:a16="http://schemas.microsoft.com/office/drawing/2014/main" xmlns="" val="1075394158"/>
                    </a:ext>
                  </a:extLst>
                </a:gridCol>
              </a:tblGrid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 állapot/bemenő jel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betű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szám-jegy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{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}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(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*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)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: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=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&lt; 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&gt; 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szó-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köz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egyéb    $                 </a:t>
                      </a: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backup         inputot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(visszalépés)       </a:t>
                      </a:r>
                      <a:r>
                        <a:rPr lang="hu-HU" sz="1400" dirty="0">
                          <a:effectLst/>
                        </a:rPr>
                        <a:t>olvas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358803466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kezdőállapot  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19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8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19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12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19        21          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nem                   </a:t>
                      </a:r>
                      <a:r>
                        <a:rPr lang="hu-HU" sz="14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</a:rPr>
                        <a:t>igen</a:t>
                      </a:r>
                      <a:r>
                        <a:rPr lang="hu-HU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        </a:t>
                      </a:r>
                      <a:endParaRPr lang="hu-H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1122667850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 azonosítóban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3            3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-                         igen</a:t>
                      </a:r>
                      <a:r>
                        <a:rPr lang="hu-HU" sz="1400" baseline="0" dirty="0">
                          <a:effectLst/>
                        </a:rPr>
                        <a:t> 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1126684718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3 azonosító vége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igen                   nem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3917621889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4 számban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5</a:t>
                      </a:r>
                      <a:r>
                        <a:rPr lang="hu-HU" sz="1400" baseline="0" dirty="0">
                          <a:effectLst/>
                        </a:rPr>
                        <a:t>            5          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-                          igen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3383741598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5 szám vége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igen                    </a:t>
                      </a:r>
                      <a:r>
                        <a:rPr lang="hu-HU" sz="1400" dirty="0">
                          <a:solidFill>
                            <a:srgbClr val="FF0000"/>
                          </a:solidFill>
                          <a:effectLst/>
                        </a:rPr>
                        <a:t>nem</a:t>
                      </a:r>
                      <a:endParaRPr lang="hu-H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2159599647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6{} komm.-ban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6       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r>
                        <a:rPr lang="hu-HU" sz="14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hu-HU" sz="1400" dirty="0">
                          <a:effectLst/>
                        </a:rPr>
                        <a:t>                 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-                         </a:t>
                      </a:r>
                      <a:r>
                        <a:rPr lang="hu-HU" sz="1400" baseline="0" dirty="0">
                          <a:effectLst/>
                        </a:rPr>
                        <a:t> igen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4211141865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7{} komm. vég 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       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nem                   nem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1514379688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8  (-t talált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20      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hu-H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-                          igen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3596770058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9 (**) </a:t>
                      </a:r>
                      <a:r>
                        <a:rPr lang="hu-HU" sz="1400" dirty="0" err="1">
                          <a:effectLst/>
                        </a:rPr>
                        <a:t>komm.ban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9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9        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hu-H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-                          igen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2266297150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10 *</a:t>
                      </a:r>
                      <a:r>
                        <a:rPr lang="hu-HU" sz="1400" baseline="0" dirty="0">
                          <a:effectLst/>
                        </a:rPr>
                        <a:t>  </a:t>
                      </a:r>
                      <a:r>
                        <a:rPr lang="hu-HU" sz="1400" dirty="0">
                          <a:effectLst/>
                        </a:rPr>
                        <a:t>(**)-</a:t>
                      </a:r>
                      <a:r>
                        <a:rPr lang="hu-HU" sz="1400" dirty="0" err="1">
                          <a:effectLst/>
                        </a:rPr>
                        <a:t>ban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9        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hu-H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-                          igen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3442952093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11(**)</a:t>
                      </a:r>
                      <a:r>
                        <a:rPr lang="hu-HU" sz="1400" dirty="0" err="1">
                          <a:effectLst/>
                        </a:rPr>
                        <a:t>komm.vég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nem                    nem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2249743302"/>
                  </a:ext>
                </a:extLst>
              </a:tr>
              <a:tr h="200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12  : -t talált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20</a:t>
                      </a:r>
                      <a:r>
                        <a:rPr lang="en-US" sz="1400" baseline="0" dirty="0">
                          <a:effectLst/>
                        </a:rPr>
                        <a:t>        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hu-H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-          </a:t>
                      </a:r>
                      <a:r>
                        <a:rPr lang="hu-HU" sz="1400" baseline="0" dirty="0">
                          <a:effectLst/>
                        </a:rPr>
                        <a:t> </a:t>
                      </a:r>
                      <a:r>
                        <a:rPr lang="hu-HU" sz="1400" dirty="0">
                          <a:effectLst/>
                        </a:rPr>
                        <a:t>               igen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522005859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13 := token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nem                    </a:t>
                      </a:r>
                      <a:r>
                        <a:rPr lang="hu-HU" sz="1400" dirty="0" err="1">
                          <a:effectLst/>
                        </a:rPr>
                        <a:t>nem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3592076441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14 &lt; -t talált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20      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hu-H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-                          igen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934982947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15 &lt;= token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nem                    nem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3974914270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16 &lt;&gt; token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nem                   nem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2087498719"/>
                  </a:ext>
                </a:extLst>
              </a:tr>
              <a:tr h="285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17 &gt;-t talált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18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20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20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20</a:t>
                      </a:r>
                      <a:r>
                        <a:rPr lang="en-US" sz="1400" baseline="0" dirty="0">
                          <a:effectLst/>
                        </a:rPr>
                        <a:t>        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hu-H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-                         igen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2167186860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18 &gt;= </a:t>
                      </a:r>
                      <a:r>
                        <a:rPr lang="hu-HU" sz="1400" dirty="0" err="1">
                          <a:effectLst/>
                        </a:rPr>
                        <a:t>token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nem          </a:t>
                      </a:r>
                      <a:r>
                        <a:rPr lang="hu-HU" sz="1400" baseline="0" dirty="0">
                          <a:effectLst/>
                        </a:rPr>
                        <a:t> </a:t>
                      </a:r>
                      <a:r>
                        <a:rPr lang="hu-HU" sz="1400" dirty="0">
                          <a:effectLst/>
                        </a:rPr>
                        <a:t>        nem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867044137"/>
                  </a:ext>
                </a:extLst>
              </a:tr>
              <a:tr h="258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19</a:t>
                      </a:r>
                      <a:r>
                        <a:rPr lang="hu-HU" sz="1400" baseline="0" dirty="0">
                          <a:effectLst/>
                        </a:rPr>
                        <a:t>  hibakezelő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nem                   nem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984180310"/>
                  </a:ext>
                </a:extLst>
              </a:tr>
              <a:tr h="6829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20</a:t>
                      </a:r>
                      <a:r>
                        <a:rPr lang="hu-HU" sz="1400" baseline="0" dirty="0">
                          <a:effectLst/>
                        </a:rPr>
                        <a:t>  </a:t>
                      </a:r>
                      <a:r>
                        <a:rPr lang="hu-HU" sz="1400" baseline="0" dirty="0" err="1">
                          <a:effectLst/>
                        </a:rPr>
                        <a:t>továbbfejl</a:t>
                      </a:r>
                      <a:r>
                        <a:rPr lang="hu-HU" sz="1400" baseline="0" dirty="0">
                          <a:effectLst/>
                        </a:rPr>
                        <a:t>.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 stop</a:t>
                      </a: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>
                          <a:effectLst/>
                        </a:rPr>
                        <a:t>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1            1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igen                   nem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xmlns="" val="170907482"/>
                  </a:ext>
                </a:extLst>
              </a:tr>
            </a:tbl>
          </a:graphicData>
        </a:graphic>
      </p:graphicFrame>
      <p:sp>
        <p:nvSpPr>
          <p:cNvPr id="26982" name="Rectangle 1"/>
          <p:cNvSpPr>
            <a:spLocks noChangeArrowheads="1"/>
          </p:cNvSpPr>
          <p:nvPr/>
        </p:nvSpPr>
        <p:spPr bwMode="auto">
          <a:xfrm>
            <a:off x="-52388" y="-77788"/>
            <a:ext cx="9315451" cy="92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>
                <a:cs typeface="Times New Roman" panose="02020603050405020304" pitchFamily="18" charset="0"/>
              </a:rPr>
              <a:t>Az állapotátmenet-függvény táblázatos reprezentációja. Ha az i-</a:t>
            </a:r>
            <a:r>
              <a:rPr lang="hu-HU" altLang="hu-HU" sz="1800" dirty="0" err="1">
                <a:cs typeface="Times New Roman" panose="02020603050405020304" pitchFamily="18" charset="0"/>
              </a:rPr>
              <a:t>edik</a:t>
            </a:r>
            <a:r>
              <a:rPr lang="hu-HU" altLang="hu-HU" sz="1800" dirty="0">
                <a:cs typeface="Times New Roman" panose="02020603050405020304" pitchFamily="18" charset="0"/>
              </a:rPr>
              <a:t> sor b címkéjű eleme j, akkor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>
                <a:cs typeface="Times New Roman" panose="02020603050405020304" pitchFamily="18" charset="0"/>
              </a:rPr>
              <a:t>ezt úgy kell értelmezni, hogy ha az automata az i-</a:t>
            </a:r>
            <a:r>
              <a:rPr lang="hu-HU" altLang="hu-HU" sz="1800" dirty="0" err="1">
                <a:cs typeface="Times New Roman" panose="02020603050405020304" pitchFamily="18" charset="0"/>
              </a:rPr>
              <a:t>edik</a:t>
            </a:r>
            <a:r>
              <a:rPr lang="hu-HU" altLang="hu-HU" sz="1800" dirty="0">
                <a:cs typeface="Times New Roman" panose="02020603050405020304" pitchFamily="18" charset="0"/>
              </a:rPr>
              <a:t> állapotban van és b-t olvassa, akkor a j-</a:t>
            </a:r>
            <a:r>
              <a:rPr lang="hu-HU" altLang="hu-HU" sz="1800" dirty="0" err="1">
                <a:cs typeface="Times New Roman" panose="02020603050405020304" pitchFamily="18" charset="0"/>
              </a:rPr>
              <a:t>edik</a:t>
            </a:r>
            <a:r>
              <a:rPr lang="hu-HU" altLang="hu-HU" sz="180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400" dirty="0">
                <a:cs typeface="Times New Roman" panose="02020603050405020304" pitchFamily="18" charset="0"/>
              </a:rPr>
              <a:t>állapotba</a:t>
            </a:r>
            <a:r>
              <a:rPr lang="hu-HU" altLang="hu-HU" sz="1800" dirty="0">
                <a:cs typeface="Times New Roman" panose="02020603050405020304" pitchFamily="18" charset="0"/>
              </a:rPr>
              <a:t> megy át.</a:t>
            </a:r>
            <a:endParaRPr lang="hu-HU" altLang="hu-HU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28600" y="304800"/>
            <a:ext cx="86896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Baloldali</a:t>
            </a:r>
            <a:r>
              <a:rPr lang="en-US" sz="2000" b="1" dirty="0"/>
              <a:t> </a:t>
            </a:r>
            <a:r>
              <a:rPr lang="en-US" sz="2000" b="1" dirty="0" err="1"/>
              <a:t>levezetéssé</a:t>
            </a:r>
            <a:r>
              <a:rPr lang="en-US" sz="2000" b="1" dirty="0"/>
              <a:t> </a:t>
            </a:r>
            <a:r>
              <a:rPr lang="en-US" sz="2000" b="1" dirty="0" err="1"/>
              <a:t>alakítás</a:t>
            </a:r>
            <a:endParaRPr lang="en-US" sz="2000" b="1" dirty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  <a:r>
              <a:rPr lang="en-US" sz="2000" b="1" dirty="0" err="1"/>
              <a:t>Definíció</a:t>
            </a:r>
            <a:r>
              <a:rPr lang="en-US" sz="2000" b="1" dirty="0"/>
              <a:t>: </a:t>
            </a:r>
            <a:r>
              <a:rPr lang="en-US" sz="2000" dirty="0" err="1"/>
              <a:t>Tetszőleges</a:t>
            </a:r>
            <a:r>
              <a:rPr lang="en-US" sz="2000" dirty="0"/>
              <a:t>  G = (V</a:t>
            </a:r>
            <a:r>
              <a:rPr lang="en-US" sz="2000" baseline="-25000" dirty="0"/>
              <a:t>N</a:t>
            </a:r>
            <a:r>
              <a:rPr lang="en-US" sz="2000" dirty="0"/>
              <a:t> , V</a:t>
            </a:r>
            <a:r>
              <a:rPr lang="en-US" sz="2000" baseline="-25000" dirty="0"/>
              <a:t>T</a:t>
            </a:r>
            <a:r>
              <a:rPr lang="en-US" sz="2000" dirty="0"/>
              <a:t> , S, H)  </a:t>
            </a:r>
            <a:r>
              <a:rPr lang="en-US" sz="2000" dirty="0" err="1"/>
              <a:t>környezetfüggetlen</a:t>
            </a:r>
            <a:r>
              <a:rPr lang="en-US" sz="2000" dirty="0"/>
              <a:t> </a:t>
            </a:r>
            <a:r>
              <a:rPr lang="en-US" sz="2000" dirty="0" err="1"/>
              <a:t>nyelvtan</a:t>
            </a:r>
            <a:r>
              <a:rPr lang="en-US" sz="2000" dirty="0"/>
              <a:t> </a:t>
            </a:r>
            <a:r>
              <a:rPr lang="en-US" sz="2000" dirty="0" err="1"/>
              <a:t>esetén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</a:p>
          <a:p>
            <a:r>
              <a:rPr lang="en-US" sz="2000" dirty="0"/>
              <a:t>(S= ) P</a:t>
            </a:r>
            <a:r>
              <a:rPr lang="en-US" sz="2000" baseline="-25000" dirty="0"/>
              <a:t>0</a:t>
            </a:r>
            <a:r>
              <a:rPr lang="en-US" sz="2000" dirty="0"/>
              <a:t>⇒ P</a:t>
            </a:r>
            <a:r>
              <a:rPr lang="en-US" sz="2000" baseline="-25000" dirty="0"/>
              <a:t>1</a:t>
            </a:r>
            <a:r>
              <a:rPr lang="en-US" sz="2000" dirty="0"/>
              <a:t>  ⇒ … ⇒P</a:t>
            </a:r>
            <a:r>
              <a:rPr lang="en-US" sz="2000" baseline="-25000" dirty="0"/>
              <a:t>i</a:t>
            </a:r>
            <a:r>
              <a:rPr lang="en-US" sz="2000" dirty="0"/>
              <a:t> ⇒ P</a:t>
            </a:r>
            <a:r>
              <a:rPr lang="en-US" sz="2000" baseline="-25000" dirty="0"/>
              <a:t>i+1 </a:t>
            </a:r>
            <a:r>
              <a:rPr lang="en-US" sz="2000" dirty="0"/>
              <a:t>⇒ … ⇒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 (=P, P ∈  V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n-US" sz="2000" baseline="30000" dirty="0"/>
              <a:t>*</a:t>
            </a:r>
            <a:r>
              <a:rPr lang="en-US" sz="2000" dirty="0"/>
              <a:t> )  </a:t>
            </a:r>
            <a:r>
              <a:rPr lang="en-US" sz="2000" dirty="0" err="1"/>
              <a:t>valódi</a:t>
            </a:r>
            <a:r>
              <a:rPr lang="en-US" sz="2000" dirty="0"/>
              <a:t> </a:t>
            </a:r>
            <a:r>
              <a:rPr lang="en-US" sz="2000" dirty="0" err="1"/>
              <a:t>levezetést</a:t>
            </a:r>
            <a:r>
              <a:rPr lang="en-US" sz="2000" dirty="0"/>
              <a:t> (</a:t>
            </a:r>
            <a:r>
              <a:rPr lang="en-US" sz="2000" dirty="0" err="1"/>
              <a:t>valódi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baloldali</a:t>
            </a:r>
            <a:r>
              <a:rPr lang="en-US" sz="2000" dirty="0"/>
              <a:t>  </a:t>
            </a:r>
            <a:r>
              <a:rPr lang="en-US" sz="2000" dirty="0" err="1"/>
              <a:t>levezetésnek</a:t>
            </a:r>
            <a:r>
              <a:rPr lang="en-US" sz="2000" dirty="0"/>
              <a:t> </a:t>
            </a:r>
            <a:r>
              <a:rPr lang="en-US" sz="2000" dirty="0" err="1"/>
              <a:t>hívunk</a:t>
            </a:r>
            <a:r>
              <a:rPr lang="en-US" sz="2000" dirty="0"/>
              <a:t>, ha  </a:t>
            </a:r>
            <a:r>
              <a:rPr lang="en-US" sz="2000" dirty="0" err="1"/>
              <a:t>minden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0,…, n-1  </a:t>
            </a:r>
            <a:r>
              <a:rPr lang="en-US" sz="2000" dirty="0" err="1"/>
              <a:t>esetén</a:t>
            </a:r>
            <a:endParaRPr lang="en-US" sz="2000" dirty="0"/>
          </a:p>
          <a:p>
            <a:r>
              <a:rPr lang="en-US" sz="2000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 =  Q</a:t>
            </a:r>
            <a:r>
              <a:rPr lang="en-US" sz="2000" baseline="-25000" dirty="0"/>
              <a:t>i</a:t>
            </a:r>
            <a:r>
              <a:rPr lang="en-US" sz="2000" dirty="0"/>
              <a:t> A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, Q</a:t>
            </a:r>
            <a:r>
              <a:rPr lang="en-US" sz="2000" baseline="-25000" dirty="0"/>
              <a:t>i</a:t>
            </a:r>
            <a:r>
              <a:rPr lang="en-US" sz="2000" dirty="0"/>
              <a:t> ∈ V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n-US" sz="2000" baseline="30000" dirty="0"/>
              <a:t>*</a:t>
            </a:r>
            <a:r>
              <a:rPr lang="en-US" sz="2000" dirty="0"/>
              <a:t>, A ∈ V</a:t>
            </a:r>
            <a:r>
              <a:rPr lang="en-US" sz="2000" baseline="-25000" dirty="0"/>
              <a:t>N</a:t>
            </a:r>
            <a:r>
              <a:rPr lang="en-US" sz="2000" dirty="0"/>
              <a:t>,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∈ (V</a:t>
            </a:r>
            <a:r>
              <a:rPr lang="en-US" sz="2000" baseline="-25000" dirty="0"/>
              <a:t>N</a:t>
            </a:r>
            <a:r>
              <a:rPr lang="en-US" sz="2000" dirty="0"/>
              <a:t> ∪ V</a:t>
            </a:r>
            <a:r>
              <a:rPr lang="en-US" sz="2000" baseline="-25000" dirty="0"/>
              <a:t>T</a:t>
            </a:r>
            <a:r>
              <a:rPr lang="en-US" sz="2000" dirty="0"/>
              <a:t> )</a:t>
            </a:r>
            <a:r>
              <a:rPr lang="en-US" sz="2000" baseline="30000" dirty="0"/>
              <a:t>*</a:t>
            </a:r>
            <a:r>
              <a:rPr lang="en-US" sz="2000" dirty="0"/>
              <a:t>, P</a:t>
            </a:r>
            <a:r>
              <a:rPr lang="en-US" sz="2000" baseline="-25000" dirty="0"/>
              <a:t>i+1 </a:t>
            </a:r>
            <a:r>
              <a:rPr lang="en-US" sz="2000" dirty="0"/>
              <a:t>= </a:t>
            </a:r>
            <a:r>
              <a:rPr lang="en-US" sz="2000" dirty="0" err="1"/>
              <a:t>Q</a:t>
            </a:r>
            <a:r>
              <a:rPr lang="en-US" sz="2000" baseline="-25000" dirty="0" err="1"/>
              <a:t>i</a:t>
            </a:r>
            <a:r>
              <a:rPr lang="en-US" sz="2000" dirty="0" err="1"/>
              <a:t>XR</a:t>
            </a:r>
            <a:r>
              <a:rPr lang="en-US" sz="2000" baseline="-25000" dirty="0" err="1"/>
              <a:t>i</a:t>
            </a:r>
            <a:r>
              <a:rPr lang="en-US" sz="2000" dirty="0"/>
              <a:t>, X ∈ (V</a:t>
            </a:r>
            <a:r>
              <a:rPr lang="en-US" sz="2000" baseline="-25000" dirty="0"/>
              <a:t>N</a:t>
            </a:r>
            <a:r>
              <a:rPr lang="en-US" sz="2000" dirty="0"/>
              <a:t> ∪ V</a:t>
            </a:r>
            <a:r>
              <a:rPr lang="en-US" sz="2000" baseline="-25000" dirty="0"/>
              <a:t>T</a:t>
            </a:r>
            <a:r>
              <a:rPr lang="en-US" sz="2000" dirty="0"/>
              <a:t> )</a:t>
            </a:r>
            <a:r>
              <a:rPr lang="en-US" sz="2000" baseline="30000" dirty="0"/>
              <a:t>*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és</a:t>
            </a:r>
            <a:r>
              <a:rPr lang="en-US" sz="2000" dirty="0"/>
              <a:t> A → X ∈ H, </a:t>
            </a:r>
            <a:r>
              <a:rPr lang="en-US" sz="2000" dirty="0" err="1"/>
              <a:t>azaz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baloldali</a:t>
            </a:r>
            <a:r>
              <a:rPr lang="en-US" sz="2000" dirty="0"/>
              <a:t> </a:t>
            </a:r>
            <a:r>
              <a:rPr lang="en-US" sz="2000" dirty="0" err="1"/>
              <a:t>levezetésben</a:t>
            </a:r>
            <a:r>
              <a:rPr lang="en-US" sz="2000" dirty="0"/>
              <a:t> </a:t>
            </a:r>
            <a:r>
              <a:rPr lang="en-US" sz="2000" dirty="0" err="1"/>
              <a:t>mindig</a:t>
            </a:r>
            <a:r>
              <a:rPr lang="en-US" sz="2000" dirty="0"/>
              <a:t> a </a:t>
            </a:r>
            <a:r>
              <a:rPr lang="en-US" sz="2000" dirty="0" err="1"/>
              <a:t>legbaloldalibb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nemterminálisra</a:t>
            </a:r>
            <a:r>
              <a:rPr lang="en-US" sz="2000" dirty="0"/>
              <a:t> </a:t>
            </a:r>
            <a:r>
              <a:rPr lang="en-US" sz="2000" dirty="0" err="1"/>
              <a:t>alkalmazunk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helyettesítési</a:t>
            </a:r>
            <a:r>
              <a:rPr lang="en-US" sz="2000" dirty="0"/>
              <a:t> </a:t>
            </a:r>
            <a:r>
              <a:rPr lang="en-US" sz="2000" dirty="0" err="1"/>
              <a:t>szabályt</a:t>
            </a:r>
            <a:r>
              <a:rPr lang="en-US" sz="2000" dirty="0"/>
              <a:t>.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 err="1"/>
              <a:t>Definíció</a:t>
            </a:r>
            <a:r>
              <a:rPr lang="en-US" sz="2000" b="1" dirty="0"/>
              <a:t>: </a:t>
            </a:r>
            <a:r>
              <a:rPr lang="en-US" sz="2000" dirty="0" err="1"/>
              <a:t>Tetszőleges</a:t>
            </a:r>
            <a:r>
              <a:rPr lang="en-US" sz="2000" dirty="0"/>
              <a:t>  G = (V</a:t>
            </a:r>
            <a:r>
              <a:rPr lang="en-US" sz="2000" baseline="-25000" dirty="0"/>
              <a:t>N</a:t>
            </a:r>
            <a:r>
              <a:rPr lang="en-US" sz="2000" dirty="0"/>
              <a:t> , V</a:t>
            </a:r>
            <a:r>
              <a:rPr lang="en-US" sz="2000" baseline="-25000" dirty="0"/>
              <a:t>T</a:t>
            </a:r>
            <a:r>
              <a:rPr lang="en-US" sz="2000" dirty="0"/>
              <a:t> , S, H)  </a:t>
            </a:r>
            <a:r>
              <a:rPr lang="en-US" sz="2000" dirty="0" err="1"/>
              <a:t>környezetfüggetlen</a:t>
            </a:r>
            <a:r>
              <a:rPr lang="en-US" sz="2000" dirty="0"/>
              <a:t> </a:t>
            </a:r>
            <a:r>
              <a:rPr lang="en-US" sz="2000" dirty="0" err="1"/>
              <a:t>nyelvtan</a:t>
            </a:r>
            <a:r>
              <a:rPr lang="en-US" sz="2000" dirty="0"/>
              <a:t> </a:t>
            </a:r>
            <a:r>
              <a:rPr lang="en-US" sz="2000" dirty="0" err="1"/>
              <a:t>esetén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</a:p>
          <a:p>
            <a:r>
              <a:rPr lang="en-US" sz="2000" dirty="0"/>
              <a:t>(S= ) P</a:t>
            </a:r>
            <a:r>
              <a:rPr lang="en-US" sz="2000" baseline="-25000" dirty="0"/>
              <a:t>0</a:t>
            </a:r>
            <a:r>
              <a:rPr lang="en-US" sz="2000" dirty="0"/>
              <a:t>⇒ P</a:t>
            </a:r>
            <a:r>
              <a:rPr lang="en-US" sz="2000" baseline="-25000" dirty="0"/>
              <a:t>1</a:t>
            </a:r>
            <a:r>
              <a:rPr lang="en-US" sz="2000" dirty="0"/>
              <a:t>  ⇒ … ⇒P</a:t>
            </a:r>
            <a:r>
              <a:rPr lang="en-US" sz="2000" baseline="-25000" dirty="0"/>
              <a:t>i</a:t>
            </a:r>
            <a:r>
              <a:rPr lang="en-US" sz="2000" dirty="0"/>
              <a:t> ⇒ P</a:t>
            </a:r>
            <a:r>
              <a:rPr lang="en-US" sz="2000" baseline="-25000" dirty="0"/>
              <a:t>i+1 </a:t>
            </a:r>
            <a:r>
              <a:rPr lang="en-US" sz="2000" dirty="0"/>
              <a:t>⇒ … ⇒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 (=P, P ∈  V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n-US" sz="2000" baseline="30000" dirty="0"/>
              <a:t>*</a:t>
            </a:r>
            <a:r>
              <a:rPr lang="en-US" sz="2000" dirty="0"/>
              <a:t> )  </a:t>
            </a:r>
            <a:r>
              <a:rPr lang="en-US" sz="2000" dirty="0" err="1"/>
              <a:t>valódi</a:t>
            </a:r>
            <a:r>
              <a:rPr lang="en-US" sz="2000" dirty="0"/>
              <a:t> </a:t>
            </a:r>
            <a:r>
              <a:rPr lang="en-US" sz="2000" dirty="0" err="1"/>
              <a:t>levezetést</a:t>
            </a:r>
            <a:r>
              <a:rPr lang="en-US" sz="2000" dirty="0"/>
              <a:t> (</a:t>
            </a:r>
            <a:r>
              <a:rPr lang="en-US" sz="2000" dirty="0" err="1"/>
              <a:t>valódi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jobboldali</a:t>
            </a:r>
            <a:r>
              <a:rPr lang="en-US" sz="2000" dirty="0"/>
              <a:t> </a:t>
            </a:r>
            <a:r>
              <a:rPr lang="en-US" sz="2000" dirty="0" err="1"/>
              <a:t>levezetésnek</a:t>
            </a:r>
            <a:r>
              <a:rPr lang="en-US" sz="2000" dirty="0"/>
              <a:t> </a:t>
            </a:r>
            <a:r>
              <a:rPr lang="en-US" sz="2000" dirty="0" err="1"/>
              <a:t>hívunk</a:t>
            </a:r>
            <a:r>
              <a:rPr lang="en-US" sz="2000" dirty="0"/>
              <a:t>, ha  </a:t>
            </a:r>
            <a:r>
              <a:rPr lang="en-US" sz="2000" dirty="0" err="1"/>
              <a:t>minden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0,…, n-1  </a:t>
            </a:r>
            <a:r>
              <a:rPr lang="en-US" sz="2000" dirty="0" err="1"/>
              <a:t>esetén</a:t>
            </a:r>
            <a:endParaRPr lang="en-US" sz="2000" dirty="0"/>
          </a:p>
          <a:p>
            <a:r>
              <a:rPr lang="en-US" sz="2000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 =  Q</a:t>
            </a:r>
            <a:r>
              <a:rPr lang="en-US" sz="2000" baseline="-25000" dirty="0"/>
              <a:t>i</a:t>
            </a:r>
            <a:r>
              <a:rPr lang="en-US" sz="2000" dirty="0"/>
              <a:t> A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,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∈ V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n-US" sz="2000" baseline="30000" dirty="0"/>
              <a:t>*</a:t>
            </a:r>
            <a:r>
              <a:rPr lang="en-US" sz="2000" dirty="0"/>
              <a:t>,  A ∈ V</a:t>
            </a:r>
            <a:r>
              <a:rPr lang="en-US" sz="2000" baseline="-25000" dirty="0"/>
              <a:t>N</a:t>
            </a:r>
            <a:r>
              <a:rPr lang="en-US" sz="2000" dirty="0"/>
              <a:t>, Q</a:t>
            </a:r>
            <a:r>
              <a:rPr lang="en-US" sz="2000" baseline="-25000" dirty="0"/>
              <a:t>i</a:t>
            </a:r>
            <a:r>
              <a:rPr lang="en-US" sz="2000" dirty="0"/>
              <a:t> ∈ (V</a:t>
            </a:r>
            <a:r>
              <a:rPr lang="en-US" sz="2000" baseline="-25000" dirty="0"/>
              <a:t>N</a:t>
            </a:r>
            <a:r>
              <a:rPr lang="en-US" sz="2000" dirty="0"/>
              <a:t> ∪ V</a:t>
            </a:r>
            <a:r>
              <a:rPr lang="en-US" sz="2000" baseline="-25000" dirty="0"/>
              <a:t>T</a:t>
            </a:r>
            <a:r>
              <a:rPr lang="en-US" sz="2000" dirty="0"/>
              <a:t> )</a:t>
            </a:r>
            <a:r>
              <a:rPr lang="en-US" sz="2000" baseline="30000" dirty="0"/>
              <a:t>*</a:t>
            </a:r>
            <a:r>
              <a:rPr lang="en-US" sz="2000" dirty="0"/>
              <a:t>, P</a:t>
            </a:r>
            <a:r>
              <a:rPr lang="en-US" sz="2000" baseline="-25000" dirty="0"/>
              <a:t>i+1 </a:t>
            </a:r>
            <a:r>
              <a:rPr lang="en-US" sz="2000" dirty="0"/>
              <a:t>= </a:t>
            </a:r>
            <a:r>
              <a:rPr lang="en-US" sz="2000" dirty="0" err="1"/>
              <a:t>Q</a:t>
            </a:r>
            <a:r>
              <a:rPr lang="en-US" sz="2000" baseline="-25000" dirty="0" err="1"/>
              <a:t>i</a:t>
            </a:r>
            <a:r>
              <a:rPr lang="en-US" sz="2000" dirty="0" err="1"/>
              <a:t>XR</a:t>
            </a:r>
            <a:r>
              <a:rPr lang="en-US" sz="2000" baseline="-25000" dirty="0" err="1"/>
              <a:t>i</a:t>
            </a:r>
            <a:r>
              <a:rPr lang="en-US" sz="2000" dirty="0"/>
              <a:t>, X ∈ (V</a:t>
            </a:r>
            <a:r>
              <a:rPr lang="en-US" sz="2000" baseline="-25000" dirty="0"/>
              <a:t>N</a:t>
            </a:r>
            <a:r>
              <a:rPr lang="en-US" sz="2000" dirty="0"/>
              <a:t> ∪ V</a:t>
            </a:r>
            <a:r>
              <a:rPr lang="en-US" sz="2000" baseline="-25000" dirty="0"/>
              <a:t>T</a:t>
            </a:r>
            <a:r>
              <a:rPr lang="en-US" sz="2000" dirty="0"/>
              <a:t> )</a:t>
            </a:r>
            <a:r>
              <a:rPr lang="en-US" sz="2000" baseline="30000" dirty="0"/>
              <a:t>*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és</a:t>
            </a:r>
            <a:r>
              <a:rPr lang="en-US" sz="2000" dirty="0"/>
              <a:t> A → X ∈ H, </a:t>
            </a:r>
            <a:r>
              <a:rPr lang="en-US" sz="2000" dirty="0" err="1"/>
              <a:t>azaz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jobboldali</a:t>
            </a:r>
            <a:r>
              <a:rPr lang="en-US" sz="2000" dirty="0"/>
              <a:t> </a:t>
            </a:r>
            <a:r>
              <a:rPr lang="en-US" sz="2000" dirty="0" err="1"/>
              <a:t>levezetésben</a:t>
            </a:r>
            <a:r>
              <a:rPr lang="en-US" sz="2000" dirty="0"/>
              <a:t> </a:t>
            </a:r>
            <a:r>
              <a:rPr lang="en-US" sz="2000" dirty="0" err="1"/>
              <a:t>mindig</a:t>
            </a:r>
            <a:r>
              <a:rPr lang="en-US" sz="2000" dirty="0"/>
              <a:t> a </a:t>
            </a:r>
            <a:r>
              <a:rPr lang="en-US" sz="2000" dirty="0" err="1"/>
              <a:t>legjobboldalibb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nemterminálisra</a:t>
            </a:r>
            <a:r>
              <a:rPr lang="en-US" sz="2000" dirty="0"/>
              <a:t> </a:t>
            </a:r>
            <a:r>
              <a:rPr lang="en-US" sz="2000" dirty="0" err="1"/>
              <a:t>alkalmazunk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helyettesítési</a:t>
            </a:r>
            <a:r>
              <a:rPr lang="en-US" sz="2000" dirty="0"/>
              <a:t> </a:t>
            </a:r>
            <a:r>
              <a:rPr lang="en-US" sz="2000" dirty="0" err="1"/>
              <a:t>szabályt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089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Tétel</a:t>
            </a:r>
            <a:r>
              <a:rPr lang="en-US" sz="1800" b="1" dirty="0"/>
              <a:t>:</a:t>
            </a:r>
            <a:r>
              <a:rPr lang="en-US" sz="1800" dirty="0"/>
              <a:t>  </a:t>
            </a:r>
            <a:r>
              <a:rPr lang="en-US" sz="1800" dirty="0" err="1"/>
              <a:t>Bármely</a:t>
            </a:r>
            <a:r>
              <a:rPr lang="en-US" sz="1800" dirty="0"/>
              <a:t>  G = (V</a:t>
            </a:r>
            <a:r>
              <a:rPr lang="en-US" sz="1800" baseline="-25000" dirty="0"/>
              <a:t>N</a:t>
            </a:r>
            <a:r>
              <a:rPr lang="en-US" sz="1800" dirty="0"/>
              <a:t> , V</a:t>
            </a:r>
            <a:r>
              <a:rPr lang="en-US" sz="1800" baseline="-25000" dirty="0"/>
              <a:t>T</a:t>
            </a:r>
            <a:r>
              <a:rPr lang="en-US" sz="1800" dirty="0"/>
              <a:t> , S, H) </a:t>
            </a:r>
            <a:r>
              <a:rPr lang="en-US" sz="1800" dirty="0" err="1"/>
              <a:t>környezetfüggetlen</a:t>
            </a:r>
            <a:r>
              <a:rPr lang="en-US" sz="1800" dirty="0"/>
              <a:t>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 P ∈ L(G) </a:t>
            </a:r>
            <a:r>
              <a:rPr lang="en-US" sz="1800" dirty="0" err="1"/>
              <a:t>esetén</a:t>
            </a:r>
            <a:r>
              <a:rPr lang="en-US" sz="1800" dirty="0"/>
              <a:t>  P </a:t>
            </a:r>
            <a:r>
              <a:rPr lang="en-US" sz="1800" dirty="0" err="1"/>
              <a:t>generálható</a:t>
            </a:r>
            <a:r>
              <a:rPr lang="en-US" sz="1800" dirty="0"/>
              <a:t>  G –</a:t>
            </a:r>
            <a:r>
              <a:rPr lang="en-US" sz="1800" dirty="0" err="1"/>
              <a:t>beli</a:t>
            </a:r>
            <a:r>
              <a:rPr lang="en-US" sz="1800" dirty="0"/>
              <a:t> </a:t>
            </a:r>
            <a:r>
              <a:rPr lang="en-US" sz="1800" dirty="0" err="1"/>
              <a:t>baloldali</a:t>
            </a:r>
            <a:r>
              <a:rPr lang="en-US" sz="1800" dirty="0"/>
              <a:t> </a:t>
            </a:r>
            <a:r>
              <a:rPr lang="en-US" sz="1800" dirty="0" err="1"/>
              <a:t>levezetéssel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 err="1"/>
              <a:t>Bizonyítás</a:t>
            </a:r>
            <a:r>
              <a:rPr lang="en-US" sz="1800" b="1" dirty="0"/>
              <a:t>:  </a:t>
            </a:r>
            <a:r>
              <a:rPr lang="en-US" sz="1800" dirty="0" err="1"/>
              <a:t>Legyen</a:t>
            </a:r>
            <a:r>
              <a:rPr lang="en-US" sz="1800" b="1" dirty="0"/>
              <a:t>  </a:t>
            </a:r>
            <a:r>
              <a:rPr lang="en-US" sz="1800" dirty="0"/>
              <a:t>P ∈ L(G). </a:t>
            </a:r>
            <a:r>
              <a:rPr lang="en-US" sz="1800" dirty="0" err="1"/>
              <a:t>Ekkor</a:t>
            </a:r>
            <a:r>
              <a:rPr lang="en-US" sz="1800" dirty="0"/>
              <a:t> </a:t>
            </a:r>
            <a:r>
              <a:rPr lang="en-US" sz="1800" dirty="0" err="1"/>
              <a:t>létezik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 G -</a:t>
            </a:r>
            <a:r>
              <a:rPr lang="en-US" sz="1800" dirty="0" err="1"/>
              <a:t>beli</a:t>
            </a:r>
            <a:endParaRPr lang="en-US" sz="1800" dirty="0"/>
          </a:p>
          <a:p>
            <a:r>
              <a:rPr lang="en-US" sz="1800" dirty="0"/>
              <a:t> (S= ) P</a:t>
            </a:r>
            <a:r>
              <a:rPr lang="en-US" sz="1800" baseline="-25000" dirty="0"/>
              <a:t>0</a:t>
            </a:r>
            <a:r>
              <a:rPr lang="en-US" sz="1800" dirty="0"/>
              <a:t>⇒ P</a:t>
            </a:r>
            <a:r>
              <a:rPr lang="en-US" sz="1800" baseline="-25000" dirty="0"/>
              <a:t>1</a:t>
            </a:r>
            <a:r>
              <a:rPr lang="en-US" sz="1800" dirty="0"/>
              <a:t>  ⇒ … ⇒P</a:t>
            </a:r>
            <a:r>
              <a:rPr lang="en-US" sz="1800" baseline="-25000" dirty="0"/>
              <a:t>i</a:t>
            </a:r>
            <a:r>
              <a:rPr lang="en-US" sz="1800" dirty="0"/>
              <a:t> ⇒ P</a:t>
            </a:r>
            <a:r>
              <a:rPr lang="en-US" sz="1800" baseline="-25000" dirty="0"/>
              <a:t>i+1 </a:t>
            </a:r>
            <a:r>
              <a:rPr lang="en-US" sz="1800" dirty="0"/>
              <a:t>⇒ … ⇒ </a:t>
            </a:r>
            <a:r>
              <a:rPr lang="en-US" sz="1800" dirty="0" err="1"/>
              <a:t>P</a:t>
            </a:r>
            <a:r>
              <a:rPr lang="en-US" sz="1800" baseline="-25000" dirty="0" err="1"/>
              <a:t>n</a:t>
            </a:r>
            <a:r>
              <a:rPr lang="en-US" sz="1800" baseline="-25000" dirty="0"/>
              <a:t> </a:t>
            </a:r>
            <a:r>
              <a:rPr lang="en-US" sz="1800" dirty="0"/>
              <a:t> (=P ∈ V</a:t>
            </a:r>
            <a:r>
              <a:rPr lang="en-US" sz="1800" baseline="-25000" dirty="0"/>
              <a:t>T</a:t>
            </a:r>
            <a:r>
              <a:rPr lang="en-US" sz="1800" dirty="0"/>
              <a:t> </a:t>
            </a:r>
            <a:r>
              <a:rPr lang="en-US" sz="1800" baseline="30000" dirty="0"/>
              <a:t>*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 err="1"/>
              <a:t>levezetés</a:t>
            </a:r>
            <a:r>
              <a:rPr lang="en-US" sz="1800" dirty="0"/>
              <a:t>.  </a:t>
            </a:r>
            <a:r>
              <a:rPr lang="en-US" sz="1800" dirty="0" err="1"/>
              <a:t>Tegyük</a:t>
            </a:r>
            <a:r>
              <a:rPr lang="en-US" sz="1800" dirty="0"/>
              <a:t> </a:t>
            </a:r>
            <a:r>
              <a:rPr lang="en-US" sz="1800" dirty="0" err="1"/>
              <a:t>fel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a </a:t>
            </a:r>
            <a:r>
              <a:rPr lang="en-US" sz="1800" dirty="0" err="1"/>
              <a:t>levezetésünk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bal</a:t>
            </a:r>
            <a:r>
              <a:rPr lang="en-US" sz="1800" dirty="0"/>
              <a:t> </a:t>
            </a:r>
            <a:r>
              <a:rPr lang="en-US" sz="1800" dirty="0" err="1"/>
              <a:t>oldali</a:t>
            </a:r>
            <a:r>
              <a:rPr lang="en-US" sz="1800" dirty="0"/>
              <a:t>. </a:t>
            </a:r>
            <a:r>
              <a:rPr lang="en-US" sz="1800" dirty="0" err="1"/>
              <a:t>Ekkor</a:t>
            </a:r>
            <a:r>
              <a:rPr lang="en-US" sz="1800" dirty="0"/>
              <a:t> ∃ </a:t>
            </a:r>
            <a:r>
              <a:rPr lang="en-US" sz="1800" dirty="0" err="1"/>
              <a:t>i</a:t>
            </a:r>
            <a:r>
              <a:rPr lang="en-US" sz="1800" dirty="0"/>
              <a:t> &lt; n, </a:t>
            </a:r>
            <a:r>
              <a:rPr lang="en-US" sz="1800" dirty="0" err="1"/>
              <a:t>hogy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 S ⇒</a:t>
            </a:r>
            <a:r>
              <a:rPr lang="en-US" sz="1800" baseline="30000" dirty="0"/>
              <a:t>*</a:t>
            </a:r>
            <a:r>
              <a:rPr lang="en-US" sz="1800" dirty="0"/>
              <a:t> P</a:t>
            </a:r>
            <a:r>
              <a:rPr lang="en-US" sz="1800" baseline="-25000" dirty="0"/>
              <a:t>i</a:t>
            </a:r>
            <a:r>
              <a:rPr lang="en-US" sz="1800" dirty="0"/>
              <a:t> ⇒ P</a:t>
            </a:r>
            <a:r>
              <a:rPr lang="en-US" sz="1800" baseline="-25000" dirty="0"/>
              <a:t>i+1 </a:t>
            </a:r>
            <a:r>
              <a:rPr lang="en-US" sz="1800" dirty="0"/>
              <a:t> ⇒</a:t>
            </a:r>
            <a:r>
              <a:rPr lang="en-US" sz="1800" baseline="30000" dirty="0"/>
              <a:t>*</a:t>
            </a:r>
            <a:r>
              <a:rPr lang="en-US" sz="1800" dirty="0"/>
              <a:t> P , P</a:t>
            </a:r>
            <a:r>
              <a:rPr lang="en-US" sz="1800" baseline="-25000" dirty="0"/>
              <a:t>i</a:t>
            </a:r>
            <a:r>
              <a:rPr lang="en-US" sz="1800" dirty="0"/>
              <a:t> =  Q</a:t>
            </a:r>
            <a:r>
              <a:rPr lang="en-US" sz="1800" baseline="-25000" dirty="0"/>
              <a:t>i</a:t>
            </a:r>
            <a:r>
              <a:rPr lang="en-US" sz="1800" dirty="0"/>
              <a:t> A </a:t>
            </a:r>
            <a:r>
              <a:rPr lang="en-US" sz="1800" dirty="0" err="1"/>
              <a:t>R</a:t>
            </a:r>
            <a:r>
              <a:rPr lang="en-US" sz="1800" baseline="-25000" dirty="0" err="1"/>
              <a:t>i</a:t>
            </a:r>
            <a:r>
              <a:rPr lang="en-US" sz="1800" dirty="0"/>
              <a:t> , A → X ∈ H,  X ∈ (V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 )</a:t>
            </a:r>
            <a:r>
              <a:rPr lang="en-US" sz="1800" baseline="30000" dirty="0"/>
              <a:t>*</a:t>
            </a:r>
            <a:r>
              <a:rPr lang="en-US" sz="1800" dirty="0"/>
              <a:t>, P</a:t>
            </a:r>
            <a:r>
              <a:rPr lang="en-US" sz="1800" baseline="-25000" dirty="0"/>
              <a:t>i+1 </a:t>
            </a:r>
            <a:r>
              <a:rPr lang="en-US" sz="1800" dirty="0"/>
              <a:t>= </a:t>
            </a:r>
            <a:r>
              <a:rPr lang="en-US" sz="1800" dirty="0" err="1"/>
              <a:t>Q</a:t>
            </a:r>
            <a:r>
              <a:rPr lang="en-US" sz="1800" baseline="-25000" dirty="0" err="1"/>
              <a:t>i</a:t>
            </a:r>
            <a:r>
              <a:rPr lang="en-US" sz="1800" dirty="0" err="1"/>
              <a:t>XR</a:t>
            </a:r>
            <a:r>
              <a:rPr lang="en-US" sz="1800" baseline="-25000" dirty="0" err="1"/>
              <a:t>i</a:t>
            </a:r>
            <a:r>
              <a:rPr lang="en-US" sz="1800" dirty="0"/>
              <a:t>,          </a:t>
            </a:r>
          </a:p>
          <a:p>
            <a:pPr marL="0" indent="0">
              <a:buNone/>
            </a:pPr>
            <a:r>
              <a:rPr lang="en-US" sz="1800" dirty="0"/>
              <a:t> Q</a:t>
            </a:r>
            <a:r>
              <a:rPr lang="en-US" sz="1800" baseline="-25000" dirty="0"/>
              <a:t>i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</a:t>
            </a:r>
            <a:r>
              <a:rPr lang="en-US" sz="1800" dirty="0"/>
              <a:t> V</a:t>
            </a:r>
            <a:r>
              <a:rPr lang="en-US" sz="1800" baseline="-25000" dirty="0"/>
              <a:t>T</a:t>
            </a:r>
            <a:r>
              <a:rPr lang="en-US" sz="1800" dirty="0"/>
              <a:t> </a:t>
            </a:r>
            <a:r>
              <a:rPr lang="en-US" sz="1800" baseline="30000" dirty="0"/>
              <a:t>*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Ekkor</a:t>
            </a:r>
            <a:r>
              <a:rPr lang="en-US" sz="1800" dirty="0"/>
              <a:t> Q</a:t>
            </a:r>
            <a:r>
              <a:rPr lang="en-US" sz="1800" baseline="-25000" dirty="0"/>
              <a:t>i</a:t>
            </a:r>
            <a:r>
              <a:rPr lang="en-US" sz="1800" dirty="0"/>
              <a:t> = </a:t>
            </a:r>
            <a:r>
              <a:rPr lang="en-US" sz="1800" dirty="0" err="1"/>
              <a:t>T</a:t>
            </a:r>
            <a:r>
              <a:rPr lang="en-US" sz="1800" baseline="-25000" dirty="0" err="1"/>
              <a:t>i</a:t>
            </a:r>
            <a:r>
              <a:rPr lang="en-US" sz="1800" dirty="0" err="1"/>
              <a:t>BU</a:t>
            </a:r>
            <a:r>
              <a:rPr lang="en-US" sz="1800" baseline="-25000" dirty="0" err="1"/>
              <a:t>i</a:t>
            </a:r>
            <a:r>
              <a:rPr lang="en-US" sz="1800" dirty="0"/>
              <a:t>  T</a:t>
            </a:r>
            <a:r>
              <a:rPr lang="en-US" sz="1800" baseline="-25000" dirty="0"/>
              <a:t>i</a:t>
            </a:r>
            <a:r>
              <a:rPr lang="en-US" sz="1800" dirty="0"/>
              <a:t> ∈  V</a:t>
            </a:r>
            <a:r>
              <a:rPr lang="en-US" sz="1800" baseline="-25000" dirty="0"/>
              <a:t>T</a:t>
            </a:r>
            <a:r>
              <a:rPr lang="en-US" sz="1800" dirty="0"/>
              <a:t> </a:t>
            </a:r>
            <a:r>
              <a:rPr lang="en-US" sz="1800" baseline="30000" dirty="0"/>
              <a:t>*</a:t>
            </a:r>
            <a:r>
              <a:rPr lang="en-US" sz="1800" dirty="0"/>
              <a:t> ,  B ∈ V</a:t>
            </a:r>
            <a:r>
              <a:rPr lang="en-US" sz="1800" baseline="-25000" dirty="0"/>
              <a:t>N</a:t>
            </a:r>
            <a:r>
              <a:rPr lang="en-US" sz="1800" dirty="0"/>
              <a:t> , </a:t>
            </a:r>
            <a:r>
              <a:rPr lang="en-US" sz="1800" dirty="0" err="1"/>
              <a:t>U</a:t>
            </a:r>
            <a:r>
              <a:rPr lang="en-US" sz="1800" baseline="-25000" dirty="0" err="1"/>
              <a:t>i</a:t>
            </a:r>
            <a:r>
              <a:rPr lang="en-US" sz="1800" dirty="0"/>
              <a:t> ∈ (V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 )</a:t>
            </a:r>
            <a:r>
              <a:rPr lang="en-US" sz="1800" baseline="30000" dirty="0"/>
              <a:t>*</a:t>
            </a:r>
            <a:r>
              <a:rPr lang="en-US" sz="1800" dirty="0"/>
              <a:t>.  </a:t>
            </a:r>
            <a:r>
              <a:rPr lang="en-US" sz="1800" dirty="0" err="1"/>
              <a:t>Legyen</a:t>
            </a:r>
            <a:r>
              <a:rPr lang="en-US" sz="1800" dirty="0"/>
              <a:t>  </a:t>
            </a:r>
            <a:r>
              <a:rPr lang="en-US" sz="1800" dirty="0" err="1"/>
              <a:t>i</a:t>
            </a:r>
            <a:r>
              <a:rPr lang="en-US" sz="1800" dirty="0"/>
              <a:t>  a </a:t>
            </a:r>
            <a:r>
              <a:rPr lang="en-US" sz="1800" dirty="0" err="1"/>
              <a:t>legkisebb</a:t>
            </a:r>
            <a:r>
              <a:rPr lang="en-US" sz="1800" dirty="0"/>
              <a:t> </a:t>
            </a:r>
            <a:r>
              <a:rPr lang="en-US" sz="1800" dirty="0" err="1"/>
              <a:t>ilyen</a:t>
            </a:r>
            <a:r>
              <a:rPr lang="en-US" sz="1800" dirty="0"/>
              <a:t> index. A </a:t>
            </a:r>
            <a:r>
              <a:rPr lang="en-US" sz="1800" dirty="0" err="1"/>
              <a:t>levezetésben</a:t>
            </a:r>
            <a:r>
              <a:rPr lang="en-US" sz="1800" dirty="0"/>
              <a:t> </a:t>
            </a:r>
            <a:r>
              <a:rPr lang="en-US" sz="1800" dirty="0" err="1"/>
              <a:t>később</a:t>
            </a:r>
            <a:r>
              <a:rPr lang="en-US" sz="1800" dirty="0"/>
              <a:t> </a:t>
            </a:r>
            <a:r>
              <a:rPr lang="en-US" sz="1800" dirty="0" err="1"/>
              <a:t>biztosan</a:t>
            </a:r>
            <a:r>
              <a:rPr lang="en-US" sz="1800" dirty="0"/>
              <a:t> </a:t>
            </a:r>
            <a:r>
              <a:rPr lang="en-US" sz="1800" dirty="0" err="1"/>
              <a:t>lesz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olyan</a:t>
            </a:r>
            <a:r>
              <a:rPr lang="en-US" sz="1800" dirty="0"/>
              <a:t> </a:t>
            </a:r>
            <a:r>
              <a:rPr lang="en-US" sz="1800" dirty="0" err="1"/>
              <a:t>P</a:t>
            </a:r>
            <a:r>
              <a:rPr lang="en-US" sz="1800" baseline="-25000" dirty="0" err="1"/>
              <a:t>j</a:t>
            </a:r>
            <a:r>
              <a:rPr lang="en-US" sz="1800" dirty="0"/>
              <a:t> ⇒ P</a:t>
            </a:r>
            <a:r>
              <a:rPr lang="en-US" sz="1800" baseline="-25000" dirty="0"/>
              <a:t>j+1 </a:t>
            </a:r>
            <a:r>
              <a:rPr lang="en-US" sz="1800" dirty="0"/>
              <a:t>  (j &gt; </a:t>
            </a:r>
            <a:r>
              <a:rPr lang="en-US" sz="1800" dirty="0" err="1"/>
              <a:t>i</a:t>
            </a:r>
            <a:r>
              <a:rPr lang="en-US" sz="1800" dirty="0"/>
              <a:t>) </a:t>
            </a:r>
            <a:r>
              <a:rPr lang="en-US" sz="1800" dirty="0" err="1"/>
              <a:t>lépés</a:t>
            </a:r>
            <a:r>
              <a:rPr lang="en-US" sz="1800" dirty="0"/>
              <a:t>, </a:t>
            </a:r>
            <a:r>
              <a:rPr lang="en-US" sz="1800" dirty="0" err="1"/>
              <a:t>amikor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B → Y ∈ H </a:t>
            </a:r>
            <a:r>
              <a:rPr lang="en-US" sz="1800" dirty="0" err="1"/>
              <a:t>szabályt</a:t>
            </a:r>
            <a:r>
              <a:rPr lang="en-US" sz="1800" dirty="0"/>
              <a:t> </a:t>
            </a:r>
            <a:r>
              <a:rPr lang="en-US" sz="1800" dirty="0" err="1"/>
              <a:t>alkalmazunk</a:t>
            </a:r>
            <a:r>
              <a:rPr lang="en-US" sz="1800" dirty="0"/>
              <a:t> </a:t>
            </a:r>
            <a:r>
              <a:rPr lang="en-US" sz="1800" dirty="0" err="1"/>
              <a:t>ezen</a:t>
            </a:r>
            <a:r>
              <a:rPr lang="en-US" sz="1800" dirty="0"/>
              <a:t> B-re. </a:t>
            </a:r>
            <a:r>
              <a:rPr lang="en-US" sz="1800" dirty="0" err="1"/>
              <a:t>Cseréljük</a:t>
            </a:r>
            <a:r>
              <a:rPr lang="en-US" sz="1800" dirty="0"/>
              <a:t> meg a  P</a:t>
            </a:r>
            <a:r>
              <a:rPr lang="en-US" sz="1800" baseline="-25000" dirty="0"/>
              <a:t>i</a:t>
            </a:r>
            <a:r>
              <a:rPr lang="en-US" sz="1800" dirty="0"/>
              <a:t> ⇒ P</a:t>
            </a:r>
            <a:r>
              <a:rPr lang="en-US" sz="1800" baseline="-25000" dirty="0"/>
              <a:t>i+1 </a:t>
            </a:r>
            <a:r>
              <a:rPr lang="en-US" sz="1800" dirty="0"/>
              <a:t>  </a:t>
            </a:r>
            <a:r>
              <a:rPr lang="en-US" sz="1800" dirty="0" err="1"/>
              <a:t>lépésben</a:t>
            </a:r>
            <a:r>
              <a:rPr lang="en-US" sz="1800" dirty="0"/>
              <a:t> </a:t>
            </a:r>
            <a:r>
              <a:rPr lang="en-US" sz="1800" dirty="0" err="1"/>
              <a:t>alkalmazott</a:t>
            </a:r>
            <a:r>
              <a:rPr lang="en-US" sz="1800" dirty="0"/>
              <a:t> A → X ∈ H </a:t>
            </a:r>
            <a:r>
              <a:rPr lang="en-US" sz="1800" dirty="0" err="1"/>
              <a:t>helyettesítési</a:t>
            </a:r>
            <a:r>
              <a:rPr lang="en-US" sz="1800" dirty="0"/>
              <a:t> </a:t>
            </a:r>
            <a:r>
              <a:rPr lang="en-US" sz="1800" dirty="0" err="1"/>
              <a:t>szabály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ezen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 err="1"/>
              <a:t>P</a:t>
            </a:r>
            <a:r>
              <a:rPr lang="en-US" sz="1800" baseline="-25000" dirty="0" err="1"/>
              <a:t>j</a:t>
            </a:r>
            <a:r>
              <a:rPr lang="en-US" sz="1800" dirty="0"/>
              <a:t> ⇒ P</a:t>
            </a:r>
            <a:r>
              <a:rPr lang="en-US" sz="1800" baseline="-25000" dirty="0"/>
              <a:t>j+1 </a:t>
            </a:r>
            <a:r>
              <a:rPr lang="en-US" sz="1800" dirty="0"/>
              <a:t>  </a:t>
            </a:r>
            <a:r>
              <a:rPr lang="en-US" sz="1800" dirty="0" err="1"/>
              <a:t>lépésben</a:t>
            </a:r>
            <a:r>
              <a:rPr lang="en-US" sz="1800" dirty="0"/>
              <a:t> </a:t>
            </a:r>
            <a:r>
              <a:rPr lang="en-US" sz="1800" dirty="0" err="1"/>
              <a:t>alkalmazott</a:t>
            </a:r>
            <a:r>
              <a:rPr lang="en-US" sz="1800" dirty="0"/>
              <a:t> B → Y ∈ H </a:t>
            </a:r>
            <a:r>
              <a:rPr lang="en-US" sz="1800" dirty="0" err="1"/>
              <a:t>szabály</a:t>
            </a:r>
            <a:r>
              <a:rPr lang="en-US" sz="1800" dirty="0"/>
              <a:t> </a:t>
            </a:r>
            <a:r>
              <a:rPr lang="en-US" sz="1800" dirty="0" err="1"/>
              <a:t>alkalmazási</a:t>
            </a:r>
            <a:r>
              <a:rPr lang="en-US" sz="1800" dirty="0"/>
              <a:t> </a:t>
            </a:r>
            <a:r>
              <a:rPr lang="en-US" sz="1800" dirty="0" err="1"/>
              <a:t>sorrendjét</a:t>
            </a:r>
            <a:r>
              <a:rPr lang="en-US" sz="1800" dirty="0"/>
              <a:t>. </a:t>
            </a:r>
            <a:r>
              <a:rPr lang="en-US" sz="1800" dirty="0" err="1"/>
              <a:t>Ezzel</a:t>
            </a:r>
            <a:r>
              <a:rPr lang="en-US" sz="1800" dirty="0"/>
              <a:t> </a:t>
            </a:r>
            <a:r>
              <a:rPr lang="en-US" sz="1800" dirty="0" err="1"/>
              <a:t>vagy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baloldali</a:t>
            </a:r>
            <a:r>
              <a:rPr lang="en-US" sz="1800" dirty="0"/>
              <a:t> </a:t>
            </a:r>
            <a:r>
              <a:rPr lang="en-US" sz="1800" dirty="0" err="1"/>
              <a:t>levezetést</a:t>
            </a:r>
            <a:r>
              <a:rPr lang="en-US" sz="1800" dirty="0"/>
              <a:t> </a:t>
            </a:r>
            <a:r>
              <a:rPr lang="en-US" sz="1800" dirty="0" err="1"/>
              <a:t>kapunk</a:t>
            </a:r>
            <a:r>
              <a:rPr lang="en-US" sz="1800" dirty="0"/>
              <a:t>, </a:t>
            </a:r>
            <a:r>
              <a:rPr lang="en-US" sz="1800" dirty="0" err="1"/>
              <a:t>vagy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olyan</a:t>
            </a:r>
            <a:r>
              <a:rPr lang="en-US" sz="1800" dirty="0"/>
              <a:t> </a:t>
            </a:r>
            <a:r>
              <a:rPr lang="en-US" sz="1800" dirty="0" err="1"/>
              <a:t>levezetést</a:t>
            </a:r>
            <a:r>
              <a:rPr lang="en-US" sz="1800" dirty="0"/>
              <a:t>, </a:t>
            </a:r>
            <a:r>
              <a:rPr lang="en-US" sz="1800" dirty="0" err="1"/>
              <a:t>melyben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eredeti</a:t>
            </a:r>
            <a:r>
              <a:rPr lang="en-US" sz="1800" dirty="0"/>
              <a:t> </a:t>
            </a:r>
            <a:r>
              <a:rPr lang="en-US" sz="1800" dirty="0" err="1"/>
              <a:t>levezetésben</a:t>
            </a:r>
            <a:r>
              <a:rPr lang="en-US" sz="1800" dirty="0"/>
              <a:t> </a:t>
            </a:r>
            <a:r>
              <a:rPr lang="en-US" sz="1800" dirty="0" err="1"/>
              <a:t>szereplő</a:t>
            </a:r>
            <a:r>
              <a:rPr lang="en-US" sz="1800" dirty="0"/>
              <a:t>,  </a:t>
            </a:r>
            <a:r>
              <a:rPr lang="en-US" sz="1800" dirty="0" err="1"/>
              <a:t>fenti</a:t>
            </a:r>
            <a:r>
              <a:rPr lang="en-US" sz="1800" dirty="0"/>
              <a:t> </a:t>
            </a:r>
            <a:r>
              <a:rPr lang="en-US" sz="1800" dirty="0" err="1"/>
              <a:t>tulajdonságú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 index </a:t>
            </a:r>
            <a:r>
              <a:rPr lang="en-US" sz="1800" dirty="0" err="1"/>
              <a:t>legalább</a:t>
            </a:r>
            <a:r>
              <a:rPr lang="en-US" sz="1800" dirty="0"/>
              <a:t> </a:t>
            </a:r>
            <a:r>
              <a:rPr lang="en-US" sz="1800" dirty="0" err="1"/>
              <a:t>eggyel</a:t>
            </a:r>
            <a:r>
              <a:rPr lang="en-US" sz="1800" dirty="0"/>
              <a:t> </a:t>
            </a:r>
            <a:r>
              <a:rPr lang="en-US" sz="1800" dirty="0" err="1"/>
              <a:t>nő</a:t>
            </a:r>
            <a:r>
              <a:rPr lang="en-US" sz="1800" dirty="0"/>
              <a:t>. </a:t>
            </a:r>
            <a:r>
              <a:rPr lang="en-US" sz="1800" dirty="0" err="1"/>
              <a:t>Gondolatmenetünk</a:t>
            </a:r>
            <a:r>
              <a:rPr lang="en-US" sz="1800" dirty="0"/>
              <a:t> </a:t>
            </a:r>
            <a:r>
              <a:rPr lang="en-US" sz="1800" dirty="0" err="1"/>
              <a:t>véges</a:t>
            </a:r>
            <a:r>
              <a:rPr lang="en-US" sz="1800" dirty="0"/>
              <a:t> </a:t>
            </a:r>
            <a:r>
              <a:rPr lang="en-US" sz="1800" dirty="0" err="1"/>
              <a:t>sokszori</a:t>
            </a:r>
            <a:r>
              <a:rPr lang="en-US" sz="1800" dirty="0"/>
              <a:t> </a:t>
            </a:r>
            <a:r>
              <a:rPr lang="en-US" sz="1800" dirty="0" err="1"/>
              <a:t>alkalmazásával</a:t>
            </a:r>
            <a:r>
              <a:rPr lang="en-US" sz="1800" dirty="0"/>
              <a:t> a  P ∈ V</a:t>
            </a:r>
            <a:r>
              <a:rPr lang="en-US" sz="1800" baseline="-25000" dirty="0"/>
              <a:t>T</a:t>
            </a:r>
            <a:r>
              <a:rPr lang="en-US" sz="1800" dirty="0"/>
              <a:t> </a:t>
            </a:r>
            <a:r>
              <a:rPr lang="en-US" sz="1800" baseline="30000" dirty="0"/>
              <a:t>*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baloldali</a:t>
            </a:r>
            <a:r>
              <a:rPr lang="en-US" sz="1800" dirty="0"/>
              <a:t> </a:t>
            </a:r>
            <a:r>
              <a:rPr lang="en-US" sz="1800" dirty="0" err="1"/>
              <a:t>levezetését</a:t>
            </a:r>
            <a:r>
              <a:rPr lang="en-US" sz="1800" dirty="0"/>
              <a:t> </a:t>
            </a:r>
            <a:r>
              <a:rPr lang="en-US" sz="1800" dirty="0" err="1"/>
              <a:t>kapjuk</a:t>
            </a:r>
            <a:r>
              <a:rPr lang="en-US" sz="1800" dirty="0"/>
              <a:t>. </a:t>
            </a:r>
            <a:r>
              <a:rPr lang="en-US" sz="1800" dirty="0" err="1"/>
              <a:t>Ezzel</a:t>
            </a:r>
            <a:r>
              <a:rPr lang="en-US" sz="1800" dirty="0"/>
              <a:t> a </a:t>
            </a:r>
            <a:r>
              <a:rPr lang="en-US" sz="1800" dirty="0" err="1"/>
              <a:t>tétel</a:t>
            </a:r>
            <a:r>
              <a:rPr lang="en-US" sz="1800" dirty="0"/>
              <a:t> </a:t>
            </a:r>
            <a:r>
              <a:rPr lang="en-US" sz="1800" dirty="0" err="1"/>
              <a:t>bizonyítást</a:t>
            </a:r>
            <a:r>
              <a:rPr lang="en-US" sz="1800" dirty="0"/>
              <a:t> </a:t>
            </a:r>
            <a:r>
              <a:rPr lang="en-US" sz="1800" dirty="0" err="1"/>
              <a:t>nyert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Hasonló</a:t>
            </a:r>
            <a:r>
              <a:rPr lang="en-US" sz="1800" dirty="0"/>
              <a:t> </a:t>
            </a:r>
            <a:r>
              <a:rPr lang="en-US" sz="1800" dirty="0" err="1"/>
              <a:t>módon</a:t>
            </a:r>
            <a:r>
              <a:rPr lang="en-US" sz="1800" dirty="0"/>
              <a:t> </a:t>
            </a:r>
            <a:r>
              <a:rPr lang="en-US" sz="1800" dirty="0" err="1"/>
              <a:t>igazolható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alábbi</a:t>
            </a:r>
            <a:r>
              <a:rPr lang="en-US" sz="1800" dirty="0"/>
              <a:t> </a:t>
            </a:r>
            <a:r>
              <a:rPr lang="en-US" sz="1800" dirty="0" err="1"/>
              <a:t>tétel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b="1" dirty="0" err="1"/>
              <a:t>Tétel</a:t>
            </a:r>
            <a:r>
              <a:rPr lang="en-US" sz="1800" b="1" dirty="0"/>
              <a:t>:</a:t>
            </a:r>
            <a:r>
              <a:rPr lang="en-US" sz="1800" dirty="0"/>
              <a:t>  </a:t>
            </a:r>
            <a:r>
              <a:rPr lang="en-US" sz="1800" dirty="0" err="1"/>
              <a:t>Bármely</a:t>
            </a:r>
            <a:r>
              <a:rPr lang="en-US" sz="1800" dirty="0"/>
              <a:t>  G = (V</a:t>
            </a:r>
            <a:r>
              <a:rPr lang="en-US" sz="1800" baseline="-25000" dirty="0"/>
              <a:t>N</a:t>
            </a:r>
            <a:r>
              <a:rPr lang="en-US" sz="1800" dirty="0"/>
              <a:t> , V</a:t>
            </a:r>
            <a:r>
              <a:rPr lang="en-US" sz="1800" baseline="-25000" dirty="0"/>
              <a:t>T</a:t>
            </a:r>
            <a:r>
              <a:rPr lang="en-US" sz="1800" dirty="0"/>
              <a:t> , S, H) </a:t>
            </a:r>
            <a:r>
              <a:rPr lang="en-US" sz="1800" dirty="0" err="1"/>
              <a:t>környezetfüggetlen</a:t>
            </a:r>
            <a:r>
              <a:rPr lang="en-US" sz="1800" dirty="0"/>
              <a:t>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 P ∈ L(G) </a:t>
            </a:r>
            <a:r>
              <a:rPr lang="en-US" sz="1800" dirty="0" err="1"/>
              <a:t>esetén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P </a:t>
            </a:r>
            <a:r>
              <a:rPr lang="en-US" sz="1800" dirty="0" err="1"/>
              <a:t>generálható</a:t>
            </a:r>
            <a:r>
              <a:rPr lang="en-US" sz="1800" dirty="0"/>
              <a:t>  G –</a:t>
            </a:r>
            <a:r>
              <a:rPr lang="en-US" sz="1800" dirty="0" err="1"/>
              <a:t>beli</a:t>
            </a:r>
            <a:r>
              <a:rPr lang="en-US" sz="1800" dirty="0"/>
              <a:t> </a:t>
            </a:r>
            <a:r>
              <a:rPr lang="en-US" sz="1800" dirty="0" err="1"/>
              <a:t>jobboldali</a:t>
            </a:r>
            <a:r>
              <a:rPr lang="en-US" sz="1800" dirty="0"/>
              <a:t> </a:t>
            </a:r>
            <a:r>
              <a:rPr lang="en-US" sz="1800" dirty="0" err="1"/>
              <a:t>levezetéssel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5740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idx="1"/>
          </p:nvPr>
        </p:nvSpPr>
        <p:spPr>
          <a:xfrm>
            <a:off x="609600" y="457200"/>
            <a:ext cx="80772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 err="1"/>
              <a:t>Lambdamentessé</a:t>
            </a:r>
            <a:r>
              <a:rPr lang="hu-HU" sz="2000" dirty="0"/>
              <a:t> tétel mint az üres szó lemmánál.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Legyen</a:t>
            </a:r>
            <a:r>
              <a:rPr lang="en-US" sz="2000" dirty="0"/>
              <a:t> G = (V</a:t>
            </a:r>
            <a:r>
              <a:rPr lang="en-US" sz="2000" baseline="-25000" dirty="0"/>
              <a:t>N</a:t>
            </a:r>
            <a:r>
              <a:rPr lang="en-US" sz="2000" dirty="0"/>
              <a:t> , V</a:t>
            </a:r>
            <a:r>
              <a:rPr lang="en-US" sz="2000" baseline="-25000" dirty="0"/>
              <a:t>T</a:t>
            </a:r>
            <a:r>
              <a:rPr lang="en-US" sz="2000" dirty="0"/>
              <a:t> , S, H) </a:t>
            </a:r>
            <a:r>
              <a:rPr lang="en-US" sz="2000" dirty="0" err="1"/>
              <a:t>környezetfüggetlen</a:t>
            </a:r>
            <a:r>
              <a:rPr lang="en-US" sz="2000" dirty="0"/>
              <a:t> </a:t>
            </a:r>
            <a:r>
              <a:rPr lang="en-US" sz="2000" dirty="0" err="1"/>
              <a:t>nyelvtan</a:t>
            </a:r>
            <a:r>
              <a:rPr lang="en-US" sz="2000" dirty="0"/>
              <a:t> .</a:t>
            </a:r>
          </a:p>
          <a:p>
            <a:pPr marL="0" indent="0">
              <a:buNone/>
            </a:pPr>
            <a:r>
              <a:rPr lang="en-US" sz="2000" dirty="0" err="1"/>
              <a:t>Határozzuk</a:t>
            </a:r>
            <a:r>
              <a:rPr lang="en-US" sz="2000" dirty="0"/>
              <a:t> meg a </a:t>
            </a:r>
            <a:r>
              <a:rPr lang="en-US" sz="2000" dirty="0" err="1"/>
              <a:t>nemterminálisokból</a:t>
            </a:r>
            <a:r>
              <a:rPr lang="en-US" sz="2000" dirty="0"/>
              <a:t> </a:t>
            </a:r>
            <a:r>
              <a:rPr lang="en-US" sz="2000" dirty="0" err="1"/>
              <a:t>álló</a:t>
            </a:r>
            <a:r>
              <a:rPr lang="en-US" sz="2000" dirty="0"/>
              <a:t> U </a:t>
            </a:r>
            <a:r>
              <a:rPr lang="en-US" sz="2000" dirty="0" err="1"/>
              <a:t>halmazt</a:t>
            </a:r>
            <a:r>
              <a:rPr lang="en-US" sz="2000" dirty="0"/>
              <a:t>, </a:t>
            </a:r>
            <a:r>
              <a:rPr lang="en-US" sz="2000" dirty="0" err="1"/>
              <a:t>melynek</a:t>
            </a:r>
            <a:r>
              <a:rPr lang="en-US" sz="2000" dirty="0"/>
              <a:t> </a:t>
            </a:r>
            <a:r>
              <a:rPr lang="en-US" sz="2000" dirty="0" err="1"/>
              <a:t>elemeiből</a:t>
            </a:r>
            <a:r>
              <a:rPr lang="en-US" sz="2000" dirty="0"/>
              <a:t> λ </a:t>
            </a:r>
            <a:r>
              <a:rPr lang="en-US" sz="2000" dirty="0" err="1"/>
              <a:t>levezethető</a:t>
            </a:r>
            <a:r>
              <a:rPr lang="en-US" sz="2000" dirty="0"/>
              <a:t>! </a:t>
            </a:r>
            <a:r>
              <a:rPr lang="en-US" sz="2000" dirty="0" err="1"/>
              <a:t>Ehhez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halmaz</a:t>
            </a:r>
            <a:r>
              <a:rPr lang="en-US" sz="2000" dirty="0"/>
              <a:t> </a:t>
            </a:r>
            <a:r>
              <a:rPr lang="en-US" sz="2000" dirty="0" err="1"/>
              <a:t>sorozatot</a:t>
            </a:r>
            <a:r>
              <a:rPr lang="en-US" sz="2000" dirty="0"/>
              <a:t> </a:t>
            </a:r>
            <a:r>
              <a:rPr lang="en-US" sz="2000" dirty="0" err="1"/>
              <a:t>fogunk</a:t>
            </a:r>
            <a:r>
              <a:rPr lang="en-US" sz="2000" dirty="0"/>
              <a:t> </a:t>
            </a:r>
            <a:r>
              <a:rPr lang="en-US" sz="2000" dirty="0" err="1"/>
              <a:t>konstruálni</a:t>
            </a:r>
            <a:r>
              <a:rPr lang="en-US" sz="2000" dirty="0"/>
              <a:t>, </a:t>
            </a:r>
            <a:r>
              <a:rPr lang="en-US" sz="2000" dirty="0" err="1"/>
              <a:t>ahol</a:t>
            </a:r>
            <a:r>
              <a:rPr lang="en-US" sz="2000" dirty="0"/>
              <a:t> </a:t>
            </a:r>
            <a:r>
              <a:rPr lang="en-US" sz="2000" dirty="0" err="1"/>
              <a:t>Ui</a:t>
            </a:r>
            <a:r>
              <a:rPr lang="en-US" sz="2000" dirty="0"/>
              <a:t> </a:t>
            </a:r>
            <a:r>
              <a:rPr lang="en-US" sz="2000" dirty="0" err="1"/>
              <a:t>elemei</a:t>
            </a:r>
            <a:r>
              <a:rPr lang="en-US" sz="2000" dirty="0"/>
              <a:t> </a:t>
            </a:r>
            <a:r>
              <a:rPr lang="en-US" sz="2000" dirty="0" err="1"/>
              <a:t>azok</a:t>
            </a:r>
            <a:r>
              <a:rPr lang="en-US" sz="2000" dirty="0"/>
              <a:t> a </a:t>
            </a:r>
            <a:r>
              <a:rPr lang="en-US" sz="2000" dirty="0" err="1"/>
              <a:t>nemterminálisok</a:t>
            </a:r>
            <a:r>
              <a:rPr lang="en-US" sz="2000" dirty="0"/>
              <a:t> </a:t>
            </a:r>
            <a:r>
              <a:rPr lang="en-US" sz="2000" dirty="0" err="1"/>
              <a:t>lesznek</a:t>
            </a:r>
            <a:r>
              <a:rPr lang="en-US" sz="2000" dirty="0"/>
              <a:t>, </a:t>
            </a:r>
            <a:r>
              <a:rPr lang="en-US" sz="2000" dirty="0" err="1"/>
              <a:t>melyekből</a:t>
            </a:r>
            <a:r>
              <a:rPr lang="en-US" sz="2000" dirty="0"/>
              <a:t> maximum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lépésben</a:t>
            </a:r>
            <a:r>
              <a:rPr lang="en-US" sz="2000" dirty="0"/>
              <a:t> </a:t>
            </a:r>
            <a:r>
              <a:rPr lang="en-US" sz="2000" dirty="0" err="1"/>
              <a:t>levezethető</a:t>
            </a:r>
            <a:r>
              <a:rPr lang="en-US" sz="2000" dirty="0"/>
              <a:t> λ.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Definíció</a:t>
            </a:r>
            <a:r>
              <a:rPr lang="en-US" sz="2000" dirty="0"/>
              <a:t> </a:t>
            </a:r>
            <a:r>
              <a:rPr lang="en-US" sz="2000" dirty="0" err="1"/>
              <a:t>szerint</a:t>
            </a:r>
            <a:r>
              <a:rPr lang="en-US" sz="2000" dirty="0"/>
              <a:t> U</a:t>
            </a:r>
            <a:r>
              <a:rPr lang="en-US" sz="2000" baseline="-25000" dirty="0"/>
              <a:t>0</a:t>
            </a:r>
            <a:r>
              <a:rPr lang="en-US" sz="2000" dirty="0"/>
              <a:t> = Ø s </a:t>
            </a:r>
            <a:r>
              <a:rPr lang="en-US" sz="2000" dirty="0" err="1"/>
              <a:t>így</a:t>
            </a:r>
            <a:r>
              <a:rPr lang="en-US" sz="2000" dirty="0"/>
              <a:t> (U</a:t>
            </a:r>
            <a:r>
              <a:rPr lang="en-US" sz="2000" baseline="-25000" dirty="0"/>
              <a:t>0</a:t>
            </a:r>
            <a:r>
              <a:rPr lang="en-US" sz="2000" dirty="0"/>
              <a:t>)* = {λ}. </a:t>
            </a:r>
            <a:r>
              <a:rPr lang="en-US" sz="2000" dirty="0" err="1"/>
              <a:t>Formálisan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U</a:t>
            </a:r>
            <a:r>
              <a:rPr lang="en-US" sz="2000" baseline="-25000" dirty="0"/>
              <a:t>i+1</a:t>
            </a:r>
            <a:r>
              <a:rPr lang="en-US" sz="2000" dirty="0"/>
              <a:t> = </a:t>
            </a:r>
            <a:r>
              <a:rPr lang="en-US" sz="2000" dirty="0" err="1"/>
              <a:t>U</a:t>
            </a:r>
            <a:r>
              <a:rPr lang="en-US" sz="2000" baseline="-25000" dirty="0" err="1"/>
              <a:t>i</a:t>
            </a:r>
            <a:r>
              <a:rPr lang="en-US" sz="2000" dirty="0"/>
              <a:t> ∪ {A | A →αϵ H, αϵ  (</a:t>
            </a:r>
            <a:r>
              <a:rPr lang="en-US" sz="2000" dirty="0" err="1"/>
              <a:t>U</a:t>
            </a:r>
            <a:r>
              <a:rPr lang="en-US" sz="2000" baseline="-25000" dirty="0" err="1"/>
              <a:t>i</a:t>
            </a:r>
            <a:r>
              <a:rPr lang="en-US" sz="2000" dirty="0"/>
              <a:t>)*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 </a:t>
            </a:r>
            <a:r>
              <a:rPr lang="en-US" sz="2000" dirty="0" err="1"/>
              <a:t>U</a:t>
            </a:r>
            <a:r>
              <a:rPr lang="en-US" sz="2000" baseline="-25000" dirty="0" err="1"/>
              <a:t>i</a:t>
            </a:r>
            <a:r>
              <a:rPr lang="en-US" sz="2000" dirty="0"/>
              <a:t> = U</a:t>
            </a:r>
            <a:r>
              <a:rPr lang="en-US" sz="2000" baseline="-25000" dirty="0"/>
              <a:t>i+1</a:t>
            </a:r>
            <a:r>
              <a:rPr lang="en-US" sz="2000" dirty="0"/>
              <a:t>, </a:t>
            </a:r>
            <a:r>
              <a:rPr lang="en-US" sz="2000" dirty="0" err="1"/>
              <a:t>akkor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algoritmus</a:t>
            </a:r>
            <a:r>
              <a:rPr lang="en-US" sz="2000" dirty="0"/>
              <a:t> </a:t>
            </a:r>
            <a:r>
              <a:rPr lang="en-US" sz="2000" dirty="0" err="1"/>
              <a:t>véget</a:t>
            </a:r>
            <a:r>
              <a:rPr lang="en-US" sz="2000" dirty="0"/>
              <a:t> </a:t>
            </a:r>
            <a:r>
              <a:rPr lang="en-US" sz="2000" dirty="0" err="1"/>
              <a:t>ér</a:t>
            </a:r>
            <a:r>
              <a:rPr lang="en-US" sz="2000" dirty="0"/>
              <a:t>, </a:t>
            </a:r>
            <a:r>
              <a:rPr lang="en-US" sz="2000" dirty="0" err="1"/>
              <a:t>és</a:t>
            </a:r>
            <a:r>
              <a:rPr lang="en-US" sz="2000" dirty="0"/>
              <a:t> U = U</a:t>
            </a:r>
            <a:r>
              <a:rPr lang="en-US" sz="2000" baseline="-25000" dirty="0"/>
              <a:t>i+1</a:t>
            </a:r>
            <a:r>
              <a:rPr lang="en-US" sz="2000" dirty="0"/>
              <a:t>. Ha a </a:t>
            </a:r>
            <a:r>
              <a:rPr lang="en-US" sz="2000" dirty="0" err="1"/>
              <a:t>mondatszimbólum</a:t>
            </a:r>
            <a:r>
              <a:rPr lang="en-US" sz="2000" dirty="0"/>
              <a:t> </a:t>
            </a:r>
            <a:r>
              <a:rPr lang="en-US" sz="2000" dirty="0" err="1"/>
              <a:t>eleme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U </a:t>
            </a:r>
            <a:r>
              <a:rPr lang="en-US" sz="2000" dirty="0" err="1"/>
              <a:t>halmaznak</a:t>
            </a:r>
            <a:r>
              <a:rPr lang="en-US" sz="2000" dirty="0"/>
              <a:t>, </a:t>
            </a:r>
            <a:r>
              <a:rPr lang="en-US" sz="2000" dirty="0" err="1"/>
              <a:t>akkor</a:t>
            </a:r>
            <a:r>
              <a:rPr lang="en-US" sz="2000" dirty="0"/>
              <a:t> </a:t>
            </a:r>
            <a:r>
              <a:rPr lang="en-US" sz="2000" dirty="0" err="1"/>
              <a:t>felveszünk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új</a:t>
            </a:r>
            <a:r>
              <a:rPr lang="en-US" sz="2000" dirty="0"/>
              <a:t> S’ </a:t>
            </a:r>
            <a:r>
              <a:rPr lang="en-US" sz="2000" dirty="0" err="1"/>
              <a:t>mondatszimbólumot</a:t>
            </a:r>
            <a:r>
              <a:rPr lang="en-US" sz="2000" dirty="0"/>
              <a:t>, s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új</a:t>
            </a:r>
            <a:r>
              <a:rPr lang="en-US" sz="2000" dirty="0"/>
              <a:t> </a:t>
            </a:r>
            <a:r>
              <a:rPr lang="en-US" sz="2000" dirty="0" err="1"/>
              <a:t>szabályok</a:t>
            </a:r>
            <a:r>
              <a:rPr lang="en-US" sz="2000" dirty="0"/>
              <a:t> </a:t>
            </a:r>
            <a:r>
              <a:rPr lang="en-US" sz="2000" dirty="0" err="1"/>
              <a:t>közzé</a:t>
            </a:r>
            <a:r>
              <a:rPr lang="en-US" sz="2000" dirty="0"/>
              <a:t> </a:t>
            </a:r>
            <a:r>
              <a:rPr lang="en-US" sz="2000" dirty="0" err="1"/>
              <a:t>bekerülnek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S’  → λ </a:t>
            </a:r>
            <a:r>
              <a:rPr lang="en-US" sz="2000" dirty="0" err="1"/>
              <a:t>és</a:t>
            </a:r>
            <a:r>
              <a:rPr lang="en-US" sz="2000" dirty="0"/>
              <a:t> S’ → S  </a:t>
            </a:r>
            <a:r>
              <a:rPr lang="en-US" sz="2000" dirty="0" err="1"/>
              <a:t>szabályok</a:t>
            </a:r>
            <a:r>
              <a:rPr lang="en-US" sz="2000" dirty="0"/>
              <a:t>, </a:t>
            </a:r>
            <a:r>
              <a:rPr lang="en-US" sz="2000" dirty="0" err="1"/>
              <a:t>ellenkező</a:t>
            </a:r>
            <a:r>
              <a:rPr lang="en-US" sz="2000" dirty="0"/>
              <a:t> </a:t>
            </a:r>
            <a:r>
              <a:rPr lang="en-US" sz="2000" dirty="0" err="1"/>
              <a:t>esetben</a:t>
            </a:r>
            <a:r>
              <a:rPr lang="en-US" sz="2000" dirty="0"/>
              <a:t> </a:t>
            </a:r>
            <a:r>
              <a:rPr lang="en-US" sz="2000" dirty="0" err="1"/>
              <a:t>nem</a:t>
            </a:r>
            <a:r>
              <a:rPr lang="en-US" sz="2000" dirty="0"/>
              <a:t> </a:t>
            </a:r>
            <a:r>
              <a:rPr lang="en-US" sz="2000" dirty="0" err="1"/>
              <a:t>vesznek</a:t>
            </a:r>
            <a:r>
              <a:rPr lang="en-US" sz="2000" dirty="0"/>
              <a:t> </a:t>
            </a:r>
            <a:r>
              <a:rPr lang="en-US" sz="2000" dirty="0" err="1"/>
              <a:t>részt</a:t>
            </a:r>
            <a:r>
              <a:rPr lang="en-US" sz="2000" dirty="0"/>
              <a:t> a </a:t>
            </a:r>
            <a:r>
              <a:rPr lang="en-US" sz="2000" dirty="0" err="1"/>
              <a:t>nyelvtanban</a:t>
            </a:r>
            <a:r>
              <a:rPr lang="en-US" sz="2000" dirty="0"/>
              <a:t>. 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összes</a:t>
            </a:r>
            <a:r>
              <a:rPr lang="en-US" sz="2000" dirty="0"/>
              <a:t> </a:t>
            </a:r>
            <a:r>
              <a:rPr lang="en-US" sz="2000" dirty="0" err="1"/>
              <a:t>lehetséges</a:t>
            </a:r>
            <a:r>
              <a:rPr lang="en-US" sz="2000" dirty="0"/>
              <a:t> </a:t>
            </a:r>
            <a:r>
              <a:rPr lang="en-US" sz="2000" dirty="0" err="1"/>
              <a:t>módon</a:t>
            </a:r>
            <a:r>
              <a:rPr lang="en-US" sz="2000" dirty="0"/>
              <a:t> </a:t>
            </a:r>
            <a:r>
              <a:rPr lang="en-US" sz="2000" dirty="0" err="1"/>
              <a:t>elhagyjuk</a:t>
            </a:r>
            <a:r>
              <a:rPr lang="en-US" sz="2000" dirty="0"/>
              <a:t> a </a:t>
            </a:r>
            <a:r>
              <a:rPr lang="en-US" sz="2000" dirty="0" err="1"/>
              <a:t>régi</a:t>
            </a:r>
            <a:r>
              <a:rPr lang="en-US" sz="2000" dirty="0"/>
              <a:t> </a:t>
            </a:r>
            <a:r>
              <a:rPr lang="en-US" sz="2000" dirty="0" err="1"/>
              <a:t>szabályok</a:t>
            </a:r>
            <a:r>
              <a:rPr lang="en-US" sz="2000" dirty="0"/>
              <a:t> </a:t>
            </a:r>
            <a:r>
              <a:rPr lang="en-US" sz="2000" dirty="0" err="1"/>
              <a:t>jobboldalaiból</a:t>
            </a:r>
            <a:r>
              <a:rPr lang="en-US" sz="2000" dirty="0"/>
              <a:t> U </a:t>
            </a:r>
            <a:r>
              <a:rPr lang="en-US" sz="2000" dirty="0" err="1"/>
              <a:t>elemeit</a:t>
            </a:r>
            <a:r>
              <a:rPr lang="en-US" sz="2000" dirty="0"/>
              <a:t>, s </a:t>
            </a:r>
            <a:r>
              <a:rPr lang="en-US" sz="2000" dirty="0" err="1"/>
              <a:t>bekerülnek</a:t>
            </a:r>
            <a:r>
              <a:rPr lang="en-US" sz="2000" dirty="0"/>
              <a:t> </a:t>
            </a:r>
            <a:r>
              <a:rPr lang="en-US" sz="2000" dirty="0" err="1"/>
              <a:t>ezek</a:t>
            </a:r>
            <a:r>
              <a:rPr lang="en-US" sz="2000" dirty="0"/>
              <a:t> a </a:t>
            </a:r>
            <a:r>
              <a:rPr lang="en-US" sz="2000" dirty="0" err="1"/>
              <a:t>szabályok</a:t>
            </a:r>
            <a:r>
              <a:rPr lang="en-US" sz="2000" dirty="0"/>
              <a:t> is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új</a:t>
            </a:r>
            <a:r>
              <a:rPr lang="en-US" sz="2000" dirty="0"/>
              <a:t> </a:t>
            </a:r>
            <a:r>
              <a:rPr lang="en-US" sz="2000" dirty="0" err="1"/>
              <a:t>szabályok</a:t>
            </a:r>
            <a:r>
              <a:rPr lang="en-US" sz="2000" dirty="0"/>
              <a:t> </a:t>
            </a:r>
            <a:r>
              <a:rPr lang="en-US" sz="2000" dirty="0" err="1"/>
              <a:t>közzé</a:t>
            </a:r>
            <a:r>
              <a:rPr lang="en-US" sz="2000" dirty="0"/>
              <a:t> </a:t>
            </a:r>
            <a:r>
              <a:rPr lang="en-US" sz="2000" dirty="0" err="1"/>
              <a:t>mindazok</a:t>
            </a:r>
            <a:r>
              <a:rPr lang="en-US" sz="2000" dirty="0"/>
              <a:t> </a:t>
            </a:r>
            <a:r>
              <a:rPr lang="en-US" sz="2000" dirty="0" err="1"/>
              <a:t>kivételével</a:t>
            </a:r>
            <a:r>
              <a:rPr lang="en-US" sz="2000" dirty="0"/>
              <a:t>, </a:t>
            </a:r>
            <a:r>
              <a:rPr lang="en-US" sz="2000" dirty="0" err="1"/>
              <a:t>ahol</a:t>
            </a:r>
            <a:r>
              <a:rPr lang="en-US" sz="2000" dirty="0"/>
              <a:t> </a:t>
            </a:r>
            <a:r>
              <a:rPr lang="en-US" sz="2000" dirty="0" err="1"/>
              <a:t>jobboldalon</a:t>
            </a:r>
            <a:r>
              <a:rPr lang="en-US" sz="2000" dirty="0"/>
              <a:t> λ </a:t>
            </a:r>
            <a:r>
              <a:rPr lang="en-US" sz="2000" dirty="0" err="1"/>
              <a:t>található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233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ia számának hely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40E9C-BDA1-44AA-8285-4D07A4DBAD28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hu-HU" altLang="hu-HU" sz="1400"/>
          </a:p>
        </p:txBody>
      </p:sp>
      <p:sp>
        <p:nvSpPr>
          <p:cNvPr id="5123" name="Szövegdoboz 4"/>
          <p:cNvSpPr txBox="1">
            <a:spLocks noChangeArrowheads="1"/>
          </p:cNvSpPr>
          <p:nvPr/>
        </p:nvSpPr>
        <p:spPr bwMode="auto">
          <a:xfrm>
            <a:off x="107950" y="115888"/>
            <a:ext cx="90360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Programozási nyelvek: </a:t>
            </a:r>
            <a:r>
              <a:rPr lang="hu-HU" altLang="hu-HU" sz="1800"/>
              <a:t>véges (nemcsak aritmetikai) számítások formális leírásának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humán-orientált eszközei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Assembly nyelvek: </a:t>
            </a:r>
            <a:r>
              <a:rPr lang="hu-HU" altLang="hu-HU" sz="1800"/>
              <a:t>a magas szintű programozási nyelvek és a gépi szintű nyelvek köztes nyelvei.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Gépi kód helyett mnemonic-okat és előre megírt programrészeket használ.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Gépi nyelvek: </a:t>
            </a:r>
            <a:r>
              <a:rPr lang="hu-HU" altLang="hu-HU" sz="1800"/>
              <a:t>a számítógép nyelve, mellyel a feladatot végre tudja hajtani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Fordítás: </a:t>
            </a:r>
            <a:r>
              <a:rPr lang="hu-HU" altLang="hu-HU" sz="1800"/>
              <a:t>általában egy humán-orientált forrásnyelven kifejezett algoritmus fordítása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hardver-orientált célnyelvre. (Nem mindig: re-esszemblálás – gépi nyelvről assembly szintű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nyelvre visszafordítás, többnyire szoftverlopás céljából)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Nyelvi szintek:   magas szintű        assembly                 gépi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                                nyelv                 nyelv                     nyelv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4" name="Szövegdoboz 5"/>
          <p:cNvSpPr txBox="1">
            <a:spLocks noChangeArrowheads="1"/>
          </p:cNvSpPr>
          <p:nvPr/>
        </p:nvSpPr>
        <p:spPr bwMode="auto">
          <a:xfrm>
            <a:off x="107950" y="5184775"/>
            <a:ext cx="7993063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Tegye az 5-ös regiszter tartalmát a 3-as regiszterbe: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 0001 1000 0011 0101       vagy hexadecimálisan : 1835                (IBM370 gépi kód)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 LR 3, 5  (IBM assembly nyelven)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52400" y="304800"/>
            <a:ext cx="910082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Normális</a:t>
            </a:r>
            <a:r>
              <a:rPr lang="en-US" sz="1800" b="1" dirty="0"/>
              <a:t> </a:t>
            </a:r>
            <a:r>
              <a:rPr lang="en-US" sz="1800" b="1" dirty="0" err="1"/>
              <a:t>alakúra</a:t>
            </a:r>
            <a:r>
              <a:rPr lang="en-US" sz="1800" b="1" dirty="0"/>
              <a:t> </a:t>
            </a:r>
            <a:r>
              <a:rPr lang="en-US" sz="1800" b="1" dirty="0" err="1"/>
              <a:t>hozás</a:t>
            </a:r>
            <a:endParaRPr lang="en-US" sz="1800" b="1" dirty="0"/>
          </a:p>
          <a:p>
            <a:endParaRPr lang="en-US" sz="1800" b="1" dirty="0"/>
          </a:p>
          <a:p>
            <a:r>
              <a:rPr lang="hu-HU" sz="1800" dirty="0"/>
              <a:t> </a:t>
            </a:r>
            <a:r>
              <a:rPr lang="hu-HU" sz="1800" b="1" dirty="0"/>
              <a:t>Definíció: </a:t>
            </a:r>
            <a:r>
              <a:rPr lang="en-US" sz="1800" b="1" dirty="0"/>
              <a:t> </a:t>
            </a:r>
            <a:r>
              <a:rPr lang="hu-HU" sz="1800" dirty="0"/>
              <a:t>Akkor mondjuk, hogy a  </a:t>
            </a:r>
            <a:r>
              <a:rPr lang="en-US" sz="1800" dirty="0"/>
              <a:t>G = (V</a:t>
            </a:r>
            <a:r>
              <a:rPr lang="en-US" sz="1800" baseline="-25000" dirty="0"/>
              <a:t>N</a:t>
            </a:r>
            <a:r>
              <a:rPr lang="en-US" sz="1800" dirty="0"/>
              <a:t> , V</a:t>
            </a:r>
            <a:r>
              <a:rPr lang="en-US" sz="1800" baseline="-25000" dirty="0"/>
              <a:t>T</a:t>
            </a:r>
            <a:r>
              <a:rPr lang="en-US" sz="1800" dirty="0"/>
              <a:t> , S, H)  </a:t>
            </a:r>
            <a:r>
              <a:rPr lang="hu-HU" sz="1800" dirty="0"/>
              <a:t> környezetfüggetlen nyelvtan </a:t>
            </a:r>
            <a:endParaRPr lang="en-US" sz="1800" dirty="0"/>
          </a:p>
          <a:p>
            <a:r>
              <a:rPr lang="en-US" sz="1800" dirty="0" err="1"/>
              <a:t>normális</a:t>
            </a:r>
            <a:r>
              <a:rPr lang="en-US" sz="1800" dirty="0"/>
              <a:t> </a:t>
            </a:r>
            <a:r>
              <a:rPr lang="en-US" sz="1800" dirty="0" err="1"/>
              <a:t>alakú</a:t>
            </a:r>
            <a:r>
              <a:rPr lang="en-US" sz="1800" dirty="0"/>
              <a:t> </a:t>
            </a:r>
            <a:r>
              <a:rPr lang="hu-HU" sz="1800" dirty="0"/>
              <a:t>, ha </a:t>
            </a:r>
            <a:r>
              <a:rPr lang="en-US" sz="1800" dirty="0"/>
              <a:t>a H-</a:t>
            </a:r>
            <a:r>
              <a:rPr lang="en-US" sz="1800" dirty="0" err="1"/>
              <a:t>beli</a:t>
            </a:r>
            <a:r>
              <a:rPr lang="en-US" sz="1800" dirty="0"/>
              <a:t> </a:t>
            </a:r>
            <a:r>
              <a:rPr lang="en-US" sz="1800" dirty="0" err="1"/>
              <a:t>szabályokban</a:t>
            </a:r>
            <a:r>
              <a:rPr lang="en-US" sz="1800" dirty="0"/>
              <a:t> </a:t>
            </a:r>
            <a:r>
              <a:rPr lang="hu-HU" sz="1800" dirty="0"/>
              <a:t>te</a:t>
            </a:r>
            <a:r>
              <a:rPr lang="en-US" sz="1800" dirty="0" err="1"/>
              <a:t>rminális</a:t>
            </a:r>
            <a:r>
              <a:rPr lang="en-US" sz="1800" dirty="0"/>
              <a:t> </a:t>
            </a:r>
            <a:r>
              <a:rPr lang="hu-HU" sz="1800" dirty="0"/>
              <a:t>  </a:t>
            </a:r>
            <a:r>
              <a:rPr lang="en-US" sz="1800" dirty="0" err="1"/>
              <a:t>betű</a:t>
            </a:r>
            <a:r>
              <a:rPr lang="en-US" sz="1800" dirty="0"/>
              <a:t>  </a:t>
            </a:r>
            <a:r>
              <a:rPr lang="en-US" sz="1800" dirty="0" err="1"/>
              <a:t>csak</a:t>
            </a:r>
            <a:r>
              <a:rPr lang="en-US" sz="1800" dirty="0"/>
              <a:t>  A </a:t>
            </a:r>
            <a:r>
              <a:rPr lang="en-US" sz="1800" dirty="0">
                <a:ea typeface="MS UI Gothic"/>
              </a:rPr>
              <a:t>→ </a:t>
            </a:r>
            <a:r>
              <a:rPr lang="en-US" sz="1800" dirty="0"/>
              <a:t>a ∈ H (</a:t>
            </a:r>
            <a:r>
              <a:rPr lang="hu-HU" sz="1800" dirty="0"/>
              <a:t>A </a:t>
            </a:r>
            <a:r>
              <a:rPr lang="en-US" sz="1800" dirty="0"/>
              <a:t>∈ V</a:t>
            </a:r>
            <a:r>
              <a:rPr lang="en-US" sz="1800" baseline="-25000" dirty="0"/>
              <a:t>N </a:t>
            </a:r>
            <a:r>
              <a:rPr lang="en-US" sz="1800" dirty="0"/>
              <a:t> , a ∈ V</a:t>
            </a:r>
            <a:r>
              <a:rPr lang="en-US" sz="1800" baseline="-25000" dirty="0"/>
              <a:t>T</a:t>
            </a:r>
            <a:r>
              <a:rPr lang="en-US" sz="1800" dirty="0"/>
              <a:t>)</a:t>
            </a:r>
          </a:p>
          <a:p>
            <a:r>
              <a:rPr lang="en-US" sz="1800" dirty="0" err="1"/>
              <a:t>alakú</a:t>
            </a:r>
            <a:r>
              <a:rPr lang="en-US" sz="1800" dirty="0"/>
              <a:t>  </a:t>
            </a:r>
            <a:r>
              <a:rPr lang="en-US" sz="1800" dirty="0" err="1"/>
              <a:t>szabályokban</a:t>
            </a:r>
            <a:r>
              <a:rPr lang="en-US" sz="1800" dirty="0"/>
              <a:t> (</a:t>
            </a:r>
            <a:r>
              <a:rPr lang="en-US" sz="1800" dirty="0" err="1"/>
              <a:t>azaz</a:t>
            </a:r>
            <a:r>
              <a:rPr lang="en-US" sz="1800" dirty="0"/>
              <a:t> </a:t>
            </a:r>
            <a:r>
              <a:rPr lang="en-US" sz="1800" dirty="0" err="1"/>
              <a:t>ezen</a:t>
            </a:r>
            <a:r>
              <a:rPr lang="en-US" sz="1800" dirty="0"/>
              <a:t> </a:t>
            </a:r>
            <a:r>
              <a:rPr lang="en-US" sz="1800" dirty="0" err="1"/>
              <a:t>szabályok</a:t>
            </a:r>
            <a:r>
              <a:rPr lang="en-US" sz="1800" dirty="0"/>
              <a:t> </a:t>
            </a:r>
            <a:r>
              <a:rPr lang="en-US" sz="1800" dirty="0" err="1"/>
              <a:t>jobboldalán</a:t>
            </a:r>
            <a:r>
              <a:rPr lang="en-US" sz="1800" dirty="0"/>
              <a:t>) </a:t>
            </a:r>
            <a:r>
              <a:rPr lang="en-US" sz="1800" dirty="0" err="1"/>
              <a:t>fordulnak</a:t>
            </a:r>
            <a:r>
              <a:rPr lang="en-US" sz="1800" dirty="0"/>
              <a:t> </a:t>
            </a:r>
            <a:r>
              <a:rPr lang="en-US" sz="1800" dirty="0" err="1"/>
              <a:t>elő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b="1" dirty="0" err="1"/>
              <a:t>Tétel</a:t>
            </a:r>
            <a:r>
              <a:rPr lang="en-US" sz="1800" b="1" dirty="0"/>
              <a:t>: </a:t>
            </a:r>
            <a:r>
              <a:rPr lang="en-US" sz="1800" dirty="0"/>
              <a:t>Minden </a:t>
            </a:r>
            <a:r>
              <a:rPr lang="en-US" sz="1800" dirty="0" err="1"/>
              <a:t>környezetfüggetlen</a:t>
            </a:r>
            <a:r>
              <a:rPr lang="en-US" sz="1800" dirty="0"/>
              <a:t> </a:t>
            </a:r>
            <a:r>
              <a:rPr lang="en-US" sz="1800" dirty="0" err="1"/>
              <a:t>nyelvtanhoz</a:t>
            </a:r>
            <a:r>
              <a:rPr lang="en-US" sz="1800" dirty="0"/>
              <a:t> </a:t>
            </a:r>
            <a:r>
              <a:rPr lang="en-US" sz="1800" dirty="0" err="1"/>
              <a:t>létezik</a:t>
            </a:r>
            <a:r>
              <a:rPr lang="en-US" sz="1800" dirty="0"/>
              <a:t> </a:t>
            </a:r>
            <a:r>
              <a:rPr lang="en-US" sz="1800" dirty="0" err="1"/>
              <a:t>vele</a:t>
            </a:r>
            <a:r>
              <a:rPr lang="en-US" sz="1800" dirty="0"/>
              <a:t> </a:t>
            </a:r>
            <a:r>
              <a:rPr lang="en-US" sz="1800" dirty="0" err="1"/>
              <a:t>ekvivalens</a:t>
            </a:r>
            <a:r>
              <a:rPr lang="en-US" sz="1800" dirty="0"/>
              <a:t> </a:t>
            </a:r>
            <a:r>
              <a:rPr lang="en-US" sz="1800" dirty="0" err="1"/>
              <a:t>normális</a:t>
            </a:r>
            <a:r>
              <a:rPr lang="en-US" sz="1800" dirty="0"/>
              <a:t> </a:t>
            </a:r>
            <a:r>
              <a:rPr lang="en-US" sz="1800" dirty="0" err="1"/>
              <a:t>alakú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környezetfüggetlen</a:t>
            </a:r>
            <a:r>
              <a:rPr lang="en-US" sz="1800" dirty="0"/>
              <a:t>  </a:t>
            </a:r>
            <a:r>
              <a:rPr lang="en-US" sz="1800" dirty="0" err="1"/>
              <a:t>nyelvtan</a:t>
            </a:r>
            <a:r>
              <a:rPr lang="en-US" sz="1800" dirty="0"/>
              <a:t>.</a:t>
            </a:r>
          </a:p>
          <a:p>
            <a:r>
              <a:rPr lang="hu-HU" sz="1800" dirty="0"/>
              <a:t> </a:t>
            </a:r>
            <a:r>
              <a:rPr lang="hu-HU" sz="1800" b="1" dirty="0"/>
              <a:t>Bizonyítás: </a:t>
            </a:r>
            <a:r>
              <a:rPr lang="hu-HU" sz="1800" dirty="0"/>
              <a:t>Legyen </a:t>
            </a:r>
            <a:r>
              <a:rPr lang="en-US" sz="1800" dirty="0"/>
              <a:t>G = (V</a:t>
            </a:r>
            <a:r>
              <a:rPr lang="en-US" sz="1800" baseline="-25000" dirty="0"/>
              <a:t>N</a:t>
            </a:r>
            <a:r>
              <a:rPr lang="en-US" sz="1800" dirty="0"/>
              <a:t> , V</a:t>
            </a:r>
            <a:r>
              <a:rPr lang="en-US" sz="1800" baseline="-25000" dirty="0"/>
              <a:t>T</a:t>
            </a:r>
            <a:r>
              <a:rPr lang="en-US" sz="1800" dirty="0"/>
              <a:t> , S, H)  </a:t>
            </a:r>
            <a:r>
              <a:rPr lang="hu-HU" sz="1800" dirty="0"/>
              <a:t> környezetfüggetlen nyelvtan, s </a:t>
            </a:r>
            <a:r>
              <a:rPr lang="en-US" sz="1800" dirty="0" err="1"/>
              <a:t>minden</a:t>
            </a:r>
            <a:r>
              <a:rPr lang="en-US" sz="1800" dirty="0"/>
              <a:t> a ∈ V</a:t>
            </a:r>
            <a:r>
              <a:rPr lang="en-US" sz="1800" baseline="-25000" dirty="0"/>
              <a:t>T</a:t>
            </a:r>
            <a:endParaRPr lang="en-US" sz="1800" dirty="0"/>
          </a:p>
          <a:p>
            <a:r>
              <a:rPr lang="en-US" sz="1800" dirty="0" err="1"/>
              <a:t>esetén</a:t>
            </a:r>
            <a:r>
              <a:rPr lang="en-US" sz="1800" dirty="0"/>
              <a:t> </a:t>
            </a:r>
            <a:r>
              <a:rPr lang="en-US" sz="1800" dirty="0" err="1"/>
              <a:t>vezessünk</a:t>
            </a:r>
            <a:r>
              <a:rPr lang="en-US" sz="1800" dirty="0"/>
              <a:t> be </a:t>
            </a:r>
            <a:r>
              <a:rPr lang="en-US" sz="1800" dirty="0" err="1"/>
              <a:t>egy</a:t>
            </a:r>
            <a:r>
              <a:rPr lang="en-US" sz="1800" dirty="0"/>
              <a:t>  </a:t>
            </a:r>
            <a:r>
              <a:rPr lang="en-US" sz="1800" dirty="0" err="1"/>
              <a:t>X</a:t>
            </a:r>
            <a:r>
              <a:rPr lang="en-US" sz="1800" baseline="-25000" dirty="0" err="1"/>
              <a:t>a</a:t>
            </a:r>
            <a:r>
              <a:rPr lang="en-US" sz="1800" dirty="0"/>
              <a:t>   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en-US" sz="1800" dirty="0" err="1"/>
              <a:t>nemterminálist</a:t>
            </a:r>
            <a:r>
              <a:rPr lang="en-US" sz="1800" dirty="0"/>
              <a:t>  (</a:t>
            </a:r>
            <a:r>
              <a:rPr lang="en-US" sz="1800" dirty="0" err="1"/>
              <a:t>mely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eleme</a:t>
            </a:r>
            <a:r>
              <a:rPr lang="en-US" sz="1800" dirty="0"/>
              <a:t> 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  -</a:t>
            </a:r>
            <a:r>
              <a:rPr lang="en-US" sz="1800" dirty="0" err="1"/>
              <a:t>nek</a:t>
            </a:r>
            <a:r>
              <a:rPr lang="en-US" sz="1800" dirty="0"/>
              <a:t>).  </a:t>
            </a:r>
            <a:r>
              <a:rPr lang="en-US" sz="1800" dirty="0" err="1"/>
              <a:t>Vezessük</a:t>
            </a:r>
            <a:r>
              <a:rPr lang="en-US" sz="1800" dirty="0"/>
              <a:t> </a:t>
            </a:r>
          </a:p>
          <a:p>
            <a:r>
              <a:rPr lang="en-US" sz="1800" dirty="0"/>
              <a:t>be </a:t>
            </a:r>
            <a:r>
              <a:rPr lang="en-US" sz="1800" dirty="0" err="1"/>
              <a:t>továbbá</a:t>
            </a:r>
            <a:r>
              <a:rPr lang="en-US" sz="1800" dirty="0"/>
              <a:t> </a:t>
            </a:r>
            <a:r>
              <a:rPr lang="en-US" sz="1800" dirty="0" err="1"/>
              <a:t>minden</a:t>
            </a:r>
            <a:r>
              <a:rPr lang="en-US" sz="1800" dirty="0"/>
              <a:t>  a ∈ 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  -re </a:t>
            </a:r>
            <a:r>
              <a:rPr lang="en-US" sz="1800" dirty="0" err="1"/>
              <a:t>az</a:t>
            </a:r>
            <a:r>
              <a:rPr lang="en-US" sz="1800" dirty="0"/>
              <a:t>   f(a) </a:t>
            </a:r>
            <a:r>
              <a:rPr lang="en-US" sz="1800" dirty="0" err="1"/>
              <a:t>jelölést</a:t>
            </a:r>
            <a:r>
              <a:rPr lang="en-US" sz="1800" dirty="0"/>
              <a:t>, </a:t>
            </a:r>
            <a:r>
              <a:rPr lang="en-US" sz="1800" dirty="0" err="1"/>
              <a:t>ahol</a:t>
            </a:r>
            <a:r>
              <a:rPr lang="en-US" sz="1800" dirty="0"/>
              <a:t>  is  f(a) = a, ha a ∈ V</a:t>
            </a:r>
            <a:r>
              <a:rPr lang="en-US" sz="1800" baseline="-25000" dirty="0"/>
              <a:t>N</a:t>
            </a:r>
            <a:r>
              <a:rPr lang="en-US" sz="1800" dirty="0"/>
              <a:t> , </a:t>
            </a:r>
            <a:r>
              <a:rPr lang="en-US" sz="1800" dirty="0" err="1"/>
              <a:t>továbbá</a:t>
            </a:r>
            <a:endParaRPr lang="en-US" sz="1800" dirty="0"/>
          </a:p>
          <a:p>
            <a:r>
              <a:rPr lang="en-US" sz="1800" dirty="0"/>
              <a:t>f(a) = </a:t>
            </a:r>
            <a:r>
              <a:rPr lang="en-US" sz="1800" dirty="0" err="1"/>
              <a:t>X</a:t>
            </a:r>
            <a:r>
              <a:rPr lang="en-US" sz="1800" baseline="-25000" dirty="0" err="1"/>
              <a:t>a</a:t>
            </a:r>
            <a:r>
              <a:rPr lang="en-US" sz="1800" dirty="0"/>
              <a:t>  , ha a ∈  V</a:t>
            </a:r>
            <a:r>
              <a:rPr lang="en-US" sz="1800" baseline="-25000" dirty="0"/>
              <a:t>T</a:t>
            </a:r>
            <a:r>
              <a:rPr lang="en-US" sz="1800" dirty="0"/>
              <a:t> .  </a:t>
            </a:r>
            <a:r>
              <a:rPr lang="en-US" sz="1800" dirty="0" err="1"/>
              <a:t>Végül</a:t>
            </a:r>
            <a:r>
              <a:rPr lang="en-US" sz="1800" dirty="0"/>
              <a:t>, </a:t>
            </a:r>
            <a:r>
              <a:rPr lang="en-US" sz="1800" dirty="0" err="1"/>
              <a:t>legyen</a:t>
            </a:r>
            <a:r>
              <a:rPr lang="en-US" sz="1800" dirty="0"/>
              <a:t>  f(</a:t>
            </a:r>
            <a:r>
              <a:rPr lang="el-GR" sz="1800" dirty="0"/>
              <a:t>λ</a:t>
            </a:r>
            <a:r>
              <a:rPr lang="en-US" sz="1800" dirty="0"/>
              <a:t>) = </a:t>
            </a:r>
            <a:r>
              <a:rPr lang="el-GR" sz="1800" dirty="0"/>
              <a:t>λ</a:t>
            </a:r>
            <a:r>
              <a:rPr lang="en-US" sz="1800" dirty="0"/>
              <a:t>, </a:t>
            </a:r>
            <a:r>
              <a:rPr lang="en-US" sz="1800" dirty="0" err="1"/>
              <a:t>továbbá</a:t>
            </a:r>
            <a:r>
              <a:rPr lang="en-US" sz="1800" dirty="0"/>
              <a:t> </a:t>
            </a:r>
            <a:r>
              <a:rPr lang="en-US" sz="1800" dirty="0" err="1"/>
              <a:t>tetszőleges</a:t>
            </a:r>
            <a:r>
              <a:rPr lang="en-US" sz="1800" dirty="0"/>
              <a:t>  x</a:t>
            </a:r>
            <a:r>
              <a:rPr lang="en-US" sz="1800" baseline="-25000" dirty="0"/>
              <a:t>1</a:t>
            </a:r>
            <a:r>
              <a:rPr lang="en-US" sz="1800" dirty="0"/>
              <a:t>,…,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dirty="0"/>
              <a:t> ∈ 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  </a:t>
            </a:r>
            <a:r>
              <a:rPr lang="en-US" sz="1800" dirty="0" err="1"/>
              <a:t>esetén</a:t>
            </a:r>
            <a:r>
              <a:rPr lang="en-US" sz="1800" dirty="0"/>
              <a:t> </a:t>
            </a:r>
          </a:p>
          <a:p>
            <a:r>
              <a:rPr lang="en-US" sz="1800" dirty="0"/>
              <a:t>f(x</a:t>
            </a:r>
            <a:r>
              <a:rPr lang="en-US" sz="1800" baseline="-25000" dirty="0"/>
              <a:t>1</a:t>
            </a:r>
            <a:r>
              <a:rPr lang="en-US" sz="1800" dirty="0"/>
              <a:t>…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dirty="0"/>
              <a:t>)= f(x1)…f(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dirty="0"/>
              <a:t>).  </a:t>
            </a:r>
            <a:r>
              <a:rPr lang="en-US" sz="1800" dirty="0" err="1"/>
              <a:t>Könnyen</a:t>
            </a:r>
            <a:r>
              <a:rPr lang="en-US" sz="1800" dirty="0"/>
              <a:t> </a:t>
            </a:r>
            <a:r>
              <a:rPr lang="en-US" sz="1800" dirty="0" err="1"/>
              <a:t>látható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alábbi</a:t>
            </a:r>
            <a:r>
              <a:rPr lang="en-US" sz="1800" dirty="0"/>
              <a:t> G’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normális</a:t>
            </a:r>
            <a:r>
              <a:rPr lang="en-US" sz="1800" dirty="0"/>
              <a:t> </a:t>
            </a:r>
            <a:r>
              <a:rPr lang="en-US" sz="1800" dirty="0" err="1"/>
              <a:t>alakú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ekvivalens</a:t>
            </a:r>
            <a:r>
              <a:rPr lang="en-US" sz="1800" dirty="0"/>
              <a:t> G-</a:t>
            </a:r>
            <a:r>
              <a:rPr lang="en-US" sz="1800" dirty="0" err="1"/>
              <a:t>vel</a:t>
            </a:r>
            <a:r>
              <a:rPr lang="en-US" sz="1800" dirty="0"/>
              <a:t>:     G’= (V’</a:t>
            </a:r>
            <a:r>
              <a:rPr lang="en-US" sz="1800" baseline="-25000" dirty="0"/>
              <a:t>N</a:t>
            </a:r>
            <a:r>
              <a:rPr lang="en-US" sz="1800" dirty="0"/>
              <a:t> , V</a:t>
            </a:r>
            <a:r>
              <a:rPr lang="en-US" sz="1800" baseline="-25000" dirty="0"/>
              <a:t>T</a:t>
            </a:r>
            <a:r>
              <a:rPr lang="en-US" sz="1800" dirty="0"/>
              <a:t> , S, H’) , </a:t>
            </a:r>
            <a:r>
              <a:rPr lang="en-US" sz="1800" dirty="0" err="1"/>
              <a:t>ahol</a:t>
            </a:r>
            <a:r>
              <a:rPr lang="en-US" sz="1800" dirty="0"/>
              <a:t> V’</a:t>
            </a:r>
            <a:r>
              <a:rPr lang="en-US" sz="1800" baseline="-25000" dirty="0"/>
              <a:t>N</a:t>
            </a:r>
            <a:r>
              <a:rPr lang="en-US" sz="1800" dirty="0"/>
              <a:t>   = V</a:t>
            </a:r>
            <a:r>
              <a:rPr lang="en-US" sz="1800" baseline="-25000" dirty="0"/>
              <a:t>N</a:t>
            </a:r>
            <a:r>
              <a:rPr lang="en-US" sz="1800" dirty="0"/>
              <a:t> U {</a:t>
            </a:r>
            <a:r>
              <a:rPr lang="en-US" sz="1800" dirty="0" err="1"/>
              <a:t>X</a:t>
            </a:r>
            <a:r>
              <a:rPr lang="en-US" sz="1800" baseline="-25000" dirty="0" err="1"/>
              <a:t>a</a:t>
            </a:r>
            <a:r>
              <a:rPr lang="en-US" sz="1800" dirty="0"/>
              <a:t> | a ∈  V</a:t>
            </a:r>
            <a:r>
              <a:rPr lang="en-US" sz="1800" baseline="-25000" dirty="0"/>
              <a:t>T</a:t>
            </a:r>
            <a:r>
              <a:rPr lang="en-US" sz="1800" dirty="0"/>
              <a:t> }, </a:t>
            </a:r>
            <a:r>
              <a:rPr lang="en-US" sz="1800" dirty="0" err="1"/>
              <a:t>továbbá</a:t>
            </a:r>
            <a:endParaRPr lang="en-US" sz="1800" dirty="0"/>
          </a:p>
          <a:p>
            <a:r>
              <a:rPr lang="en-US" sz="1800" dirty="0"/>
              <a:t>  H’=  {X </a:t>
            </a:r>
            <a:r>
              <a:rPr lang="en-US" sz="1800" dirty="0">
                <a:ea typeface="MS UI Gothic"/>
              </a:rPr>
              <a:t>→ </a:t>
            </a:r>
            <a:r>
              <a:rPr lang="en-US" sz="1800" dirty="0"/>
              <a:t>f(W) | X </a:t>
            </a:r>
            <a:r>
              <a:rPr lang="en-US" sz="1800" dirty="0">
                <a:ea typeface="MS UI Gothic"/>
              </a:rPr>
              <a:t>→ </a:t>
            </a:r>
            <a:r>
              <a:rPr lang="en-US" sz="1800" dirty="0"/>
              <a:t>W ∈ H,  W </a:t>
            </a:r>
            <a:r>
              <a:rPr lang="en-US" sz="1800" dirty="0">
                <a:sym typeface="Symbol"/>
              </a:rPr>
              <a:t></a:t>
            </a:r>
            <a:r>
              <a:rPr lang="en-US" sz="1800" dirty="0"/>
              <a:t>V</a:t>
            </a:r>
            <a:r>
              <a:rPr lang="en-US" sz="1800" baseline="-25000" dirty="0"/>
              <a:t>T</a:t>
            </a:r>
            <a:r>
              <a:rPr lang="en-US" sz="1800" dirty="0"/>
              <a:t> } U {X </a:t>
            </a:r>
            <a:r>
              <a:rPr lang="en-US" sz="1800" dirty="0">
                <a:ea typeface="MS UI Gothic"/>
              </a:rPr>
              <a:t>→ </a:t>
            </a:r>
            <a:r>
              <a:rPr lang="en-US" sz="1800" dirty="0"/>
              <a:t>a ∈ H |   a ∈ V</a:t>
            </a:r>
            <a:r>
              <a:rPr lang="en-US" sz="1800" baseline="-25000" dirty="0"/>
              <a:t>T</a:t>
            </a:r>
            <a:r>
              <a:rPr lang="en-US" sz="1800" dirty="0"/>
              <a:t> } ∪ {</a:t>
            </a:r>
            <a:r>
              <a:rPr lang="en-US" sz="1800" dirty="0" err="1"/>
              <a:t>X</a:t>
            </a:r>
            <a:r>
              <a:rPr lang="en-US" sz="1800" baseline="-25000" dirty="0" err="1"/>
              <a:t>a</a:t>
            </a:r>
            <a:r>
              <a:rPr lang="en-US" sz="1800" baseline="-25000" dirty="0"/>
              <a:t> </a:t>
            </a:r>
            <a:r>
              <a:rPr lang="en-US" sz="1800" dirty="0">
                <a:ea typeface="MS UI Gothic"/>
              </a:rPr>
              <a:t>→ a | </a:t>
            </a:r>
            <a:r>
              <a:rPr lang="en-US" sz="1800" dirty="0"/>
              <a:t>a ∈  V</a:t>
            </a:r>
            <a:r>
              <a:rPr lang="en-US" sz="1800" baseline="-25000" dirty="0"/>
              <a:t>T</a:t>
            </a:r>
            <a:r>
              <a:rPr lang="en-US" sz="1800" dirty="0"/>
              <a:t> }) . </a:t>
            </a:r>
          </a:p>
          <a:p>
            <a:endParaRPr lang="en-US" sz="1800" dirty="0"/>
          </a:p>
          <a:p>
            <a:r>
              <a:rPr lang="en-US" sz="1800" dirty="0" err="1"/>
              <a:t>Például</a:t>
            </a:r>
            <a:r>
              <a:rPr lang="en-US" sz="1800" dirty="0"/>
              <a:t>:  H = {D </a:t>
            </a:r>
            <a:r>
              <a:rPr lang="en-US" sz="1800" dirty="0">
                <a:ea typeface="MS UI Gothic"/>
              </a:rPr>
              <a:t>→  d, </a:t>
            </a:r>
            <a:r>
              <a:rPr lang="en-US" sz="1800" dirty="0"/>
              <a:t>P </a:t>
            </a:r>
            <a:r>
              <a:rPr lang="en-US" sz="1800" dirty="0">
                <a:ea typeface="MS UI Gothic"/>
              </a:rPr>
              <a:t>→ </a:t>
            </a:r>
            <a:r>
              <a:rPr lang="en-US" sz="1800" dirty="0" err="1">
                <a:ea typeface="MS UI Gothic"/>
              </a:rPr>
              <a:t>DöMöSi</a:t>
            </a:r>
            <a:r>
              <a:rPr lang="en-US" sz="1800" dirty="0">
                <a:ea typeface="MS UI Gothic"/>
              </a:rPr>
              <a:t>}</a:t>
            </a:r>
            <a:r>
              <a:rPr lang="en-US" sz="1800" dirty="0"/>
              <a:t> </a:t>
            </a:r>
            <a:r>
              <a:rPr lang="en-US" sz="1800" dirty="0" err="1">
                <a:ea typeface="MS UI Gothic"/>
              </a:rPr>
              <a:t>esetén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új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nemterminálisok</a:t>
            </a:r>
            <a:r>
              <a:rPr lang="en-US" sz="1800" dirty="0">
                <a:ea typeface="MS UI Gothic"/>
              </a:rPr>
              <a:t>: </a:t>
            </a:r>
            <a:r>
              <a:rPr lang="en-US" sz="1800" dirty="0" err="1"/>
              <a:t>X</a:t>
            </a:r>
            <a:r>
              <a:rPr lang="en-US" sz="1800" baseline="-25000" dirty="0" err="1"/>
              <a:t>ö</a:t>
            </a:r>
            <a:r>
              <a:rPr lang="en-US" sz="1800" dirty="0"/>
              <a:t> , X</a:t>
            </a:r>
            <a:r>
              <a:rPr lang="en-US" sz="1800" baseline="-25000" dirty="0"/>
              <a:t>i</a:t>
            </a:r>
            <a:r>
              <a:rPr lang="en-US" sz="1800" dirty="0"/>
              <a:t> ,  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en-US" sz="1800" dirty="0" err="1"/>
              <a:t>szabályok</a:t>
            </a:r>
            <a:r>
              <a:rPr lang="en-US" sz="1800" dirty="0"/>
              <a:t>: </a:t>
            </a:r>
          </a:p>
          <a:p>
            <a:r>
              <a:rPr lang="en-US" sz="1800" dirty="0"/>
              <a:t>                H’={ P </a:t>
            </a:r>
            <a:r>
              <a:rPr lang="en-US" sz="1800" dirty="0">
                <a:ea typeface="MS UI Gothic"/>
              </a:rPr>
              <a:t>→ D</a:t>
            </a:r>
            <a:r>
              <a:rPr lang="en-US" sz="1800" dirty="0"/>
              <a:t> </a:t>
            </a:r>
            <a:r>
              <a:rPr lang="en-US" sz="1800" dirty="0" err="1"/>
              <a:t>X</a:t>
            </a:r>
            <a:r>
              <a:rPr lang="en-US" sz="1800" baseline="-25000" dirty="0" err="1"/>
              <a:t>ö</a:t>
            </a:r>
            <a:r>
              <a:rPr lang="en-US" sz="1800" dirty="0"/>
              <a:t> </a:t>
            </a:r>
            <a:r>
              <a:rPr lang="en-US" sz="1800" dirty="0">
                <a:ea typeface="MS UI Gothic"/>
              </a:rPr>
              <a:t>M</a:t>
            </a:r>
            <a:r>
              <a:rPr lang="en-US" sz="1800" dirty="0"/>
              <a:t> </a:t>
            </a:r>
            <a:r>
              <a:rPr lang="en-US" sz="1800" dirty="0" err="1"/>
              <a:t>X</a:t>
            </a:r>
            <a:r>
              <a:rPr lang="en-US" sz="1800" baseline="-25000" dirty="0" err="1"/>
              <a:t>ö</a:t>
            </a:r>
            <a:r>
              <a:rPr lang="en-US" sz="1800" dirty="0"/>
              <a:t> </a:t>
            </a:r>
            <a:r>
              <a:rPr lang="en-US" sz="1800" dirty="0">
                <a:ea typeface="MS UI Gothic"/>
              </a:rPr>
              <a:t>S</a:t>
            </a:r>
            <a:r>
              <a:rPr lang="en-US" sz="1800" dirty="0"/>
              <a:t> X</a:t>
            </a:r>
            <a:r>
              <a:rPr lang="en-US" sz="1800" baseline="-25000" dirty="0"/>
              <a:t>i</a:t>
            </a:r>
            <a:r>
              <a:rPr lang="en-US" sz="1800" dirty="0"/>
              <a:t> , D </a:t>
            </a:r>
            <a:r>
              <a:rPr lang="en-US" sz="1800" dirty="0">
                <a:ea typeface="MS UI Gothic"/>
              </a:rPr>
              <a:t>→  d, </a:t>
            </a:r>
            <a:r>
              <a:rPr lang="en-US" sz="1800" dirty="0"/>
              <a:t> </a:t>
            </a:r>
            <a:r>
              <a:rPr lang="en-US" sz="1800" dirty="0" err="1"/>
              <a:t>X</a:t>
            </a:r>
            <a:r>
              <a:rPr lang="en-US" sz="1800" baseline="-25000" dirty="0" err="1"/>
              <a:t>ö</a:t>
            </a:r>
            <a:r>
              <a:rPr lang="en-US" sz="1800" baseline="-25000" dirty="0"/>
              <a:t> </a:t>
            </a:r>
            <a:r>
              <a:rPr lang="en-US" sz="1800" dirty="0">
                <a:ea typeface="MS UI Gothic"/>
              </a:rPr>
              <a:t>→ ö,  </a:t>
            </a:r>
            <a:r>
              <a:rPr lang="en-US" sz="1800" dirty="0"/>
              <a:t>X</a:t>
            </a:r>
            <a:r>
              <a:rPr lang="en-US" sz="1800" baseline="-25000" dirty="0"/>
              <a:t>i </a:t>
            </a:r>
            <a:r>
              <a:rPr lang="en-US" sz="1800" dirty="0">
                <a:ea typeface="MS UI Gothic"/>
              </a:rPr>
              <a:t>→ </a:t>
            </a:r>
            <a:r>
              <a:rPr lang="en-US" sz="1800" dirty="0" err="1">
                <a:ea typeface="MS UI Gothic"/>
              </a:rPr>
              <a:t>i</a:t>
            </a:r>
            <a:r>
              <a:rPr lang="en-US" sz="1800" dirty="0">
                <a:ea typeface="MS UI Gothic"/>
              </a:rPr>
              <a:t>}  </a:t>
            </a:r>
          </a:p>
          <a:p>
            <a:r>
              <a:rPr lang="en-US" sz="1800" dirty="0">
                <a:ea typeface="MS UI Gothic"/>
              </a:rPr>
              <a:t>(a </a:t>
            </a:r>
            <a:r>
              <a:rPr lang="en-US" sz="1800" dirty="0"/>
              <a:t>D </a:t>
            </a:r>
            <a:r>
              <a:rPr lang="en-US" sz="1800" dirty="0">
                <a:ea typeface="MS UI Gothic"/>
              </a:rPr>
              <a:t>→  d  </a:t>
            </a:r>
            <a:r>
              <a:rPr lang="en-US" sz="1800" dirty="0" err="1">
                <a:ea typeface="MS UI Gothic"/>
              </a:rPr>
              <a:t>szabály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marad</a:t>
            </a:r>
            <a:r>
              <a:rPr lang="en-US" sz="1800" dirty="0">
                <a:ea typeface="MS UI Gothic"/>
              </a:rPr>
              <a:t>, </a:t>
            </a:r>
            <a:r>
              <a:rPr lang="en-US" sz="1800" dirty="0" err="1">
                <a:ea typeface="MS UI Gothic"/>
              </a:rPr>
              <a:t>új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szabályok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/>
              <a:t>P </a:t>
            </a:r>
            <a:r>
              <a:rPr lang="en-US" sz="1800" dirty="0">
                <a:ea typeface="MS UI Gothic"/>
              </a:rPr>
              <a:t>→ D</a:t>
            </a:r>
            <a:r>
              <a:rPr lang="en-US" sz="1800" dirty="0"/>
              <a:t> </a:t>
            </a:r>
            <a:r>
              <a:rPr lang="en-US" sz="1800" dirty="0" err="1"/>
              <a:t>X</a:t>
            </a:r>
            <a:r>
              <a:rPr lang="en-US" sz="1800" baseline="-25000" dirty="0" err="1"/>
              <a:t>ö</a:t>
            </a:r>
            <a:r>
              <a:rPr lang="en-US" sz="1800" dirty="0"/>
              <a:t> </a:t>
            </a:r>
            <a:r>
              <a:rPr lang="en-US" sz="1800" dirty="0">
                <a:ea typeface="MS UI Gothic"/>
              </a:rPr>
              <a:t>M</a:t>
            </a:r>
            <a:r>
              <a:rPr lang="en-US" sz="1800" dirty="0"/>
              <a:t> </a:t>
            </a:r>
            <a:r>
              <a:rPr lang="en-US" sz="1800" dirty="0" err="1"/>
              <a:t>X</a:t>
            </a:r>
            <a:r>
              <a:rPr lang="en-US" sz="1800" baseline="-25000" dirty="0" err="1"/>
              <a:t>ö</a:t>
            </a:r>
            <a:r>
              <a:rPr lang="en-US" sz="1800" dirty="0"/>
              <a:t> </a:t>
            </a:r>
            <a:r>
              <a:rPr lang="en-US" sz="1800" dirty="0">
                <a:ea typeface="MS UI Gothic"/>
              </a:rPr>
              <a:t>S</a:t>
            </a:r>
            <a:r>
              <a:rPr lang="en-US" sz="1800" dirty="0"/>
              <a:t> X</a:t>
            </a:r>
            <a:r>
              <a:rPr lang="en-US" sz="1800" baseline="-25000" dirty="0"/>
              <a:t>i</a:t>
            </a:r>
            <a:r>
              <a:rPr lang="en-US" sz="1800" dirty="0"/>
              <a:t> , </a:t>
            </a:r>
            <a:r>
              <a:rPr lang="en-US" sz="1800" dirty="0" err="1"/>
              <a:t>X</a:t>
            </a:r>
            <a:r>
              <a:rPr lang="en-US" sz="1800" baseline="-25000" dirty="0" err="1"/>
              <a:t>ö</a:t>
            </a:r>
            <a:r>
              <a:rPr lang="en-US" sz="1800" baseline="-25000" dirty="0"/>
              <a:t> </a:t>
            </a:r>
            <a:r>
              <a:rPr lang="en-US" sz="1800" dirty="0">
                <a:ea typeface="MS UI Gothic"/>
              </a:rPr>
              <a:t>→ ö,  </a:t>
            </a:r>
            <a:r>
              <a:rPr lang="en-US" sz="1800" dirty="0"/>
              <a:t>X</a:t>
            </a:r>
            <a:r>
              <a:rPr lang="en-US" sz="1800" baseline="-25000" dirty="0"/>
              <a:t>i </a:t>
            </a:r>
            <a:r>
              <a:rPr lang="en-US" sz="1800" dirty="0">
                <a:ea typeface="MS UI Gothic"/>
              </a:rPr>
              <a:t>→ I, </a:t>
            </a:r>
            <a:r>
              <a:rPr lang="en-US" sz="1800" dirty="0" err="1">
                <a:ea typeface="MS UI Gothic"/>
              </a:rPr>
              <a:t>továbbá</a:t>
            </a:r>
            <a:r>
              <a:rPr lang="en-US" sz="1800" dirty="0">
                <a:ea typeface="MS UI Gothic"/>
              </a:rPr>
              <a:t> </a:t>
            </a:r>
          </a:p>
          <a:p>
            <a:r>
              <a:rPr lang="en-US" sz="1800" dirty="0">
                <a:ea typeface="MS UI Gothic"/>
              </a:rPr>
              <a:t>a </a:t>
            </a:r>
            <a:r>
              <a:rPr lang="en-US" sz="1800" dirty="0"/>
              <a:t>P </a:t>
            </a:r>
            <a:r>
              <a:rPr lang="en-US" sz="1800" dirty="0">
                <a:ea typeface="MS UI Gothic"/>
              </a:rPr>
              <a:t>→ </a:t>
            </a:r>
            <a:r>
              <a:rPr lang="en-US" sz="1800" dirty="0" err="1">
                <a:ea typeface="MS UI Gothic"/>
              </a:rPr>
              <a:t>DöMöSi</a:t>
            </a:r>
            <a:r>
              <a:rPr lang="en-US" sz="1800" dirty="0">
                <a:ea typeface="MS UI Gothic"/>
              </a:rPr>
              <a:t>  </a:t>
            </a:r>
            <a:r>
              <a:rPr lang="en-US" sz="1800" dirty="0" err="1">
                <a:ea typeface="MS UI Gothic"/>
              </a:rPr>
              <a:t>szabály</a:t>
            </a:r>
            <a:r>
              <a:rPr lang="en-US" sz="1800" dirty="0">
                <a:ea typeface="MS UI Gothic"/>
              </a:rPr>
              <a:t> </a:t>
            </a:r>
            <a:r>
              <a:rPr lang="en-US" sz="1800" dirty="0" err="1">
                <a:ea typeface="MS UI Gothic"/>
              </a:rPr>
              <a:t>elmarad</a:t>
            </a:r>
            <a:r>
              <a:rPr lang="en-US" sz="1800" dirty="0">
                <a:ea typeface="MS UI Gothic"/>
              </a:rPr>
              <a:t>).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6534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152400" y="380999"/>
            <a:ext cx="85485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/>
              <a:t>Balrekurzió kiküszöbölése</a:t>
            </a:r>
            <a:endParaRPr lang="en-US" sz="1800" b="1" dirty="0"/>
          </a:p>
          <a:p>
            <a:r>
              <a:rPr lang="hu-HU" sz="1800" dirty="0"/>
              <a:t> Definíció: Akkor mondjuk, hogy a  </a:t>
            </a:r>
            <a:r>
              <a:rPr lang="en-US" sz="1800" dirty="0"/>
              <a:t>G = (V</a:t>
            </a:r>
            <a:r>
              <a:rPr lang="en-US" sz="1800" baseline="-25000" dirty="0"/>
              <a:t>N</a:t>
            </a:r>
            <a:r>
              <a:rPr lang="en-US" sz="1800" dirty="0"/>
              <a:t> , V</a:t>
            </a:r>
            <a:r>
              <a:rPr lang="en-US" sz="1800" baseline="-25000" dirty="0"/>
              <a:t>T</a:t>
            </a:r>
            <a:r>
              <a:rPr lang="en-US" sz="1800" dirty="0"/>
              <a:t> , S, H)  </a:t>
            </a:r>
            <a:r>
              <a:rPr lang="hu-HU" sz="1800" dirty="0"/>
              <a:t> környezetfüggetlen nyelvtan </a:t>
            </a:r>
            <a:endParaRPr lang="en-US" sz="1800" dirty="0"/>
          </a:p>
          <a:p>
            <a:r>
              <a:rPr lang="hu-HU" sz="1800" dirty="0"/>
              <a:t>balrekurzió mentes, ha tetszőleges  A </a:t>
            </a:r>
            <a:r>
              <a:rPr lang="en-US" sz="1800" dirty="0"/>
              <a:t>∈ V</a:t>
            </a:r>
            <a:r>
              <a:rPr lang="en-US" sz="1800" baseline="-25000" dirty="0"/>
              <a:t>N </a:t>
            </a:r>
            <a:r>
              <a:rPr lang="hu-HU" sz="1800" dirty="0"/>
              <a:t> esetén  A </a:t>
            </a:r>
            <a:r>
              <a:rPr lang="en-US" sz="1800" dirty="0"/>
              <a:t>⇒</a:t>
            </a:r>
            <a:r>
              <a:rPr lang="en-US" sz="1800" baseline="30000" dirty="0"/>
              <a:t>*</a:t>
            </a:r>
            <a:r>
              <a:rPr lang="en-US" sz="1800" dirty="0"/>
              <a:t> BX ,  </a:t>
            </a:r>
            <a:r>
              <a:rPr lang="hu-HU" sz="1800" dirty="0"/>
              <a:t>B </a:t>
            </a:r>
            <a:r>
              <a:rPr lang="en-US" sz="1800" dirty="0"/>
              <a:t>∈ V</a:t>
            </a:r>
            <a:r>
              <a:rPr lang="en-US" sz="1800" baseline="-25000" dirty="0"/>
              <a:t>N </a:t>
            </a:r>
            <a:r>
              <a:rPr lang="en-US" sz="1800" dirty="0"/>
              <a:t> , X ∈  (V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 )</a:t>
            </a:r>
            <a:r>
              <a:rPr lang="en-US" sz="1800" baseline="30000" dirty="0"/>
              <a:t>*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Esetén</a:t>
            </a:r>
            <a:r>
              <a:rPr lang="en-US" sz="1800" dirty="0"/>
              <a:t> A ≠ B. </a:t>
            </a:r>
          </a:p>
          <a:p>
            <a:endParaRPr lang="en-US" sz="1800" dirty="0"/>
          </a:p>
          <a:p>
            <a:r>
              <a:rPr lang="en-US" sz="1800" b="1" dirty="0" err="1"/>
              <a:t>Tétel</a:t>
            </a:r>
            <a:r>
              <a:rPr lang="en-US" sz="1800" b="1" dirty="0"/>
              <a:t>: </a:t>
            </a:r>
            <a:r>
              <a:rPr lang="en-US" sz="1800" dirty="0"/>
              <a:t>Minden </a:t>
            </a:r>
            <a:r>
              <a:rPr lang="en-US" sz="1800" dirty="0" err="1"/>
              <a:t>környezetfüggetlen</a:t>
            </a:r>
            <a:r>
              <a:rPr lang="en-US" sz="1800" dirty="0"/>
              <a:t> </a:t>
            </a:r>
            <a:r>
              <a:rPr lang="en-US" sz="1800" dirty="0" err="1"/>
              <a:t>nyelvtanhoz</a:t>
            </a:r>
            <a:r>
              <a:rPr lang="en-US" sz="1800" dirty="0"/>
              <a:t> </a:t>
            </a:r>
            <a:r>
              <a:rPr lang="en-US" sz="1800" dirty="0" err="1"/>
              <a:t>létezik</a:t>
            </a:r>
            <a:r>
              <a:rPr lang="en-US" sz="1800" dirty="0"/>
              <a:t> </a:t>
            </a:r>
            <a:r>
              <a:rPr lang="en-US" sz="1800" dirty="0" err="1"/>
              <a:t>vele</a:t>
            </a:r>
            <a:r>
              <a:rPr lang="en-US" sz="1800" dirty="0"/>
              <a:t> </a:t>
            </a:r>
            <a:r>
              <a:rPr lang="en-US" sz="1800" dirty="0" err="1"/>
              <a:t>ekvivalens</a:t>
            </a:r>
            <a:r>
              <a:rPr lang="en-US" sz="1800" dirty="0"/>
              <a:t> </a:t>
            </a:r>
            <a:r>
              <a:rPr lang="en-US" sz="1800" dirty="0" err="1"/>
              <a:t>balrekurzió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mentes</a:t>
            </a:r>
            <a:r>
              <a:rPr lang="en-US" sz="1800" dirty="0"/>
              <a:t> </a:t>
            </a:r>
            <a:r>
              <a:rPr lang="en-US" sz="1800" dirty="0" err="1"/>
              <a:t>nyelvtan</a:t>
            </a:r>
            <a:r>
              <a:rPr lang="en-US" sz="1800" dirty="0"/>
              <a:t>.</a:t>
            </a:r>
          </a:p>
          <a:p>
            <a:r>
              <a:rPr lang="hu-HU" sz="1800" dirty="0"/>
              <a:t> </a:t>
            </a:r>
            <a:endParaRPr lang="en-US" sz="1800" dirty="0"/>
          </a:p>
          <a:p>
            <a:r>
              <a:rPr lang="hu-HU" sz="1800" b="1" dirty="0"/>
              <a:t>Bizonyítás: </a:t>
            </a:r>
            <a:r>
              <a:rPr lang="hu-HU" sz="1800" dirty="0"/>
              <a:t>Legyen </a:t>
            </a:r>
            <a:r>
              <a:rPr lang="en-US" sz="1800" dirty="0"/>
              <a:t>G = (V</a:t>
            </a:r>
            <a:r>
              <a:rPr lang="en-US" sz="1800" baseline="-25000" dirty="0"/>
              <a:t>N</a:t>
            </a:r>
            <a:r>
              <a:rPr lang="en-US" sz="1800" dirty="0"/>
              <a:t> , V</a:t>
            </a:r>
            <a:r>
              <a:rPr lang="en-US" sz="1800" baseline="-25000" dirty="0"/>
              <a:t>T</a:t>
            </a:r>
            <a:r>
              <a:rPr lang="en-US" sz="1800" dirty="0"/>
              <a:t> , S, H)  </a:t>
            </a:r>
            <a:r>
              <a:rPr lang="hu-HU" sz="1800" dirty="0"/>
              <a:t> környezetfüggetlen nyelvtan, s legyen </a:t>
            </a:r>
            <a:endParaRPr lang="en-US" sz="1800" dirty="0"/>
          </a:p>
          <a:p>
            <a:r>
              <a:rPr lang="hu-HU" sz="1800" dirty="0"/>
              <a:t>V</a:t>
            </a:r>
            <a:r>
              <a:rPr lang="hu-HU" sz="1800" baseline="-25000" dirty="0"/>
              <a:t>N</a:t>
            </a:r>
            <a:r>
              <a:rPr lang="hu-HU" sz="1800" dirty="0"/>
              <a:t>={A</a:t>
            </a:r>
            <a:r>
              <a:rPr lang="hu-HU" sz="1800" baseline="-25000" dirty="0"/>
              <a:t>1</a:t>
            </a:r>
            <a:r>
              <a:rPr lang="hu-HU" sz="1800" dirty="0"/>
              <a:t>,…, A</a:t>
            </a:r>
            <a:r>
              <a:rPr lang="hu-HU" sz="1800" baseline="-25000" dirty="0"/>
              <a:t>n</a:t>
            </a:r>
            <a:r>
              <a:rPr lang="hu-HU" sz="1800" dirty="0"/>
              <a:t>}  rendezett halmaz, ahol  A</a:t>
            </a:r>
            <a:r>
              <a:rPr lang="hu-HU" sz="1800" baseline="-25000" dirty="0"/>
              <a:t>1</a:t>
            </a:r>
            <a:r>
              <a:rPr lang="hu-HU" sz="1800" dirty="0"/>
              <a:t>&lt;…&lt; A</a:t>
            </a:r>
            <a:r>
              <a:rPr lang="hu-HU" sz="1800" baseline="-25000" dirty="0"/>
              <a:t>n</a:t>
            </a:r>
            <a:r>
              <a:rPr lang="hu-HU" sz="1800" dirty="0"/>
              <a:t> a tekintett rendezésre nézve. (Ez a </a:t>
            </a:r>
            <a:endParaRPr lang="en-US" sz="1800" dirty="0"/>
          </a:p>
          <a:p>
            <a:r>
              <a:rPr lang="hu-HU" sz="1800" dirty="0"/>
              <a:t>feltevés nem jelent megszorítást, hisz egy teljesen tetszőleges sorrendet </a:t>
            </a:r>
            <a:r>
              <a:rPr lang="en-US" sz="1800" dirty="0"/>
              <a:t> </a:t>
            </a:r>
            <a:r>
              <a:rPr lang="hu-HU" sz="1800" dirty="0"/>
              <a:t>rögzítünk.)  </a:t>
            </a:r>
            <a:endParaRPr lang="en-US" sz="1800" dirty="0"/>
          </a:p>
          <a:p>
            <a:r>
              <a:rPr lang="hu-HU" sz="1800" dirty="0"/>
              <a:t>Tegyük fel, hogy  G  normális alakú (ha nem akkor hozzuk normális alakúra), azaz </a:t>
            </a:r>
            <a:endParaRPr lang="en-US" sz="1800" dirty="0"/>
          </a:p>
          <a:p>
            <a:r>
              <a:rPr lang="hu-HU" sz="1800" dirty="0"/>
              <a:t>terminális szimbólum csak   A → </a:t>
            </a:r>
            <a:r>
              <a:rPr lang="hu-HU" sz="1800" dirty="0" err="1"/>
              <a:t>a</a:t>
            </a:r>
            <a:r>
              <a:rPr lang="hu-HU" sz="1800" dirty="0"/>
              <a:t> alakú szabályban fordul elő, ahol  természetesen  </a:t>
            </a:r>
            <a:endParaRPr lang="en-US" sz="1800" dirty="0"/>
          </a:p>
          <a:p>
            <a:r>
              <a:rPr lang="hu-HU" sz="1800" dirty="0"/>
              <a:t>A  </a:t>
            </a:r>
            <a:r>
              <a:rPr lang="hu-HU" sz="1800" dirty="0" err="1"/>
              <a:t>nemterminális</a:t>
            </a:r>
            <a:r>
              <a:rPr lang="hu-HU" sz="1800" dirty="0"/>
              <a:t>,  a  pedig terminális betű. </a:t>
            </a:r>
            <a:endParaRPr lang="en-US" sz="1800" dirty="0"/>
          </a:p>
          <a:p>
            <a:r>
              <a:rPr lang="hu-HU" sz="2000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228600"/>
            <a:ext cx="88392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dirty="0"/>
              <a:t>Legyen k maximális természetes szám, melyre  1 ≤ i &lt; k  esetén  minden  </a:t>
            </a:r>
            <a:r>
              <a:rPr lang="hu-HU" sz="1800" dirty="0" err="1"/>
              <a:t>A</a:t>
            </a:r>
            <a:r>
              <a:rPr lang="hu-HU" sz="1800" baseline="-25000" dirty="0" err="1"/>
              <a:t>i</a:t>
            </a:r>
            <a:r>
              <a:rPr lang="hu-HU" sz="1800" dirty="0"/>
              <a:t> → </a:t>
            </a:r>
            <a:r>
              <a:rPr lang="hu-HU" sz="1800" dirty="0" err="1"/>
              <a:t>A</a:t>
            </a:r>
            <a:r>
              <a:rPr lang="hu-HU" sz="1800" baseline="-25000" dirty="0" err="1"/>
              <a:t>j</a:t>
            </a:r>
            <a:r>
              <a:rPr lang="hu-HU" sz="1800" dirty="0" err="1"/>
              <a:t>X</a:t>
            </a:r>
            <a:r>
              <a:rPr lang="hu-HU" sz="1800" dirty="0"/>
              <a:t>  </a:t>
            </a:r>
            <a:endParaRPr lang="en-US" sz="1800" dirty="0"/>
          </a:p>
          <a:p>
            <a:pPr marL="0" indent="0">
              <a:buNone/>
            </a:pPr>
            <a:r>
              <a:rPr lang="hu-HU" sz="1800" dirty="0"/>
              <a:t>alakra  i &lt; j. Ilyen  k  van, hisz ha egy  </a:t>
            </a:r>
            <a:r>
              <a:rPr lang="hu-HU" sz="1800" dirty="0" err="1"/>
              <a:t>A</a:t>
            </a:r>
            <a:r>
              <a:rPr lang="hu-HU" sz="1800" baseline="-25000" dirty="0" err="1"/>
              <a:t>i</a:t>
            </a:r>
            <a:r>
              <a:rPr lang="hu-HU" sz="1800" dirty="0"/>
              <a:t> → </a:t>
            </a:r>
            <a:r>
              <a:rPr lang="hu-HU" sz="1800" dirty="0" err="1"/>
              <a:t>A</a:t>
            </a:r>
            <a:r>
              <a:rPr lang="hu-HU" sz="1800" baseline="-25000" dirty="0" err="1"/>
              <a:t>j</a:t>
            </a:r>
            <a:r>
              <a:rPr lang="hu-HU" sz="1800" dirty="0" err="1"/>
              <a:t>X</a:t>
            </a:r>
            <a:r>
              <a:rPr lang="hu-HU" sz="1800" dirty="0"/>
              <a:t>  alakra  sem teljesül  i &lt; j , akkor a  k=1 választás megfelelő.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1.Először, h</a:t>
            </a:r>
            <a:r>
              <a:rPr lang="hu-HU" sz="1800" dirty="0"/>
              <a:t>a létezik olyan 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A</a:t>
            </a:r>
            <a:r>
              <a:rPr lang="hu-HU" sz="1800" baseline="-25000" dirty="0" err="1"/>
              <a:t>j</a:t>
            </a:r>
            <a:r>
              <a:rPr lang="hu-HU" sz="1800" dirty="0" err="1"/>
              <a:t>X</a:t>
            </a:r>
            <a:r>
              <a:rPr lang="hu-HU" sz="1800" dirty="0"/>
              <a:t>   szabály, melyre  k&gt;j , akkor minden egyes  </a:t>
            </a:r>
            <a:endParaRPr lang="en-US" sz="1800" dirty="0"/>
          </a:p>
          <a:p>
            <a:pPr marL="0" indent="0">
              <a:buNone/>
            </a:pPr>
            <a:r>
              <a:rPr lang="hu-HU" sz="1800" dirty="0"/>
              <a:t>A</a:t>
            </a:r>
            <a:r>
              <a:rPr lang="hu-HU" sz="1800" baseline="-25000" dirty="0"/>
              <a:t>j</a:t>
            </a:r>
            <a:r>
              <a:rPr lang="hu-HU" sz="1800" dirty="0"/>
              <a:t> → </a:t>
            </a:r>
            <a:r>
              <a:rPr lang="hu-HU" sz="1800" dirty="0" err="1"/>
              <a:t>Y</a:t>
            </a:r>
            <a:r>
              <a:rPr lang="hu-HU" sz="1800" baseline="-25000" dirty="0" err="1"/>
              <a:t>h</a:t>
            </a:r>
            <a:r>
              <a:rPr lang="hu-HU" sz="1800" baseline="-25000" dirty="0"/>
              <a:t> </a:t>
            </a:r>
            <a:r>
              <a:rPr lang="hu-HU" sz="1800" dirty="0"/>
              <a:t>alakú szabály esetén,  ahol  </a:t>
            </a:r>
            <a:r>
              <a:rPr lang="hu-HU" sz="1800" dirty="0" err="1"/>
              <a:t>Y</a:t>
            </a:r>
            <a:r>
              <a:rPr lang="hu-HU" sz="1800" baseline="-25000" dirty="0" err="1"/>
              <a:t>h</a:t>
            </a:r>
            <a:r>
              <a:rPr lang="hu-HU" sz="1800" dirty="0"/>
              <a:t>  = </a:t>
            </a:r>
            <a:r>
              <a:rPr lang="hu-HU" sz="1800" dirty="0" err="1"/>
              <a:t>A</a:t>
            </a:r>
            <a:r>
              <a:rPr lang="hu-HU" sz="1800" baseline="-25000" dirty="0" err="1"/>
              <a:t>m</a:t>
            </a:r>
            <a:r>
              <a:rPr lang="hu-HU" sz="1800" dirty="0" err="1"/>
              <a:t>Y</a:t>
            </a:r>
            <a:r>
              <a:rPr lang="hu-HU" sz="1800" dirty="0"/>
              <a:t>’</a:t>
            </a:r>
            <a:r>
              <a:rPr lang="hu-HU" sz="1800" baseline="-25000" dirty="0"/>
              <a:t>h</a:t>
            </a:r>
            <a:r>
              <a:rPr lang="hu-HU" sz="1800" dirty="0"/>
              <a:t>  és  j </a:t>
            </a:r>
            <a:r>
              <a:rPr lang="en-US" sz="1800" dirty="0"/>
              <a:t>&lt;</a:t>
            </a:r>
            <a:r>
              <a:rPr lang="hu-HU" sz="1800" dirty="0"/>
              <a:t> m   (ha vannak ilyenek, akkor) vezessük be az </a:t>
            </a:r>
            <a:r>
              <a:rPr lang="en-US" sz="1800" dirty="0"/>
              <a:t> </a:t>
            </a:r>
            <a:r>
              <a:rPr lang="hu-HU" sz="1800" dirty="0"/>
              <a:t>új 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Y</a:t>
            </a:r>
            <a:r>
              <a:rPr lang="hu-HU" sz="1800" baseline="-25000" dirty="0" err="1"/>
              <a:t>h</a:t>
            </a:r>
            <a:r>
              <a:rPr lang="hu-HU" sz="1800" dirty="0" err="1"/>
              <a:t>X</a:t>
            </a:r>
            <a:r>
              <a:rPr lang="hu-HU" sz="1800" dirty="0"/>
              <a:t>   </a:t>
            </a:r>
            <a:r>
              <a:rPr lang="en-US" sz="1800" dirty="0" err="1"/>
              <a:t>alakú</a:t>
            </a:r>
            <a:r>
              <a:rPr lang="en-US" sz="1800" dirty="0"/>
              <a:t> </a:t>
            </a:r>
            <a:r>
              <a:rPr lang="hu-HU" sz="1800" dirty="0"/>
              <a:t>szabály</a:t>
            </a:r>
            <a:r>
              <a:rPr lang="en-US" sz="1800" dirty="0" err="1"/>
              <a:t>oka</a:t>
            </a:r>
            <a:r>
              <a:rPr lang="hu-HU" sz="1800" dirty="0"/>
              <a:t>t és hagyjuk el a régi   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A</a:t>
            </a:r>
            <a:r>
              <a:rPr lang="hu-HU" sz="1800" baseline="-25000" dirty="0" err="1"/>
              <a:t>j</a:t>
            </a:r>
            <a:r>
              <a:rPr lang="hu-HU" sz="1800" dirty="0" err="1"/>
              <a:t>X</a:t>
            </a:r>
            <a:r>
              <a:rPr lang="hu-HU" sz="1800" dirty="0"/>
              <a:t>   szabályt. </a:t>
            </a:r>
            <a:r>
              <a:rPr lang="en-US" sz="1800" dirty="0"/>
              <a:t> </a:t>
            </a:r>
            <a:r>
              <a:rPr lang="en-US" sz="1800" dirty="0" err="1"/>
              <a:t>Ekkor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en-US" sz="1800" dirty="0" err="1"/>
              <a:t>szabályok</a:t>
            </a:r>
            <a:r>
              <a:rPr lang="en-US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</a:t>
            </a:r>
            <a:r>
              <a:rPr lang="en-US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m</a:t>
            </a:r>
            <a:r>
              <a:rPr lang="hu-HU" sz="1800" dirty="0" err="1"/>
              <a:t>Y</a:t>
            </a:r>
            <a:r>
              <a:rPr lang="hu-HU" sz="1800" dirty="0"/>
              <a:t>’</a:t>
            </a:r>
            <a:r>
              <a:rPr lang="hu-HU" sz="1800" baseline="-25000" dirty="0"/>
              <a:t>h</a:t>
            </a:r>
            <a:r>
              <a:rPr lang="en-US" sz="1800" baseline="-25000" dirty="0"/>
              <a:t> </a:t>
            </a:r>
            <a:r>
              <a:rPr lang="en-US" sz="1800" dirty="0"/>
              <a:t>X  </a:t>
            </a:r>
            <a:r>
              <a:rPr lang="en-US" sz="1800" dirty="0" err="1"/>
              <a:t>alakúak</a:t>
            </a:r>
            <a:r>
              <a:rPr lang="en-US" sz="1800" dirty="0"/>
              <a:t>, </a:t>
            </a:r>
            <a:r>
              <a:rPr lang="en-US" sz="1800" dirty="0" err="1"/>
              <a:t>ahol</a:t>
            </a:r>
            <a:r>
              <a:rPr lang="en-US" sz="1800" dirty="0"/>
              <a:t>  k &gt; j 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b="1" dirty="0"/>
              <a:t>j &lt; m</a:t>
            </a:r>
            <a:r>
              <a:rPr lang="en-US" sz="1800" dirty="0"/>
              <a:t>. Ha  </a:t>
            </a:r>
          </a:p>
          <a:p>
            <a:pPr marL="0" indent="0">
              <a:buNone/>
            </a:pPr>
            <a:r>
              <a:rPr lang="en-US" sz="1800" dirty="0" err="1"/>
              <a:t>valamely</a:t>
            </a:r>
            <a:r>
              <a:rPr lang="en-US" sz="1800" dirty="0"/>
              <a:t>  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</a:t>
            </a:r>
            <a:r>
              <a:rPr lang="en-US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m</a:t>
            </a:r>
            <a:r>
              <a:rPr lang="hu-HU" sz="1800" dirty="0" err="1"/>
              <a:t>Y</a:t>
            </a:r>
            <a:r>
              <a:rPr lang="hu-HU" sz="1800" dirty="0"/>
              <a:t>’</a:t>
            </a:r>
            <a:r>
              <a:rPr lang="hu-HU" sz="1800" baseline="-25000" dirty="0"/>
              <a:t>h</a:t>
            </a:r>
            <a:r>
              <a:rPr lang="en-US" sz="1800" baseline="-25000" dirty="0"/>
              <a:t> </a:t>
            </a:r>
            <a:r>
              <a:rPr lang="en-US" sz="1800" dirty="0"/>
              <a:t>X  </a:t>
            </a:r>
            <a:r>
              <a:rPr lang="en-US" sz="1800" dirty="0" err="1"/>
              <a:t>szabályra</a:t>
            </a:r>
            <a:r>
              <a:rPr lang="en-US" sz="1800" dirty="0"/>
              <a:t> k &gt; m, </a:t>
            </a:r>
            <a:r>
              <a:rPr lang="en-US" sz="1800" dirty="0" err="1"/>
              <a:t>akkor</a:t>
            </a:r>
            <a:r>
              <a:rPr lang="en-US" sz="1800" dirty="0"/>
              <a:t>  </a:t>
            </a:r>
            <a:r>
              <a:rPr lang="en-US" sz="1800" dirty="0" err="1"/>
              <a:t>ismételjük</a:t>
            </a:r>
            <a:r>
              <a:rPr lang="en-US" sz="1800" dirty="0"/>
              <a:t> meg </a:t>
            </a:r>
            <a:r>
              <a:rPr lang="en-US" sz="1800" dirty="0" err="1"/>
              <a:t>ezt</a:t>
            </a:r>
            <a:r>
              <a:rPr lang="en-US" sz="1800" dirty="0"/>
              <a:t> a </a:t>
            </a:r>
            <a:r>
              <a:rPr lang="en-US" sz="1800" dirty="0" err="1"/>
              <a:t>gondolatmenetet</a:t>
            </a:r>
            <a:r>
              <a:rPr lang="en-US" sz="1800" dirty="0"/>
              <a:t>  (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A</a:t>
            </a:r>
            <a:r>
              <a:rPr lang="hu-HU" sz="1800" baseline="-25000" dirty="0" err="1"/>
              <a:t>j</a:t>
            </a:r>
            <a:r>
              <a:rPr lang="hu-HU" sz="1800" dirty="0" err="1"/>
              <a:t>X</a:t>
            </a:r>
            <a:r>
              <a:rPr lang="hu-HU" sz="1800" dirty="0"/>
              <a:t> </a:t>
            </a:r>
            <a:r>
              <a:rPr lang="en-US" sz="1800" dirty="0"/>
              <a:t> </a:t>
            </a:r>
            <a:r>
              <a:rPr lang="en-US" sz="1800" dirty="0" err="1"/>
              <a:t>helyett</a:t>
            </a:r>
            <a:r>
              <a:rPr lang="en-US" sz="1800" dirty="0"/>
              <a:t>)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</a:t>
            </a:r>
            <a:r>
              <a:rPr lang="en-US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m</a:t>
            </a:r>
            <a:r>
              <a:rPr lang="hu-HU" sz="1800" dirty="0" err="1"/>
              <a:t>Y</a:t>
            </a:r>
            <a:r>
              <a:rPr lang="hu-HU" sz="1800" dirty="0"/>
              <a:t>’</a:t>
            </a:r>
            <a:r>
              <a:rPr lang="hu-HU" sz="1800" baseline="-25000" dirty="0"/>
              <a:t>h</a:t>
            </a:r>
            <a:r>
              <a:rPr lang="en-US" sz="1800" baseline="-25000" dirty="0"/>
              <a:t> </a:t>
            </a:r>
            <a:r>
              <a:rPr lang="en-US" sz="1800" dirty="0"/>
              <a:t>X  -re. </a:t>
            </a:r>
            <a:r>
              <a:rPr lang="en-US" sz="1800" dirty="0" err="1"/>
              <a:t>Véges</a:t>
            </a:r>
            <a:r>
              <a:rPr lang="en-US" sz="1800" dirty="0"/>
              <a:t> </a:t>
            </a:r>
            <a:r>
              <a:rPr lang="en-US" sz="1800" dirty="0" err="1"/>
              <a:t>lépésben</a:t>
            </a:r>
            <a:r>
              <a:rPr lang="en-US" sz="1800" dirty="0"/>
              <a:t> </a:t>
            </a:r>
            <a:r>
              <a:rPr lang="en-US" sz="1800" dirty="0" err="1"/>
              <a:t>olyan</a:t>
            </a:r>
            <a:r>
              <a:rPr lang="en-US" sz="1800" dirty="0"/>
              <a:t> </a:t>
            </a:r>
            <a:r>
              <a:rPr lang="en-US" sz="1800" dirty="0" err="1"/>
              <a:t>új</a:t>
            </a:r>
            <a:r>
              <a:rPr lang="en-US" sz="1800" dirty="0"/>
              <a:t> 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</a:t>
            </a:r>
            <a:r>
              <a:rPr lang="en-US" sz="1800" dirty="0"/>
              <a:t> </a:t>
            </a:r>
            <a:r>
              <a:rPr lang="hu-HU" sz="1800" dirty="0"/>
              <a:t>A</a:t>
            </a:r>
            <a:r>
              <a:rPr lang="en-US" sz="1800" baseline="-25000" dirty="0"/>
              <a:t>t</a:t>
            </a:r>
            <a:r>
              <a:rPr lang="hu-HU" sz="1800" dirty="0"/>
              <a:t>Y</a:t>
            </a:r>
            <a:r>
              <a:rPr lang="en-US" sz="1800" dirty="0"/>
              <a:t>’</a:t>
            </a:r>
            <a:r>
              <a:rPr lang="hu-HU" sz="1800" dirty="0"/>
              <a:t>’</a:t>
            </a:r>
            <a:r>
              <a:rPr lang="hu-HU" sz="1800" baseline="-25000" dirty="0"/>
              <a:t>h</a:t>
            </a:r>
            <a:r>
              <a:rPr lang="en-US" sz="1800" baseline="-25000" dirty="0"/>
              <a:t>   </a:t>
            </a:r>
            <a:r>
              <a:rPr lang="en-US" sz="1800" dirty="0" err="1"/>
              <a:t>alakú</a:t>
            </a:r>
            <a:r>
              <a:rPr lang="en-US" sz="1800" dirty="0"/>
              <a:t> </a:t>
            </a:r>
            <a:r>
              <a:rPr lang="en-US" sz="1800" dirty="0" err="1"/>
              <a:t>szabályokhoz</a:t>
            </a:r>
            <a:r>
              <a:rPr lang="en-US" sz="1800" dirty="0"/>
              <a:t> </a:t>
            </a:r>
            <a:r>
              <a:rPr lang="en-US" sz="1800" dirty="0" err="1"/>
              <a:t>jutunk</a:t>
            </a:r>
            <a:r>
              <a:rPr lang="en-US" sz="1800" dirty="0"/>
              <a:t>, </a:t>
            </a:r>
            <a:r>
              <a:rPr lang="en-US" sz="1800" dirty="0" err="1"/>
              <a:t>ahol</a:t>
            </a:r>
            <a:r>
              <a:rPr lang="en-US" sz="1800" dirty="0"/>
              <a:t>  k </a:t>
            </a:r>
            <a:r>
              <a:rPr lang="hu-HU" sz="1800" dirty="0"/>
              <a:t>≤</a:t>
            </a:r>
            <a:r>
              <a:rPr lang="en-US" sz="1800" dirty="0"/>
              <a:t> t. </a:t>
            </a:r>
          </a:p>
          <a:p>
            <a:pPr marL="0" indent="0">
              <a:buNone/>
            </a:pPr>
            <a:r>
              <a:rPr lang="hu-HU" sz="1800" dirty="0"/>
              <a:t>Véges lépésben: minden  H- </a:t>
            </a:r>
            <a:r>
              <a:rPr lang="hu-HU" sz="1800" dirty="0" err="1"/>
              <a:t>beli</a:t>
            </a:r>
            <a:r>
              <a:rPr lang="hu-HU" sz="1800" dirty="0"/>
              <a:t>  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A</a:t>
            </a:r>
            <a:r>
              <a:rPr lang="hu-HU" sz="1800" baseline="-25000" dirty="0" err="1"/>
              <a:t>j</a:t>
            </a:r>
            <a:r>
              <a:rPr lang="hu-HU" sz="1800" dirty="0" err="1"/>
              <a:t>X</a:t>
            </a:r>
            <a:r>
              <a:rPr lang="hu-HU" sz="1800" dirty="0"/>
              <a:t>   szabály esetén  k ≤ j.  </a:t>
            </a:r>
            <a:endParaRPr lang="en-US" sz="1800" dirty="0"/>
          </a:p>
          <a:p>
            <a:pPr marL="0" indent="0">
              <a:buNone/>
            </a:pPr>
            <a:r>
              <a:rPr lang="hu-HU" sz="1800" dirty="0"/>
              <a:t>2. </a:t>
            </a:r>
            <a:r>
              <a:rPr lang="en-US" sz="1800" dirty="0" err="1"/>
              <a:t>Ez</a:t>
            </a:r>
            <a:r>
              <a:rPr lang="en-US" sz="1800" dirty="0"/>
              <a:t> </a:t>
            </a:r>
            <a:r>
              <a:rPr lang="en-US" sz="1800" dirty="0" err="1"/>
              <a:t>után</a:t>
            </a:r>
            <a:r>
              <a:rPr lang="en-US" sz="1800" dirty="0"/>
              <a:t> ha </a:t>
            </a:r>
            <a:r>
              <a:rPr lang="hu-HU" sz="1800" dirty="0"/>
              <a:t>létezik  H-beli 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 err="1"/>
              <a:t>X</a:t>
            </a:r>
            <a:r>
              <a:rPr lang="hu-HU" sz="1800" dirty="0"/>
              <a:t>   alakú szabály, akkor az összes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hu-HU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A</a:t>
            </a:r>
            <a:r>
              <a:rPr lang="en-US" sz="1800" baseline="-25000" dirty="0"/>
              <a:t>k</a:t>
            </a:r>
            <a:r>
              <a:rPr lang="hu-HU" sz="1800" dirty="0"/>
              <a:t>X</a:t>
            </a:r>
            <a:r>
              <a:rPr lang="hu-HU" sz="1800" baseline="-25000" dirty="0"/>
              <a:t>1</a:t>
            </a:r>
            <a:r>
              <a:rPr lang="hu-HU" sz="1800" dirty="0"/>
              <a:t> , …,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A</a:t>
            </a:r>
            <a:r>
              <a:rPr lang="en-US" sz="1800" baseline="-25000" dirty="0" err="1"/>
              <a:t>k</a:t>
            </a:r>
            <a:r>
              <a:rPr lang="hu-HU" sz="1800" dirty="0" err="1"/>
              <a:t>X</a:t>
            </a:r>
            <a:r>
              <a:rPr lang="hu-HU" sz="1800" baseline="-25000" dirty="0" err="1"/>
              <a:t>r</a:t>
            </a:r>
            <a:r>
              <a:rPr lang="hu-HU" sz="1800" dirty="0"/>
              <a:t> 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hu-HU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Y</a:t>
            </a:r>
            <a:r>
              <a:rPr lang="hu-HU" sz="1800" baseline="-25000" dirty="0"/>
              <a:t>1</a:t>
            </a:r>
            <a:r>
              <a:rPr lang="hu-HU" sz="1800" dirty="0"/>
              <a:t> , …,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Y</a:t>
            </a:r>
            <a:r>
              <a:rPr lang="hu-HU" sz="1800" baseline="-25000" dirty="0" err="1"/>
              <a:t>s</a:t>
            </a:r>
            <a:r>
              <a:rPr lang="hu-HU" sz="1800" dirty="0"/>
              <a:t>    (</a:t>
            </a:r>
            <a:r>
              <a:rPr lang="hu-HU" sz="1800" dirty="0" err="1"/>
              <a:t>Y</a:t>
            </a:r>
            <a:r>
              <a:rPr lang="hu-HU" sz="1800" baseline="-25000" dirty="0" err="1"/>
              <a:t>i</a:t>
            </a:r>
            <a:r>
              <a:rPr lang="hu-HU" sz="1800" dirty="0"/>
              <a:t>  = </a:t>
            </a:r>
            <a:r>
              <a:rPr lang="hu-HU" sz="1800" dirty="0" err="1"/>
              <a:t>A</a:t>
            </a:r>
            <a:r>
              <a:rPr lang="hu-HU" sz="1800" baseline="-25000" dirty="0" err="1"/>
              <a:t>u</a:t>
            </a:r>
            <a:r>
              <a:rPr lang="hu-HU" sz="1800" dirty="0" err="1"/>
              <a:t>Y</a:t>
            </a:r>
            <a:r>
              <a:rPr lang="hu-HU" sz="1800" dirty="0"/>
              <a:t>’</a:t>
            </a:r>
            <a:r>
              <a:rPr lang="hu-HU" sz="1800" baseline="-25000" dirty="0"/>
              <a:t>i</a:t>
            </a:r>
            <a:r>
              <a:rPr lang="hu-HU" sz="1800" dirty="0"/>
              <a:t> , u &gt;k 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hu-HU" sz="1800" dirty="0"/>
              <a:t> szabály helyett vegyük az  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hu-HU" sz="1800" dirty="0"/>
              <a:t> </a:t>
            </a:r>
            <a:r>
              <a:rPr lang="hu-HU" sz="1800" dirty="0" err="1"/>
              <a:t>A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Y</a:t>
            </a:r>
            <a:r>
              <a:rPr lang="hu-HU" sz="1800" baseline="-25000" dirty="0" err="1"/>
              <a:t>m</a:t>
            </a:r>
            <a:r>
              <a:rPr lang="hu-HU" sz="1800" dirty="0" err="1"/>
              <a:t>Z</a:t>
            </a:r>
            <a:r>
              <a:rPr lang="hu-HU" sz="1800" baseline="-25000" dirty="0" err="1"/>
              <a:t>k</a:t>
            </a:r>
            <a:r>
              <a:rPr lang="hu-HU" sz="1800" dirty="0"/>
              <a:t> , m=1,…,s</a:t>
            </a:r>
            <a:r>
              <a:rPr lang="en-US" sz="1800" dirty="0"/>
              <a:t>  </a:t>
            </a:r>
            <a:r>
              <a:rPr lang="en-US" sz="1800" dirty="0" err="1"/>
              <a:t>valamint</a:t>
            </a:r>
            <a:r>
              <a:rPr lang="en-US" sz="1800" dirty="0"/>
              <a:t> a</a:t>
            </a:r>
          </a:p>
          <a:p>
            <a:pPr marL="0" indent="0">
              <a:buNone/>
            </a:pPr>
            <a:r>
              <a:rPr lang="hu-HU" sz="1800" dirty="0"/>
              <a:t> </a:t>
            </a:r>
            <a:r>
              <a:rPr lang="en-US" sz="1800" dirty="0"/>
              <a:t>       </a:t>
            </a:r>
            <a:r>
              <a:rPr lang="hu-HU" sz="1800" dirty="0" err="1"/>
              <a:t>Z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X</a:t>
            </a:r>
            <a:r>
              <a:rPr lang="hu-HU" sz="1800" baseline="-25000" dirty="0" err="1"/>
              <a:t>t</a:t>
            </a:r>
            <a:r>
              <a:rPr lang="hu-HU" sz="1800" dirty="0"/>
              <a:t> </a:t>
            </a:r>
            <a:r>
              <a:rPr lang="en-US" sz="1800" dirty="0"/>
              <a:t> 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hu-HU" sz="1800" dirty="0" err="1"/>
              <a:t>Z</a:t>
            </a:r>
            <a:r>
              <a:rPr lang="hu-HU" sz="1800" baseline="-25000" dirty="0" err="1"/>
              <a:t>k</a:t>
            </a:r>
            <a:r>
              <a:rPr lang="hu-HU" sz="1800" dirty="0"/>
              <a:t> → </a:t>
            </a:r>
            <a:r>
              <a:rPr lang="hu-HU" sz="1800" dirty="0" err="1"/>
              <a:t>X</a:t>
            </a:r>
            <a:r>
              <a:rPr lang="hu-HU" sz="1800" baseline="-25000" dirty="0" err="1"/>
              <a:t>t</a:t>
            </a:r>
            <a:r>
              <a:rPr lang="en-US" sz="1800" dirty="0" err="1"/>
              <a:t>Z</a:t>
            </a:r>
            <a:r>
              <a:rPr lang="hu-HU" sz="1800" baseline="-25000" dirty="0"/>
              <a:t>k</a:t>
            </a:r>
            <a:r>
              <a:rPr lang="hu-HU" sz="1800" dirty="0"/>
              <a:t> , t=1,…, 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hu-HU" sz="1800" dirty="0"/>
              <a:t>szabályokat.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31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609600" y="457200"/>
            <a:ext cx="843718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Ezt az eljárást véges sokszor megismételve olyan nyelvtanhoz jutunk, mely </a:t>
            </a:r>
            <a:endParaRPr lang="en-US" sz="2000" dirty="0"/>
          </a:p>
          <a:p>
            <a:r>
              <a:rPr lang="hu-HU" sz="2000" dirty="0"/>
              <a:t>amellett, </a:t>
            </a:r>
            <a:r>
              <a:rPr lang="en-US" sz="2000" dirty="0"/>
              <a:t> </a:t>
            </a:r>
            <a:r>
              <a:rPr lang="hu-HU" sz="2000" dirty="0"/>
              <a:t>hogy ekvivalens az eredeti nyelvtannal, minden </a:t>
            </a:r>
            <a:r>
              <a:rPr lang="hu-HU" sz="2000" dirty="0" err="1"/>
              <a:t>A</a:t>
            </a:r>
            <a:r>
              <a:rPr lang="hu-HU" sz="2000" baseline="-25000" dirty="0" err="1"/>
              <a:t>k</a:t>
            </a:r>
            <a:r>
              <a:rPr lang="hu-HU" sz="2000" dirty="0"/>
              <a:t> → </a:t>
            </a:r>
            <a:r>
              <a:rPr lang="hu-HU" sz="2000" dirty="0" err="1"/>
              <a:t>A</a:t>
            </a:r>
            <a:r>
              <a:rPr lang="hu-HU" sz="2000" baseline="-25000" dirty="0" err="1"/>
              <a:t>j</a:t>
            </a:r>
            <a:r>
              <a:rPr lang="hu-HU" sz="2000" dirty="0" err="1"/>
              <a:t>X</a:t>
            </a:r>
            <a:r>
              <a:rPr lang="hu-HU" sz="2000" dirty="0"/>
              <a:t>   alakú</a:t>
            </a:r>
            <a:endParaRPr lang="en-US" sz="2000" dirty="0"/>
          </a:p>
          <a:p>
            <a:r>
              <a:rPr lang="hu-HU" sz="2000" dirty="0"/>
              <a:t> szabályára k &lt; j. </a:t>
            </a:r>
            <a:r>
              <a:rPr lang="en-US" sz="2000" dirty="0"/>
              <a:t> </a:t>
            </a:r>
            <a:r>
              <a:rPr lang="hu-HU" sz="2000" dirty="0"/>
              <a:t>Növeljük  k  értékét 1-el, mindaddig folytassuk a fenti eljárást, </a:t>
            </a:r>
            <a:endParaRPr lang="en-US" sz="2000" dirty="0"/>
          </a:p>
          <a:p>
            <a:r>
              <a:rPr lang="hu-HU" sz="2000" dirty="0"/>
              <a:t>míg  k = n+1 –t el nem érjük. </a:t>
            </a:r>
            <a:r>
              <a:rPr lang="en-US" sz="2000" dirty="0"/>
              <a:t> </a:t>
            </a:r>
            <a:r>
              <a:rPr lang="hu-HU" sz="2000" dirty="0"/>
              <a:t>Ezzel a</a:t>
            </a:r>
            <a:r>
              <a:rPr lang="en-US" sz="2000" dirty="0"/>
              <a:t> </a:t>
            </a:r>
            <a:r>
              <a:rPr lang="en-US" sz="2000" dirty="0" err="1"/>
              <a:t>bizonyítást</a:t>
            </a:r>
            <a:r>
              <a:rPr lang="hu-HU" sz="2000" dirty="0"/>
              <a:t> befejez</a:t>
            </a:r>
            <a:r>
              <a:rPr lang="en-US" sz="2000" dirty="0"/>
              <a:t>t</a:t>
            </a:r>
            <a:r>
              <a:rPr lang="hu-HU" sz="2000" dirty="0"/>
              <a:t>ük.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Magyarázat</a:t>
            </a:r>
            <a:r>
              <a:rPr lang="en-US" sz="2000" dirty="0"/>
              <a:t>: </a:t>
            </a:r>
          </a:p>
          <a:p>
            <a:r>
              <a:rPr lang="hu-HU" sz="2000" dirty="0" err="1"/>
              <a:t>A</a:t>
            </a:r>
            <a:r>
              <a:rPr lang="hu-HU" sz="2000" baseline="-25000" dirty="0" err="1"/>
              <a:t>k</a:t>
            </a:r>
            <a:r>
              <a:rPr lang="hu-HU" sz="2000" dirty="0"/>
              <a:t> → A</a:t>
            </a:r>
            <a:r>
              <a:rPr lang="en-US" sz="2000" baseline="-25000" dirty="0"/>
              <a:t>k</a:t>
            </a:r>
            <a:r>
              <a:rPr lang="hu-HU" sz="2000" dirty="0"/>
              <a:t>X</a:t>
            </a:r>
            <a:r>
              <a:rPr lang="hu-HU" sz="2000" baseline="-25000" dirty="0"/>
              <a:t>1</a:t>
            </a:r>
            <a:r>
              <a:rPr lang="hu-HU" sz="2000" dirty="0"/>
              <a:t> , …, </a:t>
            </a:r>
            <a:r>
              <a:rPr lang="hu-HU" sz="2000" dirty="0" err="1"/>
              <a:t>A</a:t>
            </a:r>
            <a:r>
              <a:rPr lang="hu-HU" sz="2000" baseline="-25000" dirty="0" err="1"/>
              <a:t>k</a:t>
            </a:r>
            <a:r>
              <a:rPr lang="hu-HU" sz="2000" dirty="0"/>
              <a:t> → A</a:t>
            </a:r>
            <a:r>
              <a:rPr lang="en-US" sz="2000" baseline="-25000" dirty="0"/>
              <a:t>k</a:t>
            </a:r>
            <a:r>
              <a:rPr lang="hu-HU" sz="2000" dirty="0" err="1"/>
              <a:t>X</a:t>
            </a:r>
            <a:r>
              <a:rPr lang="hu-HU" sz="2000" baseline="-25000" dirty="0" err="1"/>
              <a:t>r</a:t>
            </a:r>
            <a:r>
              <a:rPr lang="hu-HU" sz="2000" dirty="0"/>
              <a:t>   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hu-HU" sz="2000" dirty="0"/>
              <a:t> </a:t>
            </a:r>
            <a:r>
              <a:rPr lang="hu-HU" sz="2000" dirty="0" err="1"/>
              <a:t>A</a:t>
            </a:r>
            <a:r>
              <a:rPr lang="hu-HU" sz="2000" baseline="-25000" dirty="0" err="1"/>
              <a:t>k</a:t>
            </a:r>
            <a:r>
              <a:rPr lang="hu-HU" sz="2000" dirty="0"/>
              <a:t> → Y</a:t>
            </a:r>
            <a:r>
              <a:rPr lang="hu-HU" sz="2000" baseline="-25000" dirty="0"/>
              <a:t>1</a:t>
            </a:r>
            <a:r>
              <a:rPr lang="hu-HU" sz="2000" dirty="0"/>
              <a:t> , …, </a:t>
            </a:r>
            <a:r>
              <a:rPr lang="hu-HU" sz="2000" dirty="0" err="1"/>
              <a:t>A</a:t>
            </a:r>
            <a:r>
              <a:rPr lang="hu-HU" sz="2000" baseline="-25000" dirty="0" err="1"/>
              <a:t>k</a:t>
            </a:r>
            <a:r>
              <a:rPr lang="hu-HU" sz="2000" dirty="0"/>
              <a:t> → </a:t>
            </a:r>
            <a:r>
              <a:rPr lang="hu-HU" sz="2000" dirty="0" err="1"/>
              <a:t>Y</a:t>
            </a:r>
            <a:r>
              <a:rPr lang="hu-HU" sz="2000" baseline="-25000" dirty="0" err="1"/>
              <a:t>s</a:t>
            </a:r>
            <a:r>
              <a:rPr lang="hu-HU" sz="2000" dirty="0"/>
              <a:t>    (</a:t>
            </a:r>
            <a:r>
              <a:rPr lang="hu-HU" sz="2000" dirty="0" err="1"/>
              <a:t>Y</a:t>
            </a:r>
            <a:r>
              <a:rPr lang="hu-HU" sz="2000" baseline="-25000" dirty="0" err="1"/>
              <a:t>i</a:t>
            </a:r>
            <a:r>
              <a:rPr lang="hu-HU" sz="2000" dirty="0"/>
              <a:t>  = </a:t>
            </a:r>
            <a:r>
              <a:rPr lang="hu-HU" sz="2000" dirty="0" err="1"/>
              <a:t>A</a:t>
            </a:r>
            <a:r>
              <a:rPr lang="hu-HU" sz="2000" baseline="-25000" dirty="0" err="1"/>
              <a:t>u</a:t>
            </a:r>
            <a:r>
              <a:rPr lang="hu-HU" sz="2000" dirty="0" err="1"/>
              <a:t>Y</a:t>
            </a:r>
            <a:r>
              <a:rPr lang="hu-HU" sz="2000" dirty="0"/>
              <a:t>’</a:t>
            </a:r>
            <a:r>
              <a:rPr lang="hu-HU" sz="2000" baseline="-25000" dirty="0"/>
              <a:t>i</a:t>
            </a:r>
            <a:r>
              <a:rPr lang="hu-HU" sz="2000" dirty="0"/>
              <a:t> , u &gt;k )</a:t>
            </a:r>
            <a:endParaRPr lang="en-US" sz="2000" dirty="0"/>
          </a:p>
          <a:p>
            <a:r>
              <a:rPr lang="en-US" sz="2000" dirty="0"/>
              <a:t>       </a:t>
            </a:r>
            <a:r>
              <a:rPr lang="hu-HU" sz="2000" dirty="0"/>
              <a:t> szabály</a:t>
            </a:r>
            <a:r>
              <a:rPr lang="en-US" sz="2000" dirty="0"/>
              <a:t>ok</a:t>
            </a:r>
            <a:r>
              <a:rPr lang="hu-HU" sz="2000" dirty="0"/>
              <a:t> helyett vegyük az    </a:t>
            </a:r>
            <a:endParaRPr lang="en-US" sz="2000" dirty="0"/>
          </a:p>
          <a:p>
            <a:r>
              <a:rPr lang="en-US" sz="2000" dirty="0"/>
              <a:t>       </a:t>
            </a:r>
            <a:r>
              <a:rPr lang="hu-HU" sz="2000" dirty="0"/>
              <a:t> </a:t>
            </a:r>
            <a:r>
              <a:rPr lang="hu-HU" sz="2000" dirty="0" err="1"/>
              <a:t>A</a:t>
            </a:r>
            <a:r>
              <a:rPr lang="hu-HU" sz="2000" baseline="-25000" dirty="0" err="1"/>
              <a:t>k</a:t>
            </a:r>
            <a:r>
              <a:rPr lang="hu-HU" sz="2000" dirty="0"/>
              <a:t> → </a:t>
            </a:r>
            <a:r>
              <a:rPr lang="hu-HU" sz="2000" dirty="0" err="1"/>
              <a:t>Y</a:t>
            </a:r>
            <a:r>
              <a:rPr lang="hu-HU" sz="2000" baseline="-25000" dirty="0" err="1"/>
              <a:t>m</a:t>
            </a:r>
            <a:r>
              <a:rPr lang="hu-HU" sz="2000" dirty="0" err="1"/>
              <a:t>Z</a:t>
            </a:r>
            <a:r>
              <a:rPr lang="hu-HU" sz="2000" baseline="-25000" dirty="0" err="1"/>
              <a:t>k</a:t>
            </a:r>
            <a:r>
              <a:rPr lang="hu-HU" sz="2000" dirty="0"/>
              <a:t> , m=1,…,s</a:t>
            </a:r>
            <a:r>
              <a:rPr lang="en-US" sz="2000" dirty="0"/>
              <a:t>  </a:t>
            </a:r>
            <a:r>
              <a:rPr lang="en-US" sz="2000" dirty="0" err="1"/>
              <a:t>valamint</a:t>
            </a:r>
            <a:r>
              <a:rPr lang="en-US" sz="2000" dirty="0"/>
              <a:t> a</a:t>
            </a:r>
          </a:p>
          <a:p>
            <a:r>
              <a:rPr lang="hu-HU" sz="2000" dirty="0"/>
              <a:t> </a:t>
            </a:r>
            <a:r>
              <a:rPr lang="en-US" sz="2000" dirty="0"/>
              <a:t>       </a:t>
            </a:r>
            <a:r>
              <a:rPr lang="hu-HU" sz="2000" dirty="0" err="1"/>
              <a:t>Z</a:t>
            </a:r>
            <a:r>
              <a:rPr lang="hu-HU" sz="2000" baseline="-25000" dirty="0" err="1"/>
              <a:t>k</a:t>
            </a:r>
            <a:r>
              <a:rPr lang="hu-HU" sz="2000" dirty="0"/>
              <a:t> → </a:t>
            </a:r>
            <a:r>
              <a:rPr lang="hu-HU" sz="2000" dirty="0" err="1"/>
              <a:t>X</a:t>
            </a:r>
            <a:r>
              <a:rPr lang="hu-HU" sz="2000" baseline="-25000" dirty="0" err="1"/>
              <a:t>t</a:t>
            </a:r>
            <a:r>
              <a:rPr lang="hu-HU" sz="2000" dirty="0"/>
              <a:t> </a:t>
            </a:r>
            <a:r>
              <a:rPr lang="en-US" sz="2000" dirty="0"/>
              <a:t> 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hu-HU" sz="2000" dirty="0" err="1"/>
              <a:t>Z</a:t>
            </a:r>
            <a:r>
              <a:rPr lang="hu-HU" sz="2000" baseline="-25000" dirty="0" err="1"/>
              <a:t>k</a:t>
            </a:r>
            <a:r>
              <a:rPr lang="hu-HU" sz="2000" dirty="0"/>
              <a:t> → </a:t>
            </a:r>
            <a:r>
              <a:rPr lang="hu-HU" sz="2000" dirty="0" err="1"/>
              <a:t>X</a:t>
            </a:r>
            <a:r>
              <a:rPr lang="hu-HU" sz="2000" baseline="-25000" dirty="0" err="1"/>
              <a:t>t</a:t>
            </a:r>
            <a:r>
              <a:rPr lang="en-US" sz="2000" dirty="0"/>
              <a:t>Z</a:t>
            </a:r>
            <a:r>
              <a:rPr lang="hu-HU" sz="2000" baseline="-25000" dirty="0"/>
              <a:t>k</a:t>
            </a:r>
            <a:r>
              <a:rPr lang="hu-HU" sz="2000" dirty="0"/>
              <a:t> , t=1,…, r</a:t>
            </a:r>
            <a:r>
              <a:rPr lang="en-US" sz="2000" dirty="0"/>
              <a:t>  </a:t>
            </a:r>
          </a:p>
          <a:p>
            <a:r>
              <a:rPr lang="en-US" sz="2000" dirty="0" err="1"/>
              <a:t>szabályokat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Előbb-utóbb</a:t>
            </a:r>
            <a:r>
              <a:rPr lang="en-US" sz="2000" dirty="0"/>
              <a:t> “</a:t>
            </a:r>
            <a:r>
              <a:rPr lang="en-US" sz="2000" dirty="0" err="1"/>
              <a:t>lecseréljük</a:t>
            </a:r>
            <a:r>
              <a:rPr lang="en-US" sz="2000" dirty="0"/>
              <a:t>” a </a:t>
            </a:r>
            <a:r>
              <a:rPr lang="en-US" sz="2000" dirty="0" err="1"/>
              <a:t>sztring</a:t>
            </a:r>
            <a:r>
              <a:rPr lang="en-US" sz="2000" dirty="0"/>
              <a:t> </a:t>
            </a:r>
            <a:r>
              <a:rPr lang="en-US" sz="2000" dirty="0" err="1"/>
              <a:t>elejéről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hu-HU" sz="2000" dirty="0" err="1"/>
              <a:t>A</a:t>
            </a:r>
            <a:r>
              <a:rPr lang="hu-HU" sz="2000" baseline="-25000" dirty="0" err="1"/>
              <a:t>k</a:t>
            </a:r>
            <a:r>
              <a:rPr lang="hu-HU" sz="2000" baseline="-25000" dirty="0"/>
              <a:t> </a:t>
            </a:r>
            <a:r>
              <a:rPr lang="en-US" sz="2000" dirty="0"/>
              <a:t>–t:</a:t>
            </a:r>
          </a:p>
          <a:p>
            <a:r>
              <a:rPr lang="hu-HU" sz="2000" dirty="0" err="1"/>
              <a:t>A</a:t>
            </a:r>
            <a:r>
              <a:rPr lang="hu-HU" sz="2000" baseline="-25000" dirty="0" err="1"/>
              <a:t>k</a:t>
            </a:r>
            <a:r>
              <a:rPr lang="hu-HU" sz="2000" dirty="0"/>
              <a:t> </a:t>
            </a:r>
            <a:r>
              <a:rPr lang="en-US" sz="2000" dirty="0"/>
              <a:t>=&gt;</a:t>
            </a:r>
            <a:r>
              <a:rPr lang="hu-HU" sz="2000" dirty="0"/>
              <a:t> A</a:t>
            </a:r>
            <a:r>
              <a:rPr lang="en-US" sz="2000" baseline="-25000" dirty="0"/>
              <a:t>k</a:t>
            </a:r>
            <a:r>
              <a:rPr lang="hu-HU" sz="2000" dirty="0"/>
              <a:t>X</a:t>
            </a:r>
            <a:r>
              <a:rPr lang="en-US" sz="2000" baseline="-25000" dirty="0" err="1"/>
              <a:t>i</a:t>
            </a:r>
            <a:r>
              <a:rPr lang="hu-HU" sz="2000" baseline="-25000" dirty="0"/>
              <a:t>1</a:t>
            </a:r>
            <a:r>
              <a:rPr lang="en-US" sz="2000" baseline="-25000" dirty="0"/>
              <a:t>  </a:t>
            </a:r>
            <a:r>
              <a:rPr lang="en-US" sz="2000" dirty="0"/>
              <a:t>=&gt;</a:t>
            </a:r>
            <a:r>
              <a:rPr lang="en-US" sz="2000" baseline="-25000" dirty="0"/>
              <a:t> </a:t>
            </a:r>
            <a:r>
              <a:rPr lang="hu-HU" sz="2000" dirty="0"/>
              <a:t>A</a:t>
            </a:r>
            <a:r>
              <a:rPr lang="en-US" sz="2000" baseline="-25000" dirty="0"/>
              <a:t>k </a:t>
            </a:r>
            <a:r>
              <a:rPr lang="hu-HU" sz="2000" dirty="0"/>
              <a:t>X</a:t>
            </a:r>
            <a:r>
              <a:rPr lang="en-US" sz="2000" baseline="-25000" dirty="0"/>
              <a:t>i2</a:t>
            </a:r>
            <a:r>
              <a:rPr lang="hu-HU" sz="2000" baseline="-25000" dirty="0"/>
              <a:t> </a:t>
            </a:r>
            <a:r>
              <a:rPr lang="hu-HU" sz="2000" dirty="0"/>
              <a:t>X</a:t>
            </a:r>
            <a:r>
              <a:rPr lang="en-US" sz="2000" baseline="-25000" dirty="0" err="1"/>
              <a:t>i</a:t>
            </a:r>
            <a:r>
              <a:rPr lang="hu-HU" sz="2000" baseline="-25000" dirty="0"/>
              <a:t>1</a:t>
            </a:r>
            <a:r>
              <a:rPr lang="en-US" sz="2000" baseline="-25000" dirty="0"/>
              <a:t>  </a:t>
            </a:r>
            <a:r>
              <a:rPr lang="en-US" sz="2000" dirty="0"/>
              <a:t>=&gt; … =&gt; </a:t>
            </a:r>
            <a:r>
              <a:rPr lang="hu-HU" sz="2000" dirty="0"/>
              <a:t>A</a:t>
            </a:r>
            <a:r>
              <a:rPr lang="en-US" sz="2000" baseline="-25000" dirty="0"/>
              <a:t>k </a:t>
            </a:r>
            <a:r>
              <a:rPr lang="hu-HU" sz="2000" dirty="0"/>
              <a:t>X</a:t>
            </a:r>
            <a:r>
              <a:rPr lang="en-US" sz="2000" baseline="-25000" dirty="0"/>
              <a:t>i2</a:t>
            </a:r>
            <a:r>
              <a:rPr lang="hu-HU" sz="2000" baseline="-25000" dirty="0"/>
              <a:t> </a:t>
            </a:r>
            <a:r>
              <a:rPr lang="en-US" sz="2000" dirty="0"/>
              <a:t>…</a:t>
            </a:r>
            <a:r>
              <a:rPr lang="hu-HU" sz="2000" dirty="0"/>
              <a:t>X</a:t>
            </a:r>
            <a:r>
              <a:rPr lang="en-US" sz="2000" baseline="-25000" dirty="0"/>
              <a:t>i2</a:t>
            </a:r>
            <a:r>
              <a:rPr lang="hu-HU" sz="2000" baseline="-25000" dirty="0"/>
              <a:t> </a:t>
            </a:r>
            <a:r>
              <a:rPr lang="hu-HU" sz="2000" dirty="0"/>
              <a:t>X</a:t>
            </a:r>
            <a:r>
              <a:rPr lang="en-US" sz="2000" baseline="-25000" dirty="0" err="1"/>
              <a:t>i</a:t>
            </a:r>
            <a:r>
              <a:rPr lang="hu-HU" sz="2000" baseline="-25000" dirty="0"/>
              <a:t>1</a:t>
            </a:r>
            <a:r>
              <a:rPr lang="en-US" sz="2000" baseline="-25000" dirty="0"/>
              <a:t> </a:t>
            </a:r>
            <a:r>
              <a:rPr lang="en-US" sz="2000" dirty="0"/>
              <a:t>=&gt;</a:t>
            </a:r>
            <a:r>
              <a:rPr lang="en-US" sz="2000" baseline="-25000" dirty="0"/>
              <a:t>  </a:t>
            </a:r>
            <a:r>
              <a:rPr lang="en-US" sz="2000" dirty="0" err="1"/>
              <a:t>Y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 </a:t>
            </a:r>
            <a:r>
              <a:rPr lang="hu-HU" sz="2000" dirty="0"/>
              <a:t>X</a:t>
            </a:r>
            <a:r>
              <a:rPr lang="en-US" sz="2000" baseline="-25000" dirty="0"/>
              <a:t>it</a:t>
            </a:r>
            <a:r>
              <a:rPr lang="hu-HU" sz="2000" baseline="-25000" dirty="0"/>
              <a:t> </a:t>
            </a:r>
            <a:r>
              <a:rPr lang="en-US" sz="2000" dirty="0"/>
              <a:t>…</a:t>
            </a:r>
            <a:r>
              <a:rPr lang="hu-HU" sz="2000" dirty="0"/>
              <a:t>X</a:t>
            </a:r>
            <a:r>
              <a:rPr lang="en-US" sz="2000" baseline="-25000" dirty="0"/>
              <a:t>i2</a:t>
            </a:r>
            <a:r>
              <a:rPr lang="hu-HU" sz="2000" baseline="-25000" dirty="0"/>
              <a:t> </a:t>
            </a:r>
            <a:r>
              <a:rPr lang="hu-HU" sz="2000" dirty="0"/>
              <a:t>X</a:t>
            </a:r>
            <a:r>
              <a:rPr lang="en-US" sz="2000" baseline="-25000" dirty="0" err="1"/>
              <a:t>i</a:t>
            </a:r>
            <a:r>
              <a:rPr lang="hu-HU" sz="2000" baseline="-25000" dirty="0"/>
              <a:t>1</a:t>
            </a:r>
            <a:r>
              <a:rPr lang="en-US" sz="2000" baseline="-25000" dirty="0"/>
              <a:t> </a:t>
            </a:r>
            <a:endParaRPr lang="en-US" sz="2000" dirty="0"/>
          </a:p>
          <a:p>
            <a:r>
              <a:rPr lang="en-US" sz="2000" dirty="0" err="1"/>
              <a:t>Ugyanez</a:t>
            </a:r>
            <a:r>
              <a:rPr lang="en-US" sz="2000" dirty="0"/>
              <a:t> </a:t>
            </a:r>
            <a:r>
              <a:rPr lang="en-US" sz="2000" dirty="0" err="1"/>
              <a:t>elérhető</a:t>
            </a:r>
            <a:r>
              <a:rPr lang="en-US" sz="2000" dirty="0"/>
              <a:t> a </a:t>
            </a:r>
            <a:r>
              <a:rPr lang="en-US" sz="2000" dirty="0" err="1"/>
              <a:t>második</a:t>
            </a:r>
            <a:r>
              <a:rPr lang="en-US" sz="2000" dirty="0"/>
              <a:t> </a:t>
            </a:r>
            <a:r>
              <a:rPr lang="en-US" sz="2000" dirty="0" err="1"/>
              <a:t>szabályhalmazzal</a:t>
            </a:r>
            <a:r>
              <a:rPr lang="en-US" sz="2000" dirty="0"/>
              <a:t>: </a:t>
            </a:r>
          </a:p>
          <a:p>
            <a:r>
              <a:rPr lang="hu-HU" sz="2000" dirty="0" err="1"/>
              <a:t>A</a:t>
            </a:r>
            <a:r>
              <a:rPr lang="hu-HU" sz="2000" baseline="-25000" dirty="0" err="1"/>
              <a:t>k</a:t>
            </a:r>
            <a:r>
              <a:rPr lang="hu-HU" sz="2000" dirty="0"/>
              <a:t> </a:t>
            </a:r>
            <a:r>
              <a:rPr lang="en-US" sz="2000" dirty="0"/>
              <a:t>=&gt;</a:t>
            </a:r>
            <a:r>
              <a:rPr lang="hu-HU" sz="2000" dirty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j</a:t>
            </a:r>
            <a:r>
              <a:rPr lang="en-US" sz="2000" dirty="0" err="1"/>
              <a:t>Z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 </a:t>
            </a:r>
            <a:r>
              <a:rPr lang="en-US" sz="2000" dirty="0"/>
              <a:t>=&gt;</a:t>
            </a:r>
            <a:r>
              <a:rPr lang="en-US" sz="2000" baseline="-25000" dirty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 </a:t>
            </a:r>
            <a:r>
              <a:rPr lang="hu-HU" sz="2000" dirty="0"/>
              <a:t>X</a:t>
            </a:r>
            <a:r>
              <a:rPr lang="en-US" sz="2000" baseline="-25000" dirty="0"/>
              <a:t>it</a:t>
            </a:r>
            <a:r>
              <a:rPr lang="hu-HU" sz="2000" baseline="-25000" dirty="0"/>
              <a:t> </a:t>
            </a:r>
            <a:r>
              <a:rPr lang="en-US" sz="2000" dirty="0" err="1"/>
              <a:t>Z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 </a:t>
            </a:r>
            <a:r>
              <a:rPr lang="en-US" sz="2000" dirty="0"/>
              <a:t>=&gt; … =&gt; </a:t>
            </a:r>
            <a:r>
              <a:rPr lang="en-US" sz="2000" dirty="0" err="1"/>
              <a:t>Y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 </a:t>
            </a:r>
            <a:r>
              <a:rPr lang="hu-HU" sz="2000" dirty="0"/>
              <a:t>X</a:t>
            </a:r>
            <a:r>
              <a:rPr lang="en-US" sz="2000" baseline="-25000" dirty="0"/>
              <a:t>it</a:t>
            </a:r>
            <a:r>
              <a:rPr lang="hu-HU" sz="2000" baseline="-25000" dirty="0"/>
              <a:t> </a:t>
            </a:r>
            <a:r>
              <a:rPr lang="en-US" sz="2000" dirty="0"/>
              <a:t>…</a:t>
            </a:r>
            <a:r>
              <a:rPr lang="hu-HU" sz="2000" dirty="0"/>
              <a:t>X</a:t>
            </a:r>
            <a:r>
              <a:rPr lang="en-US" sz="2000" baseline="-25000" dirty="0"/>
              <a:t>i2</a:t>
            </a:r>
            <a:r>
              <a:rPr lang="hu-HU" sz="2000" baseline="-25000" dirty="0"/>
              <a:t> </a:t>
            </a:r>
            <a:r>
              <a:rPr lang="en-US" sz="2000" dirty="0" err="1"/>
              <a:t>Z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=&gt;</a:t>
            </a:r>
            <a:r>
              <a:rPr lang="en-US" sz="2000" baseline="-25000" dirty="0"/>
              <a:t>  </a:t>
            </a:r>
            <a:r>
              <a:rPr lang="en-US" sz="2000" dirty="0" err="1"/>
              <a:t>Y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 </a:t>
            </a:r>
            <a:r>
              <a:rPr lang="hu-HU" sz="2000" dirty="0"/>
              <a:t>X</a:t>
            </a:r>
            <a:r>
              <a:rPr lang="en-US" sz="2000" baseline="-25000" dirty="0"/>
              <a:t>it</a:t>
            </a:r>
            <a:r>
              <a:rPr lang="hu-HU" sz="2000" baseline="-25000" dirty="0"/>
              <a:t> </a:t>
            </a:r>
            <a:r>
              <a:rPr lang="en-US" sz="2000" dirty="0"/>
              <a:t>…</a:t>
            </a:r>
            <a:r>
              <a:rPr lang="hu-HU" sz="2000" dirty="0"/>
              <a:t>X</a:t>
            </a:r>
            <a:r>
              <a:rPr lang="en-US" sz="2000" baseline="-25000" dirty="0"/>
              <a:t>i2</a:t>
            </a:r>
            <a:r>
              <a:rPr lang="hu-HU" sz="2000" baseline="-25000" dirty="0"/>
              <a:t> </a:t>
            </a:r>
            <a:r>
              <a:rPr lang="hu-HU" sz="2000" dirty="0"/>
              <a:t>X</a:t>
            </a:r>
            <a:r>
              <a:rPr lang="en-US" sz="2000" baseline="-25000" dirty="0" err="1"/>
              <a:t>i</a:t>
            </a:r>
            <a:r>
              <a:rPr lang="hu-HU" sz="2000" baseline="-25000" dirty="0"/>
              <a:t>1</a:t>
            </a:r>
            <a:r>
              <a:rPr lang="en-US" sz="2000" baseline="-25000" dirty="0"/>
              <a:t>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347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28600" y="457199"/>
            <a:ext cx="8610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/>
              <a:t>Láncszabálymentesség</a:t>
            </a:r>
            <a:r>
              <a:rPr lang="en-US" sz="2000" b="1" dirty="0"/>
              <a:t> (</a:t>
            </a:r>
            <a:r>
              <a:rPr lang="en-US" sz="2000" b="1" dirty="0" err="1"/>
              <a:t>ciklusmentesség</a:t>
            </a:r>
            <a:r>
              <a:rPr lang="en-US" sz="2000" b="1" dirty="0"/>
              <a:t>)</a:t>
            </a:r>
            <a:r>
              <a:rPr lang="hu-HU" sz="2000" b="1" dirty="0"/>
              <a:t>:</a:t>
            </a:r>
            <a:r>
              <a:rPr lang="hu-HU" sz="2000" dirty="0"/>
              <a:t> mint a Chomsky-féle normál alaknál. Legyen  </a:t>
            </a:r>
            <a:endParaRPr lang="en-US" sz="2000" dirty="0"/>
          </a:p>
          <a:p>
            <a:r>
              <a:rPr lang="hu-HU" sz="2000" dirty="0"/>
              <a:t>G= ( V</a:t>
            </a:r>
            <a:r>
              <a:rPr lang="hu-HU" sz="2000" baseline="-25000" dirty="0"/>
              <a:t>N</a:t>
            </a:r>
            <a:r>
              <a:rPr lang="hu-HU" sz="2000" dirty="0"/>
              <a:t>, V</a:t>
            </a:r>
            <a:r>
              <a:rPr lang="hu-HU" sz="2000" baseline="-25000" dirty="0"/>
              <a:t>T</a:t>
            </a:r>
            <a:r>
              <a:rPr lang="hu-HU" sz="2000" dirty="0"/>
              <a:t>, S, H) egy   </a:t>
            </a:r>
            <a:r>
              <a:rPr lang="hu-HU" sz="2000" dirty="0" err="1"/>
              <a:t>λ-mentes</a:t>
            </a:r>
            <a:r>
              <a:rPr lang="hu-HU" sz="2000" dirty="0"/>
              <a:t> környezetfüggetlen nyelvtan, s minden  A 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V</a:t>
            </a:r>
            <a:r>
              <a:rPr lang="hu-HU" sz="2000" baseline="-25000" dirty="0"/>
              <a:t>N</a:t>
            </a:r>
            <a:r>
              <a:rPr lang="hu-HU" sz="2000" dirty="0"/>
              <a:t> </a:t>
            </a:r>
            <a:endParaRPr lang="en-US" sz="2000" dirty="0"/>
          </a:p>
          <a:p>
            <a:r>
              <a:rPr lang="hu-HU" sz="2000" dirty="0"/>
              <a:t>esetén </a:t>
            </a:r>
            <a:r>
              <a:rPr lang="en-US" sz="2000" dirty="0"/>
              <a:t>k</a:t>
            </a:r>
            <a:r>
              <a:rPr lang="hu-HU" sz="2000" dirty="0"/>
              <a:t>épezzük a következő halmazokat: </a:t>
            </a:r>
            <a:endParaRPr lang="en-US" sz="2000" dirty="0"/>
          </a:p>
          <a:p>
            <a:r>
              <a:rPr lang="hu-HU" sz="2000" dirty="0"/>
              <a:t> U</a:t>
            </a:r>
            <a:r>
              <a:rPr lang="hu-HU" sz="2000" baseline="-25000" dirty="0"/>
              <a:t>1</a:t>
            </a:r>
            <a:r>
              <a:rPr lang="hu-HU" sz="2000" dirty="0"/>
              <a:t> (A)={ B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V : A → B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H}</a:t>
            </a:r>
            <a:endParaRPr lang="en-US" sz="2000" dirty="0"/>
          </a:p>
          <a:p>
            <a:r>
              <a:rPr lang="hu-HU" sz="2000" dirty="0"/>
              <a:t> </a:t>
            </a:r>
            <a:r>
              <a:rPr lang="hu-HU" sz="2000" dirty="0" err="1"/>
              <a:t>U</a:t>
            </a:r>
            <a:r>
              <a:rPr lang="hu-HU" sz="2000" baseline="-25000" dirty="0" err="1"/>
              <a:t>i</a:t>
            </a:r>
            <a:r>
              <a:rPr lang="hu-HU" sz="2000" baseline="-25000" dirty="0"/>
              <a:t>+1</a:t>
            </a:r>
            <a:r>
              <a:rPr lang="hu-HU" sz="2000" dirty="0"/>
              <a:t> (A)= </a:t>
            </a:r>
            <a:r>
              <a:rPr lang="hu-HU" sz="2000" dirty="0" err="1"/>
              <a:t>U</a:t>
            </a:r>
            <a:r>
              <a:rPr lang="hu-HU" sz="2000" baseline="-25000" dirty="0" err="1"/>
              <a:t>i</a:t>
            </a:r>
            <a:r>
              <a:rPr lang="hu-HU" sz="2000" dirty="0"/>
              <a:t> (</a:t>
            </a:r>
            <a:r>
              <a:rPr lang="hu-HU" sz="2000" dirty="0" err="1"/>
              <a:t>A</a:t>
            </a:r>
            <a:r>
              <a:rPr lang="hu-HU" sz="2000" dirty="0"/>
              <a:t>)  U  {B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V : A’ → B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H,  A’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 </a:t>
            </a:r>
            <a:r>
              <a:rPr lang="hu-HU" sz="2000" dirty="0" err="1"/>
              <a:t>U</a:t>
            </a:r>
            <a:r>
              <a:rPr lang="hu-HU" sz="2000" baseline="-25000" dirty="0" err="1"/>
              <a:t>i</a:t>
            </a:r>
            <a:r>
              <a:rPr lang="hu-HU" sz="2000" dirty="0"/>
              <a:t> (</a:t>
            </a:r>
            <a:r>
              <a:rPr lang="hu-HU" sz="2000" dirty="0" err="1"/>
              <a:t>A</a:t>
            </a:r>
            <a:r>
              <a:rPr lang="hu-HU" sz="2000" dirty="0"/>
              <a:t>)}</a:t>
            </a:r>
            <a:endParaRPr lang="en-US" sz="2000" dirty="0"/>
          </a:p>
          <a:p>
            <a:r>
              <a:rPr lang="hu-HU" sz="2000" dirty="0"/>
              <a:t> U</a:t>
            </a:r>
            <a:r>
              <a:rPr lang="hu-HU" sz="2000" baseline="-25000" dirty="0"/>
              <a:t>1</a:t>
            </a:r>
            <a:r>
              <a:rPr lang="hu-HU" sz="2000" dirty="0"/>
              <a:t> (A)  valódi részhalmaza  U</a:t>
            </a:r>
            <a:r>
              <a:rPr lang="hu-HU" sz="2000" baseline="-25000" dirty="0"/>
              <a:t>2</a:t>
            </a:r>
            <a:r>
              <a:rPr lang="hu-HU" sz="2000" dirty="0"/>
              <a:t> (A)  </a:t>
            </a:r>
            <a:r>
              <a:rPr lang="hu-HU" sz="2000" dirty="0" err="1"/>
              <a:t>-nak</a:t>
            </a:r>
            <a:r>
              <a:rPr lang="hu-HU" sz="2000" dirty="0"/>
              <a:t>, U</a:t>
            </a:r>
            <a:r>
              <a:rPr lang="hu-HU" sz="2000" baseline="-25000" dirty="0"/>
              <a:t>2</a:t>
            </a:r>
            <a:r>
              <a:rPr lang="hu-HU" sz="2000" dirty="0"/>
              <a:t> (A)  valódi részhalmaza  U</a:t>
            </a:r>
            <a:r>
              <a:rPr lang="hu-HU" sz="2000" baseline="-25000" dirty="0"/>
              <a:t>3</a:t>
            </a:r>
            <a:r>
              <a:rPr lang="hu-HU" sz="2000" dirty="0"/>
              <a:t> (A)  </a:t>
            </a:r>
            <a:r>
              <a:rPr lang="hu-HU" sz="2000" dirty="0" err="1"/>
              <a:t>-nak</a:t>
            </a:r>
            <a:r>
              <a:rPr lang="hu-HU" sz="2000" dirty="0"/>
              <a:t>, … , </a:t>
            </a:r>
            <a:endParaRPr lang="en-US" sz="2000" dirty="0"/>
          </a:p>
          <a:p>
            <a:r>
              <a:rPr lang="hu-HU" sz="2000" dirty="0"/>
              <a:t>Lesz olyan  i  hogy  </a:t>
            </a:r>
            <a:r>
              <a:rPr lang="hu-HU" sz="2000" dirty="0" err="1"/>
              <a:t>U</a:t>
            </a:r>
            <a:r>
              <a:rPr lang="hu-HU" sz="2000" baseline="-25000" dirty="0" err="1"/>
              <a:t>i</a:t>
            </a:r>
            <a:r>
              <a:rPr lang="hu-HU" sz="2000" dirty="0"/>
              <a:t> (A)= </a:t>
            </a:r>
            <a:r>
              <a:rPr lang="hu-HU" sz="2000" dirty="0" err="1"/>
              <a:t>U</a:t>
            </a:r>
            <a:r>
              <a:rPr lang="hu-HU" sz="2000" baseline="-25000" dirty="0" err="1"/>
              <a:t>i</a:t>
            </a:r>
            <a:r>
              <a:rPr lang="hu-HU" sz="2000" baseline="-25000" dirty="0"/>
              <a:t>+1</a:t>
            </a:r>
            <a:r>
              <a:rPr lang="hu-HU" sz="2000" dirty="0"/>
              <a:t> (A).   Vezessük be az  U(A) jelölést erre az  </a:t>
            </a:r>
            <a:r>
              <a:rPr lang="hu-HU" sz="2000" dirty="0" err="1"/>
              <a:t>U</a:t>
            </a:r>
            <a:r>
              <a:rPr lang="hu-HU" sz="2000" baseline="-25000" dirty="0" err="1"/>
              <a:t>i</a:t>
            </a:r>
            <a:r>
              <a:rPr lang="hu-HU" sz="2000" dirty="0"/>
              <a:t> (A)  </a:t>
            </a:r>
            <a:endParaRPr lang="en-US" sz="2000" dirty="0"/>
          </a:p>
          <a:p>
            <a:r>
              <a:rPr lang="hu-HU" sz="2000" dirty="0"/>
              <a:t>halmazra. </a:t>
            </a:r>
            <a:endParaRPr lang="en-US" sz="2000" dirty="0"/>
          </a:p>
          <a:p>
            <a:endParaRPr lang="en-US" sz="2000" dirty="0"/>
          </a:p>
          <a:p>
            <a:r>
              <a:rPr lang="hu-HU" sz="2000" dirty="0"/>
              <a:t>Legyen továbbá minden  x  terminálisra definíció szerint U(x)={</a:t>
            </a:r>
            <a:r>
              <a:rPr lang="hu-HU" sz="2000" dirty="0" err="1"/>
              <a:t>x</a:t>
            </a:r>
            <a:r>
              <a:rPr lang="hu-HU" sz="2000" dirty="0"/>
              <a:t>}. </a:t>
            </a:r>
            <a:endParaRPr lang="en-US" sz="2000" dirty="0"/>
          </a:p>
          <a:p>
            <a:r>
              <a:rPr lang="hu-HU" sz="2000" dirty="0"/>
              <a:t> </a:t>
            </a:r>
            <a:endParaRPr lang="en-US" sz="2000" dirty="0"/>
          </a:p>
          <a:p>
            <a:r>
              <a:rPr lang="hu-HU" sz="2000" dirty="0"/>
              <a:t>Ekkor  G= ( V</a:t>
            </a:r>
            <a:r>
              <a:rPr lang="hu-HU" sz="2000" baseline="-25000" dirty="0"/>
              <a:t>N</a:t>
            </a:r>
            <a:r>
              <a:rPr lang="hu-HU" sz="2000" dirty="0"/>
              <a:t>, V</a:t>
            </a:r>
            <a:r>
              <a:rPr lang="hu-HU" sz="2000" baseline="-25000" dirty="0"/>
              <a:t>T</a:t>
            </a:r>
            <a:r>
              <a:rPr lang="hu-HU" sz="2000" dirty="0"/>
              <a:t>, S, H’)  az eredeti nyelvtannal ekvivalens nyelvtan lesz, ahol is az </a:t>
            </a:r>
            <a:endParaRPr lang="en-US" sz="2000" dirty="0"/>
          </a:p>
          <a:p>
            <a:r>
              <a:rPr lang="hu-HU" sz="2000" dirty="0"/>
              <a:t>új szabályhalmaz ez lesz: </a:t>
            </a:r>
            <a:endParaRPr lang="en-US" sz="2000" dirty="0"/>
          </a:p>
          <a:p>
            <a:r>
              <a:rPr lang="hu-HU" sz="2000" dirty="0"/>
              <a:t> </a:t>
            </a:r>
            <a:endParaRPr lang="en-US" sz="2000" dirty="0"/>
          </a:p>
          <a:p>
            <a:r>
              <a:rPr lang="hu-HU" sz="2000" dirty="0"/>
              <a:t>H’={A → X</a:t>
            </a:r>
            <a:r>
              <a:rPr lang="hu-HU" sz="2000" baseline="-25000" dirty="0"/>
              <a:t>1</a:t>
            </a:r>
            <a:r>
              <a:rPr lang="hu-HU" sz="2000" dirty="0"/>
              <a:t>…</a:t>
            </a:r>
            <a:r>
              <a:rPr lang="hu-HU" sz="2000" dirty="0" err="1"/>
              <a:t>X</a:t>
            </a:r>
            <a:r>
              <a:rPr lang="hu-HU" sz="2000" baseline="-25000" dirty="0" err="1"/>
              <a:t>k</a:t>
            </a:r>
            <a:r>
              <a:rPr lang="hu-HU" sz="2000" dirty="0"/>
              <a:t> |   A → Y</a:t>
            </a:r>
            <a:r>
              <a:rPr lang="hu-HU" sz="2000" baseline="-25000" dirty="0"/>
              <a:t>1</a:t>
            </a:r>
            <a:r>
              <a:rPr lang="hu-HU" sz="2000" dirty="0"/>
              <a:t>…</a:t>
            </a:r>
            <a:r>
              <a:rPr lang="hu-HU" sz="2000" dirty="0" err="1"/>
              <a:t>Y</a:t>
            </a:r>
            <a:r>
              <a:rPr lang="hu-HU" sz="2000" baseline="-25000" dirty="0" err="1"/>
              <a:t>k</a:t>
            </a:r>
            <a:r>
              <a:rPr lang="hu-HU" sz="2000" dirty="0"/>
              <a:t> 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H , k &gt;2 , Y</a:t>
            </a:r>
            <a:r>
              <a:rPr lang="hu-HU" sz="2000" baseline="-25000" dirty="0"/>
              <a:t>1</a:t>
            </a:r>
            <a:r>
              <a:rPr lang="hu-HU" sz="2000" dirty="0"/>
              <a:t> 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U(X</a:t>
            </a:r>
            <a:r>
              <a:rPr lang="hu-HU" sz="2000" baseline="-25000" dirty="0"/>
              <a:t>1</a:t>
            </a:r>
            <a:r>
              <a:rPr lang="hu-HU" sz="2000" dirty="0"/>
              <a:t>),…, </a:t>
            </a:r>
            <a:r>
              <a:rPr lang="hu-HU" sz="2000" dirty="0" err="1"/>
              <a:t>Y</a:t>
            </a:r>
            <a:r>
              <a:rPr lang="hu-HU" sz="2000" baseline="-25000" dirty="0" err="1"/>
              <a:t>k</a:t>
            </a:r>
            <a:r>
              <a:rPr lang="hu-HU" sz="2000" dirty="0"/>
              <a:t> 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U(</a:t>
            </a:r>
            <a:r>
              <a:rPr lang="hu-HU" sz="2000" dirty="0" err="1"/>
              <a:t>X</a:t>
            </a:r>
            <a:r>
              <a:rPr lang="hu-HU" sz="2000" baseline="-25000" dirty="0" err="1"/>
              <a:t>k</a:t>
            </a:r>
            <a:r>
              <a:rPr lang="hu-HU" sz="2000" dirty="0"/>
              <a:t>)} </a:t>
            </a:r>
            <a:r>
              <a:rPr lang="en-US" sz="2000" dirty="0"/>
              <a:t>∪</a:t>
            </a:r>
          </a:p>
          <a:p>
            <a:r>
              <a:rPr lang="hu-HU" sz="2000" dirty="0"/>
              <a:t>       {A → x |  B  →  x,  B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U(A),    x </a:t>
            </a:r>
            <a:r>
              <a:rPr lang="hu-HU" sz="2000" dirty="0">
                <a:sym typeface="Symbol"/>
              </a:rPr>
              <a:t></a:t>
            </a:r>
            <a:r>
              <a:rPr lang="hu-HU" sz="2000" dirty="0"/>
              <a:t> V</a:t>
            </a:r>
            <a:r>
              <a:rPr lang="hu-HU" sz="2000" baseline="-25000" dirty="0"/>
              <a:t>T</a:t>
            </a:r>
            <a:r>
              <a:rPr lang="hu-HU" sz="2000" dirty="0"/>
              <a:t> }.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310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57200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4630" y="1273526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 err="1"/>
              <a:t>Szintaktikai</a:t>
            </a:r>
            <a:r>
              <a:rPr lang="en-US" altLang="en-US" sz="2800" b="1" dirty="0"/>
              <a:t> </a:t>
            </a:r>
            <a:r>
              <a:rPr lang="hu-HU" altLang="en-US" sz="2800" b="1"/>
              <a:t>Elemzések:</a:t>
            </a:r>
            <a:endParaRPr lang="hu-HU" altLang="en-US" sz="2800" b="1" dirty="0"/>
          </a:p>
          <a:p>
            <a:r>
              <a:rPr lang="hu-HU" altLang="en-US" sz="2800" b="1" dirty="0"/>
              <a:t>általános felülről lefelé és alulról felfelé haladó elemzés</a:t>
            </a:r>
          </a:p>
        </p:txBody>
      </p:sp>
      <p:graphicFrame>
        <p:nvGraphicFramePr>
          <p:cNvPr id="7" name="Group 57"/>
          <p:cNvGraphicFramePr>
            <a:graphicFrameLocks noGrp="1"/>
          </p:cNvGraphicFramePr>
          <p:nvPr/>
        </p:nvGraphicFramePr>
        <p:xfrm>
          <a:off x="488430" y="2332389"/>
          <a:ext cx="8077200" cy="3182112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Az elemzés alapfeladata: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Adjunk olyan algoritmust, amely tetszőleges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G=(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S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H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környezetfüggetlen nyelvtan és w</a:t>
                      </a:r>
                      <a:r>
                        <a:rPr kumimoji="0" lang="hu-HU" alt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*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szó esetén eldönti, hogy wL(G) teljesül-e!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 felülről-lefelé haladó elemzések (top-down algoritmusok):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Az S kezdőszimbólumból kiindulva megpróbálunk felépíteni egy olyan derivációs fát, amelynek a határa w.</a:t>
                      </a:r>
                      <a:endParaRPr kumimoji="0" lang="hu-H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Az alulról-felfelé haladó elemzések (</a:t>
                      </a:r>
                      <a:r>
                        <a:rPr kumimoji="0" lang="hu-HU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bottom-up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algoritmusok):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w-ből kiindulva megpróbálunk felépíteni egy olyan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derivációs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fát, amelynek a gyökere S és a határa w.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572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en-US" sz="2800" b="1"/>
              <a:t>Felülről-lefelé haladó elemzések</a:t>
            </a:r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609600" y="1133475"/>
          <a:ext cx="8077200" cy="50292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Definíció: Alternatívák</a:t>
                      </a:r>
                      <a:endParaRPr kumimoji="0" lang="hu-HU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Egy adott A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nemterminális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lehetséges behelyettesítési szabályainak a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jobbolalai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 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</a:t>
                      </a:r>
                      <a:r>
                        <a:rPr kumimoji="0" lang="hu-HU" alt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│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</a:t>
                      </a:r>
                      <a:r>
                        <a:rPr kumimoji="0" lang="hu-HU" alt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2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│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… 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│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</a:t>
                      </a:r>
                      <a:r>
                        <a:rPr kumimoji="0" lang="hu-HU" alt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k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endParaRPr kumimoji="0" lang="hu-H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Definíció: Kiterjesztés</a:t>
                      </a:r>
                      <a:endParaRPr kumimoji="0" lang="hu-HU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Egy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nemterminálisnak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valamely alternatívájával való helyettesítése a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derivációs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fában.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Definíció: Illesztés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Annak ellenőrzése, hogy a kiterjesztésnél alkalmazott alternatívában szereplő terminálisok illeszkednek-e az elemzendő szó megfelelő részéhez.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Definíció: Felülről-lefelé haladó elemzés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Minden nemterminálisra lerögzítjük az alternatíváinak egy sorrendjét. Egy nemterminális kiterjesztése esetén az alternatívákat ebben a lerögzített sorrendben vizsgáljuk meg, hogy alkalmasak-e a kiterjesztésre. Ha nem találunk megfelelő alternatívát akkor egy backtrack-et (egy szinttel feljebb történő visszalépést) hajtunk végre.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074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altLang="en-US" sz="2800" b="1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/>
        </p:nvGraphicFramePr>
        <p:xfrm>
          <a:off x="609600" y="685800"/>
          <a:ext cx="8077200" cy="5925312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Algoritmus inputja:</a:t>
                      </a:r>
                      <a:endParaRPr kumimoji="0" lang="hu-HU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Egy nem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balrekurzív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G=(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S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H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környezetfüggetlen nyelvtan és egy w=a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2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…a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, n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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0 input szó.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 w szót n+1. szimbólumként egy # jel zárja le. A # nem tartozik sem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-hez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sem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-h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z.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Algoritmus outputja:</a:t>
                      </a:r>
                      <a:endParaRPr kumimoji="0" lang="hu-HU" altLang="en-US" sz="18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Igen jelzés, és a w szónak egy baloldali levezetése, ha w </a:t>
                      </a:r>
                      <a:r>
                        <a:rPr kumimoji="0" lang="hu-H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</a:t>
                      </a:r>
                      <a:r>
                        <a:rPr kumimoji="0" lang="hu-H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L(G).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Nem jelzés egyébként.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Módszer: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1. Minden A 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esetén rögzítsük le az A alternatíváit A  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│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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2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│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… 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│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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k  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 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alakban. Az A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i-dik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alternatíváját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</a:t>
                      </a:r>
                      <a:r>
                        <a:rPr kumimoji="0" lang="hu-HU" alt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jelöli.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Implementáláskor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(A,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párt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alkalmazzuk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</a:t>
                      </a:r>
                      <a:r>
                        <a:rPr kumimoji="0" lang="hu-HU" alt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jelölésére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.) 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2. Az elemzés (s, i, , ) alakú konfigurációk sorozata.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3. A konfigurációk halmazán megadunk egy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átmeneti relációt. A rákövetkező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 konfiguráció meghatározása az alábbiakban megadott felsorolásból történik.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4. A kezdő konfiguráció (q,1,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S).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A befejező konfiguráció: (t, n+1,,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w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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L(G) akkor és csak akkor, ha (q,1,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S)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*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(t, n+1, ,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99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en-US" sz="2800" b="1" dirty="0"/>
              <a:t>a konfiguráció</a:t>
            </a:r>
          </a:p>
        </p:txBody>
      </p:sp>
      <p:graphicFrame>
        <p:nvGraphicFramePr>
          <p:cNvPr id="4" name="Group 33"/>
          <p:cNvGraphicFramePr>
            <a:graphicFrameLocks noGrp="1"/>
          </p:cNvGraphicFramePr>
          <p:nvPr/>
        </p:nvGraphicFramePr>
        <p:xfrm>
          <a:off x="609600" y="685800"/>
          <a:ext cx="8077200" cy="3249168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(s, i, , )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értelmezése:</a:t>
                      </a:r>
                      <a:endParaRPr kumimoji="0" lang="hu-HU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    az elemzés állapota. </a:t>
                      </a: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q - normál</a:t>
                      </a: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 </a:t>
                      </a:r>
                      <a:r>
                        <a:rPr kumimoji="0" lang="hu-HU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-elfogadó</a:t>
                      </a:r>
                      <a:endParaRPr kumimoji="0" lang="hu-H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 - </a:t>
                      </a:r>
                      <a:r>
                        <a:rPr kumimoji="0" lang="hu-HU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backtrack</a:t>
                      </a:r>
                      <a:endParaRPr kumimoji="0" lang="hu-H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    pointer az input szóban (1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i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n+1)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  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jobbvégtetejű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verem, az elemzés története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backtrack-hez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és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  a baloldali levezetéshez. (Passzív verem)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  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balvégtetejű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verem, a még levezetendő baloldali mondatforma.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  (Aktív verem)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17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334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en-US" sz="2800" b="1" dirty="0"/>
              <a:t> átmeneti reláció</a:t>
            </a:r>
          </a:p>
        </p:txBody>
      </p:sp>
      <p:graphicFrame>
        <p:nvGraphicFramePr>
          <p:cNvPr id="4" name="Group 56"/>
          <p:cNvGraphicFramePr>
            <a:graphicFrameLocks noGrp="1"/>
          </p:cNvGraphicFramePr>
          <p:nvPr/>
        </p:nvGraphicFramePr>
        <p:xfrm>
          <a:off x="609600" y="685800"/>
          <a:ext cx="8077200" cy="5797296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3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1. Kiterjesztés: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(q, i, , A)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(q, i, A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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)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: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aktív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szimbólum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A)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egy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nemterminális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és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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első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alternatívája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2. Input illesztés sikeres: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a=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</a:t>
                      </a:r>
                      <a:r>
                        <a:rPr kumimoji="0" lang="hu-HU" alt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mellett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(q, i, , a)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(q, i+1, a, )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: 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aktív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szimbólum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egy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olyan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terminális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mely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pont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i-edik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betű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3. Sikeres elemzés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(q, n+1, ,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(t, n+1, ,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elértük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befejező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konfigurációt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4. Input illesztés sikertelen: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 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</a:t>
                      </a:r>
                      <a:r>
                        <a:rPr kumimoji="0" lang="hu-HU" alt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: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aktív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szimbólum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olyan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terminális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mely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nem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illeszkedik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inputra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: 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(q, i, , a)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(b, i, , a)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5. </a:t>
                      </a:r>
                      <a:r>
                        <a:rPr kumimoji="0" lang="hu-HU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Backtrack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az inputban: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állapotban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passzív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verem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tetején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terminális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van.</a:t>
                      </a:r>
                      <a:endParaRPr kumimoji="0" lang="hu-HU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(b, i, a, )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(b, i-1, , a)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6.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Backtrack a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kiterjesztésben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(b, i, A</a:t>
                      </a:r>
                      <a:r>
                        <a:rPr kumimoji="0" lang="hu-HU" alt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</a:t>
                      </a:r>
                      <a:r>
                        <a:rPr kumimoji="0" lang="hu-HU" alt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) esetén a 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jelet követi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endParaRPr kumimoji="0" lang="hu-HU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I.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A-nak van j+1. alternatívája</a:t>
                      </a: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(b, i, A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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)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(q, i, A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j+1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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j+1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)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vesszük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következő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alternatívát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romanUcPeriod" startAt="2"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i=1, A=S, és S-nek csak j alternatívája van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: n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incs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átmenet semelyik konfigurációba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elemzett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sztring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nem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eleme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nyelvnek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III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Egyébként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(b, i, A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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)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(b, i, , A)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nincs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több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alternatívája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A-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nak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visszatérünk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előző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szintre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. 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2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6147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345005-576C-420E-8282-969AFC3E5009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hu-HU" altLang="hu-HU" sz="1400"/>
          </a:p>
        </p:txBody>
      </p:sp>
      <p:sp>
        <p:nvSpPr>
          <p:cNvPr id="6148" name="Szövegdoboz 3"/>
          <p:cNvSpPr txBox="1">
            <a:spLocks noChangeArrowheads="1"/>
          </p:cNvSpPr>
          <p:nvPr/>
        </p:nvSpPr>
        <p:spPr bwMode="auto">
          <a:xfrm>
            <a:off x="28575" y="260350"/>
            <a:ext cx="9007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Egy sornyi assembly kód normálisan egyetlen gépi nyelvi utasításnak felel meg. Magas szintű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programozási nyelv esetén ez nem igaz: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x:= y+z;     (Algol 60)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L 3, Y             tedd az Y tartalmát a 3-as regiszterbe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A 3,Z              add hozzá Z-t a 3-as regiszter tartalmához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ST 3, X           tárold a 3-as regiszter tartalmát X-ben</a:t>
            </a:r>
          </a:p>
        </p:txBody>
      </p:sp>
      <p:sp>
        <p:nvSpPr>
          <p:cNvPr id="6149" name="Szövegdoboz 4"/>
          <p:cNvSpPr txBox="1">
            <a:spLocks noChangeArrowheads="1"/>
          </p:cNvSpPr>
          <p:nvPr/>
        </p:nvSpPr>
        <p:spPr bwMode="auto">
          <a:xfrm>
            <a:off x="0" y="2968625"/>
            <a:ext cx="856456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Egy tipikus magas szintű nyelven (Pascal, C)  írt utasítás megfelel körülbelül 10 assembly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utasításnak.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A programozási nyelvek komponensei:</a:t>
            </a:r>
            <a:r>
              <a:rPr lang="hu-HU" altLang="hu-HU" sz="18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adattípusok, objektumok és értékek a rajtuk definiált operációkkal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szabályok, melyek rögzítik a specifikált operációk közötti sorrendi összefüggéseket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szabályok, melyek rögzítik a program statikus szerkezetét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forrásnyelv: </a:t>
            </a:r>
            <a:r>
              <a:rPr lang="hu-HU" altLang="hu-HU" sz="1800"/>
              <a:t>amit a fordító inputként elfogad (általában magas szintű)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 </a:t>
            </a:r>
            <a:r>
              <a:rPr lang="hu-HU" altLang="hu-HU" sz="1800" b="1"/>
              <a:t>tárgynyelv :</a:t>
            </a:r>
            <a:r>
              <a:rPr lang="hu-HU" altLang="hu-HU" sz="1800"/>
              <a:t> amire fordít a fordító (általában alacsony szintű, néha gépi nyelv)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forráskód: </a:t>
            </a:r>
            <a:r>
              <a:rPr lang="hu-HU" altLang="hu-HU" sz="1800"/>
              <a:t>amit le kell fordítani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tárgykód: </a:t>
            </a:r>
            <a:r>
              <a:rPr lang="hu-HU" altLang="hu-HU" sz="1800"/>
              <a:t>a fordítás eredménye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0" y="-35859"/>
            <a:ext cx="8336513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Példa</a:t>
            </a:r>
            <a:r>
              <a:rPr lang="en-US" sz="1600" dirty="0"/>
              <a:t>. </a:t>
            </a:r>
            <a:r>
              <a:rPr lang="en-US" sz="1600" dirty="0" err="1"/>
              <a:t>Legyen</a:t>
            </a:r>
            <a:r>
              <a:rPr lang="en-US" sz="1600" dirty="0"/>
              <a:t>  </a:t>
            </a:r>
            <a:r>
              <a:rPr lang="hu-HU" sz="1600" dirty="0"/>
              <a:t>G=(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, V</a:t>
            </a:r>
            <a:r>
              <a:rPr lang="en-US" sz="1600" baseline="-25000" dirty="0"/>
              <a:t>T </a:t>
            </a:r>
            <a:r>
              <a:rPr lang="hu-HU" sz="1600" dirty="0"/>
              <a:t>,</a:t>
            </a:r>
            <a:r>
              <a:rPr lang="en-US" sz="1600" dirty="0"/>
              <a:t> S</a:t>
            </a:r>
            <a:r>
              <a:rPr lang="hu-HU" sz="1600" dirty="0"/>
              <a:t>,</a:t>
            </a:r>
            <a:r>
              <a:rPr lang="en-US" sz="1600" dirty="0"/>
              <a:t> H</a:t>
            </a:r>
            <a:r>
              <a:rPr lang="hu-HU" sz="1600" dirty="0"/>
              <a:t>), ahol H={ </a:t>
            </a:r>
            <a:r>
              <a:rPr lang="en-US" sz="1600" dirty="0"/>
              <a:t>S → T + S , S → T, T → a , T → b}.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Feladat</a:t>
            </a:r>
            <a:r>
              <a:rPr lang="en-US" sz="1600" dirty="0"/>
              <a:t>:   </a:t>
            </a:r>
            <a:r>
              <a:rPr lang="en-US" sz="1600" dirty="0" err="1"/>
              <a:t>b+a</a:t>
            </a:r>
            <a:r>
              <a:rPr lang="en-US" sz="1600" dirty="0"/>
              <a:t> ϵ L(G)? 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Alternatívák</a:t>
            </a:r>
            <a:r>
              <a:rPr lang="en-US" sz="1600" dirty="0"/>
              <a:t>:</a:t>
            </a:r>
          </a:p>
          <a:p>
            <a:r>
              <a:rPr lang="en-US" sz="1600" dirty="0"/>
              <a:t> S → T + S | T    </a:t>
            </a:r>
          </a:p>
          <a:p>
            <a:r>
              <a:rPr lang="en-US" sz="1600" dirty="0"/>
              <a:t>T → a | b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azaz</a:t>
            </a:r>
            <a:r>
              <a:rPr lang="en-US" sz="1600" dirty="0"/>
              <a:t>  S </a:t>
            </a:r>
            <a:r>
              <a:rPr lang="en-US" sz="1600" dirty="0" err="1"/>
              <a:t>alternatívái</a:t>
            </a:r>
            <a:r>
              <a:rPr lang="en-US" sz="1600" dirty="0"/>
              <a:t> : S1   = T+S,   S2 = T , T </a:t>
            </a:r>
            <a:r>
              <a:rPr lang="en-US" sz="1600" dirty="0" err="1"/>
              <a:t>alternatívái</a:t>
            </a:r>
            <a:r>
              <a:rPr lang="en-US" sz="1600" dirty="0"/>
              <a:t> :  T1 = a,  T2=b. 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Levezetés</a:t>
            </a:r>
            <a:r>
              <a:rPr lang="en-US" sz="1600" dirty="0"/>
              <a:t>: </a:t>
            </a:r>
          </a:p>
          <a:p>
            <a:r>
              <a:rPr lang="en-US" sz="1600" dirty="0"/>
              <a:t>(q, 1, λ, S) </a:t>
            </a:r>
            <a:r>
              <a:rPr lang="en-US" sz="1600" b="1" dirty="0"/>
              <a:t>˫</a:t>
            </a:r>
            <a:r>
              <a:rPr lang="en-US" sz="1600" dirty="0"/>
              <a:t> (q, 1,S1, T + S)     (S </a:t>
            </a:r>
            <a:r>
              <a:rPr lang="en-US" sz="1600" dirty="0" err="1"/>
              <a:t>kiterjesztése</a:t>
            </a:r>
            <a:r>
              <a:rPr lang="en-US" sz="1600" dirty="0"/>
              <a:t>)</a:t>
            </a:r>
          </a:p>
          <a:p>
            <a:r>
              <a:rPr lang="en-US" sz="1600" dirty="0"/>
              <a:t>˫ (q, 1,S1T1, a + S)                    (T </a:t>
            </a:r>
            <a:r>
              <a:rPr lang="en-US" sz="1600" dirty="0" err="1"/>
              <a:t>kiterjesztése</a:t>
            </a:r>
            <a:r>
              <a:rPr lang="en-US" sz="1600" dirty="0"/>
              <a:t>)</a:t>
            </a:r>
          </a:p>
          <a:p>
            <a:r>
              <a:rPr lang="en-US" sz="1600" dirty="0"/>
              <a:t>˫ (b, 1,S1T1, a + S)                    (</a:t>
            </a:r>
            <a:r>
              <a:rPr lang="en-US" sz="1600" dirty="0" err="1"/>
              <a:t>sikertelen</a:t>
            </a:r>
            <a:r>
              <a:rPr lang="en-US" sz="1600" dirty="0"/>
              <a:t> input </a:t>
            </a:r>
            <a:r>
              <a:rPr lang="en-US" sz="1600" dirty="0" err="1"/>
              <a:t>illesztés</a:t>
            </a:r>
            <a:r>
              <a:rPr lang="en-US" sz="1600" dirty="0"/>
              <a:t>)    </a:t>
            </a:r>
          </a:p>
          <a:p>
            <a:r>
              <a:rPr lang="en-US" sz="1600" dirty="0"/>
              <a:t>˫ (q, 1,S1T2, b + S)                    (backtrack a </a:t>
            </a:r>
            <a:r>
              <a:rPr lang="en-US" sz="1600" dirty="0" err="1"/>
              <a:t>kiterjesztésben</a:t>
            </a:r>
            <a:r>
              <a:rPr lang="en-US" sz="1600" dirty="0"/>
              <a:t> I.: T </a:t>
            </a:r>
            <a:r>
              <a:rPr lang="en-US" sz="1600" dirty="0" err="1"/>
              <a:t>következő</a:t>
            </a:r>
            <a:r>
              <a:rPr lang="en-US" sz="1600" dirty="0"/>
              <a:t> </a:t>
            </a:r>
            <a:r>
              <a:rPr lang="en-US" sz="1600" dirty="0" err="1"/>
              <a:t>alternatíváját</a:t>
            </a:r>
            <a:r>
              <a:rPr lang="en-US" sz="1600" dirty="0"/>
              <a:t> </a:t>
            </a:r>
            <a:r>
              <a:rPr lang="en-US" sz="1600" dirty="0" err="1"/>
              <a:t>vesszük</a:t>
            </a:r>
            <a:r>
              <a:rPr lang="en-US" sz="1600" dirty="0"/>
              <a:t>)</a:t>
            </a:r>
          </a:p>
          <a:p>
            <a:r>
              <a:rPr lang="en-US" sz="1600" dirty="0"/>
              <a:t>˫ (q, 2,S1T2b,+S)                      (</a:t>
            </a:r>
            <a:r>
              <a:rPr lang="en-US" sz="1600" dirty="0" err="1"/>
              <a:t>sikeres</a:t>
            </a:r>
            <a:r>
              <a:rPr lang="en-US" sz="1600" dirty="0"/>
              <a:t> input </a:t>
            </a:r>
            <a:r>
              <a:rPr lang="en-US" sz="1600" dirty="0" err="1"/>
              <a:t>illeszkedés</a:t>
            </a:r>
            <a:r>
              <a:rPr lang="en-US" sz="1600" dirty="0"/>
              <a:t>: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</a:t>
            </a:r>
            <a:r>
              <a:rPr lang="en-US" sz="1600" dirty="0"/>
              <a:t> </a:t>
            </a:r>
            <a:r>
              <a:rPr lang="en-US" sz="1600" dirty="0" err="1"/>
              <a:t>betű</a:t>
            </a:r>
            <a:r>
              <a:rPr lang="en-US" sz="1600" dirty="0"/>
              <a:t> b)</a:t>
            </a:r>
          </a:p>
          <a:p>
            <a:r>
              <a:rPr lang="en-US" sz="1600" dirty="0"/>
              <a:t>˫ (q, 3,S1T2b+,S)                       (</a:t>
            </a:r>
            <a:r>
              <a:rPr lang="en-US" sz="1600" dirty="0" err="1"/>
              <a:t>sikeres</a:t>
            </a:r>
            <a:r>
              <a:rPr lang="en-US" sz="1600" dirty="0"/>
              <a:t> input </a:t>
            </a:r>
            <a:r>
              <a:rPr lang="en-US" sz="1600" dirty="0" err="1"/>
              <a:t>illeszkedés</a:t>
            </a:r>
            <a:r>
              <a:rPr lang="en-US" sz="1600" dirty="0"/>
              <a:t>: a 2. </a:t>
            </a:r>
            <a:r>
              <a:rPr lang="en-US" sz="1600" dirty="0" err="1"/>
              <a:t>betű</a:t>
            </a:r>
            <a:r>
              <a:rPr lang="en-US" sz="1600" dirty="0"/>
              <a:t>  +)</a:t>
            </a:r>
          </a:p>
          <a:p>
            <a:r>
              <a:rPr lang="en-US" sz="1600" dirty="0"/>
              <a:t>˫ (q, 3,S1T2b + S1, T + S)          (S </a:t>
            </a:r>
            <a:r>
              <a:rPr lang="en-US" sz="1600" dirty="0" err="1"/>
              <a:t>kiterjesztése</a:t>
            </a:r>
            <a:r>
              <a:rPr lang="en-US" sz="1600" dirty="0"/>
              <a:t>)</a:t>
            </a:r>
          </a:p>
          <a:p>
            <a:r>
              <a:rPr lang="en-US" sz="1600" dirty="0"/>
              <a:t>˫ (q, 3,S1T2b + S1T1, a + S)       (T </a:t>
            </a:r>
            <a:r>
              <a:rPr lang="en-US" sz="1600" dirty="0" err="1"/>
              <a:t>kiterjesztése</a:t>
            </a:r>
            <a:r>
              <a:rPr lang="en-US" sz="1600" dirty="0"/>
              <a:t>)</a:t>
            </a:r>
          </a:p>
          <a:p>
            <a:r>
              <a:rPr lang="en-US" sz="1600" dirty="0"/>
              <a:t>˫ (q, 4,S1T2b + S1T1a,+S)         (</a:t>
            </a:r>
            <a:r>
              <a:rPr lang="en-US" sz="1600" dirty="0" err="1"/>
              <a:t>sikeres</a:t>
            </a:r>
            <a:r>
              <a:rPr lang="en-US" sz="1600" dirty="0"/>
              <a:t> input </a:t>
            </a:r>
            <a:r>
              <a:rPr lang="en-US" sz="1600" dirty="0" err="1"/>
              <a:t>illeszkedés</a:t>
            </a:r>
            <a:r>
              <a:rPr lang="en-US" sz="1600" dirty="0"/>
              <a:t>: a 3. </a:t>
            </a:r>
            <a:r>
              <a:rPr lang="en-US" sz="1600" dirty="0" err="1"/>
              <a:t>betű</a:t>
            </a:r>
            <a:r>
              <a:rPr lang="en-US" sz="1600" dirty="0"/>
              <a:t>  a)</a:t>
            </a:r>
          </a:p>
          <a:p>
            <a:r>
              <a:rPr lang="en-US" sz="1600" dirty="0"/>
              <a:t>˫ (b, 4,S1T2b + S1T1a,+S)        (</a:t>
            </a:r>
            <a:r>
              <a:rPr lang="en-US" sz="1600" dirty="0" err="1"/>
              <a:t>sikertelen</a:t>
            </a:r>
            <a:r>
              <a:rPr lang="en-US" sz="1600" dirty="0"/>
              <a:t> input </a:t>
            </a:r>
            <a:r>
              <a:rPr lang="en-US" sz="1600" dirty="0" err="1"/>
              <a:t>illesztés</a:t>
            </a:r>
            <a:r>
              <a:rPr lang="en-US" sz="1600" dirty="0"/>
              <a:t>)</a:t>
            </a:r>
          </a:p>
          <a:p>
            <a:r>
              <a:rPr lang="en-US" sz="1600" dirty="0"/>
              <a:t>˫ (b, 3,S1T2b + S1T1, a + S)      (backtrack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inputban</a:t>
            </a:r>
            <a:r>
              <a:rPr lang="en-US" sz="1600" dirty="0"/>
              <a:t>)</a:t>
            </a:r>
          </a:p>
          <a:p>
            <a:r>
              <a:rPr lang="en-US" sz="1600" dirty="0"/>
              <a:t>˫ (q, 3,S1T2b + S1T2, b + S)      (backtrack a </a:t>
            </a:r>
            <a:r>
              <a:rPr lang="en-US" sz="1600" dirty="0" err="1"/>
              <a:t>kiterjesztésben</a:t>
            </a:r>
            <a:r>
              <a:rPr lang="en-US" sz="1600" dirty="0"/>
              <a:t> I.: T </a:t>
            </a:r>
            <a:r>
              <a:rPr lang="en-US" sz="1600" dirty="0" err="1"/>
              <a:t>következő</a:t>
            </a:r>
            <a:r>
              <a:rPr lang="en-US" sz="1600" dirty="0"/>
              <a:t> </a:t>
            </a:r>
            <a:r>
              <a:rPr lang="en-US" sz="1600" dirty="0" err="1"/>
              <a:t>alternatíváját</a:t>
            </a:r>
            <a:r>
              <a:rPr lang="en-US" sz="1600" dirty="0"/>
              <a:t> </a:t>
            </a:r>
            <a:r>
              <a:rPr lang="en-US" sz="1600" dirty="0" err="1"/>
              <a:t>vesszük</a:t>
            </a:r>
            <a:r>
              <a:rPr lang="en-US" sz="1600" dirty="0"/>
              <a:t>)</a:t>
            </a:r>
          </a:p>
          <a:p>
            <a:r>
              <a:rPr lang="en-US" sz="1600" dirty="0"/>
              <a:t>˫ (b, 3,S1T2b + S1, T + S)          (backtrack a </a:t>
            </a:r>
            <a:r>
              <a:rPr lang="en-US" sz="1600" dirty="0" err="1"/>
              <a:t>kiterjesztésben</a:t>
            </a:r>
            <a:r>
              <a:rPr lang="en-US" sz="1600" dirty="0"/>
              <a:t> III.: </a:t>
            </a:r>
            <a:r>
              <a:rPr lang="en-US" sz="1600" dirty="0" err="1"/>
              <a:t>visszatérünk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előző</a:t>
            </a:r>
            <a:r>
              <a:rPr lang="en-US" sz="1600" dirty="0"/>
              <a:t> </a:t>
            </a:r>
            <a:r>
              <a:rPr lang="en-US" sz="1600" dirty="0" err="1"/>
              <a:t>szintre</a:t>
            </a:r>
            <a:r>
              <a:rPr lang="en-US" sz="1600" dirty="0"/>
              <a:t>) </a:t>
            </a:r>
          </a:p>
          <a:p>
            <a:r>
              <a:rPr lang="en-US" sz="1600" dirty="0"/>
              <a:t>˫ (q, 3,S1T2b + S2, T)               (backtrack a </a:t>
            </a:r>
            <a:r>
              <a:rPr lang="en-US" sz="1600" dirty="0" err="1"/>
              <a:t>kiterjesztésben</a:t>
            </a:r>
            <a:r>
              <a:rPr lang="en-US" sz="1600" dirty="0"/>
              <a:t> I.: S </a:t>
            </a:r>
            <a:r>
              <a:rPr lang="en-US" sz="1600" dirty="0" err="1"/>
              <a:t>következő</a:t>
            </a:r>
            <a:r>
              <a:rPr lang="en-US" sz="1600" dirty="0"/>
              <a:t> </a:t>
            </a:r>
            <a:r>
              <a:rPr lang="en-US" sz="1600" dirty="0" err="1"/>
              <a:t>alternatíváját</a:t>
            </a:r>
            <a:r>
              <a:rPr lang="en-US" sz="1600" dirty="0"/>
              <a:t> </a:t>
            </a:r>
            <a:r>
              <a:rPr lang="en-US" sz="1600" dirty="0" err="1"/>
              <a:t>vesszük</a:t>
            </a:r>
            <a:r>
              <a:rPr lang="en-US" sz="1600" dirty="0"/>
              <a:t>)</a:t>
            </a:r>
          </a:p>
          <a:p>
            <a:r>
              <a:rPr lang="en-US" sz="1600" dirty="0"/>
              <a:t>˫ (q, 3,S1T2b + S2T1, a)      (T </a:t>
            </a:r>
            <a:r>
              <a:rPr lang="en-US" sz="1600" dirty="0" err="1"/>
              <a:t>kiterjesztése</a:t>
            </a:r>
            <a:r>
              <a:rPr lang="en-US" sz="1600" dirty="0"/>
              <a:t>)</a:t>
            </a:r>
          </a:p>
          <a:p>
            <a:r>
              <a:rPr lang="en-US" sz="1600" dirty="0"/>
              <a:t>˫ (q, 4,S1T2b + S2T1a,λ)           (</a:t>
            </a:r>
            <a:r>
              <a:rPr lang="en-US" sz="1600" dirty="0" err="1"/>
              <a:t>sikeres</a:t>
            </a:r>
            <a:r>
              <a:rPr lang="en-US" sz="1600" dirty="0"/>
              <a:t> input </a:t>
            </a:r>
            <a:r>
              <a:rPr lang="en-US" sz="1600" dirty="0" err="1"/>
              <a:t>illesztés</a:t>
            </a:r>
            <a:r>
              <a:rPr lang="en-US" sz="1600" dirty="0"/>
              <a:t>: a 3. </a:t>
            </a:r>
            <a:r>
              <a:rPr lang="en-US" sz="1600" dirty="0" err="1"/>
              <a:t>betű</a:t>
            </a:r>
            <a:r>
              <a:rPr lang="en-US" sz="1600" dirty="0"/>
              <a:t>  a) </a:t>
            </a:r>
          </a:p>
          <a:p>
            <a:r>
              <a:rPr lang="en-US" sz="1600" dirty="0"/>
              <a:t>˫ (t, 4,S1T2b + S2T1a,λ).            (</a:t>
            </a:r>
            <a:r>
              <a:rPr lang="en-US" sz="1600" dirty="0" err="1"/>
              <a:t>sikeres</a:t>
            </a:r>
            <a:r>
              <a:rPr lang="en-US" sz="1600" dirty="0"/>
              <a:t> </a:t>
            </a:r>
            <a:r>
              <a:rPr lang="en-US" sz="1600" dirty="0" err="1"/>
              <a:t>elemzés</a:t>
            </a:r>
            <a:r>
              <a:rPr lang="en-US" sz="1600" dirty="0"/>
              <a:t>, </a:t>
            </a:r>
            <a:r>
              <a:rPr lang="en-US" sz="1600" dirty="0" err="1"/>
              <a:t>elértünk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végkonfigurációt</a:t>
            </a:r>
            <a:r>
              <a:rPr lang="en-US" sz="1600" dirty="0"/>
              <a:t>)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6735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57200" y="762000"/>
            <a:ext cx="850155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Következésképpen</a:t>
            </a:r>
            <a:r>
              <a:rPr lang="en-US" sz="1800" dirty="0"/>
              <a:t> b + a ϵ L(G).</a:t>
            </a:r>
          </a:p>
          <a:p>
            <a:r>
              <a:rPr lang="en-US" sz="1800" dirty="0" err="1"/>
              <a:t>Baloldali</a:t>
            </a:r>
            <a:r>
              <a:rPr lang="en-US" sz="1800" dirty="0"/>
              <a:t> </a:t>
            </a:r>
            <a:r>
              <a:rPr lang="en-US" sz="1800" dirty="0" err="1"/>
              <a:t>levezetés</a:t>
            </a:r>
            <a:r>
              <a:rPr lang="en-US" sz="1800" dirty="0"/>
              <a:t> (</a:t>
            </a:r>
            <a:r>
              <a:rPr lang="en-US" sz="1800" dirty="0" err="1"/>
              <a:t>mindig</a:t>
            </a:r>
            <a:r>
              <a:rPr lang="en-US" sz="1800" dirty="0"/>
              <a:t> </a:t>
            </a:r>
            <a:r>
              <a:rPr lang="en-US" sz="1800" dirty="0" err="1"/>
              <a:t>balról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első</a:t>
            </a:r>
            <a:r>
              <a:rPr lang="en-US" sz="1800" dirty="0"/>
              <a:t> </a:t>
            </a:r>
            <a:r>
              <a:rPr lang="en-US" sz="1800" dirty="0" err="1"/>
              <a:t>nemterminálist</a:t>
            </a:r>
            <a:r>
              <a:rPr lang="en-US" sz="1800" dirty="0"/>
              <a:t> </a:t>
            </a:r>
            <a:r>
              <a:rPr lang="en-US" sz="1800" dirty="0" err="1"/>
              <a:t>helyettesítjük</a:t>
            </a:r>
            <a:r>
              <a:rPr lang="en-US" sz="1800" dirty="0"/>
              <a:t>): 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baloldali</a:t>
            </a:r>
            <a:r>
              <a:rPr lang="en-US" sz="1800" dirty="0"/>
              <a:t> </a:t>
            </a:r>
            <a:r>
              <a:rPr lang="en-US" sz="1800" dirty="0" err="1"/>
              <a:t>levezetésben</a:t>
            </a:r>
            <a:r>
              <a:rPr lang="en-US" sz="1800" dirty="0"/>
              <a:t> </a:t>
            </a:r>
            <a:r>
              <a:rPr lang="en-US" sz="1800" dirty="0" err="1"/>
              <a:t>egymásután</a:t>
            </a:r>
            <a:r>
              <a:rPr lang="en-US" sz="1800" dirty="0"/>
              <a:t> </a:t>
            </a:r>
            <a:r>
              <a:rPr lang="en-US" sz="1800" dirty="0" err="1"/>
              <a:t>alkalmazandó</a:t>
            </a:r>
            <a:r>
              <a:rPr lang="en-US" sz="1800" dirty="0"/>
              <a:t> </a:t>
            </a:r>
            <a:r>
              <a:rPr lang="en-US" sz="1800" dirty="0" err="1"/>
              <a:t>alternatívák</a:t>
            </a:r>
            <a:r>
              <a:rPr lang="en-US" sz="1800" dirty="0"/>
              <a:t> </a:t>
            </a:r>
          </a:p>
          <a:p>
            <a:r>
              <a:rPr lang="en-US" sz="1800" dirty="0"/>
              <a:t>(</a:t>
            </a:r>
            <a:r>
              <a:rPr lang="en-US" sz="1800" dirty="0" err="1"/>
              <a:t>az</a:t>
            </a:r>
            <a:r>
              <a:rPr lang="en-US" sz="1800" dirty="0"/>
              <a:t> α</a:t>
            </a:r>
            <a:r>
              <a:rPr lang="en-US" sz="1800" dirty="0" err="1"/>
              <a:t>verem</a:t>
            </a:r>
            <a:r>
              <a:rPr lang="en-US" sz="1800" dirty="0"/>
              <a:t>  S1T2b + S2T1a  </a:t>
            </a:r>
            <a:r>
              <a:rPr lang="en-US" sz="1800" dirty="0" err="1"/>
              <a:t>tartalma</a:t>
            </a:r>
            <a:r>
              <a:rPr lang="en-US" sz="1800" dirty="0"/>
              <a:t> </a:t>
            </a:r>
            <a:r>
              <a:rPr lang="en-US" sz="1800" dirty="0" err="1"/>
              <a:t>alapján</a:t>
            </a:r>
            <a:r>
              <a:rPr lang="en-US" sz="1800" dirty="0"/>
              <a:t> a </a:t>
            </a:r>
            <a:r>
              <a:rPr lang="en-US" sz="1800" dirty="0" err="1"/>
              <a:t>szereplő</a:t>
            </a:r>
            <a:r>
              <a:rPr lang="en-US" sz="1800" dirty="0"/>
              <a:t> </a:t>
            </a:r>
            <a:r>
              <a:rPr lang="en-US" sz="1800" dirty="0" err="1"/>
              <a:t>terminálisok</a:t>
            </a:r>
            <a:r>
              <a:rPr lang="en-US" sz="1800" dirty="0"/>
              <a:t> </a:t>
            </a:r>
            <a:r>
              <a:rPr lang="en-US" sz="1800" dirty="0" err="1"/>
              <a:t>elhagyásával</a:t>
            </a:r>
            <a:r>
              <a:rPr lang="en-US" sz="1800" dirty="0"/>
              <a:t>):   </a:t>
            </a:r>
          </a:p>
          <a:p>
            <a:r>
              <a:rPr lang="en-US" sz="1800" dirty="0"/>
              <a:t>S1T2S2T1</a:t>
            </a:r>
          </a:p>
          <a:p>
            <a:endParaRPr lang="en-US" sz="1800" dirty="0"/>
          </a:p>
          <a:p>
            <a:r>
              <a:rPr lang="en-US" sz="1800" dirty="0" err="1"/>
              <a:t>Baloldali</a:t>
            </a:r>
            <a:r>
              <a:rPr lang="en-US" sz="1800" dirty="0"/>
              <a:t> </a:t>
            </a:r>
            <a:r>
              <a:rPr lang="en-US" sz="1800" dirty="0" err="1"/>
              <a:t>levezetés</a:t>
            </a:r>
            <a:r>
              <a:rPr lang="en-US" sz="1800" dirty="0"/>
              <a:t>: </a:t>
            </a:r>
          </a:p>
          <a:p>
            <a:r>
              <a:rPr lang="en-US" sz="1800" dirty="0"/>
              <a:t>(S1) S → T + S </a:t>
            </a:r>
            <a:r>
              <a:rPr lang="en-US" sz="1800" dirty="0" err="1"/>
              <a:t>alkalmazásával</a:t>
            </a:r>
            <a:r>
              <a:rPr lang="en-US" sz="1800" dirty="0"/>
              <a:t>:  S =&gt; T+S,     (T2)  T → b </a:t>
            </a:r>
            <a:r>
              <a:rPr lang="en-US" sz="1800" dirty="0" err="1"/>
              <a:t>alkalmazásával</a:t>
            </a:r>
            <a:r>
              <a:rPr lang="en-US" sz="1800" dirty="0"/>
              <a:t>  T+S =&gt; </a:t>
            </a:r>
            <a:r>
              <a:rPr lang="en-US" sz="1800" dirty="0" err="1"/>
              <a:t>b+S</a:t>
            </a:r>
            <a:r>
              <a:rPr lang="en-US" sz="1800" dirty="0"/>
              <a:t>, </a:t>
            </a:r>
          </a:p>
          <a:p>
            <a:r>
              <a:rPr lang="en-US" sz="1800" dirty="0"/>
              <a:t>(S2) S → T       </a:t>
            </a:r>
            <a:r>
              <a:rPr lang="en-US" sz="1800" dirty="0" err="1"/>
              <a:t>alkalmazásával</a:t>
            </a:r>
            <a:r>
              <a:rPr lang="en-US" sz="1800" dirty="0"/>
              <a:t> : </a:t>
            </a:r>
            <a:r>
              <a:rPr lang="en-US" sz="1800" dirty="0" err="1"/>
              <a:t>b+S</a:t>
            </a:r>
            <a:r>
              <a:rPr lang="en-US" sz="1800" dirty="0"/>
              <a:t> =&gt; </a:t>
            </a:r>
            <a:r>
              <a:rPr lang="en-US" sz="1800" dirty="0" err="1"/>
              <a:t>b+T</a:t>
            </a:r>
            <a:r>
              <a:rPr lang="en-US" sz="1800" dirty="0"/>
              <a:t>, (T1)   T → a </a:t>
            </a:r>
            <a:r>
              <a:rPr lang="en-US" sz="1800" dirty="0" err="1"/>
              <a:t>alkalmazásával</a:t>
            </a:r>
            <a:r>
              <a:rPr lang="en-US" sz="1800" dirty="0"/>
              <a:t>   </a:t>
            </a:r>
            <a:r>
              <a:rPr lang="en-US" sz="1800" dirty="0" err="1"/>
              <a:t>b+T</a:t>
            </a:r>
            <a:r>
              <a:rPr lang="en-US" sz="1800" dirty="0"/>
              <a:t> =&gt; </a:t>
            </a:r>
            <a:r>
              <a:rPr lang="en-US" sz="1800" dirty="0" err="1"/>
              <a:t>b+a</a:t>
            </a:r>
            <a:r>
              <a:rPr lang="en-US" sz="1800" dirty="0"/>
              <a:t>, 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 err="1"/>
              <a:t>azaz</a:t>
            </a:r>
            <a:r>
              <a:rPr lang="en-US" sz="1800" dirty="0"/>
              <a:t> a </a:t>
            </a:r>
            <a:r>
              <a:rPr lang="en-US" sz="1800" dirty="0" err="1"/>
              <a:t>következő</a:t>
            </a:r>
            <a:r>
              <a:rPr lang="en-US" sz="1800" dirty="0"/>
              <a:t> </a:t>
            </a:r>
            <a:r>
              <a:rPr lang="en-US" sz="1800" dirty="0" err="1"/>
              <a:t>baloldali</a:t>
            </a:r>
            <a:r>
              <a:rPr lang="en-US" sz="1800" dirty="0"/>
              <a:t> </a:t>
            </a:r>
            <a:r>
              <a:rPr lang="en-US" sz="1800" dirty="0" err="1"/>
              <a:t>levezetést</a:t>
            </a:r>
            <a:r>
              <a:rPr lang="en-US" sz="1800" dirty="0"/>
              <a:t> </a:t>
            </a:r>
            <a:r>
              <a:rPr lang="en-US" sz="1800" dirty="0" err="1"/>
              <a:t>kapjuk</a:t>
            </a:r>
            <a:r>
              <a:rPr lang="en-US" sz="1800" dirty="0"/>
              <a:t>: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S   =&gt; T+S =&gt; </a:t>
            </a:r>
            <a:r>
              <a:rPr lang="en-US" sz="1800" dirty="0" err="1"/>
              <a:t>b+S</a:t>
            </a:r>
            <a:r>
              <a:rPr lang="en-US" sz="1800" dirty="0"/>
              <a:t> =&gt; </a:t>
            </a:r>
            <a:r>
              <a:rPr lang="en-US" sz="1800" dirty="0" err="1"/>
              <a:t>b+T</a:t>
            </a:r>
            <a:r>
              <a:rPr lang="en-US" sz="1800" dirty="0"/>
              <a:t> =&gt; </a:t>
            </a:r>
            <a:r>
              <a:rPr lang="en-US" sz="1800" dirty="0" err="1"/>
              <a:t>b+a</a:t>
            </a:r>
            <a:r>
              <a:rPr lang="en-US" sz="1800" dirty="0"/>
              <a:t>. </a:t>
            </a:r>
          </a:p>
          <a:p>
            <a:r>
              <a:rPr lang="en-US" sz="18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51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048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 err="1"/>
              <a:t>Alulról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felfelé</a:t>
            </a:r>
            <a:r>
              <a:rPr lang="hu-HU" altLang="en-US" sz="2800" b="1" dirty="0"/>
              <a:t> haladó elemzések</a:t>
            </a:r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677056" y="778256"/>
          <a:ext cx="8077200" cy="4441952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Definíció: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Redukálás</a:t>
                      </a:r>
                      <a:endParaRPr kumimoji="0" lang="hu-HU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egy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szabály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jobboldalát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baloldalával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helyettesítjük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míg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felülről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lefelé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haladó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elemzésnél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baloldalt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helyettesítettük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jobbal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)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Definíció: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Léptetés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eggyel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tovább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haladunk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szóban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azaz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olvasunk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belőle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egy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szimbólumot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+mn-ea"/>
                          <a:cs typeface="+mn-cs"/>
                        </a:rPr>
                        <a:t>.</a:t>
                      </a:r>
                      <a:endParaRPr kumimoji="0" lang="hu-HU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Definíció: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Alulról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felfelé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haladó elemzés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elemzés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megkezdése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előtt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megsorszámozzuk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szabályokat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.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Ebben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sorrendben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vizsgáljuk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meg,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hogy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input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szó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eddig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beolvasott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részéből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redukálásokkal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keletkezett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mondatforma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valamely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szuffixe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(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végszelete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alkalmas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-e a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redukálásra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.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Ha nem találunk megfelelő alternatívát akkor egy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backtrack-et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egy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szinttel feljebb történő visszalépést) hajtunk végre.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400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457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1792" y="-342900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altLang="en-US" sz="2800" b="1" dirty="0"/>
          </a:p>
        </p:txBody>
      </p:sp>
      <p:graphicFrame>
        <p:nvGraphicFramePr>
          <p:cNvPr id="5" name="Group 40"/>
          <p:cNvGraphicFramePr>
            <a:graphicFrameLocks noGrp="1"/>
          </p:cNvGraphicFramePr>
          <p:nvPr/>
        </p:nvGraphicFramePr>
        <p:xfrm>
          <a:off x="545592" y="266700"/>
          <a:ext cx="8077200" cy="5431536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fontAlgn="base"/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Algoritmus inputja: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hu-HU" sz="1800" dirty="0"/>
                        <a:t>Egy nem </a:t>
                      </a:r>
                      <a:r>
                        <a:rPr lang="en-US" sz="1800" dirty="0" err="1"/>
                        <a:t>ciklikus</a:t>
                      </a:r>
                      <a:r>
                        <a:rPr lang="hu-HU" sz="1800" dirty="0"/>
                        <a:t> G=(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 </a:t>
                      </a:r>
                      <a:r>
                        <a:rPr lang="hu-HU" sz="1800" dirty="0"/>
                        <a:t>,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lang="en-US" sz="1800" baseline="0" dirty="0">
                          <a:sym typeface="Symbol"/>
                        </a:rPr>
                        <a:t> </a:t>
                      </a:r>
                      <a:r>
                        <a:rPr lang="hu-HU" sz="1800" dirty="0"/>
                        <a:t>,</a:t>
                      </a:r>
                      <a:r>
                        <a:rPr lang="en-US" sz="1800" dirty="0"/>
                        <a:t>S</a:t>
                      </a:r>
                      <a:r>
                        <a:rPr lang="en-US" sz="1800" baseline="0" dirty="0"/>
                        <a:t> </a:t>
                      </a:r>
                      <a:r>
                        <a:rPr lang="hu-HU" sz="1800" dirty="0"/>
                        <a:t>,</a:t>
                      </a:r>
                      <a:r>
                        <a:rPr lang="en-US" sz="1800" dirty="0"/>
                        <a:t>H</a:t>
                      </a:r>
                      <a:r>
                        <a:rPr lang="en-US" sz="1800" baseline="0" dirty="0"/>
                        <a:t> </a:t>
                      </a:r>
                      <a:r>
                        <a:rPr lang="hu-HU" sz="1800" dirty="0"/>
                        <a:t>) környezetfüggetlen nyelvtan és egy w=a</a:t>
                      </a:r>
                      <a:r>
                        <a:rPr lang="hu-HU" sz="1800" baseline="-25000" dirty="0"/>
                        <a:t>1</a:t>
                      </a:r>
                      <a:r>
                        <a:rPr lang="hu-HU" sz="1800" dirty="0"/>
                        <a:t>a</a:t>
                      </a:r>
                      <a:r>
                        <a:rPr lang="hu-HU" sz="1800" baseline="-25000" dirty="0"/>
                        <a:t>2</a:t>
                      </a:r>
                      <a:r>
                        <a:rPr lang="hu-HU" sz="1800" dirty="0"/>
                        <a:t>…a</a:t>
                      </a:r>
                      <a:r>
                        <a:rPr lang="hu-HU" sz="1800" baseline="-25000" dirty="0"/>
                        <a:t>n</a:t>
                      </a:r>
                      <a:r>
                        <a:rPr lang="hu-HU" sz="1800" dirty="0"/>
                        <a:t> , n </a:t>
                      </a:r>
                      <a:r>
                        <a:rPr lang="hu-HU" sz="1800" dirty="0">
                          <a:sym typeface="Symbol"/>
                        </a:rPr>
                        <a:t></a:t>
                      </a:r>
                      <a:r>
                        <a:rPr lang="hu-HU" sz="1800" dirty="0"/>
                        <a:t> </a:t>
                      </a:r>
                      <a:r>
                        <a:rPr lang="en-US" sz="1800"/>
                        <a:t>1</a:t>
                      </a:r>
                      <a:r>
                        <a:rPr lang="hu-HU" sz="1800"/>
                        <a:t> </a:t>
                      </a:r>
                      <a:r>
                        <a:rPr lang="hu-HU" sz="1800" dirty="0"/>
                        <a:t>input szó. </a:t>
                      </a:r>
                      <a:endParaRPr lang="en-US" sz="1800" dirty="0"/>
                    </a:p>
                    <a:p>
                      <a:pPr fontAlgn="base"/>
                      <a:r>
                        <a:rPr lang="hu-HU" sz="1800" dirty="0"/>
                        <a:t>A w szót n+1. szimbólumként egy # jel zárja le. A # nem tartozik sem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 </a:t>
                      </a:r>
                      <a:r>
                        <a:rPr lang="hu-HU" sz="1800" dirty="0" err="1"/>
                        <a:t>-hez</a:t>
                      </a:r>
                      <a:r>
                        <a:rPr lang="hu-HU" sz="1800" dirty="0"/>
                        <a:t>, sem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lang="hu-HU" sz="1800" dirty="0" err="1"/>
                        <a:t>-h</a:t>
                      </a:r>
                      <a:r>
                        <a:rPr lang="en-US" sz="1800" dirty="0"/>
                        <a:t>e</a:t>
                      </a:r>
                      <a:r>
                        <a:rPr lang="hu-HU" sz="1800" dirty="0"/>
                        <a:t>z.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fontAlgn="base"/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Algoritmus outputja: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hu-HU" sz="1800" dirty="0"/>
                        <a:t>Igen jelzés, és a w szónak egy </a:t>
                      </a:r>
                      <a:r>
                        <a:rPr lang="en-US" sz="1800" dirty="0" err="1"/>
                        <a:t>jobboldali</a:t>
                      </a:r>
                      <a:r>
                        <a:rPr lang="hu-HU" sz="1800" dirty="0"/>
                        <a:t> levezetése, ha w </a:t>
                      </a:r>
                      <a:r>
                        <a:rPr lang="hu-HU" sz="1800" dirty="0">
                          <a:sym typeface="Symbol"/>
                        </a:rPr>
                        <a:t></a:t>
                      </a:r>
                      <a:r>
                        <a:rPr lang="hu-HU" sz="1800" dirty="0"/>
                        <a:t> L(G).</a:t>
                      </a:r>
                      <a:endParaRPr lang="en-US" sz="1800" dirty="0"/>
                    </a:p>
                    <a:p>
                      <a:pPr fontAlgn="base"/>
                      <a:r>
                        <a:rPr lang="hu-HU" sz="1800" dirty="0"/>
                        <a:t>Nem jelzés egyébként.</a:t>
                      </a:r>
                      <a:endParaRPr lang="en-US" sz="18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Módszer:</a:t>
                      </a: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Sorszámozzuk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be H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elemeit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m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inden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   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H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esetén rögzítsük le az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 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    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sorszámát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.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2. Az elemzés (s, i, , ) alakú konfigurációk sorozata.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3. A konfigurációk halmazán megadunk egy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átmeneti relációt. A rákövetkező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 konfiguráció meghatározása az alábbiakban megadott felsorolásból történik.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4. A kezdő konfiguráció (q,1,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).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A befejező konfiguráció: (t, n+1,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, )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  w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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L(G) akkor és csak akkor, ha (q,1,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λ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Symbol" pitchFamily="18" charset="2"/>
                        </a:rPr>
                        <a:t>├</a:t>
                      </a:r>
                      <a:r>
                        <a:rPr kumimoji="0" lang="hu-HU" alt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*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(t, n+1,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)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2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en-US" sz="2800" b="1" dirty="0"/>
              <a:t>a konfiguráció</a:t>
            </a:r>
          </a:p>
        </p:txBody>
      </p:sp>
      <p:graphicFrame>
        <p:nvGraphicFramePr>
          <p:cNvPr id="4" name="Group 33"/>
          <p:cNvGraphicFramePr>
            <a:graphicFrameLocks noGrp="1"/>
          </p:cNvGraphicFramePr>
          <p:nvPr/>
        </p:nvGraphicFramePr>
        <p:xfrm>
          <a:off x="609600" y="685800"/>
          <a:ext cx="8077200" cy="3194304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(s, i, , )</a:t>
                      </a:r>
                      <a:r>
                        <a:rPr kumimoji="0" lang="hu-H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értelmezése:</a:t>
                      </a:r>
                      <a:endParaRPr kumimoji="0" lang="hu-HU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    az elemzés állapota. </a:t>
                      </a: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q - normál</a:t>
                      </a: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 </a:t>
                      </a:r>
                      <a:r>
                        <a:rPr kumimoji="0" lang="hu-HU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-elfogadó</a:t>
                      </a:r>
                      <a:endParaRPr kumimoji="0" lang="hu-H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 - </a:t>
                      </a:r>
                      <a:r>
                        <a:rPr kumimoji="0" lang="hu-HU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backtrack</a:t>
                      </a:r>
                      <a:endParaRPr kumimoji="0" lang="hu-H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    pointer az input szóban (1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i </a:t>
                      </a:r>
                      <a:r>
                        <a:rPr kumimoji="0" lang="hu-H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n+1)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  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jobbvégtetejű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verem, az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input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szó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eddig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beolvasott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részéből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redukálásokkal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keletkezett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mondatforma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asszív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verem)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.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   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balvégtetejű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verem,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tartalmazza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elemzés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történetét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azaz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redukálások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és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shiftelések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történetét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</a:t>
                      </a:r>
                      <a:r>
                        <a:rPr kumimoji="0" lang="hu-HU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ktív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verem)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.</a:t>
                      </a:r>
                      <a:endParaRPr kumimoji="0" lang="hu-H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98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5334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-43934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en-US" sz="2800" b="1" dirty="0"/>
              <a:t> átmeneti reláció</a:t>
            </a:r>
          </a:p>
        </p:txBody>
      </p:sp>
      <p:graphicFrame>
        <p:nvGraphicFramePr>
          <p:cNvPr id="8" name="Group 56"/>
          <p:cNvGraphicFramePr>
            <a:graphicFrameLocks noGrp="1"/>
          </p:cNvGraphicFramePr>
          <p:nvPr/>
        </p:nvGraphicFramePr>
        <p:xfrm>
          <a:off x="304800" y="381000"/>
          <a:ext cx="8839200" cy="6738693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86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fontAlgn="base"/>
                      <a:r>
                        <a:rPr lang="hu-HU" sz="1800" b="1" dirty="0"/>
                        <a:t>1. </a:t>
                      </a:r>
                      <a:r>
                        <a:rPr lang="en-US" sz="1800" b="1" dirty="0" err="1"/>
                        <a:t>Redukálás</a:t>
                      </a:r>
                      <a:r>
                        <a:rPr lang="hu-HU" sz="1800" b="1" dirty="0"/>
                        <a:t>: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hu-HU" sz="1800" dirty="0"/>
                        <a:t>(q, i,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el-GR" sz="1800" dirty="0">
                          <a:sym typeface="Symbol"/>
                        </a:rPr>
                        <a:t>γ</a:t>
                      </a:r>
                      <a:r>
                        <a:rPr lang="hu-HU" sz="1800" dirty="0"/>
                        <a:t>, 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 ├ (q, i,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hu-HU" sz="1800" dirty="0"/>
                        <a:t>A, </a:t>
                      </a:r>
                      <a:r>
                        <a:rPr lang="en-US" sz="1800" dirty="0">
                          <a:sym typeface="Symbol"/>
                        </a:rPr>
                        <a:t>j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ha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verem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teteje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redukálható</a:t>
                      </a:r>
                      <a:r>
                        <a:rPr lang="en-US" sz="1800" dirty="0">
                          <a:sym typeface="Symbol"/>
                        </a:rPr>
                        <a:t>, </a:t>
                      </a:r>
                      <a:r>
                        <a:rPr lang="en-US" sz="1800" baseline="0" dirty="0">
                          <a:sym typeface="Symbol"/>
                        </a:rPr>
                        <a:t> </a:t>
                      </a:r>
                      <a:r>
                        <a:rPr lang="en-US" sz="1800" baseline="0" dirty="0" err="1">
                          <a:sym typeface="Symbol"/>
                        </a:rPr>
                        <a:t>ahol</a:t>
                      </a:r>
                      <a:r>
                        <a:rPr lang="en-US" sz="1800" baseline="0" dirty="0">
                          <a:sym typeface="Symbol"/>
                        </a:rPr>
                        <a:t> is </a:t>
                      </a:r>
                      <a:r>
                        <a:rPr lang="en-US" sz="1800" dirty="0"/>
                        <a:t> j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első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olyan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szabály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sorszáma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mellyel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ez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megtehető</a:t>
                      </a:r>
                      <a:r>
                        <a:rPr lang="en-US" sz="1800" dirty="0">
                          <a:sym typeface="Symbol"/>
                        </a:rPr>
                        <a:t>.</a:t>
                      </a:r>
                      <a:r>
                        <a:rPr lang="en-US" sz="1800" dirty="0"/>
                        <a:t> </a:t>
                      </a:r>
                    </a:p>
                    <a:p>
                      <a:pPr fontAlgn="base"/>
                      <a:r>
                        <a:rPr lang="hu-HU" sz="1800" b="1" dirty="0"/>
                        <a:t>2. </a:t>
                      </a:r>
                      <a:r>
                        <a:rPr lang="en-US" sz="1800" b="1" dirty="0" err="1"/>
                        <a:t>Léptetés</a:t>
                      </a:r>
                      <a:r>
                        <a:rPr lang="hu-HU" sz="1800" b="1" dirty="0"/>
                        <a:t>:</a:t>
                      </a:r>
                      <a:r>
                        <a:rPr lang="hu-HU" sz="1800" dirty="0"/>
                        <a:t> </a:t>
                      </a:r>
                      <a:endParaRPr lang="en-US" sz="1800" dirty="0"/>
                    </a:p>
                    <a:p>
                      <a:pPr fontAlgn="base"/>
                      <a:r>
                        <a:rPr lang="en-US" sz="1800" dirty="0"/>
                        <a:t>ha </a:t>
                      </a:r>
                      <a:r>
                        <a:rPr lang="en-US" sz="1800" dirty="0" err="1"/>
                        <a:t>már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lehet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redukálni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valamint</a:t>
                      </a: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elemzett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szó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i-edik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betűje</a:t>
                      </a:r>
                      <a:r>
                        <a:rPr lang="en-US" sz="1800" dirty="0"/>
                        <a:t> </a:t>
                      </a:r>
                      <a:r>
                        <a:rPr lang="hu-HU" sz="1800" dirty="0"/>
                        <a:t>a=</a:t>
                      </a:r>
                      <a:r>
                        <a:rPr lang="hu-HU" sz="1800" dirty="0" err="1"/>
                        <a:t>a</a:t>
                      </a:r>
                      <a:r>
                        <a:rPr lang="hu-HU" sz="1800" baseline="-25000" dirty="0" err="1"/>
                        <a:t>i</a:t>
                      </a:r>
                      <a:r>
                        <a:rPr lang="en-US" sz="1800" baseline="-25000" dirty="0"/>
                        <a:t>  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továbbá</a:t>
                      </a: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&lt; n+1,  </a:t>
                      </a:r>
                    </a:p>
                    <a:p>
                      <a:pPr fontAlgn="base"/>
                      <a:r>
                        <a:rPr lang="en-US" sz="1800" dirty="0" err="1"/>
                        <a:t>akkor</a:t>
                      </a:r>
                      <a:r>
                        <a:rPr lang="en-US" sz="1800" dirty="0"/>
                        <a:t> </a:t>
                      </a:r>
                      <a:r>
                        <a:rPr lang="hu-HU" sz="1800" dirty="0"/>
                        <a:t>(q, i,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hu-HU" sz="1800" dirty="0"/>
                        <a:t>, 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 ├ (q, i+1,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hu-HU" sz="1800" dirty="0"/>
                        <a:t>a, </a:t>
                      </a:r>
                      <a:r>
                        <a:rPr lang="en-US" sz="1800" dirty="0"/>
                        <a:t>s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ahol</a:t>
                      </a: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 s  </a:t>
                      </a:r>
                      <a:r>
                        <a:rPr lang="en-US" sz="1800" dirty="0" err="1"/>
                        <a:t>szimbólum</a:t>
                      </a:r>
                      <a:r>
                        <a:rPr lang="en-US" sz="1800" dirty="0"/>
                        <a:t> a </a:t>
                      </a:r>
                      <a:r>
                        <a:rPr lang="en-US" sz="1800" dirty="0" err="1"/>
                        <a:t>léptetés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műveletét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jelöli</a:t>
                      </a:r>
                      <a:endParaRPr lang="en-US" sz="1800" dirty="0"/>
                    </a:p>
                    <a:p>
                      <a:pPr fontAlgn="base"/>
                      <a:r>
                        <a:rPr lang="hu-HU" sz="1800" b="1" dirty="0"/>
                        <a:t>3. Sikeres </a:t>
                      </a:r>
                      <a:r>
                        <a:rPr lang="en-US" sz="1800" b="1" dirty="0" err="1"/>
                        <a:t>befejezés</a:t>
                      </a:r>
                      <a:r>
                        <a:rPr lang="en-US" sz="1800" b="1" dirty="0"/>
                        <a:t>:</a:t>
                      </a:r>
                      <a:endParaRPr lang="en-US" sz="1800" dirty="0"/>
                    </a:p>
                    <a:p>
                      <a:pPr fontAlgn="base"/>
                      <a:r>
                        <a:rPr lang="hu-HU" sz="1800" dirty="0"/>
                        <a:t>(q, n+1, </a:t>
                      </a:r>
                      <a:r>
                        <a:rPr lang="en-US" sz="1800" dirty="0">
                          <a:sym typeface="Symbol"/>
                        </a:rPr>
                        <a:t>S</a:t>
                      </a:r>
                      <a:r>
                        <a:rPr lang="hu-HU" sz="1800" dirty="0"/>
                        <a:t>, 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 ├ (t, n+1, </a:t>
                      </a:r>
                      <a:r>
                        <a:rPr lang="en-US" sz="1800" dirty="0">
                          <a:sym typeface="Symbol"/>
                        </a:rPr>
                        <a:t>S</a:t>
                      </a:r>
                      <a:r>
                        <a:rPr lang="hu-HU" sz="1800" dirty="0"/>
                        <a:t>, 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,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algoritmus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leáll</a:t>
                      </a:r>
                      <a:r>
                        <a:rPr lang="en-US" sz="1800" dirty="0"/>
                        <a:t> “</a:t>
                      </a:r>
                      <a:r>
                        <a:rPr lang="en-US" sz="1800" dirty="0" err="1"/>
                        <a:t>igen</a:t>
                      </a:r>
                      <a:r>
                        <a:rPr lang="en-US" sz="1800" dirty="0"/>
                        <a:t>”  </a:t>
                      </a:r>
                      <a:r>
                        <a:rPr lang="en-US" sz="1800" dirty="0" err="1"/>
                        <a:t>jelzéssel</a:t>
                      </a:r>
                      <a:endParaRPr lang="en-US" sz="1800" dirty="0"/>
                    </a:p>
                    <a:p>
                      <a:pPr fontAlgn="base"/>
                      <a:r>
                        <a:rPr lang="hu-HU" sz="1800" b="1" dirty="0"/>
                        <a:t>4. </a:t>
                      </a:r>
                      <a:r>
                        <a:rPr lang="en-US" sz="1800" b="1" dirty="0" err="1"/>
                        <a:t>Átmenet</a:t>
                      </a:r>
                      <a:r>
                        <a:rPr lang="en-US" sz="1800" b="1" dirty="0"/>
                        <a:t> backtrack </a:t>
                      </a:r>
                      <a:r>
                        <a:rPr lang="en-US" sz="1800" b="1" dirty="0" err="1"/>
                        <a:t>állapotba</a:t>
                      </a:r>
                      <a:r>
                        <a:rPr lang="hu-HU" sz="1800" b="1" dirty="0"/>
                        <a:t>:</a:t>
                      </a:r>
                      <a:r>
                        <a:rPr lang="hu-HU" sz="1800" dirty="0"/>
                        <a:t> 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= n+1  </a:t>
                      </a:r>
                      <a:r>
                        <a:rPr lang="en-US" sz="1800" dirty="0" err="1"/>
                        <a:t>és</a:t>
                      </a:r>
                      <a:r>
                        <a:rPr lang="en-US" sz="1800" dirty="0"/>
                        <a:t> 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≠ S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esetén</a:t>
                      </a:r>
                      <a:endParaRPr lang="en-US" sz="1800" dirty="0"/>
                    </a:p>
                    <a:p>
                      <a:pPr fontAlgn="base"/>
                      <a:r>
                        <a:rPr lang="hu-HU" sz="1800" dirty="0"/>
                        <a:t>(q, </a:t>
                      </a:r>
                      <a:r>
                        <a:rPr lang="en-US" sz="1800" dirty="0"/>
                        <a:t>n+1</a:t>
                      </a:r>
                      <a:r>
                        <a:rPr lang="hu-HU" sz="1800" dirty="0"/>
                        <a:t>,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hu-HU" sz="1800" dirty="0"/>
                        <a:t>, 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 ├ (b, </a:t>
                      </a:r>
                      <a:r>
                        <a:rPr lang="en-US" sz="1800" dirty="0"/>
                        <a:t>n+1</a:t>
                      </a:r>
                      <a:r>
                        <a:rPr lang="hu-HU" sz="1800" dirty="0"/>
                        <a:t>,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hu-HU" sz="1800" dirty="0"/>
                        <a:t>, 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endParaRPr lang="en-US" sz="1800" dirty="0"/>
                    </a:p>
                    <a:p>
                      <a:pPr fontAlgn="base"/>
                      <a:r>
                        <a:rPr lang="hu-HU" sz="1800" b="1" dirty="0"/>
                        <a:t>5. </a:t>
                      </a:r>
                      <a:r>
                        <a:rPr lang="en-US" sz="1800" b="1" dirty="0" err="1"/>
                        <a:t>Visszalépés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végrehajtása</a:t>
                      </a:r>
                      <a:r>
                        <a:rPr lang="en-US" sz="1800" b="1" dirty="0"/>
                        <a:t> (</a:t>
                      </a:r>
                      <a:r>
                        <a:rPr lang="en-US" sz="1800" b="1" dirty="0" err="1"/>
                        <a:t>egymást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kizáró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esetek</a:t>
                      </a:r>
                      <a:r>
                        <a:rPr lang="en-US" sz="1800" b="1" dirty="0"/>
                        <a:t>):</a:t>
                      </a:r>
                    </a:p>
                    <a:p>
                      <a:pPr marL="400050" indent="-400050" fontAlgn="base">
                        <a:buAutoNum type="romanUcPeriod"/>
                      </a:pP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b,i</a:t>
                      </a:r>
                      <a:r>
                        <a:rPr lang="en-US" sz="1800" dirty="0"/>
                        <a:t>,</a:t>
                      </a:r>
                      <a:r>
                        <a:rPr lang="hu-HU" sz="1800" dirty="0">
                          <a:sym typeface="Symbol"/>
                        </a:rPr>
                        <a:t> </a:t>
                      </a:r>
                      <a:r>
                        <a:rPr lang="en-US" sz="1800" dirty="0">
                          <a:sym typeface="Symbol"/>
                        </a:rPr>
                        <a:t>A, j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</a:t>
                      </a:r>
                      <a:r>
                        <a:rPr lang="hu-HU" sz="1800" dirty="0"/>
                        <a:t>├</a:t>
                      </a:r>
                      <a:r>
                        <a:rPr lang="en-US" sz="1800" dirty="0"/>
                        <a:t> (</a:t>
                      </a:r>
                      <a:r>
                        <a:rPr lang="en-US" sz="1800" dirty="0" err="1"/>
                        <a:t>q,i</a:t>
                      </a:r>
                      <a:r>
                        <a:rPr lang="en-US" sz="1800" dirty="0"/>
                        <a:t>,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en-US" sz="1800" dirty="0">
                          <a:sym typeface="Symbol"/>
                        </a:rPr>
                        <a:t>’B, k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, ha  a  j-</a:t>
                      </a:r>
                      <a:r>
                        <a:rPr lang="en-US" sz="1800" dirty="0" err="1"/>
                        <a:t>edik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szabály</a:t>
                      </a:r>
                      <a:r>
                        <a:rPr lang="en-US" sz="1800" dirty="0"/>
                        <a:t>  A </a:t>
                      </a:r>
                      <a:r>
                        <a:rPr lang="en-US" sz="1800" dirty="0">
                          <a:latin typeface="MS UI Gothic"/>
                          <a:ea typeface="MS UI Gothic"/>
                        </a:rPr>
                        <a:t>→ </a:t>
                      </a:r>
                      <a:r>
                        <a:rPr lang="hu-HU" sz="1800" dirty="0">
                          <a:sym typeface="Symbol"/>
                        </a:rPr>
                        <a:t></a:t>
                      </a:r>
                      <a:r>
                        <a:rPr lang="en-US" sz="1800" dirty="0">
                          <a:sym typeface="Symbol"/>
                        </a:rPr>
                        <a:t>  </a:t>
                      </a:r>
                      <a:r>
                        <a:rPr lang="en-US" sz="1800" dirty="0" err="1">
                          <a:sym typeface="Symbol"/>
                        </a:rPr>
                        <a:t>alakú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úgy</a:t>
                      </a:r>
                      <a:r>
                        <a:rPr lang="en-US" sz="1800" dirty="0">
                          <a:sym typeface="Symbol"/>
                        </a:rPr>
                        <a:t>, </a:t>
                      </a:r>
                      <a:r>
                        <a:rPr lang="en-US" sz="1800" dirty="0" err="1">
                          <a:sym typeface="Symbol"/>
                        </a:rPr>
                        <a:t>hogy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létezik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az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a 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legkisebb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olyan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 k &gt; j ,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hogy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a  k-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adik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szabály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 B </a:t>
                      </a:r>
                      <a:r>
                        <a:rPr lang="en-US" sz="1800" dirty="0">
                          <a:latin typeface="MS UI Gothic"/>
                          <a:ea typeface="MS UI Gothic"/>
                        </a:rPr>
                        <a:t>→ </a:t>
                      </a:r>
                      <a:r>
                        <a:rPr lang="el-GR" sz="1800" dirty="0">
                          <a:latin typeface="Times New Roman"/>
                          <a:cs typeface="Times New Roman"/>
                          <a:sym typeface="Symbol"/>
                        </a:rPr>
                        <a:t>δ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alakú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, 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továbbá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hu-HU" sz="1800" dirty="0">
                          <a:sym typeface="Symbol"/>
                        </a:rPr>
                        <a:t></a:t>
                      </a:r>
                      <a:r>
                        <a:rPr lang="en-US" sz="1800" dirty="0">
                          <a:sym typeface="Symbol"/>
                        </a:rPr>
                        <a:t> =</a:t>
                      </a:r>
                      <a:r>
                        <a:rPr lang="hu-HU" sz="1800" dirty="0">
                          <a:sym typeface="Symbol"/>
                        </a:rPr>
                        <a:t> </a:t>
                      </a:r>
                      <a:r>
                        <a:rPr lang="en-US" sz="1800" dirty="0">
                          <a:sym typeface="Symbol"/>
                        </a:rPr>
                        <a:t>’</a:t>
                      </a:r>
                      <a:r>
                        <a:rPr lang="el-GR" sz="1800" dirty="0">
                          <a:latin typeface="Times New Roman"/>
                          <a:cs typeface="Times New Roman"/>
                          <a:sym typeface="Symbol"/>
                        </a:rPr>
                        <a:t>δ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II.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b,i</a:t>
                      </a:r>
                      <a:r>
                        <a:rPr lang="en-US" sz="1800" dirty="0"/>
                        <a:t>,</a:t>
                      </a:r>
                      <a:r>
                        <a:rPr lang="hu-HU" sz="1800" dirty="0">
                          <a:sym typeface="Symbol"/>
                        </a:rPr>
                        <a:t> </a:t>
                      </a:r>
                      <a:r>
                        <a:rPr lang="en-US" sz="1800" dirty="0">
                          <a:sym typeface="Symbol"/>
                        </a:rPr>
                        <a:t>A, j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</a:t>
                      </a:r>
                      <a:r>
                        <a:rPr lang="hu-HU" sz="1800" dirty="0"/>
                        <a:t>├</a:t>
                      </a:r>
                      <a:r>
                        <a:rPr lang="en-US" sz="1800" dirty="0"/>
                        <a:t> (q,i+1, </a:t>
                      </a:r>
                      <a:r>
                        <a:rPr lang="hu-HU" sz="1800" dirty="0">
                          <a:sym typeface="Symbol"/>
                        </a:rPr>
                        <a:t></a:t>
                      </a:r>
                      <a:r>
                        <a:rPr lang="en-US" sz="1800" dirty="0" err="1">
                          <a:sym typeface="Symbol"/>
                        </a:rPr>
                        <a:t>a</a:t>
                      </a:r>
                      <a:r>
                        <a:rPr lang="en-US" sz="1800" baseline="-25000" dirty="0" err="1">
                          <a:sym typeface="Symbol"/>
                        </a:rPr>
                        <a:t>i</a:t>
                      </a:r>
                      <a:r>
                        <a:rPr lang="en-US" sz="1800" dirty="0">
                          <a:sym typeface="Symbol"/>
                        </a:rPr>
                        <a:t> , s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, ha 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&lt; n+1, </a:t>
                      </a:r>
                      <a:r>
                        <a:rPr lang="en-US" sz="1800" dirty="0"/>
                        <a:t>a  j-</a:t>
                      </a:r>
                      <a:r>
                        <a:rPr lang="en-US" sz="1800" dirty="0" err="1"/>
                        <a:t>edik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szabály</a:t>
                      </a:r>
                      <a:r>
                        <a:rPr lang="en-US" sz="1800" dirty="0"/>
                        <a:t>  A </a:t>
                      </a:r>
                      <a:r>
                        <a:rPr lang="en-US" sz="1800" dirty="0">
                          <a:latin typeface="MS UI Gothic"/>
                          <a:ea typeface="MS UI Gothic"/>
                        </a:rPr>
                        <a:t>→ </a:t>
                      </a:r>
                      <a:r>
                        <a:rPr lang="hu-HU" sz="1800" dirty="0">
                          <a:sym typeface="Symbol"/>
                        </a:rPr>
                        <a:t></a:t>
                      </a:r>
                      <a:r>
                        <a:rPr lang="en-US" sz="1800" dirty="0">
                          <a:sym typeface="Symbol"/>
                        </a:rPr>
                        <a:t>  </a:t>
                      </a:r>
                      <a:r>
                        <a:rPr lang="en-US" sz="1800" dirty="0" err="1">
                          <a:sym typeface="Symbol"/>
                        </a:rPr>
                        <a:t>alakú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úgy</a:t>
                      </a:r>
                      <a:r>
                        <a:rPr lang="en-US" sz="1800" dirty="0">
                          <a:sym typeface="Symbol"/>
                        </a:rPr>
                        <a:t>, </a:t>
                      </a:r>
                      <a:r>
                        <a:rPr lang="en-US" sz="1800" dirty="0" err="1">
                          <a:sym typeface="Symbol"/>
                        </a:rPr>
                        <a:t>hogy</a:t>
                      </a:r>
                      <a:endParaRPr lang="en-US" sz="1800" dirty="0">
                        <a:sym typeface="Symbol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/>
                        </a:rPr>
                        <a:t>      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hu-HU" sz="1800" dirty="0">
                          <a:sym typeface="Symbol"/>
                        </a:rPr>
                        <a:t>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nem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redukálható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más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szabállyal</a:t>
                      </a:r>
                      <a:r>
                        <a:rPr lang="en-US" sz="1800" dirty="0">
                          <a:sym typeface="Symbol"/>
                        </a:rPr>
                        <a:t>, </a:t>
                      </a:r>
                      <a:r>
                        <a:rPr lang="en-US" sz="1800" dirty="0" err="1">
                          <a:sym typeface="Symbol"/>
                        </a:rPr>
                        <a:t>azaz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nem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létezik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olyan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 k &gt; j ,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hogy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a  k-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adik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szabály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       B </a:t>
                      </a:r>
                      <a:r>
                        <a:rPr lang="en-US" sz="1800" dirty="0">
                          <a:latin typeface="MS UI Gothic"/>
                          <a:ea typeface="MS UI Gothic"/>
                        </a:rPr>
                        <a:t>→ </a:t>
                      </a:r>
                      <a:r>
                        <a:rPr lang="el-GR" sz="1800" dirty="0">
                          <a:latin typeface="Times New Roman"/>
                          <a:cs typeface="Times New Roman"/>
                          <a:sym typeface="Symbol"/>
                        </a:rPr>
                        <a:t>δ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alakú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, 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  <a:sym typeface="Symbol"/>
                        </a:rPr>
                        <a:t>továbbá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 </a:t>
                      </a:r>
                      <a:r>
                        <a:rPr lang="hu-HU" sz="1800" dirty="0">
                          <a:sym typeface="Symbol"/>
                        </a:rPr>
                        <a:t></a:t>
                      </a:r>
                      <a:r>
                        <a:rPr lang="en-US" sz="1800" dirty="0">
                          <a:sym typeface="Symbol"/>
                        </a:rPr>
                        <a:t> =</a:t>
                      </a:r>
                      <a:r>
                        <a:rPr lang="hu-HU" sz="1800" dirty="0">
                          <a:sym typeface="Symbol"/>
                        </a:rPr>
                        <a:t> </a:t>
                      </a:r>
                      <a:r>
                        <a:rPr lang="en-US" sz="1800" dirty="0">
                          <a:sym typeface="Symbol"/>
                        </a:rPr>
                        <a:t>’</a:t>
                      </a:r>
                      <a:r>
                        <a:rPr lang="el-GR" sz="1800" dirty="0">
                          <a:latin typeface="Times New Roman"/>
                          <a:cs typeface="Times New Roman"/>
                          <a:sym typeface="Symbol"/>
                        </a:rPr>
                        <a:t>δ</a:t>
                      </a:r>
                      <a:r>
                        <a:rPr lang="en-US" sz="1800" dirty="0">
                          <a:latin typeface="Times New Roman"/>
                          <a:cs typeface="Times New Roman"/>
                          <a:sym typeface="Symbol"/>
                        </a:rPr>
                        <a:t>.</a:t>
                      </a:r>
                      <a:endParaRPr lang="en-US" sz="1800" dirty="0"/>
                    </a:p>
                    <a:p>
                      <a:pPr marL="0" indent="0" fontAlgn="base">
                        <a:buNone/>
                      </a:pPr>
                      <a:r>
                        <a:rPr lang="en-US" sz="1800" dirty="0"/>
                        <a:t>III.  (b,n+1,</a:t>
                      </a:r>
                      <a:r>
                        <a:rPr lang="hu-HU" sz="1800" dirty="0">
                          <a:sym typeface="Symbol"/>
                        </a:rPr>
                        <a:t> </a:t>
                      </a:r>
                      <a:r>
                        <a:rPr lang="en-US" sz="1800" dirty="0">
                          <a:sym typeface="Symbol"/>
                        </a:rPr>
                        <a:t>A, j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</a:t>
                      </a:r>
                      <a:r>
                        <a:rPr lang="hu-HU" sz="1800" dirty="0"/>
                        <a:t>├</a:t>
                      </a:r>
                      <a:r>
                        <a:rPr lang="en-US" sz="1800" dirty="0"/>
                        <a:t> (b,n+1,</a:t>
                      </a:r>
                      <a:r>
                        <a:rPr lang="hu-HU" sz="1800" dirty="0">
                          <a:sym typeface="Symbol"/>
                        </a:rPr>
                        <a:t>  </a:t>
                      </a:r>
                      <a:r>
                        <a:rPr lang="en-US" sz="1800" dirty="0">
                          <a:sym typeface="Symbol"/>
                        </a:rPr>
                        <a:t>, 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, ha  a  j-</a:t>
                      </a:r>
                      <a:r>
                        <a:rPr lang="en-US" sz="1800" dirty="0" err="1"/>
                        <a:t>edik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szabály</a:t>
                      </a:r>
                      <a:r>
                        <a:rPr lang="en-US" sz="1800" dirty="0"/>
                        <a:t>  A </a:t>
                      </a:r>
                      <a:r>
                        <a:rPr lang="en-US" sz="1800" dirty="0">
                          <a:latin typeface="MS UI Gothic"/>
                          <a:ea typeface="MS UI Gothic"/>
                        </a:rPr>
                        <a:t>→ </a:t>
                      </a:r>
                      <a:r>
                        <a:rPr lang="hu-HU" sz="1800" dirty="0">
                          <a:sym typeface="Symbol"/>
                        </a:rPr>
                        <a:t></a:t>
                      </a:r>
                      <a:r>
                        <a:rPr lang="en-US" sz="1800" dirty="0">
                          <a:sym typeface="Symbol"/>
                        </a:rPr>
                        <a:t>  </a:t>
                      </a:r>
                      <a:r>
                        <a:rPr lang="en-US" sz="1800" dirty="0" err="1">
                          <a:sym typeface="Symbol"/>
                        </a:rPr>
                        <a:t>alakú</a:t>
                      </a:r>
                      <a:r>
                        <a:rPr lang="en-US" sz="1800" dirty="0">
                          <a:sym typeface="Symbol"/>
                        </a:rPr>
                        <a:t> (</a:t>
                      </a:r>
                      <a:r>
                        <a:rPr lang="en-US" sz="1800" dirty="0" err="1">
                          <a:sym typeface="Symbol"/>
                        </a:rPr>
                        <a:t>továbbá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nincs</a:t>
                      </a:r>
                      <a:r>
                        <a:rPr lang="en-US" sz="1800" baseline="0" dirty="0">
                          <a:sym typeface="Symbol"/>
                        </a:rPr>
                        <a:t>  </a:t>
                      </a:r>
                    </a:p>
                    <a:p>
                      <a:pPr marL="0" indent="0" fontAlgn="base">
                        <a:buNone/>
                      </a:pPr>
                      <a:r>
                        <a:rPr lang="en-US" sz="1800" baseline="0" dirty="0">
                          <a:sym typeface="Symbol"/>
                        </a:rPr>
                        <a:t>        </a:t>
                      </a:r>
                      <a:r>
                        <a:rPr lang="en-US" sz="1800" dirty="0" err="1">
                          <a:sym typeface="Symbol"/>
                        </a:rPr>
                        <a:t>olyan</a:t>
                      </a:r>
                      <a:r>
                        <a:rPr lang="en-US" sz="1800" dirty="0">
                          <a:sym typeface="Symbol"/>
                        </a:rPr>
                        <a:t>  k &gt; j, </a:t>
                      </a:r>
                      <a:r>
                        <a:rPr lang="en-US" sz="1800" dirty="0" err="1">
                          <a:sym typeface="Symbol"/>
                        </a:rPr>
                        <a:t>mely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eleget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tenne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az</a:t>
                      </a:r>
                      <a:r>
                        <a:rPr lang="en-US" sz="1800" dirty="0">
                          <a:sym typeface="Symbol"/>
                        </a:rPr>
                        <a:t>  I. –</a:t>
                      </a:r>
                      <a:r>
                        <a:rPr lang="en-US" sz="1800" dirty="0" err="1">
                          <a:sym typeface="Symbol"/>
                        </a:rPr>
                        <a:t>beli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feltételeknek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és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már</a:t>
                      </a:r>
                      <a:r>
                        <a:rPr lang="en-US" sz="1800" baseline="0" dirty="0">
                          <a:sym typeface="Symbol"/>
                        </a:rPr>
                        <a:t> </a:t>
                      </a:r>
                      <a:r>
                        <a:rPr lang="en-US" sz="1800" baseline="0" dirty="0" err="1">
                          <a:sym typeface="Symbol"/>
                        </a:rPr>
                        <a:t>léptetni</a:t>
                      </a:r>
                      <a:r>
                        <a:rPr lang="en-US" sz="1800" baseline="0" dirty="0">
                          <a:sym typeface="Symbol"/>
                        </a:rPr>
                        <a:t> </a:t>
                      </a:r>
                      <a:r>
                        <a:rPr lang="en-US" sz="1800" baseline="0" dirty="0" err="1">
                          <a:sym typeface="Symbol"/>
                        </a:rPr>
                        <a:t>sem</a:t>
                      </a:r>
                      <a:r>
                        <a:rPr lang="en-US" sz="1800" baseline="0" dirty="0">
                          <a:sym typeface="Symbol"/>
                        </a:rPr>
                        <a:t> </a:t>
                      </a:r>
                      <a:r>
                        <a:rPr lang="en-US" sz="1800" baseline="0" dirty="0" err="1">
                          <a:sym typeface="Symbol"/>
                        </a:rPr>
                        <a:t>tudunk</a:t>
                      </a:r>
                      <a:r>
                        <a:rPr lang="en-US" sz="1800" dirty="0">
                          <a:sym typeface="Symbol"/>
                        </a:rPr>
                        <a:t>).</a:t>
                      </a:r>
                    </a:p>
                    <a:p>
                      <a:pPr marL="0" indent="0" fontAlgn="base">
                        <a:buNone/>
                      </a:pPr>
                      <a:r>
                        <a:rPr lang="en-US" sz="1800" dirty="0">
                          <a:sym typeface="Symbol"/>
                        </a:rPr>
                        <a:t>IV.</a:t>
                      </a:r>
                      <a:r>
                        <a:rPr lang="en-US" sz="1800" baseline="0" dirty="0">
                          <a:sym typeface="Symbol"/>
                        </a:rPr>
                        <a:t>  </a:t>
                      </a:r>
                      <a:r>
                        <a:rPr lang="en-US" sz="1800" dirty="0">
                          <a:sym typeface="Symbol"/>
                        </a:rPr>
                        <a:t>(b, </a:t>
                      </a:r>
                      <a:r>
                        <a:rPr lang="en-US" sz="1800" dirty="0" err="1">
                          <a:sym typeface="Symbol"/>
                        </a:rPr>
                        <a:t>i</a:t>
                      </a:r>
                      <a:r>
                        <a:rPr lang="en-US" sz="1800" dirty="0"/>
                        <a:t>,</a:t>
                      </a:r>
                      <a:r>
                        <a:rPr lang="hu-HU" sz="1800" dirty="0">
                          <a:sym typeface="Symbol"/>
                        </a:rPr>
                        <a:t> </a:t>
                      </a:r>
                      <a:r>
                        <a:rPr lang="en-US" sz="1800" dirty="0">
                          <a:sym typeface="Symbol"/>
                        </a:rPr>
                        <a:t>a, s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</a:t>
                      </a:r>
                      <a:r>
                        <a:rPr lang="hu-HU" sz="1800" dirty="0"/>
                        <a:t>├</a:t>
                      </a:r>
                      <a:r>
                        <a:rPr lang="en-US" sz="1800" dirty="0"/>
                        <a:t>  (b, i-1, </a:t>
                      </a:r>
                      <a:r>
                        <a:rPr lang="hu-HU" sz="1800" dirty="0">
                          <a:sym typeface="Symbol"/>
                        </a:rPr>
                        <a:t></a:t>
                      </a:r>
                      <a:r>
                        <a:rPr lang="en-US" sz="1800" dirty="0">
                          <a:sym typeface="Symbol"/>
                        </a:rPr>
                        <a:t>, 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,  ha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&gt; 1.</a:t>
                      </a:r>
                      <a:endParaRPr lang="en-US" sz="1800" dirty="0">
                        <a:sym typeface="Symbol"/>
                      </a:endParaRPr>
                    </a:p>
                    <a:p>
                      <a:pPr fontAlgn="base"/>
                      <a:r>
                        <a:rPr lang="en-US" sz="1800" dirty="0">
                          <a:sym typeface="Symbol"/>
                        </a:rPr>
                        <a:t>V. (b, 1</a:t>
                      </a:r>
                      <a:r>
                        <a:rPr lang="en-US" sz="1800" dirty="0"/>
                        <a:t>,</a:t>
                      </a:r>
                      <a:r>
                        <a:rPr lang="hu-HU" sz="1800" dirty="0">
                          <a:sym typeface="Symbol"/>
                        </a:rPr>
                        <a:t> </a:t>
                      </a:r>
                      <a:r>
                        <a:rPr lang="en-US" sz="1800" dirty="0">
                          <a:sym typeface="Symbol"/>
                        </a:rPr>
                        <a:t>a, s</a:t>
                      </a:r>
                      <a:r>
                        <a:rPr lang="hu-HU" sz="1800" dirty="0">
                          <a:sym typeface="Symbol"/>
                        </a:rPr>
                        <a:t></a:t>
                      </a:r>
                      <a:r>
                        <a:rPr lang="hu-HU" sz="1800" dirty="0"/>
                        <a:t>)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esetén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azaz</a:t>
                      </a:r>
                      <a:r>
                        <a:rPr lang="en-US" sz="1800" dirty="0"/>
                        <a:t> h</a:t>
                      </a:r>
                      <a:r>
                        <a:rPr lang="en-US" sz="1800" dirty="0">
                          <a:sym typeface="Symbol"/>
                        </a:rPr>
                        <a:t>a a </a:t>
                      </a:r>
                      <a:r>
                        <a:rPr lang="en-US" sz="1800" dirty="0" err="1">
                          <a:sym typeface="Symbol"/>
                        </a:rPr>
                        <a:t>fenti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feltételek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egyike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sem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teljesül</a:t>
                      </a:r>
                      <a:r>
                        <a:rPr lang="en-US" sz="1800" dirty="0">
                          <a:sym typeface="Symbol"/>
                        </a:rPr>
                        <a:t>, </a:t>
                      </a:r>
                      <a:r>
                        <a:rPr lang="en-US" sz="1800" dirty="0" err="1">
                          <a:sym typeface="Symbol"/>
                        </a:rPr>
                        <a:t>akkor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az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elemzett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szó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nem</a:t>
                      </a:r>
                      <a:r>
                        <a:rPr lang="en-US" sz="1800" dirty="0">
                          <a:sym typeface="Symbol"/>
                        </a:rPr>
                        <a:t> </a:t>
                      </a:r>
                      <a:r>
                        <a:rPr lang="en-US" sz="1800" dirty="0" err="1">
                          <a:sym typeface="Symbol"/>
                        </a:rPr>
                        <a:t>eleme</a:t>
                      </a:r>
                      <a:r>
                        <a:rPr lang="en-US" sz="1800" dirty="0">
                          <a:sym typeface="Symbol"/>
                        </a:rPr>
                        <a:t> a </a:t>
                      </a:r>
                      <a:r>
                        <a:rPr lang="en-US" sz="1800" dirty="0" err="1">
                          <a:sym typeface="Symbol"/>
                        </a:rPr>
                        <a:t>nyelvnek</a:t>
                      </a:r>
                      <a:r>
                        <a:rPr lang="en-US" sz="1800" dirty="0">
                          <a:sym typeface="Symbol"/>
                        </a:rPr>
                        <a:t>.</a:t>
                      </a:r>
                      <a:endParaRPr lang="en-US" sz="18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307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629" y="25400"/>
            <a:ext cx="864146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err="1"/>
              <a:t>Példa</a:t>
            </a:r>
            <a:r>
              <a:rPr lang="en-US" sz="1600" dirty="0"/>
              <a:t>. </a:t>
            </a:r>
            <a:r>
              <a:rPr lang="en-US" sz="1600" dirty="0" err="1"/>
              <a:t>Legyen</a:t>
            </a:r>
            <a:r>
              <a:rPr lang="en-US" sz="1600" dirty="0"/>
              <a:t>  </a:t>
            </a:r>
            <a:r>
              <a:rPr lang="hu-HU" sz="1600" dirty="0"/>
              <a:t>G=(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, V</a:t>
            </a:r>
            <a:r>
              <a:rPr lang="en-US" sz="1600" baseline="-25000" dirty="0"/>
              <a:t>T </a:t>
            </a:r>
            <a:r>
              <a:rPr lang="hu-HU" sz="1600" dirty="0"/>
              <a:t>,</a:t>
            </a:r>
            <a:r>
              <a:rPr lang="en-US" sz="1600" dirty="0"/>
              <a:t> S</a:t>
            </a:r>
            <a:r>
              <a:rPr lang="hu-HU" sz="1600" dirty="0"/>
              <a:t>,</a:t>
            </a:r>
            <a:r>
              <a:rPr lang="en-US" sz="1600" dirty="0"/>
              <a:t> H</a:t>
            </a:r>
            <a:r>
              <a:rPr lang="hu-HU" sz="1600" dirty="0"/>
              <a:t>), ahol H={ </a:t>
            </a:r>
            <a:r>
              <a:rPr lang="en-US" sz="1600" dirty="0"/>
              <a:t>S → S + T , S → T, T → a , T → b}.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Feladat</a:t>
            </a:r>
            <a:r>
              <a:rPr lang="en-US" sz="1600" dirty="0"/>
              <a:t>:   </a:t>
            </a:r>
            <a:r>
              <a:rPr lang="en-US" sz="1600" dirty="0" err="1"/>
              <a:t>b+a</a:t>
            </a:r>
            <a:r>
              <a:rPr lang="en-US" sz="1600" dirty="0"/>
              <a:t> ϵ L(G)? 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Szabályok</a:t>
            </a:r>
            <a:r>
              <a:rPr lang="en-US" sz="1600" dirty="0"/>
              <a:t> </a:t>
            </a:r>
            <a:r>
              <a:rPr lang="en-US" sz="1600" dirty="0" err="1"/>
              <a:t>sorszámozása</a:t>
            </a:r>
            <a:r>
              <a:rPr lang="en-US" sz="1600" dirty="0"/>
              <a:t>:  1. S → S + T, 2.  S → T, 3. T → a , 4. T → b.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Levezetés</a:t>
            </a:r>
            <a:r>
              <a:rPr lang="en-US" sz="1600" dirty="0"/>
              <a:t>:</a:t>
            </a:r>
          </a:p>
          <a:p>
            <a:r>
              <a:rPr lang="en-US" sz="1600" dirty="0"/>
              <a:t>(q, 1, λ, λ) ˫(q, 2, b, s)   (</a:t>
            </a:r>
            <a:r>
              <a:rPr lang="en-US" sz="1600" dirty="0" err="1"/>
              <a:t>léptetés</a:t>
            </a:r>
            <a:r>
              <a:rPr lang="en-US" sz="1600" dirty="0"/>
              <a:t>: a pointer 1-el </a:t>
            </a:r>
            <a:r>
              <a:rPr lang="en-US" sz="1600" dirty="0" err="1"/>
              <a:t>nő</a:t>
            </a:r>
            <a:r>
              <a:rPr lang="en-US" sz="1600" dirty="0"/>
              <a:t>, 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elemzett</a:t>
            </a:r>
            <a:r>
              <a:rPr lang="en-US" sz="1600" dirty="0"/>
              <a:t>  </a:t>
            </a:r>
            <a:r>
              <a:rPr lang="en-US" sz="1600" dirty="0" err="1"/>
              <a:t>sztring</a:t>
            </a:r>
            <a:r>
              <a:rPr lang="en-US" sz="1600" dirty="0"/>
              <a:t> 1. </a:t>
            </a:r>
            <a:r>
              <a:rPr lang="en-US" sz="1600" dirty="0" err="1"/>
              <a:t>betűje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 α </a:t>
            </a:r>
            <a:r>
              <a:rPr lang="en-US" sz="1600" dirty="0" err="1"/>
              <a:t>verem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                      </a:t>
            </a:r>
            <a:r>
              <a:rPr lang="en-US" sz="1600" dirty="0" err="1"/>
              <a:t>tetejére</a:t>
            </a:r>
            <a:r>
              <a:rPr lang="en-US" sz="1600" dirty="0"/>
              <a:t> </a:t>
            </a:r>
            <a:r>
              <a:rPr lang="en-US" sz="1600" dirty="0" err="1"/>
              <a:t>kerül</a:t>
            </a:r>
            <a:r>
              <a:rPr lang="en-US" sz="1600" dirty="0"/>
              <a:t>)</a:t>
            </a:r>
          </a:p>
          <a:p>
            <a:r>
              <a:rPr lang="en-US" sz="1600" dirty="0"/>
              <a:t>˫(q, 2, T, 4s)                   (</a:t>
            </a:r>
            <a:r>
              <a:rPr lang="en-US" sz="1600" dirty="0" err="1"/>
              <a:t>redukálás</a:t>
            </a:r>
            <a:r>
              <a:rPr lang="en-US" sz="1600" dirty="0"/>
              <a:t>: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</a:t>
            </a:r>
            <a:r>
              <a:rPr lang="en-US" sz="1600" dirty="0"/>
              <a:t> a 4. T → b  </a:t>
            </a:r>
            <a:r>
              <a:rPr lang="en-US" sz="1600" dirty="0" err="1"/>
              <a:t>szabály</a:t>
            </a:r>
            <a:r>
              <a:rPr lang="en-US" sz="1600" dirty="0"/>
              <a:t>, </a:t>
            </a:r>
            <a:r>
              <a:rPr lang="en-US" sz="1600" dirty="0" err="1"/>
              <a:t>mellyel</a:t>
            </a:r>
            <a:r>
              <a:rPr lang="en-US" sz="1600" dirty="0"/>
              <a:t> </a:t>
            </a:r>
            <a:r>
              <a:rPr lang="en-US" sz="1600" dirty="0" err="1"/>
              <a:t>tudunk</a:t>
            </a:r>
            <a:r>
              <a:rPr lang="en-US" sz="1600" dirty="0"/>
              <a:t> </a:t>
            </a:r>
            <a:r>
              <a:rPr lang="en-US" sz="1600" dirty="0" err="1"/>
              <a:t>redukálni</a:t>
            </a:r>
            <a:r>
              <a:rPr lang="en-US" sz="1600" dirty="0"/>
              <a:t>) </a:t>
            </a:r>
          </a:p>
          <a:p>
            <a:r>
              <a:rPr lang="en-US" sz="1600" dirty="0"/>
              <a:t>˫ (q, 2,S, 24s)                 (</a:t>
            </a:r>
            <a:r>
              <a:rPr lang="en-US" sz="1600" dirty="0" err="1"/>
              <a:t>redukálás</a:t>
            </a:r>
            <a:r>
              <a:rPr lang="en-US" sz="1600" dirty="0"/>
              <a:t>: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</a:t>
            </a:r>
            <a:r>
              <a:rPr lang="en-US" sz="1600" dirty="0"/>
              <a:t> a 2.  S → T  </a:t>
            </a:r>
            <a:r>
              <a:rPr lang="en-US" sz="1600" dirty="0" err="1"/>
              <a:t>szabály</a:t>
            </a:r>
            <a:r>
              <a:rPr lang="en-US" sz="1600" dirty="0"/>
              <a:t>, </a:t>
            </a:r>
            <a:r>
              <a:rPr lang="en-US" sz="1600" dirty="0" err="1"/>
              <a:t>mellyel</a:t>
            </a:r>
            <a:r>
              <a:rPr lang="en-US" sz="1600" dirty="0"/>
              <a:t> </a:t>
            </a:r>
            <a:r>
              <a:rPr lang="en-US" sz="1600" dirty="0" err="1"/>
              <a:t>tudunk</a:t>
            </a:r>
            <a:r>
              <a:rPr lang="en-US" sz="1600" dirty="0"/>
              <a:t> </a:t>
            </a:r>
            <a:r>
              <a:rPr lang="en-US" sz="1600" dirty="0" err="1"/>
              <a:t>redukálni</a:t>
            </a:r>
            <a:r>
              <a:rPr lang="en-US" sz="1600" dirty="0"/>
              <a:t>)            </a:t>
            </a:r>
          </a:p>
          <a:p>
            <a:r>
              <a:rPr lang="en-US" sz="1600" dirty="0"/>
              <a:t>˫ (q, 3,S+, s24s)             (</a:t>
            </a:r>
            <a:r>
              <a:rPr lang="en-US" sz="1600" dirty="0" err="1"/>
              <a:t>léptetés</a:t>
            </a:r>
            <a:r>
              <a:rPr lang="en-US" sz="1600" dirty="0"/>
              <a:t>: a pointer 1-el </a:t>
            </a:r>
            <a:r>
              <a:rPr lang="en-US" sz="1600" dirty="0" err="1"/>
              <a:t>nő</a:t>
            </a:r>
            <a:r>
              <a:rPr lang="en-US" sz="1600" dirty="0"/>
              <a:t>, 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elemzett</a:t>
            </a:r>
            <a:r>
              <a:rPr lang="en-US" sz="1600" dirty="0"/>
              <a:t> </a:t>
            </a:r>
            <a:r>
              <a:rPr lang="en-US" sz="1600" dirty="0" err="1"/>
              <a:t>sztring</a:t>
            </a:r>
            <a:r>
              <a:rPr lang="en-US" sz="1600" dirty="0"/>
              <a:t> 2. </a:t>
            </a:r>
            <a:r>
              <a:rPr lang="en-US" sz="1600" dirty="0" err="1"/>
              <a:t>betűje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α </a:t>
            </a:r>
            <a:r>
              <a:rPr lang="en-US" sz="1600" dirty="0" err="1"/>
              <a:t>verem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                       </a:t>
            </a:r>
            <a:r>
              <a:rPr lang="en-US" sz="1600" dirty="0" err="1"/>
              <a:t>tetejére</a:t>
            </a:r>
            <a:r>
              <a:rPr lang="en-US" sz="1600" dirty="0"/>
              <a:t> </a:t>
            </a:r>
            <a:r>
              <a:rPr lang="en-US" sz="1600" dirty="0" err="1"/>
              <a:t>kerül</a:t>
            </a:r>
            <a:r>
              <a:rPr lang="en-US" sz="1600" dirty="0"/>
              <a:t>)</a:t>
            </a:r>
          </a:p>
          <a:p>
            <a:r>
              <a:rPr lang="en-US" sz="1600" dirty="0"/>
              <a:t>˫ (q, 4,S + a, ss24s)       (</a:t>
            </a:r>
            <a:r>
              <a:rPr lang="en-US" sz="1600" dirty="0" err="1"/>
              <a:t>léptetés</a:t>
            </a:r>
            <a:r>
              <a:rPr lang="en-US" sz="1600" dirty="0"/>
              <a:t>: a pointer 1-el </a:t>
            </a:r>
            <a:r>
              <a:rPr lang="en-US" sz="1600" dirty="0" err="1"/>
              <a:t>nő</a:t>
            </a:r>
            <a:r>
              <a:rPr lang="en-US" sz="1600" dirty="0"/>
              <a:t>, 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elemzett</a:t>
            </a:r>
            <a:r>
              <a:rPr lang="en-US" sz="1600" dirty="0"/>
              <a:t>  </a:t>
            </a:r>
            <a:r>
              <a:rPr lang="en-US" sz="1600" dirty="0" err="1"/>
              <a:t>sztring</a:t>
            </a:r>
            <a:r>
              <a:rPr lang="en-US" sz="1600" dirty="0"/>
              <a:t> 3. </a:t>
            </a:r>
            <a:r>
              <a:rPr lang="en-US" sz="1600" dirty="0" err="1"/>
              <a:t>betűje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α </a:t>
            </a:r>
            <a:r>
              <a:rPr lang="en-US" sz="1600" dirty="0" err="1"/>
              <a:t>verem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                      </a:t>
            </a:r>
            <a:r>
              <a:rPr lang="en-US" sz="1600" dirty="0" err="1"/>
              <a:t>tetejére</a:t>
            </a:r>
            <a:r>
              <a:rPr lang="en-US" sz="1600" dirty="0"/>
              <a:t> </a:t>
            </a:r>
            <a:r>
              <a:rPr lang="en-US" sz="1600" dirty="0" err="1"/>
              <a:t>kerül</a:t>
            </a:r>
            <a:r>
              <a:rPr lang="en-US" sz="1600" dirty="0"/>
              <a:t>)</a:t>
            </a:r>
          </a:p>
          <a:p>
            <a:r>
              <a:rPr lang="en-US" sz="1600" dirty="0"/>
              <a:t>˫ (q, 4,S + T, 3ss24s)    (</a:t>
            </a:r>
            <a:r>
              <a:rPr lang="en-US" sz="1600" dirty="0" err="1"/>
              <a:t>redukálás</a:t>
            </a:r>
            <a:r>
              <a:rPr lang="en-US" sz="1600" dirty="0"/>
              <a:t>: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</a:t>
            </a:r>
            <a:r>
              <a:rPr lang="en-US" sz="1600" dirty="0"/>
              <a:t> a 3. T → a  </a:t>
            </a:r>
            <a:r>
              <a:rPr lang="en-US" sz="1600" dirty="0" err="1"/>
              <a:t>szabály</a:t>
            </a:r>
            <a:r>
              <a:rPr lang="en-US" sz="1600" dirty="0"/>
              <a:t>, </a:t>
            </a:r>
            <a:r>
              <a:rPr lang="en-US" sz="1600" dirty="0" err="1"/>
              <a:t>mellyel</a:t>
            </a:r>
            <a:r>
              <a:rPr lang="en-US" sz="1600" dirty="0"/>
              <a:t> </a:t>
            </a:r>
            <a:r>
              <a:rPr lang="en-US" sz="1600" dirty="0" err="1"/>
              <a:t>tudunk</a:t>
            </a:r>
            <a:r>
              <a:rPr lang="en-US" sz="1600" dirty="0"/>
              <a:t> </a:t>
            </a:r>
            <a:r>
              <a:rPr lang="en-US" sz="1600" dirty="0" err="1"/>
              <a:t>redukálni</a:t>
            </a:r>
            <a:r>
              <a:rPr lang="en-US" sz="1600" dirty="0"/>
              <a:t>)</a:t>
            </a:r>
          </a:p>
          <a:p>
            <a:r>
              <a:rPr lang="en-US" sz="1600" dirty="0"/>
              <a:t>˫ (q, 4,S, 13ss24s)       (</a:t>
            </a:r>
            <a:r>
              <a:rPr lang="en-US" sz="1600" dirty="0" err="1"/>
              <a:t>redukálás</a:t>
            </a:r>
            <a:r>
              <a:rPr lang="en-US" sz="1600" dirty="0"/>
              <a:t>: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 1. S → T + S  </a:t>
            </a:r>
            <a:r>
              <a:rPr lang="en-US" sz="1600" dirty="0" err="1"/>
              <a:t>szabály</a:t>
            </a:r>
            <a:r>
              <a:rPr lang="en-US" sz="1600" dirty="0"/>
              <a:t>, </a:t>
            </a:r>
            <a:r>
              <a:rPr lang="en-US" sz="1600" dirty="0" err="1"/>
              <a:t>mellyel</a:t>
            </a:r>
            <a:r>
              <a:rPr lang="en-US" sz="1600" dirty="0"/>
              <a:t> </a:t>
            </a:r>
            <a:r>
              <a:rPr lang="en-US" sz="1600" dirty="0" err="1"/>
              <a:t>tudunk</a:t>
            </a:r>
            <a:r>
              <a:rPr lang="en-US" sz="1600" dirty="0"/>
              <a:t> </a:t>
            </a:r>
            <a:r>
              <a:rPr lang="en-US" sz="1600" dirty="0" err="1"/>
              <a:t>redukálni</a:t>
            </a:r>
            <a:r>
              <a:rPr lang="en-US" sz="1600" dirty="0"/>
              <a:t>)</a:t>
            </a:r>
          </a:p>
          <a:p>
            <a:r>
              <a:rPr lang="en-US" sz="1600" dirty="0"/>
              <a:t>˫ (t, 4,S, 13ss24s)         (</a:t>
            </a:r>
            <a:r>
              <a:rPr lang="en-US" sz="1600" dirty="0" err="1"/>
              <a:t>elfogadás</a:t>
            </a:r>
            <a:r>
              <a:rPr lang="en-US" sz="1600" dirty="0"/>
              <a:t>, </a:t>
            </a:r>
            <a:r>
              <a:rPr lang="en-US" sz="1600" dirty="0" err="1"/>
              <a:t>mert</a:t>
            </a:r>
            <a:r>
              <a:rPr lang="en-US" sz="1600" dirty="0"/>
              <a:t> </a:t>
            </a:r>
            <a:r>
              <a:rPr lang="en-US" sz="1600" dirty="0" err="1"/>
              <a:t>elértünk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végkonfigurációt</a:t>
            </a:r>
            <a:r>
              <a:rPr lang="en-US" sz="1600" dirty="0"/>
              <a:t>, </a:t>
            </a:r>
            <a:r>
              <a:rPr lang="en-US" sz="1600" dirty="0" err="1"/>
              <a:t>hisz</a:t>
            </a:r>
            <a:r>
              <a:rPr lang="en-US" sz="1600" dirty="0"/>
              <a:t> a pointer </a:t>
            </a:r>
            <a:r>
              <a:rPr lang="en-US" sz="1600" dirty="0" err="1"/>
              <a:t>értéke</a:t>
            </a:r>
            <a:r>
              <a:rPr lang="en-US" sz="1600" dirty="0"/>
              <a:t> 1-el </a:t>
            </a:r>
          </a:p>
          <a:p>
            <a:r>
              <a:rPr lang="en-US" sz="1600" dirty="0"/>
              <a:t>                                       </a:t>
            </a:r>
            <a:r>
              <a:rPr lang="en-US" sz="1600" dirty="0" err="1"/>
              <a:t>nagyobb</a:t>
            </a:r>
            <a:r>
              <a:rPr lang="en-US" sz="1600" dirty="0"/>
              <a:t> mint a  </a:t>
            </a:r>
            <a:r>
              <a:rPr lang="en-US" sz="1600" dirty="0" err="1"/>
              <a:t>b+a</a:t>
            </a:r>
            <a:r>
              <a:rPr lang="en-US" sz="1600" dirty="0"/>
              <a:t> </a:t>
            </a:r>
            <a:r>
              <a:rPr lang="en-US" sz="1600" dirty="0" err="1"/>
              <a:t>szó</a:t>
            </a:r>
            <a:r>
              <a:rPr lang="en-US" sz="1600" dirty="0"/>
              <a:t> </a:t>
            </a:r>
            <a:r>
              <a:rPr lang="en-US" sz="1600" dirty="0" err="1"/>
              <a:t>hossza</a:t>
            </a:r>
            <a:r>
              <a:rPr lang="en-US" sz="1600" dirty="0"/>
              <a:t>,   </a:t>
            </a:r>
            <a:r>
              <a:rPr lang="en-US" sz="1600" dirty="0" err="1"/>
              <a:t>továbbá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α </a:t>
            </a:r>
            <a:r>
              <a:rPr lang="en-US" sz="1600" dirty="0" err="1"/>
              <a:t>verem</a:t>
            </a:r>
            <a:r>
              <a:rPr lang="en-US" sz="1600" dirty="0"/>
              <a:t>  </a:t>
            </a:r>
            <a:r>
              <a:rPr lang="en-US" sz="1600" dirty="0" err="1"/>
              <a:t>tartalma</a:t>
            </a:r>
            <a:r>
              <a:rPr lang="en-US" sz="1600" dirty="0"/>
              <a:t> S.)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Tehát</a:t>
            </a:r>
            <a:r>
              <a:rPr lang="en-US" sz="1600" dirty="0"/>
              <a:t> b + a ϵ L(G). </a:t>
            </a:r>
            <a:r>
              <a:rPr lang="en-US" sz="1600" dirty="0" err="1"/>
              <a:t>Továbbá</a:t>
            </a:r>
            <a:r>
              <a:rPr lang="en-US" sz="1600" dirty="0"/>
              <a:t> a  β </a:t>
            </a:r>
            <a:r>
              <a:rPr lang="en-US" sz="1600" dirty="0" err="1"/>
              <a:t>verem</a:t>
            </a:r>
            <a:r>
              <a:rPr lang="en-US" sz="1600" dirty="0"/>
              <a:t> </a:t>
            </a:r>
            <a:r>
              <a:rPr lang="en-US" sz="1600" dirty="0" err="1"/>
              <a:t>tartalmát</a:t>
            </a:r>
            <a:r>
              <a:rPr lang="en-US" sz="1600" dirty="0"/>
              <a:t> </a:t>
            </a:r>
            <a:r>
              <a:rPr lang="en-US" sz="1600" dirty="0" err="1"/>
              <a:t>képező</a:t>
            </a:r>
            <a:r>
              <a:rPr lang="en-US" sz="1600" dirty="0"/>
              <a:t>  13ss24s </a:t>
            </a:r>
            <a:r>
              <a:rPr lang="en-US" sz="1600" dirty="0" err="1"/>
              <a:t>sztringből</a:t>
            </a:r>
            <a:r>
              <a:rPr lang="en-US" sz="1600" dirty="0"/>
              <a:t> </a:t>
            </a:r>
            <a:r>
              <a:rPr lang="en-US" sz="1600" dirty="0" err="1"/>
              <a:t>ből</a:t>
            </a:r>
            <a:r>
              <a:rPr lang="en-US" sz="1600" dirty="0"/>
              <a:t> </a:t>
            </a:r>
            <a:r>
              <a:rPr lang="en-US" sz="1600" dirty="0" err="1"/>
              <a:t>törölve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s-</a:t>
            </a:r>
          </a:p>
          <a:p>
            <a:r>
              <a:rPr lang="en-US" sz="1600" dirty="0" err="1"/>
              <a:t>eket</a:t>
            </a:r>
            <a:r>
              <a:rPr lang="en-US" sz="1600" dirty="0"/>
              <a:t>, </a:t>
            </a:r>
            <a:r>
              <a:rPr lang="en-US" sz="1600" dirty="0" err="1"/>
              <a:t>az</a:t>
            </a:r>
            <a:r>
              <a:rPr lang="en-US" sz="1600" dirty="0"/>
              <a:t> 1324 </a:t>
            </a:r>
            <a:r>
              <a:rPr lang="en-US" sz="1600" dirty="0" err="1"/>
              <a:t>szabály</a:t>
            </a:r>
            <a:r>
              <a:rPr lang="en-US" sz="1600" dirty="0"/>
              <a:t> </a:t>
            </a:r>
            <a:r>
              <a:rPr lang="en-US" sz="1600" dirty="0" err="1"/>
              <a:t>sorszám</a:t>
            </a:r>
            <a:r>
              <a:rPr lang="en-US" sz="1600" dirty="0"/>
              <a:t> </a:t>
            </a:r>
            <a:r>
              <a:rPr lang="en-US" sz="1600" dirty="0" err="1"/>
              <a:t>sorozatot</a:t>
            </a:r>
            <a:r>
              <a:rPr lang="en-US" sz="1600" dirty="0"/>
              <a:t> </a:t>
            </a:r>
            <a:r>
              <a:rPr lang="en-US" sz="1600" dirty="0" err="1"/>
              <a:t>kapjuk</a:t>
            </a:r>
            <a:r>
              <a:rPr lang="en-US" sz="1600" dirty="0"/>
              <a:t>, </a:t>
            </a:r>
            <a:r>
              <a:rPr lang="en-US" sz="1600" dirty="0" err="1"/>
              <a:t>vagyis</a:t>
            </a:r>
            <a:r>
              <a:rPr lang="en-US" sz="1600" dirty="0"/>
              <a:t> </a:t>
            </a:r>
            <a:r>
              <a:rPr lang="en-US" sz="1600" dirty="0" err="1"/>
              <a:t>azon</a:t>
            </a:r>
            <a:r>
              <a:rPr lang="en-US" sz="1600" dirty="0"/>
              <a:t> </a:t>
            </a:r>
            <a:r>
              <a:rPr lang="en-US" sz="1600" dirty="0" err="1"/>
              <a:t>szabályok</a:t>
            </a:r>
            <a:r>
              <a:rPr lang="en-US" sz="1600" dirty="0"/>
              <a:t> </a:t>
            </a:r>
            <a:r>
              <a:rPr lang="en-US" sz="1600" dirty="0" err="1"/>
              <a:t>sorszámainak</a:t>
            </a:r>
            <a:r>
              <a:rPr lang="en-US" sz="1600" dirty="0"/>
              <a:t> </a:t>
            </a:r>
            <a:r>
              <a:rPr lang="en-US" sz="1600" dirty="0" err="1"/>
              <a:t>sorozatát</a:t>
            </a:r>
            <a:r>
              <a:rPr lang="en-US" sz="1600" dirty="0"/>
              <a:t>, </a:t>
            </a:r>
          </a:p>
          <a:p>
            <a:r>
              <a:rPr lang="en-US" sz="1600" dirty="0" err="1"/>
              <a:t>melyek</a:t>
            </a:r>
            <a:r>
              <a:rPr lang="en-US" sz="1600" dirty="0"/>
              <a:t> b + a </a:t>
            </a:r>
            <a:r>
              <a:rPr lang="en-US" sz="1600" dirty="0" err="1"/>
              <a:t>jobb</a:t>
            </a:r>
            <a:r>
              <a:rPr lang="en-US" sz="1600" dirty="0"/>
              <a:t> </a:t>
            </a:r>
            <a:r>
              <a:rPr lang="en-US" sz="1600" dirty="0" err="1"/>
              <a:t>oldali</a:t>
            </a:r>
            <a:r>
              <a:rPr lang="en-US" sz="1600" dirty="0"/>
              <a:t> </a:t>
            </a:r>
            <a:r>
              <a:rPr lang="en-US" sz="1600" dirty="0" err="1"/>
              <a:t>levezetését</a:t>
            </a:r>
            <a:r>
              <a:rPr lang="en-US" sz="1600" dirty="0"/>
              <a:t> </a:t>
            </a:r>
            <a:r>
              <a:rPr lang="en-US" sz="1600" dirty="0" err="1"/>
              <a:t>adják</a:t>
            </a:r>
            <a:r>
              <a:rPr lang="en-US" sz="1600" dirty="0"/>
              <a:t>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(1: S → S + T)  S =&gt; S+T, (3. T → a)   S+T =&gt; </a:t>
            </a:r>
            <a:r>
              <a:rPr lang="en-US" sz="1600" dirty="0" err="1"/>
              <a:t>S+a</a:t>
            </a:r>
            <a:r>
              <a:rPr lang="en-US" sz="1600" dirty="0"/>
              <a:t>, (2.  S → T)  </a:t>
            </a:r>
            <a:r>
              <a:rPr lang="en-US" sz="1600" dirty="0" err="1"/>
              <a:t>S+a</a:t>
            </a:r>
            <a:r>
              <a:rPr lang="en-US" sz="1600" dirty="0"/>
              <a:t> =&gt; </a:t>
            </a:r>
            <a:r>
              <a:rPr lang="en-US" sz="1600" dirty="0" err="1"/>
              <a:t>T+a</a:t>
            </a:r>
            <a:r>
              <a:rPr lang="en-US" sz="1600" dirty="0"/>
              <a:t>, (4. T → b) </a:t>
            </a:r>
            <a:r>
              <a:rPr lang="en-US" sz="1600" dirty="0" err="1"/>
              <a:t>T+a</a:t>
            </a:r>
            <a:r>
              <a:rPr lang="en-US" sz="1600" dirty="0"/>
              <a:t> =&gt; </a:t>
            </a:r>
            <a:r>
              <a:rPr lang="en-US" sz="1600" dirty="0" err="1"/>
              <a:t>b+a</a:t>
            </a:r>
            <a:r>
              <a:rPr lang="en-US" sz="1600" dirty="0"/>
              <a:t>, </a:t>
            </a:r>
          </a:p>
          <a:p>
            <a:r>
              <a:rPr lang="en-US" sz="1600" dirty="0" err="1"/>
              <a:t>azaz</a:t>
            </a:r>
            <a:r>
              <a:rPr lang="en-US" sz="1600" dirty="0"/>
              <a:t> 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jobboldali</a:t>
            </a:r>
            <a:r>
              <a:rPr lang="en-US" sz="1600" dirty="0"/>
              <a:t> </a:t>
            </a:r>
            <a:r>
              <a:rPr lang="en-US" sz="1600" dirty="0" err="1"/>
              <a:t>levezetést</a:t>
            </a:r>
            <a:r>
              <a:rPr lang="en-US" sz="1600" dirty="0"/>
              <a:t> </a:t>
            </a:r>
            <a:r>
              <a:rPr lang="en-US" sz="1600" dirty="0" err="1"/>
              <a:t>kapunk</a:t>
            </a:r>
            <a:r>
              <a:rPr lang="en-US" sz="1600" dirty="0"/>
              <a:t>:</a:t>
            </a:r>
          </a:p>
          <a:p>
            <a:r>
              <a:rPr lang="en-US" sz="1600" dirty="0"/>
              <a:t>S =&gt; S+T =&gt;  </a:t>
            </a:r>
            <a:r>
              <a:rPr lang="en-US" sz="1600" dirty="0" err="1"/>
              <a:t>S+a</a:t>
            </a:r>
            <a:r>
              <a:rPr lang="en-US" sz="1600" dirty="0"/>
              <a:t> =&gt; </a:t>
            </a:r>
            <a:r>
              <a:rPr lang="en-US" sz="1600" dirty="0" err="1"/>
              <a:t>T+a</a:t>
            </a:r>
            <a:r>
              <a:rPr lang="en-US" sz="1600" dirty="0"/>
              <a:t> =&gt; </a:t>
            </a:r>
            <a:r>
              <a:rPr lang="en-US" sz="1600" dirty="0" err="1"/>
              <a:t>b+a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2728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990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390705" y="304800"/>
          <a:ext cx="7838895" cy="6248400"/>
        </p:xfrm>
        <a:graphic>
          <a:graphicData uri="http://schemas.openxmlformats.org/drawingml/2006/table">
            <a:tbl>
              <a:tblPr/>
              <a:tblGrid>
                <a:gridCol w="3712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484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 CYK </a:t>
                      </a:r>
                      <a:r>
                        <a:rPr lang="en-US" sz="1800" dirty="0" err="1"/>
                        <a:t>algoritmus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aseline="0" dirty="0" err="1"/>
                        <a:t>Cocke</a:t>
                      </a:r>
                      <a:r>
                        <a:rPr lang="en-US" sz="1800" baseline="0" dirty="0"/>
                        <a:t>-Younger-</a:t>
                      </a:r>
                      <a:r>
                        <a:rPr lang="en-US" sz="1800" baseline="0" dirty="0" err="1"/>
                        <a:t>Kasami</a:t>
                      </a:r>
                      <a:r>
                        <a:rPr lang="en-US" sz="1800" baseline="0" dirty="0"/>
                        <a:t>)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algoritmussal</a:t>
                      </a: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tetszőleges</a:t>
                      </a:r>
                      <a:r>
                        <a:rPr lang="en-US" sz="1800" baseline="0" dirty="0"/>
                        <a:t> Chomsky </a:t>
                      </a:r>
                      <a:r>
                        <a:rPr lang="en-US" sz="1800" baseline="0" dirty="0" err="1"/>
                        <a:t>féle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normál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alakban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megadott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nyelvtan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és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tetszőleges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terminális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sztring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esetén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eldönthető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aseline="0" dirty="0" err="1"/>
                        <a:t>polinomiális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időben</a:t>
                      </a:r>
                      <a:r>
                        <a:rPr lang="en-US" sz="1800" baseline="0" dirty="0"/>
                        <a:t>), </a:t>
                      </a:r>
                      <a:r>
                        <a:rPr lang="en-US" sz="1800" baseline="0" dirty="0" err="1"/>
                        <a:t>hogy</a:t>
                      </a:r>
                      <a:r>
                        <a:rPr lang="en-US" sz="1800" baseline="0" dirty="0"/>
                        <a:t> a </a:t>
                      </a:r>
                      <a:r>
                        <a:rPr lang="en-US" sz="1800" baseline="0" dirty="0" err="1"/>
                        <a:t>sztring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eleme</a:t>
                      </a:r>
                      <a:r>
                        <a:rPr lang="en-US" sz="1800" baseline="0" dirty="0"/>
                        <a:t>-e a </a:t>
                      </a:r>
                      <a:r>
                        <a:rPr lang="en-US" sz="1800" baseline="0" dirty="0" err="1"/>
                        <a:t>nyelvtan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által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generált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nyelvnek</a:t>
                      </a:r>
                      <a:r>
                        <a:rPr lang="en-US" sz="1800" baseline="0" dirty="0"/>
                        <a:t>. 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algoritmus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egy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alulról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felfele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történõ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elemzést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valósít</a:t>
                      </a:r>
                      <a:r>
                        <a:rPr lang="en-US" sz="1800" dirty="0"/>
                        <a:t> meg. </a:t>
                      </a:r>
                      <a:r>
                        <a:rPr lang="en-US" sz="1800" dirty="0" err="1"/>
                        <a:t>Ahhoz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hogy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működjön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kell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hogy</a:t>
                      </a:r>
                      <a:r>
                        <a:rPr lang="en-US" sz="1800" dirty="0"/>
                        <a:t> a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G=(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S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H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lang="en-US" sz="1800" dirty="0" err="1"/>
                        <a:t>nyelvtan</a:t>
                      </a:r>
                      <a:r>
                        <a:rPr lang="en-US" sz="1800" dirty="0"/>
                        <a:t> Chomsky </a:t>
                      </a:r>
                      <a:r>
                        <a:rPr lang="en-US" sz="1800" dirty="0" err="1"/>
                        <a:t>normál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alakban</a:t>
                      </a:r>
                      <a:r>
                        <a:rPr lang="en-US" sz="1800" dirty="0"/>
                        <a:t> (CNF) </a:t>
                      </a:r>
                      <a:r>
                        <a:rPr lang="en-US" sz="1800" dirty="0" err="1"/>
                        <a:t>legyen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azaz</a:t>
                      </a:r>
                      <a:r>
                        <a:rPr lang="en-US" sz="1800" dirty="0"/>
                        <a:t> a </a:t>
                      </a:r>
                      <a:r>
                        <a:rPr lang="en-US" sz="1800" dirty="0" err="1"/>
                        <a:t>nyelvtanban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csak</a:t>
                      </a:r>
                      <a:r>
                        <a:rPr lang="en-US" sz="1800" dirty="0"/>
                        <a:t>  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 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BC (A, B, C </a:t>
                      </a:r>
                      <a:r>
                        <a:rPr lang="en-US" sz="1800" dirty="0"/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), </a:t>
                      </a:r>
                      <a:r>
                        <a:rPr lang="en-US" sz="1800" dirty="0" err="1"/>
                        <a:t>illetve</a:t>
                      </a:r>
                      <a:r>
                        <a:rPr lang="en-US" sz="1800" dirty="0"/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 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a (A </a:t>
                      </a:r>
                      <a:r>
                        <a:rPr lang="en-US" sz="1800" dirty="0"/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, a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)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alakú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lang="en-US" sz="1800" dirty="0" err="1"/>
                        <a:t>szabályok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vannak</a:t>
                      </a:r>
                      <a:r>
                        <a:rPr lang="en-US" sz="1800" dirty="0"/>
                        <a:t> . Ha </a:t>
                      </a:r>
                      <a:r>
                        <a:rPr lang="en-US" sz="1800" dirty="0" err="1"/>
                        <a:t>egy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/>
                        <a:t>n &gt; 0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hosszú</a:t>
                      </a:r>
                      <a:r>
                        <a:rPr lang="en-US" sz="1800" dirty="0"/>
                        <a:t> </a:t>
                      </a:r>
                    </a:p>
                    <a:p>
                      <a:r>
                        <a:rPr lang="en-US" sz="1800" dirty="0"/>
                        <a:t>(</a:t>
                      </a:r>
                      <a:r>
                        <a:rPr lang="en-US" sz="1800" i="1" dirty="0"/>
                        <a:t>x</a:t>
                      </a:r>
                      <a:r>
                        <a:rPr lang="en-US" sz="1800" i="1" baseline="-25000" dirty="0"/>
                        <a:t>1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…, </a:t>
                      </a:r>
                      <a:r>
                        <a:rPr lang="en-US" sz="1800" i="1" dirty="0" err="1"/>
                        <a:t>x</a:t>
                      </a:r>
                      <a:r>
                        <a:rPr lang="en-US" sz="1800" i="1" baseline="-25000" dirty="0" err="1"/>
                        <a:t>n</a:t>
                      </a:r>
                      <a:r>
                        <a:rPr lang="en-US" sz="1800" baseline="0" dirty="0"/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lang="en-US" sz="1800" dirty="0"/>
                        <a:t>) </a:t>
                      </a:r>
                      <a:r>
                        <a:rPr lang="en-US" sz="1800" dirty="0" err="1"/>
                        <a:t>szót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szeretnénk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elemezni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akkor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egy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/>
                        <a:t>n </a:t>
                      </a:r>
                      <a:r>
                        <a:rPr lang="en-US" sz="1800" dirty="0"/>
                        <a:t>x </a:t>
                      </a:r>
                      <a:r>
                        <a:rPr lang="en-US" sz="1800" i="1" dirty="0"/>
                        <a:t>n</a:t>
                      </a:r>
                      <a:r>
                        <a:rPr lang="en-US" sz="1800" dirty="0"/>
                        <a:t>-</a:t>
                      </a:r>
                      <a:r>
                        <a:rPr lang="en-US" sz="1800" dirty="0" err="1"/>
                        <a:t>es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alsó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háromszög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mátrix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alakú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táblázatot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fogunk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kitölteni</a:t>
                      </a:r>
                      <a:r>
                        <a:rPr lang="en-US" sz="1800" dirty="0"/>
                        <a:t> a </a:t>
                      </a:r>
                      <a:r>
                        <a:rPr lang="en-US" sz="1800" dirty="0" err="1"/>
                        <a:t>következõ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módon</a:t>
                      </a:r>
                      <a:r>
                        <a:rPr lang="en-US" sz="1800" dirty="0"/>
                        <a:t>. A </a:t>
                      </a:r>
                      <a:r>
                        <a:rPr lang="en-US" sz="1800" dirty="0" err="1"/>
                        <a:t>sorokat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alulról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felfele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számozzuk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oszlopokat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balról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jobbra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 err="1"/>
                        <a:t>i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sor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/>
                        <a:t>j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kockájába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akkor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kerül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egy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/>
                        <a:t>A</a:t>
                      </a:r>
                      <a:r>
                        <a:rPr lang="en-US" sz="1800" dirty="0"/>
                        <a:t> </a:t>
                      </a:r>
                      <a:r>
                        <a:rPr kumimoji="0" lang="hu-H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V</a:t>
                      </a:r>
                      <a:r>
                        <a:rPr kumimoji="0" lang="hu-H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 </a:t>
                      </a:r>
                      <a:r>
                        <a:rPr lang="en-US" sz="1800" dirty="0" err="1"/>
                        <a:t>nemterminálisa</a:t>
                      </a:r>
                      <a:r>
                        <a:rPr lang="en-US" sz="1800" dirty="0"/>
                        <a:t> a </a:t>
                      </a:r>
                      <a:r>
                        <a:rPr lang="en-US" sz="1800" dirty="0" err="1"/>
                        <a:t>nyelvtannak</a:t>
                      </a:r>
                      <a:r>
                        <a:rPr lang="en-US" sz="1800" dirty="0"/>
                        <a:t>, ha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/>
                        <a:t>A</a:t>
                      </a:r>
                      <a:r>
                        <a:rPr lang="en-US" sz="1800" dirty="0"/>
                        <a:t>-</a:t>
                      </a:r>
                      <a:r>
                        <a:rPr lang="en-US" sz="1800" dirty="0" err="1"/>
                        <a:t>ból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levezethetõ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elemzendõ</a:t>
                      </a:r>
                      <a:r>
                        <a:rPr lang="en-US" sz="1800" dirty="0"/>
                        <a:t> input </a:t>
                      </a:r>
                      <a:r>
                        <a:rPr lang="en-US" sz="1800" dirty="0" err="1"/>
                        <a:t>szó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azon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darabkája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ami</a:t>
                      </a:r>
                      <a:r>
                        <a:rPr lang="en-US" sz="1800" dirty="0"/>
                        <a:t> a </a:t>
                      </a:r>
                      <a:r>
                        <a:rPr lang="en-US" sz="1800" i="1" dirty="0"/>
                        <a:t>j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betûnél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kezdõdik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és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 err="1"/>
                        <a:t>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hosszan</a:t>
                      </a:r>
                      <a:r>
                        <a:rPr lang="en-US" sz="1800" dirty="0"/>
                        <a:t> tart, </a:t>
                      </a:r>
                      <a:r>
                        <a:rPr lang="en-US" sz="1800" dirty="0" err="1"/>
                        <a:t>vagyis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levezethetõ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az</a:t>
                      </a:r>
                      <a:r>
                        <a:rPr lang="en-US" sz="1800" dirty="0"/>
                        <a:t>                          </a:t>
                      </a:r>
                      <a:r>
                        <a:rPr lang="en-US" sz="1800" dirty="0" err="1"/>
                        <a:t>részszó</a:t>
                      </a:r>
                      <a:r>
                        <a:rPr lang="en-US" sz="1800" dirty="0"/>
                        <a:t>. 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8" name="Picture 4" descr="$x_1\ldots x_n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21" y="3730172"/>
            <a:ext cx="676275" cy="3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$x_j\ldots x_{j+i-1}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9" y="5366471"/>
            <a:ext cx="9620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736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752600" y="13599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5" name="AutoShape 43"/>
          <p:cNvSpPr>
            <a:spLocks noChangeArrowheads="1"/>
          </p:cNvSpPr>
          <p:nvPr/>
        </p:nvSpPr>
        <p:spPr bwMode="auto">
          <a:xfrm>
            <a:off x="2743200" y="12075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n-1,1</a:t>
            </a:r>
          </a:p>
        </p:txBody>
      </p:sp>
      <p:sp>
        <p:nvSpPr>
          <p:cNvPr id="6" name="AutoShape 44"/>
          <p:cNvSpPr>
            <a:spLocks noChangeArrowheads="1"/>
          </p:cNvSpPr>
          <p:nvPr/>
        </p:nvSpPr>
        <p:spPr bwMode="auto">
          <a:xfrm>
            <a:off x="3200400" y="5979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n,1</a:t>
            </a:r>
          </a:p>
        </p:txBody>
      </p:sp>
      <p:sp>
        <p:nvSpPr>
          <p:cNvPr id="7" name="AutoShape 45"/>
          <p:cNvSpPr>
            <a:spLocks noChangeArrowheads="1"/>
          </p:cNvSpPr>
          <p:nvPr/>
        </p:nvSpPr>
        <p:spPr bwMode="auto">
          <a:xfrm>
            <a:off x="3657600" y="12075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n-1,2</a:t>
            </a:r>
          </a:p>
        </p:txBody>
      </p:sp>
      <p:sp>
        <p:nvSpPr>
          <p:cNvPr id="8" name="AutoShape 46"/>
          <p:cNvSpPr>
            <a:spLocks noChangeArrowheads="1"/>
          </p:cNvSpPr>
          <p:nvPr/>
        </p:nvSpPr>
        <p:spPr bwMode="auto">
          <a:xfrm>
            <a:off x="2286000" y="18171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" name="AutoShape 47"/>
          <p:cNvSpPr>
            <a:spLocks noChangeArrowheads="1"/>
          </p:cNvSpPr>
          <p:nvPr/>
        </p:nvSpPr>
        <p:spPr bwMode="auto">
          <a:xfrm>
            <a:off x="3200400" y="18171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. . .</a:t>
            </a: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4114800" y="18171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" name="AutoShape 49"/>
          <p:cNvSpPr>
            <a:spLocks noChangeArrowheads="1"/>
          </p:cNvSpPr>
          <p:nvPr/>
        </p:nvSpPr>
        <p:spPr bwMode="auto">
          <a:xfrm>
            <a:off x="2743200" y="24267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" name="AutoShape 50"/>
          <p:cNvSpPr>
            <a:spLocks noChangeArrowheads="1"/>
          </p:cNvSpPr>
          <p:nvPr/>
        </p:nvSpPr>
        <p:spPr bwMode="auto">
          <a:xfrm>
            <a:off x="3657600" y="24267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" name="AutoShape 51"/>
          <p:cNvSpPr>
            <a:spLocks noChangeArrowheads="1"/>
          </p:cNvSpPr>
          <p:nvPr/>
        </p:nvSpPr>
        <p:spPr bwMode="auto">
          <a:xfrm>
            <a:off x="3200400" y="30363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1371600" y="30363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AutoShape 53"/>
          <p:cNvSpPr>
            <a:spLocks noChangeArrowheads="1"/>
          </p:cNvSpPr>
          <p:nvPr/>
        </p:nvSpPr>
        <p:spPr bwMode="auto">
          <a:xfrm>
            <a:off x="1828800" y="24267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auto">
          <a:xfrm>
            <a:off x="2286000" y="30363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" name="AutoShape 55"/>
          <p:cNvSpPr>
            <a:spLocks noChangeArrowheads="1"/>
          </p:cNvSpPr>
          <p:nvPr/>
        </p:nvSpPr>
        <p:spPr bwMode="auto">
          <a:xfrm>
            <a:off x="914400" y="36459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2,1</a:t>
            </a:r>
          </a:p>
        </p:txBody>
      </p:sp>
      <p:sp>
        <p:nvSpPr>
          <p:cNvPr id="18" name="AutoShape 56"/>
          <p:cNvSpPr>
            <a:spLocks noChangeArrowheads="1"/>
          </p:cNvSpPr>
          <p:nvPr/>
        </p:nvSpPr>
        <p:spPr bwMode="auto">
          <a:xfrm>
            <a:off x="1828800" y="36459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2,2</a:t>
            </a:r>
          </a:p>
        </p:txBody>
      </p:sp>
      <p:sp>
        <p:nvSpPr>
          <p:cNvPr id="19" name="AutoShape 57"/>
          <p:cNvSpPr>
            <a:spLocks noChangeArrowheads="1"/>
          </p:cNvSpPr>
          <p:nvPr/>
        </p:nvSpPr>
        <p:spPr bwMode="auto">
          <a:xfrm>
            <a:off x="2743200" y="36459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" name="AutoShape 58"/>
          <p:cNvSpPr>
            <a:spLocks noChangeArrowheads="1"/>
          </p:cNvSpPr>
          <p:nvPr/>
        </p:nvSpPr>
        <p:spPr bwMode="auto">
          <a:xfrm>
            <a:off x="1371600" y="42555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1,2</a:t>
            </a:r>
          </a:p>
        </p:txBody>
      </p:sp>
      <p:sp>
        <p:nvSpPr>
          <p:cNvPr id="21" name="AutoShape 59"/>
          <p:cNvSpPr>
            <a:spLocks noChangeArrowheads="1"/>
          </p:cNvSpPr>
          <p:nvPr/>
        </p:nvSpPr>
        <p:spPr bwMode="auto">
          <a:xfrm>
            <a:off x="2286000" y="42555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AutoShape 60"/>
          <p:cNvSpPr>
            <a:spLocks noChangeArrowheads="1"/>
          </p:cNvSpPr>
          <p:nvPr/>
        </p:nvSpPr>
        <p:spPr bwMode="auto">
          <a:xfrm>
            <a:off x="457200" y="42555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1,1</a:t>
            </a:r>
          </a:p>
        </p:txBody>
      </p:sp>
      <p:sp>
        <p:nvSpPr>
          <p:cNvPr id="23" name="AutoShape 62"/>
          <p:cNvSpPr>
            <a:spLocks noChangeArrowheads="1"/>
          </p:cNvSpPr>
          <p:nvPr/>
        </p:nvSpPr>
        <p:spPr bwMode="auto">
          <a:xfrm>
            <a:off x="3200400" y="42555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. . .</a:t>
            </a:r>
          </a:p>
        </p:txBody>
      </p:sp>
      <p:sp>
        <p:nvSpPr>
          <p:cNvPr id="24" name="AutoShape 70"/>
          <p:cNvSpPr>
            <a:spLocks noChangeArrowheads="1"/>
          </p:cNvSpPr>
          <p:nvPr/>
        </p:nvSpPr>
        <p:spPr bwMode="auto">
          <a:xfrm>
            <a:off x="4114800" y="30363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AutoShape 71"/>
          <p:cNvSpPr>
            <a:spLocks noChangeArrowheads="1"/>
          </p:cNvSpPr>
          <p:nvPr/>
        </p:nvSpPr>
        <p:spPr bwMode="auto">
          <a:xfrm>
            <a:off x="4572000" y="24267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6" name="AutoShape 72"/>
          <p:cNvSpPr>
            <a:spLocks noChangeArrowheads="1"/>
          </p:cNvSpPr>
          <p:nvPr/>
        </p:nvSpPr>
        <p:spPr bwMode="auto">
          <a:xfrm>
            <a:off x="5029200" y="30363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" name="AutoShape 73"/>
          <p:cNvSpPr>
            <a:spLocks noChangeArrowheads="1"/>
          </p:cNvSpPr>
          <p:nvPr/>
        </p:nvSpPr>
        <p:spPr bwMode="auto">
          <a:xfrm>
            <a:off x="3657600" y="36459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. . .   </a:t>
            </a:r>
          </a:p>
        </p:txBody>
      </p:sp>
      <p:sp>
        <p:nvSpPr>
          <p:cNvPr id="28" name="AutoShape 74"/>
          <p:cNvSpPr>
            <a:spLocks noChangeArrowheads="1"/>
          </p:cNvSpPr>
          <p:nvPr/>
        </p:nvSpPr>
        <p:spPr bwMode="auto">
          <a:xfrm>
            <a:off x="4572000" y="36459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AutoShape 75"/>
          <p:cNvSpPr>
            <a:spLocks noChangeArrowheads="1"/>
          </p:cNvSpPr>
          <p:nvPr/>
        </p:nvSpPr>
        <p:spPr bwMode="auto">
          <a:xfrm>
            <a:off x="5486400" y="36459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2,n-1</a:t>
            </a:r>
          </a:p>
        </p:txBody>
      </p:sp>
      <p:sp>
        <p:nvSpPr>
          <p:cNvPr id="30" name="AutoShape 76"/>
          <p:cNvSpPr>
            <a:spLocks noChangeArrowheads="1"/>
          </p:cNvSpPr>
          <p:nvPr/>
        </p:nvSpPr>
        <p:spPr bwMode="auto">
          <a:xfrm>
            <a:off x="4114800" y="42555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AutoShape 77"/>
          <p:cNvSpPr>
            <a:spLocks noChangeArrowheads="1"/>
          </p:cNvSpPr>
          <p:nvPr/>
        </p:nvSpPr>
        <p:spPr bwMode="auto">
          <a:xfrm>
            <a:off x="5029200" y="42555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AutoShape 78"/>
          <p:cNvSpPr>
            <a:spLocks noChangeArrowheads="1"/>
          </p:cNvSpPr>
          <p:nvPr/>
        </p:nvSpPr>
        <p:spPr bwMode="auto">
          <a:xfrm>
            <a:off x="5943600" y="4255532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1,n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914400" y="5715000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         x</a:t>
            </a:r>
            <a:r>
              <a:rPr lang="en-US" sz="1800" baseline="-25000" dirty="0"/>
              <a:t>2</a:t>
            </a:r>
            <a:r>
              <a:rPr lang="en-US" sz="1800" dirty="0"/>
              <a:t>              x</a:t>
            </a:r>
            <a:r>
              <a:rPr lang="en-US" sz="1800" baseline="-25000" dirty="0"/>
              <a:t>3</a:t>
            </a:r>
            <a:r>
              <a:rPr lang="en-US" sz="1800" dirty="0"/>
              <a:t>           . . .                                                   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endParaRPr lang="en-US" sz="1800" baseline="-25000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4176215" y="164068"/>
            <a:ext cx="50577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Ha </a:t>
            </a:r>
            <a:r>
              <a:rPr lang="en-US" sz="1800" dirty="0" err="1"/>
              <a:t>kitöltjük</a:t>
            </a:r>
            <a:r>
              <a:rPr lang="en-US" sz="1800" dirty="0"/>
              <a:t> a </a:t>
            </a:r>
            <a:r>
              <a:rPr lang="en-US" sz="1800" dirty="0" err="1"/>
              <a:t>táblázatot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a </a:t>
            </a:r>
            <a:r>
              <a:rPr lang="en-US" sz="1800" dirty="0" err="1"/>
              <a:t>legfelsõ</a:t>
            </a:r>
            <a:r>
              <a:rPr lang="en-US" sz="1800" dirty="0"/>
              <a:t> </a:t>
            </a:r>
            <a:r>
              <a:rPr lang="en-US" sz="1800" dirty="0" err="1"/>
              <a:t>mezõben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szerepel</a:t>
            </a:r>
            <a:r>
              <a:rPr lang="en-US" sz="1800" dirty="0"/>
              <a:t> a </a:t>
            </a:r>
            <a:r>
              <a:rPr lang="en-US" sz="1800" dirty="0" err="1"/>
              <a:t>mondatszimbólum</a:t>
            </a:r>
            <a:r>
              <a:rPr lang="en-US" sz="1800" dirty="0"/>
              <a:t> </a:t>
            </a:r>
            <a:r>
              <a:rPr lang="en-US" sz="1800" i="1" dirty="0"/>
              <a:t>S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azt</a:t>
            </a:r>
            <a:r>
              <a:rPr lang="en-US" sz="1800" dirty="0"/>
              <a:t> </a:t>
            </a:r>
            <a:r>
              <a:rPr lang="en-US" sz="1800" dirty="0" err="1"/>
              <a:t>jelenti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</a:p>
          <a:p>
            <a:r>
              <a:rPr lang="en-US" sz="1800" i="1" dirty="0"/>
              <a:t>S</a:t>
            </a:r>
            <a:r>
              <a:rPr lang="en-US" sz="1800" dirty="0"/>
              <a:t>-</a:t>
            </a:r>
            <a:r>
              <a:rPr lang="en-US" sz="1800" dirty="0" err="1"/>
              <a:t>bõl</a:t>
            </a:r>
            <a:r>
              <a:rPr lang="en-US" sz="1800" dirty="0"/>
              <a:t> </a:t>
            </a:r>
            <a:r>
              <a:rPr lang="en-US" sz="1800" dirty="0" err="1"/>
              <a:t>levezethetõ</a:t>
            </a:r>
            <a:r>
              <a:rPr lang="en-US" sz="1800" dirty="0"/>
              <a:t> a </a:t>
            </a:r>
            <a:r>
              <a:rPr lang="en-US" sz="1800" dirty="0" err="1"/>
              <a:t>szó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elsõ</a:t>
            </a:r>
            <a:r>
              <a:rPr lang="en-US" sz="1800" dirty="0"/>
              <a:t> </a:t>
            </a:r>
            <a:r>
              <a:rPr lang="en-US" sz="1800" dirty="0" err="1"/>
              <a:t>betûtõl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.-</a:t>
            </a:r>
            <a:r>
              <a:rPr lang="en-US" sz="1800" dirty="0" err="1"/>
              <a:t>ig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vagyis</a:t>
            </a:r>
            <a:r>
              <a:rPr lang="en-US" sz="1800" dirty="0"/>
              <a:t>  </a:t>
            </a:r>
            <a:r>
              <a:rPr lang="en-US" sz="1800" dirty="0" err="1"/>
              <a:t>végig</a:t>
            </a:r>
            <a:r>
              <a:rPr lang="en-US" sz="1800" dirty="0"/>
              <a:t>.  Ha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i="1" dirty="0"/>
              <a:t>S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jelenik</a:t>
            </a:r>
            <a:r>
              <a:rPr lang="en-US" sz="1800" dirty="0"/>
              <a:t> meg a </a:t>
            </a:r>
            <a:r>
              <a:rPr lang="en-US" sz="1800" dirty="0" err="1"/>
              <a:t>legfelsõ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  </a:t>
            </a:r>
            <a:r>
              <a:rPr lang="en-US" sz="1800" dirty="0" err="1"/>
              <a:t>kockában</a:t>
            </a:r>
            <a:r>
              <a:rPr lang="en-US" sz="1800" dirty="0"/>
              <a:t>, </a:t>
            </a:r>
            <a:r>
              <a:rPr lang="en-US" sz="1800" dirty="0" err="1"/>
              <a:t>akkor</a:t>
            </a:r>
            <a:r>
              <a:rPr lang="en-US" sz="1800" dirty="0"/>
              <a:t> a </a:t>
            </a:r>
            <a:r>
              <a:rPr lang="en-US" sz="1800" dirty="0" err="1"/>
              <a:t>szó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eleme</a:t>
            </a:r>
            <a:r>
              <a:rPr lang="en-US" sz="1800" dirty="0"/>
              <a:t> a </a:t>
            </a:r>
            <a:r>
              <a:rPr lang="en-US" sz="1800" dirty="0" err="1"/>
              <a:t>nyelvnek</a:t>
            </a:r>
            <a:r>
              <a:rPr lang="en-US" sz="1800" dirty="0"/>
              <a:t>. 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556000" y="752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55380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52400" y="314235"/>
            <a:ext cx="91015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</a:t>
            </a:r>
            <a:r>
              <a:rPr lang="en-US" sz="1800" dirty="0" err="1"/>
              <a:t>táblázat</a:t>
            </a:r>
            <a:r>
              <a:rPr lang="en-US" sz="1800" dirty="0"/>
              <a:t> </a:t>
            </a:r>
            <a:r>
              <a:rPr lang="en-US" sz="1800" dirty="0" err="1"/>
              <a:t>kitöltése</a:t>
            </a:r>
            <a:r>
              <a:rPr lang="en-US" sz="1800" dirty="0"/>
              <a:t>: 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elsõ</a:t>
            </a:r>
            <a:r>
              <a:rPr lang="en-US" sz="1800" dirty="0"/>
              <a:t> </a:t>
            </a:r>
            <a:r>
              <a:rPr lang="en-US" sz="1800" dirty="0" err="1"/>
              <a:t>sor</a:t>
            </a:r>
            <a:r>
              <a:rPr lang="en-US" sz="1800" dirty="0"/>
              <a:t> </a:t>
            </a:r>
            <a:r>
              <a:rPr lang="en-US" sz="1800" dirty="0" err="1"/>
              <a:t>egyértelmû</a:t>
            </a:r>
            <a:r>
              <a:rPr lang="en-US" sz="1800" dirty="0"/>
              <a:t>: </a:t>
            </a:r>
            <a:r>
              <a:rPr lang="en-US" sz="1800" dirty="0" err="1"/>
              <a:t>azok</a:t>
            </a:r>
            <a:r>
              <a:rPr lang="en-US" sz="1800" dirty="0"/>
              <a:t> a </a:t>
            </a:r>
            <a:r>
              <a:rPr lang="en-US" sz="1800" dirty="0" err="1"/>
              <a:t>nemterminálisok</a:t>
            </a:r>
            <a:r>
              <a:rPr lang="en-US" sz="1800" dirty="0"/>
              <a:t> </a:t>
            </a:r>
            <a:r>
              <a:rPr lang="en-US" sz="1800" dirty="0" err="1"/>
              <a:t>kerülnek</a:t>
            </a:r>
            <a:r>
              <a:rPr lang="en-US" sz="1800" dirty="0"/>
              <a:t> a </a:t>
            </a:r>
            <a:r>
              <a:rPr lang="en-US" sz="1800" i="1" dirty="0"/>
              <a:t>k</a:t>
            </a:r>
            <a:r>
              <a:rPr lang="en-US" sz="1800" dirty="0"/>
              <a:t>. </a:t>
            </a:r>
            <a:r>
              <a:rPr lang="en-US" sz="1800" dirty="0" err="1"/>
              <a:t>mezõbe</a:t>
            </a:r>
            <a:r>
              <a:rPr lang="en-US" sz="1800" dirty="0"/>
              <a:t>, </a:t>
            </a:r>
            <a:r>
              <a:rPr lang="en-US" sz="1800" dirty="0" err="1"/>
              <a:t>akik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lépésben</a:t>
            </a:r>
            <a:r>
              <a:rPr lang="en-US" sz="1800" dirty="0"/>
              <a:t> a </a:t>
            </a:r>
          </a:p>
          <a:p>
            <a:r>
              <a:rPr lang="en-US" sz="1800" i="1" dirty="0"/>
              <a:t>k</a:t>
            </a:r>
            <a:r>
              <a:rPr lang="en-US" sz="1800" dirty="0"/>
              <a:t>. </a:t>
            </a:r>
            <a:r>
              <a:rPr lang="en-US" sz="1800" dirty="0" err="1"/>
              <a:t>terminálist</a:t>
            </a:r>
            <a:r>
              <a:rPr lang="en-US" sz="1800" dirty="0"/>
              <a:t> </a:t>
            </a:r>
            <a:r>
              <a:rPr lang="en-US" sz="1800" dirty="0" err="1"/>
              <a:t>generálják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alakú</a:t>
            </a:r>
            <a:r>
              <a:rPr lang="en-US" sz="1800" dirty="0"/>
              <a:t> </a:t>
            </a:r>
            <a:r>
              <a:rPr lang="en-US" sz="1800" dirty="0" err="1"/>
              <a:t>szabállyal</a:t>
            </a:r>
            <a:r>
              <a:rPr lang="en-US" sz="1800" dirty="0"/>
              <a:t>. 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Késõbbi</a:t>
            </a:r>
            <a:r>
              <a:rPr lang="en-US" sz="1800" dirty="0"/>
              <a:t> </a:t>
            </a:r>
            <a:r>
              <a:rPr lang="en-US" sz="1800" dirty="0" err="1"/>
              <a:t>sorok</a:t>
            </a:r>
            <a:r>
              <a:rPr lang="en-US" sz="1800" dirty="0"/>
              <a:t>: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lesz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i="1" dirty="0" err="1"/>
              <a:t>i</a:t>
            </a:r>
            <a:r>
              <a:rPr lang="en-US" sz="1800" dirty="0"/>
              <a:t>. </a:t>
            </a:r>
            <a:r>
              <a:rPr lang="en-US" sz="1800" dirty="0" err="1"/>
              <a:t>sor</a:t>
            </a:r>
            <a:r>
              <a:rPr lang="en-US" sz="1800" dirty="0"/>
              <a:t> </a:t>
            </a:r>
            <a:r>
              <a:rPr lang="en-US" sz="1800" i="1" dirty="0"/>
              <a:t>j</a:t>
            </a:r>
            <a:r>
              <a:rPr lang="en-US" sz="1800" dirty="0"/>
              <a:t>. </a:t>
            </a:r>
            <a:r>
              <a:rPr lang="en-US" sz="1800" dirty="0" err="1"/>
              <a:t>oszlopában</a:t>
            </a:r>
            <a:r>
              <a:rPr lang="en-US" sz="1800" dirty="0"/>
              <a:t>, ha </a:t>
            </a:r>
            <a:r>
              <a:rPr lang="en-US" sz="1800" dirty="0" err="1"/>
              <a:t>belõle</a:t>
            </a:r>
            <a:r>
              <a:rPr lang="en-US" sz="1800" dirty="0"/>
              <a:t> </a:t>
            </a:r>
            <a:r>
              <a:rPr lang="en-US" sz="1800" dirty="0" err="1"/>
              <a:t>levezethetõ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szó</a:t>
            </a:r>
            <a:r>
              <a:rPr lang="en-US" sz="1800" dirty="0"/>
              <a:t>. </a:t>
            </a:r>
            <a:r>
              <a:rPr lang="en-US" sz="1800" dirty="0" err="1"/>
              <a:t>Mivel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alakú</a:t>
            </a:r>
            <a:r>
              <a:rPr lang="en-US" sz="1800" dirty="0"/>
              <a:t> </a:t>
            </a:r>
            <a:r>
              <a:rPr lang="en-US" sz="1800" dirty="0" err="1"/>
              <a:t>szabályok</a:t>
            </a:r>
            <a:r>
              <a:rPr lang="en-US" sz="1800" dirty="0"/>
              <a:t> </a:t>
            </a:r>
            <a:r>
              <a:rPr lang="en-US" sz="1800" dirty="0" err="1"/>
              <a:t>vannak</a:t>
            </a:r>
            <a:r>
              <a:rPr lang="en-US" sz="1800" dirty="0"/>
              <a:t> </a:t>
            </a:r>
            <a:r>
              <a:rPr lang="en-US" sz="1800" dirty="0" err="1"/>
              <a:t>ezért</a:t>
            </a:r>
            <a:r>
              <a:rPr lang="en-US" sz="1800" dirty="0"/>
              <a:t> </a:t>
            </a:r>
            <a:r>
              <a:rPr lang="en-US" sz="1800" dirty="0" err="1"/>
              <a:t>ez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úgy</a:t>
            </a:r>
            <a:r>
              <a:rPr lang="en-US" sz="1800" dirty="0"/>
              <a:t> </a:t>
            </a:r>
            <a:r>
              <a:rPr lang="en-US" sz="1800" dirty="0" err="1"/>
              <a:t>lehet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a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megcsinálja</a:t>
            </a:r>
            <a:r>
              <a:rPr lang="en-US" sz="1800" dirty="0"/>
              <a:t> -t </a:t>
            </a:r>
          </a:p>
          <a:p>
            <a:r>
              <a:rPr lang="en-US" sz="1800" dirty="0"/>
              <a:t>(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elejét</a:t>
            </a:r>
            <a:r>
              <a:rPr lang="en-US" sz="1800" dirty="0"/>
              <a:t>, </a:t>
            </a:r>
            <a:r>
              <a:rPr lang="en-US" sz="1800" dirty="0" err="1"/>
              <a:t>valameddig</a:t>
            </a:r>
            <a:r>
              <a:rPr lang="en-US" sz="1800" dirty="0"/>
              <a:t>), a </a:t>
            </a:r>
            <a:r>
              <a:rPr lang="en-US" sz="1800" i="1" dirty="0"/>
              <a:t>C</a:t>
            </a:r>
            <a:r>
              <a:rPr lang="en-US" sz="1800" dirty="0"/>
              <a:t> </a:t>
            </a:r>
            <a:r>
              <a:rPr lang="en-US" sz="1800" dirty="0" err="1"/>
              <a:t>pedig</a:t>
            </a:r>
            <a:r>
              <a:rPr lang="en-US" sz="1800" dirty="0"/>
              <a:t> -et (a </a:t>
            </a:r>
            <a:r>
              <a:rPr lang="en-US" sz="1800" dirty="0" err="1"/>
              <a:t>maradékot</a:t>
            </a:r>
            <a:r>
              <a:rPr lang="en-US" sz="1800" dirty="0"/>
              <a:t>). De </a:t>
            </a:r>
            <a:r>
              <a:rPr lang="en-US" sz="1800" dirty="0" err="1"/>
              <a:t>ezt</a:t>
            </a:r>
            <a:r>
              <a:rPr lang="en-US" sz="1800" dirty="0"/>
              <a:t> </a:t>
            </a:r>
            <a:r>
              <a:rPr lang="en-US" sz="1800" dirty="0" err="1"/>
              <a:t>már</a:t>
            </a:r>
            <a:r>
              <a:rPr lang="en-US" sz="1800" dirty="0"/>
              <a:t> le </a:t>
            </a:r>
            <a:r>
              <a:rPr lang="en-US" sz="1800" dirty="0" err="1"/>
              <a:t>lehet</a:t>
            </a:r>
            <a:r>
              <a:rPr lang="en-US" sz="1800" dirty="0"/>
              <a:t> </a:t>
            </a:r>
            <a:r>
              <a:rPr lang="en-US" sz="1800" dirty="0" err="1"/>
              <a:t>ellenõrizni</a:t>
            </a:r>
            <a:r>
              <a:rPr lang="en-US" sz="1800" dirty="0"/>
              <a:t>, </a:t>
            </a:r>
            <a:r>
              <a:rPr lang="en-US" sz="1800" dirty="0" err="1"/>
              <a:t>mert</a:t>
            </a:r>
            <a:r>
              <a:rPr lang="en-US" sz="1800" dirty="0"/>
              <a:t> </a:t>
            </a:r>
            <a:r>
              <a:rPr lang="en-US" sz="1800" dirty="0" err="1"/>
              <a:t>ezek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információk</a:t>
            </a:r>
            <a:r>
              <a:rPr lang="en-US" sz="1800" dirty="0"/>
              <a:t> a </a:t>
            </a:r>
            <a:r>
              <a:rPr lang="en-US" sz="1800" dirty="0" err="1"/>
              <a:t>táblázat</a:t>
            </a:r>
            <a:r>
              <a:rPr lang="en-US" sz="1800" dirty="0"/>
              <a:t> </a:t>
            </a:r>
            <a:r>
              <a:rPr lang="en-US" sz="1800" dirty="0" err="1"/>
              <a:t>már</a:t>
            </a:r>
            <a:r>
              <a:rPr lang="en-US" sz="1800" dirty="0"/>
              <a:t> </a:t>
            </a:r>
            <a:r>
              <a:rPr lang="en-US" sz="1800" dirty="0" err="1"/>
              <a:t>kitöltött</a:t>
            </a:r>
            <a:r>
              <a:rPr lang="en-US" sz="1800" dirty="0"/>
              <a:t> </a:t>
            </a:r>
            <a:r>
              <a:rPr lang="en-US" sz="1800" dirty="0" err="1"/>
              <a:t>részében</a:t>
            </a:r>
            <a:r>
              <a:rPr lang="en-US" sz="1800" dirty="0"/>
              <a:t> benne </a:t>
            </a:r>
            <a:r>
              <a:rPr lang="en-US" sz="1800" dirty="0" err="1"/>
              <a:t>vannak</a:t>
            </a:r>
            <a:r>
              <a:rPr lang="en-US" sz="1800" dirty="0"/>
              <a:t>. </a:t>
            </a:r>
            <a:r>
              <a:rPr lang="en-US" sz="1800" dirty="0" err="1"/>
              <a:t>Tehát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-t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írunk</a:t>
            </a:r>
            <a:r>
              <a:rPr lang="en-US" sz="1800" dirty="0"/>
              <a:t> be </a:t>
            </a:r>
          </a:p>
          <a:p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i="1" dirty="0" err="1"/>
              <a:t>i</a:t>
            </a:r>
            <a:r>
              <a:rPr lang="en-US" sz="1800" dirty="0"/>
              <a:t>. </a:t>
            </a:r>
            <a:r>
              <a:rPr lang="en-US" sz="1800" dirty="0" err="1"/>
              <a:t>sor</a:t>
            </a:r>
            <a:r>
              <a:rPr lang="en-US" sz="1800" dirty="0"/>
              <a:t> </a:t>
            </a:r>
            <a:r>
              <a:rPr lang="en-US" sz="1800" i="1" dirty="0"/>
              <a:t>j</a:t>
            </a:r>
            <a:r>
              <a:rPr lang="en-US" sz="1800" dirty="0"/>
              <a:t>. </a:t>
            </a:r>
            <a:r>
              <a:rPr lang="en-US" sz="1800" dirty="0" err="1"/>
              <a:t>kockájába</a:t>
            </a:r>
            <a:r>
              <a:rPr lang="en-US" sz="1800" dirty="0"/>
              <a:t>, ha van </a:t>
            </a:r>
            <a:r>
              <a:rPr lang="en-US" sz="1800" dirty="0" err="1"/>
              <a:t>olyan</a:t>
            </a:r>
            <a:r>
              <a:rPr lang="en-US" sz="1800" dirty="0"/>
              <a:t> </a:t>
            </a:r>
            <a:r>
              <a:rPr lang="en-US" sz="1800" dirty="0" err="1"/>
              <a:t>szabály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benne van a </a:t>
            </a:r>
            <a:r>
              <a:rPr lang="en-US" sz="1800" i="1" dirty="0"/>
              <a:t>j</a:t>
            </a:r>
            <a:r>
              <a:rPr lang="en-US" sz="1800" dirty="0"/>
              <a:t>. </a:t>
            </a:r>
            <a:r>
              <a:rPr lang="en-US" sz="1800" dirty="0" err="1"/>
              <a:t>oszlop</a:t>
            </a: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en-US" sz="1800" dirty="0"/>
              <a:t>. </a:t>
            </a:r>
            <a:r>
              <a:rPr lang="en-US" sz="1800" dirty="0" err="1"/>
              <a:t>sorában</a:t>
            </a:r>
            <a:r>
              <a:rPr lang="en-US" sz="1800" dirty="0"/>
              <a:t> </a:t>
            </a:r>
            <a:r>
              <a:rPr lang="en-US" sz="1800" dirty="0" err="1"/>
              <a:t>valami</a:t>
            </a: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en-US" sz="1800" dirty="0"/>
              <a:t>-</a:t>
            </a:r>
            <a:r>
              <a:rPr lang="en-US" sz="1800" dirty="0" err="1"/>
              <a:t>ra</a:t>
            </a:r>
            <a:r>
              <a:rPr lang="en-US" sz="1800" dirty="0"/>
              <a:t>, </a:t>
            </a:r>
          </a:p>
          <a:p>
            <a:r>
              <a:rPr lang="en-US" sz="1800" dirty="0"/>
              <a:t>a </a:t>
            </a:r>
            <a:r>
              <a:rPr lang="en-US" sz="1800" i="1" dirty="0"/>
              <a:t>C</a:t>
            </a:r>
            <a:r>
              <a:rPr lang="en-US" sz="1800" dirty="0"/>
              <a:t> meg benne van a </a:t>
            </a:r>
            <a:r>
              <a:rPr lang="en-US" sz="1800" i="1" dirty="0"/>
              <a:t>k</a:t>
            </a:r>
            <a:r>
              <a:rPr lang="en-US" sz="1800" dirty="0"/>
              <a:t>+1. </a:t>
            </a:r>
            <a:r>
              <a:rPr lang="en-US" sz="1800" dirty="0" err="1"/>
              <a:t>oszlop</a:t>
            </a:r>
            <a:r>
              <a:rPr lang="en-US" sz="1800" dirty="0"/>
              <a:t> </a:t>
            </a:r>
            <a:r>
              <a:rPr lang="en-US" sz="1800" i="1" dirty="0" err="1"/>
              <a:t>i</a:t>
            </a:r>
            <a:r>
              <a:rPr lang="en-US" sz="1800" dirty="0"/>
              <a:t>-</a:t>
            </a:r>
            <a:r>
              <a:rPr lang="en-US" sz="1800" i="1" dirty="0"/>
              <a:t>k</a:t>
            </a:r>
            <a:r>
              <a:rPr lang="en-US" sz="1800" dirty="0"/>
              <a:t>. </a:t>
            </a:r>
            <a:r>
              <a:rPr lang="en-US" sz="1800" dirty="0" err="1"/>
              <a:t>sorában</a:t>
            </a:r>
            <a:r>
              <a:rPr lang="en-US" sz="1800" dirty="0"/>
              <a:t>.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782" y="3581400"/>
            <a:ext cx="90799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Ha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arra</a:t>
            </a:r>
            <a:r>
              <a:rPr lang="en-US" sz="1800" dirty="0"/>
              <a:t> </a:t>
            </a:r>
            <a:r>
              <a:rPr lang="en-US" sz="1800" dirty="0" err="1"/>
              <a:t>vagyunk</a:t>
            </a:r>
            <a:r>
              <a:rPr lang="en-US" sz="1800" dirty="0"/>
              <a:t> </a:t>
            </a:r>
            <a:r>
              <a:rPr lang="en-US" sz="1800" dirty="0" err="1"/>
              <a:t>kíváncsiak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generálni</a:t>
            </a:r>
            <a:r>
              <a:rPr lang="en-US" sz="1800" dirty="0"/>
              <a:t> </a:t>
            </a:r>
            <a:r>
              <a:rPr lang="en-US" sz="1800" dirty="0" err="1"/>
              <a:t>lehet</a:t>
            </a:r>
            <a:r>
              <a:rPr lang="en-US" sz="1800" dirty="0"/>
              <a:t>-e a </a:t>
            </a:r>
            <a:r>
              <a:rPr lang="en-US" sz="1800" dirty="0" err="1"/>
              <a:t>szót</a:t>
            </a:r>
            <a:r>
              <a:rPr lang="en-US" sz="1800" dirty="0"/>
              <a:t>, </a:t>
            </a:r>
            <a:r>
              <a:rPr lang="en-US" sz="1800" dirty="0" err="1"/>
              <a:t>hanem</a:t>
            </a:r>
            <a:r>
              <a:rPr lang="en-US" sz="1800" dirty="0"/>
              <a:t> </a:t>
            </a:r>
            <a:r>
              <a:rPr lang="en-US" sz="1800" dirty="0" err="1"/>
              <a:t>arra</a:t>
            </a:r>
            <a:r>
              <a:rPr lang="en-US" sz="1800" dirty="0"/>
              <a:t> is,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hogyan</a:t>
            </a:r>
            <a:r>
              <a:rPr lang="en-US" sz="1800" dirty="0"/>
              <a:t>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a </a:t>
            </a:r>
            <a:r>
              <a:rPr lang="en-US" sz="1800" dirty="0" err="1"/>
              <a:t>megfelelõ</a:t>
            </a:r>
            <a:r>
              <a:rPr lang="en-US" sz="1800" dirty="0"/>
              <a:t> </a:t>
            </a:r>
            <a:r>
              <a:rPr lang="en-US" sz="1800" dirty="0" err="1"/>
              <a:t>nemterminálist</a:t>
            </a:r>
            <a:r>
              <a:rPr lang="en-US" sz="1800" dirty="0"/>
              <a:t> </a:t>
            </a:r>
            <a:r>
              <a:rPr lang="en-US" sz="1800" dirty="0" err="1"/>
              <a:t>írjuk</a:t>
            </a:r>
            <a:r>
              <a:rPr lang="en-US" sz="1800" dirty="0"/>
              <a:t> be a </a:t>
            </a:r>
            <a:r>
              <a:rPr lang="en-US" sz="1800" dirty="0" err="1"/>
              <a:t>táblázatba</a:t>
            </a:r>
            <a:r>
              <a:rPr lang="en-US" sz="1800" dirty="0"/>
              <a:t>, </a:t>
            </a:r>
            <a:r>
              <a:rPr lang="en-US" sz="1800" dirty="0" err="1"/>
              <a:t>hanem</a:t>
            </a:r>
            <a:r>
              <a:rPr lang="en-US" sz="1800" dirty="0"/>
              <a:t> </a:t>
            </a:r>
            <a:r>
              <a:rPr lang="en-US" sz="1800" dirty="0" err="1"/>
              <a:t>ellátjuk</a:t>
            </a:r>
            <a:r>
              <a:rPr lang="en-US" sz="1800" dirty="0"/>
              <a:t> </a:t>
            </a:r>
            <a:r>
              <a:rPr lang="en-US" sz="1800" dirty="0" err="1"/>
              <a:t>két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indexszel</a:t>
            </a:r>
            <a:r>
              <a:rPr lang="en-US" sz="1800" dirty="0"/>
              <a:t> is: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elsõ</a:t>
            </a:r>
            <a:r>
              <a:rPr lang="en-US" sz="1800" dirty="0"/>
              <a:t> </a:t>
            </a:r>
            <a:r>
              <a:rPr lang="en-US" sz="1800" dirty="0" err="1"/>
              <a:t>mutatja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milyen</a:t>
            </a:r>
            <a:r>
              <a:rPr lang="en-US" sz="1800" dirty="0"/>
              <a:t> </a:t>
            </a:r>
            <a:r>
              <a:rPr lang="en-US" sz="1800" dirty="0" err="1"/>
              <a:t>felbontásban</a:t>
            </a:r>
            <a:r>
              <a:rPr lang="en-US" sz="1800" dirty="0"/>
              <a:t> </a:t>
            </a:r>
            <a:r>
              <a:rPr lang="en-US" sz="1800" dirty="0" err="1"/>
              <a:t>generálja</a:t>
            </a:r>
            <a:r>
              <a:rPr lang="en-US" sz="1800" dirty="0"/>
              <a:t> a </a:t>
            </a:r>
            <a:r>
              <a:rPr lang="en-US" sz="1800" i="1" dirty="0"/>
              <a:t>BC</a:t>
            </a:r>
            <a:r>
              <a:rPr lang="en-US" sz="1800" dirty="0"/>
              <a:t> </a:t>
            </a:r>
            <a:r>
              <a:rPr lang="en-US" sz="1800" dirty="0" err="1"/>
              <a:t>sorozat</a:t>
            </a:r>
            <a:r>
              <a:rPr lang="en-US" sz="1800" dirty="0"/>
              <a:t> a </a:t>
            </a:r>
            <a:r>
              <a:rPr lang="en-US" sz="1800" dirty="0" err="1"/>
              <a:t>szórészletet</a:t>
            </a:r>
            <a:r>
              <a:rPr lang="en-US" sz="1800" dirty="0"/>
              <a:t> </a:t>
            </a:r>
          </a:p>
          <a:p>
            <a:r>
              <a:rPr lang="en-US" sz="1800" dirty="0"/>
              <a:t>(</a:t>
            </a:r>
            <a:r>
              <a:rPr lang="en-US" sz="1800" dirty="0" err="1"/>
              <a:t>azaz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a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hány</a:t>
            </a:r>
            <a:r>
              <a:rPr lang="en-US" sz="1800" dirty="0"/>
              <a:t> </a:t>
            </a:r>
            <a:r>
              <a:rPr lang="en-US" sz="1800" dirty="0" err="1"/>
              <a:t>darab</a:t>
            </a:r>
            <a:r>
              <a:rPr lang="en-US" sz="1800" dirty="0"/>
              <a:t> </a:t>
            </a:r>
            <a:r>
              <a:rPr lang="en-US" sz="1800" dirty="0" err="1"/>
              <a:t>betû</a:t>
            </a:r>
            <a:r>
              <a:rPr lang="en-US" sz="1800" dirty="0"/>
              <a:t> </a:t>
            </a:r>
            <a:r>
              <a:rPr lang="en-US" sz="1800" dirty="0" err="1"/>
              <a:t>generál</a:t>
            </a:r>
            <a:r>
              <a:rPr lang="en-US" sz="1800" dirty="0"/>
              <a:t>, </a:t>
            </a:r>
            <a:r>
              <a:rPr lang="en-US" sz="1800" dirty="0" err="1"/>
              <a:t>ez</a:t>
            </a:r>
            <a:r>
              <a:rPr lang="en-US" sz="1800" dirty="0"/>
              <a:t> a </a:t>
            </a:r>
            <a:r>
              <a:rPr lang="en-US" sz="1800" dirty="0" err="1"/>
              <a:t>fenti</a:t>
            </a:r>
            <a:r>
              <a:rPr lang="en-US" sz="1800" dirty="0"/>
              <a:t> </a:t>
            </a:r>
            <a:r>
              <a:rPr lang="en-US" sz="1800" dirty="0" err="1"/>
              <a:t>jelölésekkel</a:t>
            </a:r>
            <a:r>
              <a:rPr lang="en-US" sz="1800" dirty="0"/>
              <a:t> a </a:t>
            </a:r>
            <a:r>
              <a:rPr lang="en-US" sz="1800" i="1" dirty="0"/>
              <a:t>k</a:t>
            </a:r>
            <a:r>
              <a:rPr lang="en-US" sz="1800" dirty="0"/>
              <a:t>), a </a:t>
            </a:r>
            <a:r>
              <a:rPr lang="en-US" sz="1800" dirty="0" err="1"/>
              <a:t>második</a:t>
            </a:r>
            <a:r>
              <a:rPr lang="en-US" sz="1800" dirty="0"/>
              <a:t> meg </a:t>
            </a:r>
            <a:r>
              <a:rPr lang="en-US" sz="1800" dirty="0" err="1"/>
              <a:t>annak</a:t>
            </a:r>
            <a:r>
              <a:rPr lang="en-US" sz="1800" dirty="0"/>
              <a:t> a </a:t>
            </a:r>
          </a:p>
          <a:p>
            <a:r>
              <a:rPr lang="en-US" sz="1800" dirty="0" err="1"/>
              <a:t>szabálynak</a:t>
            </a:r>
            <a:r>
              <a:rPr lang="en-US" sz="1800" dirty="0"/>
              <a:t> a </a:t>
            </a:r>
            <a:r>
              <a:rPr lang="en-US" sz="1800" dirty="0" err="1"/>
              <a:t>száma</a:t>
            </a:r>
            <a:r>
              <a:rPr lang="en-US" sz="1800" dirty="0"/>
              <a:t>, </a:t>
            </a:r>
            <a:r>
              <a:rPr lang="en-US" sz="1800" dirty="0" err="1"/>
              <a:t>amit</a:t>
            </a:r>
            <a:r>
              <a:rPr lang="en-US" sz="1800" dirty="0"/>
              <a:t> </a:t>
            </a:r>
            <a:r>
              <a:rPr lang="en-US" sz="1800" dirty="0" err="1"/>
              <a:t>használunk</a:t>
            </a:r>
            <a:r>
              <a:rPr lang="en-US" sz="1800" dirty="0"/>
              <a:t> (</a:t>
            </a:r>
            <a:r>
              <a:rPr lang="en-US" sz="1800" dirty="0" err="1"/>
              <a:t>vagyis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szabály</a:t>
            </a:r>
            <a:r>
              <a:rPr lang="en-US" sz="1800" dirty="0"/>
              <a:t> </a:t>
            </a:r>
            <a:r>
              <a:rPr lang="en-US" sz="1800" dirty="0" err="1"/>
              <a:t>sorszáma</a:t>
            </a:r>
            <a:r>
              <a:rPr lang="en-US" sz="1800" dirty="0"/>
              <a:t>, a </a:t>
            </a:r>
            <a:r>
              <a:rPr lang="en-US" sz="1800" dirty="0" err="1"/>
              <a:t>szabályokat</a:t>
            </a:r>
            <a:r>
              <a:rPr lang="en-US" sz="1800" dirty="0"/>
              <a:t> </a:t>
            </a:r>
            <a:r>
              <a:rPr lang="en-US" sz="1800" dirty="0" err="1"/>
              <a:t>még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elején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megszámoztuk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lehessen</a:t>
            </a:r>
            <a:r>
              <a:rPr lang="en-US" sz="1800" dirty="0"/>
              <a:t> </a:t>
            </a:r>
            <a:r>
              <a:rPr lang="en-US" sz="1800" dirty="0" err="1"/>
              <a:t>rájuk</a:t>
            </a:r>
            <a:r>
              <a:rPr lang="en-US" sz="1800" dirty="0"/>
              <a:t> </a:t>
            </a:r>
            <a:r>
              <a:rPr lang="en-US" sz="1800" dirty="0" err="1"/>
              <a:t>hivatkozni</a:t>
            </a:r>
            <a:r>
              <a:rPr lang="en-US" sz="1800" dirty="0"/>
              <a:t>).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elsõ</a:t>
            </a:r>
            <a:r>
              <a:rPr lang="en-US" sz="1800" dirty="0"/>
              <a:t> index </a:t>
            </a:r>
            <a:r>
              <a:rPr lang="en-US" sz="1800" dirty="0" err="1"/>
              <a:t>tulajdonképpen</a:t>
            </a:r>
            <a:r>
              <a:rPr lang="en-US" sz="1800" dirty="0"/>
              <a:t> </a:t>
            </a:r>
            <a:r>
              <a:rPr lang="en-US" sz="1800" dirty="0" err="1"/>
              <a:t>azt</a:t>
            </a:r>
            <a:r>
              <a:rPr lang="en-US" sz="1800" dirty="0"/>
              <a:t> </a:t>
            </a:r>
            <a:r>
              <a:rPr lang="en-US" sz="1800" dirty="0" err="1"/>
              <a:t>mutatja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így</a:t>
            </a:r>
            <a:r>
              <a:rPr lang="en-US" sz="1800" dirty="0"/>
              <a:t> </a:t>
            </a:r>
            <a:r>
              <a:rPr lang="en-US" sz="1800" dirty="0" err="1"/>
              <a:t>beírt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oszlopában</a:t>
            </a:r>
            <a:r>
              <a:rPr lang="en-US" sz="1800" dirty="0"/>
              <a:t> </a:t>
            </a:r>
            <a:r>
              <a:rPr lang="en-US" sz="1800" dirty="0" err="1"/>
              <a:t>hányadik</a:t>
            </a:r>
            <a:r>
              <a:rPr lang="en-US" sz="1800" dirty="0"/>
              <a:t> </a:t>
            </a:r>
            <a:r>
              <a:rPr lang="en-US" sz="1800" dirty="0" err="1"/>
              <a:t>sorban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keresnünk</a:t>
            </a:r>
            <a:r>
              <a:rPr lang="en-US" sz="1800" dirty="0"/>
              <a:t> a </a:t>
            </a:r>
            <a:r>
              <a:rPr lang="en-US" sz="1800" i="1" dirty="0"/>
              <a:t>B</a:t>
            </a:r>
            <a:r>
              <a:rPr lang="en-US" sz="1800" dirty="0"/>
              <a:t>-t, a </a:t>
            </a:r>
            <a:r>
              <a:rPr lang="en-US" sz="1800" dirty="0" err="1"/>
              <a:t>szabály</a:t>
            </a:r>
            <a:r>
              <a:rPr lang="en-US" sz="1800" dirty="0"/>
              <a:t> </a:t>
            </a:r>
            <a:r>
              <a:rPr lang="en-US" sz="1800" dirty="0" err="1"/>
              <a:t>száma</a:t>
            </a:r>
            <a:r>
              <a:rPr lang="en-US" sz="1800" dirty="0"/>
              <a:t> meg </a:t>
            </a:r>
            <a:r>
              <a:rPr lang="en-US" sz="1800" dirty="0" err="1"/>
              <a:t>azt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mutatja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mit</a:t>
            </a:r>
            <a:r>
              <a:rPr lang="en-US" sz="1800" dirty="0"/>
              <a:t> is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keresnünk</a:t>
            </a:r>
            <a:r>
              <a:rPr lang="en-US" sz="1800" dirty="0"/>
              <a:t>. </a:t>
            </a:r>
            <a:r>
              <a:rPr lang="en-US" sz="1800" dirty="0" err="1"/>
              <a:t>Így</a:t>
            </a:r>
            <a:r>
              <a:rPr lang="en-US" sz="1800" dirty="0"/>
              <a:t> a </a:t>
            </a:r>
            <a:r>
              <a:rPr lang="en-US" sz="1800" dirty="0" err="1"/>
              <a:t>levezetési</a:t>
            </a:r>
            <a:r>
              <a:rPr lang="en-US" sz="1800" dirty="0"/>
              <a:t> </a:t>
            </a:r>
            <a:r>
              <a:rPr lang="en-US" sz="1800" dirty="0" err="1"/>
              <a:t>fa</a:t>
            </a:r>
            <a:r>
              <a:rPr lang="en-US" sz="1800" dirty="0"/>
              <a:t> </a:t>
            </a:r>
            <a:r>
              <a:rPr lang="en-US" sz="1800" dirty="0" err="1"/>
              <a:t>felépíthetõ</a:t>
            </a:r>
            <a:r>
              <a:rPr lang="en-US" sz="1800" dirty="0"/>
              <a:t>. Ha </a:t>
            </a:r>
            <a:r>
              <a:rPr lang="en-US" sz="1800" dirty="0" err="1"/>
              <a:t>ezen</a:t>
            </a:r>
            <a:r>
              <a:rPr lang="en-US" sz="1800" dirty="0"/>
              <a:t> </a:t>
            </a:r>
            <a:r>
              <a:rPr lang="en-US" sz="1800" dirty="0" err="1"/>
              <a:t>visszakeresés</a:t>
            </a:r>
            <a:r>
              <a:rPr lang="en-US" sz="1800" dirty="0"/>
              <a:t> </a:t>
            </a:r>
            <a:r>
              <a:rPr lang="en-US" sz="1800" dirty="0" err="1"/>
              <a:t>során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elágazást</a:t>
            </a:r>
            <a:r>
              <a:rPr lang="en-US" sz="1800" dirty="0"/>
              <a:t> </a:t>
            </a:r>
            <a:r>
              <a:rPr lang="en-US" sz="1800" dirty="0" err="1"/>
              <a:t>tapasztalunk</a:t>
            </a:r>
            <a:r>
              <a:rPr lang="en-US" sz="1800" dirty="0"/>
              <a:t> (</a:t>
            </a:r>
            <a:r>
              <a:rPr lang="en-US" sz="1800" dirty="0" err="1"/>
              <a:t>azaz</a:t>
            </a:r>
            <a:r>
              <a:rPr lang="en-US" sz="1800" dirty="0"/>
              <a:t> van </a:t>
            </a:r>
            <a:r>
              <a:rPr lang="en-US" sz="1800" dirty="0" err="1"/>
              <a:t>olyan</a:t>
            </a:r>
            <a:r>
              <a:rPr lang="en-US" sz="1800" dirty="0"/>
              <a:t> </a:t>
            </a:r>
            <a:r>
              <a:rPr lang="en-US" sz="1800" dirty="0" err="1"/>
              <a:t>kocka</a:t>
            </a:r>
            <a:r>
              <a:rPr lang="en-US" sz="1800" dirty="0"/>
              <a:t>, </a:t>
            </a:r>
            <a:r>
              <a:rPr lang="en-US" sz="1800" dirty="0" err="1"/>
              <a:t>ahol</a:t>
            </a:r>
            <a:r>
              <a:rPr lang="en-US" sz="1800" dirty="0"/>
              <a:t> </a:t>
            </a:r>
            <a:r>
              <a:rPr lang="en-US" sz="1800" dirty="0" err="1"/>
              <a:t>két</a:t>
            </a:r>
            <a:r>
              <a:rPr lang="en-US" sz="1800" dirty="0"/>
              <a:t> </a:t>
            </a:r>
            <a:r>
              <a:rPr lang="en-US" sz="1800" dirty="0" err="1"/>
              <a:t>ugyanolyan</a:t>
            </a:r>
            <a:r>
              <a:rPr lang="en-US" sz="1800" dirty="0"/>
              <a:t>, de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indexû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nemterminális</a:t>
            </a:r>
            <a:r>
              <a:rPr lang="en-US" sz="1800" dirty="0"/>
              <a:t> </a:t>
            </a:r>
            <a:r>
              <a:rPr lang="en-US" sz="1800" dirty="0" err="1"/>
              <a:t>áll</a:t>
            </a:r>
            <a:r>
              <a:rPr lang="en-US" sz="1800" dirty="0"/>
              <a:t>), </a:t>
            </a:r>
            <a:r>
              <a:rPr lang="en-US" sz="1800" dirty="0" err="1"/>
              <a:t>akkor</a:t>
            </a:r>
            <a:r>
              <a:rPr lang="en-US" sz="1800" dirty="0"/>
              <a:t> a </a:t>
            </a:r>
            <a:r>
              <a:rPr lang="en-US" sz="1800" dirty="0" err="1"/>
              <a:t>szó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egyértelmûen</a:t>
            </a:r>
            <a:r>
              <a:rPr lang="en-US" sz="1800" dirty="0"/>
              <a:t> </a:t>
            </a:r>
            <a:r>
              <a:rPr lang="en-US" sz="1800" dirty="0" err="1"/>
              <a:t>áll</a:t>
            </a:r>
            <a:r>
              <a:rPr lang="en-US" sz="1800" dirty="0"/>
              <a:t> </a:t>
            </a:r>
            <a:r>
              <a:rPr lang="en-US" sz="1800" dirty="0" err="1"/>
              <a:t>elõ</a:t>
            </a:r>
            <a:r>
              <a:rPr lang="en-US" sz="1800" dirty="0"/>
              <a:t>. </a:t>
            </a:r>
            <a:r>
              <a:rPr lang="en-US" sz="1800" dirty="0" err="1"/>
              <a:t>Ekkor</a:t>
            </a:r>
            <a:r>
              <a:rPr lang="en-US" sz="1800" dirty="0"/>
              <a:t> a </a:t>
            </a:r>
            <a:r>
              <a:rPr lang="en-US" sz="1800" dirty="0" err="1"/>
              <a:t>visszakeresõs</a:t>
            </a:r>
            <a:r>
              <a:rPr lang="en-US" sz="1800" dirty="0"/>
              <a:t> </a:t>
            </a:r>
            <a:r>
              <a:rPr lang="en-US" sz="1800" dirty="0" err="1"/>
              <a:t>eljárás</a:t>
            </a:r>
            <a:r>
              <a:rPr lang="en-US" sz="1800" dirty="0"/>
              <a:t> </a:t>
            </a:r>
            <a:r>
              <a:rPr lang="en-US" sz="1800" dirty="0" err="1"/>
              <a:t>mindkét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levezetési</a:t>
            </a:r>
            <a:r>
              <a:rPr lang="en-US" sz="1800" dirty="0"/>
              <a:t> </a:t>
            </a:r>
            <a:r>
              <a:rPr lang="en-US" sz="1800" dirty="0" err="1"/>
              <a:t>fát</a:t>
            </a:r>
            <a:r>
              <a:rPr lang="en-US" sz="1800" dirty="0"/>
              <a:t> </a:t>
            </a:r>
            <a:r>
              <a:rPr lang="en-US" sz="1800" dirty="0" err="1"/>
              <a:t>megadja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62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7171" name="Dia számának hely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4954-AC5A-403C-96C3-3381DA47B189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hu-HU" altLang="hu-HU" sz="1400"/>
          </a:p>
        </p:txBody>
      </p:sp>
      <p:sp>
        <p:nvSpPr>
          <p:cNvPr id="7172" name="Szövegdoboz 3"/>
          <p:cNvSpPr txBox="1">
            <a:spLocks noChangeArrowheads="1"/>
          </p:cNvSpPr>
          <p:nvPr/>
        </p:nvSpPr>
        <p:spPr bwMode="auto">
          <a:xfrm>
            <a:off x="357188" y="2273300"/>
            <a:ext cx="82534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 </a:t>
            </a:r>
            <a:endParaRPr lang="hu-HU" altLang="hu-HU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                                                           modulkönyvtár       felhasználói tárgymodulok  </a:t>
            </a:r>
            <a:endParaRPr lang="hu-HU" altLang="hu-HU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                                                                                             könyvtára</a:t>
            </a:r>
            <a:endParaRPr lang="hu-HU" altLang="hu-HU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     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forráskód      </a:t>
            </a:r>
            <a:r>
              <a:rPr lang="hu-HU" altLang="hu-HU" sz="1800" b="1"/>
              <a:t>fordítóprogram</a:t>
            </a:r>
            <a:r>
              <a:rPr lang="hu-HU" altLang="hu-HU" sz="1800"/>
              <a:t>       tárgykód    </a:t>
            </a:r>
            <a:r>
              <a:rPr lang="hu-HU" altLang="hu-HU" sz="1800" b="1"/>
              <a:t> szerkesztő-betöltő </a:t>
            </a:r>
            <a:r>
              <a:rPr lang="hu-HU" altLang="hu-HU" sz="1800"/>
              <a:t>     végrehajtható kód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" name="Téglalap 4"/>
          <p:cNvSpPr/>
          <p:nvPr/>
        </p:nvSpPr>
        <p:spPr>
          <a:xfrm>
            <a:off x="3757613" y="2470150"/>
            <a:ext cx="1706562" cy="719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5665788" y="2470150"/>
            <a:ext cx="2757487" cy="719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1603375" y="3429000"/>
            <a:ext cx="1638300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4648200" y="3481388"/>
            <a:ext cx="1870075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cxnSp>
        <p:nvCxnSpPr>
          <p:cNvPr id="17" name="Egyenes összekötő nyíllal 16"/>
          <p:cNvCxnSpPr/>
          <p:nvPr/>
        </p:nvCxnSpPr>
        <p:spPr>
          <a:xfrm>
            <a:off x="6049963" y="3189288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H="1">
            <a:off x="5387975" y="3189288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 flipV="1">
            <a:off x="1368425" y="3841750"/>
            <a:ext cx="23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/>
          <p:nvPr/>
        </p:nvCxnSpPr>
        <p:spPr>
          <a:xfrm>
            <a:off x="3241675" y="3841750"/>
            <a:ext cx="35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endCxn id="13" idx="1"/>
          </p:cNvCxnSpPr>
          <p:nvPr/>
        </p:nvCxnSpPr>
        <p:spPr>
          <a:xfrm>
            <a:off x="4483100" y="3841750"/>
            <a:ext cx="16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/>
          <p:nvPr/>
        </p:nvCxnSpPr>
        <p:spPr>
          <a:xfrm>
            <a:off x="6518275" y="3841750"/>
            <a:ext cx="25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Szövegdoboz 1"/>
          <p:cNvSpPr txBox="1">
            <a:spLocks noChangeArrowheads="1"/>
          </p:cNvSpPr>
          <p:nvPr/>
        </p:nvSpPr>
        <p:spPr bwMode="auto">
          <a:xfrm>
            <a:off x="646113" y="608013"/>
            <a:ext cx="30781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A fordítóprogram környezete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6477000" cy="3429000"/>
          </a:xfrm>
          <a:solidFill>
            <a:srgbClr val="FAE7C0"/>
          </a:solidFill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sz="5400">
                <a:solidFill>
                  <a:srgbClr val="336699"/>
                </a:solidFill>
              </a:rPr>
              <a:t>Példa a</a:t>
            </a:r>
            <a:r>
              <a:rPr lang="en-US" altLang="en-US" sz="5400"/>
              <a:t/>
            </a:r>
            <a:br>
              <a:rPr lang="en-US" altLang="en-US" sz="5400"/>
            </a:br>
            <a:r>
              <a:rPr lang="en-US" altLang="en-US" sz="5400"/>
              <a:t>C-Y-K-algoritmus</a:t>
            </a:r>
            <a:br>
              <a:rPr lang="en-US" altLang="en-US" sz="5400"/>
            </a:br>
            <a:r>
              <a:rPr lang="en-US" altLang="en-US" sz="5400">
                <a:solidFill>
                  <a:srgbClr val="336699"/>
                </a:solidFill>
              </a:rPr>
              <a:t>alkalmazására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435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9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3075" name="AutoShape 4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76" name="AutoShape 4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77" name="AutoShape 4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78" name="AutoShape 4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79" name="AutoShape 4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0" name="AutoShape 4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1" name="AutoShape 4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2" name="AutoShape 5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3" name="AutoShape 5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4" name="AutoShape 5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5" name="AutoShape 5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6" name="AutoShape 5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7" name="AutoShape 5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8" name="AutoShape 5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89" name="AutoShape 5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0" name="AutoShape 5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1" name="AutoShape 5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2" name="AutoShape 6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3" name="AutoShape 62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4" name="AutoShape 70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5" name="AutoShape 71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6" name="AutoShape 72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7" name="AutoShape 73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8" name="AutoShape 74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099" name="AutoShape 75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100" name="AutoShape 76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101" name="AutoShape 77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102" name="AutoShape 78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103" name="Text Box 79"/>
          <p:cNvSpPr txBox="1">
            <a:spLocks noChangeArrowheads="1"/>
          </p:cNvSpPr>
          <p:nvPr/>
        </p:nvSpPr>
        <p:spPr bwMode="auto">
          <a:xfrm>
            <a:off x="15240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1,7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1,1                                                            7,7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113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S      B,C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S       A,D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S        D       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S      A,S       D        S        D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4128" name="Group 35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4129" name="Text Box 36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4130" name="Text Box 37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815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8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50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S      B,C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S       A,D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S        D       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5152" name="Group 39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5153" name="Text Box 40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5154" name="Text Box 41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104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4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5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6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7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8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69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70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71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72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73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74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S      B,C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S       A,D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S        D       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6176" name="Group 35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6177" name="Text Box 36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6178" name="Text Box 37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555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8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89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1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4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5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8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S      B,C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S       A,D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S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D       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7200" name="Group 35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7201" name="Text Box 36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7202" name="Text Box 37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509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</a:t>
            </a:r>
            <a:r>
              <a:rPr lang="en-US" altLang="en-US">
                <a:solidFill>
                  <a:srgbClr val="CC00FF"/>
                </a:solidFill>
                <a:latin typeface="Arial Black" panose="020B0A04020102020204" pitchFamily="34" charset="0"/>
              </a:rPr>
              <a:t>a       b       b       a</a:t>
            </a:r>
            <a:r>
              <a:rPr lang="en-US" altLang="en-US">
                <a:latin typeface="Arial Black" panose="020B0A04020102020204" pitchFamily="34" charset="0"/>
              </a:rPr>
              <a:t>       b       a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E579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hu-HU" altLang="en-US">
              <a:solidFill>
                <a:srgbClr val="CC00FF"/>
              </a:solidFill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AE7C0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AE7C0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hu-HU" altLang="en-US"/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17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223" name="Line 38"/>
          <p:cNvSpPr>
            <a:spLocks noChangeShapeType="1"/>
          </p:cNvSpPr>
          <p:nvPr/>
        </p:nvSpPr>
        <p:spPr bwMode="auto">
          <a:xfrm>
            <a:off x="3124200" y="5638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S      B,C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S       A,D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S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E579FF"/>
                </a:solidFill>
                <a:latin typeface="Arial" panose="020B0604020202020204" pitchFamily="34" charset="0"/>
              </a:rPr>
              <a:t>D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8225" name="Group 42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8226" name="Text Box 43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8227" name="Text Box 44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386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</a:t>
            </a:r>
            <a:r>
              <a:rPr lang="en-US" altLang="en-US">
                <a:solidFill>
                  <a:srgbClr val="CC00FF"/>
                </a:solidFill>
                <a:latin typeface="Arial Black" panose="020B0A04020102020204" pitchFamily="34" charset="0"/>
              </a:rPr>
              <a:t>a       b       b       a</a:t>
            </a:r>
            <a:r>
              <a:rPr lang="en-US" altLang="en-US">
                <a:latin typeface="Arial Black" panose="020B0A04020102020204" pitchFamily="34" charset="0"/>
              </a:rPr>
              <a:t>       b       a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E579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AE7C0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hu-HU" altLang="en-US"/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38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39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40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41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AE7C0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42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43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44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45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46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4114800" y="5638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S      B,C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S       A,D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S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E579FF"/>
                </a:solidFill>
                <a:latin typeface="Arial" panose="020B0604020202020204" pitchFamily="34" charset="0"/>
              </a:rPr>
              <a:t>D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9249" name="Group 36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9250" name="Text Box 37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9251" name="Text Box 38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899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</a:t>
            </a:r>
            <a:r>
              <a:rPr lang="en-US" altLang="en-US">
                <a:solidFill>
                  <a:srgbClr val="CC00FF"/>
                </a:solidFill>
                <a:latin typeface="Arial Black" panose="020B0A04020102020204" pitchFamily="34" charset="0"/>
              </a:rPr>
              <a:t>a       b       b       a</a:t>
            </a:r>
            <a:r>
              <a:rPr lang="en-US" altLang="en-US">
                <a:latin typeface="Arial Black" panose="020B0A04020102020204" pitchFamily="34" charset="0"/>
              </a:rPr>
              <a:t>       b       a</a:t>
            </a:r>
          </a:p>
        </p:txBody>
      </p:sp>
      <p:sp>
        <p:nvSpPr>
          <p:cNvPr id="10243" name="AutoShape 4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44" name="AutoShape 5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E579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50" name="AutoShape 11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51" name="AutoShape 12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52" name="AutoShape 13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53" name="AutoShape 14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54" name="AutoShape 15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AE7C0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55" name="AutoShape 16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56" name="AutoShape 17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57" name="AutoShape 18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58" name="AutoShape 19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hu-HU" altLang="en-US"/>
          </a:p>
        </p:txBody>
      </p:sp>
      <p:sp>
        <p:nvSpPr>
          <p:cNvPr id="10259" name="AutoShape 20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0" name="AutoShape 21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1" name="AutoShape 22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2" name="AutoShape 23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3" name="AutoShape 24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4" name="AutoShape 25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5" name="AutoShape 26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6" name="AutoShape 27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7" name="AutoShape 28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8" name="AutoShape 29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AE7C0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69" name="AutoShape 30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70" name="AutoShape 31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271" name="Line 32"/>
          <p:cNvSpPr>
            <a:spLocks noChangeShapeType="1"/>
          </p:cNvSpPr>
          <p:nvPr/>
        </p:nvSpPr>
        <p:spPr bwMode="auto">
          <a:xfrm>
            <a:off x="5029200" y="5638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72" name="Text Box 2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S      B,C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S       A,D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S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D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10273" name="Group 36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10274" name="Text Box 37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10275" name="Text Box 38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309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hu-HU" altLang="en-US"/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86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92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93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94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1295" name="Text Box 32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S      B,C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S       A,D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S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D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11296" name="Group 36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11297" name="Text Box 37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11298" name="Text Box 38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52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 számának hely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EBD303-2A0A-4684-ACCA-5700E2050221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hu-HU" altLang="hu-HU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b="1"/>
              <a:t>A fordítóprogram működési sémaja</a:t>
            </a:r>
          </a:p>
        </p:txBody>
      </p:sp>
      <p:graphicFrame>
        <p:nvGraphicFramePr>
          <p:cNvPr id="5363" name="Group 243"/>
          <p:cNvGraphicFramePr>
            <a:graphicFrameLocks noGrp="1"/>
          </p:cNvGraphicFramePr>
          <p:nvPr/>
        </p:nvGraphicFramePr>
        <p:xfrm>
          <a:off x="228600" y="1397000"/>
          <a:ext cx="8686800" cy="221932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6330058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4412058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2139771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6479585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7805912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8952413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18182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2183121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674766800"/>
                    </a:ext>
                  </a:extLst>
                </a:gridCol>
              </a:tblGrid>
              <a:tr h="365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Adatok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4497104"/>
                  </a:ext>
                </a:extLst>
              </a:tr>
              <a:tr h="371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9516127"/>
                  </a:ext>
                </a:extLst>
              </a:tr>
              <a:tr h="694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Forrásnyelvű program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Compiler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Tárgynyelvű program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Tárgyprogram végrehajtása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Eredmények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437362"/>
                  </a:ext>
                </a:extLst>
              </a:tr>
              <a:tr h="4063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7257629"/>
                  </a:ext>
                </a:extLst>
              </a:tr>
              <a:tr h="380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Fordítási idő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Futási idő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2294489"/>
                  </a:ext>
                </a:extLst>
              </a:tr>
            </a:tbl>
          </a:graphicData>
        </a:graphic>
      </p:graphicFrame>
      <p:sp>
        <p:nvSpPr>
          <p:cNvPr id="8262" name="Text Box 224"/>
          <p:cNvSpPr txBox="1">
            <a:spLocks noChangeArrowheads="1"/>
          </p:cNvSpPr>
          <p:nvPr/>
        </p:nvSpPr>
        <p:spPr bwMode="auto">
          <a:xfrm>
            <a:off x="288925" y="3695700"/>
            <a:ext cx="84264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A fordítási és a futási idő jól elkülönül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Matematikailag: Q=T(P)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	ahol    P - forrásnyelvű 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                          Q - tárgynyelvű 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                           T - fordítás (Transzláció, transzformáció)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Ha többmenetes a fordító, akkor:       P</a:t>
            </a:r>
            <a:r>
              <a:rPr lang="hu-HU" altLang="hu-HU" sz="1800" baseline="-25000"/>
              <a:t>n-1</a:t>
            </a:r>
            <a:r>
              <a:rPr lang="hu-HU" altLang="hu-HU" sz="1800"/>
              <a:t>=T</a:t>
            </a:r>
            <a:r>
              <a:rPr lang="hu-HU" altLang="hu-HU" sz="1800" baseline="-25000"/>
              <a:t>n</a:t>
            </a:r>
            <a:r>
              <a:rPr lang="hu-HU" altLang="hu-HU" sz="1800"/>
              <a:t>(P</a:t>
            </a:r>
            <a:r>
              <a:rPr lang="hu-HU" altLang="hu-HU" sz="1800" baseline="-25000"/>
              <a:t>n</a:t>
            </a:r>
            <a:r>
              <a:rPr lang="hu-HU" altLang="hu-HU" sz="1800"/>
              <a:t>), P</a:t>
            </a:r>
            <a:r>
              <a:rPr lang="hu-HU" altLang="hu-HU" sz="1800" baseline="-25000"/>
              <a:t>n-2</a:t>
            </a:r>
            <a:r>
              <a:rPr lang="hu-HU" altLang="hu-HU" sz="1800"/>
              <a:t>=T</a:t>
            </a:r>
            <a:r>
              <a:rPr lang="hu-HU" altLang="hu-HU" sz="1800" baseline="-25000"/>
              <a:t>n-1</a:t>
            </a:r>
            <a:r>
              <a:rPr lang="hu-HU" altLang="hu-HU" sz="1800"/>
              <a:t>(P</a:t>
            </a:r>
            <a:r>
              <a:rPr lang="hu-HU" altLang="hu-HU" sz="1800" baseline="-25000"/>
              <a:t>n-1</a:t>
            </a:r>
            <a:r>
              <a:rPr lang="hu-HU" altLang="hu-HU" sz="1800"/>
              <a:t>), … , P</a:t>
            </a:r>
            <a:r>
              <a:rPr lang="hu-HU" altLang="hu-HU" sz="1800" baseline="-25000"/>
              <a:t>1</a:t>
            </a:r>
            <a:r>
              <a:rPr lang="hu-HU" altLang="hu-HU" sz="1800"/>
              <a:t>=T</a:t>
            </a:r>
            <a:r>
              <a:rPr lang="hu-HU" altLang="hu-HU" sz="1800" baseline="-25000"/>
              <a:t>2</a:t>
            </a:r>
            <a:r>
              <a:rPr lang="hu-HU" altLang="hu-HU" sz="1800"/>
              <a:t>(P</a:t>
            </a:r>
            <a:r>
              <a:rPr lang="hu-HU" altLang="hu-HU" sz="1800" baseline="-25000"/>
              <a:t>2</a:t>
            </a:r>
            <a:r>
              <a:rPr lang="hu-HU" altLang="hu-HU" sz="1800"/>
              <a:t>), Q=T</a:t>
            </a:r>
            <a:r>
              <a:rPr lang="hu-HU" altLang="hu-HU" sz="1800" baseline="-25000"/>
              <a:t>n</a:t>
            </a:r>
            <a:r>
              <a:rPr lang="hu-HU" altLang="hu-HU" sz="1800"/>
              <a:t>(P</a:t>
            </a:r>
            <a:r>
              <a:rPr lang="hu-HU" altLang="hu-HU" sz="1800" baseline="-25000"/>
              <a:t>1</a:t>
            </a:r>
            <a:r>
              <a:rPr lang="hu-HU" altLang="hu-HU" sz="18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	ahol P</a:t>
            </a:r>
            <a:r>
              <a:rPr lang="hu-HU" altLang="hu-HU" sz="1800" baseline="-25000"/>
              <a:t>i</a:t>
            </a:r>
            <a:r>
              <a:rPr lang="hu-HU" altLang="hu-HU" sz="1800"/>
              <a:t> - közbülső programforma</a:t>
            </a:r>
            <a:endParaRPr lang="hu-HU" altLang="hu-HU" sz="1800" baseline="-25000"/>
          </a:p>
        </p:txBody>
      </p:sp>
      <p:sp>
        <p:nvSpPr>
          <p:cNvPr id="8263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hu-HU" altLang="en-US"/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8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S      B,C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 A,D</a:t>
            </a:r>
            <a:endParaRPr lang="en-US" altLang="en-US" b="1">
              <a:solidFill>
                <a:srgbClr val="F4ECFC"/>
              </a:solidFill>
              <a:latin typeface="Arial" panose="020B0604020202020204" pitchFamily="34" charset="0"/>
            </a:endParaRP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S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D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12320" name="Group 35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12321" name="Text Box 36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12322" name="Text Box 37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738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6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29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hu-HU" altLang="en-US"/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33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34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35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36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37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38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39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40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41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42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B,C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 A,D</a:t>
            </a:r>
            <a:endParaRPr lang="en-US" altLang="en-US" b="1">
              <a:solidFill>
                <a:srgbClr val="F4ECFC"/>
              </a:solidFill>
              <a:latin typeface="Arial" panose="020B0604020202020204" pitchFamily="34" charset="0"/>
            </a:endParaRP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S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D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13344" name="Group 35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13345" name="Text Box 36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13346" name="Text Box 37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770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52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hu-HU" altLang="en-US"/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56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58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60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63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64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65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600200" y="1066800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S</a:t>
            </a:r>
            <a:endParaRPr lang="en-US" altLang="en-US" b="1">
              <a:solidFill>
                <a:srgbClr val="F4ECFC"/>
              </a:solidFill>
              <a:latin typeface="Arial" panose="020B0604020202020204" pitchFamily="34" charset="0"/>
            </a:endParaRP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B,C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 A,D</a:t>
            </a:r>
            <a:endParaRPr lang="en-US" altLang="en-US" b="1">
              <a:solidFill>
                <a:srgbClr val="F4ECFC"/>
              </a:solidFill>
              <a:latin typeface="Arial" panose="020B0604020202020204" pitchFamily="34" charset="0"/>
            </a:endParaRP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S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D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14368" name="Group 35"/>
          <p:cNvGrpSpPr>
            <a:grpSpLocks/>
          </p:cNvGrpSpPr>
          <p:nvPr/>
        </p:nvGrpSpPr>
        <p:grpSpPr bwMode="auto">
          <a:xfrm>
            <a:off x="457200" y="457200"/>
            <a:ext cx="8153400" cy="2368550"/>
            <a:chOff x="288" y="288"/>
            <a:chExt cx="5136" cy="1492"/>
          </a:xfrm>
        </p:grpSpPr>
        <p:sp>
          <p:nvSpPr>
            <p:cNvPr id="14369" name="Text Box 36"/>
            <p:cNvSpPr txBox="1">
              <a:spLocks noChangeArrowheads="1"/>
            </p:cNvSpPr>
            <p:nvPr/>
          </p:nvSpPr>
          <p:spPr bwMode="auto">
            <a:xfrm>
              <a:off x="4560" y="384"/>
              <a:ext cx="864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a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SC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DD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C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</a:t>
              </a:r>
            </a:p>
            <a:p>
              <a:pPr>
                <a:lnSpc>
                  <a:spcPct val="83000"/>
                </a:lnSpc>
              </a:pP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D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BA</a:t>
              </a:r>
            </a:p>
          </p:txBody>
        </p:sp>
        <p:sp>
          <p:nvSpPr>
            <p:cNvPr id="14370" name="Text Box 37"/>
            <p:cNvSpPr txBox="1">
              <a:spLocks noChangeArrowheads="1"/>
            </p:cNvSpPr>
            <p:nvPr/>
          </p:nvSpPr>
          <p:spPr bwMode="auto">
            <a:xfrm>
              <a:off x="288" y="288"/>
              <a:ext cx="1296" cy="1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E1B7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50000"/>
                </a:spcAft>
              </a:pPr>
              <a:r>
                <a:rPr lang="en-US" altLang="en-US" sz="2800" u="sng">
                  <a:latin typeface="Arial" panose="020B0604020202020204" pitchFamily="34" charset="0"/>
                </a:rPr>
                <a:t>Szabályok</a:t>
              </a:r>
              <a:endParaRPr lang="en-US" altLang="en-US" sz="2800">
                <a:latin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AB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CD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CB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S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Symbol" panose="05050102010706020507" pitchFamily="18" charset="2"/>
                </a:rPr>
                <a:t>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800">
                  <a:latin typeface="Arial" panose="020B0604020202020204" pitchFamily="34" charset="0"/>
                </a:rPr>
                <a:t>A</a:t>
              </a:r>
              <a:r>
                <a:rPr lang="en-US" altLang="en-US">
                  <a:sym typeface="Monotype Sorts" pitchFamily="2" charset="2"/>
                </a:rPr>
                <a:t>→</a:t>
              </a:r>
              <a:r>
                <a:rPr lang="en-US" altLang="en-US" sz="2800">
                  <a:latin typeface="Arial" panose="020B0604020202020204" pitchFamily="34" charset="0"/>
                  <a:sym typeface="Monotype Sorts" pitchFamily="2" charset="2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198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00200" y="56324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 Black" panose="020B0A04020102020204" pitchFamily="34" charset="0"/>
              </a:rPr>
              <a:t>a       a       b       b       a       b       a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6576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114800" y="685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572000" y="1295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2004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41148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5029200" y="19050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36576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45720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41148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22860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27432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32004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1828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27432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36576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2286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hu-HU" altLang="en-US"/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32004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1371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41148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50292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5486400" y="25146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5943600" y="31242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45720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54864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6400800" y="37338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>
            <a:off x="50292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89" name="AutoShape 29"/>
          <p:cNvSpPr>
            <a:spLocks noChangeArrowheads="1"/>
          </p:cNvSpPr>
          <p:nvPr/>
        </p:nvSpPr>
        <p:spPr bwMode="auto">
          <a:xfrm>
            <a:off x="59436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90" name="AutoShape 30"/>
          <p:cNvSpPr>
            <a:spLocks noChangeArrowheads="1"/>
          </p:cNvSpPr>
          <p:nvPr/>
        </p:nvSpPr>
        <p:spPr bwMode="auto">
          <a:xfrm>
            <a:off x="6858000" y="4343400"/>
            <a:ext cx="914400" cy="1219200"/>
          </a:xfrm>
          <a:prstGeom prst="diamond">
            <a:avLst/>
          </a:prstGeom>
          <a:solidFill>
            <a:srgbClr val="F4ECF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1600200" y="1263749"/>
            <a:ext cx="7391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                                S</a:t>
            </a:r>
            <a:endParaRPr lang="en-US" altLang="en-US" b="1">
              <a:solidFill>
                <a:srgbClr val="F4ECFC"/>
              </a:solidFill>
              <a:latin typeface="Arial" panose="020B0604020202020204" pitchFamily="34" charset="0"/>
            </a:endParaRP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B,C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 A,D</a:t>
            </a:r>
            <a:endParaRPr lang="en-US" altLang="en-US" b="1">
              <a:solidFill>
                <a:srgbClr val="F4ECFC"/>
              </a:solidFill>
              <a:latin typeface="Arial" panose="020B0604020202020204" pitchFamily="34" charset="0"/>
            </a:endParaRP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 S 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D</a:t>
            </a: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S,B      C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B        S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F4ECFC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S      A,S       D        S        D </a:t>
            </a:r>
          </a:p>
          <a:p>
            <a:pPr>
              <a:spcBef>
                <a:spcPct val="70000"/>
              </a:spcBef>
            </a:pPr>
            <a:r>
              <a:rPr lang="en-US" altLang="en-US" b="1">
                <a:solidFill>
                  <a:srgbClr val="336699"/>
                </a:solidFill>
                <a:latin typeface="Arial" panose="020B0604020202020204" pitchFamily="34" charset="0"/>
              </a:rPr>
              <a:t>A         A      B,C     B,C      A       B,C      A</a:t>
            </a:r>
            <a:r>
              <a:rPr lang="en-US" altLang="en-US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5392" name="AutoShape 32"/>
          <p:cNvSpPr>
            <a:spLocks noChangeArrowheads="1"/>
          </p:cNvSpPr>
          <p:nvPr/>
        </p:nvSpPr>
        <p:spPr bwMode="auto">
          <a:xfrm>
            <a:off x="5638800" y="685800"/>
            <a:ext cx="3124200" cy="1219200"/>
          </a:xfrm>
          <a:prstGeom prst="wedgeRoundRectCallout">
            <a:avLst>
              <a:gd name="adj1" fmla="val -76676"/>
              <a:gd name="adj2" fmla="val -299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>
                <a:latin typeface="Arial" panose="020B0604020202020204" pitchFamily="34" charset="0"/>
              </a:rPr>
              <a:t>A szó levezethető</a:t>
            </a:r>
          </a:p>
        </p:txBody>
      </p:sp>
    </p:spTree>
    <p:extLst>
      <p:ext uri="{BB962C8B-B14F-4D97-AF65-F5344CB8AC3E}">
        <p14:creationId xmlns:p14="http://schemas.microsoft.com/office/powerpoint/2010/main" val="27814505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24295" y="1222652"/>
            <a:ext cx="8099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latin typeface="+mj-lt"/>
                <a:cs typeface="Arial" panose="020B0604020202020204" pitchFamily="34" charset="0"/>
              </a:rPr>
              <a:t>Legyen </a:t>
            </a:r>
            <a:r>
              <a:rPr lang="hu-HU" sz="1800" dirty="0" err="1">
                <a:latin typeface="+mj-lt"/>
                <a:cs typeface="Arial" panose="020B0604020202020204" pitchFamily="34" charset="0"/>
              </a:rPr>
              <a:t>First</a:t>
            </a:r>
            <a:r>
              <a:rPr lang="hu-HU" sz="1800" baseline="-25000" dirty="0" err="1">
                <a:latin typeface="+mj-lt"/>
                <a:cs typeface="Arial" panose="020B0604020202020204" pitchFamily="34" charset="0"/>
              </a:rPr>
              <a:t>k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el-GR" sz="1800" dirty="0">
                <a:latin typeface="+mj-lt"/>
                <a:cs typeface="Arial" panose="020B0604020202020204" pitchFamily="34" charset="0"/>
              </a:rPr>
              <a:t>α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) (k ≥ 0, </a:t>
            </a:r>
            <a:r>
              <a:rPr lang="el-GR" sz="1800" dirty="0">
                <a:latin typeface="+mj-lt"/>
                <a:cs typeface="Arial" panose="020B0604020202020204" pitchFamily="34" charset="0"/>
              </a:rPr>
              <a:t>α ∈ (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V</a:t>
            </a:r>
            <a:r>
              <a:rPr lang="hu-HU" sz="1800" baseline="-25000" dirty="0">
                <a:latin typeface="+mj-lt"/>
                <a:cs typeface="Arial" panose="020B0604020202020204" pitchFamily="34" charset="0"/>
              </a:rPr>
              <a:t>N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 ∪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V</a:t>
            </a:r>
            <a:r>
              <a:rPr lang="hu-HU" sz="1800" baseline="-25000" dirty="0">
                <a:latin typeface="+mj-lt"/>
                <a:cs typeface="Arial" panose="020B0604020202020204" pitchFamily="34" charset="0"/>
              </a:rPr>
              <a:t>T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*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) az </a:t>
            </a:r>
            <a:r>
              <a:rPr lang="el-GR" sz="1800" dirty="0">
                <a:latin typeface="+mj-lt"/>
                <a:cs typeface="Arial" panose="020B0604020202020204" pitchFamily="34" charset="0"/>
              </a:rPr>
              <a:t>α-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ó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l levezethető </a:t>
            </a:r>
            <a:r>
              <a:rPr lang="hu-HU" sz="1800" dirty="0" err="1">
                <a:latin typeface="+mj-lt"/>
                <a:cs typeface="Arial" panose="020B0604020202020204" pitchFamily="34" charset="0"/>
              </a:rPr>
              <a:t>szimb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ó</a:t>
            </a:r>
            <a:r>
              <a:rPr lang="hu-HU" sz="1800" dirty="0" err="1">
                <a:latin typeface="+mj-lt"/>
                <a:cs typeface="Arial" panose="020B0604020202020204" pitchFamily="34" charset="0"/>
              </a:rPr>
              <a:t>lumsorozatok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 k 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hu-HU" sz="1800" dirty="0" err="1">
                <a:latin typeface="+mj-lt"/>
                <a:cs typeface="Arial" panose="020B0604020202020204" pitchFamily="34" charset="0"/>
              </a:rPr>
              <a:t>hosszus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á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g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ú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kezdő termin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á</a:t>
            </a:r>
            <a:r>
              <a:rPr lang="hu-HU" sz="1800" dirty="0" err="1">
                <a:latin typeface="+mj-lt"/>
                <a:cs typeface="Arial" panose="020B0604020202020204" pitchFamily="34" charset="0"/>
              </a:rPr>
              <a:t>lis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 sorozatainak hal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maza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azaz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hu-HU" sz="1800" dirty="0" err="1">
                <a:latin typeface="+mj-lt"/>
                <a:cs typeface="Arial" panose="020B0604020202020204" pitchFamily="34" charset="0"/>
              </a:rPr>
              <a:t>First</a:t>
            </a:r>
            <a:r>
              <a:rPr lang="hu-HU" sz="1800" baseline="-25000" dirty="0" err="1">
                <a:latin typeface="+mj-lt"/>
                <a:cs typeface="Arial" panose="020B0604020202020204" pitchFamily="34" charset="0"/>
              </a:rPr>
              <a:t>k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el-GR" sz="1800" dirty="0">
                <a:latin typeface="+mj-lt"/>
                <a:cs typeface="Arial" panose="020B0604020202020204" pitchFamily="34" charset="0"/>
              </a:rPr>
              <a:t>α) = {</a:t>
            </a:r>
            <a:r>
              <a:rPr lang="hu-HU" sz="1800" dirty="0">
                <a:latin typeface="+mj-lt"/>
                <a:cs typeface="Arial" panose="020B0604020202020204" pitchFamily="34" charset="0"/>
              </a:rPr>
              <a:t>x | </a:t>
            </a:r>
            <a:r>
              <a:rPr lang="el-GR" sz="1800" dirty="0">
                <a:latin typeface="+mj-lt"/>
                <a:cs typeface="Arial" panose="020B0604020202020204" pitchFamily="34" charset="0"/>
              </a:rPr>
              <a:t>α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⇒* x</a:t>
            </a:r>
            <a:r>
              <a:rPr lang="el-GR" sz="1800" dirty="0">
                <a:latin typeface="+mj-lt"/>
                <a:cs typeface="Arial" panose="020B0604020202020204" pitchFamily="34" charset="0"/>
              </a:rPr>
              <a:t>β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és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|x| = k} ∪ {x | </a:t>
            </a:r>
            <a:r>
              <a:rPr lang="el-GR" sz="1800" dirty="0">
                <a:latin typeface="+mj-lt"/>
                <a:cs typeface="Arial" panose="020B0604020202020204" pitchFamily="34" charset="0"/>
              </a:rPr>
              <a:t>α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⇒* x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és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|x| &lt; k}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(x ∈ V*</a:t>
            </a:r>
            <a:r>
              <a:rPr lang="en-US" sz="1800" baseline="-25000" dirty="0">
                <a:latin typeface="+mj-lt"/>
                <a:cs typeface="Arial" panose="020B0604020202020204" pitchFamily="34" charset="0"/>
              </a:rPr>
              <a:t>T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, </a:t>
            </a:r>
            <a:r>
              <a:rPr lang="el-GR" sz="1800" dirty="0">
                <a:latin typeface="+mj-lt"/>
                <a:cs typeface="Arial" panose="020B0604020202020204" pitchFamily="34" charset="0"/>
              </a:rPr>
              <a:t>β ∈ (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V</a:t>
            </a:r>
            <a:r>
              <a:rPr lang="en-US" sz="1800" baseline="-25000" dirty="0">
                <a:latin typeface="+mj-lt"/>
                <a:cs typeface="Arial" panose="020B0604020202020204" pitchFamily="34" charset="0"/>
              </a:rPr>
              <a:t>N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∪ V</a:t>
            </a:r>
            <a:r>
              <a:rPr lang="en-US" sz="1800" baseline="-25000" dirty="0">
                <a:latin typeface="+mj-lt"/>
                <a:cs typeface="Arial" panose="020B0604020202020204" pitchFamily="34" charset="0"/>
              </a:rPr>
              <a:t>T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)*) 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24295" y="2609165"/>
            <a:ext cx="721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Tehát az </a:t>
            </a:r>
            <a:r>
              <a:rPr lang="hu-HU" sz="1800" dirty="0" err="1"/>
              <a:t>First</a:t>
            </a:r>
            <a:r>
              <a:rPr lang="hu-HU" sz="1800" baseline="-25000" dirty="0" err="1"/>
              <a:t>k</a:t>
            </a:r>
            <a:r>
              <a:rPr lang="hu-HU" sz="1800" dirty="0"/>
              <a:t>(x) halmaz az x első k darab szimbólumát, |x| &lt; k esetén</a:t>
            </a:r>
          </a:p>
          <a:p>
            <a:r>
              <a:rPr lang="it-IT" sz="1800" dirty="0"/>
              <a:t>pedig a teljes x-t tartalmazza. Ha α </a:t>
            </a:r>
            <a:r>
              <a:rPr lang="el-GR" sz="1800" dirty="0"/>
              <a:t>⇒</a:t>
            </a:r>
            <a:r>
              <a:rPr lang="en-US" sz="1800" dirty="0"/>
              <a:t>*</a:t>
            </a:r>
            <a:r>
              <a:rPr lang="el-GR" sz="1800" dirty="0"/>
              <a:t> </a:t>
            </a:r>
            <a:r>
              <a:rPr lang="el-GR" sz="1800" dirty="0">
                <a:cs typeface="Times New Roman" panose="02020603050405020304" pitchFamily="18" charset="0"/>
              </a:rPr>
              <a:t>λ</a:t>
            </a:r>
            <a:r>
              <a:rPr lang="el-GR" sz="1800" dirty="0"/>
              <a:t>, </a:t>
            </a:r>
            <a:r>
              <a:rPr lang="hu-HU" sz="1800" dirty="0"/>
              <a:t>akkor természetesen </a:t>
            </a:r>
            <a:r>
              <a:rPr lang="el-GR" sz="1800" dirty="0">
                <a:cs typeface="Times New Roman" panose="02020603050405020304" pitchFamily="18" charset="0"/>
              </a:rPr>
              <a:t>λ</a:t>
            </a:r>
            <a:r>
              <a:rPr lang="el-GR" sz="1800" dirty="0"/>
              <a:t>, ∈ </a:t>
            </a:r>
            <a:r>
              <a:rPr lang="hu-HU" sz="1800" dirty="0" err="1"/>
              <a:t>First</a:t>
            </a:r>
            <a:r>
              <a:rPr lang="hu-HU" sz="1800" baseline="-25000" dirty="0" err="1"/>
              <a:t>k</a:t>
            </a:r>
            <a:r>
              <a:rPr lang="hu-HU" sz="1800" dirty="0"/>
              <a:t>(</a:t>
            </a:r>
            <a:r>
              <a:rPr lang="el-GR" sz="1800" dirty="0"/>
              <a:t>α).</a:t>
            </a:r>
            <a:endParaRPr lang="en-US" sz="1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5862" y="3441680"/>
            <a:ext cx="90861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G </a:t>
            </a:r>
            <a:r>
              <a:rPr lang="en-US" sz="1800" dirty="0" err="1"/>
              <a:t>nyelvtan</a:t>
            </a:r>
            <a:r>
              <a:rPr lang="en-US" sz="1800" dirty="0"/>
              <a:t> LL(k) </a:t>
            </a:r>
            <a:r>
              <a:rPr lang="en-US" sz="1800" dirty="0" err="1"/>
              <a:t>nyelvtan</a:t>
            </a:r>
            <a:r>
              <a:rPr lang="en-US" sz="1800" dirty="0"/>
              <a:t> (k ≥ 0), ha </a:t>
            </a:r>
            <a:r>
              <a:rPr lang="en-US" sz="1800" dirty="0" err="1"/>
              <a:t>bármely</a:t>
            </a:r>
            <a:r>
              <a:rPr lang="en-US" sz="1800" dirty="0"/>
              <a:t> </a:t>
            </a:r>
            <a:r>
              <a:rPr lang="en-US" sz="1800" dirty="0" err="1"/>
              <a:t>két</a:t>
            </a:r>
            <a:endParaRPr lang="en-US" sz="1800" dirty="0"/>
          </a:p>
          <a:p>
            <a:r>
              <a:rPr lang="en-US" sz="1800" dirty="0"/>
              <a:t>S ⇒* </a:t>
            </a:r>
            <a:r>
              <a:rPr lang="en-US" sz="1800" dirty="0" err="1"/>
              <a:t>wA</a:t>
            </a:r>
            <a:r>
              <a:rPr lang="el-GR" sz="1800" dirty="0"/>
              <a:t>β ⇒</a:t>
            </a:r>
            <a:r>
              <a:rPr lang="en-US" sz="1800" dirty="0"/>
              <a:t>*</a:t>
            </a:r>
            <a:r>
              <a:rPr lang="el-GR" sz="1800" dirty="0"/>
              <a:t> </a:t>
            </a:r>
            <a:r>
              <a:rPr lang="en-US" sz="1800" dirty="0"/>
              <a:t>w</a:t>
            </a:r>
            <a:r>
              <a:rPr lang="el-GR" sz="1800" dirty="0"/>
              <a:t>α</a:t>
            </a:r>
            <a:r>
              <a:rPr lang="el-GR" sz="1800" baseline="-25000" dirty="0"/>
              <a:t>1</a:t>
            </a:r>
            <a:r>
              <a:rPr lang="el-GR" sz="1800" dirty="0"/>
              <a:t>β</a:t>
            </a:r>
            <a:r>
              <a:rPr lang="en-US" sz="1800" dirty="0"/>
              <a:t> ⇒* </a:t>
            </a:r>
            <a:r>
              <a:rPr lang="en-US" sz="1800" dirty="0" err="1"/>
              <a:t>wx</a:t>
            </a:r>
            <a:r>
              <a:rPr lang="en-US" sz="1800" dirty="0"/>
              <a:t> ,</a:t>
            </a:r>
          </a:p>
          <a:p>
            <a:r>
              <a:rPr lang="en-US" sz="1800" dirty="0"/>
              <a:t>S ⇒* </a:t>
            </a:r>
            <a:r>
              <a:rPr lang="en-US" sz="1800" dirty="0" err="1"/>
              <a:t>wA</a:t>
            </a:r>
            <a:r>
              <a:rPr lang="el-GR" sz="1800" dirty="0"/>
              <a:t>β ⇒</a:t>
            </a:r>
            <a:r>
              <a:rPr lang="en-US" sz="1800" dirty="0"/>
              <a:t>*</a:t>
            </a:r>
            <a:r>
              <a:rPr lang="el-GR" sz="1800" dirty="0"/>
              <a:t> </a:t>
            </a:r>
            <a:r>
              <a:rPr lang="en-US" sz="1800" dirty="0"/>
              <a:t>w</a:t>
            </a:r>
            <a:r>
              <a:rPr lang="el-GR" sz="1800" dirty="0"/>
              <a:t>α</a:t>
            </a:r>
            <a:r>
              <a:rPr lang="el-GR" sz="1800" baseline="-25000" dirty="0"/>
              <a:t>2</a:t>
            </a:r>
            <a:r>
              <a:rPr lang="el-GR" sz="1800" dirty="0"/>
              <a:t>β</a:t>
            </a:r>
            <a:r>
              <a:rPr lang="en-US" sz="1800" dirty="0"/>
              <a:t> ⇒* </a:t>
            </a:r>
            <a:r>
              <a:rPr lang="en-US" sz="1800" dirty="0" err="1"/>
              <a:t>wy</a:t>
            </a:r>
            <a:endParaRPr lang="en-US" sz="1800" dirty="0"/>
          </a:p>
          <a:p>
            <a:r>
              <a:rPr lang="en-US" sz="1800" dirty="0"/>
              <a:t>(A ∈ V</a:t>
            </a:r>
            <a:r>
              <a:rPr lang="en-US" sz="1800" baseline="-25000" dirty="0"/>
              <a:t>N</a:t>
            </a:r>
            <a:r>
              <a:rPr lang="en-US" sz="1800" dirty="0"/>
              <a:t>, x, </a:t>
            </a:r>
            <a:r>
              <a:rPr lang="en-US" sz="1800" dirty="0" err="1"/>
              <a:t>y,w</a:t>
            </a:r>
            <a:r>
              <a:rPr lang="en-US" sz="1800" dirty="0"/>
              <a:t> ∈ V*</a:t>
            </a:r>
            <a:r>
              <a:rPr lang="en-US" sz="1800" baseline="-25000" dirty="0"/>
              <a:t>T</a:t>
            </a:r>
            <a:r>
              <a:rPr lang="en-US" sz="1800" dirty="0"/>
              <a:t>, </a:t>
            </a:r>
            <a:r>
              <a:rPr lang="el-GR" sz="1800" dirty="0"/>
              <a:t>α</a:t>
            </a:r>
            <a:r>
              <a:rPr lang="el-GR" sz="1800" baseline="-25000" dirty="0"/>
              <a:t>1</a:t>
            </a:r>
            <a:r>
              <a:rPr lang="el-GR" sz="1800" dirty="0"/>
              <a:t>, α</a:t>
            </a:r>
            <a:r>
              <a:rPr lang="el-GR" sz="1800" baseline="-25000" dirty="0"/>
              <a:t>2</a:t>
            </a:r>
            <a:r>
              <a:rPr lang="el-GR" sz="1800" dirty="0"/>
              <a:t>, β ∈ (</a:t>
            </a:r>
            <a:r>
              <a:rPr lang="en-US" sz="1800" dirty="0"/>
              <a:t>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)*) </a:t>
            </a:r>
            <a:r>
              <a:rPr lang="en-US" sz="1800" dirty="0" err="1"/>
              <a:t>levezetésre</a:t>
            </a:r>
            <a:endParaRPr lang="en-US" sz="1800" dirty="0"/>
          </a:p>
          <a:p>
            <a:r>
              <a:rPr lang="hu-HU" sz="1800" dirty="0" err="1"/>
              <a:t>First</a:t>
            </a:r>
            <a:r>
              <a:rPr lang="hu-HU" sz="1800" baseline="-25000" dirty="0" err="1"/>
              <a:t>k</a:t>
            </a:r>
            <a:r>
              <a:rPr lang="hu-HU" sz="1800" baseline="-25000" dirty="0"/>
              <a:t> </a:t>
            </a:r>
            <a:r>
              <a:rPr lang="hu-HU" sz="1800" dirty="0"/>
              <a:t>(x) = </a:t>
            </a:r>
            <a:r>
              <a:rPr lang="hu-HU" sz="1800" dirty="0" err="1"/>
              <a:t>First</a:t>
            </a:r>
            <a:r>
              <a:rPr lang="hu-HU" sz="1800" baseline="-25000" dirty="0" err="1"/>
              <a:t>k</a:t>
            </a:r>
            <a:r>
              <a:rPr lang="hu-HU" sz="1800" baseline="-25000" dirty="0"/>
              <a:t> </a:t>
            </a:r>
            <a:r>
              <a:rPr lang="hu-HU" sz="1800" dirty="0"/>
              <a:t>(y)</a:t>
            </a:r>
            <a:r>
              <a:rPr lang="en-US" sz="1800" dirty="0"/>
              <a:t> </a:t>
            </a:r>
            <a:r>
              <a:rPr lang="en-US" sz="1800" dirty="0" err="1"/>
              <a:t>esetén</a:t>
            </a:r>
            <a:r>
              <a:rPr lang="en-US" sz="1800" dirty="0"/>
              <a:t> </a:t>
            </a:r>
            <a:r>
              <a:rPr lang="el-GR" sz="1800" dirty="0"/>
              <a:t>α</a:t>
            </a:r>
            <a:r>
              <a:rPr lang="el-GR" sz="1800" baseline="-25000" dirty="0"/>
              <a:t>1</a:t>
            </a:r>
            <a:r>
              <a:rPr lang="el-GR" sz="1800" dirty="0"/>
              <a:t> = α</a:t>
            </a:r>
            <a:r>
              <a:rPr lang="el-GR" sz="1800" baseline="-25000" dirty="0"/>
              <a:t>2</a:t>
            </a:r>
            <a:r>
              <a:rPr lang="el-GR" sz="1800" dirty="0"/>
              <a:t> .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fenti</a:t>
            </a:r>
            <a:r>
              <a:rPr lang="en-US" sz="1800" dirty="0"/>
              <a:t> </a:t>
            </a:r>
            <a:r>
              <a:rPr lang="en-US" sz="1800" dirty="0" err="1"/>
              <a:t>értelmezés</a:t>
            </a:r>
            <a:r>
              <a:rPr lang="en-US" sz="1800" dirty="0"/>
              <a:t> </a:t>
            </a:r>
            <a:r>
              <a:rPr lang="en-US" sz="1800" dirty="0" err="1"/>
              <a:t>szerint</a:t>
            </a:r>
            <a:r>
              <a:rPr lang="en-US" sz="1800" dirty="0"/>
              <a:t>, ha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nyelvtan</a:t>
            </a:r>
            <a:r>
              <a:rPr lang="en-US" sz="1800" dirty="0"/>
              <a:t> LL(k) </a:t>
            </a:r>
            <a:r>
              <a:rPr lang="en-US" sz="1800" dirty="0" err="1"/>
              <a:t>nyelvtan</a:t>
            </a:r>
            <a:r>
              <a:rPr lang="en-US" sz="1800" dirty="0"/>
              <a:t>, </a:t>
            </a:r>
            <a:r>
              <a:rPr lang="en-US" sz="1800" dirty="0" err="1"/>
              <a:t>akkor</a:t>
            </a:r>
            <a:r>
              <a:rPr lang="en-US" sz="1800" dirty="0"/>
              <a:t> a</a:t>
            </a:r>
          </a:p>
          <a:p>
            <a:r>
              <a:rPr lang="en-US" sz="1800" dirty="0" err="1"/>
              <a:t>már</a:t>
            </a:r>
            <a:r>
              <a:rPr lang="en-US" sz="1800" dirty="0"/>
              <a:t> </a:t>
            </a:r>
            <a:r>
              <a:rPr lang="en-US" sz="1800" dirty="0" err="1"/>
              <a:t>elemzett</a:t>
            </a:r>
            <a:r>
              <a:rPr lang="en-US" sz="1800" dirty="0"/>
              <a:t> w </a:t>
            </a:r>
            <a:r>
              <a:rPr lang="en-US" sz="1800" dirty="0" err="1"/>
              <a:t>utáni</a:t>
            </a:r>
            <a:r>
              <a:rPr lang="en-US" sz="1800" dirty="0"/>
              <a:t> k </a:t>
            </a:r>
            <a:r>
              <a:rPr lang="en-US" sz="1800" dirty="0" err="1"/>
              <a:t>darab</a:t>
            </a:r>
            <a:r>
              <a:rPr lang="en-US" sz="1800" dirty="0"/>
              <a:t> </a:t>
            </a:r>
            <a:r>
              <a:rPr lang="en-US" sz="1800" dirty="0" err="1"/>
              <a:t>terminális</a:t>
            </a:r>
            <a:r>
              <a:rPr lang="en-US" sz="1800" dirty="0"/>
              <a:t> </a:t>
            </a:r>
            <a:r>
              <a:rPr lang="en-US" sz="1800" dirty="0" err="1"/>
              <a:t>szimbólum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A-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alkalmazható</a:t>
            </a:r>
            <a:endParaRPr lang="en-US" sz="1800" dirty="0"/>
          </a:p>
          <a:p>
            <a:r>
              <a:rPr lang="hu-HU" sz="1800" dirty="0"/>
              <a:t>helyettesítési szabályt egyértelműen meghatározza </a:t>
            </a:r>
            <a:r>
              <a:rPr lang="en-US" sz="1800" dirty="0"/>
              <a:t>.</a:t>
            </a:r>
            <a:endParaRPr lang="hu-HU" sz="1800" dirty="0"/>
          </a:p>
          <a:p>
            <a:r>
              <a:rPr lang="hu-HU" sz="1800" dirty="0"/>
              <a:t>Az értelmezésből az is látható, hogy ha egy nyelvtan LL(k</a:t>
            </a:r>
            <a:r>
              <a:rPr lang="hu-HU" sz="1800" baseline="-25000" dirty="0"/>
              <a:t>0</a:t>
            </a:r>
            <a:r>
              <a:rPr lang="hu-HU" sz="1800" dirty="0"/>
              <a:t>) nyelvtan, akkor</a:t>
            </a:r>
          </a:p>
          <a:p>
            <a:r>
              <a:rPr lang="en-US" sz="1800" dirty="0" err="1"/>
              <a:t>minden</a:t>
            </a:r>
            <a:r>
              <a:rPr lang="en-US" sz="1800" dirty="0"/>
              <a:t> k &gt; k</a:t>
            </a:r>
            <a:r>
              <a:rPr lang="en-US" sz="1800" baseline="-25000" dirty="0"/>
              <a:t>0</a:t>
            </a:r>
            <a:r>
              <a:rPr lang="en-US" sz="1800" dirty="0"/>
              <a:t>-ra is  LL(k) </a:t>
            </a:r>
            <a:r>
              <a:rPr lang="en-US" sz="1800" dirty="0" err="1"/>
              <a:t>nyelvtan</a:t>
            </a:r>
            <a:r>
              <a:rPr lang="en-US" sz="1800" dirty="0"/>
              <a:t>. Ha LL(k) </a:t>
            </a:r>
            <a:r>
              <a:rPr lang="en-US" sz="1800" dirty="0" err="1"/>
              <a:t>nyelvtanról</a:t>
            </a:r>
            <a:r>
              <a:rPr lang="en-US" sz="1800" dirty="0"/>
              <a:t> </a:t>
            </a:r>
            <a:r>
              <a:rPr lang="en-US" sz="1800" dirty="0" err="1"/>
              <a:t>beszélünk</a:t>
            </a:r>
            <a:r>
              <a:rPr lang="en-US" sz="1800" dirty="0"/>
              <a:t>, </a:t>
            </a:r>
            <a:r>
              <a:rPr lang="en-US" sz="1800" dirty="0" err="1"/>
              <a:t>akkor</a:t>
            </a:r>
            <a:r>
              <a:rPr lang="en-US" sz="1800" dirty="0"/>
              <a:t> k </a:t>
            </a:r>
            <a:r>
              <a:rPr lang="en-US" sz="1800" dirty="0" err="1"/>
              <a:t>alatt</a:t>
            </a:r>
            <a:r>
              <a:rPr lang="en-US" sz="1800" dirty="0"/>
              <a:t> </a:t>
            </a:r>
            <a:r>
              <a:rPr lang="en-US" sz="1800" dirty="0" err="1"/>
              <a:t>mindig</a:t>
            </a:r>
            <a:r>
              <a:rPr lang="en-US" sz="1800" dirty="0"/>
              <a:t> </a:t>
            </a:r>
            <a:r>
              <a:rPr lang="en-US" sz="1800" dirty="0" err="1"/>
              <a:t>azt</a:t>
            </a:r>
            <a:r>
              <a:rPr lang="en-US" sz="1800" dirty="0"/>
              <a:t> a </a:t>
            </a:r>
          </a:p>
          <a:p>
            <a:r>
              <a:rPr lang="en-US" sz="1800" dirty="0" err="1"/>
              <a:t>legkisebb</a:t>
            </a:r>
            <a:r>
              <a:rPr lang="en-US" sz="1800" dirty="0"/>
              <a:t> k-t </a:t>
            </a:r>
            <a:r>
              <a:rPr lang="en-US" sz="1800" dirty="0" err="1"/>
              <a:t>értjük</a:t>
            </a:r>
            <a:r>
              <a:rPr lang="en-US" sz="1800" dirty="0"/>
              <a:t>, </a:t>
            </a:r>
            <a:r>
              <a:rPr lang="en-US" sz="1800" dirty="0" err="1"/>
              <a:t>amelyre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értelmezésben</a:t>
            </a:r>
            <a:r>
              <a:rPr lang="en-US" sz="1800" dirty="0"/>
              <a:t> </a:t>
            </a:r>
            <a:r>
              <a:rPr lang="en-US" sz="1800" dirty="0" err="1"/>
              <a:t>megadott</a:t>
            </a:r>
            <a:endParaRPr lang="en-US" sz="1800" dirty="0"/>
          </a:p>
          <a:p>
            <a:r>
              <a:rPr lang="en-US" sz="1800" dirty="0" err="1"/>
              <a:t>tulajdonság</a:t>
            </a:r>
            <a:r>
              <a:rPr lang="en-US" sz="1800" dirty="0"/>
              <a:t> </a:t>
            </a:r>
            <a:r>
              <a:rPr lang="en-US" sz="1800" dirty="0" err="1"/>
              <a:t>teljesül</a:t>
            </a:r>
            <a:r>
              <a:rPr lang="en-US" sz="1800" dirty="0"/>
              <a:t>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45830" y="395169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LL(k) </a:t>
            </a:r>
            <a:r>
              <a:rPr lang="en-US" sz="1800" dirty="0" err="1"/>
              <a:t>elemzés</a:t>
            </a:r>
            <a:r>
              <a:rPr lang="en-US" sz="1800" dirty="0"/>
              <a:t>: </a:t>
            </a:r>
            <a:r>
              <a:rPr lang="en-US" sz="1800" dirty="0" err="1"/>
              <a:t>visszaléptetés</a:t>
            </a:r>
            <a:r>
              <a:rPr lang="en-US" sz="1800" dirty="0"/>
              <a:t> nélküli </a:t>
            </a:r>
            <a:r>
              <a:rPr lang="en-US" sz="1800" dirty="0" err="1"/>
              <a:t>kiterjesztés-illesztés</a:t>
            </a:r>
            <a:r>
              <a:rPr lang="en-US" sz="1800" dirty="0"/>
              <a:t> </a:t>
            </a:r>
            <a:r>
              <a:rPr lang="en-US" sz="1800" dirty="0" err="1"/>
              <a:t>típusú</a:t>
            </a:r>
            <a:r>
              <a:rPr lang="en-US" sz="1800" dirty="0"/>
              <a:t> </a:t>
            </a:r>
            <a:r>
              <a:rPr lang="en-US" sz="1800" dirty="0" err="1"/>
              <a:t>elemzés</a:t>
            </a:r>
            <a:r>
              <a:rPr lang="en-US" sz="1800" dirty="0"/>
              <a:t>.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2890474" y="-67255"/>
            <a:ext cx="225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LL(k) </a:t>
            </a:r>
            <a:r>
              <a:rPr lang="en-US" b="1" dirty="0" err="1"/>
              <a:t>és</a:t>
            </a:r>
            <a:r>
              <a:rPr lang="en-US" b="1" dirty="0"/>
              <a:t> LR(k) </a:t>
            </a:r>
            <a:r>
              <a:rPr lang="en-US" b="1" dirty="0" err="1"/>
              <a:t>elemzés</a:t>
            </a:r>
            <a:endParaRPr lang="en-US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345830" y="764501"/>
            <a:ext cx="688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LR(k) </a:t>
            </a:r>
            <a:r>
              <a:rPr lang="en-US" sz="1800" dirty="0" err="1"/>
              <a:t>elemzés</a:t>
            </a:r>
            <a:r>
              <a:rPr lang="en-US" sz="1800" dirty="0"/>
              <a:t>: </a:t>
            </a:r>
            <a:r>
              <a:rPr lang="en-US" sz="1800" dirty="0" err="1"/>
              <a:t>visszaléptetés</a:t>
            </a:r>
            <a:r>
              <a:rPr lang="en-US" sz="1800" dirty="0"/>
              <a:t> nélküli </a:t>
            </a:r>
            <a:r>
              <a:rPr lang="en-US" sz="1800" dirty="0" err="1"/>
              <a:t>léptetés-redukálás</a:t>
            </a:r>
            <a:r>
              <a:rPr lang="en-US" sz="1800" dirty="0"/>
              <a:t> </a:t>
            </a:r>
            <a:r>
              <a:rPr lang="en-US" sz="1800" dirty="0" err="1"/>
              <a:t>típusú</a:t>
            </a:r>
            <a:r>
              <a:rPr lang="en-US" sz="1800" dirty="0"/>
              <a:t> </a:t>
            </a:r>
            <a:r>
              <a:rPr lang="en-US" sz="1800" dirty="0" err="1"/>
              <a:t>elemzés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496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 dirty="0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65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0" y="0"/>
            <a:ext cx="7555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/>
              <a:t>Egyszerű LL(1) grammatika:</a:t>
            </a:r>
            <a:r>
              <a:rPr lang="hu-HU" sz="1800" dirty="0"/>
              <a:t> </a:t>
            </a:r>
          </a:p>
          <a:p>
            <a:r>
              <a:rPr lang="hu-HU" sz="1800" dirty="0"/>
              <a:t>(a) Minden helyettesítési szabály jobboldala terminális betűvel </a:t>
            </a:r>
            <a:r>
              <a:rPr lang="hu-HU" sz="1800" dirty="0" err="1"/>
              <a:t>kezdőődik</a:t>
            </a:r>
            <a:r>
              <a:rPr lang="hu-HU" sz="1800" dirty="0"/>
              <a:t>;</a:t>
            </a:r>
          </a:p>
          <a:p>
            <a:r>
              <a:rPr lang="hu-HU" sz="1800" dirty="0"/>
              <a:t>(b) Minden A nemterminális minden egymástól különböző A </a:t>
            </a:r>
            <a:r>
              <a:rPr lang="hu-HU" sz="1800" dirty="0">
                <a:cs typeface="Times New Roman" panose="02020603050405020304" pitchFamily="18" charset="0"/>
              </a:rPr>
              <a:t>→</a:t>
            </a:r>
            <a:r>
              <a:rPr lang="el-GR" sz="1800" dirty="0">
                <a:cs typeface="Times New Roman" panose="02020603050405020304" pitchFamily="18" charset="0"/>
              </a:rPr>
              <a:t>β</a:t>
            </a:r>
            <a:r>
              <a:rPr lang="hu-HU" sz="1800" baseline="-25000" dirty="0">
                <a:cs typeface="Times New Roman" panose="02020603050405020304" pitchFamily="18" charset="0"/>
              </a:rPr>
              <a:t>1</a:t>
            </a:r>
            <a:r>
              <a:rPr lang="hu-HU" sz="1800" dirty="0">
                <a:cs typeface="Times New Roman" panose="02020603050405020304" pitchFamily="18" charset="0"/>
              </a:rPr>
              <a:t> , </a:t>
            </a:r>
            <a:r>
              <a:rPr lang="hu-HU" sz="1800" dirty="0"/>
              <a:t>A </a:t>
            </a:r>
            <a:r>
              <a:rPr lang="hu-HU" sz="1800" dirty="0">
                <a:cs typeface="Times New Roman" panose="02020603050405020304" pitchFamily="18" charset="0"/>
              </a:rPr>
              <a:t>→</a:t>
            </a:r>
            <a:r>
              <a:rPr lang="el-GR" sz="1800" dirty="0">
                <a:cs typeface="Times New Roman" panose="02020603050405020304" pitchFamily="18" charset="0"/>
              </a:rPr>
              <a:t> β</a:t>
            </a:r>
            <a:r>
              <a:rPr lang="hu-HU" sz="1800" baseline="-25000" dirty="0">
                <a:cs typeface="Times New Roman" panose="02020603050405020304" pitchFamily="18" charset="0"/>
              </a:rPr>
              <a:t>2</a:t>
            </a:r>
            <a:endParaRPr lang="hu-HU" sz="1800" dirty="0">
              <a:cs typeface="Times New Roman" panose="02020603050405020304" pitchFamily="18" charset="0"/>
            </a:endParaRPr>
          </a:p>
          <a:p>
            <a:r>
              <a:rPr lang="hu-HU" sz="1800" dirty="0">
                <a:cs typeface="Times New Roman" panose="02020603050405020304" pitchFamily="18" charset="0"/>
              </a:rPr>
              <a:t>      helyettesítési szabályára (alternatívájára </a:t>
            </a:r>
            <a:r>
              <a:rPr lang="el-GR" sz="1800" dirty="0">
                <a:cs typeface="Times New Roman" panose="02020603050405020304" pitchFamily="18" charset="0"/>
              </a:rPr>
              <a:t>β</a:t>
            </a:r>
            <a:r>
              <a:rPr lang="hu-HU" sz="1800" baseline="-25000" dirty="0">
                <a:cs typeface="Times New Roman" panose="02020603050405020304" pitchFamily="18" charset="0"/>
              </a:rPr>
              <a:t>1</a:t>
            </a:r>
            <a:r>
              <a:rPr lang="hu-HU" sz="1800" dirty="0">
                <a:cs typeface="Times New Roman" panose="02020603050405020304" pitchFamily="18" charset="0"/>
              </a:rPr>
              <a:t> és </a:t>
            </a:r>
            <a:r>
              <a:rPr lang="el-GR" sz="1800" dirty="0">
                <a:cs typeface="Times New Roman" panose="02020603050405020304" pitchFamily="18" charset="0"/>
              </a:rPr>
              <a:t>β</a:t>
            </a:r>
            <a:r>
              <a:rPr lang="hu-HU" sz="1800" baseline="-25000" dirty="0">
                <a:cs typeface="Times New Roman" panose="02020603050405020304" pitchFamily="18" charset="0"/>
              </a:rPr>
              <a:t>2</a:t>
            </a:r>
            <a:r>
              <a:rPr lang="hu-HU" sz="1800" dirty="0">
                <a:cs typeface="Times New Roman" panose="02020603050405020304" pitchFamily="18" charset="0"/>
              </a:rPr>
              <a:t>  első karaktere különbözik</a:t>
            </a:r>
            <a:endParaRPr lang="hu-HU" sz="1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27750" y="1713411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Például: S  </a:t>
            </a:r>
            <a:r>
              <a:rPr lang="hu-HU" sz="1800" dirty="0">
                <a:cs typeface="Times New Roman" panose="02020603050405020304" pitchFamily="18" charset="0"/>
              </a:rPr>
              <a:t>→ </a:t>
            </a:r>
            <a:r>
              <a:rPr lang="hu-HU" sz="1800" dirty="0" err="1">
                <a:cs typeface="Times New Roman" panose="02020603050405020304" pitchFamily="18" charset="0"/>
              </a:rPr>
              <a:t>aS</a:t>
            </a:r>
            <a:r>
              <a:rPr lang="hu-HU" sz="1800" dirty="0">
                <a:cs typeface="Times New Roman" panose="02020603050405020304" pitchFamily="18" charset="0"/>
              </a:rPr>
              <a:t> | </a:t>
            </a:r>
            <a:r>
              <a:rPr lang="hu-HU" sz="1800" dirty="0" err="1">
                <a:cs typeface="Times New Roman" panose="02020603050405020304" pitchFamily="18" charset="0"/>
              </a:rPr>
              <a:t>bAc</a:t>
            </a:r>
            <a:endParaRPr lang="hu-HU" sz="1800" dirty="0">
              <a:cs typeface="Times New Roman" panose="02020603050405020304" pitchFamily="18" charset="0"/>
            </a:endParaRPr>
          </a:p>
          <a:p>
            <a:r>
              <a:rPr lang="hu-HU" sz="1800" dirty="0">
                <a:cs typeface="Times New Roman" panose="02020603050405020304" pitchFamily="18" charset="0"/>
              </a:rPr>
              <a:t>               A</a:t>
            </a:r>
            <a:r>
              <a:rPr lang="hu-HU" sz="1800" dirty="0"/>
              <a:t> </a:t>
            </a:r>
            <a:r>
              <a:rPr lang="hu-HU" sz="1800" dirty="0">
                <a:cs typeface="Times New Roman" panose="02020603050405020304" pitchFamily="18" charset="0"/>
              </a:rPr>
              <a:t>→ </a:t>
            </a:r>
            <a:r>
              <a:rPr lang="hu-HU" sz="1800" dirty="0" err="1">
                <a:cs typeface="Times New Roman" panose="02020603050405020304" pitchFamily="18" charset="0"/>
              </a:rPr>
              <a:t>bAc</a:t>
            </a:r>
            <a:r>
              <a:rPr lang="hu-HU" sz="1800" dirty="0">
                <a:cs typeface="Times New Roman" panose="02020603050405020304" pitchFamily="18" charset="0"/>
              </a:rPr>
              <a:t> | d</a:t>
            </a:r>
            <a:endParaRPr lang="hu-HU" sz="1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323528" y="2481861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Módszer: Először </a:t>
            </a:r>
            <a:r>
              <a:rPr lang="hu-HU" sz="1800" dirty="0" err="1"/>
              <a:t>besorszámozzuk</a:t>
            </a:r>
            <a:r>
              <a:rPr lang="hu-HU" sz="1800" dirty="0"/>
              <a:t> </a:t>
            </a:r>
          </a:p>
          <a:p>
            <a:r>
              <a:rPr lang="hu-HU" sz="1800" dirty="0"/>
              <a:t>a szabályokat. A sorrend tetszőleges,</a:t>
            </a:r>
          </a:p>
          <a:p>
            <a:r>
              <a:rPr lang="hu-HU" sz="1800" dirty="0"/>
              <a:t>de az eljárás alatt nem változik)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35336" y="365773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(1) S  </a:t>
            </a:r>
            <a:r>
              <a:rPr lang="hu-HU" sz="1800" dirty="0">
                <a:cs typeface="Times New Roman" panose="02020603050405020304" pitchFamily="18" charset="0"/>
              </a:rPr>
              <a:t>→ </a:t>
            </a:r>
            <a:r>
              <a:rPr lang="hu-HU" sz="1800" dirty="0" err="1">
                <a:cs typeface="Times New Roman" panose="02020603050405020304" pitchFamily="18" charset="0"/>
              </a:rPr>
              <a:t>aS</a:t>
            </a:r>
            <a:r>
              <a:rPr lang="hu-HU" sz="1800" dirty="0">
                <a:cs typeface="Times New Roman" panose="02020603050405020304" pitchFamily="18" charset="0"/>
              </a:rPr>
              <a:t> | (2) </a:t>
            </a:r>
            <a:r>
              <a:rPr lang="hu-HU" sz="1800" dirty="0" err="1">
                <a:cs typeface="Times New Roman" panose="02020603050405020304" pitchFamily="18" charset="0"/>
              </a:rPr>
              <a:t>bAc</a:t>
            </a:r>
            <a:endParaRPr lang="hu-HU" sz="1800" dirty="0">
              <a:cs typeface="Times New Roman" panose="02020603050405020304" pitchFamily="18" charset="0"/>
            </a:endParaRPr>
          </a:p>
          <a:p>
            <a:r>
              <a:rPr lang="hu-HU" sz="1800" dirty="0">
                <a:cs typeface="Times New Roman" panose="02020603050405020304" pitchFamily="18" charset="0"/>
              </a:rPr>
              <a:t> (3) A</a:t>
            </a:r>
            <a:r>
              <a:rPr lang="hu-HU" sz="1800" dirty="0"/>
              <a:t> </a:t>
            </a:r>
            <a:r>
              <a:rPr lang="hu-HU" sz="1800" dirty="0">
                <a:cs typeface="Times New Roman" panose="02020603050405020304" pitchFamily="18" charset="0"/>
              </a:rPr>
              <a:t>→ </a:t>
            </a:r>
            <a:r>
              <a:rPr lang="hu-HU" sz="1800" dirty="0" err="1">
                <a:cs typeface="Times New Roman" panose="02020603050405020304" pitchFamily="18" charset="0"/>
              </a:rPr>
              <a:t>bAc</a:t>
            </a:r>
            <a:r>
              <a:rPr lang="hu-HU" sz="1800" dirty="0">
                <a:cs typeface="Times New Roman" panose="02020603050405020304" pitchFamily="18" charset="0"/>
              </a:rPr>
              <a:t> | (4) d</a:t>
            </a:r>
            <a:endParaRPr lang="hu-HU" sz="1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4427984" y="1287097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Utána elkészítjük az elemző táblázatot</a:t>
            </a: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85473"/>
              </p:ext>
            </p:extLst>
          </p:nvPr>
        </p:nvGraphicFramePr>
        <p:xfrm>
          <a:off x="4572000" y="1758688"/>
          <a:ext cx="4176464" cy="404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13">
                  <a:extLst>
                    <a:ext uri="{9D8B030D-6E8A-4147-A177-3AD203B41FA5}">
                      <a16:colId xmlns:a16="http://schemas.microsoft.com/office/drawing/2014/main" xmlns="" val="1311140867"/>
                    </a:ext>
                  </a:extLst>
                </a:gridCol>
                <a:gridCol w="783466">
                  <a:extLst>
                    <a:ext uri="{9D8B030D-6E8A-4147-A177-3AD203B41FA5}">
                      <a16:colId xmlns:a16="http://schemas.microsoft.com/office/drawing/2014/main" xmlns="" val="2743586315"/>
                    </a:ext>
                  </a:extLst>
                </a:gridCol>
                <a:gridCol w="848756">
                  <a:extLst>
                    <a:ext uri="{9D8B030D-6E8A-4147-A177-3AD203B41FA5}">
                      <a16:colId xmlns:a16="http://schemas.microsoft.com/office/drawing/2014/main" xmlns="" val="3249625225"/>
                    </a:ext>
                  </a:extLst>
                </a:gridCol>
                <a:gridCol w="587600">
                  <a:extLst>
                    <a:ext uri="{9D8B030D-6E8A-4147-A177-3AD203B41FA5}">
                      <a16:colId xmlns:a16="http://schemas.microsoft.com/office/drawing/2014/main" xmlns="" val="482418672"/>
                    </a:ext>
                  </a:extLst>
                </a:gridCol>
                <a:gridCol w="652889">
                  <a:extLst>
                    <a:ext uri="{9D8B030D-6E8A-4147-A177-3AD203B41FA5}">
                      <a16:colId xmlns:a16="http://schemas.microsoft.com/office/drawing/2014/main" xmlns="" val="3408687271"/>
                    </a:ext>
                  </a:extLst>
                </a:gridCol>
                <a:gridCol w="766440">
                  <a:extLst>
                    <a:ext uri="{9D8B030D-6E8A-4147-A177-3AD203B41FA5}">
                      <a16:colId xmlns:a16="http://schemas.microsoft.com/office/drawing/2014/main" xmlns="" val="627655166"/>
                    </a:ext>
                  </a:extLst>
                </a:gridCol>
              </a:tblGrid>
              <a:tr h="314828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912164"/>
                  </a:ext>
                </a:extLst>
              </a:tr>
              <a:tr h="408059">
                <a:tc>
                  <a:txBody>
                    <a:bodyPr/>
                    <a:lstStyle/>
                    <a:p>
                      <a:r>
                        <a:rPr lang="hu-HU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FF0000"/>
                          </a:solidFill>
                        </a:rPr>
                        <a:t>(aS,1)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FF0000"/>
                          </a:solidFill>
                        </a:rPr>
                        <a:t>(bAc,2)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542219"/>
                  </a:ext>
                </a:extLst>
              </a:tr>
              <a:tr h="408059">
                <a:tc>
                  <a:txBody>
                    <a:bodyPr/>
                    <a:lstStyle/>
                    <a:p>
                      <a:r>
                        <a:rPr lang="hu-HU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FF0000"/>
                          </a:solidFill>
                        </a:rPr>
                        <a:t>(bAc,3)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FF0000"/>
                          </a:solidFill>
                        </a:rPr>
                        <a:t>(d,4)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45707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r>
                        <a:rPr lang="hu-HU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FF0000"/>
                          </a:solidFill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9664926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r>
                        <a:rPr lang="hu-HU" sz="1600" dirty="0"/>
                        <a:t>b</a:t>
                      </a:r>
                      <a:r>
                        <a:rPr lang="hu-HU" sz="1600" baseline="0" dirty="0"/>
                        <a:t> 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FF0000"/>
                          </a:solidFill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997726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r>
                        <a:rPr lang="hu-HU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FF0000"/>
                          </a:solidFill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254789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r>
                        <a:rPr lang="hu-HU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FF0000"/>
                          </a:solidFill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5016627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r>
                        <a:rPr lang="hu-HU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error</a:t>
                      </a:r>
                      <a:endParaRPr lang="hu-HU" sz="1600" dirty="0"/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FF0000"/>
                          </a:solidFill>
                        </a:rPr>
                        <a:t>accept</a:t>
                      </a:r>
                      <a:endParaRPr lang="hu-H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542423"/>
                  </a:ext>
                </a:extLst>
              </a:tr>
            </a:tbl>
          </a:graphicData>
        </a:graphic>
      </p:graphicFrame>
      <p:sp>
        <p:nvSpPr>
          <p:cNvPr id="10" name="Téglalap 9"/>
          <p:cNvSpPr/>
          <p:nvPr/>
        </p:nvSpPr>
        <p:spPr>
          <a:xfrm>
            <a:off x="-3406" y="4537571"/>
            <a:ext cx="5118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Legyen</a:t>
            </a:r>
            <a:r>
              <a:rPr lang="en-US" sz="1800" dirty="0"/>
              <a:t>: T[X, a] =- </a:t>
            </a:r>
            <a:r>
              <a:rPr lang="el-GR" sz="1800" dirty="0"/>
              <a:t>(</a:t>
            </a:r>
            <a:r>
              <a:rPr lang="hu-HU" sz="1800" dirty="0"/>
              <a:t>a</a:t>
            </a:r>
            <a:r>
              <a:rPr lang="el-GR" sz="1800" dirty="0"/>
              <a:t>β, 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)), ha X → </a:t>
            </a:r>
            <a:r>
              <a:rPr lang="hu-HU" sz="1800" dirty="0"/>
              <a:t>a</a:t>
            </a:r>
            <a:r>
              <a:rPr lang="el-GR" sz="1800" dirty="0"/>
              <a:t>β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i-edik</a:t>
            </a:r>
            <a:r>
              <a:rPr lang="en-US" sz="1800" dirty="0"/>
              <a:t> </a:t>
            </a:r>
            <a:r>
              <a:rPr lang="hu-HU" sz="1800" dirty="0"/>
              <a:t>       </a:t>
            </a:r>
          </a:p>
          <a:p>
            <a:r>
              <a:rPr lang="hu-HU" sz="1800" dirty="0"/>
              <a:t>                                              </a:t>
            </a:r>
            <a:r>
              <a:rPr lang="en-US" sz="1800" dirty="0" err="1"/>
              <a:t>helyettesítési</a:t>
            </a:r>
            <a:r>
              <a:rPr lang="en-US" sz="1800" dirty="0"/>
              <a:t> </a:t>
            </a:r>
            <a:r>
              <a:rPr lang="en-US" sz="1800" dirty="0" err="1"/>
              <a:t>szabály</a:t>
            </a:r>
            <a:r>
              <a:rPr lang="en-US" sz="1800" dirty="0"/>
              <a:t> ,</a:t>
            </a:r>
            <a:endParaRPr lang="hu-HU" sz="1800" dirty="0"/>
          </a:p>
          <a:p>
            <a:r>
              <a:rPr lang="hu-HU" sz="1800" dirty="0"/>
              <a:t>                               </a:t>
            </a:r>
            <a:r>
              <a:rPr lang="en-US" sz="1800" dirty="0"/>
              <a:t>- pop, ha X = a ,</a:t>
            </a:r>
          </a:p>
          <a:p>
            <a:r>
              <a:rPr lang="hu-HU" sz="1800" dirty="0"/>
              <a:t>                               </a:t>
            </a:r>
            <a:r>
              <a:rPr lang="en-US" sz="1800" dirty="0"/>
              <a:t>- </a:t>
            </a:r>
            <a:r>
              <a:rPr lang="hu-HU" sz="1800" dirty="0" err="1"/>
              <a:t>accept</a:t>
            </a:r>
            <a:r>
              <a:rPr lang="en-US" sz="1800" dirty="0"/>
              <a:t>, ha X = # </a:t>
            </a:r>
            <a:r>
              <a:rPr lang="en-US" sz="1800" dirty="0" err="1"/>
              <a:t>és</a:t>
            </a:r>
            <a:r>
              <a:rPr lang="en-US" sz="1800" dirty="0"/>
              <a:t> a = # ,</a:t>
            </a:r>
          </a:p>
          <a:p>
            <a:r>
              <a:rPr lang="hu-HU" sz="1800" dirty="0"/>
              <a:t>                               </a:t>
            </a:r>
            <a:r>
              <a:rPr lang="en-US" sz="1800" dirty="0"/>
              <a:t>- </a:t>
            </a:r>
            <a:r>
              <a:rPr lang="en-US" sz="1800" dirty="0" err="1"/>
              <a:t>hiba</a:t>
            </a:r>
            <a:r>
              <a:rPr lang="en-US" sz="1800" dirty="0"/>
              <a:t> </a:t>
            </a:r>
            <a:r>
              <a:rPr lang="en-US" sz="1800" dirty="0" err="1"/>
              <a:t>egyébként</a:t>
            </a:r>
            <a:r>
              <a:rPr lang="en-US" sz="18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184535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7709" y="293316"/>
            <a:ext cx="912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Megjegyzés</a:t>
            </a:r>
            <a:r>
              <a:rPr lang="en-US" sz="1800" dirty="0"/>
              <a:t>: Van </a:t>
            </a:r>
            <a:r>
              <a:rPr lang="en-US" sz="1800" dirty="0" err="1"/>
              <a:t>olyan</a:t>
            </a:r>
            <a:r>
              <a:rPr lang="en-US" sz="1800" dirty="0"/>
              <a:t> </a:t>
            </a:r>
            <a:r>
              <a:rPr lang="en-US" sz="1800" dirty="0" err="1"/>
              <a:t>környezetfüggetlen</a:t>
            </a:r>
            <a:r>
              <a:rPr lang="en-US" sz="1800" dirty="0"/>
              <a:t> </a:t>
            </a:r>
            <a:r>
              <a:rPr lang="en-US" sz="1800" dirty="0" err="1"/>
              <a:t>nyelvtan</a:t>
            </a:r>
            <a:r>
              <a:rPr lang="en-US" sz="1800" dirty="0"/>
              <a:t>, </a:t>
            </a:r>
            <a:r>
              <a:rPr lang="en-US" sz="1800" dirty="0" err="1"/>
              <a:t>mely</a:t>
            </a:r>
            <a:r>
              <a:rPr lang="en-US" sz="1800" dirty="0"/>
              <a:t> </a:t>
            </a:r>
            <a:r>
              <a:rPr lang="hu-HU" sz="1800" dirty="0"/>
              <a:t>semmilyen k-ra sem LL(k) nyelvtan.</a:t>
            </a:r>
            <a:r>
              <a:rPr lang="en-US" sz="1800" dirty="0"/>
              <a:t> 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-5862" y="990598"/>
            <a:ext cx="911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Tétel</a:t>
            </a:r>
            <a:r>
              <a:rPr lang="en-US" sz="1800" dirty="0"/>
              <a:t>. A G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akkor</a:t>
            </a:r>
            <a:r>
              <a:rPr lang="en-US" sz="1800" dirty="0"/>
              <a:t> LL(k) </a:t>
            </a:r>
            <a:r>
              <a:rPr lang="en-US" sz="1800" dirty="0" err="1"/>
              <a:t>nyelvtan</a:t>
            </a:r>
            <a:r>
              <a:rPr lang="en-US" sz="1800" dirty="0"/>
              <a:t>, ha </a:t>
            </a:r>
            <a:r>
              <a:rPr lang="en-US" sz="1800" dirty="0" err="1"/>
              <a:t>minden</a:t>
            </a:r>
            <a:r>
              <a:rPr lang="en-US" sz="1800" dirty="0"/>
              <a:t> S ⇒* </a:t>
            </a:r>
            <a:r>
              <a:rPr lang="en-US" sz="1800" dirty="0" err="1"/>
              <a:t>wA</a:t>
            </a:r>
            <a:r>
              <a:rPr lang="el-GR" sz="1800" dirty="0"/>
              <a:t>β, </a:t>
            </a:r>
            <a:r>
              <a:rPr lang="en-US" sz="1800" dirty="0" err="1"/>
              <a:t>és</a:t>
            </a:r>
            <a:r>
              <a:rPr lang="en-US" sz="1800" dirty="0"/>
              <a:t> A → </a:t>
            </a:r>
            <a:r>
              <a:rPr lang="el-GR" sz="1800" dirty="0"/>
              <a:t>γ | δ </a:t>
            </a:r>
            <a:endParaRPr lang="en-US" sz="1800" dirty="0"/>
          </a:p>
          <a:p>
            <a:r>
              <a:rPr lang="el-GR" sz="1800" dirty="0"/>
              <a:t>(γ </a:t>
            </a:r>
            <a:r>
              <a:rPr lang="el-GR" sz="1800" dirty="0">
                <a:latin typeface="Times New Roman"/>
                <a:cs typeface="Times New Roman"/>
              </a:rPr>
              <a:t>≠</a:t>
            </a:r>
            <a:r>
              <a:rPr lang="el-GR" sz="1800" dirty="0"/>
              <a:t> δ, </a:t>
            </a:r>
            <a:r>
              <a:rPr lang="en-US" sz="1800" dirty="0"/>
              <a:t>w ∈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hu-HU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800" dirty="0"/>
              <a:t>, A ∈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dirty="0"/>
              <a:t>, </a:t>
            </a:r>
            <a:r>
              <a:rPr lang="el-GR" sz="1800" dirty="0"/>
              <a:t>β, γ, δ ∈ (</a:t>
            </a:r>
            <a:r>
              <a:rPr lang="en-US" sz="1800" dirty="0"/>
              <a:t>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)*) </a:t>
            </a:r>
            <a:r>
              <a:rPr lang="en-US" sz="1800" dirty="0" err="1"/>
              <a:t>esetén</a:t>
            </a:r>
            <a:r>
              <a:rPr lang="en-US" sz="1800" dirty="0"/>
              <a:t>  </a:t>
            </a:r>
            <a:r>
              <a:rPr lang="hu-HU" sz="1800" dirty="0" err="1"/>
              <a:t>First</a:t>
            </a:r>
            <a:r>
              <a:rPr lang="hu-HU" sz="1800" baseline="-25000" dirty="0" err="1"/>
              <a:t>k</a:t>
            </a:r>
            <a:r>
              <a:rPr lang="hu-HU" sz="1800" dirty="0"/>
              <a:t>(</a:t>
            </a:r>
            <a:r>
              <a:rPr lang="el-GR" sz="1800" dirty="0"/>
              <a:t>γβ) ∩ </a:t>
            </a:r>
            <a:r>
              <a:rPr lang="hu-HU" sz="1800" dirty="0" err="1"/>
              <a:t>First</a:t>
            </a:r>
            <a:r>
              <a:rPr lang="hu-HU" sz="1800" baseline="-25000" dirty="0" err="1"/>
              <a:t>k</a:t>
            </a:r>
            <a:r>
              <a:rPr lang="hu-HU" sz="1800" dirty="0"/>
              <a:t>(</a:t>
            </a:r>
            <a:r>
              <a:rPr lang="el-GR" sz="1800" dirty="0"/>
              <a:t>δβ) = ∅ .</a:t>
            </a:r>
            <a:endParaRPr lang="en-US" sz="1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62878" y="3048000"/>
            <a:ext cx="9020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 </a:t>
            </a:r>
            <a:r>
              <a:rPr lang="en-US" sz="1800" dirty="0" err="1"/>
              <a:t>FOLLOW</a:t>
            </a:r>
            <a:r>
              <a:rPr lang="en-US" sz="1800" baseline="-25000" dirty="0" err="1"/>
              <a:t>k</a:t>
            </a:r>
            <a:r>
              <a:rPr lang="en-US" sz="1800" dirty="0"/>
              <a:t>(A) </a:t>
            </a:r>
            <a:r>
              <a:rPr lang="en-US" sz="1800" dirty="0" err="1"/>
              <a:t>halmazt</a:t>
            </a:r>
            <a:r>
              <a:rPr lang="en-US" sz="1800" dirty="0"/>
              <a:t> </a:t>
            </a:r>
            <a:r>
              <a:rPr lang="en-US" sz="1800" dirty="0" err="1"/>
              <a:t>megkapjuk</a:t>
            </a:r>
            <a:r>
              <a:rPr lang="en-US" sz="1800" dirty="0"/>
              <a:t>, ha </a:t>
            </a:r>
            <a:r>
              <a:rPr lang="en-US" sz="1800" dirty="0" err="1"/>
              <a:t>vesszük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 </a:t>
            </a:r>
            <a:r>
              <a:rPr lang="en-US" sz="1800" dirty="0" err="1"/>
              <a:t>összes</a:t>
            </a:r>
            <a:r>
              <a:rPr lang="en-US" sz="1800" dirty="0"/>
              <a:t> A-t </a:t>
            </a:r>
            <a:r>
              <a:rPr lang="en-US" sz="1800" dirty="0" err="1"/>
              <a:t>tartalmazó</a:t>
            </a:r>
            <a:r>
              <a:rPr lang="en-US" sz="1800" dirty="0"/>
              <a:t> </a:t>
            </a:r>
            <a:r>
              <a:rPr lang="en-US" sz="1800" dirty="0" err="1"/>
              <a:t>mondatformából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endParaRPr lang="en-US" sz="1800" dirty="0"/>
          </a:p>
          <a:p>
            <a:r>
              <a:rPr lang="en-US" sz="1800" dirty="0"/>
              <a:t>A-t </a:t>
            </a:r>
            <a:r>
              <a:rPr lang="en-US" sz="1800" dirty="0" err="1"/>
              <a:t>közvetlenül</a:t>
            </a:r>
            <a:r>
              <a:rPr lang="en-US" sz="1800" dirty="0"/>
              <a:t> </a:t>
            </a:r>
            <a:r>
              <a:rPr lang="en-US" sz="1800" dirty="0" err="1"/>
              <a:t>követő</a:t>
            </a:r>
            <a:r>
              <a:rPr lang="en-US" sz="1800" dirty="0"/>
              <a:t> </a:t>
            </a:r>
            <a:r>
              <a:rPr lang="en-US" sz="1800" dirty="0" err="1"/>
              <a:t>terminálisok</a:t>
            </a:r>
            <a:r>
              <a:rPr lang="en-US" sz="1800" dirty="0"/>
              <a:t> </a:t>
            </a:r>
            <a:r>
              <a:rPr lang="en-US" sz="1800" dirty="0" err="1"/>
              <a:t>közül</a:t>
            </a:r>
            <a:r>
              <a:rPr lang="en-US" sz="1800" dirty="0"/>
              <a:t> a First  k –t.¨</a:t>
            </a:r>
            <a:r>
              <a:rPr lang="en-US" sz="1800" dirty="0" err="1"/>
              <a:t>Azaz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FOLLOW</a:t>
            </a:r>
            <a:r>
              <a:rPr lang="en-US" sz="1800" baseline="-25000" dirty="0" err="1"/>
              <a:t>k</a:t>
            </a:r>
            <a:r>
              <a:rPr lang="en-US" sz="1800" dirty="0"/>
              <a:t>(A) = {</a:t>
            </a:r>
            <a:r>
              <a:rPr lang="en-US" sz="1800" dirty="0" err="1"/>
              <a:t>FIRST</a:t>
            </a:r>
            <a:r>
              <a:rPr lang="en-US" sz="1800" baseline="-25000" dirty="0" err="1"/>
              <a:t>k</a:t>
            </a:r>
            <a:r>
              <a:rPr lang="hu-HU" sz="1800" dirty="0"/>
              <a:t>(</a:t>
            </a:r>
            <a:r>
              <a:rPr lang="el-GR" sz="1800" dirty="0"/>
              <a:t>β) : </a:t>
            </a:r>
            <a:r>
              <a:rPr lang="en-US" sz="1800" dirty="0"/>
              <a:t>S ⇒</a:t>
            </a:r>
            <a:r>
              <a:rPr lang="en-US" sz="1800" baseline="30000" dirty="0"/>
              <a:t>+</a:t>
            </a:r>
            <a:r>
              <a:rPr lang="en-US" sz="1800" dirty="0"/>
              <a:t> </a:t>
            </a:r>
            <a:r>
              <a:rPr lang="el-GR" sz="1800" dirty="0"/>
              <a:t>α</a:t>
            </a:r>
            <a:r>
              <a:rPr lang="en-US" sz="1800" dirty="0"/>
              <a:t>A</a:t>
            </a:r>
            <a:r>
              <a:rPr lang="el-GR" sz="1800" dirty="0"/>
              <a:t>β}</a:t>
            </a:r>
            <a:endParaRPr lang="en-US" sz="1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5862" y="5542892"/>
            <a:ext cx="8906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G </a:t>
            </a:r>
            <a:r>
              <a:rPr lang="en-US" sz="1800" dirty="0" err="1"/>
              <a:t>nyelvtant</a:t>
            </a:r>
            <a:r>
              <a:rPr lang="en-US" sz="1800" dirty="0"/>
              <a:t> </a:t>
            </a:r>
            <a:r>
              <a:rPr lang="en-US" sz="1800" b="1" dirty="0" err="1"/>
              <a:t>erős</a:t>
            </a:r>
            <a:r>
              <a:rPr lang="en-US" sz="1800" b="1" dirty="0"/>
              <a:t> LL(k) </a:t>
            </a:r>
            <a:r>
              <a:rPr lang="en-US" sz="1800" b="1" dirty="0" err="1"/>
              <a:t>grammatikának</a:t>
            </a:r>
            <a:r>
              <a:rPr lang="en-US" sz="1800" b="1" dirty="0"/>
              <a:t> </a:t>
            </a:r>
            <a:r>
              <a:rPr lang="en-US" sz="1800" dirty="0" err="1"/>
              <a:t>hívjuk</a:t>
            </a:r>
            <a:r>
              <a:rPr lang="en-US" sz="1800" dirty="0"/>
              <a:t>, ha </a:t>
            </a:r>
            <a:r>
              <a:rPr lang="en-US" sz="1800" dirty="0" err="1"/>
              <a:t>tetszőleges</a:t>
            </a:r>
            <a:r>
              <a:rPr lang="en-US" sz="1800" dirty="0"/>
              <a:t> A ∈ V</a:t>
            </a:r>
            <a:r>
              <a:rPr lang="en-US" sz="1800" baseline="-25000" dirty="0"/>
              <a:t>N</a:t>
            </a:r>
            <a:r>
              <a:rPr lang="en-US" sz="1800" dirty="0"/>
              <a:t>  </a:t>
            </a:r>
            <a:r>
              <a:rPr lang="en-US" sz="1800" dirty="0" err="1"/>
              <a:t>és</a:t>
            </a:r>
            <a:r>
              <a:rPr lang="en-US" sz="1800" dirty="0"/>
              <a:t> A </a:t>
            </a:r>
            <a:r>
              <a:rPr lang="en-US" sz="1800" dirty="0">
                <a:latin typeface="MS UI Gothic"/>
                <a:ea typeface="MS UI Gothic"/>
              </a:rPr>
              <a:t>→</a:t>
            </a:r>
            <a:r>
              <a:rPr lang="el-GR" sz="1800" dirty="0"/>
              <a:t>β, </a:t>
            </a:r>
            <a:r>
              <a:rPr lang="en-US" sz="1800" dirty="0"/>
              <a:t>A </a:t>
            </a:r>
            <a:r>
              <a:rPr lang="en-US" sz="1800" dirty="0">
                <a:latin typeface="MS UI Gothic"/>
                <a:ea typeface="MS UI Gothic"/>
              </a:rPr>
              <a:t>→</a:t>
            </a:r>
            <a:r>
              <a:rPr lang="en-US" sz="1800" dirty="0"/>
              <a:t> </a:t>
            </a:r>
            <a:r>
              <a:rPr lang="el-GR" sz="1800" dirty="0"/>
              <a:t>γ </a:t>
            </a:r>
            <a:r>
              <a:rPr lang="en-US" sz="1800" dirty="0"/>
              <a:t> </a:t>
            </a:r>
            <a:r>
              <a:rPr lang="en-US" sz="1800" dirty="0" err="1"/>
              <a:t>különböző</a:t>
            </a:r>
            <a:r>
              <a:rPr lang="en-US" sz="1800" dirty="0"/>
              <a:t> </a:t>
            </a:r>
            <a:r>
              <a:rPr lang="en-US" sz="1800" dirty="0" err="1"/>
              <a:t>szabályokra</a:t>
            </a:r>
            <a:r>
              <a:rPr lang="en-US" sz="1800" dirty="0"/>
              <a:t>   </a:t>
            </a:r>
            <a:r>
              <a:rPr lang="en-US" sz="1800" dirty="0" err="1"/>
              <a:t>FIRST</a:t>
            </a:r>
            <a:r>
              <a:rPr lang="en-US" sz="1800" baseline="-25000" dirty="0" err="1"/>
              <a:t>k</a:t>
            </a:r>
            <a:r>
              <a:rPr lang="en-US" sz="1800" dirty="0"/>
              <a:t>(</a:t>
            </a:r>
            <a:r>
              <a:rPr lang="el-GR" sz="1800" dirty="0"/>
              <a:t>β</a:t>
            </a:r>
            <a:r>
              <a:rPr lang="en-US" sz="1800" dirty="0" err="1"/>
              <a:t>FOLLOW</a:t>
            </a:r>
            <a:r>
              <a:rPr lang="en-US" sz="1800" baseline="-25000" dirty="0" err="1"/>
              <a:t>k</a:t>
            </a:r>
            <a:r>
              <a:rPr lang="en-US" sz="1800" dirty="0"/>
              <a:t>(A)) ∩ </a:t>
            </a:r>
            <a:r>
              <a:rPr lang="en-US" sz="1800" dirty="0" err="1"/>
              <a:t>FIRST</a:t>
            </a:r>
            <a:r>
              <a:rPr lang="en-US" sz="1800" baseline="-25000" dirty="0" err="1"/>
              <a:t>k</a:t>
            </a:r>
            <a:r>
              <a:rPr lang="en-US" sz="1800" dirty="0"/>
              <a:t>(</a:t>
            </a:r>
            <a:r>
              <a:rPr lang="el-GR" sz="1800" dirty="0"/>
              <a:t>γ</a:t>
            </a:r>
            <a:r>
              <a:rPr lang="en-US" sz="1800" dirty="0" err="1"/>
              <a:t>FOLLOW</a:t>
            </a:r>
            <a:r>
              <a:rPr lang="en-US" sz="1800" baseline="-25000" dirty="0" err="1"/>
              <a:t>k</a:t>
            </a:r>
            <a:r>
              <a:rPr lang="en-US" sz="1800" dirty="0"/>
              <a:t>(A)) = ∅.</a:t>
            </a:r>
          </a:p>
          <a:p>
            <a:r>
              <a:rPr lang="en-US" sz="1800" dirty="0"/>
              <a:t>(k=1 </a:t>
            </a:r>
            <a:r>
              <a:rPr lang="en-US" sz="1800" dirty="0" err="1"/>
              <a:t>esetén</a:t>
            </a:r>
            <a:r>
              <a:rPr lang="en-US" sz="1800" dirty="0"/>
              <a:t> </a:t>
            </a:r>
            <a:r>
              <a:rPr lang="en-US" sz="1800" dirty="0" err="1"/>
              <a:t>tehát</a:t>
            </a:r>
            <a:r>
              <a:rPr lang="en-US" sz="1800" dirty="0"/>
              <a:t> </a:t>
            </a:r>
            <a:r>
              <a:rPr lang="en-US" sz="1800" dirty="0" err="1"/>
              <a:t>minden</a:t>
            </a:r>
            <a:r>
              <a:rPr lang="en-US" sz="1800" dirty="0"/>
              <a:t>  LL(k)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egyben</a:t>
            </a:r>
            <a:r>
              <a:rPr lang="en-US" sz="1800" dirty="0"/>
              <a:t> </a:t>
            </a:r>
            <a:r>
              <a:rPr lang="en-US" sz="1800" dirty="0" err="1"/>
              <a:t>erős</a:t>
            </a:r>
            <a:r>
              <a:rPr lang="en-US" sz="1800" dirty="0"/>
              <a:t> LL(k) </a:t>
            </a:r>
            <a:r>
              <a:rPr lang="en-US" sz="1800" dirty="0" err="1"/>
              <a:t>nyelvtan</a:t>
            </a:r>
            <a:r>
              <a:rPr lang="en-US" sz="1800" dirty="0"/>
              <a:t> is.) 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0" y="1654514"/>
            <a:ext cx="7051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/>
              <a:t>FOLLOW</a:t>
            </a:r>
            <a:r>
              <a:rPr lang="hu-HU" sz="1800" baseline="-25000" dirty="0" err="1"/>
              <a:t>k</a:t>
            </a:r>
            <a:r>
              <a:rPr lang="hu-HU" sz="1800" dirty="0"/>
              <a:t>(</a:t>
            </a:r>
            <a:r>
              <a:rPr lang="el-GR" sz="1800" dirty="0">
                <a:latin typeface="Arial"/>
                <a:cs typeface="Arial"/>
              </a:rPr>
              <a:t>β</a:t>
            </a:r>
            <a:r>
              <a:rPr lang="hu-HU" sz="1800" dirty="0"/>
              <a:t>)= {x | S</a:t>
            </a:r>
            <a:r>
              <a:rPr lang="en-US" sz="1800" dirty="0"/>
              <a:t>  </a:t>
            </a:r>
            <a:r>
              <a:rPr lang="es-ES" sz="1800" dirty="0"/>
              <a:t>⇒* αβγ  és x ∈ Firstk(γ)}, </a:t>
            </a:r>
          </a:p>
          <a:p>
            <a:r>
              <a:rPr lang="hu-HU" sz="1800" dirty="0"/>
              <a:t>é</a:t>
            </a:r>
            <a:r>
              <a:rPr lang="es-ES" sz="1800" dirty="0"/>
              <a:t>s ha</a:t>
            </a:r>
          </a:p>
          <a:p>
            <a:r>
              <a:rPr lang="el-GR" sz="1800" dirty="0">
                <a:cs typeface="Times New Roman" panose="02020603050405020304" pitchFamily="18" charset="0"/>
              </a:rPr>
              <a:t>λ</a:t>
            </a:r>
            <a:r>
              <a:rPr lang="el-GR" sz="1800" dirty="0"/>
              <a:t> ∈ </a:t>
            </a:r>
            <a:r>
              <a:rPr lang="hu-HU" sz="1800" dirty="0" err="1"/>
              <a:t>FOLLOW</a:t>
            </a:r>
            <a:r>
              <a:rPr lang="hu-HU" sz="1800" baseline="-25000" dirty="0" err="1"/>
              <a:t>k</a:t>
            </a:r>
            <a:r>
              <a:rPr lang="hu-HU" sz="1800" dirty="0"/>
              <a:t>(</a:t>
            </a:r>
            <a:r>
              <a:rPr lang="el-GR" sz="1800" dirty="0"/>
              <a:t>β), </a:t>
            </a:r>
            <a:r>
              <a:rPr lang="hu-HU" sz="1800" dirty="0"/>
              <a:t>akkor legyen </a:t>
            </a:r>
            <a:r>
              <a:rPr lang="hu-HU" sz="1800" dirty="0" err="1"/>
              <a:t>FOLLOW</a:t>
            </a:r>
            <a:r>
              <a:rPr lang="hu-HU" sz="1800" baseline="-25000" dirty="0" err="1"/>
              <a:t>k</a:t>
            </a:r>
            <a:r>
              <a:rPr lang="hu-HU" sz="1800" dirty="0"/>
              <a:t>(</a:t>
            </a:r>
            <a:r>
              <a:rPr lang="el-GR" sz="1800" dirty="0"/>
              <a:t>β) = </a:t>
            </a:r>
            <a:r>
              <a:rPr lang="hu-HU" sz="1800" dirty="0" err="1"/>
              <a:t>FOLLOW</a:t>
            </a:r>
            <a:r>
              <a:rPr lang="hu-HU" sz="1800" baseline="-25000" dirty="0" err="1"/>
              <a:t>k</a:t>
            </a:r>
            <a:r>
              <a:rPr lang="hu-HU" sz="1800" dirty="0"/>
              <a:t>(</a:t>
            </a:r>
            <a:r>
              <a:rPr lang="el-GR" sz="1800" dirty="0"/>
              <a:t>β)\{</a:t>
            </a:r>
            <a:r>
              <a:rPr lang="el-GR" sz="1800" dirty="0">
                <a:cs typeface="Times New Roman" panose="02020603050405020304" pitchFamily="18" charset="0"/>
              </a:rPr>
              <a:t>λ</a:t>
            </a:r>
            <a:r>
              <a:rPr lang="el-GR" sz="1800" dirty="0"/>
              <a:t>}∪{#} </a:t>
            </a:r>
            <a:endParaRPr lang="en-US" sz="1800" dirty="0"/>
          </a:p>
          <a:p>
            <a:r>
              <a:rPr lang="el-GR" sz="1800" dirty="0"/>
              <a:t>(α, β, γ ∈ ∈ (</a:t>
            </a:r>
            <a:r>
              <a:rPr lang="en-US" sz="1800" dirty="0"/>
              <a:t>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)*), x ∈ V</a:t>
            </a:r>
            <a:r>
              <a:rPr lang="en-US" sz="1800" baseline="-25000" dirty="0"/>
              <a:t>T</a:t>
            </a:r>
            <a:r>
              <a:rPr lang="en-US" sz="1800" dirty="0"/>
              <a:t>*).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2878" y="4158734"/>
            <a:ext cx="505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</a:t>
            </a:r>
            <a:r>
              <a:rPr lang="en-US" sz="1800" dirty="0" err="1"/>
              <a:t>gyakorlatban</a:t>
            </a:r>
            <a:r>
              <a:rPr lang="en-US" sz="1800" dirty="0"/>
              <a:t>  LL(1)  </a:t>
            </a:r>
            <a:r>
              <a:rPr lang="en-US" sz="1800" dirty="0" err="1"/>
              <a:t>elemzőket</a:t>
            </a:r>
            <a:r>
              <a:rPr lang="en-US" sz="1800" dirty="0"/>
              <a:t> </a:t>
            </a:r>
            <a:r>
              <a:rPr lang="en-US" sz="1800" dirty="0" err="1"/>
              <a:t>szokás</a:t>
            </a:r>
            <a:r>
              <a:rPr lang="en-US" sz="1800" dirty="0"/>
              <a:t> </a:t>
            </a:r>
            <a:r>
              <a:rPr lang="en-US" sz="1800" dirty="0" err="1"/>
              <a:t>használni</a:t>
            </a:r>
            <a:r>
              <a:rPr lang="en-US" sz="1800" dirty="0"/>
              <a:t>.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862" y="4566028"/>
            <a:ext cx="875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Tétel</a:t>
            </a:r>
            <a:r>
              <a:rPr lang="en-US" sz="1800" dirty="0"/>
              <a:t>. A G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akkor</a:t>
            </a:r>
            <a:r>
              <a:rPr lang="en-US" sz="1800" dirty="0"/>
              <a:t> LL(1) </a:t>
            </a:r>
            <a:r>
              <a:rPr lang="en-US" sz="1800" dirty="0" err="1"/>
              <a:t>nyelvtan</a:t>
            </a:r>
            <a:r>
              <a:rPr lang="en-US" sz="1800" dirty="0"/>
              <a:t>, ha </a:t>
            </a:r>
            <a:r>
              <a:rPr lang="en-US" sz="1800" dirty="0" err="1"/>
              <a:t>minden</a:t>
            </a:r>
            <a:r>
              <a:rPr lang="en-US" sz="1800" dirty="0"/>
              <a:t> A </a:t>
            </a:r>
            <a:r>
              <a:rPr lang="en-US" sz="1800" dirty="0" err="1"/>
              <a:t>nemterminális</a:t>
            </a:r>
            <a:r>
              <a:rPr lang="en-US" sz="1800" dirty="0"/>
              <a:t> </a:t>
            </a:r>
            <a:r>
              <a:rPr lang="en-US" sz="1800" dirty="0" err="1"/>
              <a:t>szimbólum</a:t>
            </a:r>
            <a:r>
              <a:rPr lang="en-US" sz="1800" dirty="0"/>
              <a:t>   A → </a:t>
            </a:r>
            <a:r>
              <a:rPr lang="el-GR" sz="1800" dirty="0"/>
              <a:t>γ | δ </a:t>
            </a:r>
            <a:r>
              <a:rPr lang="en-US" sz="1800" dirty="0"/>
              <a:t>  </a:t>
            </a:r>
            <a:r>
              <a:rPr lang="en-US" sz="1800" dirty="0" err="1"/>
              <a:t>helyettesítési</a:t>
            </a:r>
            <a:r>
              <a:rPr lang="en-US" sz="1800" dirty="0"/>
              <a:t> </a:t>
            </a:r>
            <a:r>
              <a:rPr lang="en-US" sz="1800" dirty="0" err="1"/>
              <a:t>szabályaira</a:t>
            </a:r>
            <a:endParaRPr lang="en-US" sz="1800" dirty="0"/>
          </a:p>
          <a:p>
            <a:r>
              <a:rPr lang="hu-HU" sz="1800" dirty="0"/>
              <a:t>First</a:t>
            </a:r>
            <a:r>
              <a:rPr lang="hu-HU" sz="1800" baseline="-25000" dirty="0"/>
              <a:t>1</a:t>
            </a:r>
            <a:r>
              <a:rPr lang="hu-HU" sz="1800" dirty="0"/>
              <a:t>(</a:t>
            </a:r>
            <a:r>
              <a:rPr lang="el-GR" sz="1800" dirty="0"/>
              <a:t>γ</a:t>
            </a:r>
            <a:r>
              <a:rPr lang="hu-HU" sz="1800" dirty="0"/>
              <a:t>FOLLOW</a:t>
            </a:r>
            <a:r>
              <a:rPr lang="hu-HU" sz="1800" baseline="-25000" dirty="0"/>
              <a:t>1</a:t>
            </a:r>
            <a:r>
              <a:rPr lang="hu-HU" sz="1800" dirty="0"/>
              <a:t>(A)) ∩ First</a:t>
            </a:r>
            <a:r>
              <a:rPr lang="hu-HU" sz="1800" baseline="-25000" dirty="0"/>
              <a:t>1</a:t>
            </a:r>
            <a:r>
              <a:rPr lang="hu-HU" sz="1800" dirty="0"/>
              <a:t>(</a:t>
            </a:r>
            <a:r>
              <a:rPr lang="el-GR" sz="1800" dirty="0"/>
              <a:t>δ</a:t>
            </a:r>
            <a:r>
              <a:rPr lang="hu-HU" sz="1800" dirty="0"/>
              <a:t>FOLLOW</a:t>
            </a:r>
            <a:r>
              <a:rPr lang="hu-HU" sz="1800" baseline="-25000" dirty="0"/>
              <a:t>1</a:t>
            </a:r>
            <a:r>
              <a:rPr lang="hu-HU" sz="1800" dirty="0"/>
              <a:t>(A)) = ∅ 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41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9225" y="323165"/>
            <a:ext cx="7152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Az</a:t>
            </a:r>
            <a:r>
              <a:rPr lang="en-US" sz="1800" dirty="0"/>
              <a:t> LL(1)  </a:t>
            </a:r>
            <a:r>
              <a:rPr lang="en-US" sz="1800" dirty="0" err="1"/>
              <a:t>elemzést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T </a:t>
            </a:r>
            <a:r>
              <a:rPr lang="en-US" sz="1800" dirty="0" err="1"/>
              <a:t>táblázat</a:t>
            </a:r>
            <a:r>
              <a:rPr lang="en-US" sz="1800" dirty="0"/>
              <a:t> </a:t>
            </a:r>
            <a:r>
              <a:rPr lang="en-US" sz="1800" dirty="0" err="1"/>
              <a:t>kitöltésével</a:t>
            </a:r>
            <a:r>
              <a:rPr lang="en-US" sz="1800" dirty="0"/>
              <a:t> </a:t>
            </a:r>
            <a:r>
              <a:rPr lang="en-US" sz="1800" dirty="0" err="1"/>
              <a:t>kezdjük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alábbiak</a:t>
            </a:r>
            <a:r>
              <a:rPr lang="en-US" sz="1800" dirty="0"/>
              <a:t> </a:t>
            </a:r>
            <a:r>
              <a:rPr lang="en-US" sz="1800" dirty="0" err="1"/>
              <a:t>szerint</a:t>
            </a:r>
            <a:r>
              <a:rPr lang="en-US" sz="1800" dirty="0"/>
              <a:t>: 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Legyen</a:t>
            </a:r>
            <a:r>
              <a:rPr lang="en-US" sz="1800" dirty="0"/>
              <a:t>  #  </a:t>
            </a:r>
            <a:r>
              <a:rPr lang="en-US" sz="1800" dirty="0" err="1"/>
              <a:t>tetszőleges</a:t>
            </a:r>
            <a:r>
              <a:rPr lang="en-US" sz="1800" dirty="0"/>
              <a:t> </a:t>
            </a:r>
            <a:r>
              <a:rPr lang="en-US" sz="1800" dirty="0" err="1"/>
              <a:t>szimbólum</a:t>
            </a:r>
            <a:r>
              <a:rPr lang="en-US" sz="1800" dirty="0"/>
              <a:t>, </a:t>
            </a:r>
            <a:r>
              <a:rPr lang="en-US" sz="1800" dirty="0" err="1"/>
              <a:t>mely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eleme</a:t>
            </a:r>
            <a:r>
              <a:rPr lang="en-US" sz="1800" dirty="0"/>
              <a:t> 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  </a:t>
            </a:r>
            <a:r>
              <a:rPr lang="en-US" sz="1800" dirty="0"/>
              <a:t>-</a:t>
            </a:r>
            <a:r>
              <a:rPr lang="en-US" sz="1800" dirty="0" err="1"/>
              <a:t>nek</a:t>
            </a:r>
            <a:endParaRPr lang="en-US" sz="18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304800" y="997187"/>
            <a:ext cx="50112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Minden  X </a:t>
            </a:r>
            <a:r>
              <a:rPr lang="el-GR" sz="1800" dirty="0">
                <a:latin typeface="Arial"/>
                <a:cs typeface="Arial"/>
              </a:rPr>
              <a:t>ϵ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/>
              <a:t>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 </a:t>
            </a:r>
            <a:r>
              <a:rPr lang="en-US" sz="1800" dirty="0"/>
              <a:t>∪ {#}  </a:t>
            </a:r>
            <a:r>
              <a:rPr lang="en-US" sz="1800" dirty="0" err="1"/>
              <a:t>és</a:t>
            </a:r>
            <a:r>
              <a:rPr lang="en-US" sz="1800" dirty="0"/>
              <a:t>  a </a:t>
            </a:r>
            <a:r>
              <a:rPr lang="el-GR" sz="1800" dirty="0">
                <a:latin typeface="Arial"/>
                <a:cs typeface="Arial"/>
              </a:rPr>
              <a:t>ϵ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/>
              <a:t>V</a:t>
            </a:r>
            <a:r>
              <a:rPr lang="en-US" sz="1800" baseline="-25000" dirty="0"/>
              <a:t>T</a:t>
            </a:r>
            <a:r>
              <a:rPr lang="en-US" sz="1800" dirty="0"/>
              <a:t> ∪ {#}  </a:t>
            </a:r>
            <a:r>
              <a:rPr lang="en-US" sz="1800" dirty="0" err="1"/>
              <a:t>párra</a:t>
            </a:r>
            <a:endParaRPr lang="en-US" sz="1800" dirty="0"/>
          </a:p>
          <a:p>
            <a:r>
              <a:rPr lang="en-US" sz="1800" dirty="0" err="1"/>
              <a:t>Legyen</a:t>
            </a:r>
            <a:r>
              <a:rPr lang="en-US" sz="1800" dirty="0"/>
              <a:t>: </a:t>
            </a:r>
          </a:p>
          <a:p>
            <a:r>
              <a:rPr lang="en-US" sz="1800" dirty="0"/>
              <a:t>T[X, a] =</a:t>
            </a:r>
          </a:p>
          <a:p>
            <a:r>
              <a:rPr lang="en-US" sz="1800" dirty="0"/>
              <a:t>- </a:t>
            </a:r>
            <a:r>
              <a:rPr lang="el-GR" sz="1800" dirty="0"/>
              <a:t>(β, 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)), ha X → </a:t>
            </a:r>
            <a:r>
              <a:rPr lang="el-GR" sz="1800" dirty="0"/>
              <a:t>β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i-edik</a:t>
            </a:r>
            <a:r>
              <a:rPr lang="en-US" sz="1800" dirty="0"/>
              <a:t> </a:t>
            </a:r>
            <a:r>
              <a:rPr lang="en-US" sz="1800" dirty="0" err="1"/>
              <a:t>helyettesítési</a:t>
            </a:r>
            <a:r>
              <a:rPr lang="en-US" sz="1800" dirty="0"/>
              <a:t> </a:t>
            </a:r>
            <a:r>
              <a:rPr lang="en-US" sz="1800" dirty="0" err="1"/>
              <a:t>szabály</a:t>
            </a:r>
            <a:r>
              <a:rPr lang="en-US" sz="1800" dirty="0"/>
              <a:t> ,</a:t>
            </a:r>
          </a:p>
          <a:p>
            <a:r>
              <a:rPr lang="en-US" sz="1800" dirty="0"/>
              <a:t>             </a:t>
            </a:r>
            <a:r>
              <a:rPr lang="hu-HU" sz="1800" dirty="0"/>
              <a:t>a ∈ </a:t>
            </a:r>
            <a:r>
              <a:rPr lang="en-US" sz="1800" dirty="0"/>
              <a:t>FIRST</a:t>
            </a:r>
            <a:r>
              <a:rPr lang="hu-HU" sz="1800" dirty="0"/>
              <a:t>(</a:t>
            </a:r>
            <a:r>
              <a:rPr lang="el-GR" sz="1800" dirty="0"/>
              <a:t>β) </a:t>
            </a:r>
            <a:r>
              <a:rPr lang="hu-HU" sz="1800" dirty="0"/>
              <a:t>vagy</a:t>
            </a:r>
          </a:p>
          <a:p>
            <a:r>
              <a:rPr lang="en-US" sz="1800" dirty="0"/>
              <a:t>            </a:t>
            </a:r>
            <a:r>
              <a:rPr lang="el-GR" sz="1800" dirty="0"/>
              <a:t>(</a:t>
            </a:r>
            <a:r>
              <a:rPr lang="hu-HU" altLang="hu-HU" sz="1800" dirty="0">
                <a:solidFill>
                  <a:srgbClr val="000000"/>
                </a:solidFill>
              </a:rPr>
              <a:t>λ</a:t>
            </a:r>
            <a:r>
              <a:rPr lang="el-GR" sz="1800" dirty="0"/>
              <a:t> ∈ </a:t>
            </a:r>
            <a:r>
              <a:rPr lang="en-US" sz="1800" dirty="0"/>
              <a:t>FIRST</a:t>
            </a:r>
            <a:r>
              <a:rPr lang="hu-HU" sz="1800" dirty="0"/>
              <a:t>(</a:t>
            </a:r>
            <a:r>
              <a:rPr lang="el-GR" sz="1800" dirty="0"/>
              <a:t>β) </a:t>
            </a:r>
            <a:r>
              <a:rPr lang="hu-HU" sz="1800" dirty="0"/>
              <a:t>és a ∈ </a:t>
            </a:r>
            <a:r>
              <a:rPr lang="en-US" sz="1800" dirty="0"/>
              <a:t>FOLLOW</a:t>
            </a:r>
            <a:r>
              <a:rPr lang="hu-HU" sz="1800" dirty="0"/>
              <a:t>(X)) ,</a:t>
            </a:r>
          </a:p>
          <a:p>
            <a:r>
              <a:rPr lang="en-US" sz="1800" dirty="0"/>
              <a:t>- pop, ha X = a ,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elfogad</a:t>
            </a:r>
            <a:r>
              <a:rPr lang="en-US" sz="1800" dirty="0"/>
              <a:t>, ha X = # </a:t>
            </a:r>
            <a:r>
              <a:rPr lang="en-US" sz="1800" dirty="0" err="1"/>
              <a:t>és</a:t>
            </a:r>
            <a:r>
              <a:rPr lang="en-US" sz="1800" dirty="0"/>
              <a:t> a = # ,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hiba</a:t>
            </a:r>
            <a:r>
              <a:rPr lang="en-US" sz="1800" dirty="0"/>
              <a:t> </a:t>
            </a:r>
            <a:r>
              <a:rPr lang="en-US" sz="1800" dirty="0" err="1"/>
              <a:t>egyébként</a:t>
            </a:r>
            <a:r>
              <a:rPr lang="en-US" sz="1800" dirty="0"/>
              <a:t> 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-29308" y="3582510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Kezdő</a:t>
            </a:r>
            <a:r>
              <a:rPr lang="en-US" sz="1800" dirty="0"/>
              <a:t> </a:t>
            </a:r>
            <a:r>
              <a:rPr lang="en-US" sz="1800" dirty="0" err="1"/>
              <a:t>konfiguráció</a:t>
            </a:r>
            <a:r>
              <a:rPr lang="en-US" sz="1800" dirty="0"/>
              <a:t>: (w#, S#, </a:t>
            </a:r>
            <a:r>
              <a:rPr lang="hu-HU" altLang="hu-HU" sz="1800" dirty="0">
                <a:solidFill>
                  <a:srgbClr val="000000"/>
                </a:solidFill>
              </a:rPr>
              <a:t>λ</a:t>
            </a:r>
            <a:r>
              <a:rPr lang="el-GR" sz="1800" dirty="0"/>
              <a:t>),</a:t>
            </a:r>
            <a:r>
              <a:rPr lang="en-US" sz="1800" dirty="0"/>
              <a:t> </a:t>
            </a:r>
            <a:r>
              <a:rPr lang="en-US" sz="1800" dirty="0" err="1"/>
              <a:t>ahol</a:t>
            </a:r>
            <a:r>
              <a:rPr lang="en-US" sz="1800" dirty="0"/>
              <a:t> is  w 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elemzendő</a:t>
            </a:r>
            <a:r>
              <a:rPr lang="en-US" sz="1800" dirty="0"/>
              <a:t> </a:t>
            </a:r>
            <a:r>
              <a:rPr lang="en-US" sz="1800" dirty="0" err="1"/>
              <a:t>terminális</a:t>
            </a:r>
            <a:r>
              <a:rPr lang="en-US" sz="1800" dirty="0"/>
              <a:t> </a:t>
            </a:r>
            <a:r>
              <a:rPr lang="en-US" sz="1800" dirty="0" err="1"/>
              <a:t>sztring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Sikeres</a:t>
            </a:r>
            <a:r>
              <a:rPr lang="en-US" sz="1800" dirty="0"/>
              <a:t> </a:t>
            </a:r>
            <a:r>
              <a:rPr lang="en-US" sz="1800" dirty="0" err="1"/>
              <a:t>elemzés</a:t>
            </a:r>
            <a:r>
              <a:rPr lang="en-US" sz="1800" dirty="0"/>
              <a:t> </a:t>
            </a:r>
            <a:r>
              <a:rPr lang="en-US" sz="1800" dirty="0" err="1"/>
              <a:t>eredménye</a:t>
            </a:r>
            <a:r>
              <a:rPr lang="en-US" sz="1800" dirty="0"/>
              <a:t>:  </a:t>
            </a:r>
            <a:r>
              <a:rPr lang="en-US" sz="1800" dirty="0" err="1"/>
              <a:t>egy</a:t>
            </a:r>
            <a:r>
              <a:rPr lang="en-US" sz="1800" dirty="0"/>
              <a:t> (#,#, z)  </a:t>
            </a:r>
            <a:r>
              <a:rPr lang="en-US" sz="1800" dirty="0" err="1"/>
              <a:t>végkonfiguráció</a:t>
            </a:r>
            <a:r>
              <a:rPr lang="en-US" sz="1800" dirty="0"/>
              <a:t>. </a:t>
            </a:r>
            <a:r>
              <a:rPr lang="en-US" sz="1800" dirty="0" err="1"/>
              <a:t>Átmeneti</a:t>
            </a:r>
            <a:r>
              <a:rPr lang="en-US" sz="1800" dirty="0"/>
              <a:t> </a:t>
            </a:r>
            <a:r>
              <a:rPr lang="en-US" sz="1800" dirty="0" err="1"/>
              <a:t>reláció</a:t>
            </a:r>
            <a:r>
              <a:rPr lang="en-US" sz="1800" dirty="0"/>
              <a:t>: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41032" y="4228841"/>
            <a:ext cx="89795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Ha a </a:t>
            </a:r>
            <a:r>
              <a:rPr lang="en-US" sz="1800" dirty="0" err="1"/>
              <a:t>még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elemzett</a:t>
            </a:r>
            <a:r>
              <a:rPr lang="en-US" sz="1800" dirty="0"/>
              <a:t> </a:t>
            </a:r>
            <a:r>
              <a:rPr lang="en-US" sz="1800" dirty="0" err="1"/>
              <a:t>szöveg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ay#, </a:t>
            </a:r>
            <a:r>
              <a:rPr lang="en-US" sz="1800" dirty="0" err="1"/>
              <a:t>és</a:t>
            </a:r>
            <a:r>
              <a:rPr lang="en-US" sz="1800" dirty="0"/>
              <a:t> a </a:t>
            </a:r>
            <a:r>
              <a:rPr lang="en-US" sz="1800" dirty="0" err="1"/>
              <a:t>verem</a:t>
            </a:r>
            <a:r>
              <a:rPr lang="en-US" sz="1800" dirty="0"/>
              <a:t> </a:t>
            </a:r>
            <a:r>
              <a:rPr lang="en-US" sz="1800" dirty="0" err="1"/>
              <a:t>tetején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X </a:t>
            </a:r>
            <a:r>
              <a:rPr lang="en-US" sz="1800" dirty="0" err="1"/>
              <a:t>szimbólum</a:t>
            </a:r>
            <a:r>
              <a:rPr lang="en-US" sz="1800" dirty="0"/>
              <a:t> </a:t>
            </a:r>
            <a:r>
              <a:rPr lang="en-US" sz="1800" dirty="0" err="1"/>
              <a:t>áll</a:t>
            </a:r>
            <a:r>
              <a:rPr lang="en-US" sz="1800" dirty="0"/>
              <a:t>,</a:t>
            </a:r>
          </a:p>
          <a:p>
            <a:r>
              <a:rPr lang="hu-HU" sz="1800" dirty="0"/>
              <a:t>az </a:t>
            </a:r>
            <a:r>
              <a:rPr lang="en-US" sz="1800" dirty="0" err="1"/>
              <a:t>átmeneti</a:t>
            </a:r>
            <a:r>
              <a:rPr lang="en-US" sz="1800" dirty="0"/>
              <a:t> </a:t>
            </a:r>
            <a:r>
              <a:rPr lang="en-US" sz="1800" dirty="0" err="1"/>
              <a:t>reláció</a:t>
            </a:r>
            <a:r>
              <a:rPr lang="en-US" sz="1800" dirty="0"/>
              <a:t> </a:t>
            </a:r>
            <a:r>
              <a:rPr lang="en-US" sz="1800" dirty="0" err="1"/>
              <a:t>értéke</a:t>
            </a:r>
            <a:r>
              <a:rPr lang="en-US" sz="1800" dirty="0"/>
              <a:t> a </a:t>
            </a:r>
            <a:r>
              <a:rPr lang="en-US" sz="1800" dirty="0" err="1"/>
              <a:t>következő</a:t>
            </a:r>
            <a:r>
              <a:rPr lang="en-US" sz="1800" dirty="0"/>
              <a:t>: </a:t>
            </a:r>
            <a:r>
              <a:rPr lang="hu-HU" sz="18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ay#,X</a:t>
            </a:r>
            <a:r>
              <a:rPr lang="el-GR" sz="1800" dirty="0"/>
              <a:t>α#, </a:t>
            </a:r>
            <a:r>
              <a:rPr lang="en-US" sz="1800" dirty="0"/>
              <a:t>v) </a:t>
            </a:r>
            <a:r>
              <a:rPr lang="en-US" sz="2800" dirty="0"/>
              <a:t>˫</a:t>
            </a:r>
          </a:p>
          <a:p>
            <a:r>
              <a:rPr lang="en-US" sz="1800" dirty="0"/>
              <a:t>- (ay#, </a:t>
            </a:r>
            <a:r>
              <a:rPr lang="el-GR" sz="1800" dirty="0"/>
              <a:t>βα#, </a:t>
            </a:r>
            <a:r>
              <a:rPr lang="en-US" sz="1800" dirty="0"/>
              <a:t>v(</a:t>
            </a:r>
            <a:r>
              <a:rPr lang="en-US" sz="1800" dirty="0" err="1"/>
              <a:t>i</a:t>
            </a:r>
            <a:r>
              <a:rPr lang="en-US" sz="1800" dirty="0"/>
              <a:t>)), ha T[X, a] = (</a:t>
            </a:r>
            <a:r>
              <a:rPr lang="el-GR" sz="1800" dirty="0"/>
              <a:t>β, 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)) ,</a:t>
            </a:r>
          </a:p>
          <a:p>
            <a:r>
              <a:rPr lang="es-ES" sz="1800" dirty="0"/>
              <a:t>- (y#, α#, v), ha T[X, a] = pop ,</a:t>
            </a:r>
          </a:p>
          <a:p>
            <a:r>
              <a:rPr lang="it-IT" sz="1800" dirty="0"/>
              <a:t>-  O.K., ha T[X, a] = elfogad ,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HIBA, ha T[X, a] = hiba .</a:t>
            </a:r>
          </a:p>
          <a:p>
            <a:r>
              <a:rPr lang="es-ES" sz="1800" dirty="0"/>
              <a:t>O.K. Esetén  a z =i</a:t>
            </a:r>
            <a:r>
              <a:rPr lang="es-ES" sz="1800" baseline="-25000" dirty="0"/>
              <a:t>1</a:t>
            </a:r>
            <a:r>
              <a:rPr lang="es-ES" sz="1800" dirty="0"/>
              <a:t>i</a:t>
            </a:r>
            <a:r>
              <a:rPr lang="es-ES" sz="1800" baseline="-25000" dirty="0"/>
              <a:t>2</a:t>
            </a:r>
            <a:r>
              <a:rPr lang="es-ES" sz="1800" dirty="0"/>
              <a:t>...i</a:t>
            </a:r>
            <a:r>
              <a:rPr lang="es-ES" sz="1800" baseline="-25000" dirty="0"/>
              <a:t>m</a:t>
            </a:r>
            <a:r>
              <a:rPr lang="es-ES" sz="1800" dirty="0"/>
              <a:t>, ahol is i</a:t>
            </a:r>
            <a:r>
              <a:rPr lang="es-ES" sz="1800" baseline="-25000" dirty="0"/>
              <a:t>1 </a:t>
            </a:r>
            <a:r>
              <a:rPr lang="es-ES" sz="1800" dirty="0"/>
              <a:t>az első,  i</a:t>
            </a:r>
            <a:r>
              <a:rPr lang="es-ES" sz="1800" baseline="-25000" dirty="0"/>
              <a:t>2</a:t>
            </a:r>
            <a:r>
              <a:rPr lang="es-ES" sz="1800" dirty="0"/>
              <a:t>a második,..., i</a:t>
            </a:r>
            <a:r>
              <a:rPr lang="es-ES" sz="1800" baseline="-25000" dirty="0"/>
              <a:t>m</a:t>
            </a:r>
            <a:r>
              <a:rPr lang="es-ES" sz="1800" dirty="0"/>
              <a:t>  az utolsó alkalmazandó szabály sorszámát jelöli egy baloldali levezetésben.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97557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43580" y="368926"/>
            <a:ext cx="9048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(</a:t>
            </a:r>
            <a:r>
              <a:rPr lang="hu-HU" sz="1800" dirty="0" err="1"/>
              <a:t>aabbdcc</a:t>
            </a:r>
            <a:r>
              <a:rPr lang="hu-HU" sz="1800" dirty="0"/>
              <a:t>#, S#, </a:t>
            </a:r>
            <a:r>
              <a:rPr lang="el-GR" sz="1800" dirty="0"/>
              <a:t>λ</a:t>
            </a:r>
            <a:r>
              <a:rPr lang="hu-HU" sz="1800" dirty="0"/>
              <a:t>) ˫</a:t>
            </a:r>
            <a:r>
              <a:rPr lang="hu-HU" sz="1800" dirty="0">
                <a:cs typeface="Times New Roman" panose="02020603050405020304" pitchFamily="18" charset="0"/>
              </a:rPr>
              <a:t>   </a:t>
            </a:r>
            <a:r>
              <a:rPr lang="hu-HU" sz="1800" dirty="0"/>
              <a:t>(</a:t>
            </a:r>
            <a:r>
              <a:rPr lang="hu-HU" sz="1800" dirty="0" err="1"/>
              <a:t>aabbdcc</a:t>
            </a:r>
            <a:r>
              <a:rPr lang="hu-HU" sz="1800" dirty="0"/>
              <a:t>#, </a:t>
            </a:r>
            <a:r>
              <a:rPr lang="hu-HU" sz="1800" dirty="0" err="1"/>
              <a:t>aS</a:t>
            </a:r>
            <a:r>
              <a:rPr lang="hu-HU" sz="1800" dirty="0"/>
              <a:t>#, 1) ˫</a:t>
            </a:r>
            <a:r>
              <a:rPr lang="hu-HU" sz="1800" dirty="0">
                <a:cs typeface="Times New Roman" panose="02020603050405020304" pitchFamily="18" charset="0"/>
              </a:rPr>
              <a:t> </a:t>
            </a:r>
            <a:r>
              <a:rPr lang="hu-HU" sz="1800" dirty="0"/>
              <a:t>(</a:t>
            </a:r>
            <a:r>
              <a:rPr lang="hu-HU" sz="1800" dirty="0" err="1"/>
              <a:t>abbdcc</a:t>
            </a:r>
            <a:r>
              <a:rPr lang="hu-HU" sz="1800" dirty="0"/>
              <a:t>#, S#, 1) ˫</a:t>
            </a:r>
            <a:r>
              <a:rPr lang="hu-HU" sz="1800" dirty="0">
                <a:cs typeface="Times New Roman" panose="02020603050405020304" pitchFamily="18" charset="0"/>
              </a:rPr>
              <a:t> </a:t>
            </a:r>
            <a:r>
              <a:rPr lang="hu-HU" sz="1800" dirty="0"/>
              <a:t>(</a:t>
            </a:r>
            <a:r>
              <a:rPr lang="hu-HU" sz="1800" dirty="0" err="1"/>
              <a:t>abbdcc</a:t>
            </a:r>
            <a:r>
              <a:rPr lang="hu-HU" sz="1800" dirty="0"/>
              <a:t>#, </a:t>
            </a:r>
            <a:r>
              <a:rPr lang="hu-HU" sz="1800" dirty="0" err="1"/>
              <a:t>aS</a:t>
            </a:r>
            <a:r>
              <a:rPr lang="hu-HU" sz="1800" dirty="0"/>
              <a:t>#, 11)</a:t>
            </a:r>
          </a:p>
          <a:p>
            <a:endParaRPr lang="hu-HU" sz="1800" dirty="0"/>
          </a:p>
          <a:p>
            <a:r>
              <a:rPr lang="hu-HU" sz="1800" dirty="0">
                <a:cs typeface="Times New Roman" panose="02020603050405020304" pitchFamily="18" charset="0"/>
              </a:rPr>
              <a:t> ˫</a:t>
            </a:r>
            <a:r>
              <a:rPr lang="hu-HU" sz="1800" dirty="0"/>
              <a:t>   (</a:t>
            </a:r>
            <a:r>
              <a:rPr lang="hu-HU" sz="1800" dirty="0" err="1"/>
              <a:t>bbdcc</a:t>
            </a:r>
            <a:r>
              <a:rPr lang="hu-HU" sz="1800" dirty="0"/>
              <a:t>#, S#, 11) ˫</a:t>
            </a:r>
            <a:r>
              <a:rPr lang="hu-HU" sz="1800" dirty="0">
                <a:cs typeface="Times New Roman" panose="02020603050405020304" pitchFamily="18" charset="0"/>
              </a:rPr>
              <a:t> (</a:t>
            </a:r>
            <a:r>
              <a:rPr lang="hu-HU" sz="1800" dirty="0" err="1">
                <a:cs typeface="Times New Roman" panose="02020603050405020304" pitchFamily="18" charset="0"/>
              </a:rPr>
              <a:t>bbdcc</a:t>
            </a:r>
            <a:r>
              <a:rPr lang="hu-HU" sz="1800" dirty="0">
                <a:cs typeface="Times New Roman" panose="02020603050405020304" pitchFamily="18" charset="0"/>
              </a:rPr>
              <a:t>#, </a:t>
            </a:r>
            <a:r>
              <a:rPr lang="hu-HU" sz="1800" dirty="0" err="1">
                <a:cs typeface="Times New Roman" panose="02020603050405020304" pitchFamily="18" charset="0"/>
              </a:rPr>
              <a:t>bAc</a:t>
            </a:r>
            <a:r>
              <a:rPr lang="hu-HU" sz="1800" dirty="0">
                <a:cs typeface="Times New Roman" panose="02020603050405020304" pitchFamily="18" charset="0"/>
              </a:rPr>
              <a:t>#, 112) ˫ (</a:t>
            </a:r>
            <a:r>
              <a:rPr lang="hu-HU" sz="1800" dirty="0" err="1">
                <a:cs typeface="Times New Roman" panose="02020603050405020304" pitchFamily="18" charset="0"/>
              </a:rPr>
              <a:t>bdcc</a:t>
            </a:r>
            <a:r>
              <a:rPr lang="hu-HU" sz="1800" dirty="0">
                <a:cs typeface="Times New Roman" panose="02020603050405020304" pitchFamily="18" charset="0"/>
              </a:rPr>
              <a:t>#, </a:t>
            </a:r>
            <a:r>
              <a:rPr lang="hu-HU" sz="1800" dirty="0" err="1">
                <a:cs typeface="Times New Roman" panose="02020603050405020304" pitchFamily="18" charset="0"/>
              </a:rPr>
              <a:t>Ac</a:t>
            </a:r>
            <a:r>
              <a:rPr lang="hu-HU" sz="1800" dirty="0">
                <a:cs typeface="Times New Roman" panose="02020603050405020304" pitchFamily="18" charset="0"/>
              </a:rPr>
              <a:t>#, 112) ˫ (</a:t>
            </a:r>
            <a:r>
              <a:rPr lang="hu-HU" sz="1800" dirty="0" err="1">
                <a:cs typeface="Times New Roman" panose="02020603050405020304" pitchFamily="18" charset="0"/>
              </a:rPr>
              <a:t>bdcc</a:t>
            </a:r>
            <a:r>
              <a:rPr lang="hu-HU" sz="1800" dirty="0">
                <a:cs typeface="Times New Roman" panose="02020603050405020304" pitchFamily="18" charset="0"/>
              </a:rPr>
              <a:t>#, bAcc#,1123)</a:t>
            </a:r>
          </a:p>
          <a:p>
            <a:endParaRPr lang="hu-HU" sz="1800" dirty="0"/>
          </a:p>
          <a:p>
            <a:r>
              <a:rPr lang="hu-HU" sz="1800" dirty="0">
                <a:cs typeface="Times New Roman" panose="02020603050405020304" pitchFamily="18" charset="0"/>
              </a:rPr>
              <a:t> ˫  (dcc#, </a:t>
            </a:r>
            <a:r>
              <a:rPr lang="hu-HU" sz="1800" dirty="0" err="1">
                <a:cs typeface="Times New Roman" panose="02020603050405020304" pitchFamily="18" charset="0"/>
              </a:rPr>
              <a:t>Acc</a:t>
            </a:r>
            <a:r>
              <a:rPr lang="hu-HU" sz="1800" dirty="0">
                <a:cs typeface="Times New Roman" panose="02020603050405020304" pitchFamily="18" charset="0"/>
              </a:rPr>
              <a:t>#, 1123) ˫ (dcc#, dcc#, 11234) ˫ (cc#, cc#, 11234)</a:t>
            </a:r>
          </a:p>
          <a:p>
            <a:r>
              <a:rPr lang="hu-HU" sz="1800" dirty="0">
                <a:cs typeface="Times New Roman" panose="02020603050405020304" pitchFamily="18" charset="0"/>
              </a:rPr>
              <a:t> </a:t>
            </a:r>
          </a:p>
          <a:p>
            <a:r>
              <a:rPr lang="hu-HU" sz="1800" dirty="0">
                <a:cs typeface="Times New Roman" panose="02020603050405020304" pitchFamily="18" charset="0"/>
              </a:rPr>
              <a:t>˫ (#,#,11234) ˫ (</a:t>
            </a:r>
            <a:r>
              <a:rPr lang="el-GR" sz="1800" dirty="0">
                <a:cs typeface="Times New Roman" panose="02020603050405020304" pitchFamily="18" charset="0"/>
              </a:rPr>
              <a:t>λ</a:t>
            </a:r>
            <a:r>
              <a:rPr lang="hu-HU" sz="1800" dirty="0">
                <a:cs typeface="Times New Roman" panose="02020603050405020304" pitchFamily="18" charset="0"/>
              </a:rPr>
              <a:t>, </a:t>
            </a:r>
            <a:r>
              <a:rPr lang="el-GR" sz="1800" dirty="0">
                <a:cs typeface="Times New Roman" panose="02020603050405020304" pitchFamily="18" charset="0"/>
              </a:rPr>
              <a:t>λ</a:t>
            </a:r>
            <a:r>
              <a:rPr lang="hu-HU" sz="1800" dirty="0">
                <a:cs typeface="Times New Roman" panose="02020603050405020304" pitchFamily="18" charset="0"/>
              </a:rPr>
              <a:t>, 11234)</a:t>
            </a:r>
            <a:endParaRPr lang="hu-HU" sz="1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034237" y="9192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(aS,1)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4078688" y="6001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pop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656400" y="9734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(aS,1)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2412844" y="125454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(d,4)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4286437" y="66957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cs typeface="Times New Roman" panose="02020603050405020304" pitchFamily="18" charset="0"/>
              </a:rPr>
              <a:t> </a:t>
            </a:r>
            <a:r>
              <a:rPr lang="hu-HU" sz="1200" dirty="0"/>
              <a:t>pop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521868" y="68518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pop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2143539" y="66957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(</a:t>
            </a:r>
            <a:r>
              <a:rPr lang="hu-HU" sz="1200" dirty="0" err="1"/>
              <a:t>bAc</a:t>
            </a:r>
            <a:r>
              <a:rPr lang="hu-HU" sz="1200" dirty="0"/>
              <a:t>, 2,)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6073939" y="68367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(bAc,3)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443580" y="123381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pop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405108" y="183694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cs typeface="Times New Roman" panose="02020603050405020304" pitchFamily="18" charset="0"/>
              </a:rPr>
              <a:t> </a:t>
            </a:r>
            <a:r>
              <a:rPr lang="hu-HU" sz="1200" dirty="0"/>
              <a:t>pop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6291378" y="1182275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cs typeface="Times New Roman" panose="02020603050405020304" pitchFamily="18" charset="0"/>
              </a:rPr>
              <a:t> </a:t>
            </a:r>
            <a:r>
              <a:rPr lang="hu-HU" sz="1200" dirty="0"/>
              <a:t>pop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1565686" y="183694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cs typeface="Times New Roman" panose="02020603050405020304" pitchFamily="18" charset="0"/>
              </a:rPr>
              <a:t> </a:t>
            </a:r>
            <a:r>
              <a:rPr lang="hu-HU" sz="1200" dirty="0" err="1"/>
              <a:t>accept</a:t>
            </a:r>
            <a:endParaRPr lang="hu-HU" sz="1200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4494186" y="124461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pop</a:t>
            </a:r>
          </a:p>
        </p:txBody>
      </p:sp>
      <p:sp>
        <p:nvSpPr>
          <p:cNvPr id="39" name="Téglalap 38"/>
          <p:cNvSpPr/>
          <p:nvPr/>
        </p:nvSpPr>
        <p:spPr>
          <a:xfrm>
            <a:off x="6403515" y="1393046"/>
            <a:ext cx="211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cs typeface="Times New Roman" panose="02020603050405020304" pitchFamily="18" charset="0"/>
              </a:rPr>
              <a:t>˫ </a:t>
            </a:r>
            <a:r>
              <a:rPr lang="hu-HU" sz="1800" dirty="0">
                <a:cs typeface="Times New Roman" panose="02020603050405020304" pitchFamily="18" charset="0"/>
              </a:rPr>
              <a:t>(c#, c#, 11234)</a:t>
            </a:r>
            <a:r>
              <a:rPr lang="hu-HU" dirty="0">
                <a:cs typeface="Times New Roman" panose="02020603050405020304" pitchFamily="18" charset="0"/>
              </a:rPr>
              <a:t>                    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817853" y="2444295"/>
            <a:ext cx="721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 =&gt;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aS</a:t>
            </a:r>
            <a:r>
              <a:rPr lang="hu-HU" dirty="0">
                <a:cs typeface="Times New Roman" panose="02020603050405020304" pitchFamily="18" charset="0"/>
              </a:rPr>
              <a:t> =&gt; </a:t>
            </a:r>
            <a:r>
              <a:rPr lang="hu-HU" dirty="0" err="1">
                <a:cs typeface="Times New Roman" panose="02020603050405020304" pitchFamily="18" charset="0"/>
              </a:rPr>
              <a:t>aaS</a:t>
            </a:r>
            <a:r>
              <a:rPr lang="hu-HU" dirty="0">
                <a:cs typeface="Times New Roman" panose="02020603050405020304" pitchFamily="18" charset="0"/>
              </a:rPr>
              <a:t> =&gt; </a:t>
            </a:r>
            <a:r>
              <a:rPr lang="hu-HU" dirty="0" err="1">
                <a:cs typeface="Times New Roman" panose="02020603050405020304" pitchFamily="18" charset="0"/>
              </a:rPr>
              <a:t>aabAc</a:t>
            </a:r>
            <a:r>
              <a:rPr lang="hu-HU" dirty="0">
                <a:cs typeface="Times New Roman" panose="02020603050405020304" pitchFamily="18" charset="0"/>
              </a:rPr>
              <a:t> =&gt; </a:t>
            </a:r>
            <a:r>
              <a:rPr lang="hu-HU" dirty="0" err="1">
                <a:cs typeface="Times New Roman" panose="02020603050405020304" pitchFamily="18" charset="0"/>
              </a:rPr>
              <a:t>aabbAcc</a:t>
            </a:r>
            <a:r>
              <a:rPr lang="hu-HU" dirty="0">
                <a:cs typeface="Times New Roman" panose="02020603050405020304" pitchFamily="18" charset="0"/>
              </a:rPr>
              <a:t> =&gt; (</a:t>
            </a:r>
            <a:r>
              <a:rPr lang="hu-HU" dirty="0" err="1">
                <a:cs typeface="Times New Roman" panose="02020603050405020304" pitchFamily="18" charset="0"/>
              </a:rPr>
              <a:t>aabbdcc</a:t>
            </a:r>
            <a:r>
              <a:rPr lang="hu-HU" dirty="0">
                <a:cs typeface="Times New Roman" panose="02020603050405020304" pitchFamily="18" charset="0"/>
              </a:rPr>
              <a:t>)</a:t>
            </a:r>
            <a:endParaRPr lang="hu-HU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1115616" y="2239681"/>
            <a:ext cx="165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2" name="Szövegdoboz 41"/>
          <p:cNvSpPr txBox="1"/>
          <p:nvPr/>
        </p:nvSpPr>
        <p:spPr>
          <a:xfrm flipH="1">
            <a:off x="1875225" y="2263044"/>
            <a:ext cx="309539" cy="45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2755402" y="22494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4020412" y="21694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5" name="Szövegdoboz 44"/>
          <p:cNvSpPr txBox="1"/>
          <p:nvPr/>
        </p:nvSpPr>
        <p:spPr>
          <a:xfrm>
            <a:off x="5656400" y="21139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528426" y="3067884"/>
            <a:ext cx="713233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cs typeface="Arial" panose="020B0604020202020204" pitchFamily="34" charset="0"/>
              </a:rPr>
              <a:t>First</a:t>
            </a:r>
            <a:r>
              <a:rPr lang="hu-HU" sz="1800" baseline="-25000" dirty="0" err="1">
                <a:cs typeface="Arial" panose="020B0604020202020204" pitchFamily="34" charset="0"/>
              </a:rPr>
              <a:t>k</a:t>
            </a:r>
            <a:r>
              <a:rPr lang="hu-HU" sz="1800" dirty="0">
                <a:cs typeface="Arial" panose="020B0604020202020204" pitchFamily="34" charset="0"/>
              </a:rPr>
              <a:t>(</a:t>
            </a:r>
            <a:r>
              <a:rPr lang="el-GR" sz="1800" dirty="0">
                <a:cs typeface="Arial" panose="020B0604020202020204" pitchFamily="34" charset="0"/>
              </a:rPr>
              <a:t>α) = {</a:t>
            </a:r>
            <a:r>
              <a:rPr lang="hu-HU" sz="1800" dirty="0">
                <a:cs typeface="Arial" panose="020B0604020202020204" pitchFamily="34" charset="0"/>
              </a:rPr>
              <a:t>x | </a:t>
            </a:r>
            <a:r>
              <a:rPr lang="el-GR" sz="1800" dirty="0">
                <a:cs typeface="Arial" panose="020B0604020202020204" pitchFamily="34" charset="0"/>
              </a:rPr>
              <a:t>α</a:t>
            </a:r>
            <a:r>
              <a:rPr lang="en-US" sz="1800" dirty="0">
                <a:cs typeface="Arial" panose="020B0604020202020204" pitchFamily="34" charset="0"/>
              </a:rPr>
              <a:t> ⇒* x</a:t>
            </a:r>
            <a:r>
              <a:rPr lang="el-GR" sz="1800" dirty="0">
                <a:cs typeface="Arial" panose="020B0604020202020204" pitchFamily="34" charset="0"/>
              </a:rPr>
              <a:t>β </a:t>
            </a:r>
            <a:r>
              <a:rPr lang="en-US" sz="1800" dirty="0" err="1">
                <a:cs typeface="Arial" panose="020B0604020202020204" pitchFamily="34" charset="0"/>
              </a:rPr>
              <a:t>és</a:t>
            </a:r>
            <a:r>
              <a:rPr lang="en-US" sz="1800" dirty="0">
                <a:cs typeface="Arial" panose="020B0604020202020204" pitchFamily="34" charset="0"/>
              </a:rPr>
              <a:t> |x| = k} ∪ {x | </a:t>
            </a:r>
            <a:r>
              <a:rPr lang="el-GR" sz="1800" dirty="0">
                <a:cs typeface="Arial" panose="020B0604020202020204" pitchFamily="34" charset="0"/>
              </a:rPr>
              <a:t>α</a:t>
            </a:r>
            <a:r>
              <a:rPr lang="en-US" sz="1800" dirty="0">
                <a:cs typeface="Arial" panose="020B0604020202020204" pitchFamily="34" charset="0"/>
              </a:rPr>
              <a:t> ⇒* x </a:t>
            </a:r>
            <a:r>
              <a:rPr lang="en-US" sz="1800" dirty="0" err="1">
                <a:cs typeface="Arial" panose="020B0604020202020204" pitchFamily="34" charset="0"/>
              </a:rPr>
              <a:t>és</a:t>
            </a:r>
            <a:r>
              <a:rPr lang="en-US" sz="1800" dirty="0">
                <a:cs typeface="Arial" panose="020B0604020202020204" pitchFamily="34" charset="0"/>
              </a:rPr>
              <a:t> |x| &lt; k}</a:t>
            </a:r>
          </a:p>
          <a:p>
            <a:r>
              <a:rPr lang="en-US" sz="1800" dirty="0">
                <a:cs typeface="Arial" panose="020B0604020202020204" pitchFamily="34" charset="0"/>
              </a:rPr>
              <a:t>(x ∈ V*</a:t>
            </a:r>
            <a:r>
              <a:rPr lang="en-US" sz="1800" baseline="-25000" dirty="0">
                <a:cs typeface="Arial" panose="020B0604020202020204" pitchFamily="34" charset="0"/>
              </a:rPr>
              <a:t>T</a:t>
            </a:r>
            <a:r>
              <a:rPr lang="en-US" sz="1800" dirty="0">
                <a:cs typeface="Arial" panose="020B0604020202020204" pitchFamily="34" charset="0"/>
              </a:rPr>
              <a:t> , </a:t>
            </a:r>
            <a:r>
              <a:rPr lang="el-GR" sz="1800" dirty="0">
                <a:cs typeface="Arial" panose="020B0604020202020204" pitchFamily="34" charset="0"/>
              </a:rPr>
              <a:t>β ∈ (</a:t>
            </a:r>
            <a:r>
              <a:rPr lang="en-US" sz="1800" dirty="0">
                <a:cs typeface="Arial" panose="020B0604020202020204" pitchFamily="34" charset="0"/>
              </a:rPr>
              <a:t>V</a:t>
            </a:r>
            <a:r>
              <a:rPr lang="en-US" sz="1800" baseline="-25000" dirty="0">
                <a:cs typeface="Arial" panose="020B0604020202020204" pitchFamily="34" charset="0"/>
              </a:rPr>
              <a:t>N</a:t>
            </a:r>
            <a:r>
              <a:rPr lang="en-US" sz="1800" dirty="0">
                <a:cs typeface="Arial" panose="020B0604020202020204" pitchFamily="34" charset="0"/>
              </a:rPr>
              <a:t> ∪ V</a:t>
            </a:r>
            <a:r>
              <a:rPr lang="en-US" sz="1800" baseline="-25000" dirty="0">
                <a:cs typeface="Arial" panose="020B0604020202020204" pitchFamily="34" charset="0"/>
              </a:rPr>
              <a:t>T</a:t>
            </a:r>
            <a:r>
              <a:rPr lang="en-US" sz="1800" dirty="0">
                <a:cs typeface="Arial" panose="020B0604020202020204" pitchFamily="34" charset="0"/>
              </a:rPr>
              <a:t>)*) </a:t>
            </a:r>
            <a:r>
              <a:rPr lang="hu-HU" sz="1800" dirty="0">
                <a:cs typeface="Arial" panose="020B0604020202020204" pitchFamily="34" charset="0"/>
              </a:rPr>
              <a:t>, azaz</a:t>
            </a:r>
          </a:p>
          <a:p>
            <a:r>
              <a:rPr lang="hu-HU" sz="1800" dirty="0">
                <a:cs typeface="Arial" panose="020B0604020202020204" pitchFamily="34" charset="0"/>
              </a:rPr>
              <a:t>First</a:t>
            </a:r>
            <a:r>
              <a:rPr lang="hu-HU" sz="1800" baseline="-25000" dirty="0">
                <a:cs typeface="Arial" panose="020B0604020202020204" pitchFamily="34" charset="0"/>
              </a:rPr>
              <a:t>1</a:t>
            </a:r>
            <a:r>
              <a:rPr lang="hu-HU" sz="1800" dirty="0">
                <a:cs typeface="Arial" panose="020B0604020202020204" pitchFamily="34" charset="0"/>
              </a:rPr>
              <a:t>(</a:t>
            </a:r>
            <a:r>
              <a:rPr lang="el-GR" sz="1800" dirty="0">
                <a:cs typeface="Arial" panose="020B0604020202020204" pitchFamily="34" charset="0"/>
              </a:rPr>
              <a:t>α) = {</a:t>
            </a:r>
            <a:r>
              <a:rPr lang="hu-HU" sz="1800" dirty="0">
                <a:cs typeface="Arial" panose="020B0604020202020204" pitchFamily="34" charset="0"/>
              </a:rPr>
              <a:t>a | </a:t>
            </a:r>
            <a:r>
              <a:rPr lang="el-GR" sz="1800" dirty="0">
                <a:cs typeface="Arial" panose="020B0604020202020204" pitchFamily="34" charset="0"/>
              </a:rPr>
              <a:t>α</a:t>
            </a:r>
            <a:r>
              <a:rPr lang="en-US" sz="1800" dirty="0">
                <a:cs typeface="Arial" panose="020B0604020202020204" pitchFamily="34" charset="0"/>
              </a:rPr>
              <a:t> ⇒* </a:t>
            </a:r>
            <a:r>
              <a:rPr lang="hu-HU" sz="1800" dirty="0">
                <a:cs typeface="Arial" panose="020B0604020202020204" pitchFamily="34" charset="0"/>
              </a:rPr>
              <a:t>a</a:t>
            </a:r>
            <a:r>
              <a:rPr lang="el-GR" sz="1800" dirty="0">
                <a:cs typeface="Arial" panose="020B0604020202020204" pitchFamily="34" charset="0"/>
              </a:rPr>
              <a:t>β </a:t>
            </a:r>
            <a:r>
              <a:rPr lang="en-US" sz="1800" dirty="0">
                <a:cs typeface="Arial" panose="020B0604020202020204" pitchFamily="34" charset="0"/>
              </a:rPr>
              <a:t>} ∪ {λ | </a:t>
            </a:r>
            <a:r>
              <a:rPr lang="el-GR" sz="1800" dirty="0">
                <a:cs typeface="Arial" panose="020B0604020202020204" pitchFamily="34" charset="0"/>
              </a:rPr>
              <a:t>α</a:t>
            </a:r>
            <a:r>
              <a:rPr lang="en-US" sz="1800" dirty="0">
                <a:cs typeface="Arial" panose="020B0604020202020204" pitchFamily="34" charset="0"/>
              </a:rPr>
              <a:t> ⇒* λ }</a:t>
            </a:r>
          </a:p>
          <a:p>
            <a:r>
              <a:rPr lang="en-US" sz="1800" dirty="0">
                <a:cs typeface="Arial" panose="020B0604020202020204" pitchFamily="34" charset="0"/>
              </a:rPr>
              <a:t>(</a:t>
            </a:r>
            <a:r>
              <a:rPr lang="hu-HU" sz="1800" dirty="0">
                <a:cs typeface="Arial" panose="020B0604020202020204" pitchFamily="34" charset="0"/>
              </a:rPr>
              <a:t>a</a:t>
            </a:r>
            <a:r>
              <a:rPr lang="en-US" sz="1800" dirty="0">
                <a:cs typeface="Arial" panose="020B0604020202020204" pitchFamily="34" charset="0"/>
              </a:rPr>
              <a:t> ∈ V</a:t>
            </a:r>
            <a:r>
              <a:rPr lang="en-US" sz="1800" baseline="-25000" dirty="0">
                <a:cs typeface="Arial" panose="020B0604020202020204" pitchFamily="34" charset="0"/>
              </a:rPr>
              <a:t>T</a:t>
            </a:r>
            <a:r>
              <a:rPr lang="en-US" sz="1800" dirty="0">
                <a:cs typeface="Arial" panose="020B0604020202020204" pitchFamily="34" charset="0"/>
              </a:rPr>
              <a:t> , </a:t>
            </a:r>
            <a:r>
              <a:rPr lang="el-GR" sz="1800" dirty="0">
                <a:cs typeface="Arial" panose="020B0604020202020204" pitchFamily="34" charset="0"/>
              </a:rPr>
              <a:t>β ∈ (</a:t>
            </a:r>
            <a:r>
              <a:rPr lang="en-US" sz="1800" dirty="0">
                <a:cs typeface="Arial" panose="020B0604020202020204" pitchFamily="34" charset="0"/>
              </a:rPr>
              <a:t>V</a:t>
            </a:r>
            <a:r>
              <a:rPr lang="en-US" sz="1800" baseline="-25000" dirty="0">
                <a:cs typeface="Arial" panose="020B0604020202020204" pitchFamily="34" charset="0"/>
              </a:rPr>
              <a:t>N</a:t>
            </a:r>
            <a:r>
              <a:rPr lang="en-US" sz="1800" dirty="0">
                <a:cs typeface="Arial" panose="020B0604020202020204" pitchFamily="34" charset="0"/>
              </a:rPr>
              <a:t> ∪ V</a:t>
            </a:r>
            <a:r>
              <a:rPr lang="en-US" sz="1800" baseline="-25000" dirty="0">
                <a:cs typeface="Arial" panose="020B0604020202020204" pitchFamily="34" charset="0"/>
              </a:rPr>
              <a:t>T</a:t>
            </a:r>
            <a:r>
              <a:rPr lang="en-US" sz="1800" dirty="0">
                <a:cs typeface="Arial" panose="020B0604020202020204" pitchFamily="34" charset="0"/>
              </a:rPr>
              <a:t>)*)</a:t>
            </a:r>
            <a:endParaRPr lang="hu-HU" sz="1800" dirty="0">
              <a:cs typeface="Arial" panose="020B0604020202020204" pitchFamily="34" charset="0"/>
            </a:endParaRPr>
          </a:p>
          <a:p>
            <a:r>
              <a:rPr lang="hu-HU" sz="1800" dirty="0">
                <a:cs typeface="Arial" panose="020B0604020202020204" pitchFamily="34" charset="0"/>
              </a:rPr>
              <a:t>vagyis </a:t>
            </a:r>
            <a:r>
              <a:rPr lang="en-US" sz="1800" dirty="0">
                <a:cs typeface="Arial" panose="020B0604020202020204" pitchFamily="34" charset="0"/>
              </a:rPr>
              <a:t>λ</a:t>
            </a:r>
            <a:r>
              <a:rPr lang="hu-HU" sz="1800" dirty="0">
                <a:cs typeface="Arial" panose="020B0604020202020204" pitchFamily="34" charset="0"/>
              </a:rPr>
              <a:t>-mentes esetben First</a:t>
            </a:r>
            <a:r>
              <a:rPr lang="hu-HU" sz="1800" baseline="-25000" dirty="0">
                <a:cs typeface="Arial" panose="020B0604020202020204" pitchFamily="34" charset="0"/>
              </a:rPr>
              <a:t>1</a:t>
            </a:r>
            <a:r>
              <a:rPr lang="hu-HU" sz="1800" dirty="0">
                <a:cs typeface="Arial" panose="020B0604020202020204" pitchFamily="34" charset="0"/>
              </a:rPr>
              <a:t>(</a:t>
            </a:r>
            <a:r>
              <a:rPr lang="el-GR" sz="1800" dirty="0">
                <a:cs typeface="Arial" panose="020B0604020202020204" pitchFamily="34" charset="0"/>
              </a:rPr>
              <a:t>α) = {</a:t>
            </a:r>
            <a:r>
              <a:rPr lang="hu-HU" sz="1800" dirty="0">
                <a:cs typeface="Arial" panose="020B0604020202020204" pitchFamily="34" charset="0"/>
              </a:rPr>
              <a:t>a | </a:t>
            </a:r>
            <a:r>
              <a:rPr lang="el-GR" sz="1800" dirty="0">
                <a:cs typeface="Arial" panose="020B0604020202020204" pitchFamily="34" charset="0"/>
              </a:rPr>
              <a:t>α</a:t>
            </a:r>
            <a:r>
              <a:rPr lang="en-US" sz="1800" dirty="0">
                <a:cs typeface="Arial" panose="020B0604020202020204" pitchFamily="34" charset="0"/>
              </a:rPr>
              <a:t> ⇒* </a:t>
            </a:r>
            <a:r>
              <a:rPr lang="hu-HU" sz="1800" dirty="0">
                <a:cs typeface="Arial" panose="020B0604020202020204" pitchFamily="34" charset="0"/>
              </a:rPr>
              <a:t>a</a:t>
            </a:r>
            <a:r>
              <a:rPr lang="el-GR" sz="1800" dirty="0">
                <a:cs typeface="Arial" panose="020B0604020202020204" pitchFamily="34" charset="0"/>
              </a:rPr>
              <a:t>β </a:t>
            </a:r>
            <a:r>
              <a:rPr lang="en-US" sz="1800" dirty="0" err="1">
                <a:cs typeface="Arial" panose="020B0604020202020204" pitchFamily="34" charset="0"/>
              </a:rPr>
              <a:t>és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hu-HU" sz="1800" dirty="0">
                <a:cs typeface="Arial" panose="020B0604020202020204" pitchFamily="34" charset="0"/>
              </a:rPr>
              <a:t>a </a:t>
            </a:r>
            <a:r>
              <a:rPr lang="el-GR" sz="1800" dirty="0">
                <a:cs typeface="Arial" panose="020B0604020202020204" pitchFamily="34" charset="0"/>
              </a:rPr>
              <a:t>∈</a:t>
            </a:r>
            <a:r>
              <a:rPr lang="en-US" sz="1800" dirty="0">
                <a:cs typeface="Arial" panose="020B0604020202020204" pitchFamily="34" charset="0"/>
              </a:rPr>
              <a:t> V</a:t>
            </a:r>
            <a:r>
              <a:rPr lang="en-US" sz="1800" baseline="-25000" dirty="0">
                <a:cs typeface="Arial" panose="020B0604020202020204" pitchFamily="34" charset="0"/>
              </a:rPr>
              <a:t>T</a:t>
            </a:r>
            <a:r>
              <a:rPr lang="en-US" sz="1800" dirty="0">
                <a:cs typeface="Arial" panose="020B0604020202020204" pitchFamily="34" charset="0"/>
              </a:rPr>
              <a:t>} </a:t>
            </a:r>
          </a:p>
          <a:p>
            <a:r>
              <a:rPr lang="en-US" sz="1800" dirty="0">
                <a:cs typeface="Arial" panose="020B0604020202020204" pitchFamily="34" charset="0"/>
              </a:rPr>
              <a:t>(</a:t>
            </a:r>
            <a:r>
              <a:rPr lang="hu-HU" sz="1800" dirty="0">
                <a:cs typeface="Arial" panose="020B0604020202020204" pitchFamily="34" charset="0"/>
              </a:rPr>
              <a:t>a</a:t>
            </a:r>
            <a:r>
              <a:rPr lang="en-US" sz="1800" dirty="0">
                <a:cs typeface="Arial" panose="020B0604020202020204" pitchFamily="34" charset="0"/>
              </a:rPr>
              <a:t> ∈ V</a:t>
            </a:r>
            <a:r>
              <a:rPr lang="en-US" sz="1800" baseline="-25000" dirty="0">
                <a:cs typeface="Arial" panose="020B0604020202020204" pitchFamily="34" charset="0"/>
              </a:rPr>
              <a:t>T</a:t>
            </a:r>
            <a:r>
              <a:rPr lang="en-US" sz="1800" dirty="0">
                <a:cs typeface="Arial" panose="020B0604020202020204" pitchFamily="34" charset="0"/>
              </a:rPr>
              <a:t> , </a:t>
            </a:r>
            <a:r>
              <a:rPr lang="el-GR" sz="1800" dirty="0">
                <a:cs typeface="Arial" panose="020B0604020202020204" pitchFamily="34" charset="0"/>
              </a:rPr>
              <a:t>β ∈ (</a:t>
            </a:r>
            <a:r>
              <a:rPr lang="en-US" sz="1800" dirty="0">
                <a:cs typeface="Arial" panose="020B0604020202020204" pitchFamily="34" charset="0"/>
              </a:rPr>
              <a:t>V</a:t>
            </a:r>
            <a:r>
              <a:rPr lang="en-US" sz="1800" baseline="-25000" dirty="0">
                <a:cs typeface="Arial" panose="020B0604020202020204" pitchFamily="34" charset="0"/>
              </a:rPr>
              <a:t>N</a:t>
            </a:r>
            <a:r>
              <a:rPr lang="en-US" sz="1800" dirty="0">
                <a:cs typeface="Arial" panose="020B0604020202020204" pitchFamily="34" charset="0"/>
              </a:rPr>
              <a:t> ∪ V</a:t>
            </a:r>
            <a:r>
              <a:rPr lang="en-US" sz="1800" baseline="-25000" dirty="0">
                <a:cs typeface="Arial" panose="020B0604020202020204" pitchFamily="34" charset="0"/>
              </a:rPr>
              <a:t>T</a:t>
            </a:r>
            <a:r>
              <a:rPr lang="en-US" sz="1800" dirty="0">
                <a:cs typeface="Arial" panose="020B0604020202020204" pitchFamily="34" charset="0"/>
              </a:rPr>
              <a:t>)*)</a:t>
            </a:r>
            <a:r>
              <a:rPr lang="hu-HU" sz="1800" dirty="0">
                <a:cs typeface="Arial" panose="020B0604020202020204" pitchFamily="34" charset="0"/>
              </a:rPr>
              <a:t>. </a:t>
            </a:r>
          </a:p>
          <a:p>
            <a:r>
              <a:rPr lang="en-US" sz="1800" dirty="0">
                <a:cs typeface="Arial" panose="020B0604020202020204" pitchFamily="34" charset="0"/>
              </a:rPr>
              <a:t>λ</a:t>
            </a:r>
            <a:r>
              <a:rPr lang="hu-HU" sz="1800" dirty="0">
                <a:cs typeface="Arial" panose="020B0604020202020204" pitchFamily="34" charset="0"/>
              </a:rPr>
              <a:t>-mentes LL(1) grammatika: </a:t>
            </a:r>
          </a:p>
          <a:p>
            <a:pPr marL="342900" indent="-342900">
              <a:buAutoNum type="alphaLcParenBoth"/>
            </a:pPr>
            <a:r>
              <a:rPr lang="en-US" sz="1800" dirty="0">
                <a:cs typeface="Arial" panose="020B0604020202020204" pitchFamily="34" charset="0"/>
              </a:rPr>
              <a:t>λ</a:t>
            </a:r>
            <a:r>
              <a:rPr lang="hu-HU" sz="1800" dirty="0">
                <a:cs typeface="Arial" panose="020B0604020202020204" pitchFamily="34" charset="0"/>
              </a:rPr>
              <a:t>-mentes</a:t>
            </a:r>
          </a:p>
          <a:p>
            <a:r>
              <a:rPr lang="hu-HU" sz="1800" dirty="0">
                <a:cs typeface="Arial" panose="020B0604020202020204" pitchFamily="34" charset="0"/>
              </a:rPr>
              <a:t>(b) </a:t>
            </a:r>
            <a:r>
              <a:rPr lang="hu-HU" sz="1800" dirty="0"/>
              <a:t>minden egymástól különböző, ugyanazon </a:t>
            </a:r>
            <a:r>
              <a:rPr lang="hu-HU" sz="1800" dirty="0" err="1"/>
              <a:t>nemterminálist</a:t>
            </a:r>
            <a:r>
              <a:rPr lang="hu-HU" sz="1800" dirty="0"/>
              <a:t> </a:t>
            </a:r>
          </a:p>
          <a:p>
            <a:r>
              <a:rPr lang="hu-HU" sz="1800" dirty="0"/>
              <a:t>      helyettesítő  A </a:t>
            </a:r>
            <a:r>
              <a:rPr lang="hu-HU" sz="1800" dirty="0">
                <a:cs typeface="Times New Roman" panose="02020603050405020304" pitchFamily="18" charset="0"/>
              </a:rPr>
              <a:t>→</a:t>
            </a:r>
            <a:r>
              <a:rPr lang="hu-HU" sz="1800" dirty="0"/>
              <a:t> </a:t>
            </a:r>
            <a:r>
              <a:rPr lang="el-GR" sz="1800" dirty="0"/>
              <a:t>β</a:t>
            </a:r>
            <a:r>
              <a:rPr lang="hu-HU" sz="1800" baseline="-25000" dirty="0"/>
              <a:t>1</a:t>
            </a:r>
            <a:r>
              <a:rPr lang="hu-HU" sz="1800" dirty="0">
                <a:cs typeface="Times New Roman" panose="02020603050405020304" pitchFamily="18" charset="0"/>
              </a:rPr>
              <a:t>, </a:t>
            </a:r>
            <a:r>
              <a:rPr lang="hu-HU" sz="1800" dirty="0"/>
              <a:t>A </a:t>
            </a:r>
            <a:r>
              <a:rPr lang="hu-HU" sz="1800" dirty="0">
                <a:cs typeface="Times New Roman" panose="02020603050405020304" pitchFamily="18" charset="0"/>
              </a:rPr>
              <a:t>→</a:t>
            </a:r>
            <a:r>
              <a:rPr lang="el-GR" sz="1800" dirty="0">
                <a:cs typeface="Times New Roman" panose="02020603050405020304" pitchFamily="18" charset="0"/>
              </a:rPr>
              <a:t> </a:t>
            </a:r>
            <a:r>
              <a:rPr lang="hu-HU" sz="1800" dirty="0"/>
              <a:t> </a:t>
            </a:r>
            <a:r>
              <a:rPr lang="el-GR" sz="1800" dirty="0"/>
              <a:t>β</a:t>
            </a:r>
            <a:r>
              <a:rPr lang="hu-HU" sz="1800" baseline="-25000" dirty="0"/>
              <a:t>2</a:t>
            </a:r>
            <a:r>
              <a:rPr lang="hu-HU" sz="1800" dirty="0">
                <a:cs typeface="Times New Roman" panose="02020603050405020304" pitchFamily="18" charset="0"/>
              </a:rPr>
              <a:t>  helyettesítési szabályára (alternatívájára)</a:t>
            </a:r>
            <a:endParaRPr lang="hu-HU" sz="1800" dirty="0">
              <a:cs typeface="Arial" panose="020B0604020202020204" pitchFamily="34" charset="0"/>
            </a:endParaRPr>
          </a:p>
          <a:p>
            <a:r>
              <a:rPr lang="hu-HU" sz="1800" dirty="0">
                <a:cs typeface="Arial" panose="020B0604020202020204" pitchFamily="34" charset="0"/>
              </a:rPr>
              <a:t>First</a:t>
            </a:r>
            <a:r>
              <a:rPr lang="hu-HU" sz="1800" baseline="-25000" dirty="0">
                <a:cs typeface="Arial" panose="020B0604020202020204" pitchFamily="34" charset="0"/>
              </a:rPr>
              <a:t>1</a:t>
            </a:r>
            <a:r>
              <a:rPr lang="hu-HU" sz="1800" dirty="0">
                <a:cs typeface="Arial" panose="020B0604020202020204" pitchFamily="34" charset="0"/>
              </a:rPr>
              <a:t>(</a:t>
            </a:r>
            <a:r>
              <a:rPr lang="el-GR" sz="1800" dirty="0"/>
              <a:t>β</a:t>
            </a:r>
            <a:r>
              <a:rPr lang="hu-HU" sz="1800" baseline="-25000" dirty="0"/>
              <a:t>1</a:t>
            </a:r>
            <a:r>
              <a:rPr lang="el-GR" sz="1800" dirty="0">
                <a:cs typeface="Arial" panose="020B0604020202020204" pitchFamily="34" charset="0"/>
              </a:rPr>
              <a:t>)</a:t>
            </a:r>
            <a:r>
              <a:rPr lang="hu-HU" sz="1800" dirty="0">
                <a:cs typeface="Arial" panose="020B0604020202020204" pitchFamily="34" charset="0"/>
              </a:rPr>
              <a:t> </a:t>
            </a:r>
            <a:r>
              <a:rPr lang="el-GR" sz="1800" dirty="0"/>
              <a:t>∩</a:t>
            </a:r>
            <a:r>
              <a:rPr lang="hu-HU" sz="1800" dirty="0"/>
              <a:t> </a:t>
            </a:r>
            <a:r>
              <a:rPr lang="hu-HU" sz="1800" dirty="0">
                <a:cs typeface="Arial" panose="020B0604020202020204" pitchFamily="34" charset="0"/>
              </a:rPr>
              <a:t>First</a:t>
            </a:r>
            <a:r>
              <a:rPr lang="hu-HU" sz="1800" baseline="-25000" dirty="0">
                <a:cs typeface="Arial" panose="020B0604020202020204" pitchFamily="34" charset="0"/>
              </a:rPr>
              <a:t>1</a:t>
            </a:r>
            <a:r>
              <a:rPr lang="hu-HU" sz="1800" dirty="0">
                <a:cs typeface="Arial" panose="020B0604020202020204" pitchFamily="34" charset="0"/>
              </a:rPr>
              <a:t>(</a:t>
            </a:r>
            <a:r>
              <a:rPr lang="el-GR" sz="1800" dirty="0"/>
              <a:t>β</a:t>
            </a:r>
            <a:r>
              <a:rPr lang="hu-HU" sz="1800" baseline="-25000" dirty="0"/>
              <a:t>2</a:t>
            </a:r>
            <a:r>
              <a:rPr lang="el-GR" sz="1800" dirty="0">
                <a:cs typeface="Arial" panose="020B0604020202020204" pitchFamily="34" charset="0"/>
              </a:rPr>
              <a:t>)</a:t>
            </a:r>
            <a:r>
              <a:rPr lang="hu-HU" sz="1800" dirty="0">
                <a:cs typeface="Arial" panose="020B0604020202020204" pitchFamily="34" charset="0"/>
              </a:rPr>
              <a:t>  = </a:t>
            </a:r>
            <a:r>
              <a:rPr lang="el-GR" sz="1800" dirty="0"/>
              <a:t> ∅ .</a:t>
            </a:r>
            <a:endParaRPr lang="en-US" sz="1800" dirty="0"/>
          </a:p>
          <a:p>
            <a:endParaRPr lang="hu-HU" sz="1800" dirty="0">
              <a:cs typeface="Arial" panose="020B0604020202020204" pitchFamily="34" charset="0"/>
            </a:endParaRPr>
          </a:p>
          <a:p>
            <a:endParaRPr lang="hu-HU" sz="1800" dirty="0">
              <a:cs typeface="Arial" panose="020B0604020202020204" pitchFamily="34" charset="0"/>
            </a:endParaRPr>
          </a:p>
          <a:p>
            <a:endParaRPr lang="hu-HU" sz="1800" dirty="0">
              <a:cs typeface="Arial" panose="020B0604020202020204" pitchFamily="34" charset="0"/>
            </a:endParaRPr>
          </a:p>
          <a:p>
            <a:endParaRPr lang="en-US" sz="1800" dirty="0">
              <a:cs typeface="Arial" panose="020B0604020202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6174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69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3477" y="2062103"/>
            <a:ext cx="16689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Legyen például</a:t>
            </a:r>
          </a:p>
          <a:p>
            <a:r>
              <a:rPr lang="hu-HU" sz="1600" dirty="0"/>
              <a:t>S  </a:t>
            </a:r>
            <a:r>
              <a:rPr lang="hu-HU" sz="1600" dirty="0">
                <a:cs typeface="Times New Roman" panose="02020603050405020304" pitchFamily="18" charset="0"/>
              </a:rPr>
              <a:t>→ ABC</a:t>
            </a:r>
          </a:p>
          <a:p>
            <a:r>
              <a:rPr lang="hu-HU" sz="1600" dirty="0">
                <a:cs typeface="Times New Roman" panose="02020603050405020304" pitchFamily="18" charset="0"/>
              </a:rPr>
              <a:t>A</a:t>
            </a:r>
            <a:r>
              <a:rPr lang="hu-HU" sz="1600" dirty="0"/>
              <a:t>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 err="1">
                <a:cs typeface="Times New Roman" panose="02020603050405020304" pitchFamily="18" charset="0"/>
              </a:rPr>
              <a:t>a</a:t>
            </a:r>
            <a:r>
              <a:rPr lang="hu-HU" sz="1600" dirty="0">
                <a:cs typeface="Times New Roman" panose="02020603050405020304" pitchFamily="18" charset="0"/>
              </a:rPr>
              <a:t> | </a:t>
            </a:r>
            <a:r>
              <a:rPr lang="hu-HU" sz="1600" dirty="0" err="1">
                <a:cs typeface="Times New Roman" panose="02020603050405020304" pitchFamily="18" charset="0"/>
              </a:rPr>
              <a:t>Bbc</a:t>
            </a:r>
            <a:r>
              <a:rPr lang="hu-HU" sz="1600" dirty="0">
                <a:cs typeface="Times New Roman" panose="02020603050405020304" pitchFamily="18" charset="0"/>
              </a:rPr>
              <a:t> | </a:t>
            </a:r>
            <a:r>
              <a:rPr lang="hu-HU" sz="1600" dirty="0" err="1">
                <a:cs typeface="Times New Roman" panose="02020603050405020304" pitchFamily="18" charset="0"/>
              </a:rPr>
              <a:t>Ccd</a:t>
            </a:r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/>
              <a:t>B 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 err="1">
                <a:cs typeface="Times New Roman" panose="02020603050405020304" pitchFamily="18" charset="0"/>
              </a:rPr>
              <a:t>bBb</a:t>
            </a:r>
            <a:r>
              <a:rPr lang="hu-HU" sz="1600" dirty="0">
                <a:cs typeface="Times New Roman" panose="02020603050405020304" pitchFamily="18" charset="0"/>
              </a:rPr>
              <a:t> | </a:t>
            </a:r>
            <a:r>
              <a:rPr lang="hu-HU" sz="1600" dirty="0" err="1">
                <a:cs typeface="Times New Roman" panose="02020603050405020304" pitchFamily="18" charset="0"/>
              </a:rPr>
              <a:t>cCc</a:t>
            </a:r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/>
              <a:t>C 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 err="1">
                <a:cs typeface="Times New Roman" panose="02020603050405020304" pitchFamily="18" charset="0"/>
              </a:rPr>
              <a:t>dDd</a:t>
            </a:r>
            <a:r>
              <a:rPr lang="hu-HU" sz="1600" dirty="0">
                <a:cs typeface="Times New Roman" panose="02020603050405020304" pitchFamily="18" charset="0"/>
              </a:rPr>
              <a:t> | </a:t>
            </a:r>
            <a:r>
              <a:rPr lang="hu-HU" sz="1600" dirty="0" err="1">
                <a:cs typeface="Times New Roman" panose="02020603050405020304" pitchFamily="18" charset="0"/>
              </a:rPr>
              <a:t>Dd</a:t>
            </a:r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/>
              <a:t>D  </a:t>
            </a:r>
            <a:r>
              <a:rPr lang="hu-HU" sz="1600" dirty="0">
                <a:cs typeface="Times New Roman" panose="02020603050405020304" pitchFamily="18" charset="0"/>
              </a:rPr>
              <a:t>→ e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73477" y="0"/>
            <a:ext cx="64797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(x), </a:t>
            </a:r>
            <a:r>
              <a:rPr lang="hu-HU" sz="1600" dirty="0" err="1"/>
              <a:t>x</a:t>
            </a:r>
            <a:r>
              <a:rPr lang="hu-HU" sz="1600" dirty="0"/>
              <a:t>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N</a:t>
            </a:r>
            <a:r>
              <a:rPr lang="en-US" sz="1600" dirty="0">
                <a:cs typeface="Arial" panose="020B0604020202020204" pitchFamily="34" charset="0"/>
              </a:rPr>
              <a:t> ∪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kiszámítása: </a:t>
            </a:r>
          </a:p>
          <a:p>
            <a:endParaRPr lang="hu-HU" sz="1600" dirty="0"/>
          </a:p>
          <a:p>
            <a:pPr marL="342900" indent="-342900">
              <a:buAutoNum type="arabicPeriod"/>
            </a:pPr>
            <a:r>
              <a:rPr lang="hu-HU" sz="1600" dirty="0"/>
              <a:t>Minden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/>
              <a:t> és i </a:t>
            </a:r>
            <a:r>
              <a:rPr lang="hu-HU" altLang="en-US" sz="1400" dirty="0">
                <a:latin typeface="Times New Roman" charset="0"/>
                <a:sym typeface="Symbol" pitchFamily="18" charset="2"/>
              </a:rPr>
              <a:t></a:t>
            </a:r>
            <a:r>
              <a:rPr lang="hu-HU" altLang="en-US" sz="1600" dirty="0">
                <a:latin typeface="Times New Roman" charset="0"/>
                <a:sym typeface="Symbol" pitchFamily="18" charset="2"/>
              </a:rPr>
              <a:t> 0 </a:t>
            </a:r>
            <a:r>
              <a:rPr lang="hu-HU" sz="1600" dirty="0"/>
              <a:t>esetén </a:t>
            </a:r>
            <a:r>
              <a:rPr lang="hu-HU" sz="1600" dirty="0" err="1"/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baseline="-25000" dirty="0">
                <a:cs typeface="Arial" panose="020B0604020202020204" pitchFamily="34" charset="0"/>
              </a:rPr>
              <a:t> </a:t>
            </a:r>
            <a:r>
              <a:rPr lang="hu-HU" sz="1600" dirty="0"/>
              <a:t>(a) ={</a:t>
            </a:r>
            <a:r>
              <a:rPr lang="hu-HU" sz="1600" dirty="0" err="1"/>
              <a:t>a</a:t>
            </a:r>
            <a:r>
              <a:rPr lang="hu-HU" sz="1600" dirty="0"/>
              <a:t>},</a:t>
            </a:r>
          </a:p>
          <a:p>
            <a:r>
              <a:rPr lang="hu-HU" sz="1600" dirty="0"/>
              <a:t>2. Legyen minden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H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(A)={</a:t>
            </a:r>
            <a:r>
              <a:rPr lang="hu-HU" sz="1600" dirty="0" err="1">
                <a:cs typeface="Arial" panose="020B0604020202020204" pitchFamily="34" charset="0"/>
              </a:rPr>
              <a:t>a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>
                <a:cs typeface="Arial" panose="020B0604020202020204" pitchFamily="34" charset="0"/>
              </a:rPr>
              <a:t> | A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 err="1">
                <a:cs typeface="Times New Roman" panose="02020603050405020304" pitchFamily="18" charset="0"/>
              </a:rPr>
              <a:t>a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H}</a:t>
            </a:r>
          </a:p>
          <a:p>
            <a:r>
              <a:rPr lang="hu-HU" sz="1600" dirty="0">
                <a:cs typeface="Arial" panose="020B0604020202020204" pitchFamily="34" charset="0"/>
              </a:rPr>
              <a:t>3. Ha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H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(A), H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 (A), …,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mind ismertek, </a:t>
            </a:r>
          </a:p>
          <a:p>
            <a:r>
              <a:rPr lang="hu-HU" sz="1600" dirty="0">
                <a:cs typeface="Arial" panose="020B0604020202020204" pitchFamily="34" charset="0"/>
              </a:rPr>
              <a:t>    akkor 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baseline="-25000" dirty="0">
                <a:cs typeface="Arial" panose="020B0604020202020204" pitchFamily="34" charset="0"/>
              </a:rPr>
              <a:t>+1</a:t>
            </a:r>
            <a:r>
              <a:rPr lang="hu-HU" sz="1600" dirty="0">
                <a:cs typeface="Arial" panose="020B0604020202020204" pitchFamily="34" charset="0"/>
              </a:rPr>
              <a:t> (A)=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</a:t>
            </a:r>
            <a:r>
              <a:rPr lang="hu-HU" sz="1600" dirty="0" err="1">
                <a:cs typeface="Arial" panose="020B0604020202020204" pitchFamily="34" charset="0"/>
              </a:rPr>
              <a:t>A</a:t>
            </a:r>
            <a:r>
              <a:rPr lang="hu-HU" sz="1600" dirty="0">
                <a:cs typeface="Arial" panose="020B0604020202020204" pitchFamily="34" charset="0"/>
              </a:rPr>
              <a:t>) </a:t>
            </a:r>
            <a:r>
              <a:rPr lang="en-US" sz="1600" dirty="0"/>
              <a:t>∪</a:t>
            </a:r>
            <a:r>
              <a:rPr lang="hu-HU" sz="1600" dirty="0"/>
              <a:t> </a:t>
            </a:r>
            <a:r>
              <a:rPr lang="hu-HU" sz="1600" dirty="0">
                <a:cs typeface="Arial" panose="020B0604020202020204" pitchFamily="34" charset="0"/>
              </a:rPr>
              <a:t>{a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(X) | A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H, X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N</a:t>
            </a:r>
            <a:r>
              <a:rPr lang="en-US" sz="1600" dirty="0">
                <a:cs typeface="Arial" panose="020B0604020202020204" pitchFamily="34" charset="0"/>
              </a:rPr>
              <a:t> ∪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>
                <a:cs typeface="Arial" panose="020B0604020202020204" pitchFamily="34" charset="0"/>
              </a:rPr>
              <a:t>}</a:t>
            </a:r>
          </a:p>
          <a:p>
            <a:r>
              <a:rPr lang="hu-HU" sz="1600" dirty="0">
                <a:cs typeface="Arial" panose="020B0604020202020204" pitchFamily="34" charset="0"/>
              </a:rPr>
              <a:t>4. Ha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=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baseline="-25000" dirty="0">
                <a:cs typeface="Arial" panose="020B0604020202020204" pitchFamily="34" charset="0"/>
              </a:rPr>
              <a:t>+1</a:t>
            </a:r>
            <a:r>
              <a:rPr lang="hu-HU" sz="1600" dirty="0">
                <a:cs typeface="Arial" panose="020B0604020202020204" pitchFamily="34" charset="0"/>
              </a:rPr>
              <a:t> (A)  akkor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</a:t>
            </a:r>
          </a:p>
          <a:p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(A) =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</a:t>
            </a:r>
            <a:r>
              <a:rPr lang="hu-HU" sz="1600" dirty="0" err="1">
                <a:cs typeface="Arial" panose="020B0604020202020204" pitchFamily="34" charset="0"/>
              </a:rPr>
              <a:t>A</a:t>
            </a:r>
            <a:r>
              <a:rPr lang="hu-HU" sz="1600" dirty="0">
                <a:cs typeface="Arial" panose="020B0604020202020204" pitchFamily="34" charset="0"/>
              </a:rPr>
              <a:t>)</a:t>
            </a:r>
            <a:r>
              <a:rPr lang="hu-HU" sz="1600" dirty="0"/>
              <a:t> és kész vagyunk, különben i+1 </a:t>
            </a:r>
            <a:r>
              <a:rPr lang="hu-HU" sz="1600" dirty="0">
                <a:cs typeface="Times New Roman" panose="02020603050405020304" pitchFamily="18" charset="0"/>
              </a:rPr>
              <a:t>→ i és ugrás 3-ra</a:t>
            </a:r>
            <a:endParaRPr lang="hu-HU" sz="1600" dirty="0">
              <a:cs typeface="Arial" panose="020B0604020202020204" pitchFamily="34" charset="0"/>
            </a:endParaRPr>
          </a:p>
        </p:txBody>
      </p:sp>
      <p:graphicFrame>
        <p:nvGraphicFramePr>
          <p:cNvPr id="18" name="Tábláza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39960"/>
              </p:ext>
            </p:extLst>
          </p:nvPr>
        </p:nvGraphicFramePr>
        <p:xfrm>
          <a:off x="2051720" y="2062103"/>
          <a:ext cx="6096000" cy="26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9095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a,b,c,d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a,</a:t>
                      </a:r>
                      <a:r>
                        <a:rPr lang="hu-HU" sz="1600" baseline="0" dirty="0"/>
                        <a:t>b,c,d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cs typeface="Arial" panose="020B0604020202020204" pitchFamily="34" charset="0"/>
                        </a:rPr>
                        <a:t>H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FIRST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Dátum helye 1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hu-HU" altLang="hu-HU"/>
              <a:t>Fordítóprogramok FORD01</a:t>
            </a:r>
          </a:p>
        </p:txBody>
      </p:sp>
      <p:sp>
        <p:nvSpPr>
          <p:cNvPr id="9" name="Dia számának helye 2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274F394A-8C2E-4052-A4CC-2ACB26890E8A}" type="slidenum">
              <a:rPr lang="hu-HU" altLang="hu-HU" smtClean="0"/>
              <a:pPr/>
              <a:t>69</a:t>
            </a:fld>
            <a:endParaRPr lang="hu-HU" altLang="hu-HU"/>
          </a:p>
        </p:txBody>
      </p:sp>
      <p:sp>
        <p:nvSpPr>
          <p:cNvPr id="10" name="Dátum helye 1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11" name="Dia számának helye 2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69</a:t>
            </a:fld>
            <a:endParaRPr lang="hu-HU" altLang="hu-HU"/>
          </a:p>
        </p:txBody>
      </p:sp>
      <p:sp>
        <p:nvSpPr>
          <p:cNvPr id="12" name="Dátum helye 1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13" name="Dia számának helye 2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69</a:t>
            </a:fld>
            <a:endParaRPr lang="hu-HU" alt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-19050" y="4674275"/>
            <a:ext cx="87393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Később kell majd ez is:</a:t>
            </a:r>
          </a:p>
          <a:p>
            <a:r>
              <a:rPr lang="hu-HU" sz="1400" dirty="0"/>
              <a:t>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</a:t>
            </a:r>
            <a:r>
              <a:rPr lang="el-GR" sz="1400" dirty="0"/>
              <a:t>β</a:t>
            </a:r>
            <a:r>
              <a:rPr lang="hu-HU" sz="1400" dirty="0"/>
              <a:t>), </a:t>
            </a:r>
            <a:r>
              <a:rPr lang="el-GR" sz="1400" dirty="0"/>
              <a:t>β</a:t>
            </a:r>
            <a:r>
              <a:rPr lang="el-GR" sz="1400" dirty="0">
                <a:cs typeface="Arial" panose="020B0604020202020204" pitchFamily="34" charset="0"/>
              </a:rPr>
              <a:t> ∈ </a:t>
            </a:r>
            <a:r>
              <a:rPr lang="el-GR" sz="1400" dirty="0"/>
              <a:t>(</a:t>
            </a:r>
            <a:r>
              <a:rPr lang="en-US" sz="1400" dirty="0"/>
              <a:t>V</a:t>
            </a:r>
            <a:r>
              <a:rPr lang="en-US" sz="1400" baseline="-25000" dirty="0"/>
              <a:t>N</a:t>
            </a:r>
            <a:r>
              <a:rPr lang="en-US" sz="1400" dirty="0"/>
              <a:t> ∪ V</a:t>
            </a:r>
            <a:r>
              <a:rPr lang="en-US" sz="1400" baseline="-25000" dirty="0"/>
              <a:t>T</a:t>
            </a:r>
            <a:r>
              <a:rPr lang="en-US" sz="1400" dirty="0"/>
              <a:t>)*</a:t>
            </a:r>
            <a:r>
              <a:rPr lang="hu-HU" sz="1400" dirty="0">
                <a:cs typeface="Arial" panose="020B0604020202020204" pitchFamily="34" charset="0"/>
              </a:rPr>
              <a:t> 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hu-HU" sz="1400" dirty="0"/>
              <a:t>kiszámítása: 1.  Legyen először 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</a:t>
            </a:r>
            <a:r>
              <a:rPr lang="el-GR" sz="1400" dirty="0"/>
              <a:t>β</a:t>
            </a:r>
            <a:r>
              <a:rPr lang="hu-HU" sz="1400" dirty="0"/>
              <a:t>)</a:t>
            </a:r>
            <a:r>
              <a:rPr lang="hu-HU" sz="1400" dirty="0">
                <a:cs typeface="Arial" panose="020B0604020202020204" pitchFamily="34" charset="0"/>
              </a:rPr>
              <a:t>=</a:t>
            </a:r>
            <a:r>
              <a:rPr lang="hu-HU" sz="1400" dirty="0"/>
              <a:t>∅</a:t>
            </a:r>
            <a:endParaRPr lang="hu-HU" sz="1400" dirty="0">
              <a:cs typeface="Arial" panose="020B0604020202020204" pitchFamily="34" charset="0"/>
            </a:endParaRPr>
          </a:p>
          <a:p>
            <a:r>
              <a:rPr lang="hu-HU" sz="1400" dirty="0">
                <a:cs typeface="Arial" panose="020B0604020202020204" pitchFamily="34" charset="0"/>
              </a:rPr>
              <a:t>                                                                    2. ha </a:t>
            </a:r>
            <a:r>
              <a:rPr lang="el-GR" sz="1400" dirty="0"/>
              <a:t>β</a:t>
            </a:r>
            <a:r>
              <a:rPr lang="hu-HU" sz="1400" dirty="0"/>
              <a:t>=  </a:t>
            </a:r>
            <a:r>
              <a:rPr lang="hu-HU" altLang="hu-HU" sz="1400" dirty="0">
                <a:solidFill>
                  <a:srgbClr val="000000"/>
                </a:solidFill>
              </a:rPr>
              <a:t>λ  akkor </a:t>
            </a:r>
            <a:r>
              <a:rPr lang="hu-HU" sz="1400" dirty="0"/>
              <a:t>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</a:t>
            </a:r>
            <a:r>
              <a:rPr lang="el-GR" sz="1400" dirty="0"/>
              <a:t>β</a:t>
            </a:r>
            <a:r>
              <a:rPr lang="hu-HU" sz="1400" dirty="0"/>
              <a:t>)</a:t>
            </a:r>
            <a:r>
              <a:rPr lang="hu-HU" sz="1400" dirty="0">
                <a:cs typeface="Arial" panose="020B0604020202020204" pitchFamily="34" charset="0"/>
              </a:rPr>
              <a:t>={</a:t>
            </a:r>
            <a:r>
              <a:rPr lang="hu-HU" altLang="hu-HU" sz="1400" dirty="0">
                <a:solidFill>
                  <a:srgbClr val="000000"/>
                </a:solidFill>
              </a:rPr>
              <a:t>λ</a:t>
            </a:r>
            <a:r>
              <a:rPr lang="hu-HU" sz="1400" dirty="0">
                <a:cs typeface="Arial" panose="020B0604020202020204" pitchFamily="34" charset="0"/>
              </a:rPr>
              <a:t>} és készen vagyunk</a:t>
            </a:r>
          </a:p>
          <a:p>
            <a:r>
              <a:rPr lang="hu-HU" sz="1400" dirty="0">
                <a:cs typeface="Arial" panose="020B0604020202020204" pitchFamily="34" charset="0"/>
              </a:rPr>
              <a:t>                                                                    3. ha </a:t>
            </a:r>
            <a:r>
              <a:rPr lang="el-GR" sz="1400" dirty="0"/>
              <a:t>β</a:t>
            </a:r>
            <a:r>
              <a:rPr lang="hu-HU" sz="1400" dirty="0"/>
              <a:t> soron következő (először az első) betűje egy </a:t>
            </a:r>
            <a:r>
              <a:rPr lang="hu-HU" sz="1400" dirty="0">
                <a:cs typeface="Arial" panose="020B0604020202020204" pitchFamily="34" charset="0"/>
              </a:rPr>
              <a:t>a </a:t>
            </a:r>
            <a:r>
              <a:rPr lang="el-GR" sz="1400" dirty="0">
                <a:cs typeface="Arial" panose="020B0604020202020204" pitchFamily="34" charset="0"/>
              </a:rPr>
              <a:t>∈</a:t>
            </a:r>
            <a:r>
              <a:rPr lang="en-US" sz="1400" dirty="0">
                <a:cs typeface="Arial" panose="020B0604020202020204" pitchFamily="34" charset="0"/>
              </a:rPr>
              <a:t> V</a:t>
            </a:r>
            <a:r>
              <a:rPr lang="hu-HU" sz="1400" baseline="-25000" dirty="0">
                <a:cs typeface="Arial" panose="020B0604020202020204" pitchFamily="34" charset="0"/>
              </a:rPr>
              <a:t>T</a:t>
            </a:r>
            <a:r>
              <a:rPr lang="hu-HU" sz="1400" dirty="0">
                <a:cs typeface="Arial" panose="020B0604020202020204" pitchFamily="34" charset="0"/>
              </a:rPr>
              <a:t> terminális</a:t>
            </a:r>
          </a:p>
          <a:p>
            <a:r>
              <a:rPr lang="hu-HU" sz="1400" dirty="0">
                <a:cs typeface="Arial" panose="020B0604020202020204" pitchFamily="34" charset="0"/>
              </a:rPr>
              <a:t>                                                                       akkor  </a:t>
            </a:r>
            <a:r>
              <a:rPr lang="hu-HU" sz="1400" dirty="0"/>
              <a:t>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</a:t>
            </a:r>
            <a:r>
              <a:rPr lang="el-GR" sz="1400" dirty="0"/>
              <a:t>β</a:t>
            </a:r>
            <a:r>
              <a:rPr lang="hu-HU" sz="1400" dirty="0"/>
              <a:t>) = 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</a:t>
            </a:r>
            <a:r>
              <a:rPr lang="el-GR" sz="1400" dirty="0"/>
              <a:t>β</a:t>
            </a:r>
            <a:r>
              <a:rPr lang="hu-HU" sz="1400" dirty="0"/>
              <a:t>)</a:t>
            </a:r>
            <a:r>
              <a:rPr lang="en-US" sz="1400" dirty="0">
                <a:cs typeface="Arial" panose="020B0604020202020204" pitchFamily="34" charset="0"/>
              </a:rPr>
              <a:t> ∪</a:t>
            </a:r>
            <a:r>
              <a:rPr lang="hu-HU" sz="1400" dirty="0">
                <a:cs typeface="Arial" panose="020B0604020202020204" pitchFamily="34" charset="0"/>
              </a:rPr>
              <a:t>{a} és készen vagyunk </a:t>
            </a:r>
          </a:p>
          <a:p>
            <a:r>
              <a:rPr lang="hu-HU" sz="1400" dirty="0">
                <a:cs typeface="Arial" panose="020B0604020202020204" pitchFamily="34" charset="0"/>
              </a:rPr>
              <a:t>                                                                     4. ha </a:t>
            </a:r>
            <a:r>
              <a:rPr lang="el-GR" sz="1400" dirty="0"/>
              <a:t>β</a:t>
            </a:r>
            <a:r>
              <a:rPr lang="hu-HU" sz="1400" dirty="0"/>
              <a:t> soron következő  (először az első) betűje egy </a:t>
            </a:r>
            <a:r>
              <a:rPr lang="hu-HU" sz="1400" dirty="0">
                <a:cs typeface="Arial" panose="020B0604020202020204" pitchFamily="34" charset="0"/>
              </a:rPr>
              <a:t>A </a:t>
            </a:r>
            <a:r>
              <a:rPr lang="el-GR" sz="1400" dirty="0">
                <a:cs typeface="Arial" panose="020B0604020202020204" pitchFamily="34" charset="0"/>
              </a:rPr>
              <a:t>∈</a:t>
            </a:r>
            <a:r>
              <a:rPr lang="en-US" sz="1400" dirty="0">
                <a:cs typeface="Arial" panose="020B0604020202020204" pitchFamily="34" charset="0"/>
              </a:rPr>
              <a:t> V</a:t>
            </a:r>
            <a:r>
              <a:rPr lang="hu-HU" sz="1400" baseline="-25000" dirty="0">
                <a:cs typeface="Arial" panose="020B0604020202020204" pitchFamily="34" charset="0"/>
              </a:rPr>
              <a:t>N</a:t>
            </a:r>
            <a:r>
              <a:rPr lang="hu-HU" sz="1400" dirty="0">
                <a:cs typeface="Arial" panose="020B0604020202020204" pitchFamily="34" charset="0"/>
              </a:rPr>
              <a:t>  </a:t>
            </a:r>
            <a:r>
              <a:rPr lang="hu-HU" sz="1400" dirty="0" err="1">
                <a:cs typeface="Arial" panose="020B0604020202020204" pitchFamily="34" charset="0"/>
              </a:rPr>
              <a:t>nemterminális</a:t>
            </a:r>
            <a:endParaRPr lang="hu-HU" sz="1400" dirty="0">
              <a:cs typeface="Arial" panose="020B0604020202020204" pitchFamily="34" charset="0"/>
            </a:endParaRPr>
          </a:p>
          <a:p>
            <a:r>
              <a:rPr lang="hu-HU" sz="1400" dirty="0">
                <a:cs typeface="Arial" panose="020B0604020202020204" pitchFamily="34" charset="0"/>
              </a:rPr>
              <a:t>                                                                       akkor  </a:t>
            </a:r>
            <a:r>
              <a:rPr lang="hu-HU" sz="1400" dirty="0"/>
              <a:t>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</a:t>
            </a:r>
            <a:r>
              <a:rPr lang="el-GR" sz="1400" dirty="0"/>
              <a:t>β</a:t>
            </a:r>
            <a:r>
              <a:rPr lang="hu-HU" sz="1400" dirty="0"/>
              <a:t>) = 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</a:t>
            </a:r>
            <a:r>
              <a:rPr lang="el-GR" sz="1400" dirty="0"/>
              <a:t>β</a:t>
            </a:r>
            <a:r>
              <a:rPr lang="hu-HU" sz="1400" dirty="0"/>
              <a:t>)</a:t>
            </a:r>
            <a:r>
              <a:rPr lang="en-US" sz="1400" dirty="0">
                <a:cs typeface="Arial" panose="020B0604020202020204" pitchFamily="34" charset="0"/>
              </a:rPr>
              <a:t> ∪</a:t>
            </a:r>
            <a:r>
              <a:rPr lang="hu-HU" sz="1400" dirty="0">
                <a:cs typeface="Arial" panose="020B0604020202020204" pitchFamily="34" charset="0"/>
              </a:rPr>
              <a:t> </a:t>
            </a:r>
            <a:r>
              <a:rPr lang="hu-HU" sz="1400" dirty="0"/>
              <a:t>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(A) és </a:t>
            </a:r>
            <a:r>
              <a:rPr lang="hu-HU" sz="1400" dirty="0">
                <a:cs typeface="Arial" panose="020B0604020202020204" pitchFamily="34" charset="0"/>
              </a:rPr>
              <a:t> </a:t>
            </a:r>
            <a:endParaRPr lang="hu-HU" sz="1400" dirty="0"/>
          </a:p>
          <a:p>
            <a:r>
              <a:rPr lang="hu-HU" sz="1400" dirty="0">
                <a:cs typeface="Arial" panose="020B0604020202020204" pitchFamily="34" charset="0"/>
              </a:rPr>
              <a:t>                                                  4.1 ugrás 3-ra  ha </a:t>
            </a:r>
            <a:r>
              <a:rPr lang="hu-HU" altLang="hu-HU" sz="1400" dirty="0">
                <a:solidFill>
                  <a:srgbClr val="000000"/>
                </a:solidFill>
              </a:rPr>
              <a:t>λ</a:t>
            </a:r>
            <a:r>
              <a:rPr lang="el-GR" sz="1400" dirty="0">
                <a:cs typeface="Arial" panose="020B0604020202020204" pitchFamily="34" charset="0"/>
              </a:rPr>
              <a:t>∈</a:t>
            </a:r>
            <a:r>
              <a:rPr lang="hu-HU" sz="1400" dirty="0">
                <a:cs typeface="Arial" panose="020B0604020202020204" pitchFamily="34" charset="0"/>
              </a:rPr>
              <a:t> </a:t>
            </a:r>
            <a:r>
              <a:rPr lang="hu-HU" sz="1400" dirty="0"/>
              <a:t>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(A) és A nem az utolsó betűje </a:t>
            </a:r>
            <a:r>
              <a:rPr lang="el-GR" sz="1400" dirty="0"/>
              <a:t>β</a:t>
            </a:r>
            <a:r>
              <a:rPr lang="hu-HU" sz="1400" dirty="0" err="1"/>
              <a:t>-nak</a:t>
            </a:r>
            <a:r>
              <a:rPr lang="hu-HU" sz="1400" dirty="0"/>
              <a:t> </a:t>
            </a:r>
          </a:p>
          <a:p>
            <a:r>
              <a:rPr lang="hu-HU" sz="1400" dirty="0">
                <a:cs typeface="Arial" panose="020B0604020202020204" pitchFamily="34" charset="0"/>
              </a:rPr>
              <a:t>                                                  4.2 készen vagyunk ha </a:t>
            </a:r>
            <a:r>
              <a:rPr lang="hu-HU" altLang="hu-HU" sz="1400" dirty="0">
                <a:solidFill>
                  <a:srgbClr val="000000"/>
                </a:solidFill>
              </a:rPr>
              <a:t>λ nem eleme </a:t>
            </a:r>
            <a:r>
              <a:rPr lang="hu-HU" sz="1400" dirty="0"/>
              <a:t>FIRST</a:t>
            </a:r>
            <a:r>
              <a:rPr lang="hu-HU" sz="1400" baseline="-25000" dirty="0">
                <a:cs typeface="Arial" panose="020B0604020202020204" pitchFamily="34" charset="0"/>
              </a:rPr>
              <a:t>1 </a:t>
            </a:r>
            <a:r>
              <a:rPr lang="hu-HU" sz="1400" dirty="0"/>
              <a:t>(A)</a:t>
            </a:r>
            <a:r>
              <a:rPr lang="hu-HU" sz="1400" dirty="0" err="1"/>
              <a:t>-nak</a:t>
            </a:r>
            <a:r>
              <a:rPr lang="hu-HU" sz="1400" dirty="0"/>
              <a:t> vagy A utolsó betűje </a:t>
            </a:r>
            <a:r>
              <a:rPr lang="el-GR" sz="1400" dirty="0"/>
              <a:t>β</a:t>
            </a:r>
            <a:r>
              <a:rPr lang="hu-HU" sz="1400" dirty="0" err="1"/>
              <a:t>-nak</a:t>
            </a:r>
            <a:endParaRPr lang="hu-HU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4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 számának hely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052DCC-F2F5-42A5-8D40-65860529BA16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hu-HU" altLang="hu-HU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b="1"/>
              <a:t>Az interpreter működési sémája</a:t>
            </a:r>
          </a:p>
        </p:txBody>
      </p:sp>
      <p:graphicFrame>
        <p:nvGraphicFramePr>
          <p:cNvPr id="6266" name="Group 122"/>
          <p:cNvGraphicFramePr>
            <a:graphicFrameLocks noGrp="1"/>
          </p:cNvGraphicFramePr>
          <p:nvPr/>
        </p:nvGraphicFramePr>
        <p:xfrm>
          <a:off x="1600200" y="922338"/>
          <a:ext cx="5181600" cy="243213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302473046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1840029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44975873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9780418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867843004"/>
                    </a:ext>
                  </a:extLst>
                </a:gridCol>
              </a:tblGrid>
              <a:tr h="365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Adatok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7112101"/>
                  </a:ext>
                </a:extLst>
              </a:tr>
              <a:tr h="365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1180510"/>
                  </a:ext>
                </a:extLst>
              </a:tr>
              <a:tr h="6948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Forrásnyelvű program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Interpreter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Eredmények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90220"/>
                  </a:ext>
                </a:extLst>
              </a:tr>
              <a:tr h="365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7771513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Fordítási és futási idő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2214786"/>
                  </a:ext>
                </a:extLst>
              </a:tr>
            </a:tbl>
          </a:graphicData>
        </a:graphic>
      </p:graphicFrame>
      <p:sp>
        <p:nvSpPr>
          <p:cNvPr id="9262" name="Text Box 84"/>
          <p:cNvSpPr txBox="1">
            <a:spLocks noChangeArrowheads="1"/>
          </p:cNvSpPr>
          <p:nvPr/>
        </p:nvSpPr>
        <p:spPr bwMode="auto">
          <a:xfrm>
            <a:off x="565150" y="3444875"/>
            <a:ext cx="80454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A fordítási és a futási idő nem válik szét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A hardware által vezérelt („bedrótozott”) interpreter neve formulavezérelt számítógép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 baseline="-25000"/>
          </a:p>
        </p:txBody>
      </p:sp>
      <p:sp>
        <p:nvSpPr>
          <p:cNvPr id="9263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  <p:sp>
        <p:nvSpPr>
          <p:cNvPr id="9264" name="Szövegdoboz 1"/>
          <p:cNvSpPr txBox="1">
            <a:spLocks noChangeArrowheads="1"/>
          </p:cNvSpPr>
          <p:nvPr/>
        </p:nvSpPr>
        <p:spPr bwMode="auto">
          <a:xfrm>
            <a:off x="442913" y="4157663"/>
            <a:ext cx="868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sz="1800"/>
              <a:t>interpreter: a program előzetes fordítás nélkül hajtódik végre (az aktuális utasítást tárgykód </a:t>
            </a:r>
            <a:endParaRPr lang="en-US" altLang="hu-HU" sz="1800"/>
          </a:p>
          <a:p>
            <a:r>
              <a:rPr lang="hu-HU" altLang="hu-HU" sz="1800"/>
              <a:t>szerkesztése nélkül értelmezi, s utána rögtön végrehajtja). Pld ciklus utasítás esetén lassúbb </a:t>
            </a:r>
            <a:endParaRPr lang="en-US" altLang="hu-HU" sz="1800"/>
          </a:p>
          <a:p>
            <a:r>
              <a:rPr lang="hu-HU" altLang="hu-HU" sz="1800"/>
              <a:t>futást eredményezhet:</a:t>
            </a:r>
            <a:endParaRPr lang="en-US" altLang="hu-HU" sz="1800"/>
          </a:p>
          <a:p>
            <a:r>
              <a:rPr lang="hu-HU" altLang="hu-HU" sz="1800"/>
              <a:t> </a:t>
            </a:r>
            <a:endParaRPr lang="en-US" altLang="hu-HU" sz="1800"/>
          </a:p>
          <a:p>
            <a:r>
              <a:rPr lang="hu-HU" altLang="hu-HU" sz="1800"/>
              <a:t>110    for I=1 to 100</a:t>
            </a:r>
            <a:endParaRPr lang="en-US" altLang="hu-HU" sz="1800"/>
          </a:p>
          <a:p>
            <a:r>
              <a:rPr lang="hu-HU" altLang="hu-HU" sz="1800"/>
              <a:t>120 X(I)=Y(I)+X(I)       100 –szor: értelmezi (majd végrehajtja)</a:t>
            </a:r>
            <a:endParaRPr lang="en-US" altLang="hu-HU" sz="1800"/>
          </a:p>
          <a:p>
            <a:r>
              <a:rPr lang="hu-HU" altLang="hu-HU" sz="1800"/>
              <a:t>130 next I</a:t>
            </a:r>
            <a:endParaRPr lang="en-US" altLang="hu-HU" sz="1800"/>
          </a:p>
          <a:p>
            <a:endParaRPr lang="hu-HU" altLang="hu-H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70</a:t>
            </a:fld>
            <a:endParaRPr lang="hu-HU" altLang="hu-HU"/>
          </a:p>
        </p:txBody>
      </p:sp>
      <p:sp>
        <p:nvSpPr>
          <p:cNvPr id="5" name="Téglalap 4"/>
          <p:cNvSpPr/>
          <p:nvPr/>
        </p:nvSpPr>
        <p:spPr>
          <a:xfrm>
            <a:off x="0" y="188640"/>
            <a:ext cx="2267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800" dirty="0"/>
              <a:t>S  </a:t>
            </a:r>
            <a:r>
              <a:rPr lang="hu-HU" sz="1800" dirty="0">
                <a:cs typeface="Times New Roman" panose="02020603050405020304" pitchFamily="18" charset="0"/>
              </a:rPr>
              <a:t>→ ABC</a:t>
            </a:r>
          </a:p>
          <a:p>
            <a:r>
              <a:rPr lang="hu-HU" sz="1800" dirty="0">
                <a:cs typeface="Times New Roman" panose="02020603050405020304" pitchFamily="18" charset="0"/>
              </a:rPr>
              <a:t>A</a:t>
            </a:r>
            <a:r>
              <a:rPr lang="hu-HU" sz="1800" dirty="0"/>
              <a:t> </a:t>
            </a:r>
            <a:r>
              <a:rPr lang="hu-HU" sz="1800" dirty="0">
                <a:cs typeface="Times New Roman" panose="02020603050405020304" pitchFamily="18" charset="0"/>
              </a:rPr>
              <a:t>→ </a:t>
            </a:r>
            <a:r>
              <a:rPr lang="hu-HU" sz="1800" dirty="0" err="1">
                <a:cs typeface="Times New Roman" panose="02020603050405020304" pitchFamily="18" charset="0"/>
              </a:rPr>
              <a:t>a</a:t>
            </a:r>
            <a:r>
              <a:rPr lang="hu-HU" sz="1800" dirty="0">
                <a:cs typeface="Times New Roman" panose="02020603050405020304" pitchFamily="18" charset="0"/>
              </a:rPr>
              <a:t> | </a:t>
            </a:r>
            <a:r>
              <a:rPr lang="hu-HU" sz="1800" dirty="0" err="1">
                <a:cs typeface="Times New Roman" panose="02020603050405020304" pitchFamily="18" charset="0"/>
              </a:rPr>
              <a:t>Bbc</a:t>
            </a:r>
            <a:r>
              <a:rPr lang="hu-HU" sz="1800" dirty="0">
                <a:cs typeface="Times New Roman" panose="02020603050405020304" pitchFamily="18" charset="0"/>
              </a:rPr>
              <a:t> | </a:t>
            </a:r>
            <a:r>
              <a:rPr lang="hu-HU" sz="1800" dirty="0" err="1">
                <a:cs typeface="Times New Roman" panose="02020603050405020304" pitchFamily="18" charset="0"/>
              </a:rPr>
              <a:t>Ccd</a:t>
            </a:r>
            <a:endParaRPr lang="hu-HU" sz="1800" dirty="0">
              <a:cs typeface="Times New Roman" panose="02020603050405020304" pitchFamily="18" charset="0"/>
            </a:endParaRPr>
          </a:p>
          <a:p>
            <a:r>
              <a:rPr lang="hu-HU" sz="1800" dirty="0"/>
              <a:t>B  </a:t>
            </a:r>
            <a:r>
              <a:rPr lang="hu-HU" sz="1800" dirty="0">
                <a:cs typeface="Times New Roman" panose="02020603050405020304" pitchFamily="18" charset="0"/>
              </a:rPr>
              <a:t>→ </a:t>
            </a:r>
            <a:r>
              <a:rPr lang="hu-HU" sz="1800" dirty="0" err="1">
                <a:cs typeface="Times New Roman" panose="02020603050405020304" pitchFamily="18" charset="0"/>
              </a:rPr>
              <a:t>bBb</a:t>
            </a:r>
            <a:r>
              <a:rPr lang="hu-HU" sz="1800" dirty="0">
                <a:cs typeface="Times New Roman" panose="02020603050405020304" pitchFamily="18" charset="0"/>
              </a:rPr>
              <a:t> | </a:t>
            </a:r>
            <a:r>
              <a:rPr lang="hu-HU" sz="1800" dirty="0" err="1">
                <a:cs typeface="Times New Roman" panose="02020603050405020304" pitchFamily="18" charset="0"/>
              </a:rPr>
              <a:t>cCc</a:t>
            </a:r>
            <a:endParaRPr lang="hu-HU" sz="1800" dirty="0">
              <a:cs typeface="Times New Roman" panose="02020603050405020304" pitchFamily="18" charset="0"/>
            </a:endParaRPr>
          </a:p>
          <a:p>
            <a:r>
              <a:rPr lang="hu-HU" sz="1800" dirty="0"/>
              <a:t>C  </a:t>
            </a:r>
            <a:r>
              <a:rPr lang="hu-HU" sz="1800" dirty="0">
                <a:cs typeface="Times New Roman" panose="02020603050405020304" pitchFamily="18" charset="0"/>
              </a:rPr>
              <a:t>→ </a:t>
            </a:r>
            <a:r>
              <a:rPr lang="hu-HU" sz="1800" dirty="0" err="1">
                <a:cs typeface="Times New Roman" panose="02020603050405020304" pitchFamily="18" charset="0"/>
              </a:rPr>
              <a:t>dDd</a:t>
            </a:r>
            <a:r>
              <a:rPr lang="hu-HU" sz="1800" dirty="0">
                <a:cs typeface="Times New Roman" panose="02020603050405020304" pitchFamily="18" charset="0"/>
              </a:rPr>
              <a:t> | </a:t>
            </a:r>
            <a:r>
              <a:rPr lang="hu-HU" sz="1800" dirty="0" err="1">
                <a:cs typeface="Times New Roman" panose="02020603050405020304" pitchFamily="18" charset="0"/>
              </a:rPr>
              <a:t>Dd</a:t>
            </a:r>
            <a:endParaRPr lang="hu-HU" sz="1800" dirty="0">
              <a:cs typeface="Times New Roman" panose="02020603050405020304" pitchFamily="18" charset="0"/>
            </a:endParaRPr>
          </a:p>
          <a:p>
            <a:r>
              <a:rPr lang="hu-HU" sz="1800" dirty="0"/>
              <a:t>D  </a:t>
            </a:r>
            <a:r>
              <a:rPr lang="hu-HU" sz="1800" dirty="0">
                <a:cs typeface="Times New Roman" panose="02020603050405020304" pitchFamily="18" charset="0"/>
              </a:rPr>
              <a:t>→ e</a:t>
            </a:r>
          </a:p>
          <a:p>
            <a:endParaRPr lang="hu-HU" dirty="0"/>
          </a:p>
          <a:p>
            <a:endParaRPr lang="hu-HU" dirty="0"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17951"/>
              </p:ext>
            </p:extLst>
          </p:nvPr>
        </p:nvGraphicFramePr>
        <p:xfrm>
          <a:off x="1835696" y="188640"/>
          <a:ext cx="6096000" cy="318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Arial" panose="020B0604020202020204" pitchFamily="34" charset="0"/>
                        </a:rPr>
                        <a:t>First</a:t>
                      </a:r>
                      <a:r>
                        <a:rPr lang="hu-HU" sz="14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sz="1400" dirty="0"/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752"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7" name="Tábláza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73056"/>
              </p:ext>
            </p:extLst>
          </p:nvPr>
        </p:nvGraphicFramePr>
        <p:xfrm>
          <a:off x="7884368" y="188642"/>
          <a:ext cx="527720" cy="316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3761"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058"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058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05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287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058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05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05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9" name="Tábláza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82928"/>
              </p:ext>
            </p:extLst>
          </p:nvPr>
        </p:nvGraphicFramePr>
        <p:xfrm>
          <a:off x="1835696" y="328498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" name="Tábláza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75008"/>
              </p:ext>
            </p:extLst>
          </p:nvPr>
        </p:nvGraphicFramePr>
        <p:xfrm>
          <a:off x="7884368" y="3361484"/>
          <a:ext cx="527720" cy="115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005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337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3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Szövegdoboz 20"/>
          <p:cNvSpPr txBox="1"/>
          <p:nvPr/>
        </p:nvSpPr>
        <p:spPr>
          <a:xfrm>
            <a:off x="179512" y="4513147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cs typeface="Arial" panose="020B0604020202020204" pitchFamily="34" charset="0"/>
              </a:rPr>
              <a:t>S: S-nek csak egy alternatívája van: 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(ABC)=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(A)={</a:t>
            </a:r>
            <a:r>
              <a:rPr lang="hu-HU" sz="1600" dirty="0" err="1"/>
              <a:t>a</a:t>
            </a:r>
            <a:r>
              <a:rPr lang="hu-HU" sz="1600" dirty="0"/>
              <a:t>,b,c,d,e}</a:t>
            </a:r>
            <a:endParaRPr lang="hu-HU" sz="1600" dirty="0">
              <a:cs typeface="Arial" panose="020B0604020202020204" pitchFamily="34" charset="0"/>
            </a:endParaRPr>
          </a:p>
          <a:p>
            <a:r>
              <a:rPr lang="hu-HU" sz="1600" dirty="0">
                <a:cs typeface="Arial" panose="020B0604020202020204" pitchFamily="34" charset="0"/>
              </a:rPr>
              <a:t>A: 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(a)=</a:t>
            </a:r>
            <a:r>
              <a:rPr lang="hu-HU" sz="1600" dirty="0" err="1"/>
              <a:t>a</a:t>
            </a:r>
            <a:r>
              <a:rPr lang="hu-HU" sz="1600" dirty="0"/>
              <a:t>,</a:t>
            </a:r>
            <a:r>
              <a:rPr lang="hu-HU" sz="1600" dirty="0">
                <a:cs typeface="Arial" panose="020B0604020202020204" pitchFamily="34" charset="0"/>
              </a:rPr>
              <a:t> 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Bbc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(B)={</a:t>
            </a:r>
            <a:r>
              <a:rPr lang="hu-HU" sz="1600" dirty="0" err="1"/>
              <a:t>b</a:t>
            </a:r>
            <a:r>
              <a:rPr lang="hu-HU" sz="1600" dirty="0"/>
              <a:t>,c},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Ccd)=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(C)={d,e}: {a}, {b,c}, {d,e} </a:t>
            </a:r>
            <a:r>
              <a:rPr lang="hu-HU" sz="1600" dirty="0" err="1"/>
              <a:t>diszjunktak</a:t>
            </a:r>
            <a:r>
              <a:rPr lang="hu-HU" sz="1600" dirty="0"/>
              <a:t> </a:t>
            </a:r>
          </a:p>
          <a:p>
            <a:r>
              <a:rPr lang="hu-HU" sz="1600" dirty="0"/>
              <a:t>B: 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bBb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(b</a:t>
            </a:r>
            <a:r>
              <a:rPr lang="hu-HU" sz="1600" b="1" dirty="0"/>
              <a:t>)=</a:t>
            </a:r>
            <a:r>
              <a:rPr lang="hu-HU" sz="1600" dirty="0"/>
              <a:t>{</a:t>
            </a:r>
            <a:r>
              <a:rPr lang="hu-HU" sz="1600" dirty="0" err="1"/>
              <a:t>b</a:t>
            </a:r>
            <a:r>
              <a:rPr lang="hu-HU" sz="1600" dirty="0"/>
              <a:t>}, 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cCc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(c</a:t>
            </a:r>
            <a:r>
              <a:rPr lang="hu-HU" sz="1600" b="1" dirty="0"/>
              <a:t>)=</a:t>
            </a:r>
            <a:r>
              <a:rPr lang="hu-HU" sz="1600" dirty="0"/>
              <a:t>{</a:t>
            </a:r>
            <a:r>
              <a:rPr lang="hu-HU" sz="1600" dirty="0" err="1"/>
              <a:t>c</a:t>
            </a:r>
            <a:r>
              <a:rPr lang="hu-HU" sz="1600" dirty="0"/>
              <a:t>}: {b}, {c} </a:t>
            </a:r>
            <a:r>
              <a:rPr lang="hu-HU" sz="1600" dirty="0" err="1"/>
              <a:t>diszjunktak</a:t>
            </a:r>
            <a:r>
              <a:rPr lang="hu-HU" sz="1600" dirty="0"/>
              <a:t>  </a:t>
            </a:r>
          </a:p>
          <a:p>
            <a:r>
              <a:rPr lang="hu-HU" sz="1600" dirty="0"/>
              <a:t>C: 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dDd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(d</a:t>
            </a:r>
            <a:r>
              <a:rPr lang="hu-HU" sz="1600" b="1" dirty="0"/>
              <a:t>)=</a:t>
            </a:r>
            <a:r>
              <a:rPr lang="hu-HU" sz="1600" dirty="0"/>
              <a:t>{</a:t>
            </a:r>
            <a:r>
              <a:rPr lang="hu-HU" sz="1600" dirty="0" err="1"/>
              <a:t>d</a:t>
            </a:r>
            <a:r>
              <a:rPr lang="hu-HU" sz="1600" dirty="0"/>
              <a:t>}, 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Dd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(D)={e}: {d}, {e} </a:t>
            </a:r>
            <a:r>
              <a:rPr lang="hu-HU" sz="1600" dirty="0" err="1"/>
              <a:t>diszjunktak</a:t>
            </a:r>
            <a:r>
              <a:rPr lang="hu-HU" sz="1600" dirty="0"/>
              <a:t>.</a:t>
            </a:r>
          </a:p>
          <a:p>
            <a:r>
              <a:rPr lang="hu-HU" sz="1600" dirty="0"/>
              <a:t>D: </a:t>
            </a:r>
            <a:r>
              <a:rPr lang="hu-HU" sz="1600" dirty="0">
                <a:cs typeface="Arial" panose="020B0604020202020204" pitchFamily="34" charset="0"/>
              </a:rPr>
              <a:t>D-nek csak egy alternatívája van:</a:t>
            </a:r>
            <a:r>
              <a:rPr lang="hu-HU" sz="1600" dirty="0"/>
              <a:t> 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(e)={</a:t>
            </a:r>
            <a:r>
              <a:rPr lang="hu-HU" sz="1600" dirty="0" err="1"/>
              <a:t>e</a:t>
            </a:r>
            <a:r>
              <a:rPr lang="hu-HU" sz="1600" dirty="0"/>
              <a:t>}.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190254" y="4050650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Alternatívák</a:t>
            </a:r>
          </a:p>
          <a:p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-jei:</a:t>
            </a:r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41253"/>
              </p:ext>
            </p:extLst>
          </p:nvPr>
        </p:nvGraphicFramePr>
        <p:xfrm>
          <a:off x="7884368" y="3284985"/>
          <a:ext cx="527720" cy="113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337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3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07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71</a:t>
            </a:fld>
            <a:endParaRPr lang="hu-HU" alt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65942"/>
              </p:ext>
            </p:extLst>
          </p:nvPr>
        </p:nvGraphicFramePr>
        <p:xfrm>
          <a:off x="2843808" y="260648"/>
          <a:ext cx="609599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Bbc</a:t>
                      </a:r>
                      <a:r>
                        <a:rPr lang="hu-HU" sz="1400" dirty="0"/>
                        <a:t>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Bbc</a:t>
                      </a:r>
                      <a:r>
                        <a:rPr lang="hu-HU" sz="1400" dirty="0"/>
                        <a:t>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Ccd</a:t>
                      </a:r>
                      <a:r>
                        <a:rPr lang="hu-HU" sz="1400" dirty="0"/>
                        <a:t>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Ccd</a:t>
                      </a:r>
                      <a:r>
                        <a:rPr lang="hu-HU" sz="1400" dirty="0"/>
                        <a:t>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bBb</a:t>
                      </a:r>
                      <a:r>
                        <a:rPr lang="hu-HU" sz="1400" dirty="0"/>
                        <a:t>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cCc</a:t>
                      </a:r>
                      <a:r>
                        <a:rPr lang="hu-HU" sz="1400" dirty="0"/>
                        <a:t>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dDd</a:t>
                      </a:r>
                      <a:r>
                        <a:rPr lang="hu-HU" sz="1400" dirty="0"/>
                        <a:t>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Dd</a:t>
                      </a:r>
                      <a:r>
                        <a:rPr lang="hu-HU" sz="1400" dirty="0"/>
                        <a:t>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(e,9)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églalap 7"/>
          <p:cNvSpPr/>
          <p:nvPr/>
        </p:nvSpPr>
        <p:spPr>
          <a:xfrm>
            <a:off x="0" y="188640"/>
            <a:ext cx="27629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800" dirty="0"/>
              <a:t>S  </a:t>
            </a:r>
            <a:r>
              <a:rPr lang="hu-HU" sz="1800" dirty="0">
                <a:cs typeface="Times New Roman" panose="02020603050405020304" pitchFamily="18" charset="0"/>
              </a:rPr>
              <a:t>→ (1)ABC</a:t>
            </a:r>
          </a:p>
          <a:p>
            <a:r>
              <a:rPr lang="hu-HU" sz="1800" dirty="0">
                <a:cs typeface="Times New Roman" panose="02020603050405020304" pitchFamily="18" charset="0"/>
              </a:rPr>
              <a:t>A</a:t>
            </a:r>
            <a:r>
              <a:rPr lang="hu-HU" sz="1800" dirty="0"/>
              <a:t> </a:t>
            </a:r>
            <a:r>
              <a:rPr lang="hu-HU" sz="1800" dirty="0">
                <a:cs typeface="Times New Roman" panose="02020603050405020304" pitchFamily="18" charset="0"/>
              </a:rPr>
              <a:t>→(2) a | (3)</a:t>
            </a:r>
            <a:r>
              <a:rPr lang="hu-HU" sz="1800" dirty="0" err="1">
                <a:cs typeface="Times New Roman" panose="02020603050405020304" pitchFamily="18" charset="0"/>
              </a:rPr>
              <a:t>Bbc</a:t>
            </a:r>
            <a:r>
              <a:rPr lang="hu-HU" sz="1800" dirty="0">
                <a:cs typeface="Times New Roman" panose="02020603050405020304" pitchFamily="18" charset="0"/>
              </a:rPr>
              <a:t> |(4) </a:t>
            </a:r>
            <a:r>
              <a:rPr lang="hu-HU" sz="1800" dirty="0" err="1">
                <a:cs typeface="Times New Roman" panose="02020603050405020304" pitchFamily="18" charset="0"/>
              </a:rPr>
              <a:t>Ccd</a:t>
            </a:r>
            <a:endParaRPr lang="hu-HU" sz="1800" dirty="0">
              <a:cs typeface="Times New Roman" panose="02020603050405020304" pitchFamily="18" charset="0"/>
            </a:endParaRPr>
          </a:p>
          <a:p>
            <a:r>
              <a:rPr lang="hu-HU" sz="1800" dirty="0"/>
              <a:t>B  </a:t>
            </a:r>
            <a:r>
              <a:rPr lang="hu-HU" sz="1800" dirty="0">
                <a:cs typeface="Times New Roman" panose="02020603050405020304" pitchFamily="18" charset="0"/>
              </a:rPr>
              <a:t>→ (5)</a:t>
            </a:r>
            <a:r>
              <a:rPr lang="hu-HU" sz="1800" dirty="0" err="1">
                <a:cs typeface="Times New Roman" panose="02020603050405020304" pitchFamily="18" charset="0"/>
              </a:rPr>
              <a:t>bBb</a:t>
            </a:r>
            <a:r>
              <a:rPr lang="hu-HU" sz="1800" dirty="0">
                <a:cs typeface="Times New Roman" panose="02020603050405020304" pitchFamily="18" charset="0"/>
              </a:rPr>
              <a:t> | (6)</a:t>
            </a:r>
            <a:r>
              <a:rPr lang="hu-HU" sz="1800" dirty="0" err="1">
                <a:cs typeface="Times New Roman" panose="02020603050405020304" pitchFamily="18" charset="0"/>
              </a:rPr>
              <a:t>cCc</a:t>
            </a:r>
            <a:endParaRPr lang="hu-HU" sz="1800" dirty="0">
              <a:cs typeface="Times New Roman" panose="02020603050405020304" pitchFamily="18" charset="0"/>
            </a:endParaRPr>
          </a:p>
          <a:p>
            <a:r>
              <a:rPr lang="hu-HU" sz="1800" dirty="0"/>
              <a:t>C  </a:t>
            </a:r>
            <a:r>
              <a:rPr lang="hu-HU" sz="1800" dirty="0">
                <a:cs typeface="Times New Roman" panose="02020603050405020304" pitchFamily="18" charset="0"/>
              </a:rPr>
              <a:t>→ (7)</a:t>
            </a:r>
            <a:r>
              <a:rPr lang="hu-HU" sz="1800" dirty="0" err="1">
                <a:cs typeface="Times New Roman" panose="02020603050405020304" pitchFamily="18" charset="0"/>
              </a:rPr>
              <a:t>dDd</a:t>
            </a:r>
            <a:r>
              <a:rPr lang="hu-HU" sz="1800" dirty="0">
                <a:cs typeface="Times New Roman" panose="02020603050405020304" pitchFamily="18" charset="0"/>
              </a:rPr>
              <a:t> | (8)</a:t>
            </a:r>
            <a:r>
              <a:rPr lang="hu-HU" sz="1800" dirty="0" err="1">
                <a:cs typeface="Times New Roman" panose="02020603050405020304" pitchFamily="18" charset="0"/>
              </a:rPr>
              <a:t>Dd</a:t>
            </a:r>
            <a:endParaRPr lang="hu-HU" sz="1800" dirty="0">
              <a:cs typeface="Times New Roman" panose="02020603050405020304" pitchFamily="18" charset="0"/>
            </a:endParaRPr>
          </a:p>
          <a:p>
            <a:r>
              <a:rPr lang="hu-HU" sz="1800" dirty="0"/>
              <a:t>D </a:t>
            </a:r>
            <a:r>
              <a:rPr lang="hu-HU" sz="1800" dirty="0">
                <a:cs typeface="Times New Roman" panose="02020603050405020304" pitchFamily="18" charset="0"/>
              </a:rPr>
              <a:t>→ (9) e</a:t>
            </a:r>
            <a:endParaRPr lang="hu-HU" sz="1400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73076"/>
              </p:ext>
            </p:extLst>
          </p:nvPr>
        </p:nvGraphicFramePr>
        <p:xfrm>
          <a:off x="2843808" y="3356991"/>
          <a:ext cx="6095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accept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Szövegdoboz 9"/>
          <p:cNvSpPr txBox="1"/>
          <p:nvPr/>
        </p:nvSpPr>
        <p:spPr>
          <a:xfrm>
            <a:off x="387432" y="4869160"/>
            <a:ext cx="876554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cs typeface="Arial" panose="020B0604020202020204" pitchFamily="34" charset="0"/>
              </a:rPr>
              <a:t>S: S-nek csak egy alternatívája van, 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(ABC)=</a:t>
            </a:r>
            <a:r>
              <a:rPr lang="hu-HU" sz="1600" dirty="0">
                <a:cs typeface="Arial" panose="020B0604020202020204" pitchFamily="34" charset="0"/>
              </a:rPr>
              <a:t> 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(A)={</a:t>
            </a:r>
            <a:r>
              <a:rPr lang="hu-HU" sz="1600" dirty="0" err="1"/>
              <a:t>a,b,c,d,e</a:t>
            </a:r>
            <a:r>
              <a:rPr lang="hu-HU" sz="1600" dirty="0"/>
              <a:t>}</a:t>
            </a:r>
            <a:endParaRPr lang="hu-HU" sz="1600" dirty="0">
              <a:cs typeface="Arial" panose="020B0604020202020204" pitchFamily="34" charset="0"/>
            </a:endParaRPr>
          </a:p>
          <a:p>
            <a:r>
              <a:rPr lang="hu-HU" sz="1600" dirty="0">
                <a:cs typeface="Arial" panose="020B0604020202020204" pitchFamily="34" charset="0"/>
              </a:rPr>
              <a:t>A: 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(a)=</a:t>
            </a:r>
            <a:r>
              <a:rPr lang="hu-HU" sz="1600" dirty="0" err="1"/>
              <a:t>a</a:t>
            </a:r>
            <a:r>
              <a:rPr lang="hu-HU" sz="1600" dirty="0"/>
              <a:t>,</a:t>
            </a:r>
            <a:r>
              <a:rPr lang="hu-HU" sz="1600" dirty="0">
                <a:cs typeface="Arial" panose="020B0604020202020204" pitchFamily="34" charset="0"/>
              </a:rPr>
              <a:t> 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Bbc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(B)={</a:t>
            </a:r>
            <a:r>
              <a:rPr lang="hu-HU" sz="1600" dirty="0" err="1"/>
              <a:t>b</a:t>
            </a:r>
            <a:r>
              <a:rPr lang="hu-HU" sz="1600" dirty="0"/>
              <a:t>,c},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Ccd</a:t>
            </a:r>
            <a:r>
              <a:rPr lang="hu-HU" sz="1600" dirty="0"/>
              <a:t>)=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(C)={d,e}: {a}, {b,c}, {d,e} </a:t>
            </a:r>
            <a:r>
              <a:rPr lang="hu-HU" sz="1600" dirty="0" err="1"/>
              <a:t>diszjunktak</a:t>
            </a:r>
            <a:r>
              <a:rPr lang="hu-HU" sz="1600" dirty="0"/>
              <a:t> </a:t>
            </a:r>
          </a:p>
          <a:p>
            <a:r>
              <a:rPr lang="hu-HU" sz="1600" dirty="0"/>
              <a:t>B: 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bBb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(b</a:t>
            </a:r>
            <a:r>
              <a:rPr lang="hu-HU" sz="1600" b="1" dirty="0"/>
              <a:t>)=</a:t>
            </a:r>
            <a:r>
              <a:rPr lang="hu-HU" sz="1600" dirty="0"/>
              <a:t>{</a:t>
            </a:r>
            <a:r>
              <a:rPr lang="hu-HU" sz="1600" dirty="0" err="1"/>
              <a:t>b</a:t>
            </a:r>
            <a:r>
              <a:rPr lang="hu-HU" sz="1600" dirty="0"/>
              <a:t>}, 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cCc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(c</a:t>
            </a:r>
            <a:r>
              <a:rPr lang="hu-HU" sz="1600" b="1" dirty="0"/>
              <a:t>)=</a:t>
            </a:r>
            <a:r>
              <a:rPr lang="hu-HU" sz="1600" dirty="0"/>
              <a:t>{</a:t>
            </a:r>
            <a:r>
              <a:rPr lang="hu-HU" sz="1600" dirty="0" err="1"/>
              <a:t>c</a:t>
            </a:r>
            <a:r>
              <a:rPr lang="hu-HU" sz="1600" dirty="0"/>
              <a:t>}: {b}, {c} </a:t>
            </a:r>
            <a:r>
              <a:rPr lang="hu-HU" sz="1600" dirty="0" err="1"/>
              <a:t>diszjunktak</a:t>
            </a:r>
            <a:r>
              <a:rPr lang="hu-HU" sz="1600" dirty="0"/>
              <a:t>  </a:t>
            </a:r>
          </a:p>
          <a:p>
            <a:r>
              <a:rPr lang="hu-HU" sz="1600" dirty="0"/>
              <a:t>C: 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dDd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(d</a:t>
            </a:r>
            <a:r>
              <a:rPr lang="hu-HU" sz="1600" b="1" dirty="0"/>
              <a:t>)=</a:t>
            </a:r>
            <a:r>
              <a:rPr lang="hu-HU" sz="1600" dirty="0"/>
              <a:t>{</a:t>
            </a:r>
            <a:r>
              <a:rPr lang="hu-HU" sz="1600" dirty="0" err="1"/>
              <a:t>d</a:t>
            </a:r>
            <a:r>
              <a:rPr lang="hu-HU" sz="1600" dirty="0"/>
              <a:t>}, 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</a:t>
            </a:r>
            <a:r>
              <a:rPr lang="hu-HU" sz="1600" dirty="0" err="1"/>
              <a:t>Dd</a:t>
            </a:r>
            <a:r>
              <a:rPr lang="hu-HU" sz="1600" dirty="0"/>
              <a:t>)=</a:t>
            </a:r>
            <a:r>
              <a:rPr lang="hu-HU" sz="1600" dirty="0" err="1">
                <a:cs typeface="Arial" panose="020B0604020202020204" pitchFamily="34" charset="0"/>
              </a:rPr>
              <a:t>First</a:t>
            </a:r>
            <a:r>
              <a:rPr lang="hu-HU" sz="1600" baseline="-25000" dirty="0" err="1">
                <a:cs typeface="Arial" panose="020B0604020202020204" pitchFamily="34" charset="0"/>
              </a:rPr>
              <a:t>1</a:t>
            </a:r>
            <a:r>
              <a:rPr lang="hu-HU" sz="1600" dirty="0"/>
              <a:t>(D)={e}: {d}, {e} </a:t>
            </a:r>
            <a:r>
              <a:rPr lang="hu-HU" sz="1600" dirty="0" err="1"/>
              <a:t>diszjunktak</a:t>
            </a:r>
            <a:r>
              <a:rPr lang="hu-HU" sz="1600" dirty="0"/>
              <a:t>.</a:t>
            </a:r>
          </a:p>
          <a:p>
            <a:r>
              <a:rPr lang="hu-HU" sz="1600" dirty="0"/>
              <a:t>D: </a:t>
            </a:r>
            <a:r>
              <a:rPr lang="hu-HU" sz="1600" dirty="0">
                <a:cs typeface="Arial" panose="020B0604020202020204" pitchFamily="34" charset="0"/>
              </a:rPr>
              <a:t>D-nek csak egy alternatívája van</a:t>
            </a:r>
            <a:r>
              <a:rPr lang="hu-HU" sz="1400" dirty="0">
                <a:cs typeface="Arial" panose="020B0604020202020204" pitchFamily="34" charset="0"/>
              </a:rPr>
              <a:t>.</a:t>
            </a:r>
            <a:r>
              <a:rPr lang="hu-HU" sz="1400" dirty="0"/>
              <a:t> </a:t>
            </a:r>
          </a:p>
          <a:p>
            <a:endParaRPr lang="hu-HU" sz="1400" dirty="0"/>
          </a:p>
        </p:txBody>
      </p:sp>
      <p:cxnSp>
        <p:nvCxnSpPr>
          <p:cNvPr id="12" name="Egyenes összekötő nyíllal 11"/>
          <p:cNvCxnSpPr/>
          <p:nvPr/>
        </p:nvCxnSpPr>
        <p:spPr>
          <a:xfrm flipV="1">
            <a:off x="1601924" y="1412776"/>
            <a:ext cx="2322004" cy="381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 flipV="1">
            <a:off x="3635896" y="1412776"/>
            <a:ext cx="1224136" cy="381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V="1">
            <a:off x="3635896" y="1412776"/>
            <a:ext cx="2016224" cy="381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V="1">
            <a:off x="6012160" y="1412776"/>
            <a:ext cx="648072" cy="356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 flipV="1">
            <a:off x="6012160" y="1412776"/>
            <a:ext cx="1296144" cy="356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56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 dirty="0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>
          <a:xfrm>
            <a:off x="6499820" y="6165304"/>
            <a:ext cx="1905000" cy="457200"/>
          </a:xfrm>
        </p:spPr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72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23528" y="2606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83738"/>
              </p:ext>
            </p:extLst>
          </p:nvPr>
        </p:nvGraphicFramePr>
        <p:xfrm>
          <a:off x="13113" y="-22810"/>
          <a:ext cx="609599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cs typeface="Times New Roman" panose="02020603050405020304" pitchFamily="18" charset="0"/>
                        </a:rPr>
                        <a:t>(ABC,1)</a:t>
                      </a:r>
                    </a:p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Bbc</a:t>
                      </a:r>
                      <a:r>
                        <a:rPr lang="hu-HU" sz="1400" dirty="0"/>
                        <a:t>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Bbc</a:t>
                      </a:r>
                      <a:r>
                        <a:rPr lang="hu-HU" sz="1400" dirty="0"/>
                        <a:t>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Ccd</a:t>
                      </a:r>
                      <a:r>
                        <a:rPr lang="hu-HU" sz="1400" dirty="0"/>
                        <a:t>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Ccd</a:t>
                      </a:r>
                      <a:r>
                        <a:rPr lang="hu-HU" sz="1400" dirty="0"/>
                        <a:t>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bBb</a:t>
                      </a:r>
                      <a:r>
                        <a:rPr lang="hu-HU" sz="1400" dirty="0"/>
                        <a:t>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cCc</a:t>
                      </a:r>
                      <a:r>
                        <a:rPr lang="hu-HU" sz="1400" dirty="0"/>
                        <a:t>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</a:t>
                      </a:r>
                      <a:r>
                        <a:rPr lang="hu-HU" sz="1400" dirty="0" err="1"/>
                        <a:t>dDd</a:t>
                      </a:r>
                      <a:r>
                        <a:rPr lang="hu-HU" sz="1400" dirty="0"/>
                        <a:t>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(Dd,8)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(e,9)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85966"/>
              </p:ext>
            </p:extLst>
          </p:nvPr>
        </p:nvGraphicFramePr>
        <p:xfrm>
          <a:off x="18771" y="2996952"/>
          <a:ext cx="6095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accept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1" name="Szövegdoboz 30"/>
          <p:cNvSpPr txBox="1"/>
          <p:nvPr/>
        </p:nvSpPr>
        <p:spPr>
          <a:xfrm>
            <a:off x="-27673" y="4494490"/>
            <a:ext cx="9072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(</a:t>
            </a:r>
            <a:r>
              <a:rPr lang="hu-HU" sz="1600" dirty="0" err="1"/>
              <a:t>acedcded</a:t>
            </a:r>
            <a:r>
              <a:rPr lang="hu-HU" sz="1600" dirty="0"/>
              <a:t>#, S#, 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>
                <a:cs typeface="Times New Roman" panose="02020603050405020304" pitchFamily="18" charset="0"/>
              </a:rPr>
              <a:t>) ˫</a:t>
            </a:r>
            <a:r>
              <a:rPr lang="hu-HU" sz="1600" dirty="0"/>
              <a:t>    (</a:t>
            </a:r>
            <a:r>
              <a:rPr lang="hu-HU" sz="1600" dirty="0" err="1"/>
              <a:t>acedcded</a:t>
            </a:r>
            <a:r>
              <a:rPr lang="hu-HU" sz="1600" dirty="0"/>
              <a:t>#, ABC#, </a:t>
            </a:r>
            <a:r>
              <a:rPr lang="hu-HU" sz="1600" dirty="0">
                <a:cs typeface="Times New Roman" panose="02020603050405020304" pitchFamily="18" charset="0"/>
              </a:rPr>
              <a:t>1)</a:t>
            </a:r>
            <a:r>
              <a:rPr lang="hu-HU" sz="1600" dirty="0"/>
              <a:t> </a:t>
            </a:r>
            <a:r>
              <a:rPr lang="hu-HU" sz="1600" dirty="0">
                <a:cs typeface="Times New Roman" panose="02020603050405020304" pitchFamily="18" charset="0"/>
              </a:rPr>
              <a:t>) ˫</a:t>
            </a:r>
            <a:r>
              <a:rPr lang="hu-HU" sz="1600" dirty="0"/>
              <a:t>   (</a:t>
            </a:r>
            <a:r>
              <a:rPr lang="hu-HU" sz="1600" dirty="0" err="1"/>
              <a:t>acedcded</a:t>
            </a:r>
            <a:r>
              <a:rPr lang="hu-HU" sz="1600" dirty="0"/>
              <a:t>#, </a:t>
            </a:r>
            <a:r>
              <a:rPr lang="hu-HU" sz="1600" dirty="0" err="1"/>
              <a:t>aBC</a:t>
            </a:r>
            <a:r>
              <a:rPr lang="hu-HU" sz="1600" dirty="0"/>
              <a:t>#, 1</a:t>
            </a:r>
            <a:r>
              <a:rPr lang="hu-HU" sz="1600" dirty="0">
                <a:cs typeface="Times New Roman" panose="02020603050405020304" pitchFamily="18" charset="0"/>
              </a:rPr>
              <a:t>2) ) ˫</a:t>
            </a:r>
            <a:r>
              <a:rPr lang="hu-HU" sz="1600" dirty="0"/>
              <a:t>   (</a:t>
            </a:r>
            <a:r>
              <a:rPr lang="hu-HU" sz="1600" dirty="0" err="1"/>
              <a:t>cedcded</a:t>
            </a:r>
            <a:r>
              <a:rPr lang="hu-HU" sz="1600" dirty="0"/>
              <a:t>#, BC#, 1</a:t>
            </a:r>
            <a:r>
              <a:rPr lang="hu-HU" sz="1600" dirty="0">
                <a:cs typeface="Times New Roman" panose="02020603050405020304" pitchFamily="18" charset="0"/>
              </a:rPr>
              <a:t>2)    </a:t>
            </a:r>
            <a:r>
              <a:rPr lang="hu-HU" sz="1600" dirty="0"/>
              <a:t> </a:t>
            </a:r>
          </a:p>
          <a:p>
            <a:endParaRPr lang="hu-HU" sz="1600" dirty="0"/>
          </a:p>
          <a:p>
            <a:r>
              <a:rPr lang="hu-HU" sz="1600" dirty="0"/>
              <a:t>       ˫    (</a:t>
            </a:r>
            <a:r>
              <a:rPr lang="hu-HU" sz="1600" dirty="0" err="1"/>
              <a:t>cedcded</a:t>
            </a:r>
            <a:r>
              <a:rPr lang="hu-HU" sz="1600" dirty="0"/>
              <a:t>#, </a:t>
            </a:r>
            <a:r>
              <a:rPr lang="hu-HU" sz="1600" dirty="0" err="1"/>
              <a:t>cCcC</a:t>
            </a:r>
            <a:r>
              <a:rPr lang="hu-HU" sz="1600" dirty="0"/>
              <a:t>#,1</a:t>
            </a:r>
            <a:r>
              <a:rPr lang="hu-HU" sz="1600" dirty="0">
                <a:cs typeface="Times New Roman" panose="02020603050405020304" pitchFamily="18" charset="0"/>
              </a:rPr>
              <a:t>26) ˫</a:t>
            </a:r>
            <a:r>
              <a:rPr lang="hu-HU" sz="1600" dirty="0"/>
              <a:t>    (</a:t>
            </a:r>
            <a:r>
              <a:rPr lang="hu-HU" sz="1600" dirty="0" err="1"/>
              <a:t>edcded</a:t>
            </a:r>
            <a:r>
              <a:rPr lang="hu-HU" sz="1600" dirty="0"/>
              <a:t>#, </a:t>
            </a:r>
            <a:r>
              <a:rPr lang="hu-HU" sz="1600" dirty="0" err="1"/>
              <a:t>CcC</a:t>
            </a:r>
            <a:r>
              <a:rPr lang="hu-HU" sz="1600" dirty="0"/>
              <a:t>#, </a:t>
            </a:r>
            <a:r>
              <a:rPr lang="hu-HU" sz="1600" dirty="0" err="1"/>
              <a:t>1</a:t>
            </a:r>
            <a:r>
              <a:rPr lang="hu-HU" sz="1600" dirty="0" err="1">
                <a:cs typeface="Times New Roman" panose="02020603050405020304" pitchFamily="18" charset="0"/>
              </a:rPr>
              <a:t>26</a:t>
            </a:r>
            <a:r>
              <a:rPr lang="hu-HU" sz="1600" dirty="0">
                <a:cs typeface="Times New Roman" panose="02020603050405020304" pitchFamily="18" charset="0"/>
              </a:rPr>
              <a:t>) ˫</a:t>
            </a:r>
            <a:r>
              <a:rPr lang="hu-HU" sz="1600" dirty="0"/>
              <a:t>    (</a:t>
            </a:r>
            <a:r>
              <a:rPr lang="hu-HU" sz="1600" dirty="0" err="1"/>
              <a:t>edcded</a:t>
            </a:r>
            <a:r>
              <a:rPr lang="hu-HU" sz="1600" dirty="0"/>
              <a:t>#, </a:t>
            </a:r>
            <a:r>
              <a:rPr lang="hu-HU" sz="1600" dirty="0" err="1"/>
              <a:t>DdcC</a:t>
            </a:r>
            <a:r>
              <a:rPr lang="hu-HU" sz="1600" dirty="0"/>
              <a:t>#, 1</a:t>
            </a:r>
            <a:r>
              <a:rPr lang="hu-HU" sz="1600" dirty="0">
                <a:cs typeface="Times New Roman" panose="02020603050405020304" pitchFamily="18" charset="0"/>
              </a:rPr>
              <a:t>268) ˫</a:t>
            </a:r>
            <a:endParaRPr lang="hu-HU" sz="1600" dirty="0"/>
          </a:p>
          <a:p>
            <a:endParaRPr lang="hu-HU" sz="1600" dirty="0"/>
          </a:p>
          <a:p>
            <a:r>
              <a:rPr lang="hu-HU" sz="1600" dirty="0"/>
              <a:t>(</a:t>
            </a:r>
            <a:r>
              <a:rPr lang="hu-HU" sz="1600" dirty="0" err="1"/>
              <a:t>edcded</a:t>
            </a:r>
            <a:r>
              <a:rPr lang="hu-HU" sz="1600" dirty="0"/>
              <a:t>#, </a:t>
            </a:r>
            <a:r>
              <a:rPr lang="hu-HU" sz="1600" dirty="0" err="1"/>
              <a:t>edcC</a:t>
            </a:r>
            <a:r>
              <a:rPr lang="hu-HU" sz="1600" dirty="0"/>
              <a:t>#, 1</a:t>
            </a:r>
            <a:r>
              <a:rPr lang="hu-HU" sz="1600" dirty="0">
                <a:cs typeface="Times New Roman" panose="02020603050405020304" pitchFamily="18" charset="0"/>
              </a:rPr>
              <a:t>2689) ˫</a:t>
            </a:r>
            <a:r>
              <a:rPr lang="hu-HU" sz="1600" dirty="0"/>
              <a:t> (</a:t>
            </a:r>
            <a:r>
              <a:rPr lang="hu-HU" sz="1600" dirty="0" err="1"/>
              <a:t>dcded</a:t>
            </a:r>
            <a:r>
              <a:rPr lang="hu-HU" sz="1600" dirty="0"/>
              <a:t>#, </a:t>
            </a:r>
            <a:r>
              <a:rPr lang="hu-HU" sz="1600" dirty="0" err="1"/>
              <a:t>dcC</a:t>
            </a:r>
            <a:r>
              <a:rPr lang="hu-HU" sz="1600" dirty="0"/>
              <a:t>#, </a:t>
            </a:r>
            <a:r>
              <a:rPr lang="hu-HU" sz="1600" dirty="0" err="1"/>
              <a:t>1</a:t>
            </a:r>
            <a:r>
              <a:rPr lang="hu-HU" sz="1600" dirty="0" err="1">
                <a:cs typeface="Times New Roman" panose="02020603050405020304" pitchFamily="18" charset="0"/>
              </a:rPr>
              <a:t>2689</a:t>
            </a:r>
            <a:r>
              <a:rPr lang="hu-HU" sz="1600" dirty="0">
                <a:cs typeface="Times New Roman" panose="02020603050405020304" pitchFamily="18" charset="0"/>
              </a:rPr>
              <a:t>) ˫ </a:t>
            </a:r>
            <a:r>
              <a:rPr lang="hu-HU" sz="1600" dirty="0"/>
              <a:t>(</a:t>
            </a:r>
            <a:r>
              <a:rPr lang="hu-HU" sz="1600" dirty="0" err="1"/>
              <a:t>cded</a:t>
            </a:r>
            <a:r>
              <a:rPr lang="hu-HU" sz="1600" dirty="0"/>
              <a:t>#, </a:t>
            </a:r>
            <a:r>
              <a:rPr lang="hu-HU" sz="1600" dirty="0" err="1"/>
              <a:t>cC</a:t>
            </a:r>
            <a:r>
              <a:rPr lang="hu-HU" sz="1600" dirty="0"/>
              <a:t>#, </a:t>
            </a:r>
            <a:r>
              <a:rPr lang="hu-HU" sz="1600" dirty="0" err="1"/>
              <a:t>1</a:t>
            </a:r>
            <a:r>
              <a:rPr lang="hu-HU" sz="1600" dirty="0" err="1">
                <a:cs typeface="Times New Roman" panose="02020603050405020304" pitchFamily="18" charset="0"/>
              </a:rPr>
              <a:t>2689</a:t>
            </a:r>
            <a:r>
              <a:rPr lang="hu-HU" sz="1600" dirty="0">
                <a:cs typeface="Times New Roman" panose="02020603050405020304" pitchFamily="18" charset="0"/>
              </a:rPr>
              <a:t>) ) ˫</a:t>
            </a:r>
            <a:r>
              <a:rPr lang="hu-HU" sz="1600" dirty="0"/>
              <a:t> (</a:t>
            </a:r>
            <a:r>
              <a:rPr lang="hu-HU" sz="1600" dirty="0" err="1"/>
              <a:t>ded</a:t>
            </a:r>
            <a:r>
              <a:rPr lang="hu-HU" sz="1600" dirty="0"/>
              <a:t>#,C#,12689) ˫</a:t>
            </a:r>
          </a:p>
          <a:p>
            <a:endParaRPr lang="hu-HU" sz="1600" dirty="0"/>
          </a:p>
          <a:p>
            <a:r>
              <a:rPr lang="hu-HU" sz="1600" dirty="0"/>
              <a:t>(</a:t>
            </a:r>
            <a:r>
              <a:rPr lang="hu-HU" sz="1600" dirty="0" err="1"/>
              <a:t>ded</a:t>
            </a:r>
            <a:r>
              <a:rPr lang="hu-HU" sz="1600" dirty="0"/>
              <a:t>#, </a:t>
            </a:r>
            <a:r>
              <a:rPr lang="hu-HU" sz="1600" dirty="0" err="1"/>
              <a:t>dDd</a:t>
            </a:r>
            <a:r>
              <a:rPr lang="hu-HU" sz="1600" dirty="0"/>
              <a:t>#,126897)</a:t>
            </a:r>
            <a:r>
              <a:rPr lang="hu-HU" sz="1600" dirty="0">
                <a:cs typeface="Times New Roman" panose="02020603050405020304" pitchFamily="18" charset="0"/>
              </a:rPr>
              <a:t> ) ˫</a:t>
            </a:r>
            <a:r>
              <a:rPr lang="hu-HU" sz="1600" dirty="0"/>
              <a:t>  (</a:t>
            </a:r>
            <a:r>
              <a:rPr lang="hu-HU" sz="1600" dirty="0" err="1"/>
              <a:t>ed</a:t>
            </a:r>
            <a:r>
              <a:rPr lang="hu-HU" sz="1600" dirty="0"/>
              <a:t>#,</a:t>
            </a:r>
            <a:r>
              <a:rPr lang="hu-HU" sz="1600" dirty="0" err="1"/>
              <a:t>Dd</a:t>
            </a:r>
            <a:r>
              <a:rPr lang="hu-HU" sz="1600" dirty="0"/>
              <a:t>,</a:t>
            </a:r>
            <a:r>
              <a:rPr lang="hu-HU" sz="1600" dirty="0" err="1"/>
              <a:t>126897</a:t>
            </a:r>
            <a:r>
              <a:rPr lang="hu-HU" sz="1600" dirty="0"/>
              <a:t>) </a:t>
            </a:r>
            <a:r>
              <a:rPr lang="hu-HU" sz="1600" dirty="0">
                <a:cs typeface="Times New Roman" panose="02020603050405020304" pitchFamily="18" charset="0"/>
              </a:rPr>
              <a:t>) ˫</a:t>
            </a:r>
            <a:r>
              <a:rPr lang="hu-HU" sz="1600" dirty="0"/>
              <a:t>   (</a:t>
            </a:r>
            <a:r>
              <a:rPr lang="hu-HU" sz="1600" dirty="0" err="1"/>
              <a:t>ed</a:t>
            </a:r>
            <a:r>
              <a:rPr lang="hu-HU" sz="1600" dirty="0"/>
              <a:t>#,</a:t>
            </a:r>
            <a:r>
              <a:rPr lang="hu-HU" sz="1600" dirty="0" err="1"/>
              <a:t>ed</a:t>
            </a:r>
            <a:r>
              <a:rPr lang="hu-HU" sz="1600" dirty="0"/>
              <a:t>#,1268979) </a:t>
            </a:r>
            <a:r>
              <a:rPr lang="hu-HU" sz="1600" dirty="0">
                <a:cs typeface="Times New Roman" panose="02020603050405020304" pitchFamily="18" charset="0"/>
              </a:rPr>
              <a:t>˫</a:t>
            </a:r>
            <a:r>
              <a:rPr lang="hu-HU" sz="1600" dirty="0"/>
              <a:t> (d#,</a:t>
            </a:r>
            <a:r>
              <a:rPr lang="hu-HU" sz="1600" dirty="0" err="1"/>
              <a:t>d</a:t>
            </a:r>
            <a:r>
              <a:rPr lang="hu-HU" sz="1600" dirty="0"/>
              <a:t>#,1268979) ˫</a:t>
            </a:r>
          </a:p>
          <a:p>
            <a:endParaRPr lang="hu-HU" sz="1600" dirty="0"/>
          </a:p>
          <a:p>
            <a:r>
              <a:rPr lang="hu-HU" sz="1600" dirty="0"/>
              <a:t>                                             (#,#,1268979) ˫ (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/>
              <a:t>,</a:t>
            </a:r>
            <a:r>
              <a:rPr lang="el-GR" sz="1600" dirty="0">
                <a:cs typeface="Times New Roman" panose="02020603050405020304" pitchFamily="18" charset="0"/>
              </a:rPr>
              <a:t> λ</a:t>
            </a:r>
            <a:r>
              <a:rPr lang="hu-HU" sz="1600" dirty="0"/>
              <a:t>,1268979). </a:t>
            </a:r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1381957" y="435599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cs typeface="Times New Roman" panose="02020603050405020304" pitchFamily="18" charset="0"/>
              </a:rPr>
              <a:t>(ABC,1)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3702980" y="432521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(a,2)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6003218" y="432521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pop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110553" y="4769453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cs typeface="Times New Roman" panose="02020603050405020304" pitchFamily="18" charset="0"/>
              </a:rPr>
              <a:t>cCc</a:t>
            </a:r>
            <a:r>
              <a:rPr lang="hu-HU" sz="1600" dirty="0">
                <a:cs typeface="Times New Roman" panose="02020603050405020304" pitchFamily="18" charset="0"/>
              </a:rPr>
              <a:t>,6)</a:t>
            </a:r>
            <a:endParaRPr lang="hu-HU" sz="1600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2489257" y="47270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pop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690786" y="473719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cs typeface="Times New Roman" panose="02020603050405020304" pitchFamily="18" charset="0"/>
              </a:rPr>
              <a:t>(</a:t>
            </a:r>
            <a:r>
              <a:rPr lang="hu-HU" sz="1200" dirty="0" err="1">
                <a:cs typeface="Times New Roman" panose="02020603050405020304" pitchFamily="18" charset="0"/>
              </a:rPr>
              <a:t>Dd</a:t>
            </a:r>
            <a:r>
              <a:rPr lang="hu-HU" sz="1200" dirty="0">
                <a:cs typeface="Times New Roman" panose="02020603050405020304" pitchFamily="18" charset="0"/>
              </a:rPr>
              <a:t>,8)</a:t>
            </a:r>
            <a:endParaRPr lang="hu-HU" sz="1200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910329" y="4769453"/>
            <a:ext cx="48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(e,9)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2041666" y="521540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pop</a:t>
            </a:r>
          </a:p>
        </p:txBody>
      </p:sp>
      <p:sp>
        <p:nvSpPr>
          <p:cNvPr id="40" name="Szövegdoboz 39"/>
          <p:cNvSpPr txBox="1"/>
          <p:nvPr/>
        </p:nvSpPr>
        <p:spPr>
          <a:xfrm flipH="1">
            <a:off x="4054177" y="5189643"/>
            <a:ext cx="49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pop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6004883" y="518655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pop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514207" y="5200066"/>
            <a:ext cx="74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(</a:t>
            </a:r>
            <a:r>
              <a:rPr lang="hu-HU" sz="1400" dirty="0" err="1"/>
              <a:t>dDd</a:t>
            </a:r>
            <a:r>
              <a:rPr lang="hu-HU" sz="1400" dirty="0"/>
              <a:t>,7)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1833917" y="568171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pop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3587941" y="568271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(e,9)</a:t>
            </a:r>
          </a:p>
        </p:txBody>
      </p:sp>
      <p:sp>
        <p:nvSpPr>
          <p:cNvPr id="45" name="Szövegdoboz 44"/>
          <p:cNvSpPr txBox="1"/>
          <p:nvPr/>
        </p:nvSpPr>
        <p:spPr>
          <a:xfrm>
            <a:off x="5340680" y="568371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pop</a:t>
            </a:r>
          </a:p>
        </p:txBody>
      </p:sp>
      <p:sp>
        <p:nvSpPr>
          <p:cNvPr id="46" name="Szövegdoboz 45"/>
          <p:cNvSpPr txBox="1"/>
          <p:nvPr/>
        </p:nvSpPr>
        <p:spPr>
          <a:xfrm>
            <a:off x="6895762" y="568171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pop</a:t>
            </a:r>
          </a:p>
        </p:txBody>
      </p:sp>
      <p:sp>
        <p:nvSpPr>
          <p:cNvPr id="47" name="Szövegdoboz 46"/>
          <p:cNvSpPr txBox="1"/>
          <p:nvPr/>
        </p:nvSpPr>
        <p:spPr>
          <a:xfrm>
            <a:off x="3297637" y="616530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accept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744671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73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95536" y="332656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1268979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5" name="Téglalap 4"/>
          <p:cNvSpPr/>
          <p:nvPr/>
        </p:nvSpPr>
        <p:spPr>
          <a:xfrm>
            <a:off x="251520" y="787553"/>
            <a:ext cx="27629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/>
              <a:t>S  </a:t>
            </a:r>
            <a:r>
              <a:rPr lang="hu-HU" sz="1600" dirty="0">
                <a:cs typeface="Times New Roman" panose="02020603050405020304" pitchFamily="18" charset="0"/>
              </a:rPr>
              <a:t>→ (1)ABC</a:t>
            </a:r>
          </a:p>
          <a:p>
            <a:r>
              <a:rPr lang="hu-HU" sz="1600" dirty="0">
                <a:cs typeface="Times New Roman" panose="02020603050405020304" pitchFamily="18" charset="0"/>
              </a:rPr>
              <a:t>A</a:t>
            </a:r>
            <a:r>
              <a:rPr lang="hu-HU" sz="1600" dirty="0"/>
              <a:t> </a:t>
            </a:r>
            <a:r>
              <a:rPr lang="hu-HU" sz="1600" dirty="0">
                <a:cs typeface="Times New Roman" panose="02020603050405020304" pitchFamily="18" charset="0"/>
              </a:rPr>
              <a:t>→(2) a | (3)</a:t>
            </a:r>
            <a:r>
              <a:rPr lang="hu-HU" sz="1600" dirty="0" err="1">
                <a:cs typeface="Times New Roman" panose="02020603050405020304" pitchFamily="18" charset="0"/>
              </a:rPr>
              <a:t>Bbc</a:t>
            </a:r>
            <a:r>
              <a:rPr lang="hu-HU" sz="1600" dirty="0">
                <a:cs typeface="Times New Roman" panose="02020603050405020304" pitchFamily="18" charset="0"/>
              </a:rPr>
              <a:t> |(4) </a:t>
            </a:r>
            <a:r>
              <a:rPr lang="hu-HU" sz="1600" dirty="0" err="1">
                <a:cs typeface="Times New Roman" panose="02020603050405020304" pitchFamily="18" charset="0"/>
              </a:rPr>
              <a:t>Ccd</a:t>
            </a:r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/>
              <a:t>B  </a:t>
            </a:r>
            <a:r>
              <a:rPr lang="hu-HU" sz="1600" dirty="0">
                <a:cs typeface="Times New Roman" panose="02020603050405020304" pitchFamily="18" charset="0"/>
              </a:rPr>
              <a:t>→ (5)</a:t>
            </a:r>
            <a:r>
              <a:rPr lang="hu-HU" sz="1600" dirty="0" err="1">
                <a:cs typeface="Times New Roman" panose="02020603050405020304" pitchFamily="18" charset="0"/>
              </a:rPr>
              <a:t>bBb</a:t>
            </a:r>
            <a:r>
              <a:rPr lang="hu-HU" sz="1600" dirty="0">
                <a:cs typeface="Times New Roman" panose="02020603050405020304" pitchFamily="18" charset="0"/>
              </a:rPr>
              <a:t> | (6)</a:t>
            </a:r>
            <a:r>
              <a:rPr lang="hu-HU" sz="1600" dirty="0" err="1">
                <a:cs typeface="Times New Roman" panose="02020603050405020304" pitchFamily="18" charset="0"/>
              </a:rPr>
              <a:t>cCc</a:t>
            </a:r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/>
              <a:t>C  </a:t>
            </a:r>
            <a:r>
              <a:rPr lang="hu-HU" sz="1600" dirty="0">
                <a:cs typeface="Times New Roman" panose="02020603050405020304" pitchFamily="18" charset="0"/>
              </a:rPr>
              <a:t>→ (7)</a:t>
            </a:r>
            <a:r>
              <a:rPr lang="hu-HU" sz="1600" dirty="0" err="1">
                <a:cs typeface="Times New Roman" panose="02020603050405020304" pitchFamily="18" charset="0"/>
              </a:rPr>
              <a:t>dDd</a:t>
            </a:r>
            <a:r>
              <a:rPr lang="hu-HU" sz="1600" dirty="0">
                <a:cs typeface="Times New Roman" panose="02020603050405020304" pitchFamily="18" charset="0"/>
              </a:rPr>
              <a:t> | (8)</a:t>
            </a:r>
            <a:r>
              <a:rPr lang="hu-HU" sz="1600" dirty="0" err="1">
                <a:cs typeface="Times New Roman" panose="02020603050405020304" pitchFamily="18" charset="0"/>
              </a:rPr>
              <a:t>Dd</a:t>
            </a:r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/>
              <a:t>D </a:t>
            </a:r>
            <a:r>
              <a:rPr lang="hu-HU" sz="1600" dirty="0">
                <a:cs typeface="Times New Roman" panose="02020603050405020304" pitchFamily="18" charset="0"/>
              </a:rPr>
              <a:t>→ (9) e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485438" y="299830"/>
            <a:ext cx="45495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 </a:t>
            </a:r>
            <a:r>
              <a:rPr lang="hu-HU" sz="1600" dirty="0">
                <a:cs typeface="Times New Roman" panose="02020603050405020304" pitchFamily="18" charset="0"/>
              </a:rPr>
              <a:t>=&gt; ABC</a:t>
            </a:r>
            <a:r>
              <a:rPr lang="hu-HU" sz="1600" dirty="0"/>
              <a:t> </a:t>
            </a:r>
            <a:r>
              <a:rPr lang="hu-HU" sz="1600" dirty="0">
                <a:cs typeface="Times New Roman" panose="02020603050405020304" pitchFamily="18" charset="0"/>
              </a:rPr>
              <a:t>=&gt; </a:t>
            </a:r>
            <a:r>
              <a:rPr lang="hu-HU" sz="1600" dirty="0" err="1">
                <a:cs typeface="Times New Roman" panose="02020603050405020304" pitchFamily="18" charset="0"/>
              </a:rPr>
              <a:t>aBC</a:t>
            </a:r>
            <a:r>
              <a:rPr lang="hu-HU" sz="1600" dirty="0"/>
              <a:t> </a:t>
            </a:r>
            <a:r>
              <a:rPr lang="hu-HU" sz="1600" dirty="0">
                <a:cs typeface="Times New Roman" panose="02020603050405020304" pitchFamily="18" charset="0"/>
              </a:rPr>
              <a:t>=&gt; </a:t>
            </a:r>
            <a:r>
              <a:rPr lang="hu-HU" sz="1600" dirty="0" err="1">
                <a:cs typeface="Times New Roman" panose="02020603050405020304" pitchFamily="18" charset="0"/>
              </a:rPr>
              <a:t>acCcC</a:t>
            </a:r>
            <a:r>
              <a:rPr lang="hu-HU" sz="1600" dirty="0">
                <a:cs typeface="Times New Roman" panose="02020603050405020304" pitchFamily="18" charset="0"/>
              </a:rPr>
              <a:t> =&gt; </a:t>
            </a:r>
            <a:r>
              <a:rPr lang="hu-HU" sz="1600" dirty="0" err="1">
                <a:cs typeface="Times New Roman" panose="02020603050405020304" pitchFamily="18" charset="0"/>
              </a:rPr>
              <a:t>acDdcC</a:t>
            </a:r>
            <a:r>
              <a:rPr lang="hu-HU" sz="1600" dirty="0">
                <a:cs typeface="Times New Roman" panose="02020603050405020304" pitchFamily="18" charset="0"/>
              </a:rPr>
              <a:t> =&gt; </a:t>
            </a:r>
            <a:r>
              <a:rPr lang="hu-HU" sz="1600" dirty="0" err="1">
                <a:cs typeface="Times New Roman" panose="02020603050405020304" pitchFamily="18" charset="0"/>
              </a:rPr>
              <a:t>acedcC</a:t>
            </a:r>
            <a:endParaRPr lang="hu-HU" sz="1600" dirty="0">
              <a:cs typeface="Times New Roman" panose="02020603050405020304" pitchFamily="18" charset="0"/>
            </a:endParaRPr>
          </a:p>
          <a:p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>
                <a:cs typeface="Times New Roman" panose="02020603050405020304" pitchFamily="18" charset="0"/>
              </a:rPr>
              <a:t>=&gt; </a:t>
            </a:r>
            <a:r>
              <a:rPr lang="hu-HU" sz="1600" dirty="0" err="1">
                <a:cs typeface="Times New Roman" panose="02020603050405020304" pitchFamily="18" charset="0"/>
              </a:rPr>
              <a:t>acedcdDd</a:t>
            </a:r>
            <a:r>
              <a:rPr lang="hu-HU" sz="1600" dirty="0">
                <a:cs typeface="Times New Roman" panose="02020603050405020304" pitchFamily="18" charset="0"/>
              </a:rPr>
              <a:t> =&gt; </a:t>
            </a:r>
            <a:r>
              <a:rPr lang="hu-HU" sz="1600" dirty="0" err="1">
                <a:cs typeface="Times New Roman" panose="02020603050405020304" pitchFamily="18" charset="0"/>
              </a:rPr>
              <a:t>acedcded</a:t>
            </a:r>
            <a:r>
              <a:rPr lang="hu-HU" sz="1600" dirty="0">
                <a:cs typeface="Times New Roman" panose="02020603050405020304" pitchFamily="18" charset="0"/>
              </a:rPr>
              <a:t>  </a:t>
            </a:r>
            <a:endParaRPr lang="hu-HU" sz="1600" dirty="0"/>
          </a:p>
          <a:p>
            <a:r>
              <a:rPr lang="hu-HU" sz="1600" dirty="0">
                <a:cs typeface="Times New Roman" panose="02020603050405020304" pitchFamily="18" charset="0"/>
              </a:rPr>
              <a:t> </a:t>
            </a:r>
            <a:endParaRPr lang="hu-HU" sz="16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3681223" y="14594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1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39072" y="14594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2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069257" y="9652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6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5976571" y="81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8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869457" y="948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cs typeface="Times New Roman" panose="02020603050405020304" pitchFamily="18" charset="0"/>
              </a:rPr>
              <a:t>9</a:t>
            </a:r>
            <a:endParaRPr lang="hu-HU" sz="14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3485438" y="68455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7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644782" y="57887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9</a:t>
            </a:r>
          </a:p>
        </p:txBody>
      </p:sp>
      <p:sp>
        <p:nvSpPr>
          <p:cNvPr id="7" name="Szövegdoboz 6"/>
          <p:cNvSpPr txBox="1"/>
          <p:nvPr/>
        </p:nvSpPr>
        <p:spPr>
          <a:xfrm flipH="1">
            <a:off x="33264" y="2150390"/>
            <a:ext cx="84249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Tétel</a:t>
            </a:r>
            <a:r>
              <a:rPr lang="en-US" sz="1600" dirty="0"/>
              <a:t>. A G </a:t>
            </a:r>
            <a:r>
              <a:rPr lang="en-US" sz="1600" dirty="0" err="1"/>
              <a:t>nyelvtan</a:t>
            </a:r>
            <a:r>
              <a:rPr lang="en-US" sz="1600" dirty="0"/>
              <a:t> </a:t>
            </a:r>
            <a:r>
              <a:rPr lang="en-US" sz="1600" dirty="0" err="1"/>
              <a:t>akkor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</a:t>
            </a:r>
            <a:r>
              <a:rPr lang="en-US" sz="1600" dirty="0" err="1"/>
              <a:t>csak</a:t>
            </a:r>
            <a:r>
              <a:rPr lang="en-US" sz="1600" dirty="0"/>
              <a:t> </a:t>
            </a:r>
            <a:r>
              <a:rPr lang="en-US" sz="1600" dirty="0" err="1"/>
              <a:t>akkor</a:t>
            </a:r>
            <a:r>
              <a:rPr lang="en-US" sz="1600" dirty="0"/>
              <a:t> LL(1) </a:t>
            </a:r>
            <a:r>
              <a:rPr lang="en-US" sz="1600" dirty="0" err="1"/>
              <a:t>nyelvtan</a:t>
            </a:r>
            <a:r>
              <a:rPr lang="en-US" sz="1600" dirty="0"/>
              <a:t>, ha </a:t>
            </a:r>
            <a:r>
              <a:rPr lang="en-US" sz="1600" dirty="0" err="1"/>
              <a:t>minden</a:t>
            </a:r>
            <a:r>
              <a:rPr lang="en-US" sz="1600" dirty="0"/>
              <a:t> A </a:t>
            </a:r>
            <a:r>
              <a:rPr lang="en-US" sz="1600" dirty="0" err="1"/>
              <a:t>nemterminális</a:t>
            </a:r>
            <a:r>
              <a:rPr lang="en-US" sz="1600" dirty="0"/>
              <a:t> </a:t>
            </a:r>
            <a:r>
              <a:rPr lang="en-US" sz="1600" dirty="0" err="1"/>
              <a:t>szimbólum</a:t>
            </a:r>
            <a:r>
              <a:rPr lang="en-US" sz="1600" dirty="0"/>
              <a:t>   A → </a:t>
            </a:r>
            <a:r>
              <a:rPr lang="el-GR" sz="1600" dirty="0"/>
              <a:t>γ | δ </a:t>
            </a:r>
            <a:r>
              <a:rPr lang="en-US" sz="1600" dirty="0"/>
              <a:t>  </a:t>
            </a:r>
            <a:r>
              <a:rPr lang="en-US" sz="1600" dirty="0" err="1"/>
              <a:t>helyettesítési</a:t>
            </a:r>
            <a:r>
              <a:rPr lang="en-US" sz="1600" dirty="0"/>
              <a:t> </a:t>
            </a:r>
            <a:r>
              <a:rPr lang="en-US" sz="1600" dirty="0" err="1"/>
              <a:t>szabályaira</a:t>
            </a:r>
            <a:endParaRPr lang="en-US" sz="1600" dirty="0"/>
          </a:p>
          <a:p>
            <a:r>
              <a:rPr lang="hu-HU" sz="1600" dirty="0"/>
              <a:t>First</a:t>
            </a:r>
            <a:r>
              <a:rPr lang="hu-HU" sz="1600" baseline="-25000" dirty="0"/>
              <a:t>1</a:t>
            </a:r>
            <a:r>
              <a:rPr lang="hu-HU" sz="1600" dirty="0"/>
              <a:t>(</a:t>
            </a:r>
            <a:r>
              <a:rPr lang="el-GR" sz="1600" dirty="0"/>
              <a:t>γ</a:t>
            </a:r>
            <a:r>
              <a:rPr lang="hu-HU" sz="1600" dirty="0"/>
              <a:t>FOLLOW</a:t>
            </a:r>
            <a:r>
              <a:rPr lang="hu-HU" sz="1600" baseline="-25000" dirty="0"/>
              <a:t>1</a:t>
            </a:r>
            <a:r>
              <a:rPr lang="hu-HU" sz="1600" dirty="0"/>
              <a:t>(A)) ∩ First</a:t>
            </a:r>
            <a:r>
              <a:rPr lang="hu-HU" sz="1600" baseline="-25000" dirty="0"/>
              <a:t>1</a:t>
            </a:r>
            <a:r>
              <a:rPr lang="hu-HU" sz="1600" dirty="0"/>
              <a:t>(</a:t>
            </a:r>
            <a:r>
              <a:rPr lang="el-GR" sz="1600" dirty="0"/>
              <a:t>δ</a:t>
            </a:r>
            <a:r>
              <a:rPr lang="hu-HU" sz="1600" dirty="0"/>
              <a:t>FOLLOW</a:t>
            </a:r>
            <a:r>
              <a:rPr lang="hu-HU" sz="1600" baseline="-25000" dirty="0"/>
              <a:t>1</a:t>
            </a:r>
            <a:r>
              <a:rPr lang="hu-HU" sz="1600" dirty="0"/>
              <a:t>(A)) = ∅ .</a:t>
            </a:r>
          </a:p>
          <a:p>
            <a:endParaRPr lang="hu-HU" sz="1600" dirty="0"/>
          </a:p>
          <a:p>
            <a:r>
              <a:rPr lang="hu-HU" sz="1600" dirty="0" err="1"/>
              <a:t>FOLLOW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el-GR" sz="1600" dirty="0">
                <a:latin typeface="Arial"/>
                <a:cs typeface="Arial"/>
              </a:rPr>
              <a:t>β</a:t>
            </a:r>
            <a:r>
              <a:rPr lang="hu-HU" sz="1600" dirty="0"/>
              <a:t>)= {x | S</a:t>
            </a:r>
            <a:r>
              <a:rPr lang="en-US" sz="1600" dirty="0"/>
              <a:t>  </a:t>
            </a:r>
            <a:r>
              <a:rPr lang="es-ES" sz="1600" dirty="0"/>
              <a:t>⇒* αβγ  és x ∈ Firstk(γ)}, </a:t>
            </a:r>
          </a:p>
          <a:p>
            <a:r>
              <a:rPr lang="hu-HU" sz="1600" dirty="0"/>
              <a:t>é</a:t>
            </a:r>
            <a:r>
              <a:rPr lang="es-ES" sz="1600" dirty="0"/>
              <a:t>s ha</a:t>
            </a:r>
          </a:p>
          <a:p>
            <a:r>
              <a:rPr lang="el-GR" sz="1600" dirty="0"/>
              <a:t>λ ∈ </a:t>
            </a:r>
            <a:r>
              <a:rPr lang="hu-HU" sz="1600" dirty="0" err="1"/>
              <a:t>FOLLOW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(</a:t>
            </a:r>
            <a:r>
              <a:rPr lang="el-GR" sz="1600" dirty="0"/>
              <a:t>β), </a:t>
            </a:r>
            <a:r>
              <a:rPr lang="hu-HU" sz="1600" dirty="0"/>
              <a:t>akkor legyen </a:t>
            </a:r>
            <a:r>
              <a:rPr lang="hu-HU" sz="1600" dirty="0" err="1"/>
              <a:t>FOLLOW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(</a:t>
            </a:r>
            <a:r>
              <a:rPr lang="el-GR" sz="1600" dirty="0"/>
              <a:t>β) </a:t>
            </a:r>
            <a:r>
              <a:rPr lang="hu-HU" sz="1600" dirty="0"/>
              <a:t>&lt;</a:t>
            </a:r>
            <a:r>
              <a:rPr lang="el-GR" sz="1600" dirty="0"/>
              <a:t>= </a:t>
            </a:r>
            <a:r>
              <a:rPr lang="hu-HU" sz="1600" dirty="0" err="1"/>
              <a:t>FOLLOW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(</a:t>
            </a:r>
            <a:r>
              <a:rPr lang="el-GR" sz="1600" dirty="0"/>
              <a:t>β)\{λ }∪{#} </a:t>
            </a:r>
            <a:endParaRPr lang="en-US" sz="1600" dirty="0"/>
          </a:p>
          <a:p>
            <a:r>
              <a:rPr lang="el-GR" sz="1600" dirty="0"/>
              <a:t>(α, β, γ ∈  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)*), x ∈ V</a:t>
            </a:r>
            <a:r>
              <a:rPr lang="en-US" sz="1600" baseline="-25000" dirty="0"/>
              <a:t>T</a:t>
            </a:r>
            <a:r>
              <a:rPr lang="en-US" sz="1600" dirty="0"/>
              <a:t>*).</a:t>
            </a:r>
            <a:endParaRPr lang="hu-HU" sz="1600" dirty="0"/>
          </a:p>
          <a:p>
            <a:r>
              <a:rPr lang="hu-HU" sz="1600" dirty="0"/>
              <a:t>A  FOLLOW</a:t>
            </a:r>
            <a:r>
              <a:rPr lang="hu-HU" sz="1600" baseline="-25000" dirty="0"/>
              <a:t>1</a:t>
            </a:r>
            <a:r>
              <a:rPr lang="hu-HU" sz="1600" dirty="0"/>
              <a:t>(</a:t>
            </a:r>
            <a:r>
              <a:rPr lang="hu-HU" sz="1600" dirty="0">
                <a:latin typeface="Arial"/>
                <a:cs typeface="Arial"/>
              </a:rPr>
              <a:t>A</a:t>
            </a:r>
            <a:r>
              <a:rPr lang="hu-HU" sz="1600" dirty="0"/>
              <a:t>) tehát azokat a terminálisokat tartalmazza, melyek az S</a:t>
            </a:r>
            <a:r>
              <a:rPr lang="en-US" sz="1600" dirty="0"/>
              <a:t>  </a:t>
            </a:r>
            <a:r>
              <a:rPr lang="es-ES" sz="1600" dirty="0"/>
              <a:t>⇒* α</a:t>
            </a:r>
            <a:r>
              <a:rPr lang="hu-HU" sz="1600" dirty="0"/>
              <a:t>A</a:t>
            </a:r>
            <a:r>
              <a:rPr lang="es-ES" sz="1600" dirty="0"/>
              <a:t>γ </a:t>
            </a:r>
            <a:r>
              <a:rPr lang="en-US" sz="1600" dirty="0"/>
              <a:t>  </a:t>
            </a:r>
            <a:r>
              <a:rPr lang="es-ES" sz="1600" dirty="0"/>
              <a:t>⇒* α</a:t>
            </a:r>
            <a:r>
              <a:rPr lang="hu-HU" sz="1600" dirty="0" err="1"/>
              <a:t>Aw</a:t>
            </a:r>
            <a:r>
              <a:rPr lang="hu-HU" sz="1600" dirty="0"/>
              <a:t> levezetésben közvetlenül A mögött állnak. </a:t>
            </a:r>
            <a:r>
              <a:rPr lang="es-ES" sz="1600" dirty="0"/>
              <a:t> </a:t>
            </a:r>
            <a:endParaRPr lang="hu-HU" sz="1600" dirty="0"/>
          </a:p>
          <a:p>
            <a:endParaRPr lang="hu-HU" sz="1600" dirty="0"/>
          </a:p>
          <a:p>
            <a:endParaRPr lang="en-US" sz="1600" dirty="0"/>
          </a:p>
          <a:p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356191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74</a:t>
            </a:fld>
            <a:endParaRPr lang="hu-HU" altLang="hu-HU"/>
          </a:p>
        </p:txBody>
      </p:sp>
      <p:sp>
        <p:nvSpPr>
          <p:cNvPr id="5" name="Dátum helye 1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6" name="Dia számának helye 2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74</a:t>
            </a:fld>
            <a:endParaRPr lang="hu-HU" alt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12168" y="3508271"/>
            <a:ext cx="16689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Legyen például</a:t>
            </a:r>
          </a:p>
          <a:p>
            <a:r>
              <a:rPr lang="hu-HU" sz="1600" dirty="0"/>
              <a:t>S  </a:t>
            </a:r>
            <a:r>
              <a:rPr lang="hu-HU" sz="1600" dirty="0">
                <a:cs typeface="Times New Roman" panose="02020603050405020304" pitchFamily="18" charset="0"/>
              </a:rPr>
              <a:t>→ ABC</a:t>
            </a:r>
          </a:p>
          <a:p>
            <a:r>
              <a:rPr lang="hu-HU" sz="1600" dirty="0">
                <a:cs typeface="Times New Roman" panose="02020603050405020304" pitchFamily="18" charset="0"/>
              </a:rPr>
              <a:t>A</a:t>
            </a:r>
            <a:r>
              <a:rPr lang="hu-HU" sz="1600" dirty="0"/>
              <a:t>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 err="1">
                <a:cs typeface="Times New Roman" panose="02020603050405020304" pitchFamily="18" charset="0"/>
              </a:rPr>
              <a:t>a</a:t>
            </a:r>
            <a:r>
              <a:rPr lang="hu-HU" sz="1600" dirty="0">
                <a:cs typeface="Times New Roman" panose="02020603050405020304" pitchFamily="18" charset="0"/>
              </a:rPr>
              <a:t> | </a:t>
            </a:r>
            <a:r>
              <a:rPr lang="hu-HU" sz="1600" dirty="0" err="1">
                <a:cs typeface="Times New Roman" panose="02020603050405020304" pitchFamily="18" charset="0"/>
              </a:rPr>
              <a:t>Bbc</a:t>
            </a:r>
            <a:r>
              <a:rPr lang="hu-HU" sz="1600" dirty="0">
                <a:cs typeface="Times New Roman" panose="02020603050405020304" pitchFamily="18" charset="0"/>
              </a:rPr>
              <a:t> | </a:t>
            </a:r>
            <a:r>
              <a:rPr lang="hu-HU" sz="1600" dirty="0" err="1">
                <a:cs typeface="Times New Roman" panose="02020603050405020304" pitchFamily="18" charset="0"/>
              </a:rPr>
              <a:t>Ccd</a:t>
            </a:r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/>
              <a:t>B 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 err="1">
                <a:cs typeface="Times New Roman" panose="02020603050405020304" pitchFamily="18" charset="0"/>
              </a:rPr>
              <a:t>bBb</a:t>
            </a:r>
            <a:r>
              <a:rPr lang="hu-HU" sz="1600" dirty="0">
                <a:cs typeface="Times New Roman" panose="02020603050405020304" pitchFamily="18" charset="0"/>
              </a:rPr>
              <a:t> | </a:t>
            </a:r>
            <a:r>
              <a:rPr lang="hu-HU" sz="1600" dirty="0" err="1">
                <a:cs typeface="Times New Roman" panose="02020603050405020304" pitchFamily="18" charset="0"/>
              </a:rPr>
              <a:t>cCc</a:t>
            </a:r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/>
              <a:t>C 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 err="1">
                <a:cs typeface="Times New Roman" panose="02020603050405020304" pitchFamily="18" charset="0"/>
              </a:rPr>
              <a:t>dDd</a:t>
            </a:r>
            <a:r>
              <a:rPr lang="hu-HU" sz="1600" dirty="0">
                <a:cs typeface="Times New Roman" panose="02020603050405020304" pitchFamily="18" charset="0"/>
              </a:rPr>
              <a:t> | </a:t>
            </a:r>
            <a:r>
              <a:rPr lang="hu-HU" sz="1600" dirty="0" err="1">
                <a:cs typeface="Times New Roman" panose="02020603050405020304" pitchFamily="18" charset="0"/>
              </a:rPr>
              <a:t>Dd</a:t>
            </a:r>
            <a:endParaRPr lang="hu-HU" sz="1600" dirty="0">
              <a:cs typeface="Times New Roman" panose="02020603050405020304" pitchFamily="18" charset="0"/>
            </a:endParaRPr>
          </a:p>
          <a:p>
            <a:r>
              <a:rPr lang="hu-HU" sz="1600" dirty="0"/>
              <a:t>D  </a:t>
            </a:r>
            <a:r>
              <a:rPr lang="hu-HU" sz="1600" dirty="0">
                <a:cs typeface="Times New Roman" panose="02020603050405020304" pitchFamily="18" charset="0"/>
              </a:rPr>
              <a:t>→ e</a:t>
            </a:r>
          </a:p>
          <a:p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1520" y="116632"/>
            <a:ext cx="89803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FOLLOW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(x), </a:t>
            </a:r>
            <a:r>
              <a:rPr lang="hu-HU" sz="1600" dirty="0" err="1"/>
              <a:t>x</a:t>
            </a:r>
            <a:r>
              <a:rPr lang="hu-HU" sz="1600" dirty="0"/>
              <a:t>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N</a:t>
            </a:r>
            <a:r>
              <a:rPr lang="en-US" sz="1600" dirty="0">
                <a:cs typeface="Arial" panose="020B0604020202020204" pitchFamily="34" charset="0"/>
              </a:rPr>
              <a:t> ∪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kiszámítása: </a:t>
            </a:r>
          </a:p>
          <a:p>
            <a:endParaRPr lang="hu-HU" sz="1600" dirty="0"/>
          </a:p>
          <a:p>
            <a:pPr marL="342900" indent="-342900">
              <a:buAutoNum type="arabicPeriod"/>
            </a:pPr>
            <a:r>
              <a:rPr lang="hu-HU" sz="1600" dirty="0"/>
              <a:t>Minden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/>
              <a:t> és i </a:t>
            </a:r>
            <a:r>
              <a:rPr lang="hu-HU" altLang="en-US" sz="1400" dirty="0">
                <a:latin typeface="Times New Roman" charset="0"/>
                <a:sym typeface="Symbol" pitchFamily="18" charset="2"/>
              </a:rPr>
              <a:t></a:t>
            </a:r>
            <a:r>
              <a:rPr lang="hu-HU" altLang="en-US" sz="1600" dirty="0">
                <a:latin typeface="Times New Roman" charset="0"/>
                <a:sym typeface="Symbol" pitchFamily="18" charset="2"/>
              </a:rPr>
              <a:t> 0 </a:t>
            </a:r>
            <a:r>
              <a:rPr lang="hu-HU" sz="1600" dirty="0"/>
              <a:t>esetén H’</a:t>
            </a:r>
            <a:r>
              <a:rPr lang="hu-HU" sz="1600" baseline="-25000" dirty="0">
                <a:cs typeface="Arial" panose="020B0604020202020204" pitchFamily="34" charset="0"/>
              </a:rPr>
              <a:t>i </a:t>
            </a:r>
            <a:r>
              <a:rPr lang="hu-HU" sz="1600" dirty="0"/>
              <a:t>(a) ={</a:t>
            </a:r>
            <a:r>
              <a:rPr lang="hu-HU" sz="1600" dirty="0" err="1"/>
              <a:t>a</a:t>
            </a:r>
            <a:r>
              <a:rPr lang="hu-HU" sz="1600" dirty="0"/>
              <a:t>},</a:t>
            </a:r>
          </a:p>
          <a:p>
            <a:r>
              <a:rPr lang="hu-HU" sz="1600" dirty="0"/>
              <a:t>2. Legyen 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(S)={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>
                <a:cs typeface="Arial" panose="020B0604020202020204" pitchFamily="34" charset="0"/>
              </a:rPr>
              <a:t>} és  </a:t>
            </a:r>
            <a:r>
              <a:rPr lang="hu-HU" sz="1600" dirty="0"/>
              <a:t>minden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\{S} esetén H’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(A)=</a:t>
            </a:r>
            <a:r>
              <a:rPr lang="hu-HU" sz="1600" dirty="0"/>
              <a:t>∅</a:t>
            </a:r>
            <a:endParaRPr lang="hu-HU" sz="1600" dirty="0">
              <a:cs typeface="Arial" panose="020B0604020202020204" pitchFamily="34" charset="0"/>
            </a:endParaRPr>
          </a:p>
          <a:p>
            <a:r>
              <a:rPr lang="hu-HU" sz="1600" dirty="0">
                <a:cs typeface="Arial" panose="020B0604020202020204" pitchFamily="34" charset="0"/>
              </a:rPr>
              <a:t>3. Ha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H’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(A), H’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 (A), …, 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mind ismertek, </a:t>
            </a:r>
          </a:p>
          <a:p>
            <a:r>
              <a:rPr lang="hu-HU" sz="1600" dirty="0">
                <a:cs typeface="Arial" panose="020B0604020202020204" pitchFamily="34" charset="0"/>
              </a:rPr>
              <a:t>    akkor  H’</a:t>
            </a:r>
            <a:r>
              <a:rPr lang="hu-HU" sz="1600" baseline="-25000" dirty="0">
                <a:cs typeface="Arial" panose="020B0604020202020204" pitchFamily="34" charset="0"/>
              </a:rPr>
              <a:t>i+1</a:t>
            </a:r>
            <a:r>
              <a:rPr lang="hu-HU" sz="1600" dirty="0">
                <a:cs typeface="Arial" panose="020B0604020202020204" pitchFamily="34" charset="0"/>
              </a:rPr>
              <a:t> (A)= 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</a:t>
            </a:r>
            <a:r>
              <a:rPr lang="en-US" sz="1600" dirty="0"/>
              <a:t>∪</a:t>
            </a:r>
            <a:r>
              <a:rPr lang="hu-HU" sz="1600" dirty="0"/>
              <a:t> </a:t>
            </a:r>
            <a:r>
              <a:rPr lang="hu-HU" sz="1600" dirty="0">
                <a:cs typeface="Arial" panose="020B0604020202020204" pitchFamily="34" charset="0"/>
              </a:rPr>
              <a:t>{x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baseline="-25000" dirty="0">
                <a:cs typeface="Arial" panose="020B0604020202020204" pitchFamily="34" charset="0"/>
              </a:rPr>
              <a:t>  </a:t>
            </a:r>
            <a:r>
              <a:rPr lang="en-US" sz="1600" dirty="0">
                <a:cs typeface="Arial" panose="020B0604020202020204" pitchFamily="34" charset="0"/>
              </a:rPr>
              <a:t>∪</a:t>
            </a:r>
            <a:r>
              <a:rPr lang="hu-HU" sz="1600" dirty="0">
                <a:cs typeface="Arial" panose="020B0604020202020204" pitchFamily="34" charset="0"/>
              </a:rPr>
              <a:t> {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>
                <a:cs typeface="Arial" panose="020B0604020202020204" pitchFamily="34" charset="0"/>
              </a:rPr>
              <a:t>}|  x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hu-HU" sz="1600" dirty="0">
                <a:cs typeface="Arial" panose="020B0604020202020204" pitchFamily="34" charset="0"/>
              </a:rPr>
              <a:t>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| </a:t>
            </a:r>
            <a:r>
              <a:rPr lang="hu-HU" sz="1600" dirty="0" err="1">
                <a:cs typeface="Arial" panose="020B0604020202020204" pitchFamily="34" charset="0"/>
              </a:rPr>
              <a:t>B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A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H, 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,</a:t>
            </a:r>
            <a:r>
              <a:rPr lang="el-GR" sz="1600" dirty="0"/>
              <a:t>β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l-GR" sz="1600" dirty="0"/>
              <a:t>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</a:t>
            </a:r>
            <a:r>
              <a:rPr lang="hu-HU" sz="1600" dirty="0">
                <a:cs typeface="Arial" panose="020B0604020202020204" pitchFamily="34" charset="0"/>
              </a:rPr>
              <a:t>}</a:t>
            </a:r>
          </a:p>
          <a:p>
            <a:r>
              <a:rPr lang="hu-HU" sz="1600" dirty="0">
                <a:cs typeface="Arial" panose="020B0604020202020204" pitchFamily="34" charset="0"/>
              </a:rPr>
              <a:t>    vagyis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baseline="-25000" dirty="0">
                <a:cs typeface="Arial" panose="020B0604020202020204" pitchFamily="34" charset="0"/>
              </a:rPr>
              <a:t>+1</a:t>
            </a:r>
            <a:r>
              <a:rPr lang="hu-HU" sz="1600" dirty="0">
                <a:cs typeface="Arial" panose="020B0604020202020204" pitchFamily="34" charset="0"/>
              </a:rPr>
              <a:t> (A)= 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</a:t>
            </a:r>
            <a:r>
              <a:rPr lang="en-US" sz="1600" dirty="0"/>
              <a:t>∪</a:t>
            </a:r>
            <a:r>
              <a:rPr lang="hu-HU" sz="1600" dirty="0"/>
              <a:t> {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| </a:t>
            </a:r>
            <a:r>
              <a:rPr lang="hu-HU" sz="1600" dirty="0" err="1">
                <a:cs typeface="Arial" panose="020B0604020202020204" pitchFamily="34" charset="0"/>
              </a:rPr>
              <a:t>B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A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H, 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,</a:t>
            </a:r>
            <a:r>
              <a:rPr lang="el-GR" sz="1600" dirty="0"/>
              <a:t>β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l-GR" sz="1600" dirty="0"/>
              <a:t>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</a:t>
            </a:r>
            <a:r>
              <a:rPr lang="hu-HU" sz="1600" dirty="0">
                <a:cs typeface="Arial" panose="020B0604020202020204" pitchFamily="34" charset="0"/>
              </a:rPr>
              <a:t>}</a:t>
            </a:r>
          </a:p>
          <a:p>
            <a:r>
              <a:rPr lang="hu-HU" sz="1600" dirty="0">
                <a:cs typeface="Arial" panose="020B0604020202020204" pitchFamily="34" charset="0"/>
              </a:rPr>
              <a:t>     3.1 {FIRST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| </a:t>
            </a:r>
            <a:r>
              <a:rPr lang="hu-HU" sz="1600" dirty="0" err="1">
                <a:cs typeface="Arial" panose="020B0604020202020204" pitchFamily="34" charset="0"/>
              </a:rPr>
              <a:t>B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A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H, 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,</a:t>
            </a:r>
            <a:r>
              <a:rPr lang="el-GR" sz="1600" dirty="0"/>
              <a:t>β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l-GR" sz="1600" dirty="0"/>
              <a:t>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</a:t>
            </a:r>
            <a:r>
              <a:rPr lang="hu-HU" sz="1600" dirty="0">
                <a:cs typeface="Arial" panose="020B0604020202020204" pitchFamily="34" charset="0"/>
              </a:rPr>
              <a:t>}halmaz elemeinek kiszámítása: </a:t>
            </a:r>
          </a:p>
          <a:p>
            <a:r>
              <a:rPr lang="hu-HU" sz="1600" dirty="0">
                <a:cs typeface="Arial" panose="020B0604020202020204" pitchFamily="34" charset="0"/>
              </a:rPr>
              <a:t>          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=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) </a:t>
            </a:r>
            <a:r>
              <a:rPr lang="en-US" sz="1600" dirty="0"/>
              <a:t>∪</a:t>
            </a:r>
            <a:r>
              <a:rPr lang="hu-HU" sz="1600" dirty="0"/>
              <a:t> 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 ha 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>
                <a:cs typeface="Times New Roman" panose="02020603050405020304" pitchFamily="18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)   (FIRST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/>
              <a:t>) kiszámítását </a:t>
            </a:r>
            <a:r>
              <a:rPr lang="hu-HU" sz="1600" dirty="0" err="1"/>
              <a:t>ld</a:t>
            </a:r>
            <a:r>
              <a:rPr lang="hu-HU" sz="1600" dirty="0"/>
              <a:t> előbb)</a:t>
            </a:r>
            <a:endParaRPr lang="hu-HU" sz="1600" dirty="0">
              <a:cs typeface="Arial" panose="020B0604020202020204" pitchFamily="34" charset="0"/>
            </a:endParaRPr>
          </a:p>
          <a:p>
            <a:r>
              <a:rPr lang="hu-HU" sz="1600" dirty="0">
                <a:cs typeface="Arial" panose="020B0604020202020204" pitchFamily="34" charset="0"/>
              </a:rPr>
              <a:t>          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=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)  ha 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>
                <a:cs typeface="Times New Roman" panose="02020603050405020304" pitchFamily="18" charset="0"/>
              </a:rPr>
              <a:t> </a:t>
            </a:r>
            <a:r>
              <a:rPr lang="hu-HU" sz="1600" dirty="0">
                <a:cs typeface="Arial" panose="020B0604020202020204" pitchFamily="34" charset="0"/>
              </a:rPr>
              <a:t>nem eleme 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)</a:t>
            </a:r>
            <a:r>
              <a:rPr lang="hu-HU" sz="1600" dirty="0" err="1">
                <a:cs typeface="Arial" panose="020B0604020202020204" pitchFamily="34" charset="0"/>
              </a:rPr>
              <a:t>-nek</a:t>
            </a:r>
            <a:endParaRPr lang="hu-HU" sz="1600" dirty="0">
              <a:cs typeface="Arial" panose="020B0604020202020204" pitchFamily="34" charset="0"/>
            </a:endParaRPr>
          </a:p>
          <a:p>
            <a:r>
              <a:rPr lang="hu-HU" sz="1600" dirty="0">
                <a:cs typeface="Arial" panose="020B0604020202020204" pitchFamily="34" charset="0"/>
              </a:rPr>
              <a:t>4. Ha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= H’</a:t>
            </a:r>
            <a:r>
              <a:rPr lang="hu-HU" sz="1600" baseline="-25000" dirty="0">
                <a:cs typeface="Arial" panose="020B0604020202020204" pitchFamily="34" charset="0"/>
              </a:rPr>
              <a:t>i+1</a:t>
            </a:r>
            <a:r>
              <a:rPr lang="hu-HU" sz="1600" dirty="0">
                <a:cs typeface="Arial" panose="020B0604020202020204" pitchFamily="34" charset="0"/>
              </a:rPr>
              <a:t> (A)  akkor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</a:t>
            </a:r>
          </a:p>
          <a:p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FOLLOW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(A) = 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</a:t>
            </a:r>
            <a:r>
              <a:rPr lang="hu-HU" sz="1600" dirty="0"/>
              <a:t> és kész vagyunk, különben i+1 </a:t>
            </a:r>
            <a:r>
              <a:rPr lang="hu-HU" sz="1600" dirty="0">
                <a:cs typeface="Times New Roman" panose="02020603050405020304" pitchFamily="18" charset="0"/>
              </a:rPr>
              <a:t>→ i és ugrás 3-ra</a:t>
            </a:r>
            <a:endParaRPr lang="hu-HU" sz="1600" dirty="0">
              <a:cs typeface="Arial" panose="020B0604020202020204" pitchFamily="34" charset="0"/>
            </a:endParaRP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12179"/>
              </p:ext>
            </p:extLst>
          </p:nvPr>
        </p:nvGraphicFramePr>
        <p:xfrm>
          <a:off x="2590801" y="4019401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9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284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H’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  <a:latin typeface="SansSerif"/>
                        </a:rPr>
                        <a:t>#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H’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effectLst/>
                          <a:latin typeface="SansSerif"/>
                        </a:rPr>
                        <a:t>#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d,e,b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aseline="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u-HU" sz="1600" dirty="0">
                          <a:effectLst/>
                          <a:latin typeface="SansSerif"/>
                        </a:rPr>
                        <a:t>#</a:t>
                      </a:r>
                      <a:r>
                        <a:rPr lang="hu-HU" sz="1600" dirty="0"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hu-HU" sz="1600" dirty="0">
                          <a:cs typeface="+mn-cs"/>
                        </a:rPr>
                        <a:t>c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H’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effectLst/>
                          <a:latin typeface="SansSerif"/>
                        </a:rPr>
                        <a:t>#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b,c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d,e,b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aseline="0" dirty="0"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hu-HU" dirty="0">
                          <a:effectLst/>
                          <a:latin typeface="SansSerif"/>
                        </a:rPr>
                        <a:t>#</a:t>
                      </a:r>
                      <a:r>
                        <a:rPr lang="hu-HU" sz="1800" dirty="0"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hu-HU" sz="1800" dirty="0">
                          <a:cs typeface="+mn-cs"/>
                        </a:rPr>
                        <a:t>c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aseline="0" dirty="0">
                          <a:cs typeface="Times New Roman" panose="02020603050405020304" pitchFamily="18" charset="0"/>
                        </a:rPr>
                        <a:t> 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FOLLOW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effectLst/>
                          <a:latin typeface="SansSerif"/>
                        </a:rPr>
                        <a:t>#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b,c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d,e,b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aseline="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u-HU" sz="1600" dirty="0">
                          <a:effectLst/>
                          <a:latin typeface="SansSerif"/>
                        </a:rPr>
                        <a:t>#</a:t>
                      </a:r>
                      <a:r>
                        <a:rPr lang="hu-HU" sz="1600" dirty="0"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hu-HU" sz="1600" dirty="0">
                          <a:cs typeface="+mn-cs"/>
                        </a:rPr>
                        <a:t>c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61766"/>
              </p:ext>
            </p:extLst>
          </p:nvPr>
        </p:nvGraphicFramePr>
        <p:xfrm>
          <a:off x="2590800" y="3429000"/>
          <a:ext cx="6120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03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98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FIRST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a,b,c,d,e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539552" y="5509736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Pld </a:t>
            </a:r>
            <a:r>
              <a:rPr lang="hu-HU" sz="1400" dirty="0">
                <a:cs typeface="Arial" panose="020B0604020202020204" pitchFamily="34" charset="0"/>
              </a:rPr>
              <a:t>H</a:t>
            </a:r>
            <a:r>
              <a:rPr lang="hu-HU" sz="1400" baseline="-25000" dirty="0">
                <a:cs typeface="Arial" panose="020B0604020202020204" pitchFamily="34" charset="0"/>
              </a:rPr>
              <a:t>1</a:t>
            </a:r>
            <a:r>
              <a:rPr lang="hu-HU" sz="1400" dirty="0">
                <a:cs typeface="Arial" panose="020B0604020202020204" pitchFamily="34" charset="0"/>
              </a:rPr>
              <a:t>’ (C): </a:t>
            </a:r>
          </a:p>
          <a:p>
            <a:r>
              <a:rPr lang="hu-HU" sz="1400" dirty="0"/>
              <a:t> </a:t>
            </a:r>
            <a:r>
              <a:rPr lang="el-GR" sz="1400" dirty="0">
                <a:cs typeface="Times New Roman" panose="02020603050405020304" pitchFamily="18" charset="0"/>
              </a:rPr>
              <a:t>λ</a:t>
            </a:r>
            <a:r>
              <a:rPr lang="hu-HU" sz="1400" dirty="0">
                <a:cs typeface="Times New Roman" panose="02020603050405020304" pitchFamily="18" charset="0"/>
              </a:rPr>
              <a:t> az </a:t>
            </a:r>
            <a:r>
              <a:rPr lang="hu-HU" sz="1400" dirty="0"/>
              <a:t>S  </a:t>
            </a:r>
            <a:r>
              <a:rPr lang="hu-HU" sz="1400" dirty="0">
                <a:cs typeface="Times New Roman" panose="02020603050405020304" pitchFamily="18" charset="0"/>
              </a:rPr>
              <a:t>→ ABC</a:t>
            </a:r>
          </a:p>
          <a:p>
            <a:r>
              <a:rPr lang="hu-HU" sz="1400" dirty="0">
                <a:cs typeface="Times New Roman" panose="02020603050405020304" pitchFamily="18" charset="0"/>
              </a:rPr>
              <a:t>    és </a:t>
            </a:r>
            <a:r>
              <a:rPr lang="el-GR" sz="1400" dirty="0">
                <a:cs typeface="Times New Roman" panose="02020603050405020304" pitchFamily="18" charset="0"/>
              </a:rPr>
              <a:t>λ</a:t>
            </a:r>
            <a:r>
              <a:rPr lang="el-GR" sz="1400" dirty="0">
                <a:cs typeface="Arial" panose="020B0604020202020204" pitchFamily="34" charset="0"/>
              </a:rPr>
              <a:t> ∈</a:t>
            </a:r>
            <a:r>
              <a:rPr lang="hu-HU" sz="1400" dirty="0">
                <a:cs typeface="Arial" panose="020B0604020202020204" pitchFamily="34" charset="0"/>
              </a:rPr>
              <a:t> H’</a:t>
            </a:r>
            <a:r>
              <a:rPr lang="hu-HU" sz="1400" baseline="-25000" dirty="0">
                <a:cs typeface="Arial" panose="020B0604020202020204" pitchFamily="34" charset="0"/>
              </a:rPr>
              <a:t>0</a:t>
            </a:r>
            <a:r>
              <a:rPr lang="hu-HU" sz="1400" dirty="0"/>
              <a:t> (S)</a:t>
            </a:r>
            <a:endParaRPr lang="hu-HU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659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394A-8C2E-4052-A4CC-2ACB26890E8A}" type="slidenum">
              <a:rPr lang="hu-HU" altLang="hu-HU" smtClean="0"/>
              <a:pPr/>
              <a:t>75</a:t>
            </a:fld>
            <a:endParaRPr lang="hu-HU" altLang="hu-HU"/>
          </a:p>
        </p:txBody>
      </p:sp>
      <p:sp>
        <p:nvSpPr>
          <p:cNvPr id="5" name="Dátum helye 1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6" name="Dia számának helye 2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75</a:t>
            </a:fld>
            <a:endParaRPr lang="hu-HU" altLang="hu-HU"/>
          </a:p>
        </p:txBody>
      </p:sp>
      <p:sp>
        <p:nvSpPr>
          <p:cNvPr id="7" name="Dátum helye 1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8" name="Dia számának helye 2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75</a:t>
            </a:fld>
            <a:endParaRPr lang="hu-HU" altLang="hu-HU"/>
          </a:p>
        </p:txBody>
      </p:sp>
      <p:sp>
        <p:nvSpPr>
          <p:cNvPr id="9" name="Szövegdoboz 8"/>
          <p:cNvSpPr txBox="1"/>
          <p:nvPr/>
        </p:nvSpPr>
        <p:spPr>
          <a:xfrm>
            <a:off x="595556" y="2152457"/>
            <a:ext cx="14574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Legyen például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S → TE', 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E' → +TE’ |  λ, 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T → FT’ 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T' → </a:t>
            </a:r>
            <a:r>
              <a:rPr lang="hu-HU" altLang="hu-HU" sz="1600">
                <a:solidFill>
                  <a:srgbClr val="000000"/>
                </a:solidFill>
              </a:rPr>
              <a:t>*FT’ </a:t>
            </a:r>
            <a:r>
              <a:rPr lang="hu-HU" altLang="hu-HU" sz="1600" dirty="0">
                <a:solidFill>
                  <a:srgbClr val="000000"/>
                </a:solidFill>
              </a:rPr>
              <a:t>|  λ,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 F → (S) | i 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nyelvtanhoz 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tartozó LL(1) 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elemző</a:t>
            </a:r>
            <a:endParaRPr lang="hu-HU" sz="1600" dirty="0"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95536" y="116632"/>
            <a:ext cx="64797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(x), </a:t>
            </a:r>
            <a:r>
              <a:rPr lang="hu-HU" sz="1600" dirty="0" err="1"/>
              <a:t>x</a:t>
            </a:r>
            <a:r>
              <a:rPr lang="hu-HU" sz="1600" dirty="0"/>
              <a:t>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N</a:t>
            </a:r>
            <a:r>
              <a:rPr lang="en-US" sz="1600" dirty="0">
                <a:cs typeface="Arial" panose="020B0604020202020204" pitchFamily="34" charset="0"/>
              </a:rPr>
              <a:t> ∪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kiszámítása </a:t>
            </a:r>
            <a:r>
              <a:rPr lang="hu-HU" sz="1600" b="1" dirty="0"/>
              <a:t>ismét</a:t>
            </a:r>
            <a:r>
              <a:rPr lang="hu-HU" sz="1600" dirty="0"/>
              <a:t>: </a:t>
            </a:r>
          </a:p>
          <a:p>
            <a:pPr marL="342900" indent="-342900">
              <a:buAutoNum type="arabicPeriod"/>
            </a:pPr>
            <a:r>
              <a:rPr lang="hu-HU" sz="1600" dirty="0"/>
              <a:t>Minden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/>
              <a:t> és i </a:t>
            </a:r>
            <a:r>
              <a:rPr lang="hu-HU" altLang="en-US" sz="1400" dirty="0">
                <a:latin typeface="Times New Roman" charset="0"/>
                <a:sym typeface="Symbol" pitchFamily="18" charset="2"/>
              </a:rPr>
              <a:t></a:t>
            </a:r>
            <a:r>
              <a:rPr lang="hu-HU" altLang="en-US" sz="1600" dirty="0">
                <a:latin typeface="Times New Roman" charset="0"/>
                <a:sym typeface="Symbol" pitchFamily="18" charset="2"/>
              </a:rPr>
              <a:t> 0 </a:t>
            </a:r>
            <a:r>
              <a:rPr lang="hu-HU" sz="1600" dirty="0"/>
              <a:t>esetén </a:t>
            </a:r>
            <a:r>
              <a:rPr lang="hu-HU" sz="1600" dirty="0" err="1"/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baseline="-25000" dirty="0">
                <a:cs typeface="Arial" panose="020B0604020202020204" pitchFamily="34" charset="0"/>
              </a:rPr>
              <a:t> </a:t>
            </a:r>
            <a:r>
              <a:rPr lang="hu-HU" sz="1600" dirty="0"/>
              <a:t>(a) ={</a:t>
            </a:r>
            <a:r>
              <a:rPr lang="hu-HU" sz="1600" dirty="0" err="1"/>
              <a:t>a</a:t>
            </a:r>
            <a:r>
              <a:rPr lang="hu-HU" sz="1600" dirty="0"/>
              <a:t>},</a:t>
            </a:r>
          </a:p>
          <a:p>
            <a:r>
              <a:rPr lang="hu-HU" sz="1600" dirty="0"/>
              <a:t>2. Legyen minden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H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(A)={</a:t>
            </a:r>
            <a:r>
              <a:rPr lang="hu-HU" sz="1600" dirty="0" err="1">
                <a:cs typeface="Arial" panose="020B0604020202020204" pitchFamily="34" charset="0"/>
              </a:rPr>
              <a:t>a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>
                <a:cs typeface="Arial" panose="020B0604020202020204" pitchFamily="34" charset="0"/>
              </a:rPr>
              <a:t> | A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 err="1">
                <a:cs typeface="Times New Roman" panose="02020603050405020304" pitchFamily="18" charset="0"/>
              </a:rPr>
              <a:t>a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H}</a:t>
            </a:r>
          </a:p>
          <a:p>
            <a:r>
              <a:rPr lang="hu-HU" sz="1600" dirty="0">
                <a:cs typeface="Arial" panose="020B0604020202020204" pitchFamily="34" charset="0"/>
              </a:rPr>
              <a:t>3. Ha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H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(A), H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 (A), …,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mind ismertek, </a:t>
            </a:r>
          </a:p>
          <a:p>
            <a:r>
              <a:rPr lang="hu-HU" sz="1600" dirty="0">
                <a:cs typeface="Arial" panose="020B0604020202020204" pitchFamily="34" charset="0"/>
              </a:rPr>
              <a:t>    akkor 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baseline="-25000" dirty="0">
                <a:cs typeface="Arial" panose="020B0604020202020204" pitchFamily="34" charset="0"/>
              </a:rPr>
              <a:t>+1</a:t>
            </a:r>
            <a:r>
              <a:rPr lang="hu-HU" sz="1600" dirty="0">
                <a:cs typeface="Arial" panose="020B0604020202020204" pitchFamily="34" charset="0"/>
              </a:rPr>
              <a:t> (A)=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</a:t>
            </a:r>
            <a:r>
              <a:rPr lang="hu-HU" sz="1600" dirty="0" err="1">
                <a:cs typeface="Arial" panose="020B0604020202020204" pitchFamily="34" charset="0"/>
              </a:rPr>
              <a:t>A</a:t>
            </a:r>
            <a:r>
              <a:rPr lang="hu-HU" sz="1600" dirty="0">
                <a:cs typeface="Arial" panose="020B0604020202020204" pitchFamily="34" charset="0"/>
              </a:rPr>
              <a:t>) </a:t>
            </a:r>
            <a:r>
              <a:rPr lang="en-US" sz="1600" dirty="0"/>
              <a:t>∪</a:t>
            </a:r>
            <a:r>
              <a:rPr lang="hu-HU" sz="1600" dirty="0"/>
              <a:t> </a:t>
            </a:r>
            <a:r>
              <a:rPr lang="hu-HU" sz="1600" dirty="0">
                <a:cs typeface="Arial" panose="020B0604020202020204" pitchFamily="34" charset="0"/>
              </a:rPr>
              <a:t>{a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(X) | A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hu-HU" sz="1600" dirty="0">
                <a:cs typeface="Arial" panose="020B0604020202020204" pitchFamily="34" charset="0"/>
              </a:rPr>
              <a:t>X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H, X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N</a:t>
            </a:r>
            <a:r>
              <a:rPr lang="en-US" sz="1600" dirty="0">
                <a:cs typeface="Arial" panose="020B0604020202020204" pitchFamily="34" charset="0"/>
              </a:rPr>
              <a:t> ∪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>
                <a:cs typeface="Arial" panose="020B0604020202020204" pitchFamily="34" charset="0"/>
              </a:rPr>
              <a:t>}</a:t>
            </a:r>
          </a:p>
          <a:p>
            <a:r>
              <a:rPr lang="hu-HU" sz="1600" dirty="0">
                <a:cs typeface="Arial" panose="020B0604020202020204" pitchFamily="34" charset="0"/>
              </a:rPr>
              <a:t>4. Ha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=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baseline="-25000" dirty="0">
                <a:cs typeface="Arial" panose="020B0604020202020204" pitchFamily="34" charset="0"/>
              </a:rPr>
              <a:t>+1</a:t>
            </a:r>
            <a:r>
              <a:rPr lang="hu-HU" sz="1600" dirty="0">
                <a:cs typeface="Arial" panose="020B0604020202020204" pitchFamily="34" charset="0"/>
              </a:rPr>
              <a:t> (A)  akkor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</a:t>
            </a:r>
          </a:p>
          <a:p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(A) =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</a:t>
            </a:r>
            <a:r>
              <a:rPr lang="hu-HU" sz="1600" dirty="0" err="1">
                <a:cs typeface="Arial" panose="020B0604020202020204" pitchFamily="34" charset="0"/>
              </a:rPr>
              <a:t>A</a:t>
            </a:r>
            <a:r>
              <a:rPr lang="hu-HU" sz="1600" dirty="0">
                <a:cs typeface="Arial" panose="020B0604020202020204" pitchFamily="34" charset="0"/>
              </a:rPr>
              <a:t>)</a:t>
            </a:r>
            <a:r>
              <a:rPr lang="hu-HU" sz="1600" dirty="0"/>
              <a:t> és kész vagyunk, különben i+1 </a:t>
            </a:r>
            <a:r>
              <a:rPr lang="hu-HU" sz="1600" dirty="0">
                <a:cs typeface="Times New Roman" panose="02020603050405020304" pitchFamily="18" charset="0"/>
              </a:rPr>
              <a:t>→ i és ugrás 3-ra</a:t>
            </a:r>
            <a:endParaRPr lang="hu-HU" sz="1600" dirty="0">
              <a:cs typeface="Arial" panose="020B0604020202020204" pitchFamily="34" charset="0"/>
            </a:endParaRPr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99456"/>
              </p:ext>
            </p:extLst>
          </p:nvPr>
        </p:nvGraphicFramePr>
        <p:xfrm>
          <a:off x="2267744" y="1932514"/>
          <a:ext cx="6096000" cy="190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9095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+,</a:t>
                      </a:r>
                      <a:r>
                        <a:rPr lang="hu-HU" altLang="hu-HU" sz="1600" dirty="0">
                          <a:solidFill>
                            <a:srgbClr val="000000"/>
                          </a:solidFill>
                        </a:rPr>
                        <a:t>   λ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hu-HU" sz="1600" dirty="0">
                          <a:solidFill>
                            <a:srgbClr val="000000"/>
                          </a:solidFill>
                        </a:rPr>
                        <a:t> *, λ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(,i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+,</a:t>
                      </a:r>
                      <a:r>
                        <a:rPr lang="hu-HU" altLang="hu-HU" sz="1600" dirty="0">
                          <a:solidFill>
                            <a:srgbClr val="000000"/>
                          </a:solidFill>
                        </a:rPr>
                        <a:t>   λ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(,i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hu-HU" sz="1600" dirty="0">
                          <a:solidFill>
                            <a:srgbClr val="000000"/>
                          </a:solidFill>
                        </a:rPr>
                        <a:t>*, λ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(,i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(,i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+,</a:t>
                      </a:r>
                      <a:r>
                        <a:rPr lang="hu-HU" altLang="hu-HU" sz="1600" dirty="0">
                          <a:solidFill>
                            <a:srgbClr val="000000"/>
                          </a:solidFill>
                        </a:rPr>
                        <a:t>   λ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(,i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hu-HU" sz="1600" dirty="0">
                          <a:solidFill>
                            <a:srgbClr val="000000"/>
                          </a:solidFill>
                        </a:rPr>
                        <a:t>*, λ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(,i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(,i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+,</a:t>
                      </a:r>
                      <a:r>
                        <a:rPr lang="hu-HU" altLang="hu-HU" sz="1800" dirty="0">
                          <a:solidFill>
                            <a:srgbClr val="000000"/>
                          </a:solidFill>
                        </a:rPr>
                        <a:t>   λ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(,i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hu-HU" sz="1600" dirty="0">
                          <a:solidFill>
                            <a:srgbClr val="000000"/>
                          </a:solidFill>
                        </a:rPr>
                        <a:t>*, λ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(,i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7992"/>
              </p:ext>
            </p:extLst>
          </p:nvPr>
        </p:nvGraphicFramePr>
        <p:xfrm>
          <a:off x="2267746" y="3861048"/>
          <a:ext cx="612067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74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hu-HU" sz="1800" baseline="-25000" dirty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(,i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</a:rPr>
                        <a:t>+,</a:t>
                      </a:r>
                      <a:r>
                        <a:rPr lang="hu-HU" altLang="hu-HU" sz="1800" dirty="0">
                          <a:solidFill>
                            <a:schemeClr val="tx1"/>
                          </a:solidFill>
                        </a:rPr>
                        <a:t>   λ</a:t>
                      </a:r>
                      <a:endParaRPr lang="hu-H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(,i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hu-HU" sz="1600" dirty="0">
                          <a:solidFill>
                            <a:schemeClr val="tx1"/>
                          </a:solidFill>
                        </a:rPr>
                        <a:t>*, λ</a:t>
                      </a:r>
                      <a:endParaRPr lang="hu-H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(,i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Szövegdoboz 11"/>
          <p:cNvSpPr txBox="1"/>
          <p:nvPr/>
        </p:nvSpPr>
        <p:spPr>
          <a:xfrm>
            <a:off x="0" y="4661118"/>
            <a:ext cx="91494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</a:t>
            </a:r>
            <a:r>
              <a:rPr lang="el-GR" sz="1600" dirty="0"/>
              <a:t>β</a:t>
            </a:r>
            <a:r>
              <a:rPr lang="hu-HU" sz="1600" dirty="0"/>
              <a:t>), </a:t>
            </a:r>
            <a:r>
              <a:rPr lang="el-GR" sz="1600" dirty="0"/>
              <a:t>β</a:t>
            </a:r>
            <a:r>
              <a:rPr lang="el-GR" sz="1600" dirty="0">
                <a:cs typeface="Arial" panose="020B0604020202020204" pitchFamily="34" charset="0"/>
              </a:rPr>
              <a:t> ∈ </a:t>
            </a:r>
            <a:r>
              <a:rPr lang="el-GR" sz="1600" dirty="0"/>
              <a:t>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kiszámítása </a:t>
            </a:r>
            <a:r>
              <a:rPr lang="hu-HU" sz="1600" b="1" dirty="0"/>
              <a:t>ismét</a:t>
            </a:r>
            <a:r>
              <a:rPr lang="hu-HU" sz="1600" dirty="0"/>
              <a:t>: 1.  Legyen először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</a:t>
            </a:r>
            <a:r>
              <a:rPr lang="el-GR" sz="1600" dirty="0"/>
              <a:t>β</a:t>
            </a:r>
            <a:r>
              <a:rPr lang="hu-HU" sz="1600" dirty="0"/>
              <a:t>)</a:t>
            </a:r>
            <a:r>
              <a:rPr lang="hu-HU" sz="1600" dirty="0">
                <a:cs typeface="Arial" panose="020B0604020202020204" pitchFamily="34" charset="0"/>
              </a:rPr>
              <a:t>={</a:t>
            </a:r>
            <a:r>
              <a:rPr lang="hu-HU" sz="1600" dirty="0"/>
              <a:t>∅</a:t>
            </a:r>
            <a:r>
              <a:rPr lang="hu-HU" sz="1600" dirty="0">
                <a:cs typeface="Arial" panose="020B0604020202020204" pitchFamily="34" charset="0"/>
              </a:rPr>
              <a:t>}</a:t>
            </a:r>
          </a:p>
          <a:p>
            <a:r>
              <a:rPr lang="hu-HU" sz="1600" dirty="0">
                <a:cs typeface="Arial" panose="020B0604020202020204" pitchFamily="34" charset="0"/>
              </a:rPr>
              <a:t>                                           2. ha </a:t>
            </a:r>
            <a:r>
              <a:rPr lang="el-GR" sz="1600" dirty="0"/>
              <a:t>β</a:t>
            </a:r>
            <a:r>
              <a:rPr lang="hu-HU" sz="1600" dirty="0"/>
              <a:t>=  </a:t>
            </a:r>
            <a:r>
              <a:rPr lang="hu-HU" altLang="hu-HU" sz="1600" dirty="0">
                <a:solidFill>
                  <a:srgbClr val="000000"/>
                </a:solidFill>
              </a:rPr>
              <a:t>λ  akkor </a:t>
            </a:r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</a:t>
            </a:r>
            <a:r>
              <a:rPr lang="el-GR" sz="1600" dirty="0"/>
              <a:t>β</a:t>
            </a:r>
            <a:r>
              <a:rPr lang="hu-HU" sz="1600" dirty="0"/>
              <a:t>)</a:t>
            </a:r>
            <a:r>
              <a:rPr lang="hu-HU" sz="1600" dirty="0">
                <a:cs typeface="Arial" panose="020B0604020202020204" pitchFamily="34" charset="0"/>
              </a:rPr>
              <a:t>={</a:t>
            </a:r>
            <a:r>
              <a:rPr lang="hu-HU" altLang="hu-HU" sz="1600" dirty="0">
                <a:solidFill>
                  <a:srgbClr val="000000"/>
                </a:solidFill>
              </a:rPr>
              <a:t>λ</a:t>
            </a:r>
            <a:r>
              <a:rPr lang="hu-HU" sz="1600" dirty="0">
                <a:cs typeface="Arial" panose="020B0604020202020204" pitchFamily="34" charset="0"/>
              </a:rPr>
              <a:t>} és készen vagyunk</a:t>
            </a:r>
          </a:p>
          <a:p>
            <a:r>
              <a:rPr lang="hu-HU" sz="1600" dirty="0">
                <a:cs typeface="Arial" panose="020B0604020202020204" pitchFamily="34" charset="0"/>
              </a:rPr>
              <a:t>                                           3. ha </a:t>
            </a:r>
            <a:r>
              <a:rPr lang="el-GR" sz="1600" dirty="0"/>
              <a:t>β</a:t>
            </a:r>
            <a:r>
              <a:rPr lang="hu-HU" sz="1600" dirty="0"/>
              <a:t> soron következő (először az első) betűje egy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>
                <a:cs typeface="Arial" panose="020B0604020202020204" pitchFamily="34" charset="0"/>
              </a:rPr>
              <a:t> terminális</a:t>
            </a:r>
          </a:p>
          <a:p>
            <a:r>
              <a:rPr lang="hu-HU" sz="1600" dirty="0">
                <a:cs typeface="Arial" panose="020B0604020202020204" pitchFamily="34" charset="0"/>
              </a:rPr>
              <a:t>                                               akkor  </a:t>
            </a:r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</a:t>
            </a:r>
            <a:r>
              <a:rPr lang="el-GR" sz="1600" dirty="0"/>
              <a:t>β</a:t>
            </a:r>
            <a:r>
              <a:rPr lang="hu-HU" sz="1600" dirty="0"/>
              <a:t>) =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</a:t>
            </a:r>
            <a:r>
              <a:rPr lang="el-GR" sz="1600" dirty="0"/>
              <a:t>β</a:t>
            </a:r>
            <a:r>
              <a:rPr lang="hu-HU" sz="1600" dirty="0"/>
              <a:t>)</a:t>
            </a:r>
            <a:r>
              <a:rPr lang="en-US" sz="1600" dirty="0">
                <a:cs typeface="Arial" panose="020B0604020202020204" pitchFamily="34" charset="0"/>
              </a:rPr>
              <a:t> ∪</a:t>
            </a:r>
            <a:r>
              <a:rPr lang="hu-HU" sz="1600" dirty="0">
                <a:cs typeface="Arial" panose="020B0604020202020204" pitchFamily="34" charset="0"/>
              </a:rPr>
              <a:t>{a} és készen vagyunk </a:t>
            </a:r>
          </a:p>
          <a:p>
            <a:r>
              <a:rPr lang="hu-HU" sz="1600" dirty="0">
                <a:cs typeface="Arial" panose="020B0604020202020204" pitchFamily="34" charset="0"/>
              </a:rPr>
              <a:t>                                          4. ha </a:t>
            </a:r>
            <a:r>
              <a:rPr lang="el-GR" sz="1600" dirty="0"/>
              <a:t>β</a:t>
            </a:r>
            <a:r>
              <a:rPr lang="hu-HU" sz="1600" dirty="0"/>
              <a:t> soron következő  (először az első) betűje egy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 </a:t>
            </a:r>
            <a:r>
              <a:rPr lang="hu-HU" sz="1600" dirty="0" err="1">
                <a:cs typeface="Arial" panose="020B0604020202020204" pitchFamily="34" charset="0"/>
              </a:rPr>
              <a:t>nemterminális</a:t>
            </a:r>
            <a:endParaRPr lang="hu-HU" sz="1600" dirty="0">
              <a:cs typeface="Arial" panose="020B0604020202020204" pitchFamily="34" charset="0"/>
            </a:endParaRPr>
          </a:p>
          <a:p>
            <a:r>
              <a:rPr lang="hu-HU" sz="1600" dirty="0">
                <a:cs typeface="Arial" panose="020B0604020202020204" pitchFamily="34" charset="0"/>
              </a:rPr>
              <a:t>                                              akkor  </a:t>
            </a:r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</a:t>
            </a:r>
            <a:r>
              <a:rPr lang="el-GR" sz="1600" dirty="0"/>
              <a:t>β</a:t>
            </a:r>
            <a:r>
              <a:rPr lang="hu-HU" sz="1600" dirty="0"/>
              <a:t>) =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</a:t>
            </a:r>
            <a:r>
              <a:rPr lang="el-GR" sz="1600" dirty="0"/>
              <a:t>β</a:t>
            </a:r>
            <a:r>
              <a:rPr lang="hu-HU" sz="1600" dirty="0"/>
              <a:t>)</a:t>
            </a:r>
            <a:r>
              <a:rPr lang="en-US" sz="1600" dirty="0">
                <a:cs typeface="Arial" panose="020B0604020202020204" pitchFamily="34" charset="0"/>
              </a:rPr>
              <a:t> ∪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(A) és 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endParaRPr lang="hu-HU" sz="1600" dirty="0"/>
          </a:p>
          <a:p>
            <a:r>
              <a:rPr lang="hu-HU" sz="1600" dirty="0">
                <a:cs typeface="Arial" panose="020B0604020202020204" pitchFamily="34" charset="0"/>
              </a:rPr>
              <a:t>                                         4.1 ugrás 3-ra  ha </a:t>
            </a:r>
            <a:r>
              <a:rPr lang="hu-HU" altLang="hu-HU" sz="1600" dirty="0">
                <a:solidFill>
                  <a:srgbClr val="000000"/>
                </a:solidFill>
              </a:rPr>
              <a:t>λ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(A) és A nem az utolsó betűje </a:t>
            </a:r>
            <a:r>
              <a:rPr lang="el-GR" sz="1600" dirty="0"/>
              <a:t>β</a:t>
            </a:r>
            <a:r>
              <a:rPr lang="hu-HU" sz="1600" dirty="0" err="1"/>
              <a:t>-nak</a:t>
            </a:r>
            <a:r>
              <a:rPr lang="hu-HU" sz="1600" dirty="0"/>
              <a:t> </a:t>
            </a:r>
          </a:p>
          <a:p>
            <a:r>
              <a:rPr lang="hu-HU" sz="1600" dirty="0">
                <a:cs typeface="Arial" panose="020B0604020202020204" pitchFamily="34" charset="0"/>
              </a:rPr>
              <a:t>                                         4.2 készen vagyunk ha </a:t>
            </a:r>
            <a:r>
              <a:rPr lang="hu-HU" altLang="hu-HU" sz="1600" dirty="0">
                <a:solidFill>
                  <a:srgbClr val="000000"/>
                </a:solidFill>
              </a:rPr>
              <a:t>λ nem eleme </a:t>
            </a:r>
            <a:r>
              <a:rPr lang="hu-HU" sz="1600" dirty="0"/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(A)</a:t>
            </a:r>
            <a:r>
              <a:rPr lang="hu-HU" sz="1600" dirty="0" err="1"/>
              <a:t>-nak</a:t>
            </a:r>
            <a:r>
              <a:rPr lang="hu-HU" sz="1600" dirty="0"/>
              <a:t> vagy A utolsó betűje </a:t>
            </a:r>
            <a:r>
              <a:rPr lang="el-GR" sz="1600" dirty="0"/>
              <a:t>β</a:t>
            </a:r>
            <a:r>
              <a:rPr lang="hu-HU" sz="1600" dirty="0" err="1"/>
              <a:t>-nak</a:t>
            </a:r>
            <a:endParaRPr lang="hu-HU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82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>
          <a:xfrm>
            <a:off x="6047185" y="6621939"/>
            <a:ext cx="1905000" cy="457200"/>
          </a:xfrm>
        </p:spPr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76</a:t>
            </a:fld>
            <a:endParaRPr lang="hu-HU" altLang="hu-HU"/>
          </a:p>
        </p:txBody>
      </p:sp>
      <p:sp>
        <p:nvSpPr>
          <p:cNvPr id="5" name="Dátum helye 1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6" name="Dia számának helye 2"/>
          <p:cNvSpPr txBox="1">
            <a:spLocks/>
          </p:cNvSpPr>
          <p:nvPr/>
        </p:nvSpPr>
        <p:spPr bwMode="auto">
          <a:xfrm>
            <a:off x="6047185" y="6621939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76</a:t>
            </a:fld>
            <a:endParaRPr lang="hu-HU" altLang="hu-HU"/>
          </a:p>
        </p:txBody>
      </p:sp>
      <p:sp>
        <p:nvSpPr>
          <p:cNvPr id="7" name="Dátum helye 1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8" name="Dia számának helye 2"/>
          <p:cNvSpPr txBox="1">
            <a:spLocks/>
          </p:cNvSpPr>
          <p:nvPr/>
        </p:nvSpPr>
        <p:spPr bwMode="auto">
          <a:xfrm>
            <a:off x="6047185" y="6621939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76</a:t>
            </a:fld>
            <a:endParaRPr lang="hu-HU" altLang="hu-HU"/>
          </a:p>
        </p:txBody>
      </p:sp>
      <p:sp>
        <p:nvSpPr>
          <p:cNvPr id="9" name="Szövegdoboz 8"/>
          <p:cNvSpPr txBox="1"/>
          <p:nvPr/>
        </p:nvSpPr>
        <p:spPr>
          <a:xfrm>
            <a:off x="254998" y="3068960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600" dirty="0"/>
          </a:p>
          <a:p>
            <a:r>
              <a:rPr lang="hu-HU" sz="1600" dirty="0"/>
              <a:t>Legyen például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S → TE', 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E' → +TE’ |  λ, 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T → FT’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T' → *FT’ |  λ,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 F → (S) | i 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0" y="116632"/>
            <a:ext cx="89463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FOLLOW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(x), </a:t>
            </a:r>
            <a:r>
              <a:rPr lang="hu-HU" sz="1600" dirty="0" err="1"/>
              <a:t>x</a:t>
            </a:r>
            <a:r>
              <a:rPr lang="hu-HU" sz="1600" dirty="0"/>
              <a:t>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N</a:t>
            </a:r>
            <a:r>
              <a:rPr lang="en-US" sz="1600" dirty="0">
                <a:cs typeface="Arial" panose="020B0604020202020204" pitchFamily="34" charset="0"/>
              </a:rPr>
              <a:t> ∪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kiszámítása </a:t>
            </a:r>
            <a:r>
              <a:rPr lang="hu-HU" sz="1600" b="1" dirty="0"/>
              <a:t>ismét:</a:t>
            </a:r>
            <a:r>
              <a:rPr lang="hu-HU" sz="1600" dirty="0"/>
              <a:t> </a:t>
            </a:r>
          </a:p>
          <a:p>
            <a:endParaRPr lang="hu-HU" sz="1600" dirty="0"/>
          </a:p>
          <a:p>
            <a:pPr marL="342900" indent="-342900">
              <a:buAutoNum type="arabicPeriod"/>
            </a:pPr>
            <a:r>
              <a:rPr lang="hu-HU" sz="1600" dirty="0"/>
              <a:t>Minden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dirty="0"/>
              <a:t> és i </a:t>
            </a:r>
            <a:r>
              <a:rPr lang="hu-HU" altLang="en-US" sz="1600" dirty="0">
                <a:latin typeface="Times New Roman" charset="0"/>
                <a:sym typeface="Symbol" pitchFamily="18" charset="2"/>
              </a:rPr>
              <a:t> 0 </a:t>
            </a:r>
            <a:r>
              <a:rPr lang="hu-HU" sz="1600" dirty="0"/>
              <a:t>esetén H’</a:t>
            </a:r>
            <a:r>
              <a:rPr lang="hu-HU" sz="1600" baseline="-25000" dirty="0">
                <a:cs typeface="Arial" panose="020B0604020202020204" pitchFamily="34" charset="0"/>
              </a:rPr>
              <a:t>i </a:t>
            </a:r>
            <a:r>
              <a:rPr lang="hu-HU" sz="1600" dirty="0"/>
              <a:t>(a) ={</a:t>
            </a:r>
            <a:r>
              <a:rPr lang="hu-HU" sz="1600" dirty="0" err="1"/>
              <a:t>a</a:t>
            </a:r>
            <a:r>
              <a:rPr lang="hu-HU" sz="1600" dirty="0"/>
              <a:t>},</a:t>
            </a:r>
          </a:p>
          <a:p>
            <a:r>
              <a:rPr lang="hu-HU" sz="1600" dirty="0"/>
              <a:t>2. Legyen 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(S)={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>
                <a:cs typeface="Arial" panose="020B0604020202020204" pitchFamily="34" charset="0"/>
              </a:rPr>
              <a:t>} és  </a:t>
            </a:r>
            <a:r>
              <a:rPr lang="hu-HU" sz="1600" dirty="0"/>
              <a:t>minden </a:t>
            </a:r>
            <a:r>
              <a:rPr lang="hu-HU" sz="1600" dirty="0">
                <a:cs typeface="Arial" panose="020B0604020202020204" pitchFamily="34" charset="0"/>
              </a:rPr>
              <a:t>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\{S} esetén H’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(A)=</a:t>
            </a:r>
            <a:r>
              <a:rPr lang="hu-HU" sz="1600" dirty="0"/>
              <a:t>∅</a:t>
            </a:r>
            <a:endParaRPr lang="hu-HU" sz="1600" dirty="0">
              <a:cs typeface="Arial" panose="020B0604020202020204" pitchFamily="34" charset="0"/>
            </a:endParaRPr>
          </a:p>
          <a:p>
            <a:r>
              <a:rPr lang="hu-HU" sz="1600" dirty="0">
                <a:cs typeface="Arial" panose="020B0604020202020204" pitchFamily="34" charset="0"/>
              </a:rPr>
              <a:t>3. Ha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H’</a:t>
            </a:r>
            <a:r>
              <a:rPr lang="hu-HU" sz="1600" baseline="-25000" dirty="0">
                <a:cs typeface="Arial" panose="020B0604020202020204" pitchFamily="34" charset="0"/>
              </a:rPr>
              <a:t>0</a:t>
            </a:r>
            <a:r>
              <a:rPr lang="hu-HU" sz="1600" dirty="0">
                <a:cs typeface="Arial" panose="020B0604020202020204" pitchFamily="34" charset="0"/>
              </a:rPr>
              <a:t> (A), H’</a:t>
            </a:r>
            <a:r>
              <a:rPr lang="hu-HU" sz="1600" baseline="-25000" dirty="0">
                <a:cs typeface="Arial" panose="020B0604020202020204" pitchFamily="34" charset="0"/>
              </a:rPr>
              <a:t>1</a:t>
            </a:r>
            <a:r>
              <a:rPr lang="hu-HU" sz="1600" dirty="0">
                <a:cs typeface="Arial" panose="020B0604020202020204" pitchFamily="34" charset="0"/>
              </a:rPr>
              <a:t> (A), …, 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mind ismertek, </a:t>
            </a:r>
          </a:p>
          <a:p>
            <a:r>
              <a:rPr lang="hu-HU" sz="1600" dirty="0">
                <a:cs typeface="Arial" panose="020B0604020202020204" pitchFamily="34" charset="0"/>
              </a:rPr>
              <a:t>    akkor  H’</a:t>
            </a:r>
            <a:r>
              <a:rPr lang="hu-HU" sz="1600" baseline="-25000" dirty="0">
                <a:cs typeface="Arial" panose="020B0604020202020204" pitchFamily="34" charset="0"/>
              </a:rPr>
              <a:t>i+1</a:t>
            </a:r>
            <a:r>
              <a:rPr lang="hu-HU" sz="1600" dirty="0">
                <a:cs typeface="Arial" panose="020B0604020202020204" pitchFamily="34" charset="0"/>
              </a:rPr>
              <a:t> (A)= 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</a:t>
            </a:r>
            <a:r>
              <a:rPr lang="en-US" sz="1600" dirty="0"/>
              <a:t>∪</a:t>
            </a:r>
            <a:r>
              <a:rPr lang="hu-HU" sz="1600" dirty="0"/>
              <a:t> </a:t>
            </a:r>
            <a:r>
              <a:rPr lang="hu-HU" sz="1600" dirty="0">
                <a:cs typeface="Arial" panose="020B0604020202020204" pitchFamily="34" charset="0"/>
              </a:rPr>
              <a:t>{x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V</a:t>
            </a:r>
            <a:r>
              <a:rPr lang="en-US" sz="1600" baseline="-25000" dirty="0">
                <a:cs typeface="Arial" panose="020B0604020202020204" pitchFamily="34" charset="0"/>
              </a:rPr>
              <a:t>T</a:t>
            </a:r>
            <a:r>
              <a:rPr lang="hu-HU" sz="1600" baseline="-25000" dirty="0">
                <a:cs typeface="Arial" panose="020B0604020202020204" pitchFamily="34" charset="0"/>
              </a:rPr>
              <a:t>  </a:t>
            </a:r>
            <a:r>
              <a:rPr lang="en-US" sz="1600" dirty="0">
                <a:cs typeface="Arial" panose="020B0604020202020204" pitchFamily="34" charset="0"/>
              </a:rPr>
              <a:t>∪</a:t>
            </a:r>
            <a:r>
              <a:rPr lang="hu-HU" sz="1600" dirty="0">
                <a:cs typeface="Arial" panose="020B0604020202020204" pitchFamily="34" charset="0"/>
              </a:rPr>
              <a:t> {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>
                <a:cs typeface="Arial" panose="020B0604020202020204" pitchFamily="34" charset="0"/>
              </a:rPr>
              <a:t>}|  x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hu-HU" sz="1600" dirty="0">
                <a:cs typeface="Arial" panose="020B0604020202020204" pitchFamily="34" charset="0"/>
              </a:rPr>
              <a:t>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| </a:t>
            </a:r>
            <a:r>
              <a:rPr lang="hu-HU" sz="1600" dirty="0" err="1">
                <a:cs typeface="Arial" panose="020B0604020202020204" pitchFamily="34" charset="0"/>
              </a:rPr>
              <a:t>B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A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H, 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,</a:t>
            </a:r>
            <a:r>
              <a:rPr lang="el-GR" sz="1600" dirty="0"/>
              <a:t>β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l-GR" sz="1600" dirty="0"/>
              <a:t>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</a:t>
            </a:r>
            <a:r>
              <a:rPr lang="hu-HU" sz="1600" dirty="0">
                <a:cs typeface="Arial" panose="020B0604020202020204" pitchFamily="34" charset="0"/>
              </a:rPr>
              <a:t>}</a:t>
            </a:r>
          </a:p>
          <a:p>
            <a:r>
              <a:rPr lang="hu-HU" sz="1600" dirty="0">
                <a:cs typeface="Arial" panose="020B0604020202020204" pitchFamily="34" charset="0"/>
              </a:rPr>
              <a:t>vagyis </a:t>
            </a:r>
            <a:r>
              <a:rPr lang="hu-HU" sz="1600" dirty="0" err="1">
                <a:cs typeface="Arial" panose="020B0604020202020204" pitchFamily="34" charset="0"/>
              </a:rPr>
              <a:t>H</a:t>
            </a:r>
            <a:r>
              <a:rPr lang="hu-HU" sz="1600" baseline="-25000" dirty="0" err="1">
                <a:cs typeface="Arial" panose="020B0604020202020204" pitchFamily="34" charset="0"/>
              </a:rPr>
              <a:t>i</a:t>
            </a:r>
            <a:r>
              <a:rPr lang="hu-HU" sz="1600" baseline="-25000" dirty="0">
                <a:cs typeface="Arial" panose="020B0604020202020204" pitchFamily="34" charset="0"/>
              </a:rPr>
              <a:t>+1</a:t>
            </a:r>
            <a:r>
              <a:rPr lang="hu-HU" sz="1600" dirty="0">
                <a:cs typeface="Arial" panose="020B0604020202020204" pitchFamily="34" charset="0"/>
              </a:rPr>
              <a:t> (A)= 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</a:t>
            </a:r>
            <a:r>
              <a:rPr lang="en-US" sz="1600" dirty="0"/>
              <a:t>∪</a:t>
            </a:r>
            <a:r>
              <a:rPr lang="hu-HU" sz="1600" dirty="0"/>
              <a:t> {</a:t>
            </a:r>
            <a:r>
              <a:rPr lang="hu-HU" sz="1600" dirty="0">
                <a:cs typeface="Arial" panose="020B0604020202020204" pitchFamily="34" charset="0"/>
              </a:rPr>
              <a:t>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| </a:t>
            </a:r>
            <a:r>
              <a:rPr lang="hu-HU" sz="1600" dirty="0" err="1">
                <a:cs typeface="Arial" panose="020B0604020202020204" pitchFamily="34" charset="0"/>
              </a:rPr>
              <a:t>B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A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H, 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,</a:t>
            </a:r>
            <a:r>
              <a:rPr lang="el-GR" sz="1600" dirty="0"/>
              <a:t>β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l-GR" sz="1600" dirty="0"/>
              <a:t>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</a:t>
            </a:r>
            <a:r>
              <a:rPr lang="hu-HU" sz="1600" dirty="0">
                <a:cs typeface="Arial" panose="020B0604020202020204" pitchFamily="34" charset="0"/>
              </a:rPr>
              <a:t>}</a:t>
            </a:r>
          </a:p>
          <a:p>
            <a:r>
              <a:rPr lang="hu-HU" sz="1600" dirty="0">
                <a:cs typeface="Arial" panose="020B0604020202020204" pitchFamily="34" charset="0"/>
              </a:rPr>
              <a:t>     3.1 {FIRST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| </a:t>
            </a:r>
            <a:r>
              <a:rPr lang="hu-HU" sz="1600" dirty="0" err="1">
                <a:cs typeface="Arial" panose="020B0604020202020204" pitchFamily="34" charset="0"/>
              </a:rPr>
              <a:t>B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>
                <a:cs typeface="Times New Roman" panose="02020603050405020304" pitchFamily="18" charset="0"/>
              </a:rPr>
              <a:t>→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A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H,  </a:t>
            </a:r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hu-HU" sz="1600" dirty="0">
                <a:cs typeface="Arial" panose="020B0604020202020204" pitchFamily="34" charset="0"/>
              </a:rPr>
              <a:t>,</a:t>
            </a:r>
            <a:r>
              <a:rPr lang="el-GR" sz="1600" dirty="0"/>
              <a:t>β </a:t>
            </a:r>
            <a:r>
              <a:rPr lang="el-GR" sz="1600" dirty="0">
                <a:cs typeface="Arial" panose="020B0604020202020204" pitchFamily="34" charset="0"/>
              </a:rPr>
              <a:t>∈ </a:t>
            </a:r>
            <a:r>
              <a:rPr lang="el-GR" sz="1600" dirty="0"/>
              <a:t>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</a:t>
            </a:r>
            <a:r>
              <a:rPr lang="hu-HU" sz="1600" dirty="0">
                <a:cs typeface="Arial" panose="020B0604020202020204" pitchFamily="34" charset="0"/>
              </a:rPr>
              <a:t>} halmaz elemeinek kiszámítása: </a:t>
            </a:r>
          </a:p>
          <a:p>
            <a:r>
              <a:rPr lang="hu-HU" sz="1600" dirty="0">
                <a:cs typeface="Arial" panose="020B0604020202020204" pitchFamily="34" charset="0"/>
              </a:rPr>
              <a:t>          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=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) </a:t>
            </a:r>
            <a:r>
              <a:rPr lang="en-US" sz="1600" dirty="0"/>
              <a:t>∪</a:t>
            </a:r>
            <a:r>
              <a:rPr lang="hu-HU" sz="1600" dirty="0"/>
              <a:t> 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 ha 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>
                <a:cs typeface="Times New Roman" panose="02020603050405020304" pitchFamily="18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)   (FIRST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/>
              <a:t>) kiszámítását </a:t>
            </a:r>
            <a:r>
              <a:rPr lang="hu-HU" sz="1600" dirty="0" err="1"/>
              <a:t>ld</a:t>
            </a:r>
            <a:r>
              <a:rPr lang="hu-HU" sz="1600" dirty="0"/>
              <a:t> előző lap)</a:t>
            </a:r>
            <a:endParaRPr lang="hu-HU" sz="1600" dirty="0">
              <a:cs typeface="Arial" panose="020B0604020202020204" pitchFamily="34" charset="0"/>
            </a:endParaRPr>
          </a:p>
          <a:p>
            <a:r>
              <a:rPr lang="hu-HU" sz="1600" dirty="0">
                <a:cs typeface="Arial" panose="020B0604020202020204" pitchFamily="34" charset="0"/>
              </a:rPr>
              <a:t>          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(B)) =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)  ha </a:t>
            </a:r>
            <a:r>
              <a:rPr lang="el-GR" sz="1600" dirty="0">
                <a:cs typeface="Times New Roman" panose="02020603050405020304" pitchFamily="18" charset="0"/>
              </a:rPr>
              <a:t>λ</a:t>
            </a:r>
            <a:r>
              <a:rPr lang="hu-HU" sz="1600" dirty="0">
                <a:cs typeface="Times New Roman" panose="02020603050405020304" pitchFamily="18" charset="0"/>
              </a:rPr>
              <a:t> </a:t>
            </a:r>
            <a:r>
              <a:rPr lang="hu-HU" sz="1600" dirty="0">
                <a:cs typeface="Arial" panose="020B0604020202020204" pitchFamily="34" charset="0"/>
              </a:rPr>
              <a:t>nem eleme  FIRST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>
                <a:cs typeface="Arial" panose="020B0604020202020204" pitchFamily="34" charset="0"/>
              </a:rPr>
              <a:t>(</a:t>
            </a:r>
            <a:r>
              <a:rPr lang="el-GR" sz="1600" dirty="0"/>
              <a:t>β</a:t>
            </a:r>
            <a:r>
              <a:rPr lang="hu-HU" sz="1600" dirty="0">
                <a:cs typeface="Arial" panose="020B0604020202020204" pitchFamily="34" charset="0"/>
              </a:rPr>
              <a:t>)</a:t>
            </a:r>
            <a:r>
              <a:rPr lang="hu-HU" sz="1600" dirty="0" err="1">
                <a:cs typeface="Arial" panose="020B0604020202020204" pitchFamily="34" charset="0"/>
              </a:rPr>
              <a:t>-nek</a:t>
            </a:r>
            <a:endParaRPr lang="hu-HU" sz="1600" dirty="0">
              <a:cs typeface="Arial" panose="020B0604020202020204" pitchFamily="34" charset="0"/>
            </a:endParaRPr>
          </a:p>
          <a:p>
            <a:r>
              <a:rPr lang="hu-HU" sz="1600" dirty="0">
                <a:cs typeface="Arial" panose="020B0604020202020204" pitchFamily="34" charset="0"/>
              </a:rPr>
              <a:t>4. Ha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 = H’</a:t>
            </a:r>
            <a:r>
              <a:rPr lang="hu-HU" sz="1600" baseline="-25000" dirty="0">
                <a:cs typeface="Arial" panose="020B0604020202020204" pitchFamily="34" charset="0"/>
              </a:rPr>
              <a:t>i+1</a:t>
            </a:r>
            <a:r>
              <a:rPr lang="hu-HU" sz="1600" dirty="0">
                <a:cs typeface="Arial" panose="020B0604020202020204" pitchFamily="34" charset="0"/>
              </a:rPr>
              <a:t> (A)  akkor minden A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en-US" sz="1600" dirty="0">
                <a:cs typeface="Arial" panose="020B0604020202020204" pitchFamily="34" charset="0"/>
              </a:rPr>
              <a:t> V</a:t>
            </a:r>
            <a:r>
              <a:rPr lang="hu-HU" sz="1600" baseline="-25000" dirty="0">
                <a:cs typeface="Arial" panose="020B0604020202020204" pitchFamily="34" charset="0"/>
              </a:rPr>
              <a:t>N</a:t>
            </a:r>
            <a:r>
              <a:rPr lang="hu-HU" sz="1600" dirty="0">
                <a:cs typeface="Arial" panose="020B0604020202020204" pitchFamily="34" charset="0"/>
              </a:rPr>
              <a:t> esetén </a:t>
            </a:r>
          </a:p>
          <a:p>
            <a:r>
              <a:rPr lang="hu-HU" sz="1600" dirty="0">
                <a:cs typeface="Arial" panose="020B0604020202020204" pitchFamily="34" charset="0"/>
              </a:rPr>
              <a:t> </a:t>
            </a:r>
            <a:r>
              <a:rPr lang="hu-HU" sz="1600" dirty="0"/>
              <a:t>FOLLOW</a:t>
            </a:r>
            <a:r>
              <a:rPr lang="hu-HU" sz="1600" baseline="-25000" dirty="0">
                <a:cs typeface="Arial" panose="020B0604020202020204" pitchFamily="34" charset="0"/>
              </a:rPr>
              <a:t>1 </a:t>
            </a:r>
            <a:r>
              <a:rPr lang="hu-HU" sz="1600" dirty="0"/>
              <a:t>(A) = </a:t>
            </a:r>
            <a:r>
              <a:rPr lang="hu-HU" sz="1600" dirty="0">
                <a:cs typeface="Arial" panose="020B0604020202020204" pitchFamily="34" charset="0"/>
              </a:rPr>
              <a:t>H’</a:t>
            </a:r>
            <a:r>
              <a:rPr lang="hu-HU" sz="1600" baseline="-25000" dirty="0">
                <a:cs typeface="Arial" panose="020B0604020202020204" pitchFamily="34" charset="0"/>
              </a:rPr>
              <a:t>i</a:t>
            </a:r>
            <a:r>
              <a:rPr lang="hu-HU" sz="1600" dirty="0">
                <a:cs typeface="Arial" panose="020B0604020202020204" pitchFamily="34" charset="0"/>
              </a:rPr>
              <a:t> (A)</a:t>
            </a:r>
            <a:r>
              <a:rPr lang="hu-HU" sz="1600" dirty="0"/>
              <a:t> és kész vagyunk, különben i+1 </a:t>
            </a:r>
            <a:r>
              <a:rPr lang="hu-HU" sz="1600" dirty="0">
                <a:cs typeface="Times New Roman" panose="02020603050405020304" pitchFamily="18" charset="0"/>
              </a:rPr>
              <a:t>→ i és ugrás 3-ra</a:t>
            </a:r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00992"/>
              </p:ext>
            </p:extLst>
          </p:nvPr>
        </p:nvGraphicFramePr>
        <p:xfrm>
          <a:off x="1905745" y="4005873"/>
          <a:ext cx="6168008" cy="25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0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5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4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43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50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60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018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H’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  <a:latin typeface="SansSerif"/>
                        </a:rPr>
                        <a:t>#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607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H’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#,)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#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#,+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*,#</a:t>
                      </a:r>
                      <a:endParaRPr lang="hu-H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607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H’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effectLst/>
                          <a:latin typeface="SansSerif"/>
                        </a:rPr>
                        <a:t>#,)</a:t>
                      </a:r>
                      <a:endParaRPr lang="hu-H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#,)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#,+,)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#,+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*,#,</a:t>
                      </a:r>
                      <a:endParaRPr lang="hu-H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1607">
                <a:tc>
                  <a:txBody>
                    <a:bodyPr/>
                    <a:lstStyle/>
                    <a:p>
                      <a:r>
                        <a:rPr lang="hu-HU" sz="1800" dirty="0">
                          <a:cs typeface="Arial" panose="020B0604020202020204" pitchFamily="34" charset="0"/>
                        </a:rPr>
                        <a:t>H’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effectLst/>
                          <a:latin typeface="SansSerif"/>
                        </a:rPr>
                        <a:t>#,)</a:t>
                      </a:r>
                      <a:endParaRPr lang="hu-H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#,)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#,+,)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#,+,)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effectLst/>
                          <a:latin typeface="SansSerif"/>
                        </a:rPr>
                        <a:t>*,#,+,)</a:t>
                      </a:r>
                      <a:endParaRPr lang="hu-H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H’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FOLLOW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effectLst/>
                          <a:latin typeface="SansSerif"/>
                        </a:rPr>
                        <a:t>#,)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effectLst/>
                          <a:latin typeface="SansSerif"/>
                        </a:rPr>
                        <a:t>#,)</a:t>
                      </a:r>
                      <a:endParaRPr lang="hu-H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effectLst/>
                          <a:latin typeface="SansSerif"/>
                        </a:rPr>
                        <a:t>#,)</a:t>
                      </a:r>
                    </a:p>
                    <a:p>
                      <a:r>
                        <a:rPr lang="hu-HU" b="1" dirty="0">
                          <a:effectLst/>
                          <a:latin typeface="SansSerif"/>
                        </a:rPr>
                        <a:t>#,)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>
                          <a:effectLst/>
                          <a:latin typeface="SansSerif"/>
                        </a:rPr>
                        <a:t>#,+,)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>
                          <a:effectLst/>
                          <a:latin typeface="SansSerif"/>
                        </a:rPr>
                        <a:t>#,+,)</a:t>
                      </a:r>
                      <a:endParaRPr lang="hu-H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>
                          <a:effectLst/>
                          <a:latin typeface="SansSerif"/>
                        </a:rPr>
                        <a:t>#,+,)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>
                          <a:effectLst/>
                          <a:latin typeface="SansSerif"/>
                        </a:rPr>
                        <a:t>#,+,)</a:t>
                      </a:r>
                      <a:endParaRPr lang="hu-H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>
                          <a:effectLst/>
                          <a:latin typeface="SansSerif"/>
                        </a:rPr>
                        <a:t>*,#,+,)</a:t>
                      </a:r>
                      <a:endParaRPr lang="hu-HU" sz="1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/>
                        <a:t>*,#,+,)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96748"/>
              </p:ext>
            </p:extLst>
          </p:nvPr>
        </p:nvGraphicFramePr>
        <p:xfrm>
          <a:off x="1907704" y="3284984"/>
          <a:ext cx="6120681" cy="78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03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8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7384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FIRST</a:t>
                      </a:r>
                      <a:r>
                        <a:rPr lang="hu-HU" sz="1800" baseline="-25000" dirty="0">
                          <a:cs typeface="Arial" panose="020B0604020202020204" pitchFamily="34" charset="0"/>
                        </a:rPr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(,i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</a:rPr>
                        <a:t>+,</a:t>
                      </a:r>
                      <a:r>
                        <a:rPr lang="hu-HU" altLang="hu-HU" sz="1800" dirty="0">
                          <a:solidFill>
                            <a:schemeClr val="tx1"/>
                          </a:solidFill>
                        </a:rPr>
                        <a:t>   λ</a:t>
                      </a:r>
                      <a:endParaRPr lang="hu-H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(,i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altLang="hu-HU" sz="1600" dirty="0">
                          <a:solidFill>
                            <a:schemeClr val="tx1"/>
                          </a:solidFill>
                        </a:rPr>
                        <a:t>*, λ</a:t>
                      </a:r>
                      <a:endParaRPr lang="hu-H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(,i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Szövegdoboz 12"/>
          <p:cNvSpPr txBox="1"/>
          <p:nvPr/>
        </p:nvSpPr>
        <p:spPr>
          <a:xfrm>
            <a:off x="314163" y="5100796"/>
            <a:ext cx="1512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Pld </a:t>
            </a:r>
            <a:r>
              <a:rPr lang="hu-HU" sz="1400" dirty="0">
                <a:cs typeface="Arial" panose="020B0604020202020204" pitchFamily="34" charset="0"/>
              </a:rPr>
              <a:t>H</a:t>
            </a:r>
            <a:r>
              <a:rPr lang="hu-HU" sz="1400" baseline="-25000" dirty="0">
                <a:cs typeface="Arial" panose="020B0604020202020204" pitchFamily="34" charset="0"/>
              </a:rPr>
              <a:t>1</a:t>
            </a:r>
            <a:r>
              <a:rPr lang="hu-HU" sz="1400" dirty="0">
                <a:cs typeface="Arial" panose="020B0604020202020204" pitchFamily="34" charset="0"/>
              </a:rPr>
              <a:t>’ (E’): </a:t>
            </a:r>
            <a:r>
              <a:rPr lang="el-GR" sz="1400" dirty="0"/>
              <a:t>β</a:t>
            </a:r>
            <a:endParaRPr lang="hu-HU" sz="1400" dirty="0"/>
          </a:p>
          <a:p>
            <a:r>
              <a:rPr lang="hu-HU" sz="1400" dirty="0">
                <a:cs typeface="Arial" panose="020B0604020202020204" pitchFamily="34" charset="0"/>
              </a:rPr>
              <a:t>értéke </a:t>
            </a:r>
            <a:r>
              <a:rPr lang="hu-HU" sz="1400" dirty="0">
                <a:cs typeface="Times New Roman" panose="02020603050405020304" pitchFamily="18" charset="0"/>
              </a:rPr>
              <a:t>az</a:t>
            </a:r>
          </a:p>
          <a:p>
            <a:r>
              <a:rPr lang="hu-HU" sz="1400" dirty="0">
                <a:cs typeface="Times New Roman" panose="02020603050405020304" pitchFamily="18" charset="0"/>
              </a:rPr>
              <a:t> </a:t>
            </a:r>
            <a:r>
              <a:rPr lang="hu-HU" sz="1400" dirty="0"/>
              <a:t>S  </a:t>
            </a:r>
            <a:r>
              <a:rPr lang="hu-HU" sz="1400" dirty="0">
                <a:cs typeface="Times New Roman" panose="02020603050405020304" pitchFamily="18" charset="0"/>
              </a:rPr>
              <a:t>→ TE’</a:t>
            </a:r>
          </a:p>
          <a:p>
            <a:r>
              <a:rPr lang="hu-HU" sz="1400" dirty="0">
                <a:cs typeface="Arial" panose="020B0604020202020204" pitchFamily="34" charset="0"/>
              </a:rPr>
              <a:t>Szabályban </a:t>
            </a:r>
            <a:r>
              <a:rPr lang="hu-HU" sz="1400" dirty="0"/>
              <a:t> </a:t>
            </a:r>
            <a:r>
              <a:rPr lang="el-GR" sz="1400" dirty="0">
                <a:cs typeface="Times New Roman" panose="02020603050405020304" pitchFamily="18" charset="0"/>
              </a:rPr>
              <a:t>λ</a:t>
            </a:r>
            <a:r>
              <a:rPr lang="hu-HU" sz="1400" dirty="0">
                <a:cs typeface="Times New Roman" panose="02020603050405020304" pitchFamily="18" charset="0"/>
              </a:rPr>
              <a:t> </a:t>
            </a:r>
          </a:p>
          <a:p>
            <a:r>
              <a:rPr lang="hu-HU" sz="1400" dirty="0">
                <a:cs typeface="Times New Roman" panose="02020603050405020304" pitchFamily="18" charset="0"/>
              </a:rPr>
              <a:t>    és </a:t>
            </a:r>
            <a:r>
              <a:rPr lang="el-GR" sz="1400" dirty="0">
                <a:cs typeface="Times New Roman" panose="02020603050405020304" pitchFamily="18" charset="0"/>
              </a:rPr>
              <a:t>λ</a:t>
            </a:r>
            <a:r>
              <a:rPr lang="el-GR" sz="1400" dirty="0">
                <a:cs typeface="Arial" panose="020B0604020202020204" pitchFamily="34" charset="0"/>
              </a:rPr>
              <a:t> ∈</a:t>
            </a:r>
            <a:r>
              <a:rPr lang="hu-HU" sz="1400" dirty="0">
                <a:cs typeface="Arial" panose="020B0604020202020204" pitchFamily="34" charset="0"/>
              </a:rPr>
              <a:t> H’</a:t>
            </a:r>
            <a:r>
              <a:rPr lang="hu-HU" sz="1400" baseline="-25000" dirty="0">
                <a:cs typeface="Arial" panose="020B0604020202020204" pitchFamily="34" charset="0"/>
              </a:rPr>
              <a:t>0</a:t>
            </a:r>
            <a:r>
              <a:rPr lang="hu-HU" sz="1400" dirty="0"/>
              <a:t> (S)</a:t>
            </a:r>
            <a:endParaRPr lang="hu-HU" sz="1400" dirty="0">
              <a:cs typeface="Times New Roman" panose="02020603050405020304" pitchFamily="18" charset="0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685800" y="2053808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cs typeface="Arial" panose="020B0604020202020204" pitchFamily="34" charset="0"/>
              </a:rPr>
              <a:t> 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3522585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668650" y="5713909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>
          <a:xfrm>
            <a:off x="6536050" y="5713909"/>
            <a:ext cx="1905000" cy="457200"/>
          </a:xfrm>
        </p:spPr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77</a:t>
            </a:fld>
            <a:endParaRPr lang="hu-HU" altLang="hu-H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51619"/>
            <a:ext cx="91440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Készítsük el az </a:t>
            </a:r>
            <a:r>
              <a:rPr lang="hu-HU" altLang="hu-HU" sz="1600" dirty="0">
                <a:solidFill>
                  <a:srgbClr val="000000"/>
                </a:solidFill>
                <a:latin typeface="+mj-lt"/>
              </a:rPr>
              <a:t>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→ TE', E' → +TE', E' → λ, T → FT', T' → *FT', T' → λ, F → (S), F → i nyelvtanhoz </a:t>
            </a:r>
          </a:p>
          <a:p>
            <a:pPr lvl="0" algn="just"/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tartozó LL(1) elemző táblázatot!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lvl="0" algn="just"/>
            <a:endParaRPr lang="hu-HU" altLang="hu-HU" sz="1600" dirty="0">
              <a:latin typeface="+mj-lt"/>
            </a:endParaRPr>
          </a:p>
          <a:p>
            <a:pPr lvl="0" algn="just"/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Először besorszámozzuk: </a:t>
            </a:r>
            <a:r>
              <a:rPr lang="hu-HU" altLang="hu-HU" sz="1600" dirty="0">
                <a:solidFill>
                  <a:srgbClr val="000000"/>
                </a:solidFill>
              </a:rPr>
              <a:t> S →(1)TE', E' → (2) +TE’ | (3) λ, T →(4) FT',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                                                                                     T' → (5) *FT’ | (6) λ, F → (7) (S) | (8)  i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4968" y="1514268"/>
            <a:ext cx="2137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Lássuk </a:t>
            </a:r>
            <a:r>
              <a:rPr lang="hu-HU" altLang="hu-HU" sz="1400" dirty="0">
                <a:solidFill>
                  <a:srgbClr val="000000"/>
                </a:solidFill>
                <a:latin typeface="+mj-lt"/>
              </a:rPr>
              <a:t>most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halmazokat: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15" name="Tábláza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98766"/>
              </p:ext>
            </p:extLst>
          </p:nvPr>
        </p:nvGraphicFramePr>
        <p:xfrm>
          <a:off x="539552" y="1340768"/>
          <a:ext cx="3166119" cy="1760220"/>
        </p:xfrm>
        <a:graphic>
          <a:graphicData uri="http://schemas.openxmlformats.org/drawingml/2006/table">
            <a:tbl>
              <a:tblPr/>
              <a:tblGrid>
                <a:gridCol w="1055373">
                  <a:extLst>
                    <a:ext uri="{9D8B030D-6E8A-4147-A177-3AD203B41FA5}">
                      <a16:colId xmlns:a16="http://schemas.microsoft.com/office/drawing/2014/main" xmlns="" val="3380528817"/>
                    </a:ext>
                  </a:extLst>
                </a:gridCol>
                <a:gridCol w="1055373">
                  <a:extLst>
                    <a:ext uri="{9D8B030D-6E8A-4147-A177-3AD203B41FA5}">
                      <a16:colId xmlns:a16="http://schemas.microsoft.com/office/drawing/2014/main" xmlns="" val="3392539271"/>
                    </a:ext>
                  </a:extLst>
                </a:gridCol>
                <a:gridCol w="1055373">
                  <a:extLst>
                    <a:ext uri="{9D8B030D-6E8A-4147-A177-3AD203B41FA5}">
                      <a16:colId xmlns:a16="http://schemas.microsoft.com/office/drawing/2014/main" xmlns="" val="2347387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  <a:latin typeface="SansSerif"/>
                        </a:rPr>
                        <a:t>First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  <a:latin typeface="SansSerif"/>
                        </a:rPr>
                        <a:t>Follow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9164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  <a:latin typeface="SansSerif"/>
                        </a:rPr>
                        <a:t>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  <a:latin typeface="SansSerif"/>
                        </a:rPr>
                        <a:t>{(,i}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  <a:latin typeface="SansSerif"/>
                        </a:rPr>
                        <a:t>{#,)}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1476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  <a:latin typeface="SansSerif"/>
                        </a:rPr>
                        <a:t>E'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  <a:latin typeface="SansSerif"/>
                        </a:rPr>
                        <a:t>{λ,+}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  <a:latin typeface="SansSerif"/>
                        </a:rPr>
                        <a:t>{#,)}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722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  <a:latin typeface="SansSerif"/>
                        </a:rPr>
                        <a:t>T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  <a:latin typeface="SansSerif"/>
                        </a:rPr>
                        <a:t>{(,i}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  <a:latin typeface="SansSerif"/>
                        </a:rPr>
                        <a:t>{#,+,)}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300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  <a:latin typeface="SansSerif"/>
                        </a:rPr>
                        <a:t>T'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  <a:latin typeface="SansSerif"/>
                        </a:rPr>
                        <a:t>{λ,*}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  <a:latin typeface="SansSerif"/>
                        </a:rPr>
                        <a:t>{#,+,)}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6248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  <a:latin typeface="SansSerif"/>
                        </a:rPr>
                        <a:t>F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  <a:latin typeface="SansSerif"/>
                        </a:rPr>
                        <a:t>{(,i}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  <a:latin typeface="SansSerif"/>
                        </a:rPr>
                        <a:t>{#,+,*,)}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0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530717"/>
                  </a:ext>
                </a:extLst>
              </a:tr>
            </a:tbl>
          </a:graphicData>
        </a:graphic>
      </p:graphicFrame>
      <p:graphicFrame>
        <p:nvGraphicFramePr>
          <p:cNvPr id="17" name="Tábláza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16544"/>
              </p:ext>
            </p:extLst>
          </p:nvPr>
        </p:nvGraphicFramePr>
        <p:xfrm>
          <a:off x="437815" y="3789040"/>
          <a:ext cx="6108130" cy="1699260"/>
        </p:xfrm>
        <a:graphic>
          <a:graphicData uri="http://schemas.openxmlformats.org/drawingml/2006/table">
            <a:tbl>
              <a:tblPr/>
              <a:tblGrid>
                <a:gridCol w="872590">
                  <a:extLst>
                    <a:ext uri="{9D8B030D-6E8A-4147-A177-3AD203B41FA5}">
                      <a16:colId xmlns:a16="http://schemas.microsoft.com/office/drawing/2014/main" xmlns="" val="1545031856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xmlns="" val="1935411984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xmlns="" val="1006351704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xmlns="" val="3268579878"/>
                    </a:ext>
                  </a:extLst>
                </a:gridCol>
                <a:gridCol w="1033595">
                  <a:extLst>
                    <a:ext uri="{9D8B030D-6E8A-4147-A177-3AD203B41FA5}">
                      <a16:colId xmlns:a16="http://schemas.microsoft.com/office/drawing/2014/main" xmlns="" val="137090329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3599026001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xmlns="" val="2919212416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*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+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i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#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296565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(TE', 1)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(TE', 1)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68872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E'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</a:t>
                      </a:r>
                      <a:r>
                        <a:rPr lang="hu-HU" sz="1400" baseline="0" dirty="0">
                          <a:effectLst/>
                          <a:latin typeface="SansSerif"/>
                        </a:rPr>
                        <a:t> 3)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(+TE' ,2)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</a:t>
                      </a:r>
                      <a:r>
                        <a:rPr lang="hu-HU" sz="1400" baseline="0" dirty="0">
                          <a:effectLst/>
                          <a:latin typeface="SansSerif"/>
                        </a:rPr>
                        <a:t> 3)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61446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T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(FT' ,4)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(FT’‚ 4)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29261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T'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,6)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(*FT' ,5)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,6)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,6)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6088409"/>
                  </a:ext>
                </a:extLst>
              </a:tr>
              <a:tr h="209408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F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((S),7)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(i,8)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2283610"/>
                  </a:ext>
                </a:extLst>
              </a:tr>
            </a:tbl>
          </a:graphicData>
        </a:graphic>
      </p:graphicFrame>
      <p:sp>
        <p:nvSpPr>
          <p:cNvPr id="19" name="Szövegdoboz 18"/>
          <p:cNvSpPr txBox="1"/>
          <p:nvPr/>
        </p:nvSpPr>
        <p:spPr>
          <a:xfrm>
            <a:off x="827584" y="3156650"/>
            <a:ext cx="5238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altLang="hu-HU" sz="1600" dirty="0">
                <a:solidFill>
                  <a:srgbClr val="000000"/>
                </a:solidFill>
              </a:rPr>
              <a:t>Készítsük el az elemző táblázatot! Mint látjuk, nincs ütközés,</a:t>
            </a:r>
          </a:p>
          <a:p>
            <a:pPr lvl="0"/>
            <a:r>
              <a:rPr lang="hu-HU" altLang="hu-HU" sz="1600" dirty="0">
                <a:solidFill>
                  <a:srgbClr val="000000"/>
                </a:solidFill>
              </a:rPr>
              <a:t> így a nyelvtan LL(1).</a:t>
            </a:r>
            <a:endParaRPr lang="hu-HU" altLang="hu-HU" sz="160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792478" y="1340768"/>
            <a:ext cx="5225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FOLLOW</a:t>
            </a:r>
            <a:r>
              <a:rPr lang="hu-HU" sz="1600" baseline="-25000" dirty="0" err="1"/>
              <a:t>k</a:t>
            </a:r>
            <a:r>
              <a:rPr lang="hu-HU" sz="1600" dirty="0"/>
              <a:t>(</a:t>
            </a:r>
            <a:r>
              <a:rPr lang="el-GR" sz="1600" dirty="0">
                <a:latin typeface="Arial"/>
                <a:cs typeface="Arial"/>
              </a:rPr>
              <a:t>β</a:t>
            </a:r>
            <a:r>
              <a:rPr lang="hu-HU" sz="1600" dirty="0"/>
              <a:t>)= {x | S</a:t>
            </a:r>
            <a:r>
              <a:rPr lang="en-US" sz="1600" dirty="0"/>
              <a:t>  </a:t>
            </a:r>
            <a:r>
              <a:rPr lang="es-ES" sz="1600" dirty="0"/>
              <a:t>⇒* αβγ  és x ∈ Firstk(γ)}, </a:t>
            </a:r>
          </a:p>
          <a:p>
            <a:r>
              <a:rPr lang="hu-HU" sz="1600" dirty="0"/>
              <a:t>é</a:t>
            </a:r>
            <a:r>
              <a:rPr lang="es-ES" sz="1600" dirty="0"/>
              <a:t>s ha</a:t>
            </a:r>
          </a:p>
          <a:p>
            <a:r>
              <a:rPr lang="el-GR" sz="1600" dirty="0"/>
              <a:t>λ ∈ </a:t>
            </a:r>
            <a:r>
              <a:rPr lang="hu-HU" sz="1600" dirty="0" err="1"/>
              <a:t>FOLLOW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(</a:t>
            </a:r>
            <a:r>
              <a:rPr lang="el-GR" sz="1600" dirty="0"/>
              <a:t>β), </a:t>
            </a:r>
            <a:r>
              <a:rPr lang="hu-HU" sz="1600" dirty="0"/>
              <a:t>akkor legyen </a:t>
            </a:r>
            <a:r>
              <a:rPr lang="hu-HU" sz="1600" dirty="0" err="1"/>
              <a:t>FOLLOW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(</a:t>
            </a:r>
            <a:r>
              <a:rPr lang="el-GR" sz="1600" dirty="0"/>
              <a:t>β) = </a:t>
            </a:r>
            <a:endParaRPr lang="hu-HU" sz="1600" dirty="0"/>
          </a:p>
          <a:p>
            <a:r>
              <a:rPr lang="hu-HU" sz="1600" dirty="0" err="1"/>
              <a:t>FOLLOW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(</a:t>
            </a:r>
            <a:r>
              <a:rPr lang="el-GR" sz="1600" dirty="0"/>
              <a:t>β)\{λ }∪{#} </a:t>
            </a:r>
            <a:r>
              <a:rPr lang="hu-HU" sz="1600" dirty="0"/>
              <a:t> </a:t>
            </a:r>
            <a:r>
              <a:rPr lang="el-GR" sz="1600" dirty="0"/>
              <a:t>(α, β, γ ∈ ∈ 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)*), x ∈ V</a:t>
            </a:r>
            <a:r>
              <a:rPr lang="en-US" sz="1600" baseline="-25000" dirty="0"/>
              <a:t>T</a:t>
            </a:r>
            <a:r>
              <a:rPr lang="en-US" sz="1600" dirty="0"/>
              <a:t>*).</a:t>
            </a:r>
            <a:endParaRPr lang="hu-HU" sz="1600" dirty="0"/>
          </a:p>
          <a:p>
            <a:r>
              <a:rPr lang="hu-HU" sz="1600" dirty="0"/>
              <a:t>A  FOLLOW</a:t>
            </a:r>
            <a:r>
              <a:rPr lang="hu-HU" sz="1600" baseline="-25000" dirty="0"/>
              <a:t>1</a:t>
            </a:r>
            <a:r>
              <a:rPr lang="hu-HU" sz="1600" dirty="0"/>
              <a:t>(</a:t>
            </a:r>
            <a:r>
              <a:rPr lang="hu-HU" sz="1600" dirty="0">
                <a:latin typeface="Arial"/>
                <a:cs typeface="Arial"/>
              </a:rPr>
              <a:t>A</a:t>
            </a:r>
            <a:r>
              <a:rPr lang="hu-HU" sz="1600" dirty="0"/>
              <a:t>) tehát azokat a terminálisokat tartalmazza, </a:t>
            </a:r>
          </a:p>
          <a:p>
            <a:r>
              <a:rPr lang="hu-HU" sz="1600" dirty="0"/>
              <a:t>melyek az S</a:t>
            </a:r>
            <a:r>
              <a:rPr lang="en-US" sz="1600" dirty="0"/>
              <a:t>  </a:t>
            </a:r>
            <a:r>
              <a:rPr lang="es-ES" sz="1600" dirty="0"/>
              <a:t>⇒* α</a:t>
            </a:r>
            <a:r>
              <a:rPr lang="hu-HU" sz="1600" dirty="0"/>
              <a:t>A</a:t>
            </a:r>
            <a:r>
              <a:rPr lang="es-ES" sz="1600" dirty="0"/>
              <a:t>γ </a:t>
            </a:r>
            <a:r>
              <a:rPr lang="en-US" sz="1600" dirty="0"/>
              <a:t>  </a:t>
            </a:r>
            <a:r>
              <a:rPr lang="es-ES" sz="1600" dirty="0"/>
              <a:t>⇒* α</a:t>
            </a:r>
            <a:r>
              <a:rPr lang="hu-HU" sz="1600" dirty="0" err="1"/>
              <a:t>Aw</a:t>
            </a:r>
            <a:r>
              <a:rPr lang="hu-HU" sz="1600" dirty="0"/>
              <a:t> levezetésben közvetlenül A </a:t>
            </a:r>
          </a:p>
          <a:p>
            <a:r>
              <a:rPr lang="hu-HU" sz="1600" dirty="0"/>
              <a:t>mögött állnak. </a:t>
            </a:r>
            <a:r>
              <a:rPr lang="es-ES" sz="1600" dirty="0"/>
              <a:t> </a:t>
            </a:r>
            <a:endParaRPr lang="hu-HU" sz="16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3945065" y="5805264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i+</a:t>
            </a:r>
            <a:r>
              <a:rPr lang="hu-HU" sz="1400" dirty="0" err="1"/>
              <a:t>i</a:t>
            </a:r>
            <a:r>
              <a:rPr lang="hu-HU" sz="1400" dirty="0"/>
              <a:t> *</a:t>
            </a:r>
            <a:r>
              <a:rPr lang="hu-HU" sz="1400" dirty="0" err="1"/>
              <a:t>i</a:t>
            </a:r>
            <a:r>
              <a:rPr lang="el-GR" sz="1400" dirty="0">
                <a:cs typeface="Arial" panose="020B0604020202020204" pitchFamily="34" charset="0"/>
              </a:rPr>
              <a:t>∈</a:t>
            </a:r>
            <a:r>
              <a:rPr lang="hu-HU" sz="1400" dirty="0">
                <a:cs typeface="Arial" panose="020B0604020202020204" pitchFamily="34" charset="0"/>
              </a:rPr>
              <a:t> L(G) ?</a:t>
            </a:r>
            <a:r>
              <a:rPr lang="hu-H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505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 dirty="0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78</a:t>
            </a:fld>
            <a:endParaRPr lang="hu-HU" altLang="hu-HU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70839"/>
              </p:ext>
            </p:extLst>
          </p:nvPr>
        </p:nvGraphicFramePr>
        <p:xfrm>
          <a:off x="148213" y="411540"/>
          <a:ext cx="6108130" cy="1699260"/>
        </p:xfrm>
        <a:graphic>
          <a:graphicData uri="http://schemas.openxmlformats.org/drawingml/2006/table">
            <a:tbl>
              <a:tblPr/>
              <a:tblGrid>
                <a:gridCol w="872590">
                  <a:extLst>
                    <a:ext uri="{9D8B030D-6E8A-4147-A177-3AD203B41FA5}">
                      <a16:colId xmlns:a16="http://schemas.microsoft.com/office/drawing/2014/main" xmlns="" val="1545031856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xmlns="" val="1935411984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xmlns="" val="1006351704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xmlns="" val="3268579878"/>
                    </a:ext>
                  </a:extLst>
                </a:gridCol>
                <a:gridCol w="1033595">
                  <a:extLst>
                    <a:ext uri="{9D8B030D-6E8A-4147-A177-3AD203B41FA5}">
                      <a16:colId xmlns:a16="http://schemas.microsoft.com/office/drawing/2014/main" xmlns="" val="137090329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3599026001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xmlns="" val="2919212416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*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+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i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#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296565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         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(TE', 1)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(TE', 1)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68872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        E'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</a:t>
                      </a:r>
                      <a:r>
                        <a:rPr lang="hu-HU" sz="1400" baseline="0" dirty="0">
                          <a:effectLst/>
                          <a:latin typeface="SansSerif"/>
                        </a:rPr>
                        <a:t> 3)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(+TE' ,2)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</a:t>
                      </a:r>
                      <a:r>
                        <a:rPr lang="hu-HU" sz="1400" baseline="0" dirty="0">
                          <a:effectLst/>
                          <a:latin typeface="SansSerif"/>
                        </a:rPr>
                        <a:t> 3)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61446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         T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(FT' ,4)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(FT’‚ 4)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29261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        T'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,6)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(*FT' ,5)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,6)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SansSerif"/>
                        </a:rPr>
                        <a:t>λ</a:t>
                      </a:r>
                      <a:r>
                        <a:rPr lang="hu-HU" sz="1400" dirty="0">
                          <a:effectLst/>
                          <a:latin typeface="SansSerif"/>
                        </a:rPr>
                        <a:t>,6)</a:t>
                      </a:r>
                      <a:endParaRPr lang="el-GR" sz="1400" dirty="0">
                        <a:effectLst/>
                        <a:latin typeface="SansSerif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6088409"/>
                  </a:ext>
                </a:extLst>
              </a:tr>
              <a:tr h="70198"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        F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((S),7)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(i,8)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2283610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179512" y="2204864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i+</a:t>
            </a:r>
            <a:r>
              <a:rPr lang="hu-HU" sz="1400" dirty="0" err="1"/>
              <a:t>i</a:t>
            </a:r>
            <a:r>
              <a:rPr lang="hu-HU" sz="1400" dirty="0"/>
              <a:t> *</a:t>
            </a:r>
            <a:r>
              <a:rPr lang="hu-HU" sz="1400" dirty="0" err="1"/>
              <a:t>i</a:t>
            </a:r>
            <a:r>
              <a:rPr lang="el-GR" sz="1400" dirty="0">
                <a:cs typeface="Arial" panose="020B0604020202020204" pitchFamily="34" charset="0"/>
              </a:rPr>
              <a:t>∈</a:t>
            </a:r>
            <a:r>
              <a:rPr lang="hu-HU" sz="1400" dirty="0">
                <a:cs typeface="Arial" panose="020B0604020202020204" pitchFamily="34" charset="0"/>
              </a:rPr>
              <a:t> L(G) ?</a:t>
            </a:r>
            <a:r>
              <a:rPr lang="hu-HU" sz="1400" dirty="0"/>
              <a:t> 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07504" y="2564904"/>
            <a:ext cx="85250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                            (TE’,1)                      (FT’,4)                     (i,8)                         pop                           (</a:t>
            </a:r>
            <a:r>
              <a:rPr lang="el-GR" sz="1400" dirty="0">
                <a:latin typeface="SansSerif"/>
              </a:rPr>
              <a:t>λ</a:t>
            </a:r>
            <a:r>
              <a:rPr lang="hu-HU" sz="1400" dirty="0"/>
              <a:t>,6)</a:t>
            </a:r>
          </a:p>
          <a:p>
            <a:r>
              <a:rPr lang="hu-HU" sz="1400" dirty="0"/>
              <a:t>     (</a:t>
            </a:r>
            <a:r>
              <a:rPr lang="hu-HU" sz="1400" dirty="0" err="1"/>
              <a:t>i+i</a:t>
            </a:r>
            <a:r>
              <a:rPr lang="hu-HU" sz="1400" dirty="0"/>
              <a:t>*i</a:t>
            </a:r>
            <a:r>
              <a:rPr lang="hu-HU" sz="1400" dirty="0">
                <a:latin typeface="SansSerif"/>
              </a:rPr>
              <a:t> #</a:t>
            </a:r>
            <a:r>
              <a:rPr lang="hu-HU" sz="1400" dirty="0"/>
              <a:t>, S</a:t>
            </a:r>
            <a:r>
              <a:rPr lang="hu-HU" sz="1400" dirty="0">
                <a:latin typeface="SansSerif"/>
              </a:rPr>
              <a:t>#</a:t>
            </a:r>
            <a:r>
              <a:rPr lang="hu-HU" sz="1400" dirty="0"/>
              <a:t>, </a:t>
            </a:r>
            <a:r>
              <a:rPr lang="el-GR" sz="1400" dirty="0">
                <a:latin typeface="SansSerif"/>
              </a:rPr>
              <a:t>λ</a:t>
            </a:r>
            <a:r>
              <a:rPr lang="hu-HU" sz="1400" dirty="0">
                <a:latin typeface="SansSerif"/>
              </a:rPr>
              <a:t>) </a:t>
            </a:r>
            <a:r>
              <a:rPr lang="hu-HU" sz="1400" dirty="0">
                <a:cs typeface="Times New Roman" panose="02020603050405020304" pitchFamily="18" charset="0"/>
              </a:rPr>
              <a:t>) </a:t>
            </a:r>
            <a:r>
              <a:rPr lang="hu-HU" sz="1400" b="1" dirty="0">
                <a:cs typeface="Times New Roman" panose="02020603050405020304" pitchFamily="18" charset="0"/>
              </a:rPr>
              <a:t>˫</a:t>
            </a:r>
            <a:r>
              <a:rPr lang="hu-HU" sz="1400" dirty="0">
                <a:latin typeface="SansSerif"/>
              </a:rPr>
              <a:t>   (i+</a:t>
            </a:r>
            <a:r>
              <a:rPr lang="hu-HU" sz="1400" dirty="0" err="1">
                <a:latin typeface="SansSerif"/>
              </a:rPr>
              <a:t>i</a:t>
            </a:r>
            <a:r>
              <a:rPr lang="hu-HU" sz="1400" dirty="0">
                <a:latin typeface="SansSerif"/>
              </a:rPr>
              <a:t>*</a:t>
            </a:r>
            <a:r>
              <a:rPr lang="hu-HU" sz="1400" dirty="0" err="1">
                <a:latin typeface="SansSerif"/>
              </a:rPr>
              <a:t>i</a:t>
            </a:r>
            <a:r>
              <a:rPr lang="hu-HU" sz="1400" dirty="0">
                <a:latin typeface="SansSerif"/>
              </a:rPr>
              <a:t>#,TE’#,1) </a:t>
            </a:r>
            <a:r>
              <a:rPr lang="hu-HU" sz="1400" dirty="0">
                <a:cs typeface="Times New Roman" panose="02020603050405020304" pitchFamily="18" charset="0"/>
              </a:rPr>
              <a:t>) </a:t>
            </a:r>
            <a:r>
              <a:rPr lang="hu-HU" sz="1800" b="1" dirty="0">
                <a:cs typeface="Times New Roman" panose="02020603050405020304" pitchFamily="18" charset="0"/>
              </a:rPr>
              <a:t>˫</a:t>
            </a:r>
            <a:r>
              <a:rPr lang="hu-HU" sz="1800" dirty="0">
                <a:latin typeface="SansSerif"/>
              </a:rPr>
              <a:t> </a:t>
            </a:r>
            <a:r>
              <a:rPr lang="hu-HU" sz="1400" dirty="0">
                <a:latin typeface="SansSerif"/>
              </a:rPr>
              <a:t>   (i+</a:t>
            </a:r>
            <a:r>
              <a:rPr lang="hu-HU" sz="1400" dirty="0" err="1">
                <a:latin typeface="SansSerif"/>
              </a:rPr>
              <a:t>i</a:t>
            </a:r>
            <a:r>
              <a:rPr lang="hu-HU" sz="1400" dirty="0">
                <a:latin typeface="SansSerif"/>
              </a:rPr>
              <a:t>*</a:t>
            </a:r>
            <a:r>
              <a:rPr lang="hu-HU" sz="1400" dirty="0" err="1">
                <a:latin typeface="SansSerif"/>
              </a:rPr>
              <a:t>i</a:t>
            </a:r>
            <a:r>
              <a:rPr lang="hu-HU" sz="1400" dirty="0">
                <a:latin typeface="SansSerif"/>
              </a:rPr>
              <a:t>#,FT’E’#,14) </a:t>
            </a:r>
            <a:r>
              <a:rPr lang="hu-HU" sz="1400" dirty="0">
                <a:cs typeface="Times New Roman" panose="02020603050405020304" pitchFamily="18" charset="0"/>
              </a:rPr>
              <a:t>) </a:t>
            </a:r>
            <a:r>
              <a:rPr lang="hu-HU" sz="1400" b="1" dirty="0">
                <a:cs typeface="Times New Roman" panose="02020603050405020304" pitchFamily="18" charset="0"/>
              </a:rPr>
              <a:t>˫</a:t>
            </a:r>
            <a:r>
              <a:rPr lang="hu-HU" sz="1400" dirty="0">
                <a:latin typeface="SansSerif"/>
              </a:rPr>
              <a:t>(i+</a:t>
            </a:r>
            <a:r>
              <a:rPr lang="hu-HU" sz="1400" dirty="0" err="1">
                <a:latin typeface="SansSerif"/>
              </a:rPr>
              <a:t>i</a:t>
            </a:r>
            <a:r>
              <a:rPr lang="hu-HU" sz="1400" dirty="0">
                <a:latin typeface="SansSerif"/>
              </a:rPr>
              <a:t>*</a:t>
            </a:r>
            <a:r>
              <a:rPr lang="hu-HU" sz="1400" dirty="0" err="1">
                <a:latin typeface="SansSerif"/>
              </a:rPr>
              <a:t>i</a:t>
            </a:r>
            <a:r>
              <a:rPr lang="hu-HU" sz="1400" dirty="0">
                <a:latin typeface="SansSerif"/>
              </a:rPr>
              <a:t>#,</a:t>
            </a:r>
            <a:r>
              <a:rPr lang="hu-HU" sz="1400" dirty="0" err="1">
                <a:latin typeface="SansSerif"/>
              </a:rPr>
              <a:t>iT</a:t>
            </a:r>
            <a:r>
              <a:rPr lang="hu-HU" sz="1400" dirty="0">
                <a:latin typeface="SansSerif"/>
              </a:rPr>
              <a:t>’E’#,148) </a:t>
            </a:r>
            <a:r>
              <a:rPr lang="hu-HU" sz="1400" dirty="0">
                <a:cs typeface="Times New Roman" panose="02020603050405020304" pitchFamily="18" charset="0"/>
              </a:rPr>
              <a:t>) </a:t>
            </a:r>
            <a:r>
              <a:rPr lang="hu-HU" sz="1400" b="1" dirty="0">
                <a:cs typeface="Times New Roman" panose="02020603050405020304" pitchFamily="18" charset="0"/>
              </a:rPr>
              <a:t>˫</a:t>
            </a:r>
            <a:r>
              <a:rPr lang="hu-HU" sz="1400" dirty="0">
                <a:latin typeface="SansSerif"/>
              </a:rPr>
              <a:t>(+i*</a:t>
            </a:r>
            <a:r>
              <a:rPr lang="hu-HU" sz="1400" dirty="0" err="1">
                <a:latin typeface="SansSerif"/>
              </a:rPr>
              <a:t>i</a:t>
            </a:r>
            <a:r>
              <a:rPr lang="hu-HU" sz="1400" dirty="0">
                <a:latin typeface="SansSerif"/>
              </a:rPr>
              <a:t>#,T’E’#,148) </a:t>
            </a:r>
            <a:r>
              <a:rPr lang="hu-HU" sz="1400" dirty="0">
                <a:cs typeface="Times New Roman" panose="02020603050405020304" pitchFamily="18" charset="0"/>
              </a:rPr>
              <a:t>) </a:t>
            </a:r>
            <a:r>
              <a:rPr lang="hu-HU" sz="1400" b="1" dirty="0">
                <a:cs typeface="Times New Roman" panose="02020603050405020304" pitchFamily="18" charset="0"/>
              </a:rPr>
              <a:t>˫</a:t>
            </a:r>
            <a:endParaRPr lang="hu-HU" sz="1400" dirty="0">
              <a:latin typeface="SansSerif"/>
            </a:endParaRPr>
          </a:p>
          <a:p>
            <a:endParaRPr lang="hu-HU" sz="1400" dirty="0">
              <a:latin typeface="SansSerif"/>
            </a:endParaRPr>
          </a:p>
          <a:p>
            <a:r>
              <a:rPr lang="hu-HU" sz="1400" dirty="0"/>
              <a:t>                                (+TE’,2)                         pop                        (FT’,4)                        (i,8)                               pop</a:t>
            </a:r>
          </a:p>
          <a:p>
            <a:r>
              <a:rPr lang="hu-HU" sz="1400" b="1" dirty="0">
                <a:cs typeface="Times New Roman" panose="02020603050405020304" pitchFamily="18" charset="0"/>
              </a:rPr>
              <a:t>          ˫</a:t>
            </a:r>
            <a:r>
              <a:rPr lang="hu-HU" sz="1400" dirty="0">
                <a:latin typeface="SansSerif"/>
              </a:rPr>
              <a:t>(+i*i#, E’#,1486)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(+i*i#, +TE’#,14862)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(i*i#,TE’#,14862)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(i*i#,FT’E’#,148624)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 (i*i#,iT’E’#,1486248)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endParaRPr lang="hu-HU" sz="1400" dirty="0">
              <a:latin typeface="SansSerif"/>
            </a:endParaRPr>
          </a:p>
          <a:p>
            <a:endParaRPr lang="hu-HU" sz="1400" dirty="0">
              <a:latin typeface="SansSerif"/>
            </a:endParaRPr>
          </a:p>
          <a:p>
            <a:r>
              <a:rPr lang="hu-HU" sz="1200" dirty="0">
                <a:latin typeface="SansSerif"/>
              </a:rPr>
              <a:t>                                                      (*FT’,5)                                        pop                                           (i,8)                                             pop</a:t>
            </a:r>
          </a:p>
          <a:p>
            <a:r>
              <a:rPr lang="hu-HU" sz="1400" dirty="0">
                <a:latin typeface="SansSerif"/>
              </a:rPr>
              <a:t>             </a:t>
            </a:r>
            <a:r>
              <a:rPr lang="hu-HU" sz="1400" b="1" dirty="0">
                <a:cs typeface="Times New Roman" panose="02020603050405020304" pitchFamily="18" charset="0"/>
              </a:rPr>
              <a:t>˫</a:t>
            </a:r>
            <a:r>
              <a:rPr lang="hu-HU" sz="1400" dirty="0">
                <a:latin typeface="SansSerif"/>
              </a:rPr>
              <a:t> (*i#,T’E’#,1486248)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 (*i#,*FT’E’#,14862485)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(i#,FT’E’#,14862485)</a:t>
            </a:r>
            <a:r>
              <a:rPr lang="hu-HU" sz="1400" b="1" dirty="0">
                <a:cs typeface="Times New Roman" panose="02020603050405020304" pitchFamily="18" charset="0"/>
              </a:rPr>
              <a:t> ˫ </a:t>
            </a:r>
            <a:r>
              <a:rPr lang="hu-HU" sz="1400" dirty="0">
                <a:latin typeface="SansSerif"/>
              </a:rPr>
              <a:t> (i#,iT’E’#,148624858)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 </a:t>
            </a:r>
          </a:p>
          <a:p>
            <a:endParaRPr lang="hu-HU" sz="1400" dirty="0">
              <a:latin typeface="SansSerif"/>
            </a:endParaRPr>
          </a:p>
          <a:p>
            <a:r>
              <a:rPr lang="hu-HU" sz="1400" dirty="0">
                <a:latin typeface="SansSerif"/>
              </a:rPr>
              <a:t>                                                                             </a:t>
            </a:r>
            <a:r>
              <a:rPr lang="hu-HU" sz="1400" dirty="0"/>
              <a:t>(</a:t>
            </a:r>
            <a:r>
              <a:rPr lang="el-GR" sz="1400" dirty="0">
                <a:latin typeface="SansSerif"/>
              </a:rPr>
              <a:t>λ</a:t>
            </a:r>
            <a:r>
              <a:rPr lang="hu-HU" sz="1400" dirty="0"/>
              <a:t>,6)</a:t>
            </a:r>
            <a:r>
              <a:rPr lang="hu-HU" sz="1400" dirty="0">
                <a:latin typeface="SansSerif"/>
              </a:rPr>
              <a:t>                              </a:t>
            </a:r>
            <a:r>
              <a:rPr lang="hu-HU" sz="1400" dirty="0"/>
              <a:t>(</a:t>
            </a:r>
            <a:r>
              <a:rPr lang="el-GR" sz="1400" dirty="0">
                <a:latin typeface="SansSerif"/>
              </a:rPr>
              <a:t>λ</a:t>
            </a:r>
            <a:r>
              <a:rPr lang="hu-HU" sz="1400" dirty="0"/>
              <a:t>,3)                               </a:t>
            </a:r>
            <a:r>
              <a:rPr lang="hu-HU" sz="1400" dirty="0" err="1"/>
              <a:t>accept</a:t>
            </a:r>
            <a:endParaRPr lang="hu-HU" sz="1400" dirty="0">
              <a:latin typeface="SansSerif"/>
            </a:endParaRPr>
          </a:p>
          <a:p>
            <a:r>
              <a:rPr lang="hu-HU" sz="1400" dirty="0">
                <a:latin typeface="SansSerif"/>
              </a:rPr>
              <a:t>                                       (#,T’E’#,148624858)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 (#,E’#,1486248586)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 (#,#,14862485863)</a:t>
            </a:r>
            <a:r>
              <a:rPr lang="hu-HU" sz="1400" b="1" dirty="0">
                <a:cs typeface="Times New Roman" panose="02020603050405020304" pitchFamily="18" charset="0"/>
              </a:rPr>
              <a:t> ˫</a:t>
            </a:r>
            <a:r>
              <a:rPr lang="hu-HU" sz="1400" dirty="0">
                <a:latin typeface="SansSerif"/>
              </a:rPr>
              <a:t>    OK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140485" y="500798"/>
            <a:ext cx="30035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S →(1)TE', E' → (2) +TE’ | (3) λ, 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T →(4) FT',T' → (5) *FT’ | (6) λ, </a:t>
            </a:r>
          </a:p>
          <a:p>
            <a:pPr lvl="0" algn="just"/>
            <a:r>
              <a:rPr lang="hu-HU" altLang="hu-HU" sz="1600" dirty="0">
                <a:solidFill>
                  <a:srgbClr val="000000"/>
                </a:solidFill>
              </a:rPr>
              <a:t>F → (7) (S) | (8)  i</a:t>
            </a:r>
            <a:endParaRPr lang="hu-HU" altLang="hu-HU" sz="1600" dirty="0"/>
          </a:p>
          <a:p>
            <a:endParaRPr lang="hu-HU" sz="16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407138" y="91371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 táblázat: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372200" y="160002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 grammatika: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2195736" y="219230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sz="1600" dirty="0"/>
              <a:t>LL(1) elemzés: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28176" y="5211782"/>
            <a:ext cx="7935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1         4             8              6       2                4               8                 5                8                 6</a:t>
            </a:r>
          </a:p>
          <a:p>
            <a:r>
              <a:rPr lang="hu-HU" sz="1600" dirty="0"/>
              <a:t>S=&gt;TE’=&gt; FT’E’=&gt; </a:t>
            </a:r>
            <a:r>
              <a:rPr lang="hu-HU" sz="1600" dirty="0" err="1"/>
              <a:t>iT’E</a:t>
            </a:r>
            <a:r>
              <a:rPr lang="hu-HU" sz="1600" dirty="0"/>
              <a:t>’=&gt; </a:t>
            </a:r>
            <a:r>
              <a:rPr lang="hu-HU" sz="1600" dirty="0" err="1"/>
              <a:t>iE</a:t>
            </a:r>
            <a:r>
              <a:rPr lang="hu-HU" sz="1600" dirty="0"/>
              <a:t>’=&gt; </a:t>
            </a:r>
            <a:r>
              <a:rPr lang="hu-HU" sz="1600" dirty="0" err="1"/>
              <a:t>i+TE</a:t>
            </a:r>
            <a:r>
              <a:rPr lang="hu-HU" sz="1600" dirty="0"/>
              <a:t>’=&gt; i+FT’E’=&gt;</a:t>
            </a:r>
            <a:r>
              <a:rPr lang="hu-HU" sz="1600" dirty="0" err="1"/>
              <a:t>i+iT’E</a:t>
            </a:r>
            <a:r>
              <a:rPr lang="hu-HU" sz="1600" dirty="0"/>
              <a:t>’=&gt; </a:t>
            </a:r>
            <a:r>
              <a:rPr lang="hu-HU" sz="1600" dirty="0" err="1"/>
              <a:t>i+i</a:t>
            </a:r>
            <a:r>
              <a:rPr lang="hu-HU" sz="1600" dirty="0"/>
              <a:t> *FT’E’=&gt; </a:t>
            </a:r>
            <a:r>
              <a:rPr lang="hu-HU" sz="1600" dirty="0" err="1"/>
              <a:t>i+i</a:t>
            </a:r>
            <a:r>
              <a:rPr lang="hu-HU" sz="1600" dirty="0"/>
              <a:t>*</a:t>
            </a:r>
            <a:r>
              <a:rPr lang="hu-HU" sz="1600" dirty="0" err="1"/>
              <a:t>iT’E</a:t>
            </a:r>
            <a:r>
              <a:rPr lang="hu-HU" sz="1600" dirty="0"/>
              <a:t>’=&gt;</a:t>
            </a:r>
          </a:p>
          <a:p>
            <a:r>
              <a:rPr lang="hu-HU" sz="1600" dirty="0"/>
              <a:t>           3</a:t>
            </a:r>
          </a:p>
          <a:p>
            <a:r>
              <a:rPr lang="hu-HU" sz="1600" dirty="0"/>
              <a:t>i+</a:t>
            </a:r>
            <a:r>
              <a:rPr lang="hu-HU" sz="1600" dirty="0" err="1"/>
              <a:t>i</a:t>
            </a:r>
            <a:r>
              <a:rPr lang="hu-HU" sz="1600" dirty="0"/>
              <a:t>*</a:t>
            </a:r>
            <a:r>
              <a:rPr lang="hu-HU" sz="1600" dirty="0" err="1"/>
              <a:t>iE</a:t>
            </a:r>
            <a:r>
              <a:rPr lang="hu-HU" sz="1600" dirty="0"/>
              <a:t>’=&gt; </a:t>
            </a:r>
            <a:r>
              <a:rPr lang="hu-HU" sz="1600" dirty="0" err="1"/>
              <a:t>i</a:t>
            </a:r>
            <a:r>
              <a:rPr lang="hu-HU" sz="1600" dirty="0"/>
              <a:t>+</a:t>
            </a:r>
            <a:r>
              <a:rPr lang="hu-HU" sz="1600" dirty="0" err="1"/>
              <a:t>i</a:t>
            </a:r>
            <a:r>
              <a:rPr lang="hu-HU" sz="1600" dirty="0"/>
              <a:t>*</a:t>
            </a:r>
            <a:r>
              <a:rPr lang="hu-HU" sz="1600" dirty="0" err="1"/>
              <a:t>i</a:t>
            </a:r>
            <a:endParaRPr lang="hu-HU" sz="16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179512" y="4996339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          baloldali levezetés:</a:t>
            </a:r>
          </a:p>
        </p:txBody>
      </p:sp>
    </p:spTree>
    <p:extLst>
      <p:ext uri="{BB962C8B-B14F-4D97-AF65-F5344CB8AC3E}">
        <p14:creationId xmlns:p14="http://schemas.microsoft.com/office/powerpoint/2010/main" val="11372608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664" y="13854"/>
            <a:ext cx="808830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                                                              LR(k) </a:t>
            </a:r>
            <a:r>
              <a:rPr lang="en-US" b="1" dirty="0" err="1"/>
              <a:t>elemzés</a:t>
            </a:r>
            <a:endParaRPr lang="en-US" b="1" dirty="0"/>
          </a:p>
          <a:p>
            <a:r>
              <a:rPr lang="en-US" sz="1600" dirty="0"/>
              <a:t>A modern </a:t>
            </a:r>
            <a:r>
              <a:rPr lang="en-US" sz="1600" dirty="0" err="1"/>
              <a:t>elemzők</a:t>
            </a:r>
            <a:r>
              <a:rPr lang="en-US" sz="1600" dirty="0"/>
              <a:t> LR(k) </a:t>
            </a:r>
            <a:r>
              <a:rPr lang="en-US" sz="1600" dirty="0" err="1"/>
              <a:t>elemzők</a:t>
            </a:r>
            <a:r>
              <a:rPr lang="en-US" sz="1600" dirty="0"/>
              <a:t>, </a:t>
            </a:r>
            <a:r>
              <a:rPr lang="en-US" sz="1600" dirty="0" err="1"/>
              <a:t>ugyanis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LL(k) </a:t>
            </a:r>
            <a:r>
              <a:rPr lang="en-US" sz="1600" dirty="0" err="1"/>
              <a:t>elemzők</a:t>
            </a:r>
            <a:r>
              <a:rPr lang="en-US" sz="1600" dirty="0"/>
              <a:t> </a:t>
            </a:r>
            <a:r>
              <a:rPr lang="en-US" sz="1600" dirty="0" err="1"/>
              <a:t>komolyabb</a:t>
            </a:r>
            <a:r>
              <a:rPr lang="en-US" sz="1600" dirty="0"/>
              <a:t> </a:t>
            </a:r>
            <a:r>
              <a:rPr lang="en-US" sz="1600" dirty="0" err="1"/>
              <a:t>programnyelvek</a:t>
            </a:r>
            <a:r>
              <a:rPr lang="en-US" sz="1600" dirty="0"/>
              <a:t> </a:t>
            </a:r>
            <a:r>
              <a:rPr lang="en-US" sz="1600" dirty="0" err="1"/>
              <a:t>esetén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nem</a:t>
            </a:r>
            <a:r>
              <a:rPr lang="en-US" sz="1600" dirty="0"/>
              <a:t> </a:t>
            </a:r>
            <a:r>
              <a:rPr lang="en-US" sz="1600" dirty="0" err="1"/>
              <a:t>alkalmazhatóak</a:t>
            </a:r>
            <a:r>
              <a:rPr lang="en-US" sz="1600" dirty="0"/>
              <a:t>. Minden  k   </a:t>
            </a:r>
            <a:r>
              <a:rPr lang="en-US" sz="1600" dirty="0" err="1"/>
              <a:t>és</a:t>
            </a:r>
            <a:r>
              <a:rPr lang="en-US" sz="1600" dirty="0"/>
              <a:t> </a:t>
            </a:r>
            <a:r>
              <a:rPr lang="en-US" sz="1600" dirty="0" err="1"/>
              <a:t>minden</a:t>
            </a:r>
            <a:r>
              <a:rPr lang="en-US" sz="1600" dirty="0"/>
              <a:t>  LR(k)  </a:t>
            </a:r>
            <a:r>
              <a:rPr lang="en-US" sz="1600" dirty="0" err="1"/>
              <a:t>nyelvtan</a:t>
            </a:r>
            <a:r>
              <a:rPr lang="en-US" sz="1600" dirty="0"/>
              <a:t> </a:t>
            </a:r>
            <a:r>
              <a:rPr lang="en-US" sz="1600" dirty="0" err="1"/>
              <a:t>esetén</a:t>
            </a:r>
            <a:r>
              <a:rPr lang="en-US" sz="1600" dirty="0"/>
              <a:t> </a:t>
            </a:r>
            <a:r>
              <a:rPr lang="en-US" sz="1600" dirty="0" err="1"/>
              <a:t>érvényes</a:t>
            </a:r>
            <a:r>
              <a:rPr lang="en-US" sz="1600" dirty="0"/>
              <a:t>, </a:t>
            </a:r>
            <a:r>
              <a:rPr lang="en-US" sz="1600" dirty="0" err="1"/>
              <a:t>hogy</a:t>
            </a:r>
            <a:r>
              <a:rPr lang="en-US" sz="1600" dirty="0"/>
              <a:t> van </a:t>
            </a:r>
            <a:r>
              <a:rPr lang="en-US" sz="1600" dirty="0" err="1"/>
              <a:t>vele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ekvivalens</a:t>
            </a:r>
            <a:r>
              <a:rPr lang="en-US" sz="1600" dirty="0"/>
              <a:t>  LR(1)  </a:t>
            </a:r>
            <a:r>
              <a:rPr lang="en-US" sz="1600" dirty="0" err="1"/>
              <a:t>nyelvtan</a:t>
            </a:r>
            <a:r>
              <a:rPr lang="en-US" sz="1600" dirty="0"/>
              <a:t>. </a:t>
            </a:r>
          </a:p>
          <a:p>
            <a:r>
              <a:rPr lang="en-US" sz="1600" dirty="0"/>
              <a:t>LR(k) </a:t>
            </a:r>
            <a:r>
              <a:rPr lang="en-US" sz="1600" dirty="0" err="1"/>
              <a:t>elemzés</a:t>
            </a:r>
            <a:r>
              <a:rPr lang="en-US" sz="1600" dirty="0"/>
              <a:t>: </a:t>
            </a:r>
            <a:r>
              <a:rPr lang="en-US" sz="1600" dirty="0" err="1"/>
              <a:t>visszaléptetés</a:t>
            </a:r>
            <a:r>
              <a:rPr lang="en-US" sz="1600" dirty="0"/>
              <a:t> nélküli </a:t>
            </a:r>
            <a:r>
              <a:rPr lang="en-US" sz="1600" dirty="0" err="1"/>
              <a:t>léptetés-redukálás</a:t>
            </a:r>
            <a:r>
              <a:rPr lang="en-US" sz="1600" dirty="0"/>
              <a:t> </a:t>
            </a:r>
            <a:r>
              <a:rPr lang="en-US" sz="1600" dirty="0" err="1"/>
              <a:t>típusú</a:t>
            </a:r>
            <a:r>
              <a:rPr lang="en-US" sz="1600" dirty="0"/>
              <a:t> </a:t>
            </a:r>
            <a:r>
              <a:rPr lang="en-US" sz="1600" dirty="0" err="1"/>
              <a:t>elemzés</a:t>
            </a:r>
            <a:r>
              <a:rPr lang="en-US" sz="1600" dirty="0"/>
              <a:t>. 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68668" y="1572563"/>
            <a:ext cx="6296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Egy</a:t>
            </a:r>
            <a:r>
              <a:rPr lang="en-US" sz="1600" dirty="0"/>
              <a:t>  G=(V</a:t>
            </a:r>
            <a:r>
              <a:rPr lang="en-US" sz="1600" baseline="-25000" dirty="0"/>
              <a:t>N</a:t>
            </a:r>
            <a:r>
              <a:rPr lang="en-US" sz="1600" dirty="0"/>
              <a:t>,V</a:t>
            </a:r>
            <a:r>
              <a:rPr lang="en-US" sz="1600" baseline="-25000" dirty="0"/>
              <a:t>T,</a:t>
            </a:r>
            <a:r>
              <a:rPr lang="en-US" sz="1600" dirty="0"/>
              <a:t>S,H)  </a:t>
            </a:r>
            <a:r>
              <a:rPr lang="en-US" sz="1600" dirty="0" err="1"/>
              <a:t>nyelvtanhoz</a:t>
            </a:r>
            <a:r>
              <a:rPr lang="en-US" sz="1600" dirty="0"/>
              <a:t> </a:t>
            </a:r>
            <a:r>
              <a:rPr lang="en-US" sz="1600" dirty="0" err="1"/>
              <a:t>tartozó</a:t>
            </a:r>
            <a:r>
              <a:rPr lang="en-US" sz="1600" dirty="0"/>
              <a:t> </a:t>
            </a:r>
            <a:r>
              <a:rPr lang="en-US" sz="1600" dirty="0" err="1"/>
              <a:t>kiegészített</a:t>
            </a:r>
            <a:r>
              <a:rPr lang="en-US" sz="1600" dirty="0"/>
              <a:t> </a:t>
            </a:r>
            <a:r>
              <a:rPr lang="en-US" sz="1600" dirty="0" err="1"/>
              <a:t>nyelvtanon</a:t>
            </a:r>
            <a:r>
              <a:rPr lang="en-US" sz="1600" dirty="0"/>
              <a:t> </a:t>
            </a:r>
            <a:r>
              <a:rPr lang="en-US" sz="1600" dirty="0" err="1"/>
              <a:t>értjük</a:t>
            </a:r>
            <a:r>
              <a:rPr lang="en-US" sz="1600" dirty="0"/>
              <a:t> a </a:t>
            </a:r>
          </a:p>
          <a:p>
            <a:r>
              <a:rPr lang="en-US" sz="1600" dirty="0"/>
              <a:t>G’=(V</a:t>
            </a:r>
            <a:r>
              <a:rPr lang="en-US" sz="1600" baseline="-25000" dirty="0"/>
              <a:t>N</a:t>
            </a:r>
            <a:r>
              <a:rPr lang="en-US" sz="1600" dirty="0"/>
              <a:t>U {S’}, V</a:t>
            </a:r>
            <a:r>
              <a:rPr lang="en-US" sz="1600" baseline="-25000" dirty="0"/>
              <a:t>T,</a:t>
            </a:r>
            <a:r>
              <a:rPr lang="en-US" sz="1600" dirty="0"/>
              <a:t>, S’,H ∪ {S’</a:t>
            </a:r>
            <a:r>
              <a:rPr lang="en-US" sz="1600" dirty="0">
                <a:latin typeface="MS UI Gothic"/>
                <a:ea typeface="MS UI Gothic"/>
              </a:rPr>
              <a:t>→ </a:t>
            </a:r>
            <a:r>
              <a:rPr lang="hu-HU" sz="1600" dirty="0">
                <a:solidFill>
                  <a:schemeClr val="tx2"/>
                </a:solidFill>
                <a:latin typeface="+mn-lt"/>
                <a:ea typeface="MS UI Gothic"/>
              </a:rPr>
              <a:t>S</a:t>
            </a:r>
            <a:r>
              <a:rPr lang="en-US" sz="1600" dirty="0"/>
              <a:t>} )  </a:t>
            </a:r>
            <a:r>
              <a:rPr lang="en-US" sz="1600" dirty="0" err="1"/>
              <a:t>nyelvtant</a:t>
            </a:r>
            <a:r>
              <a:rPr lang="en-US" sz="1600" dirty="0"/>
              <a:t>.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3446" y="2218894"/>
            <a:ext cx="9120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Sorszámozzuk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meg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helyettesítési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szabályokat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S′ → 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legyen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nulladik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Így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ha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redukáláskor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nulladik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szabályt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alkalmazni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elemzés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végét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elemzett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szöveg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szintaktikus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helyességét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fogja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jelenteni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Megjegyezzük, hogy ha az eredeti S kezdőszimbólum nem szerepel egyik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helyettesítési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jobb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oldalán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S′ → 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kiegészítésre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nincs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szükség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általánosság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kedvéért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azonban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LR(k)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tulajdonságot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csak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kiegészített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nyelvtanokra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értelmezzük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5595" y="3886200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Egy</a:t>
            </a:r>
            <a:r>
              <a:rPr lang="en-US" sz="1600" dirty="0"/>
              <a:t> G′ </a:t>
            </a:r>
            <a:r>
              <a:rPr lang="en-US" sz="1600" dirty="0" err="1"/>
              <a:t>kiegészített</a:t>
            </a:r>
            <a:r>
              <a:rPr lang="en-US" sz="1600" dirty="0"/>
              <a:t> </a:t>
            </a:r>
            <a:r>
              <a:rPr lang="en-US" sz="1600" dirty="0" err="1"/>
              <a:t>nyelvtan</a:t>
            </a:r>
            <a:r>
              <a:rPr lang="en-US" sz="1600" dirty="0"/>
              <a:t> LR(k) </a:t>
            </a:r>
            <a:r>
              <a:rPr lang="en-US" sz="1600" dirty="0" err="1"/>
              <a:t>nyelvtan</a:t>
            </a:r>
            <a:r>
              <a:rPr lang="en-US" sz="1600" dirty="0"/>
              <a:t> (k ≥ 0), ha a </a:t>
            </a:r>
            <a:r>
              <a:rPr lang="en-US" sz="1600" dirty="0" err="1"/>
              <a:t>következő</a:t>
            </a:r>
            <a:r>
              <a:rPr lang="en-US" sz="1600" dirty="0"/>
              <a:t> </a:t>
            </a:r>
            <a:r>
              <a:rPr lang="en-US" sz="1600" dirty="0" err="1"/>
              <a:t>tulajdonságú</a:t>
            </a:r>
            <a:r>
              <a:rPr lang="en-US" sz="1600" dirty="0"/>
              <a:t> </a:t>
            </a:r>
            <a:r>
              <a:rPr lang="en-US" sz="1600" dirty="0" err="1"/>
              <a:t>bármely</a:t>
            </a:r>
            <a:r>
              <a:rPr lang="en-US" sz="1600" dirty="0"/>
              <a:t> </a:t>
            </a:r>
            <a:r>
              <a:rPr lang="en-US" sz="1600" dirty="0" err="1"/>
              <a:t>két</a:t>
            </a:r>
            <a:endParaRPr lang="en-US" sz="1600" dirty="0"/>
          </a:p>
          <a:p>
            <a:r>
              <a:rPr lang="en-US" sz="1600" dirty="0"/>
              <a:t>S′ </a:t>
            </a:r>
            <a:r>
              <a:rPr lang="el-GR" sz="1600" dirty="0"/>
              <a:t>⇒</a:t>
            </a:r>
            <a:r>
              <a:rPr lang="en-US" sz="1600" dirty="0"/>
              <a:t>*</a:t>
            </a:r>
            <a:r>
              <a:rPr lang="el-GR" sz="1600" dirty="0"/>
              <a:t> α</a:t>
            </a:r>
            <a:r>
              <a:rPr lang="en-US" sz="1600" dirty="0"/>
              <a:t>Aw ⇒ </a:t>
            </a:r>
            <a:r>
              <a:rPr lang="el-GR" sz="1600" dirty="0"/>
              <a:t>αβ</a:t>
            </a:r>
            <a:r>
              <a:rPr lang="en-US" sz="1600" dirty="0"/>
              <a:t>w ,</a:t>
            </a:r>
          </a:p>
          <a:p>
            <a:r>
              <a:rPr lang="en-US" sz="1600" dirty="0"/>
              <a:t>S′ </a:t>
            </a:r>
            <a:r>
              <a:rPr lang="el-GR" sz="1600" dirty="0"/>
              <a:t>⇒</a:t>
            </a:r>
            <a:r>
              <a:rPr lang="en-US" sz="1600" dirty="0"/>
              <a:t>*</a:t>
            </a:r>
            <a:r>
              <a:rPr lang="el-GR" sz="1600" dirty="0"/>
              <a:t> γ</a:t>
            </a:r>
            <a:r>
              <a:rPr lang="en-US" sz="1600" dirty="0" err="1"/>
              <a:t>Bx</a:t>
            </a:r>
            <a:r>
              <a:rPr lang="en-US" sz="1600" dirty="0"/>
              <a:t> ⇒ </a:t>
            </a:r>
            <a:r>
              <a:rPr lang="el-GR" sz="1600" dirty="0"/>
              <a:t>γδ</a:t>
            </a:r>
            <a:r>
              <a:rPr lang="en-US" sz="1600" dirty="0"/>
              <a:t>x = </a:t>
            </a:r>
            <a:r>
              <a:rPr lang="el-GR" sz="1600" dirty="0"/>
              <a:t>αβ</a:t>
            </a:r>
            <a:r>
              <a:rPr lang="en-US" sz="1600" dirty="0"/>
              <a:t>y</a:t>
            </a:r>
          </a:p>
          <a:p>
            <a:r>
              <a:rPr lang="en-US" sz="1600" dirty="0"/>
              <a:t>(A,B ∈ V</a:t>
            </a:r>
            <a:r>
              <a:rPr lang="en-US" sz="1600" baseline="-25000" dirty="0"/>
              <a:t>N</a:t>
            </a:r>
            <a:r>
              <a:rPr lang="en-US" sz="1600" dirty="0"/>
              <a:t>, x, </a:t>
            </a:r>
            <a:r>
              <a:rPr lang="en-US" sz="1600" dirty="0" err="1"/>
              <a:t>y,w</a:t>
            </a:r>
            <a:r>
              <a:rPr lang="en-US" sz="1600" dirty="0"/>
              <a:t> ∈ V</a:t>
            </a:r>
            <a:r>
              <a:rPr lang="en-US" sz="1600" baseline="-25000" dirty="0"/>
              <a:t>T</a:t>
            </a:r>
            <a:r>
              <a:rPr lang="en-US" sz="1600" dirty="0"/>
              <a:t>*, </a:t>
            </a:r>
            <a:r>
              <a:rPr lang="el-GR" sz="1600" dirty="0"/>
              <a:t>α, β, γ, δ ∈ 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)*)  </a:t>
            </a:r>
            <a:r>
              <a:rPr lang="en-US" sz="1600" dirty="0" err="1"/>
              <a:t>levezetésre</a:t>
            </a:r>
            <a:endParaRPr lang="en-US" sz="1600" dirty="0"/>
          </a:p>
          <a:p>
            <a:r>
              <a:rPr lang="en-US" sz="1600" dirty="0"/>
              <a:t>FIRTS</a:t>
            </a:r>
            <a:r>
              <a:rPr lang="hu-HU" sz="1600" baseline="-25000" dirty="0"/>
              <a:t>k</a:t>
            </a:r>
            <a:r>
              <a:rPr lang="hu-HU" sz="1600" dirty="0"/>
              <a:t>(w) = </a:t>
            </a:r>
            <a:r>
              <a:rPr lang="en-US" sz="1600" dirty="0"/>
              <a:t>FIRST</a:t>
            </a:r>
            <a:r>
              <a:rPr lang="hu-HU" sz="1600" baseline="-25000" dirty="0"/>
              <a:t>k</a:t>
            </a:r>
            <a:r>
              <a:rPr lang="hu-HU" sz="1600" dirty="0"/>
              <a:t>(y)</a:t>
            </a:r>
            <a:r>
              <a:rPr lang="en-US" sz="1600" dirty="0"/>
              <a:t>  </a:t>
            </a:r>
            <a:r>
              <a:rPr lang="en-US" sz="1600" dirty="0" err="1"/>
              <a:t>esetén</a:t>
            </a:r>
            <a:r>
              <a:rPr lang="en-US" sz="1600" dirty="0"/>
              <a:t>  </a:t>
            </a:r>
            <a:r>
              <a:rPr lang="es-ES" sz="1600" dirty="0"/>
              <a:t>α = γ, A = B és x = y .</a:t>
            </a:r>
          </a:p>
          <a:p>
            <a:r>
              <a:rPr lang="en-US" sz="1600" dirty="0"/>
              <a:t>( </a:t>
            </a:r>
            <a:r>
              <a:rPr lang="en-US" sz="1600" dirty="0" err="1"/>
              <a:t>Ekkor</a:t>
            </a:r>
            <a:r>
              <a:rPr lang="en-US" sz="1600" dirty="0"/>
              <a:t> S′ </a:t>
            </a:r>
            <a:r>
              <a:rPr lang="el-GR" sz="1600" dirty="0"/>
              <a:t>⇒</a:t>
            </a:r>
            <a:r>
              <a:rPr lang="en-US" sz="1600" dirty="0"/>
              <a:t>*</a:t>
            </a:r>
            <a:r>
              <a:rPr lang="el-GR" sz="1600" dirty="0"/>
              <a:t> γ</a:t>
            </a:r>
            <a:r>
              <a:rPr lang="en-US" sz="1600" dirty="0" err="1"/>
              <a:t>Bx</a:t>
            </a:r>
            <a:r>
              <a:rPr lang="en-US" sz="1600" dirty="0"/>
              <a:t> ⇒ </a:t>
            </a:r>
            <a:r>
              <a:rPr lang="el-GR" sz="1600" dirty="0"/>
              <a:t>γδ</a:t>
            </a:r>
            <a:r>
              <a:rPr lang="en-US" sz="1600" dirty="0"/>
              <a:t>x = </a:t>
            </a:r>
            <a:r>
              <a:rPr lang="el-GR" sz="1600" dirty="0"/>
              <a:t>αβ</a:t>
            </a:r>
            <a:r>
              <a:rPr lang="en-US" sz="1600" dirty="0"/>
              <a:t>y   -</a:t>
            </a:r>
            <a:r>
              <a:rPr lang="en-US" sz="1600" dirty="0" err="1"/>
              <a:t>ből</a:t>
            </a:r>
            <a:r>
              <a:rPr lang="en-US" sz="1600" dirty="0"/>
              <a:t>    S′ </a:t>
            </a:r>
            <a:r>
              <a:rPr lang="el-GR" sz="1600" dirty="0"/>
              <a:t>⇒</a:t>
            </a:r>
            <a:r>
              <a:rPr lang="en-US" sz="1600" dirty="0"/>
              <a:t>*</a:t>
            </a:r>
            <a:r>
              <a:rPr lang="el-GR" sz="1600" dirty="0"/>
              <a:t> </a:t>
            </a:r>
            <a:r>
              <a:rPr lang="es-ES" sz="1600" dirty="0"/>
              <a:t>α</a:t>
            </a:r>
            <a:r>
              <a:rPr lang="en-US" sz="1600" dirty="0"/>
              <a:t>Ax ⇒ </a:t>
            </a:r>
            <a:r>
              <a:rPr lang="es-ES" sz="1600" dirty="0"/>
              <a:t>α</a:t>
            </a:r>
            <a:r>
              <a:rPr lang="el-GR" sz="1600" dirty="0"/>
              <a:t>δ</a:t>
            </a:r>
            <a:r>
              <a:rPr lang="en-US" sz="1600" dirty="0"/>
              <a:t>x = </a:t>
            </a:r>
            <a:r>
              <a:rPr lang="el-GR" sz="1600" dirty="0"/>
              <a:t>αβ</a:t>
            </a:r>
            <a:r>
              <a:rPr lang="en-US" sz="1600" dirty="0"/>
              <a:t>y = </a:t>
            </a:r>
            <a:r>
              <a:rPr lang="el-GR" sz="1600" dirty="0"/>
              <a:t>αβ</a:t>
            </a:r>
            <a:r>
              <a:rPr lang="en-US" sz="1600" dirty="0"/>
              <a:t>x , FIRTS</a:t>
            </a:r>
            <a:r>
              <a:rPr lang="hu-HU" sz="1600" baseline="-25000" dirty="0"/>
              <a:t>k</a:t>
            </a:r>
            <a:r>
              <a:rPr lang="hu-HU" sz="1600" dirty="0"/>
              <a:t>(w) = </a:t>
            </a:r>
            <a:r>
              <a:rPr lang="en-US" sz="1600" dirty="0"/>
              <a:t>FIRST</a:t>
            </a:r>
            <a:r>
              <a:rPr lang="hu-HU" sz="1600" baseline="-25000" dirty="0"/>
              <a:t>k</a:t>
            </a:r>
            <a:r>
              <a:rPr lang="hu-HU" sz="1600" dirty="0"/>
              <a:t>(</a:t>
            </a:r>
            <a:r>
              <a:rPr lang="en-US" sz="1600" dirty="0"/>
              <a:t>x</a:t>
            </a:r>
            <a:r>
              <a:rPr lang="hu-HU" sz="1600" dirty="0"/>
              <a:t>)</a:t>
            </a:r>
            <a:r>
              <a:rPr lang="en-US" sz="1600" dirty="0"/>
              <a:t> </a:t>
            </a:r>
            <a:r>
              <a:rPr lang="en-US" sz="1600" dirty="0" err="1"/>
              <a:t>miatt</a:t>
            </a:r>
            <a:r>
              <a:rPr lang="en-US" sz="1600" dirty="0"/>
              <a:t> </a:t>
            </a:r>
            <a:r>
              <a:rPr lang="el-GR" sz="1600" dirty="0"/>
              <a:t>δ</a:t>
            </a:r>
            <a:r>
              <a:rPr lang="en-US" sz="1600" dirty="0"/>
              <a:t>=</a:t>
            </a:r>
            <a:r>
              <a:rPr lang="el-GR" sz="1600" dirty="0"/>
              <a:t>β</a:t>
            </a:r>
            <a:r>
              <a:rPr lang="en-US" sz="1600" dirty="0"/>
              <a:t>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14745" y="5780782"/>
            <a:ext cx="7561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Tétel</a:t>
            </a:r>
            <a:r>
              <a:rPr lang="en-US" sz="1600" b="1" dirty="0"/>
              <a:t>. </a:t>
            </a:r>
            <a:r>
              <a:rPr lang="en-US" sz="1600" dirty="0"/>
              <a:t>Minden LL(k) </a:t>
            </a:r>
            <a:r>
              <a:rPr lang="en-US" sz="1600" dirty="0" err="1"/>
              <a:t>nyelvtan</a:t>
            </a:r>
            <a:r>
              <a:rPr lang="en-US" sz="1600" dirty="0"/>
              <a:t> LR(k) </a:t>
            </a:r>
            <a:r>
              <a:rPr lang="en-US" sz="1600" dirty="0" err="1"/>
              <a:t>nyelvtan</a:t>
            </a:r>
            <a:r>
              <a:rPr lang="en-US" sz="1600" dirty="0"/>
              <a:t>, de </a:t>
            </a:r>
            <a:r>
              <a:rPr lang="en-US" sz="1600" dirty="0" err="1"/>
              <a:t>létezik</a:t>
            </a:r>
            <a:r>
              <a:rPr lang="en-US" sz="1600" dirty="0"/>
              <a:t> </a:t>
            </a:r>
            <a:r>
              <a:rPr lang="en-US" sz="1600" dirty="0" err="1"/>
              <a:t>olyan</a:t>
            </a:r>
            <a:r>
              <a:rPr lang="en-US" sz="1600" dirty="0"/>
              <a:t> LR(k) </a:t>
            </a:r>
            <a:r>
              <a:rPr lang="en-US" sz="1600" dirty="0" err="1"/>
              <a:t>nyelvtan</a:t>
            </a:r>
            <a:r>
              <a:rPr lang="en-US" sz="1600" dirty="0"/>
              <a:t>, </a:t>
            </a:r>
            <a:r>
              <a:rPr lang="en-US" sz="1600" dirty="0" err="1"/>
              <a:t>amelyik</a:t>
            </a:r>
            <a:r>
              <a:rPr lang="en-US" sz="1600" dirty="0"/>
              <a:t> </a:t>
            </a:r>
            <a:r>
              <a:rPr lang="en-US" sz="1600" dirty="0" err="1"/>
              <a:t>nem</a:t>
            </a:r>
            <a:r>
              <a:rPr lang="en-US" sz="1600" dirty="0"/>
              <a:t> </a:t>
            </a:r>
          </a:p>
          <a:p>
            <a:r>
              <a:rPr lang="en-US" sz="1600" dirty="0"/>
              <a:t>LL(k’) </a:t>
            </a:r>
            <a:r>
              <a:rPr lang="en-US" sz="1600" dirty="0" err="1"/>
              <a:t>nyelvtan</a:t>
            </a:r>
            <a:r>
              <a:rPr lang="en-US" sz="1600" dirty="0"/>
              <a:t> </a:t>
            </a:r>
            <a:r>
              <a:rPr lang="en-US" sz="1600" dirty="0" err="1"/>
              <a:t>egyetlen</a:t>
            </a:r>
            <a:r>
              <a:rPr lang="en-US" sz="1600" dirty="0"/>
              <a:t> k’ </a:t>
            </a:r>
            <a:r>
              <a:rPr lang="en-US" sz="1600" dirty="0">
                <a:sym typeface="Symbol"/>
              </a:rPr>
              <a:t> </a:t>
            </a:r>
            <a:r>
              <a:rPr lang="en-US" sz="1600" dirty="0"/>
              <a:t>0 </a:t>
            </a:r>
            <a:r>
              <a:rPr lang="en-US" sz="1600" dirty="0" err="1"/>
              <a:t>esetén</a:t>
            </a:r>
            <a:r>
              <a:rPr lang="en-US" sz="1600" dirty="0"/>
              <a:t> sem.</a:t>
            </a:r>
          </a:p>
          <a:p>
            <a:endParaRPr lang="en-US" sz="1600" dirty="0"/>
          </a:p>
          <a:p>
            <a:r>
              <a:rPr lang="en-US" sz="1600" b="1" dirty="0" err="1"/>
              <a:t>Tétel</a:t>
            </a:r>
            <a:r>
              <a:rPr lang="en-US" sz="1600" b="1" dirty="0"/>
              <a:t>.</a:t>
            </a:r>
            <a:r>
              <a:rPr lang="en-US" sz="1600" dirty="0"/>
              <a:t>  Minden LR(k) ( k &gt; 1) </a:t>
            </a:r>
            <a:r>
              <a:rPr lang="en-US" sz="1600" dirty="0" err="1"/>
              <a:t>nyelvtanhoz</a:t>
            </a:r>
            <a:r>
              <a:rPr lang="en-US" sz="1600" dirty="0"/>
              <a:t> </a:t>
            </a:r>
            <a:r>
              <a:rPr lang="en-US" sz="1600" dirty="0" err="1"/>
              <a:t>létezik</a:t>
            </a:r>
            <a:r>
              <a:rPr lang="en-US" sz="1600" dirty="0"/>
              <a:t> </a:t>
            </a:r>
            <a:r>
              <a:rPr lang="en-US" sz="1600" dirty="0" err="1"/>
              <a:t>vele</a:t>
            </a:r>
            <a:r>
              <a:rPr lang="en-US" sz="1600" dirty="0"/>
              <a:t>  </a:t>
            </a:r>
            <a:r>
              <a:rPr lang="en-US" sz="1600" dirty="0" err="1"/>
              <a:t>ekvivalens</a:t>
            </a:r>
            <a:r>
              <a:rPr lang="en-US" sz="1600" dirty="0"/>
              <a:t> LR(1) </a:t>
            </a:r>
            <a:r>
              <a:rPr lang="en-US" sz="1600" dirty="0" err="1"/>
              <a:t>nyelvtan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96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átum hely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sz="1400"/>
              <a:t>Fordítóprogramok FORD01</a:t>
            </a:r>
          </a:p>
        </p:txBody>
      </p:sp>
      <p:sp>
        <p:nvSpPr>
          <p:cNvPr id="10243" name="Dia számának hely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EADFD9-F87E-44A5-811F-CB81627FAAE8}" type="slidenum">
              <a:rPr lang="hu-HU" altLang="hu-HU" sz="1400" smtClean="0"/>
              <a:pPr/>
              <a:t>8</a:t>
            </a:fld>
            <a:endParaRPr lang="hu-HU" altLang="hu-HU" sz="1400"/>
          </a:p>
        </p:txBody>
      </p:sp>
      <p:sp>
        <p:nvSpPr>
          <p:cNvPr id="10244" name="Szövegdoboz 4"/>
          <p:cNvSpPr txBox="1">
            <a:spLocks noChangeArrowheads="1"/>
          </p:cNvSpPr>
          <p:nvPr/>
        </p:nvSpPr>
        <p:spPr bwMode="auto">
          <a:xfrm>
            <a:off x="107950" y="0"/>
            <a:ext cx="9231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1"/>
              <a:t>Interpreter és compiler </a:t>
            </a:r>
            <a:endParaRPr lang="en-US" altLang="hu-HU"/>
          </a:p>
          <a:p>
            <a:r>
              <a:rPr lang="hu-HU" altLang="hu-HU" b="1"/>
              <a:t> </a:t>
            </a:r>
            <a:endParaRPr lang="en-US" altLang="hu-HU"/>
          </a:p>
          <a:p>
            <a:r>
              <a:rPr lang="hu-HU" altLang="hu-HU" sz="1800" b="1"/>
              <a:t>(„tiszta”) interpreter:</a:t>
            </a:r>
            <a:r>
              <a:rPr lang="hu-HU" altLang="hu-HU" sz="1800"/>
              <a:t>   A program előzetes fordítás nélkül hajtódik végre.  Minden forrásnyelvi </a:t>
            </a:r>
            <a:endParaRPr lang="en-US" altLang="hu-HU" sz="1800"/>
          </a:p>
          <a:p>
            <a:r>
              <a:rPr lang="hu-HU" altLang="hu-HU" sz="1800"/>
              <a:t>utasítás karakter formáját minden végrehajtás előtt analizálja (valahányszor az végrehajtódik). </a:t>
            </a:r>
            <a:endParaRPr lang="en-US" altLang="hu-HU" sz="1800"/>
          </a:p>
          <a:p>
            <a:r>
              <a:rPr lang="hu-HU" altLang="hu-HU" sz="1800"/>
              <a:t>„okosabb” változatok: csak egyszer analizál minden előforduló forrásnyelvi utasítást, s a már </a:t>
            </a:r>
            <a:endParaRPr lang="en-US" altLang="hu-HU" sz="1800"/>
          </a:p>
          <a:p>
            <a:r>
              <a:rPr lang="hu-HU" altLang="hu-HU" sz="1800"/>
              <a:t>végrehajtott utasításokból fokozatosan felépíti a tárgykódot. </a:t>
            </a:r>
            <a:endParaRPr lang="en-US" altLang="hu-HU" sz="1800"/>
          </a:p>
          <a:p>
            <a:r>
              <a:rPr lang="hu-HU" altLang="hu-HU" sz="1800"/>
              <a:t> </a:t>
            </a:r>
            <a:endParaRPr lang="en-US" altLang="hu-HU" sz="1800"/>
          </a:p>
          <a:p>
            <a:r>
              <a:rPr lang="hu-HU" altLang="hu-HU" sz="1800"/>
              <a:t>Az interpreter (vagy értelmező) olyan program (ritkábban beépített hardver), ami képes arra, </a:t>
            </a:r>
            <a:endParaRPr lang="en-US" altLang="hu-HU" sz="1800"/>
          </a:p>
          <a:p>
            <a:r>
              <a:rPr lang="hu-HU" altLang="hu-HU" sz="1800"/>
              <a:t>hogy az általa felismert nyelven megfogalmazott utasításokat bemenő adatként kezelje, és a </a:t>
            </a:r>
            <a:endParaRPr lang="en-US" altLang="hu-HU" sz="1800"/>
          </a:p>
          <a:p>
            <a:r>
              <a:rPr lang="hu-HU" altLang="hu-HU" sz="1800"/>
              <a:t>futtató gép saját utasításkészletének megfelelő utasítások sorozatává alakítsa át, majd ezeket az </a:t>
            </a:r>
            <a:endParaRPr lang="en-US" altLang="hu-HU" sz="1800"/>
          </a:p>
          <a:p>
            <a:r>
              <a:rPr lang="hu-HU" altLang="hu-HU" sz="1800"/>
              <a:t>utasítássorozatokat azonnal futtassa is.</a:t>
            </a:r>
            <a:endParaRPr lang="en-US" altLang="hu-HU" sz="1800"/>
          </a:p>
          <a:p>
            <a:endParaRPr lang="en-US" altLang="hu-HU" sz="1800"/>
          </a:p>
          <a:p>
            <a:r>
              <a:rPr lang="hu-HU" altLang="hu-HU" sz="1800"/>
              <a:t>Míg egy fordítóprogram a forrásprogramokat utasításonként a futtató gép által végrehajtható </a:t>
            </a:r>
            <a:endParaRPr lang="en-US" altLang="hu-HU" sz="1800"/>
          </a:p>
          <a:p>
            <a:r>
              <a:rPr lang="hu-HU" altLang="hu-HU" sz="1800"/>
              <a:t>(gépi kódú) utasítások sorozatává alakítja át – fordítja – azaz a forrásprogramból a futtatásra kész </a:t>
            </a:r>
            <a:endParaRPr lang="en-US" altLang="hu-HU" sz="1800"/>
          </a:p>
          <a:p>
            <a:r>
              <a:rPr lang="hu-HU" altLang="hu-HU" sz="1800"/>
              <a:t>forma teljes egészében előáll, addig az értelmező  a forrásprogramot utasításról utasításra </a:t>
            </a:r>
            <a:endParaRPr lang="en-US" altLang="hu-HU" sz="1800"/>
          </a:p>
          <a:p>
            <a:r>
              <a:rPr lang="hu-HU" altLang="hu-HU" sz="1800"/>
              <a:t>haladva  anélkül is végrehajthatja – azonnal – hogy a teljes forrásprogramot beolvasná, s a</a:t>
            </a:r>
            <a:endParaRPr lang="en-US" altLang="hu-HU" sz="1800"/>
          </a:p>
          <a:p>
            <a:r>
              <a:rPr lang="hu-HU" altLang="hu-HU" sz="1800"/>
              <a:t> „klasszikus” típusa az értelmezés során tárgyprogramot nem készít. </a:t>
            </a:r>
            <a:endParaRPr lang="en-US" altLang="hu-HU" sz="1800"/>
          </a:p>
          <a:p>
            <a:endParaRPr lang="en-US" altLang="hu-HU"/>
          </a:p>
          <a:p>
            <a:endParaRPr lang="hu-HU" altLang="hu-H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28600" y="228600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LR(0) </a:t>
            </a:r>
            <a:r>
              <a:rPr lang="en-US" b="1" dirty="0" err="1"/>
              <a:t>elemzés</a:t>
            </a:r>
            <a:endParaRPr lang="en-US" b="1" dirty="0"/>
          </a:p>
          <a:p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elemzéshez</a:t>
            </a:r>
            <a:r>
              <a:rPr lang="en-US" sz="1600" dirty="0"/>
              <a:t> </a:t>
            </a:r>
            <a:r>
              <a:rPr lang="en-US" sz="1600" dirty="0" err="1"/>
              <a:t>fel</a:t>
            </a:r>
            <a:r>
              <a:rPr lang="en-US" sz="1600" dirty="0"/>
              <a:t> </a:t>
            </a:r>
            <a:r>
              <a:rPr lang="en-US" sz="1600" dirty="0" err="1"/>
              <a:t>kell</a:t>
            </a:r>
            <a:r>
              <a:rPr lang="en-US" sz="1600" dirty="0"/>
              <a:t>  </a:t>
            </a:r>
            <a:r>
              <a:rPr lang="en-US" sz="1600" dirty="0" err="1"/>
              <a:t>építeni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elemző</a:t>
            </a:r>
            <a:r>
              <a:rPr lang="en-US" sz="1600" dirty="0"/>
              <a:t> </a:t>
            </a:r>
            <a:r>
              <a:rPr lang="en-US" sz="1600" dirty="0" err="1"/>
              <a:t>táblázatot</a:t>
            </a:r>
            <a:r>
              <a:rPr lang="en-US" sz="1600" dirty="0"/>
              <a:t>. A </a:t>
            </a:r>
            <a:r>
              <a:rPr lang="en-US" sz="1600" dirty="0" err="1"/>
              <a:t>táblázat</a:t>
            </a:r>
            <a:r>
              <a:rPr lang="en-US" sz="1600" dirty="0"/>
              <a:t> </a:t>
            </a:r>
            <a:r>
              <a:rPr lang="en-US" sz="1600" dirty="0" err="1"/>
              <a:t>felépítéséhez</a:t>
            </a:r>
            <a:r>
              <a:rPr lang="en-US" sz="1600" dirty="0"/>
              <a:t> el </a:t>
            </a:r>
            <a:r>
              <a:rPr lang="en-US" sz="1600" dirty="0" err="1"/>
              <a:t>kell</a:t>
            </a:r>
            <a:r>
              <a:rPr lang="en-US" sz="1600" dirty="0"/>
              <a:t> </a:t>
            </a:r>
            <a:r>
              <a:rPr lang="en-US" sz="1600" dirty="0" err="1"/>
              <a:t>készíteni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determinisztikus</a:t>
            </a:r>
            <a:r>
              <a:rPr lang="en-US" sz="1600" dirty="0"/>
              <a:t> </a:t>
            </a:r>
            <a:r>
              <a:rPr lang="en-US" sz="1600" dirty="0" err="1"/>
              <a:t>véges</a:t>
            </a:r>
            <a:r>
              <a:rPr lang="en-US" sz="1600" dirty="0"/>
              <a:t> </a:t>
            </a:r>
            <a:r>
              <a:rPr lang="en-US" sz="1600" dirty="0" err="1"/>
              <a:t>automatát</a:t>
            </a:r>
            <a:r>
              <a:rPr lang="en-US" sz="1600" dirty="0"/>
              <a:t>. A </a:t>
            </a:r>
            <a:r>
              <a:rPr lang="en-US" sz="1600" dirty="0" err="1"/>
              <a:t>táblázat</a:t>
            </a:r>
            <a:r>
              <a:rPr lang="en-US" sz="1600" dirty="0"/>
              <a:t> </a:t>
            </a:r>
            <a:r>
              <a:rPr lang="en-US" sz="1600" dirty="0" err="1"/>
              <a:t>tulajdonképpen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automata </a:t>
            </a:r>
            <a:r>
              <a:rPr lang="en-US" sz="1600" dirty="0" err="1"/>
              <a:t>állapotátmenet</a:t>
            </a:r>
            <a:r>
              <a:rPr lang="en-US" sz="1600" dirty="0"/>
              <a:t> </a:t>
            </a:r>
            <a:r>
              <a:rPr lang="en-US" sz="1600" dirty="0" err="1"/>
              <a:t>táblázata</a:t>
            </a:r>
            <a:r>
              <a:rPr lang="en-US" sz="1600" dirty="0"/>
              <a:t>. </a:t>
            </a:r>
            <a:r>
              <a:rPr lang="en-US" sz="1600" dirty="0" err="1"/>
              <a:t>Az</a:t>
            </a:r>
            <a:r>
              <a:rPr lang="en-US" sz="1600" dirty="0"/>
              <a:t> automata </a:t>
            </a:r>
            <a:r>
              <a:rPr lang="en-US" sz="1600" dirty="0" err="1"/>
              <a:t>felépítésének</a:t>
            </a:r>
            <a:r>
              <a:rPr lang="en-US" sz="1600" dirty="0"/>
              <a:t> </a:t>
            </a:r>
            <a:r>
              <a:rPr lang="en-US" sz="1600" dirty="0" err="1"/>
              <a:t>megértéséhez</a:t>
            </a:r>
            <a:r>
              <a:rPr lang="en-US" sz="1600" dirty="0"/>
              <a:t> a </a:t>
            </a:r>
            <a:r>
              <a:rPr lang="en-US" sz="1600" dirty="0" err="1"/>
              <a:t>következő</a:t>
            </a:r>
            <a:r>
              <a:rPr lang="en-US" sz="1600" dirty="0"/>
              <a:t>  </a:t>
            </a:r>
            <a:r>
              <a:rPr lang="en-US" sz="1600" dirty="0" err="1"/>
              <a:t>fogalmakra</a:t>
            </a:r>
            <a:r>
              <a:rPr lang="en-US" sz="1600" dirty="0"/>
              <a:t> van </a:t>
            </a:r>
            <a:r>
              <a:rPr lang="en-US" sz="1600" dirty="0" err="1"/>
              <a:t>szükségünk</a:t>
            </a:r>
            <a:r>
              <a:rPr lang="en-US" sz="1600" dirty="0"/>
              <a:t>:  LR(0) </a:t>
            </a:r>
            <a:r>
              <a:rPr lang="en-US" sz="1600" dirty="0" err="1"/>
              <a:t>elem</a:t>
            </a:r>
            <a:r>
              <a:rPr lang="en-US" sz="1600" dirty="0"/>
              <a:t>, closure </a:t>
            </a:r>
            <a:r>
              <a:rPr lang="en-US" sz="1600" dirty="0" err="1"/>
              <a:t>függvény</a:t>
            </a:r>
            <a:r>
              <a:rPr lang="en-US" sz="1600" dirty="0"/>
              <a:t>, read </a:t>
            </a:r>
            <a:r>
              <a:rPr lang="en-US" sz="1600" dirty="0" err="1"/>
              <a:t>függvény</a:t>
            </a:r>
            <a:r>
              <a:rPr lang="en-US" sz="1600" dirty="0"/>
              <a:t>. </a:t>
            </a:r>
            <a:r>
              <a:rPr lang="en-US" sz="1600" dirty="0" err="1"/>
              <a:t>Legyen</a:t>
            </a:r>
            <a:r>
              <a:rPr lang="en-US" sz="1600" dirty="0"/>
              <a:t> A → </a:t>
            </a:r>
            <a:r>
              <a:rPr lang="el-GR" sz="1600" dirty="0"/>
              <a:t>αβ </a:t>
            </a:r>
            <a:r>
              <a:rPr lang="en-US" sz="1600" dirty="0"/>
              <a:t>a </a:t>
            </a:r>
            <a:r>
              <a:rPr lang="en-US" sz="1600" dirty="0" err="1"/>
              <a:t>grammatika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szabálya</a:t>
            </a:r>
            <a:r>
              <a:rPr lang="en-US" sz="1600" dirty="0"/>
              <a:t>. </a:t>
            </a:r>
            <a:r>
              <a:rPr lang="en-US" sz="1600" dirty="0" err="1"/>
              <a:t>Ekkor</a:t>
            </a:r>
            <a:r>
              <a:rPr lang="en-US" sz="1600" dirty="0"/>
              <a:t> a </a:t>
            </a:r>
            <a:r>
              <a:rPr lang="en-US" sz="1600" dirty="0" err="1"/>
              <a:t>grammatika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 LR(0) </a:t>
            </a:r>
            <a:r>
              <a:rPr lang="en-US" sz="1600" dirty="0" err="1"/>
              <a:t>eleme</a:t>
            </a:r>
            <a:r>
              <a:rPr lang="en-US" sz="1600" dirty="0"/>
              <a:t> A → </a:t>
            </a:r>
            <a:r>
              <a:rPr lang="el-GR" sz="1600" dirty="0"/>
              <a:t>α.β </a:t>
            </a:r>
            <a:r>
              <a:rPr lang="en-US" sz="1600" dirty="0"/>
              <a:t> </a:t>
            </a:r>
            <a:r>
              <a:rPr lang="el-GR" sz="1600" dirty="0"/>
              <a:t>(</a:t>
            </a:r>
            <a:r>
              <a:rPr lang="en-US" sz="1600" dirty="0"/>
              <a:t>A ∈ V</a:t>
            </a:r>
            <a:r>
              <a:rPr lang="en-US" sz="1600" baseline="-25000" dirty="0"/>
              <a:t>N</a:t>
            </a:r>
            <a:r>
              <a:rPr lang="en-US" sz="1600" dirty="0"/>
              <a:t>, </a:t>
            </a:r>
            <a:r>
              <a:rPr lang="el-GR" sz="1600" dirty="0"/>
              <a:t>α, β ∈ 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 )*). A </a:t>
            </a:r>
            <a:r>
              <a:rPr lang="en-US" sz="1600" dirty="0" err="1"/>
              <a:t>pont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metaszimbó</a:t>
            </a:r>
            <a:r>
              <a:rPr lang="de-DE" sz="1600" dirty="0" err="1"/>
              <a:t>lum</a:t>
            </a:r>
            <a:r>
              <a:rPr lang="de-DE" sz="1600" dirty="0"/>
              <a:t>, </a:t>
            </a:r>
            <a:r>
              <a:rPr lang="de-DE" sz="1600" dirty="0" err="1"/>
              <a:t>azaz</a:t>
            </a:r>
            <a:r>
              <a:rPr lang="de-DE" sz="1600" dirty="0"/>
              <a:t> </a:t>
            </a:r>
            <a:r>
              <a:rPr lang="de-DE" sz="1600" dirty="0" err="1"/>
              <a:t>nem</a:t>
            </a:r>
            <a:r>
              <a:rPr lang="de-DE" sz="1600" dirty="0"/>
              <a:t> </a:t>
            </a:r>
            <a:r>
              <a:rPr lang="de-DE" sz="1600" dirty="0" err="1"/>
              <a:t>tartozik</a:t>
            </a:r>
            <a:r>
              <a:rPr lang="de-DE" sz="1600" dirty="0"/>
              <a:t> a </a:t>
            </a:r>
            <a:r>
              <a:rPr lang="de-DE" sz="1600" dirty="0" err="1"/>
              <a:t>grammatikához</a:t>
            </a:r>
            <a:r>
              <a:rPr lang="de-DE" sz="1600" dirty="0"/>
              <a:t>.  </a:t>
            </a:r>
            <a:r>
              <a:rPr lang="de-DE" sz="1600" dirty="0" err="1"/>
              <a:t>Egy</a:t>
            </a:r>
            <a:r>
              <a:rPr lang="de-DE" sz="1600" dirty="0"/>
              <a:t> LR(0) </a:t>
            </a:r>
            <a:r>
              <a:rPr lang="de-DE" sz="1600" dirty="0" err="1"/>
              <a:t>elem</a:t>
            </a:r>
            <a:r>
              <a:rPr lang="de-DE" sz="1600" dirty="0"/>
              <a:t> </a:t>
            </a:r>
            <a:r>
              <a:rPr lang="de-DE" sz="1600" dirty="0" err="1"/>
              <a:t>lényegében</a:t>
            </a:r>
            <a:r>
              <a:rPr lang="de-DE" sz="1600" dirty="0"/>
              <a:t> </a:t>
            </a:r>
            <a:r>
              <a:rPr lang="de-DE" sz="1600" dirty="0" err="1"/>
              <a:t>egy</a:t>
            </a:r>
            <a:r>
              <a:rPr lang="de-DE" sz="1600" dirty="0"/>
              <a:t> </a:t>
            </a:r>
            <a:r>
              <a:rPr lang="en-US" sz="1600" dirty="0" err="1"/>
              <a:t>pontozott</a:t>
            </a:r>
            <a:r>
              <a:rPr lang="en-US" sz="1600" dirty="0"/>
              <a:t> </a:t>
            </a:r>
            <a:r>
              <a:rPr lang="en-US" sz="1600" dirty="0" err="1"/>
              <a:t>szabály</a:t>
            </a:r>
            <a:r>
              <a:rPr lang="en-US" sz="1600" dirty="0"/>
              <a:t>. Ha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szabály</a:t>
            </a:r>
            <a:r>
              <a:rPr lang="en-US" sz="1600" dirty="0"/>
              <a:t> </a:t>
            </a:r>
            <a:r>
              <a:rPr lang="en-US" sz="1600" dirty="0" err="1"/>
              <a:t>jobb</a:t>
            </a:r>
            <a:r>
              <a:rPr lang="en-US" sz="1600" dirty="0"/>
              <a:t> </a:t>
            </a:r>
            <a:r>
              <a:rPr lang="en-US" sz="1600" dirty="0" err="1"/>
              <a:t>oldalán</a:t>
            </a:r>
            <a:r>
              <a:rPr lang="en-US" sz="1600" dirty="0"/>
              <a:t>  n  </a:t>
            </a:r>
            <a:r>
              <a:rPr lang="en-US" sz="1600" dirty="0" err="1"/>
              <a:t>darab</a:t>
            </a:r>
            <a:r>
              <a:rPr lang="en-US" sz="1600" dirty="0"/>
              <a:t>  </a:t>
            </a:r>
            <a:r>
              <a:rPr lang="en-US" sz="1600" dirty="0" err="1"/>
              <a:t>szimbólum</a:t>
            </a:r>
            <a:r>
              <a:rPr lang="en-US" sz="1600" dirty="0"/>
              <a:t> </a:t>
            </a:r>
            <a:r>
              <a:rPr lang="en-US" sz="1600" dirty="0" err="1"/>
              <a:t>áll</a:t>
            </a:r>
            <a:r>
              <a:rPr lang="en-US" sz="1600" dirty="0"/>
              <a:t>, </a:t>
            </a:r>
            <a:r>
              <a:rPr lang="en-US" sz="1600" dirty="0" err="1"/>
              <a:t>akkor</a:t>
            </a:r>
            <a:r>
              <a:rPr lang="en-US" sz="1600" dirty="0"/>
              <a:t> </a:t>
            </a:r>
            <a:r>
              <a:rPr lang="en-US" sz="1600" dirty="0" err="1"/>
              <a:t>ehhez</a:t>
            </a:r>
            <a:r>
              <a:rPr lang="en-US" sz="1600" dirty="0"/>
              <a:t> a </a:t>
            </a:r>
            <a:r>
              <a:rPr lang="en-US" sz="1600" dirty="0" err="1"/>
              <a:t>szabályhoz</a:t>
            </a:r>
            <a:r>
              <a:rPr lang="en-US" sz="1600" dirty="0"/>
              <a:t> n + 1 LR(0) </a:t>
            </a:r>
            <a:r>
              <a:rPr lang="en-US" sz="1600" dirty="0" err="1"/>
              <a:t>elem</a:t>
            </a:r>
            <a:r>
              <a:rPr lang="en-US" sz="1600" dirty="0"/>
              <a:t> </a:t>
            </a:r>
            <a:r>
              <a:rPr lang="en-US" sz="1600" dirty="0" err="1"/>
              <a:t>képezhető</a:t>
            </a:r>
            <a:r>
              <a:rPr lang="en-US" sz="1600" dirty="0"/>
              <a:t>. A </a:t>
            </a:r>
            <a:r>
              <a:rPr lang="en-US" sz="1600" dirty="0" err="1"/>
              <a:t>pontot</a:t>
            </a:r>
            <a:r>
              <a:rPr lang="en-US" sz="1600" dirty="0"/>
              <a:t> a </a:t>
            </a:r>
            <a:r>
              <a:rPr lang="en-US" sz="1600" dirty="0" err="1"/>
              <a:t>későbbiekben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úgy</a:t>
            </a:r>
            <a:r>
              <a:rPr lang="en-US" sz="1600" dirty="0"/>
              <a:t> </a:t>
            </a:r>
            <a:r>
              <a:rPr lang="en-US" sz="1600" dirty="0" err="1"/>
              <a:t>értelmezhetjük</a:t>
            </a:r>
            <a:r>
              <a:rPr lang="en-US" sz="1600" dirty="0"/>
              <a:t>, </a:t>
            </a:r>
            <a:r>
              <a:rPr lang="en-US" sz="1600" dirty="0" err="1"/>
              <a:t>hogy</a:t>
            </a:r>
            <a:r>
              <a:rPr lang="en-US" sz="1600" dirty="0"/>
              <a:t> a </a:t>
            </a:r>
            <a:r>
              <a:rPr lang="en-US" sz="1600" dirty="0" err="1"/>
              <a:t>pont</a:t>
            </a:r>
            <a:r>
              <a:rPr lang="en-US" sz="1600" dirty="0"/>
              <a:t> </a:t>
            </a:r>
            <a:r>
              <a:rPr lang="en-US" sz="1600" dirty="0" err="1"/>
              <a:t>előtti</a:t>
            </a:r>
            <a:r>
              <a:rPr lang="en-US" sz="1600" dirty="0"/>
              <a:t> </a:t>
            </a:r>
            <a:r>
              <a:rPr lang="en-US" sz="1600" dirty="0" err="1"/>
              <a:t>részt</a:t>
            </a:r>
            <a:r>
              <a:rPr lang="en-US" sz="1600" dirty="0"/>
              <a:t> </a:t>
            </a:r>
            <a:r>
              <a:rPr lang="en-US" sz="1600" dirty="0" err="1"/>
              <a:t>már</a:t>
            </a:r>
            <a:r>
              <a:rPr lang="en-US" sz="1600" dirty="0"/>
              <a:t> </a:t>
            </a:r>
            <a:r>
              <a:rPr lang="en-US" sz="1600" dirty="0" err="1"/>
              <a:t>elemeztük</a:t>
            </a:r>
            <a:r>
              <a:rPr lang="en-US" sz="1600" dirty="0"/>
              <a:t>, </a:t>
            </a:r>
            <a:r>
              <a:rPr lang="en-US" sz="1600" dirty="0" err="1"/>
              <a:t>és</a:t>
            </a:r>
            <a:r>
              <a:rPr lang="en-US" sz="1600" dirty="0"/>
              <a:t> a </a:t>
            </a:r>
            <a:r>
              <a:rPr lang="en-US" sz="1600" dirty="0" err="1"/>
              <a:t>pont</a:t>
            </a:r>
            <a:r>
              <a:rPr lang="en-US" sz="1600" dirty="0"/>
              <a:t> </a:t>
            </a:r>
            <a:r>
              <a:rPr lang="en-US" sz="1600" dirty="0" err="1"/>
              <a:t>utáni</a:t>
            </a:r>
            <a:r>
              <a:rPr lang="en-US" sz="1600" dirty="0"/>
              <a:t> </a:t>
            </a:r>
            <a:r>
              <a:rPr lang="en-US" sz="1600" dirty="0" err="1"/>
              <a:t>rész</a:t>
            </a:r>
            <a:r>
              <a:rPr lang="en-US" sz="1600" dirty="0"/>
              <a:t> </a:t>
            </a:r>
            <a:r>
              <a:rPr lang="en-US" sz="1600" dirty="0" err="1"/>
              <a:t>elemzése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még</a:t>
            </a:r>
            <a:r>
              <a:rPr lang="en-US" sz="1600" dirty="0"/>
              <a:t> </a:t>
            </a:r>
            <a:r>
              <a:rPr lang="en-US" sz="1600" dirty="0" err="1"/>
              <a:t>hátra</a:t>
            </a:r>
            <a:r>
              <a:rPr lang="en-US" sz="1600" dirty="0"/>
              <a:t> van.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28600" y="3657600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Legyen</a:t>
            </a:r>
            <a:r>
              <a:rPr lang="en-US" sz="1600" dirty="0"/>
              <a:t> I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grammatika</a:t>
            </a:r>
            <a:r>
              <a:rPr lang="en-US" sz="1600" dirty="0"/>
              <a:t> LR(0) </a:t>
            </a:r>
            <a:r>
              <a:rPr lang="en-US" sz="1600" dirty="0" err="1"/>
              <a:t>elemeinek</a:t>
            </a:r>
            <a:r>
              <a:rPr lang="en-US" sz="1600" dirty="0"/>
              <a:t> </a:t>
            </a:r>
            <a:r>
              <a:rPr lang="en-US" sz="1600" dirty="0" err="1"/>
              <a:t>halmaza</a:t>
            </a:r>
            <a:r>
              <a:rPr lang="en-US" sz="1600" dirty="0"/>
              <a:t> (</a:t>
            </a:r>
            <a:r>
              <a:rPr lang="en-US" sz="1600" dirty="0" err="1"/>
              <a:t>azaz</a:t>
            </a:r>
            <a:r>
              <a:rPr lang="en-US" sz="1600" dirty="0"/>
              <a:t> a </a:t>
            </a:r>
            <a:r>
              <a:rPr lang="en-US" sz="1600" dirty="0" err="1"/>
              <a:t>pontozott</a:t>
            </a:r>
            <a:r>
              <a:rPr lang="en-US" sz="1600" dirty="0"/>
              <a:t> </a:t>
            </a:r>
            <a:r>
              <a:rPr lang="en-US" sz="1600" dirty="0" err="1"/>
              <a:t>szabályok</a:t>
            </a:r>
            <a:r>
              <a:rPr lang="en-US" sz="1600" dirty="0"/>
              <a:t> </a:t>
            </a:r>
            <a:r>
              <a:rPr lang="nn-NO" sz="1600" dirty="0"/>
              <a:t>halmaza). Ekkor closure(I) a következő elemeket tartalmazza:</a:t>
            </a:r>
          </a:p>
          <a:p>
            <a:r>
              <a:rPr lang="en-US" sz="1600" dirty="0"/>
              <a:t>1. I </a:t>
            </a:r>
            <a:r>
              <a:rPr lang="en-US" sz="1600" dirty="0" err="1"/>
              <a:t>minden</a:t>
            </a:r>
            <a:r>
              <a:rPr lang="en-US" sz="1600" dirty="0"/>
              <a:t> </a:t>
            </a:r>
            <a:r>
              <a:rPr lang="en-US" sz="1600" dirty="0" err="1"/>
              <a:t>eleme</a:t>
            </a:r>
            <a:r>
              <a:rPr lang="en-US" sz="1600" dirty="0"/>
              <a:t> </a:t>
            </a:r>
            <a:r>
              <a:rPr lang="en-US" sz="1600" dirty="0" err="1"/>
              <a:t>eleme</a:t>
            </a:r>
            <a:r>
              <a:rPr lang="en-US" sz="1600" dirty="0"/>
              <a:t> closure(I)-</a:t>
            </a:r>
            <a:r>
              <a:rPr lang="en-US" sz="1600" dirty="0" err="1"/>
              <a:t>nek</a:t>
            </a:r>
            <a:r>
              <a:rPr lang="en-US" sz="1600" dirty="0"/>
              <a:t> is</a:t>
            </a:r>
          </a:p>
          <a:p>
            <a:r>
              <a:rPr lang="en-US" sz="1600" dirty="0"/>
              <a:t>2. Ha A → </a:t>
            </a:r>
            <a:r>
              <a:rPr lang="el-GR" sz="1600" dirty="0"/>
              <a:t>α.</a:t>
            </a:r>
            <a:r>
              <a:rPr lang="en-US" sz="1600" dirty="0"/>
              <a:t>B</a:t>
            </a:r>
            <a:r>
              <a:rPr lang="el-GR" sz="1600" dirty="0"/>
              <a:t>β ∈ </a:t>
            </a:r>
            <a:r>
              <a:rPr lang="en-US" sz="1600" dirty="0"/>
              <a:t>closure(I)  </a:t>
            </a:r>
            <a:r>
              <a:rPr lang="en-US" sz="1600" dirty="0" err="1"/>
              <a:t>és</a:t>
            </a:r>
            <a:r>
              <a:rPr lang="en-US" sz="1600" dirty="0"/>
              <a:t> B → </a:t>
            </a:r>
            <a:r>
              <a:rPr lang="el-GR" sz="1600" dirty="0"/>
              <a:t>γ ∈ </a:t>
            </a:r>
            <a:r>
              <a:rPr lang="en-US" sz="1600" dirty="0"/>
              <a:t>H, </a:t>
            </a:r>
            <a:r>
              <a:rPr lang="en-US" sz="1600" dirty="0" err="1"/>
              <a:t>akkor</a:t>
            </a:r>
            <a:r>
              <a:rPr lang="en-US" sz="1600" dirty="0"/>
              <a:t> B → .</a:t>
            </a:r>
            <a:r>
              <a:rPr lang="el-GR" sz="1600" dirty="0"/>
              <a:t>γ</a:t>
            </a:r>
            <a:r>
              <a:rPr lang="en-US" sz="1600" dirty="0"/>
              <a:t> </a:t>
            </a:r>
            <a:r>
              <a:rPr lang="el-GR" sz="1600" dirty="0"/>
              <a:t>∈ </a:t>
            </a:r>
            <a:r>
              <a:rPr lang="en-US" sz="1600" dirty="0"/>
              <a:t>closure(I) </a:t>
            </a:r>
            <a:r>
              <a:rPr lang="el-GR" sz="1600" dirty="0"/>
              <a:t>.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előző</a:t>
            </a:r>
            <a:r>
              <a:rPr lang="en-US" sz="1600" dirty="0"/>
              <a:t> </a:t>
            </a:r>
            <a:r>
              <a:rPr lang="en-US" sz="1600" dirty="0" err="1"/>
              <a:t>szabályt</a:t>
            </a:r>
            <a:r>
              <a:rPr lang="en-US" sz="1600" dirty="0"/>
              <a:t> </a:t>
            </a:r>
            <a:r>
              <a:rPr lang="en-US" sz="1600" dirty="0" err="1"/>
              <a:t>addig</a:t>
            </a:r>
            <a:r>
              <a:rPr lang="en-US" sz="1600" dirty="0"/>
              <a:t> </a:t>
            </a:r>
            <a:r>
              <a:rPr lang="en-US" sz="1600" dirty="0" err="1"/>
              <a:t>alkalmazzuk</a:t>
            </a:r>
            <a:r>
              <a:rPr lang="en-US" sz="1600" dirty="0"/>
              <a:t>, </a:t>
            </a:r>
            <a:r>
              <a:rPr lang="en-US" sz="1600" dirty="0" err="1"/>
              <a:t>amíg</a:t>
            </a:r>
            <a:r>
              <a:rPr lang="en-US" sz="1600" dirty="0"/>
              <a:t> closure(I) </a:t>
            </a:r>
            <a:r>
              <a:rPr lang="en-US" sz="1600" dirty="0" err="1"/>
              <a:t>változik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A closure </a:t>
            </a:r>
            <a:r>
              <a:rPr lang="en-US" sz="1600" dirty="0" err="1"/>
              <a:t>függvényt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grammatika</a:t>
            </a:r>
            <a:r>
              <a:rPr lang="en-US" sz="1600" dirty="0"/>
              <a:t> LR(0) </a:t>
            </a:r>
            <a:r>
              <a:rPr lang="en-US" sz="1600" dirty="0" err="1"/>
              <a:t>elemeinek</a:t>
            </a:r>
            <a:r>
              <a:rPr lang="en-US" sz="1600" dirty="0"/>
              <a:t>  I  </a:t>
            </a:r>
            <a:r>
              <a:rPr lang="en-US" sz="1600" dirty="0" err="1"/>
              <a:t>halmazán</a:t>
            </a:r>
            <a:r>
              <a:rPr lang="en-US" sz="1600" dirty="0"/>
              <a:t> </a:t>
            </a:r>
            <a:r>
              <a:rPr lang="en-US" sz="1600" dirty="0" err="1"/>
              <a:t>értelmezzük</a:t>
            </a:r>
            <a:r>
              <a:rPr lang="en-US" sz="1600" dirty="0"/>
              <a:t>. </a:t>
            </a:r>
            <a:r>
              <a:rPr lang="nn-NO" sz="1600" dirty="0"/>
              <a:t>Jelentése: ha </a:t>
            </a:r>
          </a:p>
          <a:p>
            <a:r>
              <a:rPr lang="nn-NO" sz="1600" dirty="0"/>
              <a:t>A → α.Bβ ∈ closure(I), akkor α-t már elemeztük, és ekkor </a:t>
            </a:r>
            <a:r>
              <a:rPr lang="en-US" sz="1600" dirty="0"/>
              <a:t>closure(I)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összes</a:t>
            </a:r>
            <a:r>
              <a:rPr lang="en-US" sz="1600" dirty="0"/>
              <a:t> </a:t>
            </a:r>
            <a:r>
              <a:rPr lang="en-US" sz="1600" dirty="0" err="1"/>
              <a:t>várható</a:t>
            </a:r>
            <a:r>
              <a:rPr lang="en-US" sz="1600" dirty="0"/>
              <a:t> </a:t>
            </a:r>
            <a:r>
              <a:rPr lang="en-US" sz="1600" dirty="0" err="1"/>
              <a:t>inputot</a:t>
            </a:r>
            <a:r>
              <a:rPr lang="en-US" sz="1600" dirty="0"/>
              <a:t> </a:t>
            </a:r>
            <a:r>
              <a:rPr lang="en-US" sz="1600" dirty="0" err="1"/>
              <a:t>leíró</a:t>
            </a:r>
            <a:r>
              <a:rPr lang="en-US" sz="1600" dirty="0"/>
              <a:t> LR(0) </a:t>
            </a:r>
            <a:r>
              <a:rPr lang="en-US" sz="1600" dirty="0" err="1"/>
              <a:t>elemek</a:t>
            </a:r>
            <a:r>
              <a:rPr lang="en-US" sz="1600" dirty="0"/>
              <a:t> </a:t>
            </a:r>
            <a:r>
              <a:rPr lang="en-US" sz="1600" dirty="0" err="1"/>
              <a:t>halmaza</a:t>
            </a:r>
            <a:r>
              <a:rPr lang="en-US" sz="1600" dirty="0"/>
              <a:t>, </a:t>
            </a:r>
            <a:r>
              <a:rPr lang="en-US" sz="1600" dirty="0" err="1"/>
              <a:t>mivel</a:t>
            </a:r>
            <a:r>
              <a:rPr lang="en-US" sz="1600" dirty="0"/>
              <a:t> </a:t>
            </a:r>
            <a:r>
              <a:rPr lang="en-US" sz="1600" dirty="0" err="1"/>
              <a:t>ekkor</a:t>
            </a:r>
            <a:r>
              <a:rPr lang="en-US" sz="1600" dirty="0"/>
              <a:t> B</a:t>
            </a:r>
            <a:r>
              <a:rPr lang="el-GR" sz="1600" dirty="0"/>
              <a:t>β-</a:t>
            </a:r>
            <a:r>
              <a:rPr lang="en-US" sz="1600" dirty="0" err="1"/>
              <a:t>ból</a:t>
            </a:r>
            <a:r>
              <a:rPr lang="en-US" sz="1600" dirty="0"/>
              <a:t> </a:t>
            </a:r>
            <a:r>
              <a:rPr lang="en-US" sz="1600" dirty="0" err="1"/>
              <a:t>levezethető</a:t>
            </a:r>
            <a:r>
              <a:rPr lang="en-US" sz="1600" dirty="0"/>
              <a:t> </a:t>
            </a:r>
            <a:r>
              <a:rPr lang="en-US" sz="1600" dirty="0" err="1"/>
              <a:t>szimbólumsorozatok</a:t>
            </a:r>
            <a:r>
              <a:rPr lang="en-US" sz="1600" dirty="0"/>
              <a:t> </a:t>
            </a:r>
            <a:r>
              <a:rPr lang="en-US" sz="1600" dirty="0" err="1"/>
              <a:t>várhatóak</a:t>
            </a:r>
            <a:r>
              <a:rPr lang="en-US" sz="1600" dirty="0"/>
              <a:t> </a:t>
            </a:r>
            <a:r>
              <a:rPr lang="en-US" sz="1600" dirty="0" err="1"/>
              <a:t>inputként</a:t>
            </a:r>
            <a:r>
              <a:rPr lang="en-US" sz="1600" dirty="0"/>
              <a:t>, </a:t>
            </a:r>
            <a:r>
              <a:rPr lang="en-US" sz="1600" dirty="0" err="1"/>
              <a:t>és</a:t>
            </a:r>
            <a:r>
              <a:rPr lang="en-US" sz="1600" dirty="0"/>
              <a:t> </a:t>
            </a:r>
            <a:r>
              <a:rPr lang="en-US" sz="1600" dirty="0" err="1"/>
              <a:t>pontosan</a:t>
            </a:r>
            <a:r>
              <a:rPr lang="en-US" sz="1600" dirty="0"/>
              <a:t> </a:t>
            </a:r>
            <a:r>
              <a:rPr lang="en-US" sz="1600" dirty="0" err="1"/>
              <a:t>ezek</a:t>
            </a:r>
            <a:r>
              <a:rPr lang="en-US" sz="1600" dirty="0"/>
              <a:t> a </a:t>
            </a:r>
            <a:r>
              <a:rPr lang="en-US" sz="1600" dirty="0" err="1"/>
              <a:t>halmaz</a:t>
            </a:r>
            <a:r>
              <a:rPr lang="en-US" sz="1600" dirty="0"/>
              <a:t> </a:t>
            </a:r>
            <a:r>
              <a:rPr lang="en-US" sz="1600" dirty="0" err="1"/>
              <a:t>elemei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2421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81000" y="381000"/>
            <a:ext cx="889057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read(I,X)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függvény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definíciójában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legyen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ismét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grammatika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LR(0) </a:t>
            </a:r>
            <a:r>
              <a:rPr lang="nn-NO" sz="1600" dirty="0">
                <a:latin typeface="Arial" panose="020B0604020202020204" pitchFamily="34" charset="0"/>
                <a:cs typeface="Arial" panose="020B0604020202020204" pitchFamily="34" charset="0"/>
              </a:rPr>
              <a:t>elemeinek halmaza. </a:t>
            </a:r>
          </a:p>
          <a:p>
            <a:r>
              <a:rPr lang="nn-NO" sz="1600" dirty="0">
                <a:latin typeface="Arial" panose="020B0604020202020204" pitchFamily="34" charset="0"/>
                <a:cs typeface="Arial" panose="020B0604020202020204" pitchFamily="34" charset="0"/>
              </a:rPr>
              <a:t>Ekkor read(I,X) elemei:</a:t>
            </a:r>
          </a:p>
          <a:p>
            <a:endParaRPr lang="nn-N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ha A →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α.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β ∈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closure({A →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β})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minden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legyen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read(I,X)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szabállyal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addig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vítjük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amíg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lehet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fenti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függvények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segítségével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állítunk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olyan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determinisztikus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grammatika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által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generált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nyelv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mondatformáinak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nyelét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ismeri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Ha van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ilyen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automatánk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megtalálhatjuk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nyeleket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amiket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redukálnunk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lépésekben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állapotainak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állítása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n-NO"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nn-NO" sz="1600" dirty="0">
                <a:latin typeface="Arial" panose="020B0604020202020204" pitchFamily="34" charset="0"/>
                <a:cs typeface="Arial" panose="020B0604020202020204" pitchFamily="34" charset="0"/>
              </a:rPr>
              <a:t>tt a grammatikához hozzáveszünk egy S′ nemterminálist, </a:t>
            </a:r>
          </a:p>
          <a:p>
            <a:r>
              <a:rPr lang="nn-NO" sz="1600" dirty="0">
                <a:latin typeface="Arial" panose="020B0604020202020204" pitchFamily="34" charset="0"/>
                <a:cs typeface="Arial" panose="020B0604020202020204" pitchFamily="34" charset="0"/>
              </a:rPr>
              <a:t>ami eddig  még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szerepelt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nyelvben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grammatika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kezd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szimbóluma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S′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lesz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továbbá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helyettesítési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szabályokhoz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hozzávesszük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S′ → 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szabályt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automata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állapotainak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állítása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következ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leírás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alapján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történik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Legyen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állított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I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számítsuk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következ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képpen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closure({S′ → S})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nyelvtan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szimbólumára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terminális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nemterminális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számítsuk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read(I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,X)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Ha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olyan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kapunk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üres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egyezik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meg I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-lal,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legyen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Ezt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számítást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végezzük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nyelvtan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minden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szimbólumára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ekt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különböz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üres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kapunk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legyen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következ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sorozatban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indexe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eggyel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nagyobb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mint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é).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Legyen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lépésben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állított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halmazaink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száma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minden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(k = 1, . . . ,m) 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hajtsuk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lépést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addig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amíg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kapunk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új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ekt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különbözik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üres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0643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0" y="31000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állított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halmazokat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G LR(0)-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kanonikus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halmazainak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nevezzük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kanonikus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halmazok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segítségével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elkészíthetjük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Legyen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kanonikus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halmazok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száma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állított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automata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állapotainak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legyen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{1, . . . , n},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i-edik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i-edik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feleltetjük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meg. </a:t>
            </a:r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Két féle állapota van az automatának:</a:t>
            </a:r>
          </a:p>
          <a:p>
            <a:endParaRPr lang="fi-FI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Redukáló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Azokban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állapotokban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amelyeknek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megfelel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halmaz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csak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olyan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pontozott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szabályokat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tartalmaz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amiknek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végén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van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redukálást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végrehajtanunk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Ezek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automata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végállapotai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Léptet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többi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állapotban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léptetést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végrehajtanunk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Ha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esetén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read(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,X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automata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szimbólum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hatására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állapotból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j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0" y="27432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Mostmár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felépíthetjük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táblázatot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automata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alapján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táblázat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sorai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állapotokkal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lesznek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felcímkézve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táblázat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soros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oszlop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felirata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action,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többi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oszlop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címkéje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pedig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szimbólum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minden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terminálishoz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nemterminálishoz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tartozik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oszlop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oszlop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tartalma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s, 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accept.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szimbólum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jelenti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léptetésre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szükség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táblázat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megfelel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oszlopában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sorszáma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szerepel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állpotnak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sorszáma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aktuális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állapotból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aktuális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szibólum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hatására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automata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kerül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Ha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oszlopban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redukcióra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szükség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Ekkor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után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szám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mutatja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meg,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hányadik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szabály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alapján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redukálunk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oszlop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accept tartalma azt jelenti, hogy elfogadó állapotban vagyunk, azaz az elemzés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sikeres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táblázatot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fentiek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alapján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kitölteni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üresen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maradó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helyekre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szöveg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kerül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oszlopban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egyetlen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marad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majd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üresen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léptetünk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redukálunk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olyan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nincs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csinálunk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semmit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0133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28600" y="304800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elemz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működésének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ssel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írhatjuk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le.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párokat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tartalmaz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pár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szimbólum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második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pedig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sorszáma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kezdeti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értéke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#0.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második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inputszó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eddig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még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dolgozott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része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Kezd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értéke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w#,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ahol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 = a1a2 . . . al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inputszó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kezdeti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tartalma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tehát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(#0,w#).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elemzést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itt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átmenetekkel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adjuk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meg.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végrehajtandó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műveletet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mindig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tetején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lév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állapotsorszám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határozza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meg,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végrehajtandó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műveletet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táblázat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oszlopának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-adik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sorából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olvashatjuk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lehetőségek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28600" y="25146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• Ha action[</a:t>
            </a:r>
            <a:r>
              <a:rPr lang="en-US" sz="1800" dirty="0" err="1"/>
              <a:t>i</a:t>
            </a:r>
            <a:r>
              <a:rPr lang="en-US" sz="1800" baseline="-25000" dirty="0" err="1"/>
              <a:t>k</a:t>
            </a:r>
            <a:r>
              <a:rPr lang="en-US" sz="1800" dirty="0"/>
              <a:t>] = s,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léptetés</a:t>
            </a:r>
            <a:r>
              <a:rPr lang="en-US" sz="1800" dirty="0"/>
              <a:t> </a:t>
            </a:r>
            <a:r>
              <a:rPr lang="en-US" sz="1800" dirty="0" err="1"/>
              <a:t>következik</a:t>
            </a:r>
            <a:r>
              <a:rPr lang="en-US" sz="1800" dirty="0"/>
              <a:t>. </a:t>
            </a:r>
            <a:r>
              <a:rPr lang="en-US" sz="1800" dirty="0" err="1"/>
              <a:t>Ekkor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input </a:t>
            </a:r>
            <a:r>
              <a:rPr lang="en-US" sz="1800" dirty="0" err="1"/>
              <a:t>szó</a:t>
            </a:r>
            <a:r>
              <a:rPr lang="en-US" sz="1800" dirty="0"/>
              <a:t> </a:t>
            </a:r>
            <a:r>
              <a:rPr lang="en-US" sz="1800" dirty="0" err="1"/>
              <a:t>következ</a:t>
            </a:r>
            <a:r>
              <a:rPr lang="hu-HU" sz="1800" dirty="0"/>
              <a:t>ő</a:t>
            </a:r>
            <a:r>
              <a:rPr lang="en-US" sz="1800" dirty="0"/>
              <a:t> </a:t>
            </a:r>
            <a:r>
              <a:rPr lang="en-US" sz="1800" dirty="0" err="1"/>
              <a:t>szimbóluma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en-US" sz="1800" dirty="0" err="1"/>
              <a:t>állapot</a:t>
            </a:r>
            <a:r>
              <a:rPr lang="en-US" sz="1800" dirty="0"/>
              <a:t> </a:t>
            </a:r>
            <a:r>
              <a:rPr lang="en-US" sz="1800" dirty="0" err="1"/>
              <a:t>sorszáma</a:t>
            </a:r>
            <a:r>
              <a:rPr lang="en-US" sz="1800" dirty="0"/>
              <a:t> (</a:t>
            </a:r>
            <a:r>
              <a:rPr lang="en-US" sz="1800" dirty="0" err="1"/>
              <a:t>i</a:t>
            </a:r>
            <a:r>
              <a:rPr lang="en-US" sz="1800" baseline="-25000" dirty="0" err="1"/>
              <a:t>j</a:t>
            </a:r>
            <a:r>
              <a:rPr lang="en-US" sz="1800" dirty="0"/>
              <a:t> = M(</a:t>
            </a:r>
            <a:r>
              <a:rPr lang="en-US" sz="1800" dirty="0" err="1"/>
              <a:t>i</a:t>
            </a:r>
            <a:r>
              <a:rPr lang="en-US" sz="1800" baseline="-25000" dirty="0" err="1"/>
              <a:t>k</a:t>
            </a:r>
            <a:r>
              <a:rPr lang="en-US" sz="1800" dirty="0"/>
              <a:t>, a)) a </a:t>
            </a:r>
            <a:r>
              <a:rPr lang="en-US" sz="1800" dirty="0" err="1"/>
              <a:t>verembe</a:t>
            </a:r>
            <a:r>
              <a:rPr lang="en-US" sz="1800" dirty="0"/>
              <a:t> </a:t>
            </a:r>
            <a:r>
              <a:rPr lang="en-US" sz="1800" dirty="0" err="1"/>
              <a:t>kerül</a:t>
            </a:r>
            <a:r>
              <a:rPr lang="en-US" sz="1800" dirty="0"/>
              <a:t>. </a:t>
            </a:r>
            <a:r>
              <a:rPr lang="en-US" sz="1800" dirty="0" err="1"/>
              <a:t>Az</a:t>
            </a:r>
            <a:endParaRPr lang="en-US" sz="1800" dirty="0"/>
          </a:p>
          <a:p>
            <a:r>
              <a:rPr lang="en-US" sz="1800" dirty="0" err="1"/>
              <a:t>állapotátmenet</a:t>
            </a:r>
            <a:r>
              <a:rPr lang="en-US" sz="1800" dirty="0"/>
              <a:t> </a:t>
            </a:r>
            <a:r>
              <a:rPr lang="en-US" sz="1800" dirty="0" err="1"/>
              <a:t>tehát</a:t>
            </a:r>
            <a:r>
              <a:rPr lang="en-US" sz="1800" dirty="0"/>
              <a:t> (#0 . . .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 err="1"/>
              <a:t>i</a:t>
            </a:r>
            <a:r>
              <a:rPr lang="en-US" sz="1800" baseline="-25000" dirty="0" err="1"/>
              <a:t>k</a:t>
            </a:r>
            <a:r>
              <a:rPr lang="en-US" sz="1800" dirty="0"/>
              <a:t>, ay#) ⊢ (#0 . . .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 err="1"/>
              <a:t>i</a:t>
            </a:r>
            <a:r>
              <a:rPr lang="en-US" sz="1800" baseline="-25000" dirty="0" err="1"/>
              <a:t>k</a:t>
            </a:r>
            <a:r>
              <a:rPr lang="en-US" sz="1800" dirty="0" err="1"/>
              <a:t>ai</a:t>
            </a:r>
            <a:r>
              <a:rPr lang="en-US" sz="1800" baseline="-25000" dirty="0" err="1"/>
              <a:t>j</a:t>
            </a:r>
            <a:r>
              <a:rPr lang="en-US" sz="1800" dirty="0"/>
              <a:t> , y#).</a:t>
            </a:r>
          </a:p>
          <a:p>
            <a:r>
              <a:rPr lang="en-US" sz="1800" dirty="0"/>
              <a:t>• Ha action[</a:t>
            </a:r>
            <a:r>
              <a:rPr lang="en-US" sz="1800" dirty="0" err="1"/>
              <a:t>i</a:t>
            </a:r>
            <a:r>
              <a:rPr lang="en-US" sz="1800" baseline="-25000" dirty="0" err="1"/>
              <a:t>k</a:t>
            </a:r>
            <a:r>
              <a:rPr lang="en-US" sz="1800" dirty="0"/>
              <a:t>] = </a:t>
            </a:r>
            <a:r>
              <a:rPr lang="en-US" sz="1800" dirty="0" err="1"/>
              <a:t>r</a:t>
            </a:r>
            <a:r>
              <a:rPr lang="en-US" sz="1800" baseline="-25000" dirty="0" err="1"/>
              <a:t>j</a:t>
            </a:r>
            <a:r>
              <a:rPr lang="en-US" sz="1800" dirty="0"/>
              <a:t>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redukcióra</a:t>
            </a:r>
            <a:r>
              <a:rPr lang="en-US" sz="1800" dirty="0"/>
              <a:t> van </a:t>
            </a:r>
            <a:r>
              <a:rPr lang="en-US" sz="1800" dirty="0" err="1"/>
              <a:t>szükség</a:t>
            </a:r>
            <a:r>
              <a:rPr lang="en-US" sz="1800" dirty="0"/>
              <a:t>,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ehhez</a:t>
            </a:r>
            <a:r>
              <a:rPr lang="en-US" sz="1800" dirty="0"/>
              <a:t> a j-</a:t>
            </a:r>
            <a:r>
              <a:rPr lang="en-US" sz="1800" dirty="0" err="1"/>
              <a:t>edik</a:t>
            </a:r>
            <a:r>
              <a:rPr lang="en-US" sz="1800" dirty="0"/>
              <a:t> </a:t>
            </a:r>
            <a:r>
              <a:rPr lang="en-US" sz="1800" dirty="0" err="1"/>
              <a:t>szabályt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használni</a:t>
            </a:r>
            <a:r>
              <a:rPr lang="en-US" sz="1800" dirty="0"/>
              <a:t>. </a:t>
            </a:r>
            <a:r>
              <a:rPr lang="en-US" sz="1800" dirty="0" err="1"/>
              <a:t>Legyen</a:t>
            </a:r>
            <a:r>
              <a:rPr lang="en-US" sz="1800" dirty="0"/>
              <a:t> </a:t>
            </a:r>
            <a:r>
              <a:rPr lang="en-US" sz="1800" dirty="0" err="1"/>
              <a:t>ez</a:t>
            </a:r>
            <a:r>
              <a:rPr lang="en-US" sz="1800" dirty="0"/>
              <a:t> a </a:t>
            </a:r>
            <a:r>
              <a:rPr lang="en-US" sz="1800" dirty="0" err="1"/>
              <a:t>szabály</a:t>
            </a:r>
            <a:r>
              <a:rPr lang="en-US" sz="1800" dirty="0"/>
              <a:t> A → </a:t>
            </a:r>
            <a:r>
              <a:rPr lang="el-GR" sz="1800" dirty="0"/>
              <a:t>α. </a:t>
            </a:r>
            <a:r>
              <a:rPr lang="en-US" sz="1800" dirty="0" err="1"/>
              <a:t>Ekkor</a:t>
            </a:r>
            <a:r>
              <a:rPr lang="en-US" sz="1800" dirty="0"/>
              <a:t> a </a:t>
            </a:r>
            <a:r>
              <a:rPr lang="en-US" sz="1800" dirty="0" err="1"/>
              <a:t>verem</a:t>
            </a:r>
            <a:r>
              <a:rPr lang="en-US" sz="1800" dirty="0"/>
              <a:t> </a:t>
            </a:r>
            <a:r>
              <a:rPr lang="en-US" sz="1800" dirty="0" err="1"/>
              <a:t>annyi</a:t>
            </a:r>
            <a:r>
              <a:rPr lang="en-US" sz="1800" dirty="0"/>
              <a:t> </a:t>
            </a:r>
            <a:r>
              <a:rPr lang="en-US" sz="1800" dirty="0" err="1"/>
              <a:t>sorát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törölni</a:t>
            </a:r>
            <a:r>
              <a:rPr lang="en-US" sz="1800" dirty="0"/>
              <a:t>, </a:t>
            </a:r>
            <a:r>
              <a:rPr lang="en-US" sz="1800" dirty="0" err="1"/>
              <a:t>ahány</a:t>
            </a:r>
            <a:r>
              <a:rPr lang="en-US" sz="1800" dirty="0"/>
              <a:t> </a:t>
            </a:r>
            <a:r>
              <a:rPr lang="en-US" sz="1800" dirty="0" err="1"/>
              <a:t>szimbólumból</a:t>
            </a:r>
            <a:r>
              <a:rPr lang="en-US" sz="1800" dirty="0"/>
              <a:t> </a:t>
            </a:r>
            <a:r>
              <a:rPr lang="el-GR" sz="1800" dirty="0"/>
              <a:t>α </a:t>
            </a:r>
            <a:r>
              <a:rPr lang="en-US" sz="1800" dirty="0" err="1"/>
              <a:t>áll</a:t>
            </a:r>
            <a:r>
              <a:rPr lang="en-US" sz="1800" dirty="0"/>
              <a:t>. </a:t>
            </a:r>
            <a:r>
              <a:rPr lang="en-US" sz="1800" dirty="0" err="1"/>
              <a:t>Ezután</a:t>
            </a:r>
            <a:r>
              <a:rPr lang="en-US" sz="1800" dirty="0"/>
              <a:t> </a:t>
            </a:r>
            <a:r>
              <a:rPr lang="en-US" sz="1800" dirty="0" err="1"/>
              <a:t>meghatározzuk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 </a:t>
            </a:r>
            <a:r>
              <a:rPr lang="en-US" sz="1800" dirty="0" err="1"/>
              <a:t>i</a:t>
            </a:r>
            <a:r>
              <a:rPr lang="en-US" sz="1800" baseline="-25000" dirty="0" err="1"/>
              <a:t>k</a:t>
            </a:r>
            <a:r>
              <a:rPr lang="en-US" sz="1800" dirty="0"/>
              <a:t> </a:t>
            </a:r>
            <a:r>
              <a:rPr lang="en-US" sz="1800" dirty="0" err="1"/>
              <a:t>állapotból</a:t>
            </a:r>
            <a:r>
              <a:rPr lang="en-US" sz="1800" dirty="0"/>
              <a:t> </a:t>
            </a:r>
            <a:r>
              <a:rPr lang="en-US" sz="1800" dirty="0" err="1"/>
              <a:t>melyik</a:t>
            </a:r>
            <a:r>
              <a:rPr lang="en-US" sz="1800" dirty="0"/>
              <a:t> </a:t>
            </a:r>
            <a:r>
              <a:rPr lang="en-US" sz="1800" dirty="0" err="1"/>
              <a:t>állapotba</a:t>
            </a:r>
            <a:r>
              <a:rPr lang="en-US" sz="1800" dirty="0"/>
              <a:t> </a:t>
            </a:r>
            <a:r>
              <a:rPr lang="en-US" sz="1800" dirty="0" err="1"/>
              <a:t>megy</a:t>
            </a:r>
            <a:r>
              <a:rPr lang="en-US" sz="1800" dirty="0"/>
              <a:t> </a:t>
            </a:r>
            <a:r>
              <a:rPr lang="en-US" sz="1800" dirty="0" err="1"/>
              <a:t>át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elemz</a:t>
            </a:r>
            <a:r>
              <a:rPr lang="hu-HU" sz="1800" dirty="0"/>
              <a:t>ő</a:t>
            </a:r>
            <a:r>
              <a:rPr lang="en-US" sz="1800" dirty="0"/>
              <a:t>,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ezt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állapotot</a:t>
            </a:r>
            <a:r>
              <a:rPr lang="en-US" sz="1800" dirty="0"/>
              <a:t> A-</a:t>
            </a:r>
            <a:r>
              <a:rPr lang="en-US" sz="1800" dirty="0" err="1"/>
              <a:t>val</a:t>
            </a:r>
            <a:r>
              <a:rPr lang="en-US" sz="1800" dirty="0"/>
              <a:t>  </a:t>
            </a:r>
            <a:r>
              <a:rPr lang="en-US" sz="1800" dirty="0" err="1"/>
              <a:t>együtt</a:t>
            </a:r>
            <a:r>
              <a:rPr lang="en-US" sz="1800" dirty="0"/>
              <a:t> a </a:t>
            </a:r>
            <a:r>
              <a:rPr lang="en-US" sz="1800" dirty="0" err="1"/>
              <a:t>verembe</a:t>
            </a:r>
            <a:r>
              <a:rPr lang="en-US" sz="1800" dirty="0"/>
              <a:t> </a:t>
            </a:r>
            <a:r>
              <a:rPr lang="en-US" sz="1800" dirty="0" err="1"/>
              <a:t>írjuk</a:t>
            </a:r>
            <a:r>
              <a:rPr lang="en-US" sz="1800" dirty="0"/>
              <a:t>.</a:t>
            </a:r>
          </a:p>
          <a:p>
            <a:r>
              <a:rPr lang="en-US" sz="1800" dirty="0"/>
              <a:t>• Ha </a:t>
            </a:r>
            <a:r>
              <a:rPr lang="en-US" sz="1800" dirty="0" err="1"/>
              <a:t>az</a:t>
            </a:r>
            <a:r>
              <a:rPr lang="en-US" sz="1800" dirty="0"/>
              <a:t> action </a:t>
            </a:r>
            <a:r>
              <a:rPr lang="en-US" sz="1800" dirty="0" err="1"/>
              <a:t>oszlop</a:t>
            </a:r>
            <a:r>
              <a:rPr lang="en-US" sz="1800" dirty="0"/>
              <a:t> </a:t>
            </a:r>
            <a:r>
              <a:rPr lang="en-US" sz="1800" dirty="0" err="1"/>
              <a:t>tartalma</a:t>
            </a:r>
            <a:r>
              <a:rPr lang="en-US" sz="1800" dirty="0"/>
              <a:t> accept,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sikeres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elemzés</a:t>
            </a:r>
            <a:r>
              <a:rPr lang="en-US" sz="1800" dirty="0"/>
              <a:t>.</a:t>
            </a:r>
          </a:p>
          <a:p>
            <a:r>
              <a:rPr lang="en-US" sz="1800" dirty="0"/>
              <a:t>• Ha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oszlop</a:t>
            </a:r>
            <a:r>
              <a:rPr lang="en-US" sz="1800" dirty="0"/>
              <a:t> </a:t>
            </a:r>
            <a:r>
              <a:rPr lang="en-US" sz="1800" dirty="0" err="1"/>
              <a:t>tartalma</a:t>
            </a:r>
            <a:r>
              <a:rPr lang="en-US" sz="1800" dirty="0"/>
              <a:t> error,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elemz</a:t>
            </a:r>
            <a:r>
              <a:rPr lang="hu-HU" sz="1800" dirty="0"/>
              <a:t>ő</a:t>
            </a:r>
            <a:r>
              <a:rPr lang="en-US" sz="1800" dirty="0"/>
              <a:t> </a:t>
            </a:r>
            <a:r>
              <a:rPr lang="en-US" sz="1800" dirty="0" err="1"/>
              <a:t>szintaktikai</a:t>
            </a:r>
            <a:r>
              <a:rPr lang="en-US" sz="1800" dirty="0"/>
              <a:t> </a:t>
            </a:r>
            <a:r>
              <a:rPr lang="en-US" sz="1800" dirty="0" err="1"/>
              <a:t>hibát</a:t>
            </a:r>
            <a:r>
              <a:rPr lang="en-US" sz="1800" dirty="0"/>
              <a:t> </a:t>
            </a:r>
            <a:r>
              <a:rPr lang="en-US" sz="1800" dirty="0" err="1"/>
              <a:t>észlelt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elemzést</a:t>
            </a:r>
            <a:r>
              <a:rPr lang="en-US" sz="1800" dirty="0"/>
              <a:t> </a:t>
            </a:r>
            <a:r>
              <a:rPr lang="en-US" sz="1800" dirty="0" err="1"/>
              <a:t>addig</a:t>
            </a:r>
            <a:r>
              <a:rPr lang="en-US" sz="1800" dirty="0"/>
              <a:t> </a:t>
            </a:r>
            <a:r>
              <a:rPr lang="en-US" sz="1800" dirty="0" err="1"/>
              <a:t>folytatjuk</a:t>
            </a:r>
            <a:r>
              <a:rPr lang="en-US" sz="1800" dirty="0"/>
              <a:t>, </a:t>
            </a:r>
            <a:r>
              <a:rPr lang="en-US" sz="1800" dirty="0" err="1"/>
              <a:t>amíg</a:t>
            </a:r>
            <a:r>
              <a:rPr lang="en-US" sz="1800" dirty="0"/>
              <a:t> van </a:t>
            </a:r>
            <a:r>
              <a:rPr lang="en-US" sz="1800" dirty="0" err="1"/>
              <a:t>lehetséges</a:t>
            </a:r>
            <a:r>
              <a:rPr lang="en-US" sz="1800" dirty="0"/>
              <a:t> </a:t>
            </a:r>
            <a:r>
              <a:rPr lang="en-US" sz="1800" dirty="0" err="1"/>
              <a:t>átmenet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9778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84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81638" y="116632"/>
            <a:ext cx="7698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Példa: S → </a:t>
            </a:r>
            <a:r>
              <a:rPr lang="hu-HU" sz="1600" dirty="0" err="1"/>
              <a:t>aAd</a:t>
            </a:r>
            <a:r>
              <a:rPr lang="hu-HU" sz="1600" dirty="0"/>
              <a:t>, A → </a:t>
            </a:r>
            <a:r>
              <a:rPr lang="hu-HU" sz="1600" dirty="0" err="1"/>
              <a:t>bA</a:t>
            </a:r>
            <a:r>
              <a:rPr lang="hu-HU" sz="1600" dirty="0"/>
              <a:t> | c</a:t>
            </a:r>
          </a:p>
          <a:p>
            <a:r>
              <a:rPr lang="hu-HU" sz="1600" dirty="0"/>
              <a:t> 1.Új S’ </a:t>
            </a:r>
            <a:r>
              <a:rPr lang="hu-HU" sz="1600" dirty="0" err="1"/>
              <a:t>nemterminális</a:t>
            </a:r>
            <a:r>
              <a:rPr lang="hu-HU" sz="1600" dirty="0"/>
              <a:t> szimbólumot és új S’→S szabályt veszünk fel (kiegészített nyelvtan)</a:t>
            </a:r>
          </a:p>
          <a:p>
            <a:r>
              <a:rPr lang="hu-HU" sz="1600" dirty="0"/>
              <a:t>2. Besorszámozzuk 0-tól  a szabályokat: (0) S’→</a:t>
            </a:r>
            <a:r>
              <a:rPr lang="hu-HU" sz="1600" dirty="0" err="1"/>
              <a:t>S</a:t>
            </a:r>
            <a:r>
              <a:rPr lang="hu-HU" sz="1600" dirty="0"/>
              <a:t>, (1) S → </a:t>
            </a:r>
            <a:r>
              <a:rPr lang="hu-HU" sz="1600" dirty="0" err="1"/>
              <a:t>aAd</a:t>
            </a:r>
            <a:r>
              <a:rPr lang="hu-HU" sz="1600" dirty="0"/>
              <a:t>, (2) A → </a:t>
            </a:r>
            <a:r>
              <a:rPr lang="hu-HU" sz="1600" dirty="0" err="1"/>
              <a:t>bA</a:t>
            </a:r>
            <a:r>
              <a:rPr lang="hu-HU" sz="1600" dirty="0"/>
              <a:t>, (3) A →  c</a:t>
            </a:r>
          </a:p>
          <a:p>
            <a:r>
              <a:rPr lang="hu-HU" sz="1600" dirty="0"/>
              <a:t>3. LR(0) kanonikus elemei és az elemző automata meghatározása: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481638" y="1189682"/>
            <a:ext cx="72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I</a:t>
            </a:r>
            <a:r>
              <a:rPr lang="hu-HU" sz="1600" baseline="-25000" dirty="0"/>
              <a:t>0</a:t>
            </a:r>
            <a:r>
              <a:rPr lang="hu-HU" sz="1600" dirty="0"/>
              <a:t> = </a:t>
            </a:r>
            <a:r>
              <a:rPr lang="hu-HU" sz="1600" dirty="0" err="1"/>
              <a:t>closure</a:t>
            </a:r>
            <a:r>
              <a:rPr lang="hu-HU" sz="1600" dirty="0"/>
              <a:t>([S’ → .</a:t>
            </a:r>
            <a:r>
              <a:rPr lang="hu-HU" sz="1600" dirty="0" err="1"/>
              <a:t>S</a:t>
            </a:r>
            <a:r>
              <a:rPr lang="hu-HU" sz="1600" dirty="0"/>
              <a:t>])= ([</a:t>
            </a:r>
            <a:r>
              <a:rPr lang="hu-HU" sz="1600" dirty="0" err="1"/>
              <a:t>S</a:t>
            </a:r>
            <a:r>
              <a:rPr lang="hu-HU" sz="1600" dirty="0"/>
              <a:t>’ → .</a:t>
            </a:r>
            <a:r>
              <a:rPr lang="hu-HU" sz="1600" dirty="0" err="1"/>
              <a:t>S</a:t>
            </a:r>
            <a:r>
              <a:rPr lang="hu-HU" sz="1600" dirty="0"/>
              <a:t>], [</a:t>
            </a:r>
            <a:r>
              <a:rPr lang="hu-HU" sz="1600" dirty="0" err="1"/>
              <a:t>S</a:t>
            </a:r>
            <a:r>
              <a:rPr lang="hu-HU" sz="1600" dirty="0"/>
              <a:t> →.</a:t>
            </a:r>
            <a:r>
              <a:rPr lang="hu-HU" sz="1600" dirty="0" err="1"/>
              <a:t>aAd</a:t>
            </a:r>
            <a:r>
              <a:rPr lang="hu-HU" sz="1600" dirty="0"/>
              <a:t>])</a:t>
            </a:r>
          </a:p>
          <a:p>
            <a:r>
              <a:rPr lang="hu-HU" sz="1600" dirty="0"/>
              <a:t>I</a:t>
            </a:r>
            <a:r>
              <a:rPr lang="hu-HU" sz="1600" baseline="-25000" dirty="0"/>
              <a:t>1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(I</a:t>
            </a:r>
            <a:r>
              <a:rPr lang="hu-HU" sz="1600" baseline="-25000" dirty="0"/>
              <a:t>0</a:t>
            </a:r>
            <a:r>
              <a:rPr lang="hu-HU" sz="1600" dirty="0"/>
              <a:t> ,S) = </a:t>
            </a:r>
            <a:r>
              <a:rPr lang="hu-HU" sz="1600" dirty="0" err="1"/>
              <a:t>closure</a:t>
            </a:r>
            <a:r>
              <a:rPr lang="hu-HU" sz="1600" dirty="0"/>
              <a:t>([</a:t>
            </a:r>
            <a:r>
              <a:rPr lang="hu-HU" sz="1600" dirty="0" err="1"/>
              <a:t>S</a:t>
            </a:r>
            <a:r>
              <a:rPr lang="hu-HU" sz="1600" dirty="0"/>
              <a:t>’ → </a:t>
            </a:r>
            <a:r>
              <a:rPr lang="hu-HU" sz="1600" dirty="0" err="1"/>
              <a:t>S</a:t>
            </a:r>
            <a:r>
              <a:rPr lang="hu-HU" sz="1600" dirty="0"/>
              <a:t>.])= ([</a:t>
            </a:r>
            <a:r>
              <a:rPr lang="hu-HU" sz="1600" dirty="0" err="1"/>
              <a:t>S</a:t>
            </a:r>
            <a:r>
              <a:rPr lang="hu-HU" sz="1600" dirty="0"/>
              <a:t>’ → </a:t>
            </a:r>
            <a:r>
              <a:rPr lang="hu-HU" sz="1600" dirty="0" err="1"/>
              <a:t>S</a:t>
            </a:r>
            <a:r>
              <a:rPr lang="hu-HU" sz="1600" dirty="0"/>
              <a:t>.])</a:t>
            </a:r>
          </a:p>
          <a:p>
            <a:r>
              <a:rPr lang="hu-HU" sz="1600" dirty="0"/>
              <a:t>I</a:t>
            </a:r>
            <a:r>
              <a:rPr lang="hu-HU" sz="1600" baseline="-25000" dirty="0"/>
              <a:t>2</a:t>
            </a:r>
            <a:r>
              <a:rPr lang="hu-HU" sz="1600" dirty="0"/>
              <a:t> = </a:t>
            </a:r>
            <a:r>
              <a:rPr lang="hu-HU" sz="1600" dirty="0" err="1"/>
              <a:t>read</a:t>
            </a:r>
            <a:r>
              <a:rPr lang="hu-HU" sz="1600" dirty="0"/>
              <a:t>(I</a:t>
            </a:r>
            <a:r>
              <a:rPr lang="hu-HU" sz="1600" baseline="-25000" dirty="0"/>
              <a:t>0</a:t>
            </a:r>
            <a:r>
              <a:rPr lang="hu-HU" sz="1600" dirty="0"/>
              <a:t> ,a) = </a:t>
            </a:r>
            <a:r>
              <a:rPr lang="hu-HU" sz="1600" dirty="0" err="1"/>
              <a:t>closure</a:t>
            </a:r>
            <a:r>
              <a:rPr lang="hu-HU" sz="1600" dirty="0"/>
              <a:t>([S →</a:t>
            </a:r>
            <a:r>
              <a:rPr lang="hu-HU" sz="1600" dirty="0" err="1"/>
              <a:t>a.Ad</a:t>
            </a:r>
            <a:r>
              <a:rPr lang="hu-HU" sz="1600" dirty="0"/>
              <a:t>])= ([</a:t>
            </a:r>
            <a:r>
              <a:rPr lang="hu-HU" sz="1600" dirty="0" err="1"/>
              <a:t>S</a:t>
            </a:r>
            <a:r>
              <a:rPr lang="hu-HU" sz="1600" dirty="0"/>
              <a:t> →</a:t>
            </a:r>
            <a:r>
              <a:rPr lang="hu-HU" sz="1600" dirty="0" err="1"/>
              <a:t>a.Ad</a:t>
            </a:r>
            <a:r>
              <a:rPr lang="hu-HU" sz="1600" dirty="0"/>
              <a:t>], [A →.</a:t>
            </a:r>
            <a:r>
              <a:rPr lang="hu-HU" sz="1600" dirty="0" err="1"/>
              <a:t>bA</a:t>
            </a:r>
            <a:r>
              <a:rPr lang="hu-HU" sz="1600" dirty="0"/>
              <a:t>],[</a:t>
            </a:r>
            <a:r>
              <a:rPr lang="hu-HU" sz="1600" dirty="0" err="1"/>
              <a:t>A</a:t>
            </a:r>
            <a:r>
              <a:rPr lang="hu-HU" sz="1600" dirty="0"/>
              <a:t> →.c])</a:t>
            </a:r>
          </a:p>
          <a:p>
            <a:r>
              <a:rPr lang="hu-HU" sz="1600" dirty="0"/>
              <a:t>I</a:t>
            </a:r>
            <a:r>
              <a:rPr lang="hu-HU" sz="1600" baseline="-25000" dirty="0"/>
              <a:t>3</a:t>
            </a:r>
            <a:r>
              <a:rPr lang="hu-HU" sz="1600" dirty="0"/>
              <a:t> = </a:t>
            </a:r>
            <a:r>
              <a:rPr lang="hu-HU" sz="1600" dirty="0" err="1"/>
              <a:t>read</a:t>
            </a:r>
            <a:r>
              <a:rPr lang="hu-HU" sz="1600" dirty="0"/>
              <a:t>(I</a:t>
            </a:r>
            <a:r>
              <a:rPr lang="hu-HU" sz="1600" baseline="-25000" dirty="0"/>
              <a:t>2</a:t>
            </a:r>
            <a:r>
              <a:rPr lang="hu-HU" sz="1600" dirty="0"/>
              <a:t> ,A)= </a:t>
            </a:r>
            <a:r>
              <a:rPr lang="hu-HU" sz="1600" dirty="0" err="1"/>
              <a:t>closure</a:t>
            </a:r>
            <a:r>
              <a:rPr lang="hu-HU" sz="1600" dirty="0"/>
              <a:t> ([S →</a:t>
            </a:r>
            <a:r>
              <a:rPr lang="hu-HU" sz="1600" dirty="0" err="1"/>
              <a:t>aA.d</a:t>
            </a:r>
            <a:r>
              <a:rPr lang="hu-HU" sz="1600" dirty="0"/>
              <a:t>])=([</a:t>
            </a:r>
            <a:r>
              <a:rPr lang="hu-HU" sz="1600" dirty="0" err="1"/>
              <a:t>S</a:t>
            </a:r>
            <a:r>
              <a:rPr lang="hu-HU" sz="1600" dirty="0"/>
              <a:t> →</a:t>
            </a:r>
            <a:r>
              <a:rPr lang="hu-HU" sz="1600" dirty="0" err="1"/>
              <a:t>aA.d</a:t>
            </a:r>
            <a:r>
              <a:rPr lang="hu-HU" sz="1600" dirty="0"/>
              <a:t>])</a:t>
            </a:r>
          </a:p>
          <a:p>
            <a:r>
              <a:rPr lang="hu-HU" sz="1600" dirty="0"/>
              <a:t>I</a:t>
            </a:r>
            <a:r>
              <a:rPr lang="hu-HU" sz="1600" baseline="-25000" dirty="0"/>
              <a:t>4</a:t>
            </a:r>
            <a:r>
              <a:rPr lang="hu-HU" sz="1600" dirty="0"/>
              <a:t> = </a:t>
            </a:r>
            <a:r>
              <a:rPr lang="hu-HU" sz="1600" dirty="0" err="1"/>
              <a:t>read</a:t>
            </a:r>
            <a:r>
              <a:rPr lang="hu-HU" sz="1600" dirty="0"/>
              <a:t>(I</a:t>
            </a:r>
            <a:r>
              <a:rPr lang="hu-HU" sz="1600" baseline="-25000" dirty="0"/>
              <a:t>2</a:t>
            </a:r>
            <a:r>
              <a:rPr lang="hu-HU" sz="1600" dirty="0"/>
              <a:t> ,b)= </a:t>
            </a:r>
            <a:r>
              <a:rPr lang="hu-HU" sz="1600" dirty="0" err="1"/>
              <a:t>closure</a:t>
            </a:r>
            <a:r>
              <a:rPr lang="hu-HU" sz="1600" dirty="0"/>
              <a:t> ([A →</a:t>
            </a:r>
            <a:r>
              <a:rPr lang="hu-HU" sz="1600" dirty="0" err="1"/>
              <a:t>b.A</a:t>
            </a:r>
            <a:r>
              <a:rPr lang="hu-HU" sz="1600" dirty="0"/>
              <a:t>])=([([</a:t>
            </a:r>
            <a:r>
              <a:rPr lang="hu-HU" sz="1600" dirty="0" err="1"/>
              <a:t>A</a:t>
            </a:r>
            <a:r>
              <a:rPr lang="hu-HU" sz="1600" dirty="0"/>
              <a:t> →</a:t>
            </a:r>
            <a:r>
              <a:rPr lang="hu-HU" sz="1600" dirty="0" err="1"/>
              <a:t>b.A</a:t>
            </a:r>
            <a:r>
              <a:rPr lang="hu-HU" sz="1600" dirty="0"/>
              <a:t>], [</a:t>
            </a:r>
            <a:r>
              <a:rPr lang="hu-HU" sz="1600" dirty="0" err="1"/>
              <a:t>A</a:t>
            </a:r>
            <a:r>
              <a:rPr lang="hu-HU" sz="1600" dirty="0"/>
              <a:t> →.</a:t>
            </a:r>
            <a:r>
              <a:rPr lang="hu-HU" sz="1600" dirty="0" err="1"/>
              <a:t>bA</a:t>
            </a:r>
            <a:r>
              <a:rPr lang="hu-HU" sz="1600" dirty="0"/>
              <a:t>],[</a:t>
            </a:r>
            <a:r>
              <a:rPr lang="hu-HU" sz="1600" dirty="0" err="1"/>
              <a:t>A</a:t>
            </a:r>
            <a:r>
              <a:rPr lang="hu-HU" sz="1600" dirty="0"/>
              <a:t> →.c])</a:t>
            </a:r>
          </a:p>
          <a:p>
            <a:r>
              <a:rPr lang="hu-HU" sz="1600" dirty="0"/>
              <a:t>I</a:t>
            </a:r>
            <a:r>
              <a:rPr lang="hu-HU" sz="1600" baseline="-25000" dirty="0"/>
              <a:t>5</a:t>
            </a:r>
            <a:r>
              <a:rPr lang="hu-HU" sz="1600" dirty="0"/>
              <a:t> = </a:t>
            </a:r>
            <a:r>
              <a:rPr lang="hu-HU" sz="1600" dirty="0" err="1"/>
              <a:t>read</a:t>
            </a:r>
            <a:r>
              <a:rPr lang="hu-HU" sz="1600" dirty="0"/>
              <a:t>(I</a:t>
            </a:r>
            <a:r>
              <a:rPr lang="hu-HU" sz="1600" baseline="-25000" dirty="0"/>
              <a:t>2</a:t>
            </a:r>
            <a:r>
              <a:rPr lang="hu-HU" sz="1600" dirty="0"/>
              <a:t> ,c)= </a:t>
            </a:r>
            <a:r>
              <a:rPr lang="hu-HU" sz="1600" dirty="0" err="1"/>
              <a:t>closure</a:t>
            </a:r>
            <a:r>
              <a:rPr lang="hu-HU" sz="1600" dirty="0"/>
              <a:t> ([A →c.])=([A →c.])</a:t>
            </a:r>
          </a:p>
          <a:p>
            <a:r>
              <a:rPr lang="hu-HU" sz="1600" dirty="0"/>
              <a:t>I</a:t>
            </a:r>
            <a:r>
              <a:rPr lang="hu-HU" sz="1600" baseline="-25000" dirty="0"/>
              <a:t>6</a:t>
            </a:r>
            <a:r>
              <a:rPr lang="hu-HU" sz="1600" dirty="0"/>
              <a:t> = </a:t>
            </a:r>
            <a:r>
              <a:rPr lang="hu-HU" sz="1600" dirty="0" err="1"/>
              <a:t>read</a:t>
            </a:r>
            <a:r>
              <a:rPr lang="hu-HU" sz="1600" dirty="0"/>
              <a:t>(I</a:t>
            </a:r>
            <a:r>
              <a:rPr lang="hu-HU" sz="1600" baseline="-25000" dirty="0"/>
              <a:t>3</a:t>
            </a:r>
            <a:r>
              <a:rPr lang="hu-HU" sz="1600" dirty="0"/>
              <a:t> ,d)= </a:t>
            </a:r>
            <a:r>
              <a:rPr lang="hu-HU" sz="1600" dirty="0" err="1"/>
              <a:t>closure</a:t>
            </a:r>
            <a:r>
              <a:rPr lang="hu-HU" sz="1600" dirty="0"/>
              <a:t> ([S →</a:t>
            </a:r>
            <a:r>
              <a:rPr lang="hu-HU" sz="1600" dirty="0" err="1"/>
              <a:t>aAd</a:t>
            </a:r>
            <a:r>
              <a:rPr lang="hu-HU" sz="1600" dirty="0"/>
              <a:t>.])=([</a:t>
            </a:r>
            <a:r>
              <a:rPr lang="hu-HU" sz="1600" dirty="0" err="1"/>
              <a:t>S</a:t>
            </a:r>
            <a:r>
              <a:rPr lang="hu-HU" sz="1600" dirty="0"/>
              <a:t> →</a:t>
            </a:r>
            <a:r>
              <a:rPr lang="hu-HU" sz="1600" dirty="0" err="1"/>
              <a:t>aAd</a:t>
            </a:r>
            <a:r>
              <a:rPr lang="hu-HU" sz="1600" dirty="0"/>
              <a:t>.])</a:t>
            </a:r>
          </a:p>
          <a:p>
            <a:r>
              <a:rPr lang="hu-HU" sz="1600" dirty="0"/>
              <a:t>I</a:t>
            </a:r>
            <a:r>
              <a:rPr lang="hu-HU" sz="1600" baseline="-25000" dirty="0"/>
              <a:t>7</a:t>
            </a:r>
            <a:r>
              <a:rPr lang="hu-HU" sz="1600" dirty="0"/>
              <a:t> = </a:t>
            </a:r>
            <a:r>
              <a:rPr lang="hu-HU" sz="1600" dirty="0" err="1"/>
              <a:t>read</a:t>
            </a:r>
            <a:r>
              <a:rPr lang="hu-HU" sz="1600" dirty="0"/>
              <a:t>(I</a:t>
            </a:r>
            <a:r>
              <a:rPr lang="hu-HU" sz="1600" baseline="-25000" dirty="0"/>
              <a:t>4</a:t>
            </a:r>
            <a:r>
              <a:rPr lang="hu-HU" sz="1600" dirty="0"/>
              <a:t> ,A)= </a:t>
            </a:r>
            <a:r>
              <a:rPr lang="hu-HU" sz="1600" dirty="0" err="1"/>
              <a:t>closure</a:t>
            </a:r>
            <a:r>
              <a:rPr lang="hu-HU" sz="1600" dirty="0"/>
              <a:t> ([</a:t>
            </a:r>
            <a:r>
              <a:rPr lang="hu-HU" sz="1600" dirty="0" err="1"/>
              <a:t>A</a:t>
            </a:r>
            <a:r>
              <a:rPr lang="hu-HU" sz="1600" dirty="0"/>
              <a:t> →</a:t>
            </a:r>
            <a:r>
              <a:rPr lang="hu-HU" sz="1600" dirty="0" err="1"/>
              <a:t>bA</a:t>
            </a:r>
            <a:r>
              <a:rPr lang="hu-HU" sz="1600" dirty="0"/>
              <a:t>.])=([</a:t>
            </a:r>
            <a:r>
              <a:rPr lang="hu-HU" sz="1600" dirty="0" err="1"/>
              <a:t>A</a:t>
            </a:r>
            <a:r>
              <a:rPr lang="hu-HU" sz="1600" dirty="0"/>
              <a:t> →</a:t>
            </a:r>
            <a:r>
              <a:rPr lang="hu-HU" sz="1600" dirty="0" err="1"/>
              <a:t>bA</a:t>
            </a:r>
            <a:r>
              <a:rPr lang="hu-HU" sz="1600" dirty="0"/>
              <a:t>.])</a:t>
            </a:r>
          </a:p>
          <a:p>
            <a:r>
              <a:rPr lang="hu-HU" sz="1600" dirty="0"/>
              <a:t>I</a:t>
            </a:r>
            <a:r>
              <a:rPr lang="hu-HU" sz="1600" baseline="-25000" dirty="0"/>
              <a:t>8</a:t>
            </a:r>
            <a:r>
              <a:rPr lang="hu-HU" sz="1600" dirty="0"/>
              <a:t> = </a:t>
            </a:r>
            <a:r>
              <a:rPr lang="hu-HU" sz="1600" dirty="0" err="1"/>
              <a:t>read</a:t>
            </a:r>
            <a:r>
              <a:rPr lang="hu-HU" sz="1600" dirty="0"/>
              <a:t>(I</a:t>
            </a:r>
            <a:r>
              <a:rPr lang="hu-HU" sz="1600" baseline="-25000" dirty="0"/>
              <a:t>4</a:t>
            </a:r>
            <a:r>
              <a:rPr lang="hu-HU" sz="1600" dirty="0"/>
              <a:t> ,b)= </a:t>
            </a:r>
            <a:r>
              <a:rPr lang="hu-HU" sz="1600" dirty="0" err="1"/>
              <a:t>closure</a:t>
            </a:r>
            <a:r>
              <a:rPr lang="hu-HU" sz="1600" dirty="0"/>
              <a:t> ([A →</a:t>
            </a:r>
            <a:r>
              <a:rPr lang="hu-HU" sz="1600" dirty="0" err="1"/>
              <a:t>b.A</a:t>
            </a:r>
            <a:r>
              <a:rPr lang="hu-HU" sz="1600" dirty="0"/>
              <a:t>])=</a:t>
            </a:r>
          </a:p>
          <a:p>
            <a:r>
              <a:rPr lang="hu-HU" sz="1600" dirty="0"/>
              <a:t>       ([([A →</a:t>
            </a:r>
            <a:r>
              <a:rPr lang="hu-HU" sz="1600" dirty="0" err="1"/>
              <a:t>b.A</a:t>
            </a:r>
            <a:r>
              <a:rPr lang="hu-HU" sz="1600" dirty="0"/>
              <a:t>], [</a:t>
            </a:r>
            <a:r>
              <a:rPr lang="hu-HU" sz="1600" dirty="0" err="1"/>
              <a:t>A</a:t>
            </a:r>
            <a:r>
              <a:rPr lang="hu-HU" sz="1600" dirty="0"/>
              <a:t> →.</a:t>
            </a:r>
            <a:r>
              <a:rPr lang="hu-HU" sz="1600" dirty="0" err="1"/>
              <a:t>bA</a:t>
            </a:r>
            <a:r>
              <a:rPr lang="hu-HU" sz="1600" dirty="0"/>
              <a:t>],[</a:t>
            </a:r>
            <a:r>
              <a:rPr lang="hu-HU" sz="1600" dirty="0" err="1"/>
              <a:t>A</a:t>
            </a:r>
            <a:r>
              <a:rPr lang="hu-HU" sz="1600" dirty="0"/>
              <a:t> →.c])= I</a:t>
            </a:r>
            <a:r>
              <a:rPr lang="hu-HU" sz="1600" baseline="-25000" dirty="0"/>
              <a:t>4</a:t>
            </a:r>
            <a:endParaRPr lang="hu-HU" sz="1600" dirty="0"/>
          </a:p>
          <a:p>
            <a:r>
              <a:rPr lang="hu-HU" sz="1600" dirty="0"/>
              <a:t>I</a:t>
            </a:r>
            <a:r>
              <a:rPr lang="hu-HU" sz="1600" baseline="-25000" dirty="0"/>
              <a:t>9</a:t>
            </a:r>
            <a:r>
              <a:rPr lang="hu-HU" sz="1600" dirty="0"/>
              <a:t> = </a:t>
            </a:r>
            <a:r>
              <a:rPr lang="hu-HU" sz="1600" dirty="0" err="1"/>
              <a:t>read</a:t>
            </a:r>
            <a:r>
              <a:rPr lang="hu-HU" sz="1600" dirty="0"/>
              <a:t>(I</a:t>
            </a:r>
            <a:r>
              <a:rPr lang="hu-HU" sz="1600" baseline="-25000" dirty="0"/>
              <a:t>4</a:t>
            </a:r>
            <a:r>
              <a:rPr lang="hu-HU" sz="1600" dirty="0"/>
              <a:t> ,c)= </a:t>
            </a:r>
            <a:r>
              <a:rPr lang="hu-HU" sz="1600" dirty="0" err="1"/>
              <a:t>closure</a:t>
            </a:r>
            <a:r>
              <a:rPr lang="hu-HU" sz="1600" dirty="0"/>
              <a:t> ([A →.c])=</a:t>
            </a:r>
          </a:p>
          <a:p>
            <a:r>
              <a:rPr lang="hu-HU" sz="1600" dirty="0"/>
              <a:t>       ([A →c.])= I</a:t>
            </a:r>
            <a:r>
              <a:rPr lang="hu-HU" sz="1600" baseline="-25000" dirty="0"/>
              <a:t>5</a:t>
            </a:r>
            <a:endParaRPr lang="hu-HU" sz="1600" dirty="0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80216"/>
              </p:ext>
            </p:extLst>
          </p:nvPr>
        </p:nvGraphicFramePr>
        <p:xfrm>
          <a:off x="5292081" y="2492894"/>
          <a:ext cx="3744415" cy="423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9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0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0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0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012154">
                <a:tc>
                  <a:txBody>
                    <a:bodyPr/>
                    <a:lstStyle/>
                    <a:p>
                      <a:r>
                        <a:rPr lang="hu-HU" sz="1800" dirty="0" err="1"/>
                        <a:t>álla-pot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ac-tion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G</a:t>
                      </a:r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O</a:t>
                      </a:r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T</a:t>
                      </a:r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O</a:t>
                      </a:r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000" dirty="0"/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000" dirty="0"/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098">
                <a:tc>
                  <a:txBody>
                    <a:bodyPr/>
                    <a:lstStyle/>
                    <a:p>
                      <a:r>
                        <a:rPr lang="hu-H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accept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481638" y="4365104"/>
            <a:ext cx="48157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Táblakitöltés: pld 1. sor </a:t>
            </a:r>
            <a:r>
              <a:rPr lang="hu-HU" sz="1800" dirty="0" err="1"/>
              <a:t>action</a:t>
            </a:r>
            <a:r>
              <a:rPr lang="hu-HU" sz="1800" dirty="0"/>
              <a:t>: </a:t>
            </a:r>
            <a:r>
              <a:rPr lang="hu-HU" sz="1800" dirty="0" err="1"/>
              <a:t>accept</a:t>
            </a:r>
            <a:endParaRPr lang="hu-HU" sz="1800" dirty="0"/>
          </a:p>
          <a:p>
            <a:r>
              <a:rPr lang="hu-HU" sz="1800" dirty="0"/>
              <a:t>        mert I</a:t>
            </a:r>
            <a:r>
              <a:rPr lang="hu-HU" sz="1800" baseline="-25000" dirty="0"/>
              <a:t>1</a:t>
            </a:r>
            <a:r>
              <a:rPr lang="hu-HU" sz="1800" dirty="0"/>
              <a:t>  tartalma ([S’ → </a:t>
            </a:r>
            <a:r>
              <a:rPr lang="hu-HU" sz="1800" dirty="0" err="1"/>
              <a:t>S</a:t>
            </a:r>
            <a:r>
              <a:rPr lang="hu-HU" sz="1800" dirty="0"/>
              <a:t>.])</a:t>
            </a:r>
          </a:p>
          <a:p>
            <a:r>
              <a:rPr lang="hu-HU" sz="1800" dirty="0"/>
              <a:t>    6. sor </a:t>
            </a:r>
            <a:r>
              <a:rPr lang="hu-HU" sz="1800" dirty="0" err="1"/>
              <a:t>action</a:t>
            </a:r>
            <a:r>
              <a:rPr lang="hu-HU" sz="1800" dirty="0"/>
              <a:t>: r1 (redukció) mert I</a:t>
            </a:r>
            <a:r>
              <a:rPr lang="hu-HU" sz="1800" baseline="-25000" dirty="0"/>
              <a:t>6 </a:t>
            </a:r>
            <a:r>
              <a:rPr lang="hu-HU" sz="1800" dirty="0"/>
              <a:t> tartalma egy</a:t>
            </a:r>
          </a:p>
          <a:p>
            <a:r>
              <a:rPr lang="hu-HU" sz="1800" dirty="0"/>
              <a:t>                     végpontos állapot: I</a:t>
            </a:r>
            <a:r>
              <a:rPr lang="hu-HU" sz="1800" baseline="-25000" dirty="0"/>
              <a:t>6 </a:t>
            </a:r>
            <a:r>
              <a:rPr lang="hu-HU" sz="1800" dirty="0"/>
              <a:t> = ([S →</a:t>
            </a:r>
            <a:r>
              <a:rPr lang="hu-HU" sz="1800" dirty="0" err="1"/>
              <a:t>aAd</a:t>
            </a:r>
            <a:r>
              <a:rPr lang="hu-HU" sz="1800" dirty="0"/>
              <a:t>.])</a:t>
            </a:r>
          </a:p>
          <a:p>
            <a:endParaRPr lang="hu-HU" sz="1800" dirty="0"/>
          </a:p>
          <a:p>
            <a:r>
              <a:rPr lang="hu-HU" sz="1800" dirty="0"/>
              <a:t>4.sor </a:t>
            </a:r>
            <a:r>
              <a:rPr lang="hu-HU" sz="1800" dirty="0" err="1"/>
              <a:t>A.oszlop</a:t>
            </a:r>
            <a:r>
              <a:rPr lang="hu-HU" sz="1800" dirty="0"/>
              <a:t>=&gt; 7. mert I</a:t>
            </a:r>
            <a:r>
              <a:rPr lang="hu-HU" sz="1800" baseline="-25000" dirty="0"/>
              <a:t>7</a:t>
            </a:r>
            <a:r>
              <a:rPr lang="hu-HU" sz="1800" dirty="0"/>
              <a:t> = </a:t>
            </a:r>
            <a:r>
              <a:rPr lang="hu-HU" sz="1800" dirty="0" err="1"/>
              <a:t>read</a:t>
            </a:r>
            <a:r>
              <a:rPr lang="hu-HU" sz="1800" dirty="0"/>
              <a:t>(I</a:t>
            </a:r>
            <a:r>
              <a:rPr lang="hu-HU" sz="1800" baseline="-25000" dirty="0"/>
              <a:t>4</a:t>
            </a:r>
            <a:r>
              <a:rPr lang="hu-HU" sz="1800" dirty="0"/>
              <a:t> ,A)</a:t>
            </a:r>
          </a:p>
          <a:p>
            <a:r>
              <a:rPr lang="hu-HU" sz="1800" dirty="0"/>
              <a:t>                       </a:t>
            </a:r>
            <a:r>
              <a:rPr lang="hu-HU" sz="1800" dirty="0" err="1"/>
              <a:t>action</a:t>
            </a:r>
            <a:r>
              <a:rPr lang="hu-HU" sz="1800" dirty="0"/>
              <a:t>: s (léptetés, shift)</a:t>
            </a:r>
          </a:p>
          <a:p>
            <a:r>
              <a:rPr lang="hu-HU" sz="1800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089537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85</a:t>
            </a:fld>
            <a:endParaRPr lang="hu-HU" altLang="hu-HU"/>
          </a:p>
        </p:txBody>
      </p:sp>
      <p:sp>
        <p:nvSpPr>
          <p:cNvPr id="5" name="Dia számának helye 2"/>
          <p:cNvSpPr txBox="1">
            <a:spLocks/>
          </p:cNvSpPr>
          <p:nvPr/>
        </p:nvSpPr>
        <p:spPr bwMode="auto">
          <a:xfrm>
            <a:off x="1440631" y="3863522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85</a:t>
            </a:fld>
            <a:endParaRPr lang="hu-HU" altLang="hu-HU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59097"/>
              </p:ext>
            </p:extLst>
          </p:nvPr>
        </p:nvGraphicFramePr>
        <p:xfrm>
          <a:off x="179512" y="108016"/>
          <a:ext cx="3744415" cy="423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6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9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0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0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0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012154">
                <a:tc>
                  <a:txBody>
                    <a:bodyPr/>
                    <a:lstStyle/>
                    <a:p>
                      <a:r>
                        <a:rPr lang="hu-HU" sz="1800" dirty="0" err="1"/>
                        <a:t>álla-pot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ac-tion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G</a:t>
                      </a:r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O</a:t>
                      </a:r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T</a:t>
                      </a:r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O</a:t>
                      </a:r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000" dirty="0"/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000" dirty="0"/>
                    </a:p>
                    <a:p>
                      <a:endParaRPr lang="hu-HU" sz="2000" dirty="0"/>
                    </a:p>
                    <a:p>
                      <a:r>
                        <a:rPr lang="hu-HU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098">
                <a:tc>
                  <a:txBody>
                    <a:bodyPr/>
                    <a:lstStyle/>
                    <a:p>
                      <a:r>
                        <a:rPr lang="hu-H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accept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hu-HU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4111414" y="1340768"/>
            <a:ext cx="506497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 LR(0) elemzés példa: </a:t>
            </a:r>
            <a:r>
              <a:rPr lang="hu-HU" sz="1400" dirty="0" err="1"/>
              <a:t>aabbcd</a:t>
            </a:r>
            <a:r>
              <a:rPr lang="hu-HU" sz="1400" dirty="0"/>
              <a:t> </a:t>
            </a:r>
            <a:r>
              <a:rPr lang="el-GR" sz="1400" dirty="0">
                <a:cs typeface="Arial" panose="020B0604020202020204" pitchFamily="34" charset="0"/>
              </a:rPr>
              <a:t>∈</a:t>
            </a:r>
            <a:r>
              <a:rPr lang="hu-HU" sz="1400" dirty="0">
                <a:cs typeface="Arial" panose="020B0604020202020204" pitchFamily="34" charset="0"/>
              </a:rPr>
              <a:t> L(G) ?</a:t>
            </a:r>
            <a:endParaRPr lang="hu-HU" sz="1400" dirty="0"/>
          </a:p>
          <a:p>
            <a:r>
              <a:rPr lang="hu-HU" sz="1400" dirty="0"/>
              <a:t>                     (s,2)                       (s,4)                         (s,4)</a:t>
            </a:r>
          </a:p>
          <a:p>
            <a:r>
              <a:rPr lang="hu-HU" sz="1600" dirty="0"/>
              <a:t>(#0,</a:t>
            </a:r>
            <a:r>
              <a:rPr lang="hu-HU" sz="1600" dirty="0" err="1"/>
              <a:t>abbcd</a:t>
            </a:r>
            <a:r>
              <a:rPr lang="hu-HU" sz="1600" dirty="0"/>
              <a:t>#)</a:t>
            </a:r>
            <a:r>
              <a:rPr lang="en-US" sz="1600" dirty="0"/>
              <a:t> ⊢</a:t>
            </a:r>
            <a:r>
              <a:rPr lang="hu-HU" sz="1600" dirty="0"/>
              <a:t> (#0a2,</a:t>
            </a:r>
            <a:r>
              <a:rPr lang="hu-HU" sz="1600" dirty="0" err="1"/>
              <a:t>bbcd</a:t>
            </a:r>
            <a:r>
              <a:rPr lang="hu-HU" sz="1600" dirty="0"/>
              <a:t>#)</a:t>
            </a:r>
            <a:r>
              <a:rPr lang="en-US" sz="1600" dirty="0"/>
              <a:t> ⊢ </a:t>
            </a:r>
            <a:r>
              <a:rPr lang="hu-HU" sz="1600" dirty="0"/>
              <a:t>(#0a2b4,</a:t>
            </a:r>
            <a:r>
              <a:rPr lang="hu-HU" sz="1600" dirty="0" err="1"/>
              <a:t>bcd</a:t>
            </a:r>
            <a:r>
              <a:rPr lang="hu-HU" sz="1600" dirty="0"/>
              <a:t>#) </a:t>
            </a:r>
            <a:r>
              <a:rPr lang="en-US" sz="1600" dirty="0"/>
              <a:t>⊢</a:t>
            </a:r>
            <a:endParaRPr lang="hu-HU" sz="1600" dirty="0"/>
          </a:p>
          <a:p>
            <a:r>
              <a:rPr lang="hu-HU" sz="1600" dirty="0"/>
              <a:t>                         (s,5)                         r3</a:t>
            </a:r>
          </a:p>
          <a:p>
            <a:r>
              <a:rPr lang="hu-HU" sz="1600" dirty="0"/>
              <a:t>(#0a2b4b4,cd#) </a:t>
            </a:r>
            <a:r>
              <a:rPr lang="en-US" sz="1600" dirty="0"/>
              <a:t>⊢</a:t>
            </a:r>
            <a:r>
              <a:rPr lang="hu-HU" sz="1600" dirty="0"/>
              <a:t> (#0a2b4b4c5,d#) </a:t>
            </a:r>
            <a:r>
              <a:rPr lang="en-US" sz="1600" dirty="0"/>
              <a:t>⊢</a:t>
            </a:r>
            <a:r>
              <a:rPr lang="hu-HU" sz="1600" dirty="0"/>
              <a:t> (#0a2b4b4A7,d#) </a:t>
            </a:r>
          </a:p>
          <a:p>
            <a:endParaRPr lang="hu-HU" sz="1600" dirty="0"/>
          </a:p>
          <a:p>
            <a:r>
              <a:rPr lang="hu-HU" sz="1600" dirty="0"/>
              <a:t>r2                         </a:t>
            </a:r>
            <a:r>
              <a:rPr lang="hu-HU" sz="1600" dirty="0" err="1"/>
              <a:t>r2</a:t>
            </a:r>
            <a:r>
              <a:rPr lang="hu-HU" sz="1600" dirty="0"/>
              <a:t>                     (s,6)</a:t>
            </a:r>
          </a:p>
          <a:p>
            <a:r>
              <a:rPr lang="en-US" sz="1600" dirty="0"/>
              <a:t>⊢</a:t>
            </a:r>
            <a:r>
              <a:rPr lang="hu-HU" sz="1600" dirty="0"/>
              <a:t> (#0a2b4A7,d#)</a:t>
            </a:r>
            <a:r>
              <a:rPr lang="en-US" sz="1600" dirty="0"/>
              <a:t> ⊢</a:t>
            </a:r>
            <a:r>
              <a:rPr lang="hu-HU" sz="1600" dirty="0"/>
              <a:t> (#0a2A3,d#) </a:t>
            </a:r>
            <a:r>
              <a:rPr lang="en-US" sz="1600" dirty="0"/>
              <a:t>⊢</a:t>
            </a:r>
            <a:r>
              <a:rPr lang="hu-HU" sz="1600" dirty="0"/>
              <a:t> (#0a2A3d6,#) </a:t>
            </a:r>
          </a:p>
          <a:p>
            <a:endParaRPr lang="hu-HU" sz="1600" dirty="0"/>
          </a:p>
          <a:p>
            <a:r>
              <a:rPr lang="hu-HU" sz="1600" dirty="0"/>
              <a:t>r1              </a:t>
            </a:r>
            <a:r>
              <a:rPr lang="hu-HU" sz="1600" dirty="0" err="1"/>
              <a:t>accept</a:t>
            </a:r>
            <a:r>
              <a:rPr lang="hu-HU" sz="1600" dirty="0"/>
              <a:t> </a:t>
            </a:r>
          </a:p>
          <a:p>
            <a:r>
              <a:rPr lang="en-US" sz="1600" dirty="0"/>
              <a:t>⊢</a:t>
            </a:r>
            <a:r>
              <a:rPr lang="hu-HU" sz="1600" dirty="0"/>
              <a:t> (#0S1,#)</a:t>
            </a:r>
            <a:r>
              <a:rPr lang="en-US" sz="1600" dirty="0"/>
              <a:t> ⊢</a:t>
            </a:r>
            <a:r>
              <a:rPr lang="hu-HU" sz="1600" dirty="0"/>
              <a:t> (#0,#)</a:t>
            </a:r>
          </a:p>
          <a:p>
            <a:r>
              <a:rPr lang="hu-HU" sz="1600" dirty="0"/>
              <a:t>Jobboldali levezetés tehát kódolva: r0r1r2r2r3(r0 : S’ =&gt; S)</a:t>
            </a:r>
          </a:p>
          <a:p>
            <a:r>
              <a:rPr lang="hu-HU" sz="1600" dirty="0"/>
              <a:t>(a redukciók az elemzés fordított sorrendjében)</a:t>
            </a:r>
          </a:p>
          <a:p>
            <a:r>
              <a:rPr lang="hu-HU" sz="1600" dirty="0"/>
              <a:t>    r0     r1         r2            </a:t>
            </a:r>
            <a:r>
              <a:rPr lang="hu-HU" sz="1600" dirty="0" err="1"/>
              <a:t>r2</a:t>
            </a:r>
            <a:r>
              <a:rPr lang="hu-HU" sz="1600" dirty="0"/>
              <a:t>            r3</a:t>
            </a:r>
          </a:p>
          <a:p>
            <a:r>
              <a:rPr lang="hu-HU" sz="1600" dirty="0"/>
              <a:t>S’ =&gt; S=&gt; </a:t>
            </a:r>
            <a:r>
              <a:rPr lang="hu-HU" sz="1600" dirty="0" err="1"/>
              <a:t>aAd</a:t>
            </a:r>
            <a:r>
              <a:rPr lang="hu-HU" sz="1600" dirty="0"/>
              <a:t>=&gt; </a:t>
            </a:r>
            <a:r>
              <a:rPr lang="hu-HU" sz="1600" dirty="0" err="1"/>
              <a:t>abAd</a:t>
            </a:r>
            <a:r>
              <a:rPr lang="hu-HU" sz="1600" dirty="0"/>
              <a:t> =&gt; </a:t>
            </a:r>
            <a:r>
              <a:rPr lang="hu-HU" sz="1600" dirty="0" err="1"/>
              <a:t>abbAd</a:t>
            </a:r>
            <a:r>
              <a:rPr lang="hu-HU" sz="1600" dirty="0"/>
              <a:t> =&gt; </a:t>
            </a:r>
            <a:r>
              <a:rPr lang="hu-HU" sz="1600" dirty="0" err="1"/>
              <a:t>abbcd</a:t>
            </a:r>
            <a:r>
              <a:rPr lang="hu-HU" sz="1600" dirty="0"/>
              <a:t> </a:t>
            </a:r>
          </a:p>
          <a:p>
            <a:endParaRPr lang="hu-HU" sz="1600" dirty="0"/>
          </a:p>
          <a:p>
            <a:r>
              <a:rPr lang="hu-HU" sz="1600" dirty="0"/>
              <a:t>másik LR(0) elemzés példa: </a:t>
            </a:r>
            <a:r>
              <a:rPr lang="hu-HU" sz="1600" dirty="0" err="1"/>
              <a:t>aa</a:t>
            </a:r>
            <a:r>
              <a:rPr lang="hu-HU" sz="1600" dirty="0"/>
              <a:t> </a:t>
            </a:r>
            <a:r>
              <a:rPr lang="el-GR" sz="1600" dirty="0">
                <a:cs typeface="Arial" panose="020B0604020202020204" pitchFamily="34" charset="0"/>
              </a:rPr>
              <a:t>∈</a:t>
            </a:r>
            <a:r>
              <a:rPr lang="hu-HU" sz="1600" dirty="0">
                <a:cs typeface="Arial" panose="020B0604020202020204" pitchFamily="34" charset="0"/>
              </a:rPr>
              <a:t> L(G) ?</a:t>
            </a:r>
            <a:endParaRPr lang="hu-HU" sz="1600" dirty="0"/>
          </a:p>
          <a:p>
            <a:r>
              <a:rPr lang="hu-HU" sz="1600" dirty="0"/>
              <a:t>             (s,2)              </a:t>
            </a:r>
            <a:r>
              <a:rPr lang="hu-HU" sz="1600" dirty="0" err="1"/>
              <a:t>reject</a:t>
            </a:r>
            <a:endParaRPr lang="hu-HU" sz="1600" dirty="0"/>
          </a:p>
          <a:p>
            <a:r>
              <a:rPr lang="hu-HU" sz="1600" dirty="0"/>
              <a:t>(#0,</a:t>
            </a:r>
            <a:r>
              <a:rPr lang="hu-HU" sz="1600" dirty="0" err="1"/>
              <a:t>aaa</a:t>
            </a:r>
            <a:r>
              <a:rPr lang="hu-HU" sz="1600" dirty="0"/>
              <a:t>#)</a:t>
            </a:r>
            <a:r>
              <a:rPr lang="en-US" sz="1600" dirty="0"/>
              <a:t> ⊢</a:t>
            </a:r>
            <a:r>
              <a:rPr lang="hu-HU" sz="1600" dirty="0"/>
              <a:t> (#0a2,</a:t>
            </a:r>
            <a:r>
              <a:rPr lang="hu-HU" sz="1600" dirty="0" err="1"/>
              <a:t>aa</a:t>
            </a:r>
            <a:r>
              <a:rPr lang="hu-HU" sz="1600" dirty="0"/>
              <a:t>#) </a:t>
            </a:r>
            <a:r>
              <a:rPr lang="en-US" sz="1600" dirty="0"/>
              <a:t>⊢</a:t>
            </a:r>
            <a:r>
              <a:rPr lang="hu-HU" sz="1600" dirty="0"/>
              <a:t>         (2. sor s. oszlop üres és </a:t>
            </a:r>
          </a:p>
          <a:p>
            <a:r>
              <a:rPr lang="hu-HU" sz="1600" dirty="0"/>
              <a:t>Redukálni se lehet mert az </a:t>
            </a:r>
            <a:r>
              <a:rPr lang="hu-HU" sz="1600" dirty="0" err="1"/>
              <a:t>action</a:t>
            </a:r>
            <a:r>
              <a:rPr lang="hu-HU" sz="1600" dirty="0"/>
              <a:t> értéke s (léptetés) a  </a:t>
            </a:r>
          </a:p>
          <a:p>
            <a:r>
              <a:rPr lang="hu-HU" sz="1600" dirty="0"/>
              <a:t>2. sor a. oszlopban.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0" y="4320722"/>
            <a:ext cx="41820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(0) S’→</a:t>
            </a:r>
            <a:r>
              <a:rPr lang="hu-HU" sz="1600" dirty="0" err="1"/>
              <a:t>S</a:t>
            </a:r>
            <a:r>
              <a:rPr lang="hu-HU" sz="1600" dirty="0"/>
              <a:t>, (1) S → </a:t>
            </a:r>
            <a:r>
              <a:rPr lang="hu-HU" sz="1600" dirty="0" err="1"/>
              <a:t>aAd</a:t>
            </a:r>
            <a:r>
              <a:rPr lang="hu-HU" sz="1600" dirty="0"/>
              <a:t>, (2) A → </a:t>
            </a:r>
            <a:r>
              <a:rPr lang="hu-HU" sz="1600" dirty="0" err="1"/>
              <a:t>bA</a:t>
            </a:r>
            <a:r>
              <a:rPr lang="hu-HU" sz="1600" dirty="0"/>
              <a:t>, (3) A →  c</a:t>
            </a:r>
          </a:p>
          <a:p>
            <a:endParaRPr lang="hu-HU" sz="1600" dirty="0"/>
          </a:p>
          <a:p>
            <a:r>
              <a:rPr lang="hu-HU" sz="1600" dirty="0"/>
              <a:t>r3: I</a:t>
            </a:r>
            <a:r>
              <a:rPr lang="hu-HU" sz="1600" baseline="-25000" dirty="0"/>
              <a:t>5</a:t>
            </a:r>
            <a:r>
              <a:rPr lang="hu-HU" sz="1600" dirty="0"/>
              <a:t> =([A →c.])  c redukálva A-ra</a:t>
            </a:r>
          </a:p>
          <a:p>
            <a:r>
              <a:rPr lang="hu-HU" sz="1600" dirty="0"/>
              <a:t>r1: I</a:t>
            </a:r>
            <a:r>
              <a:rPr lang="hu-HU" sz="1600" baseline="-25000" dirty="0"/>
              <a:t>6</a:t>
            </a:r>
            <a:r>
              <a:rPr lang="hu-HU" sz="1600" dirty="0"/>
              <a:t> =  ([S →</a:t>
            </a:r>
            <a:r>
              <a:rPr lang="hu-HU" sz="1600" dirty="0" err="1"/>
              <a:t>aAd</a:t>
            </a:r>
            <a:r>
              <a:rPr lang="hu-HU" sz="1600" dirty="0"/>
              <a:t>.])  </a:t>
            </a:r>
            <a:r>
              <a:rPr lang="hu-HU" sz="1600" dirty="0" err="1"/>
              <a:t>aAd</a:t>
            </a:r>
            <a:r>
              <a:rPr lang="hu-HU" sz="1600" dirty="0"/>
              <a:t> redukálva S-re</a:t>
            </a:r>
          </a:p>
          <a:p>
            <a:r>
              <a:rPr lang="hu-HU" sz="1600" dirty="0"/>
              <a:t>r2: I</a:t>
            </a:r>
            <a:r>
              <a:rPr lang="hu-HU" sz="1600" baseline="-25000" dirty="0"/>
              <a:t>7</a:t>
            </a:r>
            <a:r>
              <a:rPr lang="hu-HU" sz="1600" dirty="0"/>
              <a:t> = ([A →</a:t>
            </a:r>
            <a:r>
              <a:rPr lang="hu-HU" sz="1600" dirty="0" err="1"/>
              <a:t>bA</a:t>
            </a:r>
            <a:r>
              <a:rPr lang="hu-HU" sz="1600" dirty="0"/>
              <a:t>.]}  </a:t>
            </a:r>
            <a:r>
              <a:rPr lang="hu-HU" sz="1600" dirty="0" err="1"/>
              <a:t>bA</a:t>
            </a:r>
            <a:r>
              <a:rPr lang="hu-HU" sz="1600" dirty="0"/>
              <a:t> redukálva A-ra</a:t>
            </a:r>
          </a:p>
          <a:p>
            <a:r>
              <a:rPr lang="hu-HU" sz="1600" dirty="0"/>
              <a:t>(a redukciók sorrendje tetszőleges)</a:t>
            </a:r>
          </a:p>
        </p:txBody>
      </p:sp>
    </p:spTree>
    <p:extLst>
      <p:ext uri="{BB962C8B-B14F-4D97-AF65-F5344CB8AC3E}">
        <p14:creationId xmlns:p14="http://schemas.microsoft.com/office/powerpoint/2010/main" val="10494099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3855" y="152400"/>
            <a:ext cx="843910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                                        </a:t>
            </a:r>
            <a:r>
              <a:rPr lang="en-US" sz="1800" b="1" dirty="0"/>
              <a:t>LR(1) </a:t>
            </a:r>
            <a:r>
              <a:rPr lang="en-US" sz="1800" b="1" dirty="0" err="1"/>
              <a:t>elemzés</a:t>
            </a:r>
            <a:endParaRPr lang="en-US" sz="1800" dirty="0"/>
          </a:p>
          <a:p>
            <a:r>
              <a:rPr lang="en-US" sz="1600" dirty="0"/>
              <a:t>A  w </a:t>
            </a:r>
            <a:r>
              <a:rPr lang="el-GR" sz="1600" dirty="0">
                <a:latin typeface="Arial"/>
                <a:cs typeface="Arial"/>
              </a:rPr>
              <a:t>ϵ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/>
              <a:t>(V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  </a:t>
            </a:r>
            <a:r>
              <a:rPr lang="en-US" sz="1600" dirty="0" err="1"/>
              <a:t>sztringet</a:t>
            </a:r>
            <a:r>
              <a:rPr lang="en-US" sz="1600" dirty="0"/>
              <a:t> a   G=(V</a:t>
            </a:r>
            <a:r>
              <a:rPr lang="en-US" sz="1600" baseline="-25000" dirty="0"/>
              <a:t>N</a:t>
            </a:r>
            <a:r>
              <a:rPr lang="en-US" sz="1600" dirty="0"/>
              <a:t>,V</a:t>
            </a:r>
            <a:r>
              <a:rPr lang="en-US" sz="1600" baseline="-25000" dirty="0"/>
              <a:t>T,</a:t>
            </a:r>
            <a:r>
              <a:rPr lang="en-US" sz="1600" dirty="0"/>
              <a:t>S,H)  </a:t>
            </a:r>
            <a:r>
              <a:rPr lang="en-US" sz="1600" dirty="0" err="1"/>
              <a:t>nyelvtan</a:t>
            </a:r>
            <a:r>
              <a:rPr lang="en-US" sz="1600" dirty="0"/>
              <a:t> </a:t>
            </a:r>
            <a:r>
              <a:rPr lang="en-US" sz="1600" dirty="0" err="1"/>
              <a:t>mondatformájának</a:t>
            </a:r>
            <a:r>
              <a:rPr lang="en-US" sz="1600" dirty="0"/>
              <a:t> </a:t>
            </a:r>
            <a:r>
              <a:rPr lang="en-US" sz="1600" dirty="0" err="1"/>
              <a:t>hívjuk</a:t>
            </a:r>
            <a:r>
              <a:rPr lang="en-US" sz="1600" dirty="0"/>
              <a:t>, ha  </a:t>
            </a:r>
          </a:p>
          <a:p>
            <a:r>
              <a:rPr lang="en-US" sz="1600" dirty="0"/>
              <a:t>S =&gt;*  w.   </a:t>
            </a:r>
          </a:p>
          <a:p>
            <a:r>
              <a:rPr lang="en-US" sz="1600" dirty="0" err="1"/>
              <a:t>Legyen</a:t>
            </a:r>
            <a:r>
              <a:rPr lang="en-US" sz="1600" dirty="0"/>
              <a:t> a G=(V</a:t>
            </a:r>
            <a:r>
              <a:rPr lang="en-US" sz="1600" baseline="-25000" dirty="0"/>
              <a:t>N</a:t>
            </a:r>
            <a:r>
              <a:rPr lang="en-US" sz="1600" dirty="0"/>
              <a:t>,V</a:t>
            </a:r>
            <a:r>
              <a:rPr lang="en-US" sz="1600" baseline="-25000" dirty="0"/>
              <a:t>T,</a:t>
            </a:r>
            <a:r>
              <a:rPr lang="en-US" sz="1600" dirty="0"/>
              <a:t>S,H)  </a:t>
            </a:r>
            <a:r>
              <a:rPr lang="en-US" sz="1600" dirty="0" err="1"/>
              <a:t>nyelvtannak</a:t>
            </a:r>
            <a:r>
              <a:rPr lang="en-US" sz="1600" dirty="0"/>
              <a:t>  </a:t>
            </a:r>
            <a:r>
              <a:rPr lang="el-GR" sz="1600" dirty="0"/>
              <a:t>α = α</a:t>
            </a:r>
            <a:r>
              <a:rPr lang="el-GR" sz="1600" baseline="-25000" dirty="0"/>
              <a:t>1</a:t>
            </a:r>
            <a:r>
              <a:rPr lang="el-GR" sz="1600" dirty="0"/>
              <a:t>βα</a:t>
            </a:r>
            <a:r>
              <a:rPr lang="el-GR" sz="1600" baseline="-25000" dirty="0"/>
              <a:t>2</a:t>
            </a:r>
            <a:r>
              <a:rPr lang="el-GR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 </a:t>
            </a:r>
            <a:r>
              <a:rPr lang="en-US" sz="1600" dirty="0" err="1"/>
              <a:t>mondatformája</a:t>
            </a:r>
            <a:r>
              <a:rPr lang="en-US" sz="1600" dirty="0"/>
              <a:t> (</a:t>
            </a:r>
            <a:r>
              <a:rPr lang="el-GR" sz="1600" dirty="0"/>
              <a:t>α, α1, α2, β ∈ </a:t>
            </a:r>
            <a:r>
              <a:rPr lang="en-US" sz="1600" dirty="0"/>
              <a:t>(V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 ). </a:t>
            </a:r>
          </a:p>
          <a:p>
            <a:r>
              <a:rPr lang="en-US" sz="1600" dirty="0"/>
              <a:t>A  </a:t>
            </a:r>
            <a:r>
              <a:rPr lang="el-GR" sz="1600" dirty="0"/>
              <a:t>β-</a:t>
            </a:r>
            <a:r>
              <a:rPr lang="en-US" sz="1600" dirty="0"/>
              <a:t>t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l-GR" sz="1600" dirty="0"/>
              <a:t>α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részmondatának</a:t>
            </a:r>
            <a:r>
              <a:rPr lang="en-US" sz="1600" dirty="0"/>
              <a:t> </a:t>
            </a:r>
            <a:r>
              <a:rPr lang="en-US" sz="1600" dirty="0" err="1"/>
              <a:t>nevezzük</a:t>
            </a:r>
            <a:r>
              <a:rPr lang="en-US" sz="1600" dirty="0"/>
              <a:t>, ha van </a:t>
            </a:r>
            <a:r>
              <a:rPr lang="en-US" sz="1600" dirty="0" err="1"/>
              <a:t>olyan</a:t>
            </a:r>
            <a:r>
              <a:rPr lang="en-US" sz="1600" dirty="0"/>
              <a:t> A ∈ V</a:t>
            </a:r>
            <a:r>
              <a:rPr lang="en-US" sz="1600" baseline="-25000" dirty="0"/>
              <a:t>N</a:t>
            </a:r>
            <a:r>
              <a:rPr lang="en-US" sz="1600" dirty="0"/>
              <a:t> </a:t>
            </a:r>
            <a:r>
              <a:rPr lang="en-US" sz="1600" dirty="0" err="1"/>
              <a:t>szimbólum</a:t>
            </a:r>
            <a:r>
              <a:rPr lang="en-US" sz="1600" dirty="0"/>
              <a:t>, </a:t>
            </a:r>
            <a:r>
              <a:rPr lang="en-US" sz="1600" dirty="0" err="1"/>
              <a:t>amelyre</a:t>
            </a:r>
            <a:r>
              <a:rPr lang="en-US" sz="1600" dirty="0"/>
              <a:t> </a:t>
            </a:r>
          </a:p>
          <a:p>
            <a:r>
              <a:rPr lang="en-US" sz="1600" dirty="0"/>
              <a:t>S </a:t>
            </a:r>
            <a:r>
              <a:rPr lang="el-GR" sz="1600" dirty="0"/>
              <a:t>⇒</a:t>
            </a:r>
            <a:r>
              <a:rPr lang="en-US" sz="1600" dirty="0"/>
              <a:t>*</a:t>
            </a:r>
            <a:r>
              <a:rPr lang="el-GR" sz="1600" dirty="0"/>
              <a:t> α</a:t>
            </a:r>
            <a:r>
              <a:rPr lang="el-GR" sz="1600" baseline="-25000" dirty="0"/>
              <a:t>1</a:t>
            </a:r>
            <a:r>
              <a:rPr lang="en-US" sz="1600" dirty="0"/>
              <a:t>A</a:t>
            </a:r>
            <a:r>
              <a:rPr lang="el-GR" sz="1600" dirty="0"/>
              <a:t>α</a:t>
            </a:r>
            <a:r>
              <a:rPr lang="el-GR" sz="1600" baseline="-25000" dirty="0"/>
              <a:t>2</a:t>
            </a:r>
            <a:r>
              <a:rPr lang="el-GR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A </a:t>
            </a:r>
            <a:r>
              <a:rPr lang="el-GR" sz="1600" dirty="0"/>
              <a:t>⇒</a:t>
            </a:r>
            <a:r>
              <a:rPr lang="en-US" sz="1600" dirty="0"/>
              <a:t>*</a:t>
            </a:r>
            <a:r>
              <a:rPr lang="el-GR" sz="1600" dirty="0"/>
              <a:t> β.</a:t>
            </a:r>
            <a:r>
              <a:rPr lang="en-US" sz="1600" dirty="0"/>
              <a:t> </a:t>
            </a:r>
            <a:r>
              <a:rPr lang="hu-HU" sz="1600" dirty="0"/>
              <a:t>Az </a:t>
            </a:r>
            <a:r>
              <a:rPr lang="el-GR" sz="1600" dirty="0"/>
              <a:t>α-</a:t>
            </a:r>
            <a:r>
              <a:rPr lang="hu-HU" sz="1600" dirty="0" err="1"/>
              <a:t>nak</a:t>
            </a:r>
            <a:r>
              <a:rPr lang="hu-HU" sz="1600" dirty="0"/>
              <a:t> </a:t>
            </a:r>
            <a:r>
              <a:rPr lang="el-GR" sz="1600" dirty="0"/>
              <a:t>β </a:t>
            </a:r>
            <a:r>
              <a:rPr lang="hu-HU" sz="1600" dirty="0"/>
              <a:t>egy egyszerű r</a:t>
            </a:r>
            <a:r>
              <a:rPr lang="en-US" sz="1600" dirty="0"/>
              <a:t>é</a:t>
            </a:r>
            <a:r>
              <a:rPr lang="hu-HU" sz="1600" dirty="0" err="1"/>
              <a:t>szmondata</a:t>
            </a:r>
            <a:r>
              <a:rPr lang="hu-HU" sz="1600" dirty="0"/>
              <a:t>, ha a fentiekben az A → </a:t>
            </a:r>
            <a:r>
              <a:rPr lang="el-GR" sz="1600" dirty="0"/>
              <a:t>β ∈ </a:t>
            </a:r>
            <a:r>
              <a:rPr lang="en-US" sz="1600" dirty="0"/>
              <a:t>H</a:t>
            </a:r>
            <a:endParaRPr lang="hu-HU" sz="1600" dirty="0"/>
          </a:p>
          <a:p>
            <a:r>
              <a:rPr lang="en-US" sz="1600" dirty="0" err="1"/>
              <a:t>teljesül</a:t>
            </a:r>
            <a:r>
              <a:rPr lang="en-US" sz="1600" dirty="0"/>
              <a:t>. </a:t>
            </a:r>
            <a:r>
              <a:rPr lang="hu-HU" sz="1600" dirty="0"/>
              <a:t>Egy mondatforma </a:t>
            </a:r>
            <a:r>
              <a:rPr lang="hu-HU" sz="1600" dirty="0" err="1"/>
              <a:t>legbaloldalibb</a:t>
            </a:r>
            <a:r>
              <a:rPr lang="hu-HU" sz="1600" dirty="0"/>
              <a:t> egyszerű r</a:t>
            </a:r>
            <a:r>
              <a:rPr lang="en-US" sz="1600" dirty="0"/>
              <a:t>é</a:t>
            </a:r>
            <a:r>
              <a:rPr lang="hu-HU" sz="1600" dirty="0" err="1"/>
              <a:t>szmondat</a:t>
            </a:r>
            <a:r>
              <a:rPr lang="en-US" sz="1600" dirty="0"/>
              <a:t>á</a:t>
            </a:r>
            <a:r>
              <a:rPr lang="hu-HU" sz="1600" dirty="0"/>
              <a:t>t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mondatforma</a:t>
            </a:r>
            <a:r>
              <a:rPr lang="en-US" sz="1600" dirty="0"/>
              <a:t> </a:t>
            </a:r>
            <a:r>
              <a:rPr lang="en-US" sz="1600" dirty="0" err="1"/>
              <a:t>nyelének</a:t>
            </a:r>
            <a:r>
              <a:rPr lang="en-US" sz="1600" dirty="0"/>
              <a:t> </a:t>
            </a:r>
            <a:r>
              <a:rPr lang="en-US" sz="1600" dirty="0" err="1"/>
              <a:t>nevezzük</a:t>
            </a:r>
            <a:r>
              <a:rPr lang="en-US" sz="1600" dirty="0"/>
              <a:t>.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-52317" y="2460724"/>
            <a:ext cx="815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Az LR(k) nyelvtanokra az a jellemző, hogy az </a:t>
            </a:r>
            <a:r>
              <a:rPr lang="el-GR" sz="1600" dirty="0"/>
              <a:t>αβ</a:t>
            </a:r>
            <a:r>
              <a:rPr lang="hu-HU" sz="1600" dirty="0"/>
              <a:t>w mondatformában a w</a:t>
            </a:r>
          </a:p>
          <a:p>
            <a:r>
              <a:rPr lang="hu-HU" sz="1600" dirty="0"/>
              <a:t>első szimbólumától kezdve előreolvasva k darab szimbólumot, egyértelműen</a:t>
            </a:r>
          </a:p>
          <a:p>
            <a:r>
              <a:rPr lang="en-US" sz="1600" dirty="0" err="1"/>
              <a:t>meghatározható</a:t>
            </a:r>
            <a:r>
              <a:rPr lang="en-US" sz="1600" dirty="0"/>
              <a:t>,  </a:t>
            </a:r>
            <a:r>
              <a:rPr lang="en-US" sz="1600" dirty="0" err="1"/>
              <a:t>hogy</a:t>
            </a:r>
            <a:r>
              <a:rPr lang="en-US" sz="1600" dirty="0"/>
              <a:t> </a:t>
            </a:r>
            <a:r>
              <a:rPr lang="es-ES" sz="1600" dirty="0"/>
              <a:t>valóban β a nyél, és az, hogy </a:t>
            </a:r>
            <a:r>
              <a:rPr lang="en-US" sz="1600" dirty="0"/>
              <a:t>ha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elemzett</a:t>
            </a:r>
            <a:r>
              <a:rPr lang="en-US" sz="1600" dirty="0"/>
              <a:t> </a:t>
            </a:r>
            <a:r>
              <a:rPr lang="en-US" sz="1600" dirty="0" err="1"/>
              <a:t>szó</a:t>
            </a:r>
            <a:r>
              <a:rPr lang="en-US" sz="1600" dirty="0"/>
              <a:t> </a:t>
            </a:r>
            <a:r>
              <a:rPr lang="en-US" sz="1600" dirty="0" err="1"/>
              <a:t>eleme</a:t>
            </a:r>
            <a:r>
              <a:rPr lang="en-US" sz="1600" dirty="0"/>
              <a:t> a </a:t>
            </a:r>
            <a:r>
              <a:rPr lang="en-US" sz="1600" dirty="0" err="1"/>
              <a:t>nyelvnek</a:t>
            </a:r>
            <a:r>
              <a:rPr lang="en-US" sz="1600" dirty="0"/>
              <a:t>, </a:t>
            </a:r>
            <a:r>
              <a:rPr lang="en-US" sz="1600" dirty="0" err="1"/>
              <a:t>akkor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l-GR" sz="1600" dirty="0"/>
              <a:t>αβ</a:t>
            </a:r>
            <a:r>
              <a:rPr lang="hu-HU" sz="1600" dirty="0"/>
              <a:t>w</a:t>
            </a:r>
            <a:r>
              <a:rPr lang="en-US" sz="1600" dirty="0"/>
              <a:t>  </a:t>
            </a:r>
            <a:r>
              <a:rPr lang="en-US" sz="1600" dirty="0" err="1"/>
              <a:t>mondatformát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A → </a:t>
            </a:r>
            <a:r>
              <a:rPr lang="el-GR" sz="1600" dirty="0"/>
              <a:t>β </a:t>
            </a:r>
            <a:r>
              <a:rPr lang="en-US" sz="1600" dirty="0" err="1"/>
              <a:t>szabállyal</a:t>
            </a:r>
            <a:r>
              <a:rPr lang="en-US" sz="1600" dirty="0"/>
              <a:t> </a:t>
            </a:r>
            <a:r>
              <a:rPr lang="en-US" sz="1600" dirty="0" err="1"/>
              <a:t>kell</a:t>
            </a:r>
            <a:r>
              <a:rPr lang="en-US" sz="1600" dirty="0"/>
              <a:t> </a:t>
            </a:r>
            <a:r>
              <a:rPr lang="en-US" sz="1600" dirty="0" err="1"/>
              <a:t>redukálni</a:t>
            </a:r>
            <a:r>
              <a:rPr lang="en-US" sz="1600" dirty="0"/>
              <a:t>, </a:t>
            </a:r>
            <a:r>
              <a:rPr lang="en-US" sz="1600" dirty="0" err="1"/>
              <a:t>azaz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l-GR" sz="1600" dirty="0"/>
              <a:t>αβ</a:t>
            </a:r>
            <a:r>
              <a:rPr lang="en-US" sz="1600" dirty="0"/>
              <a:t>w </a:t>
            </a:r>
            <a:r>
              <a:rPr lang="en-US" sz="1600" dirty="0" err="1"/>
              <a:t>mondatforma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l-GR" sz="1600" dirty="0"/>
              <a:t>α</a:t>
            </a:r>
            <a:r>
              <a:rPr lang="en-US" sz="1600" dirty="0"/>
              <a:t>Aw </a:t>
            </a:r>
          </a:p>
          <a:p>
            <a:r>
              <a:rPr lang="en-US" sz="1600" dirty="0" err="1"/>
              <a:t>mondatformára</a:t>
            </a:r>
            <a:r>
              <a:rPr lang="en-US" sz="1600" dirty="0"/>
              <a:t> </a:t>
            </a:r>
            <a:r>
              <a:rPr lang="en-US" sz="1600" dirty="0" err="1"/>
              <a:t>redukálható</a:t>
            </a:r>
            <a:r>
              <a:rPr lang="en-US" sz="1600" dirty="0"/>
              <a:t>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-52317" y="3938052"/>
            <a:ext cx="86451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Legyen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l-GR" sz="1600" dirty="0"/>
              <a:t>αβ</a:t>
            </a:r>
            <a:r>
              <a:rPr lang="en-US" sz="1600" dirty="0"/>
              <a:t>x (</a:t>
            </a:r>
            <a:r>
              <a:rPr lang="el-GR" sz="1600" dirty="0"/>
              <a:t>α, β ∈ (</a:t>
            </a:r>
            <a:r>
              <a:rPr lang="en-US" sz="1600" dirty="0"/>
              <a:t>V</a:t>
            </a:r>
            <a:r>
              <a:rPr lang="en-US" sz="1600" baseline="-25000" dirty="0"/>
              <a:t>N</a:t>
            </a:r>
            <a:r>
              <a:rPr lang="en-US" sz="1600" dirty="0"/>
              <a:t> ∪ V</a:t>
            </a:r>
            <a:r>
              <a:rPr lang="en-US" sz="1600" baseline="-25000" dirty="0"/>
              <a:t>T</a:t>
            </a:r>
            <a:r>
              <a:rPr lang="en-US" sz="1600" dirty="0"/>
              <a:t>)*, x ∈ V</a:t>
            </a:r>
            <a:r>
              <a:rPr lang="en-US" sz="1600" baseline="-25000" dirty="0"/>
              <a:t>T</a:t>
            </a:r>
            <a:r>
              <a:rPr lang="en-US" sz="1600" dirty="0"/>
              <a:t>* ) </a:t>
            </a:r>
            <a:r>
              <a:rPr lang="en-US" sz="1600" dirty="0" err="1"/>
              <a:t>mondatforma</a:t>
            </a:r>
            <a:r>
              <a:rPr lang="en-US" sz="1600" dirty="0"/>
              <a:t> </a:t>
            </a:r>
            <a:r>
              <a:rPr lang="en-US" sz="1600" dirty="0" err="1"/>
              <a:t>nyele</a:t>
            </a:r>
            <a:r>
              <a:rPr lang="en-US" sz="1600" dirty="0"/>
              <a:t> </a:t>
            </a:r>
            <a:r>
              <a:rPr lang="el-GR" sz="1600" dirty="0"/>
              <a:t>β. </a:t>
            </a:r>
            <a:r>
              <a:rPr lang="en-US" sz="1600" dirty="0" err="1"/>
              <a:t>Ekkor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l-GR" sz="1600" dirty="0"/>
              <a:t>αβ </a:t>
            </a:r>
            <a:r>
              <a:rPr lang="en-US" sz="1600" dirty="0" err="1"/>
              <a:t>jelsorozat</a:t>
            </a:r>
            <a:r>
              <a:rPr lang="en-US" sz="1600" dirty="0"/>
              <a:t> </a:t>
            </a:r>
            <a:endParaRPr lang="hu-HU" sz="1600" dirty="0"/>
          </a:p>
          <a:p>
            <a:r>
              <a:rPr lang="en-US" sz="1600" dirty="0" err="1"/>
              <a:t>prefixeit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l-GR" sz="1600" dirty="0"/>
              <a:t>αβ</a:t>
            </a:r>
            <a:r>
              <a:rPr lang="en-US" sz="1600" dirty="0"/>
              <a:t>x </a:t>
            </a:r>
            <a:r>
              <a:rPr lang="en-US" sz="1600" dirty="0" err="1"/>
              <a:t>járható</a:t>
            </a:r>
            <a:r>
              <a:rPr lang="en-US" sz="1600" dirty="0"/>
              <a:t> </a:t>
            </a:r>
            <a:r>
              <a:rPr lang="en-US" sz="1600" dirty="0" err="1"/>
              <a:t>prefixeinek</a:t>
            </a:r>
            <a:r>
              <a:rPr lang="en-US" sz="1600" dirty="0"/>
              <a:t> </a:t>
            </a:r>
            <a:r>
              <a:rPr lang="en-US" sz="1600" dirty="0" err="1"/>
              <a:t>nevezzük</a:t>
            </a:r>
            <a:r>
              <a:rPr lang="en-US" sz="1600" dirty="0"/>
              <a:t>.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értelmezés</a:t>
            </a:r>
            <a:r>
              <a:rPr lang="en-US" sz="1600" dirty="0"/>
              <a:t> </a:t>
            </a:r>
            <a:r>
              <a:rPr lang="en-US" sz="1600" dirty="0" err="1"/>
              <a:t>szerint</a:t>
            </a:r>
            <a:r>
              <a:rPr lang="en-US" sz="1600" dirty="0"/>
              <a:t> a </a:t>
            </a:r>
            <a:r>
              <a:rPr lang="en-US" sz="1600" dirty="0" err="1"/>
              <a:t>járható</a:t>
            </a:r>
            <a:r>
              <a:rPr lang="en-US" sz="1600" dirty="0"/>
              <a:t> </a:t>
            </a:r>
            <a:r>
              <a:rPr lang="en-US" sz="1600" dirty="0" err="1"/>
              <a:t>prefixek</a:t>
            </a:r>
            <a:r>
              <a:rPr lang="en-US" sz="1600" dirty="0"/>
              <a:t> a </a:t>
            </a:r>
            <a:r>
              <a:rPr lang="en-US" sz="1600" dirty="0" err="1"/>
              <a:t>mondatforma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nyele</a:t>
            </a:r>
            <a:r>
              <a:rPr lang="en-US" sz="1600" dirty="0"/>
              <a:t> </a:t>
            </a:r>
            <a:r>
              <a:rPr lang="en-US" sz="1600" dirty="0" err="1"/>
              <a:t>utáni</a:t>
            </a:r>
            <a:r>
              <a:rPr lang="en-US" sz="1600" dirty="0"/>
              <a:t> </a:t>
            </a:r>
            <a:r>
              <a:rPr lang="en-US" sz="1600" dirty="0" err="1"/>
              <a:t>szimbólumokat</a:t>
            </a:r>
            <a:r>
              <a:rPr lang="en-US" sz="1600" dirty="0"/>
              <a:t> </a:t>
            </a:r>
            <a:r>
              <a:rPr lang="en-US" sz="1600" dirty="0" err="1"/>
              <a:t>nem</a:t>
            </a:r>
            <a:r>
              <a:rPr lang="en-US" sz="1600" dirty="0"/>
              <a:t> </a:t>
            </a:r>
            <a:r>
              <a:rPr lang="en-US" sz="1600" dirty="0" err="1"/>
              <a:t>tartalmazhatják</a:t>
            </a:r>
            <a:r>
              <a:rPr lang="en-US" sz="1600" dirty="0"/>
              <a:t>. </a:t>
            </a:r>
            <a:r>
              <a:rPr lang="en-US" sz="1600" dirty="0" err="1"/>
              <a:t>Így</a:t>
            </a:r>
            <a:r>
              <a:rPr lang="en-US" sz="1600" dirty="0"/>
              <a:t>, </a:t>
            </a:r>
            <a:r>
              <a:rPr lang="en-US" sz="1600" dirty="0" err="1"/>
              <a:t>mivel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alulról-felfelé</a:t>
            </a:r>
            <a:r>
              <a:rPr lang="en-US" sz="1600" dirty="0"/>
              <a:t> </a:t>
            </a:r>
            <a:r>
              <a:rPr lang="en-US" sz="1600" dirty="0" err="1"/>
              <a:t>elemzésben</a:t>
            </a:r>
            <a:r>
              <a:rPr lang="en-US" sz="1600" dirty="0"/>
              <a:t> a </a:t>
            </a:r>
            <a:r>
              <a:rPr lang="hu-HU" sz="1600" dirty="0"/>
              <a:t>feladat </a:t>
            </a:r>
            <a:endParaRPr lang="en-US" sz="1600" dirty="0"/>
          </a:p>
          <a:p>
            <a:r>
              <a:rPr lang="hu-HU" sz="1600" dirty="0"/>
              <a:t>a mondatforma nyelének a meghatározása, ez a feladat visszavezethető</a:t>
            </a:r>
            <a:r>
              <a:rPr lang="en-US" sz="1600" dirty="0"/>
              <a:t> a </a:t>
            </a:r>
            <a:r>
              <a:rPr lang="en-US" sz="1600" dirty="0" err="1"/>
              <a:t>mondatforma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leghosszabb</a:t>
            </a:r>
            <a:r>
              <a:rPr lang="en-US" sz="1600" dirty="0"/>
              <a:t> </a:t>
            </a:r>
            <a:r>
              <a:rPr lang="en-US" sz="1600" dirty="0" err="1"/>
              <a:t>járható</a:t>
            </a:r>
            <a:r>
              <a:rPr lang="en-US" sz="1600" dirty="0"/>
              <a:t> </a:t>
            </a:r>
            <a:r>
              <a:rPr lang="en-US" sz="1600" dirty="0" err="1"/>
              <a:t>prefixének</a:t>
            </a:r>
            <a:r>
              <a:rPr lang="en-US" sz="1600" dirty="0"/>
              <a:t> </a:t>
            </a:r>
            <a:r>
              <a:rPr lang="en-US" sz="1600" dirty="0" err="1"/>
              <a:t>meghatározására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5467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6200" y="304800"/>
            <a:ext cx="922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Ha a G′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helyettesitési</a:t>
            </a:r>
            <a:r>
              <a:rPr lang="en-US" sz="1800" dirty="0"/>
              <a:t> </a:t>
            </a:r>
            <a:r>
              <a:rPr lang="en-US" sz="1800" dirty="0" err="1"/>
              <a:t>szabálya</a:t>
            </a:r>
            <a:r>
              <a:rPr lang="en-US" sz="1800" dirty="0"/>
              <a:t> A → </a:t>
            </a:r>
            <a:r>
              <a:rPr lang="el-GR" sz="1800" dirty="0"/>
              <a:t>αβ,</a:t>
            </a:r>
            <a:r>
              <a:rPr lang="en-US" sz="1800" dirty="0"/>
              <a:t>  </a:t>
            </a:r>
            <a:r>
              <a:rPr lang="nn-NO" sz="1800" dirty="0"/>
              <a:t>akkor a nyelvtan LR(1)-elemén értjük az</a:t>
            </a:r>
          </a:p>
          <a:p>
            <a:r>
              <a:rPr lang="pt-BR" sz="1800" dirty="0"/>
              <a:t>[A → α.β, a] , (a ∈ T ∪ {#}) , kifejezést, </a:t>
            </a:r>
            <a:r>
              <a:rPr lang="hu-HU" sz="1800" dirty="0"/>
              <a:t>ahol az A → </a:t>
            </a:r>
            <a:r>
              <a:rPr lang="el-GR" sz="1800" dirty="0"/>
              <a:t>α.β </a:t>
            </a:r>
            <a:r>
              <a:rPr lang="en-US" sz="1800" dirty="0"/>
              <a:t> -t  </a:t>
            </a:r>
            <a:r>
              <a:rPr lang="hu-HU" sz="1800" dirty="0"/>
              <a:t>az LR(1)</a:t>
            </a:r>
            <a:r>
              <a:rPr lang="hu-HU" sz="1800" dirty="0" err="1"/>
              <a:t>-elem</a:t>
            </a:r>
            <a:r>
              <a:rPr lang="hu-HU" sz="1800" dirty="0"/>
              <a:t> </a:t>
            </a:r>
            <a:r>
              <a:rPr lang="hu-HU" sz="1800" dirty="0" err="1"/>
              <a:t>magj</a:t>
            </a:r>
            <a:r>
              <a:rPr lang="en-US" sz="1800" dirty="0" err="1"/>
              <a:t>ának</a:t>
            </a:r>
            <a:r>
              <a:rPr lang="en-US" sz="1800" dirty="0"/>
              <a:t>  é</a:t>
            </a:r>
            <a:r>
              <a:rPr lang="hu-HU" sz="1800" dirty="0"/>
              <a:t>s a </a:t>
            </a:r>
            <a:r>
              <a:rPr lang="en-US" sz="1800" dirty="0"/>
              <a:t>–t  </a:t>
            </a:r>
            <a:r>
              <a:rPr lang="hu-HU" sz="1800" dirty="0"/>
              <a:t>az </a:t>
            </a:r>
            <a:endParaRPr lang="en-US" sz="1800" dirty="0"/>
          </a:p>
          <a:p>
            <a:r>
              <a:rPr lang="hu-HU" sz="1800" dirty="0"/>
              <a:t>LR(1)</a:t>
            </a:r>
            <a:r>
              <a:rPr lang="hu-HU" sz="1800" dirty="0" err="1"/>
              <a:t>-elem</a:t>
            </a:r>
            <a:r>
              <a:rPr lang="hu-HU" sz="1800" dirty="0"/>
              <a:t> előreolvas</a:t>
            </a:r>
            <a:r>
              <a:rPr lang="en-US" sz="1800" dirty="0"/>
              <a:t>á</a:t>
            </a:r>
            <a:r>
              <a:rPr lang="hu-HU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szimbólumának</a:t>
            </a:r>
            <a:r>
              <a:rPr lang="en-US" sz="1800" dirty="0"/>
              <a:t> </a:t>
            </a:r>
            <a:r>
              <a:rPr lang="en-US" sz="1800" dirty="0" err="1"/>
              <a:t>nevezzük</a:t>
            </a:r>
            <a:r>
              <a:rPr lang="en-US" sz="1800" dirty="0"/>
              <a:t>. 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4636" y="1371600"/>
            <a:ext cx="88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Az előreolvasási szimbólumnak csak akkor van szerepe, ha az LR(1)</a:t>
            </a:r>
            <a:r>
              <a:rPr lang="hu-HU" sz="1800" dirty="0" err="1"/>
              <a:t>-elem</a:t>
            </a:r>
            <a:r>
              <a:rPr lang="en-US" sz="1800" dirty="0"/>
              <a:t> </a:t>
            </a:r>
            <a:r>
              <a:rPr lang="hu-HU" sz="1800" dirty="0"/>
              <a:t>redukciót ír elő, azaz [A → </a:t>
            </a:r>
            <a:r>
              <a:rPr lang="el-GR" sz="1800" dirty="0"/>
              <a:t>α., </a:t>
            </a:r>
            <a:r>
              <a:rPr lang="hu-HU" sz="1800" dirty="0"/>
              <a:t>a] alakú. Ez azt jelenti, hogy redukciót majd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abban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esetben</a:t>
            </a:r>
            <a:r>
              <a:rPr lang="en-US" sz="1800" dirty="0"/>
              <a:t> </a:t>
            </a:r>
            <a:r>
              <a:rPr lang="en-US" sz="1800" dirty="0" err="1"/>
              <a:t>szabad</a:t>
            </a:r>
            <a:r>
              <a:rPr lang="en-US" sz="1800" dirty="0"/>
              <a:t> </a:t>
            </a:r>
            <a:r>
              <a:rPr lang="en-US" sz="1800" dirty="0" err="1"/>
              <a:t>végrehajtani</a:t>
            </a:r>
            <a:r>
              <a:rPr lang="en-US" sz="1800" dirty="0"/>
              <a:t>, ha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l-GR" sz="1800" dirty="0"/>
              <a:t>α-</a:t>
            </a:r>
            <a:r>
              <a:rPr lang="en-US" sz="1800" dirty="0"/>
              <a:t>t, </a:t>
            </a:r>
            <a:r>
              <a:rPr lang="en-US" sz="1800" dirty="0" err="1"/>
              <a:t>azaz</a:t>
            </a:r>
            <a:r>
              <a:rPr lang="en-US" sz="1800" dirty="0"/>
              <a:t> a </a:t>
            </a:r>
            <a:r>
              <a:rPr lang="en-US" sz="1800" dirty="0" err="1"/>
              <a:t>mondat</a:t>
            </a:r>
            <a:r>
              <a:rPr lang="en-US" sz="1800" dirty="0"/>
              <a:t> </a:t>
            </a:r>
            <a:r>
              <a:rPr lang="en-US" sz="1800" dirty="0" err="1"/>
              <a:t>nyelét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a </a:t>
            </a:r>
            <a:r>
              <a:rPr lang="en-US" sz="1800" dirty="0" err="1"/>
              <a:t>szimbólum</a:t>
            </a:r>
            <a:r>
              <a:rPr lang="en-US" sz="1800" dirty="0"/>
              <a:t> </a:t>
            </a:r>
            <a:r>
              <a:rPr lang="en-US" sz="1800" dirty="0" err="1"/>
              <a:t>követi</a:t>
            </a:r>
            <a:r>
              <a:rPr lang="en-US" sz="1800" dirty="0"/>
              <a:t>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52866" y="216723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Egy</a:t>
            </a:r>
            <a:r>
              <a:rPr lang="en-US" sz="1800" dirty="0"/>
              <a:t> G′ </a:t>
            </a:r>
            <a:r>
              <a:rPr lang="en-US" sz="1800" dirty="0" err="1"/>
              <a:t>nyelvtan</a:t>
            </a:r>
            <a:r>
              <a:rPr lang="en-US" sz="1800" dirty="0"/>
              <a:t> [A → </a:t>
            </a:r>
            <a:r>
              <a:rPr lang="el-GR" sz="1800" dirty="0"/>
              <a:t>α.β, </a:t>
            </a:r>
            <a:r>
              <a:rPr lang="en-US" sz="1800" dirty="0"/>
              <a:t>a] LR(1)-</a:t>
            </a:r>
            <a:r>
              <a:rPr lang="en-US" sz="1800" dirty="0" err="1"/>
              <a:t>elemét</a:t>
            </a:r>
            <a:r>
              <a:rPr lang="en-US" sz="1800" dirty="0"/>
              <a:t>  a </a:t>
            </a:r>
            <a:r>
              <a:rPr lang="it-IT" sz="1800" dirty="0"/>
              <a:t>γα járható prefixre nézve érvényesnek hívjuk, </a:t>
            </a:r>
            <a:r>
              <a:rPr lang="en-US" sz="1800" dirty="0"/>
              <a:t> </a:t>
            </a:r>
            <a:r>
              <a:rPr lang="it-IT" sz="1800" dirty="0"/>
              <a:t>ha</a:t>
            </a:r>
          </a:p>
          <a:p>
            <a:r>
              <a:rPr lang="en-US" sz="1800" dirty="0"/>
              <a:t>S′ </a:t>
            </a:r>
            <a:r>
              <a:rPr lang="el-GR" sz="1800" dirty="0"/>
              <a:t>⇒</a:t>
            </a:r>
            <a:r>
              <a:rPr lang="en-US" sz="1800" dirty="0"/>
              <a:t>*</a:t>
            </a:r>
            <a:r>
              <a:rPr lang="el-GR" sz="1800" dirty="0"/>
              <a:t> γ</a:t>
            </a:r>
            <a:r>
              <a:rPr lang="en-US" sz="1800" dirty="0"/>
              <a:t>Ax =⇒ </a:t>
            </a:r>
            <a:r>
              <a:rPr lang="el-GR" sz="1800" dirty="0"/>
              <a:t>γαβ</a:t>
            </a:r>
            <a:r>
              <a:rPr lang="en-US" sz="1800" dirty="0"/>
              <a:t>x (</a:t>
            </a:r>
            <a:r>
              <a:rPr lang="el-GR" sz="1800" dirty="0"/>
              <a:t>γ ∈ (</a:t>
            </a:r>
            <a:r>
              <a:rPr lang="en-US" sz="1800" dirty="0"/>
              <a:t>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en-US" sz="1800" dirty="0"/>
              <a:t>)*, x ∈ V</a:t>
            </a:r>
            <a:r>
              <a:rPr lang="en-US" sz="1800" baseline="-25000" dirty="0"/>
              <a:t>T</a:t>
            </a:r>
            <a:r>
              <a:rPr lang="en-US" sz="1800" dirty="0"/>
              <a:t>* , </a:t>
            </a:r>
            <a:r>
              <a:rPr lang="en-US" sz="1800" dirty="0" err="1"/>
              <a:t>továbbá</a:t>
            </a:r>
            <a:r>
              <a:rPr lang="hu-HU" sz="1800" dirty="0"/>
              <a:t> </a:t>
            </a:r>
            <a:r>
              <a:rPr lang="en-US" sz="1800" dirty="0" err="1"/>
              <a:t>vagy</a:t>
            </a:r>
            <a:r>
              <a:rPr lang="en-US" sz="1800" dirty="0"/>
              <a:t>  a 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hu-HU" sz="1800" dirty="0"/>
              <a:t>x első </a:t>
            </a:r>
            <a:r>
              <a:rPr lang="hu-HU" sz="1800" dirty="0" err="1"/>
              <a:t>szimb</a:t>
            </a:r>
            <a:r>
              <a:rPr lang="en-US" sz="1800" dirty="0"/>
              <a:t>ó</a:t>
            </a:r>
            <a:r>
              <a:rPr lang="hu-HU" sz="1800" dirty="0" err="1"/>
              <a:t>luma</a:t>
            </a:r>
            <a:r>
              <a:rPr lang="hu-HU" sz="1800" dirty="0"/>
              <a:t>,</a:t>
            </a:r>
            <a:r>
              <a:rPr lang="en-US" sz="1800" dirty="0"/>
              <a:t> </a:t>
            </a:r>
            <a:r>
              <a:rPr lang="hu-HU" sz="1800" dirty="0"/>
              <a:t> vagy </a:t>
            </a:r>
            <a:r>
              <a:rPr lang="en-US" sz="1800" dirty="0" err="1"/>
              <a:t>pedig</a:t>
            </a:r>
            <a:r>
              <a:rPr lang="en-US" sz="1800" dirty="0"/>
              <a:t> </a:t>
            </a:r>
            <a:r>
              <a:rPr lang="hu-HU" sz="1800" dirty="0"/>
              <a:t>ha x = </a:t>
            </a:r>
            <a:r>
              <a:rPr lang="el-GR" sz="1800" dirty="0">
                <a:latin typeface="SansSerif"/>
              </a:rPr>
              <a:t>λ</a:t>
            </a:r>
            <a:r>
              <a:rPr lang="el-GR" sz="1800" dirty="0"/>
              <a:t>, </a:t>
            </a:r>
            <a:r>
              <a:rPr lang="hu-HU" sz="1800" dirty="0"/>
              <a:t>akkor </a:t>
            </a:r>
            <a:r>
              <a:rPr lang="en-US" sz="1800" dirty="0"/>
              <a:t> </a:t>
            </a:r>
            <a:r>
              <a:rPr lang="hu-HU" sz="1800" dirty="0"/>
              <a:t>a = #.</a:t>
            </a:r>
            <a:endParaRPr lang="en-US" sz="1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8084" y="3501008"/>
            <a:ext cx="8581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Legyen</a:t>
            </a:r>
            <a:r>
              <a:rPr lang="en-US" sz="1800" dirty="0"/>
              <a:t> a </a:t>
            </a:r>
            <a:r>
              <a:rPr lang="en-US" sz="1800" dirty="0">
                <a:latin typeface="Vladimir Script" panose="03050402040407070305" pitchFamily="66" charset="0"/>
              </a:rPr>
              <a:t>H  </a:t>
            </a:r>
            <a:r>
              <a:rPr lang="en-US" sz="1800" dirty="0"/>
              <a:t> </a:t>
            </a:r>
            <a:r>
              <a:rPr lang="en-US" sz="1800" dirty="0" err="1"/>
              <a:t>halmaz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LR(1)-</a:t>
            </a:r>
            <a:r>
              <a:rPr lang="hu-HU" sz="1800" dirty="0"/>
              <a:t>elemhalmaza. Ekkor a </a:t>
            </a:r>
            <a:r>
              <a:rPr lang="hu-HU" sz="1800" dirty="0" err="1"/>
              <a:t>closure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 </a:t>
            </a:r>
            <a:r>
              <a:rPr lang="hu-HU" sz="1800" dirty="0"/>
              <a:t>) halmaz a </a:t>
            </a:r>
            <a:endParaRPr lang="en-US" sz="1800" dirty="0"/>
          </a:p>
          <a:p>
            <a:r>
              <a:rPr lang="hu-HU" sz="1800" dirty="0"/>
              <a:t>k</a:t>
            </a:r>
            <a:r>
              <a:rPr lang="en-US" sz="1800" dirty="0"/>
              <a:t>ö</a:t>
            </a:r>
            <a:r>
              <a:rPr lang="hu-HU" sz="1800" dirty="0"/>
              <a:t>vetkező LR(1)</a:t>
            </a:r>
            <a:r>
              <a:rPr lang="hu-HU" sz="1800" dirty="0" err="1"/>
              <a:t>-elemeket</a:t>
            </a:r>
            <a:r>
              <a:rPr lang="en-US" sz="1800" dirty="0"/>
              <a:t> </a:t>
            </a:r>
            <a:r>
              <a:rPr lang="en-US" sz="1800" dirty="0" err="1"/>
              <a:t>tartalmazza</a:t>
            </a:r>
            <a:r>
              <a:rPr lang="en-US" sz="1800" dirty="0"/>
              <a:t>:</a:t>
            </a:r>
          </a:p>
          <a:p>
            <a:pPr marL="342900" indent="-342900">
              <a:buAutoNum type="arabicPeriod"/>
            </a:pPr>
            <a:r>
              <a:rPr lang="pt-BR" sz="1800" dirty="0"/>
              <a:t>a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pt-BR" sz="1800" dirty="0"/>
              <a:t> halmaz minden eleme legyen eleme a closure(</a:t>
            </a:r>
            <a:r>
              <a:rPr lang="en-US" sz="1800" dirty="0">
                <a:latin typeface="Vladimir Script" panose="03050402040407070305" pitchFamily="66" charset="0"/>
              </a:rPr>
              <a:t>H </a:t>
            </a:r>
            <a:r>
              <a:rPr lang="pt-BR" sz="1800" dirty="0"/>
              <a:t>) halmaznak is,</a:t>
            </a:r>
          </a:p>
          <a:p>
            <a:r>
              <a:rPr lang="es-ES" sz="1800" dirty="0"/>
              <a:t>2. ha [A → α.Bβ, a] ∈ closure(</a:t>
            </a:r>
            <a:r>
              <a:rPr lang="en-US" sz="1800" dirty="0">
                <a:latin typeface="Vladimir Script" panose="03050402040407070305" pitchFamily="66" charset="0"/>
              </a:rPr>
              <a:t>H </a:t>
            </a:r>
            <a:r>
              <a:rPr lang="es-ES" sz="1800" dirty="0"/>
              <a:t>) és B → γ a nyelvtan egy helyettesítési</a:t>
            </a:r>
          </a:p>
          <a:p>
            <a:r>
              <a:rPr lang="hu-HU" sz="1800" dirty="0"/>
              <a:t>szab</a:t>
            </a:r>
            <a:r>
              <a:rPr lang="en-US" sz="1800" dirty="0"/>
              <a:t>á</a:t>
            </a:r>
            <a:r>
              <a:rPr lang="hu-HU" sz="1800" dirty="0" err="1"/>
              <a:t>lya</a:t>
            </a:r>
            <a:r>
              <a:rPr lang="hu-HU" sz="1800" dirty="0"/>
              <a:t>, akkor legyen [B → .</a:t>
            </a:r>
            <a:r>
              <a:rPr lang="el-GR" sz="1800" dirty="0"/>
              <a:t>γ, </a:t>
            </a:r>
            <a:r>
              <a:rPr lang="hu-HU" sz="1800" dirty="0"/>
              <a:t>b] ∈ </a:t>
            </a:r>
            <a:r>
              <a:rPr lang="hu-HU" sz="1800" dirty="0" err="1"/>
              <a:t>closure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 </a:t>
            </a:r>
            <a:r>
              <a:rPr lang="hu-HU" sz="1800" dirty="0"/>
              <a:t>) minden b ∈ </a:t>
            </a:r>
            <a:r>
              <a:rPr lang="en-US" sz="1800" dirty="0"/>
              <a:t>FIRST</a:t>
            </a:r>
            <a:r>
              <a:rPr lang="en-US" sz="1800" baseline="-25000" dirty="0"/>
              <a:t>1</a:t>
            </a:r>
            <a:r>
              <a:rPr lang="hu-HU" sz="1800" dirty="0"/>
              <a:t>(</a:t>
            </a:r>
            <a:r>
              <a:rPr lang="el-GR" sz="1800" dirty="0"/>
              <a:t>β</a:t>
            </a:r>
            <a:r>
              <a:rPr lang="hu-HU" sz="1800" dirty="0"/>
              <a:t>a)</a:t>
            </a:r>
            <a:r>
              <a:rPr lang="hu-HU" sz="1800" dirty="0" err="1"/>
              <a:t>-ra</a:t>
            </a:r>
            <a:r>
              <a:rPr lang="hu-HU" sz="1800" dirty="0"/>
              <a:t>,</a:t>
            </a:r>
          </a:p>
          <a:p>
            <a:r>
              <a:rPr lang="en-US" sz="1800" dirty="0"/>
              <a:t>3. a closure(</a:t>
            </a:r>
            <a:r>
              <a:rPr lang="en-US" sz="1800" dirty="0">
                <a:latin typeface="Vladimir Script" panose="03050402040407070305" pitchFamily="66" charset="0"/>
              </a:rPr>
              <a:t>H </a:t>
            </a:r>
            <a:r>
              <a:rPr lang="en-US" sz="1800" dirty="0"/>
              <a:t>) </a:t>
            </a:r>
            <a:r>
              <a:rPr lang="en-US" sz="1800" dirty="0" err="1"/>
              <a:t>halmazt</a:t>
            </a:r>
            <a:r>
              <a:rPr lang="en-US" sz="1800" dirty="0"/>
              <a:t> a 2. </a:t>
            </a:r>
            <a:r>
              <a:rPr lang="en-US" sz="1800" dirty="0" err="1"/>
              <a:t>pontban</a:t>
            </a:r>
            <a:r>
              <a:rPr lang="en-US" sz="1800" dirty="0"/>
              <a:t> </a:t>
            </a:r>
            <a:r>
              <a:rPr lang="en-US" sz="1800" dirty="0" err="1"/>
              <a:t>leirt</a:t>
            </a:r>
            <a:r>
              <a:rPr lang="en-US" sz="1800" dirty="0"/>
              <a:t> </a:t>
            </a:r>
            <a:r>
              <a:rPr lang="en-US" sz="1800" dirty="0" err="1"/>
              <a:t>művelettel</a:t>
            </a:r>
            <a:r>
              <a:rPr lang="en-US" sz="1800" dirty="0"/>
              <a:t> </a:t>
            </a:r>
            <a:r>
              <a:rPr lang="en-US" sz="1800" dirty="0" err="1"/>
              <a:t>addig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bőviteni</a:t>
            </a:r>
            <a:r>
              <a:rPr lang="en-US" sz="1800" dirty="0"/>
              <a:t>,</a:t>
            </a:r>
          </a:p>
          <a:p>
            <a:r>
              <a:rPr lang="en-US" sz="1800" dirty="0" err="1"/>
              <a:t>ameddig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lehetséges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6603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0" y="0"/>
            <a:ext cx="8915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Legyen</a:t>
            </a:r>
            <a:r>
              <a:rPr lang="en-US" sz="1800" dirty="0"/>
              <a:t> a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 </a:t>
            </a:r>
            <a:r>
              <a:rPr lang="en-US" sz="1800" dirty="0" err="1"/>
              <a:t>halmaz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LR(1)- </a:t>
            </a:r>
            <a:r>
              <a:rPr lang="hu-HU" sz="1800" dirty="0"/>
              <a:t>elemhalmaza. Ekkor a 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 </a:t>
            </a:r>
            <a:r>
              <a:rPr lang="hu-HU" sz="1800" dirty="0"/>
              <a:t>,X)</a:t>
            </a:r>
          </a:p>
          <a:p>
            <a:r>
              <a:rPr lang="hu-HU" sz="1800" dirty="0"/>
              <a:t> (X ∈ (</a:t>
            </a:r>
            <a:r>
              <a:rPr lang="en-US" sz="1800" dirty="0"/>
              <a:t>V</a:t>
            </a:r>
            <a:r>
              <a:rPr lang="en-US" sz="1800" baseline="-25000" dirty="0"/>
              <a:t>N</a:t>
            </a:r>
            <a:r>
              <a:rPr lang="en-US" sz="1800" dirty="0"/>
              <a:t> ∪ V</a:t>
            </a:r>
            <a:r>
              <a:rPr lang="en-US" sz="1800" baseline="-25000" dirty="0"/>
              <a:t>T</a:t>
            </a:r>
            <a:r>
              <a:rPr lang="hu-HU" sz="1800" dirty="0"/>
              <a:t>)) halmaz a k</a:t>
            </a:r>
            <a:r>
              <a:rPr lang="en-US" sz="1800" dirty="0"/>
              <a:t>ö</a:t>
            </a:r>
            <a:r>
              <a:rPr lang="hu-HU" sz="1800" dirty="0"/>
              <a:t>vetkező LR(1)-</a:t>
            </a:r>
            <a:r>
              <a:rPr lang="en-US" sz="1800" dirty="0"/>
              <a:t> </a:t>
            </a:r>
            <a:r>
              <a:rPr lang="en-US" sz="1800" dirty="0" err="1"/>
              <a:t>elemeket</a:t>
            </a:r>
            <a:r>
              <a:rPr lang="en-US" sz="1800" dirty="0"/>
              <a:t> </a:t>
            </a:r>
            <a:r>
              <a:rPr lang="en-US" sz="1800" dirty="0" err="1"/>
              <a:t>tartalmazza</a:t>
            </a:r>
            <a:r>
              <a:rPr lang="en-US" sz="1800" dirty="0"/>
              <a:t>:</a:t>
            </a:r>
          </a:p>
          <a:p>
            <a:r>
              <a:rPr lang="en-US" sz="1800" dirty="0"/>
              <a:t>1. ha [A → </a:t>
            </a:r>
            <a:r>
              <a:rPr lang="el-GR" sz="1800" dirty="0"/>
              <a:t>α.</a:t>
            </a:r>
            <a:r>
              <a:rPr lang="en-US" sz="1800" dirty="0"/>
              <a:t>X</a:t>
            </a:r>
            <a:r>
              <a:rPr lang="el-GR" sz="1800" dirty="0"/>
              <a:t>β, </a:t>
            </a:r>
            <a:r>
              <a:rPr lang="en-US" sz="1800" dirty="0"/>
              <a:t>a] ∈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, </a:t>
            </a:r>
            <a:r>
              <a:rPr lang="en-US" sz="1800" dirty="0" err="1"/>
              <a:t>akkor</a:t>
            </a:r>
            <a:r>
              <a:rPr lang="en-US" sz="1800" dirty="0"/>
              <a:t> a closure([A → </a:t>
            </a:r>
            <a:r>
              <a:rPr lang="el-GR" sz="1800" dirty="0"/>
              <a:t>α</a:t>
            </a:r>
            <a:r>
              <a:rPr lang="en-US" sz="1800" dirty="0"/>
              <a:t>X.</a:t>
            </a:r>
            <a:r>
              <a:rPr lang="el-GR" sz="1800" dirty="0"/>
              <a:t>β, </a:t>
            </a:r>
            <a:r>
              <a:rPr lang="en-US" sz="1800" dirty="0"/>
              <a:t>a]) </a:t>
            </a:r>
            <a:r>
              <a:rPr lang="en-US" sz="1800" dirty="0" err="1"/>
              <a:t>minden</a:t>
            </a:r>
            <a:r>
              <a:rPr lang="en-US" sz="1800" dirty="0"/>
              <a:t> </a:t>
            </a:r>
            <a:r>
              <a:rPr lang="en-US" sz="1800" dirty="0" err="1"/>
              <a:t>eleme</a:t>
            </a:r>
            <a:endParaRPr lang="en-US" sz="1800" dirty="0"/>
          </a:p>
          <a:p>
            <a:r>
              <a:rPr lang="en-US" sz="1800" dirty="0" err="1"/>
              <a:t>legyen</a:t>
            </a:r>
            <a:r>
              <a:rPr lang="en-US" sz="1800" dirty="0"/>
              <a:t> a read(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,X) </a:t>
            </a:r>
            <a:r>
              <a:rPr lang="en-US" sz="1800" dirty="0" err="1"/>
              <a:t>halmaz</a:t>
            </a:r>
            <a:r>
              <a:rPr lang="en-US" sz="1800" dirty="0"/>
              <a:t> </a:t>
            </a:r>
            <a:r>
              <a:rPr lang="en-US" sz="1800" dirty="0" err="1"/>
              <a:t>eleme</a:t>
            </a:r>
            <a:r>
              <a:rPr lang="en-US" sz="1800" dirty="0"/>
              <a:t>,</a:t>
            </a:r>
          </a:p>
          <a:p>
            <a:r>
              <a:rPr lang="hu-HU" sz="1800" dirty="0"/>
              <a:t>2. a 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dirty="0"/>
              <a:t>,X) halmazt az 1. művelettel addig kell </a:t>
            </a:r>
            <a:r>
              <a:rPr lang="hu-HU" sz="1800" dirty="0" err="1"/>
              <a:t>bőviteni</a:t>
            </a:r>
            <a:r>
              <a:rPr lang="hu-HU" sz="1800" dirty="0"/>
              <a:t>, ameddig az</a:t>
            </a:r>
          </a:p>
          <a:p>
            <a:r>
              <a:rPr lang="en-US" sz="1800" dirty="0" err="1"/>
              <a:t>lehetséges</a:t>
            </a:r>
            <a:r>
              <a:rPr lang="en-US" sz="1800" dirty="0"/>
              <a:t>.</a:t>
            </a:r>
            <a:endParaRPr lang="hu-HU" sz="1800" dirty="0"/>
          </a:p>
          <a:p>
            <a:endParaRPr lang="en-US" dirty="0"/>
          </a:p>
          <a:p>
            <a:r>
              <a:rPr lang="en-US" sz="1800" dirty="0" err="1"/>
              <a:t>Szemléletesen</a:t>
            </a:r>
            <a:r>
              <a:rPr lang="en-US" sz="1800" dirty="0"/>
              <a:t>, a read(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,X) </a:t>
            </a:r>
            <a:r>
              <a:rPr lang="en-US" sz="1800" dirty="0" err="1"/>
              <a:t>függvény</a:t>
            </a:r>
            <a:r>
              <a:rPr lang="en-US" sz="1800" dirty="0"/>
              <a:t> a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en-US" sz="1800" dirty="0" err="1"/>
              <a:t>halmaz</a:t>
            </a:r>
            <a:r>
              <a:rPr lang="en-US" sz="1800" dirty="0"/>
              <a:t> </a:t>
            </a:r>
            <a:r>
              <a:rPr lang="en-US" sz="1800" dirty="0" err="1"/>
              <a:t>elemeiben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X </a:t>
            </a:r>
            <a:r>
              <a:rPr lang="en-US" sz="1800" dirty="0" err="1"/>
              <a:t>szimbólumot</a:t>
            </a:r>
            <a:r>
              <a:rPr lang="en-US" sz="1800" dirty="0"/>
              <a:t> </a:t>
            </a:r>
            <a:r>
              <a:rPr lang="en-US" sz="1800" dirty="0" err="1"/>
              <a:t>olvassa</a:t>
            </a:r>
            <a:r>
              <a:rPr lang="en-US" sz="1800" dirty="0"/>
              <a:t>, a  ”</a:t>
            </a:r>
            <a:r>
              <a:rPr lang="en-US" sz="1800" dirty="0" err="1"/>
              <a:t>pont</a:t>
            </a:r>
            <a:r>
              <a:rPr lang="en-US" sz="1800" dirty="0"/>
              <a:t>”  </a:t>
            </a:r>
            <a:r>
              <a:rPr lang="en-US" sz="1800" dirty="0" err="1"/>
              <a:t>jel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eredmény</a:t>
            </a:r>
            <a:r>
              <a:rPr lang="en-US" sz="1800" dirty="0"/>
              <a:t> </a:t>
            </a:r>
            <a:r>
              <a:rPr lang="en-US" sz="1800" dirty="0" err="1"/>
              <a:t>halmaz</a:t>
            </a:r>
            <a:r>
              <a:rPr lang="en-US" sz="1800" dirty="0"/>
              <a:t> </a:t>
            </a:r>
            <a:r>
              <a:rPr lang="en-US" sz="1800" dirty="0" err="1"/>
              <a:t>elemeiben</a:t>
            </a:r>
            <a:r>
              <a:rPr lang="en-US" sz="1800" dirty="0"/>
              <a:t> </a:t>
            </a:r>
            <a:r>
              <a:rPr lang="en-US" sz="1800" dirty="0" err="1"/>
              <a:t>már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X </a:t>
            </a:r>
            <a:r>
              <a:rPr lang="en-US" sz="1800" dirty="0" err="1"/>
              <a:t>jobboldalán</a:t>
            </a:r>
            <a:r>
              <a:rPr lang="en-US" sz="1800" dirty="0"/>
              <a:t> van. Ha </a:t>
            </a:r>
            <a:r>
              <a:rPr lang="en-US" sz="1800" dirty="0">
                <a:latin typeface="Vladimir Script" panose="03050402040407070305" pitchFamily="66" charset="0"/>
              </a:rPr>
              <a:t>H </a:t>
            </a:r>
            <a:r>
              <a:rPr lang="en-US" sz="1800" dirty="0"/>
              <a:t> a </a:t>
            </a:r>
            <a:r>
              <a:rPr lang="el-GR" sz="1800" dirty="0"/>
              <a:t>γ </a:t>
            </a:r>
            <a:r>
              <a:rPr lang="en-US" sz="1800" dirty="0" err="1"/>
              <a:t>járható</a:t>
            </a:r>
            <a:r>
              <a:rPr lang="en-US" sz="1800" dirty="0"/>
              <a:t> </a:t>
            </a:r>
            <a:r>
              <a:rPr lang="en-US" sz="1800" dirty="0" err="1"/>
              <a:t>prefixekre</a:t>
            </a:r>
            <a:r>
              <a:rPr lang="en-US" sz="1800" dirty="0"/>
              <a:t> </a:t>
            </a:r>
            <a:r>
              <a:rPr lang="en-US" sz="1800" dirty="0" err="1"/>
              <a:t>nézve</a:t>
            </a:r>
            <a:r>
              <a:rPr lang="en-US" sz="1800" dirty="0"/>
              <a:t> </a:t>
            </a:r>
            <a:r>
              <a:rPr lang="en-US" sz="1800" dirty="0" err="1"/>
              <a:t>érvényes</a:t>
            </a:r>
            <a:r>
              <a:rPr lang="en-US" sz="1800" dirty="0"/>
              <a:t> LR(1)-</a:t>
            </a:r>
            <a:r>
              <a:rPr lang="en-US" sz="1800" dirty="0" err="1"/>
              <a:t>elemeket</a:t>
            </a:r>
            <a:r>
              <a:rPr lang="en-US" sz="1800" dirty="0"/>
              <a:t> </a:t>
            </a:r>
            <a:r>
              <a:rPr lang="en-US" sz="1800" dirty="0" err="1"/>
              <a:t>tartalmazza</a:t>
            </a:r>
            <a:r>
              <a:rPr lang="en-US" sz="1800" dirty="0"/>
              <a:t>, </a:t>
            </a:r>
            <a:r>
              <a:rPr lang="en-US" sz="1800" dirty="0" err="1"/>
              <a:t>akkor</a:t>
            </a:r>
            <a:r>
              <a:rPr lang="en-US" sz="1800" dirty="0"/>
              <a:t> a read(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,X) a </a:t>
            </a:r>
            <a:r>
              <a:rPr lang="el-GR" sz="1800" dirty="0"/>
              <a:t>γ</a:t>
            </a:r>
            <a:r>
              <a:rPr lang="en-US" sz="1800" dirty="0"/>
              <a:t>X-re </a:t>
            </a:r>
            <a:r>
              <a:rPr lang="en-US" sz="1800" dirty="0" err="1"/>
              <a:t>nézve</a:t>
            </a:r>
            <a:r>
              <a:rPr lang="en-US" sz="1800" dirty="0"/>
              <a:t> </a:t>
            </a:r>
            <a:r>
              <a:rPr lang="en-US" sz="1800" dirty="0" err="1"/>
              <a:t>érvényes</a:t>
            </a:r>
            <a:r>
              <a:rPr lang="en-US" sz="1800" dirty="0"/>
              <a:t> LR(1)-</a:t>
            </a:r>
            <a:r>
              <a:rPr lang="en-US" sz="1800" dirty="0" err="1"/>
              <a:t>elemek</a:t>
            </a:r>
            <a:r>
              <a:rPr lang="en-US" sz="1800" dirty="0"/>
              <a:t> </a:t>
            </a:r>
            <a:r>
              <a:rPr lang="en-US" sz="1800" dirty="0" err="1"/>
              <a:t>halmaza</a:t>
            </a:r>
            <a:r>
              <a:rPr lang="en-US" sz="1800" dirty="0"/>
              <a:t> </a:t>
            </a:r>
            <a:r>
              <a:rPr lang="en-US" sz="1800" dirty="0" err="1"/>
              <a:t>lesz</a:t>
            </a:r>
            <a:r>
              <a:rPr lang="en-US" sz="1800" dirty="0"/>
              <a:t>.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491" y="3140587"/>
            <a:ext cx="92350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A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pt-BR" sz="1800" baseline="-25000" dirty="0"/>
              <a:t>0</a:t>
            </a:r>
            <a:r>
              <a:rPr lang="pt-BR" sz="1800" dirty="0"/>
              <a:t>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pt-BR" sz="1800" baseline="-25000" dirty="0"/>
              <a:t>1</a:t>
            </a:r>
            <a:r>
              <a:rPr lang="pt-BR" sz="1800" dirty="0"/>
              <a:t>, . . . 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pt-BR" sz="1800" baseline="-25000" dirty="0"/>
              <a:t>m</a:t>
            </a:r>
            <a:r>
              <a:rPr lang="pt-BR" sz="1800" dirty="0"/>
              <a:t> LR(1)-elemek kanonikus hal</a:t>
            </a:r>
            <a:r>
              <a:rPr lang="hu-HU" sz="1800" dirty="0" err="1"/>
              <a:t>mazai</a:t>
            </a:r>
            <a:r>
              <a:rPr lang="hu-HU" sz="1800" dirty="0"/>
              <a:t> a k</a:t>
            </a:r>
            <a:r>
              <a:rPr lang="en-US" sz="1800" dirty="0"/>
              <a:t>ö</a:t>
            </a:r>
            <a:r>
              <a:rPr lang="hu-HU" sz="1800" dirty="0"/>
              <a:t>vetkezők:</a:t>
            </a:r>
          </a:p>
          <a:p>
            <a:r>
              <a:rPr lang="en-US" sz="1800" dirty="0"/>
              <a:t>• </a:t>
            </a:r>
            <a:r>
              <a:rPr lang="en-US" sz="1800" dirty="0" err="1"/>
              <a:t>Legyen</a:t>
            </a:r>
            <a:r>
              <a:rPr lang="en-US" sz="1800" dirty="0"/>
              <a:t> </a:t>
            </a:r>
            <a:r>
              <a:rPr lang="en-US" sz="1800" dirty="0">
                <a:latin typeface="Vladimir Script" panose="03050402040407070305" pitchFamily="66" charset="0"/>
              </a:rPr>
              <a:t>H </a:t>
            </a:r>
            <a:r>
              <a:rPr lang="en-US" sz="1800" baseline="-25000" dirty="0"/>
              <a:t>0</a:t>
            </a:r>
            <a:r>
              <a:rPr lang="en-US" sz="1800" dirty="0"/>
              <a:t> = closure([S′ → .S,#]),</a:t>
            </a:r>
          </a:p>
          <a:p>
            <a:r>
              <a:rPr lang="en-US" sz="1800" dirty="0"/>
              <a:t>• </a:t>
            </a:r>
            <a:r>
              <a:rPr lang="en-US" sz="1800" dirty="0" err="1"/>
              <a:t>Ezután</a:t>
            </a:r>
            <a:r>
              <a:rPr lang="en-US" sz="1800" dirty="0"/>
              <a:t> </a:t>
            </a:r>
            <a:r>
              <a:rPr lang="en-US" sz="1800" dirty="0" err="1"/>
              <a:t>képezzük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X </a:t>
            </a:r>
            <a:r>
              <a:rPr lang="en-US" sz="1800" dirty="0" err="1"/>
              <a:t>szimbólumra</a:t>
            </a:r>
            <a:r>
              <a:rPr lang="en-US" sz="1800" dirty="0"/>
              <a:t> a read(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pt-BR" sz="1800" baseline="-25000" dirty="0"/>
              <a:t>0</a:t>
            </a:r>
            <a:r>
              <a:rPr lang="pt-BR" sz="1800" dirty="0"/>
              <a:t>, </a:t>
            </a:r>
            <a:r>
              <a:rPr lang="en-US" sz="1800" dirty="0"/>
              <a:t>X) </a:t>
            </a:r>
            <a:r>
              <a:rPr lang="en-US" sz="1800" dirty="0" err="1"/>
              <a:t>halmazt</a:t>
            </a:r>
            <a:r>
              <a:rPr lang="en-US" sz="1800" dirty="0"/>
              <a:t>. Ha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így</a:t>
            </a:r>
            <a:r>
              <a:rPr lang="en-US" sz="1800" dirty="0"/>
              <a:t> </a:t>
            </a:r>
            <a:r>
              <a:rPr lang="en-US" sz="1800" dirty="0" err="1"/>
              <a:t>kapott</a:t>
            </a:r>
            <a:r>
              <a:rPr lang="en-US" sz="1800" dirty="0"/>
              <a:t> </a:t>
            </a:r>
            <a:r>
              <a:rPr lang="en-US" sz="1800" dirty="0" err="1"/>
              <a:t>halmaz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üres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egyezik</a:t>
            </a:r>
            <a:r>
              <a:rPr lang="en-US" sz="1800" dirty="0"/>
              <a:t> meg a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pt-BR" sz="1800" baseline="-25000" dirty="0"/>
              <a:t>0</a:t>
            </a:r>
            <a:r>
              <a:rPr lang="en-US" sz="1800" dirty="0"/>
              <a:t> </a:t>
            </a:r>
            <a:r>
              <a:rPr lang="en-US" sz="1800" dirty="0" err="1"/>
              <a:t>kanonikus</a:t>
            </a:r>
            <a:r>
              <a:rPr lang="en-US" sz="1800" dirty="0"/>
              <a:t> </a:t>
            </a:r>
            <a:r>
              <a:rPr lang="en-US" sz="1800" dirty="0" err="1"/>
              <a:t>halmazzal</a:t>
            </a:r>
            <a:r>
              <a:rPr lang="en-US" sz="1800" dirty="0"/>
              <a:t>, </a:t>
            </a:r>
            <a:r>
              <a:rPr lang="hu-HU" sz="1800" dirty="0"/>
              <a:t>akkor legyen ez a k</a:t>
            </a:r>
            <a:r>
              <a:rPr lang="en-US" sz="1800" dirty="0"/>
              <a:t>ö</a:t>
            </a:r>
            <a:r>
              <a:rPr lang="hu-HU" sz="1800" dirty="0"/>
              <a:t>vetkező kanonikus halmaz, </a:t>
            </a:r>
            <a:endParaRPr lang="en-US" sz="1800" dirty="0"/>
          </a:p>
          <a:p>
            <a:r>
              <a:rPr lang="hu-HU" sz="1800" dirty="0"/>
              <a:t>azaz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pt-BR" sz="1800" baseline="-25000" dirty="0"/>
              <a:t>1</a:t>
            </a:r>
            <a:r>
              <a:rPr lang="hu-HU" sz="1800" dirty="0"/>
              <a:t>.</a:t>
            </a:r>
          </a:p>
          <a:p>
            <a:r>
              <a:rPr lang="hu-HU" sz="1800" dirty="0" err="1"/>
              <a:t>Ism</a:t>
            </a:r>
            <a:r>
              <a:rPr lang="en-US" sz="1800" dirty="0"/>
              <a:t>é</a:t>
            </a:r>
            <a:r>
              <a:rPr lang="hu-HU" sz="1800" dirty="0"/>
              <a:t>telj</a:t>
            </a:r>
            <a:r>
              <a:rPr lang="en-US" sz="1800" dirty="0"/>
              <a:t>ü</a:t>
            </a:r>
            <a:r>
              <a:rPr lang="hu-HU" sz="1800" dirty="0"/>
              <a:t>k meg ezt a műveletet az </a:t>
            </a:r>
            <a:r>
              <a:rPr lang="en-US" sz="1800" dirty="0" err="1"/>
              <a:t>ö</a:t>
            </a:r>
            <a:r>
              <a:rPr lang="hu-HU" sz="1800" dirty="0" err="1"/>
              <a:t>sszes</a:t>
            </a:r>
            <a:r>
              <a:rPr lang="hu-HU" sz="1800" dirty="0"/>
              <a:t> </a:t>
            </a:r>
            <a:r>
              <a:rPr lang="hu-HU" sz="1800" dirty="0" err="1"/>
              <a:t>lehets</a:t>
            </a:r>
            <a:r>
              <a:rPr lang="en-US" sz="1800" dirty="0"/>
              <a:t>é</a:t>
            </a:r>
            <a:r>
              <a:rPr lang="hu-HU" sz="1800" dirty="0" err="1"/>
              <a:t>ges</a:t>
            </a:r>
            <a:r>
              <a:rPr lang="hu-HU" sz="1800" dirty="0"/>
              <a:t> X termin</a:t>
            </a:r>
            <a:r>
              <a:rPr lang="en-US" sz="1800" dirty="0"/>
              <a:t>á</a:t>
            </a:r>
            <a:r>
              <a:rPr lang="hu-HU" sz="1800" dirty="0" err="1"/>
              <a:t>lis</a:t>
            </a:r>
            <a:r>
              <a:rPr lang="hu-HU" sz="1800" dirty="0"/>
              <a:t> </a:t>
            </a:r>
            <a:r>
              <a:rPr lang="en-US" sz="1800" dirty="0"/>
              <a:t>é</a:t>
            </a:r>
            <a:r>
              <a:rPr lang="hu-HU" sz="1800" dirty="0"/>
              <a:t>s</a:t>
            </a:r>
            <a:r>
              <a:rPr lang="en-US" sz="1800" dirty="0"/>
              <a:t> </a:t>
            </a:r>
            <a:r>
              <a:rPr lang="en-US" sz="1800" dirty="0" err="1"/>
              <a:t>nemterminális</a:t>
            </a:r>
            <a:r>
              <a:rPr lang="en-US" sz="1800" dirty="0"/>
              <a:t> </a:t>
            </a:r>
            <a:r>
              <a:rPr lang="en-US" sz="1800" dirty="0" err="1"/>
              <a:t>szimbólumra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úgy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ha </a:t>
            </a:r>
            <a:r>
              <a:rPr lang="en-US" sz="1800" dirty="0" err="1"/>
              <a:t>olyan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üres</a:t>
            </a:r>
            <a:r>
              <a:rPr lang="en-US" sz="1800" dirty="0"/>
              <a:t> </a:t>
            </a:r>
            <a:r>
              <a:rPr lang="en-US" sz="1800" dirty="0" err="1"/>
              <a:t>halmazt</a:t>
            </a:r>
            <a:r>
              <a:rPr lang="en-US" sz="1800" dirty="0"/>
              <a:t> </a:t>
            </a:r>
            <a:r>
              <a:rPr lang="en-US" sz="1800" dirty="0" err="1"/>
              <a:t>kapunk</a:t>
            </a:r>
            <a:r>
              <a:rPr lang="en-US" sz="1800" dirty="0"/>
              <a:t>, </a:t>
            </a:r>
            <a:r>
              <a:rPr lang="en-US" sz="1800" dirty="0" err="1"/>
              <a:t>amelyik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egyezik</a:t>
            </a:r>
            <a:r>
              <a:rPr lang="en-US" sz="1800" dirty="0"/>
              <a:t> meg </a:t>
            </a:r>
            <a:r>
              <a:rPr lang="en-US" sz="1800" dirty="0" err="1"/>
              <a:t>egyik</a:t>
            </a:r>
            <a:r>
              <a:rPr lang="en-US" sz="1800" dirty="0"/>
              <a:t> </a:t>
            </a:r>
            <a:r>
              <a:rPr lang="en-US" sz="1800" dirty="0" err="1"/>
              <a:t>korabbi</a:t>
            </a:r>
            <a:r>
              <a:rPr lang="en-US" sz="1800" dirty="0"/>
              <a:t> </a:t>
            </a:r>
            <a:r>
              <a:rPr lang="en-US" sz="1800" dirty="0" err="1"/>
              <a:t>kanonikus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halmazzal</a:t>
            </a:r>
            <a:r>
              <a:rPr lang="en-US" sz="1800" dirty="0"/>
              <a:t> </a:t>
            </a:r>
            <a:r>
              <a:rPr lang="en-US" sz="1800" dirty="0" err="1"/>
              <a:t>sem</a:t>
            </a:r>
            <a:r>
              <a:rPr lang="en-US" sz="1800" dirty="0"/>
              <a:t>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ez</a:t>
            </a:r>
            <a:r>
              <a:rPr lang="en-US" sz="1800" dirty="0"/>
              <a:t> a </a:t>
            </a:r>
            <a:r>
              <a:rPr lang="en-US" sz="1800" dirty="0" err="1"/>
              <a:t>halmaz</a:t>
            </a:r>
            <a:r>
              <a:rPr lang="en-US" sz="1800" dirty="0"/>
              <a:t> </a:t>
            </a:r>
            <a:r>
              <a:rPr lang="en-US" sz="1800" dirty="0" err="1"/>
              <a:t>legyen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en-US" sz="1800" dirty="0" err="1"/>
              <a:t>kanonikus</a:t>
            </a:r>
            <a:r>
              <a:rPr lang="en-US" sz="1800" dirty="0"/>
              <a:t> </a:t>
            </a:r>
            <a:r>
              <a:rPr lang="en-US" sz="1800" dirty="0" err="1"/>
              <a:t>halmaz</a:t>
            </a:r>
            <a:r>
              <a:rPr lang="en-US" sz="1800" dirty="0"/>
              <a:t>,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indexe</a:t>
            </a:r>
            <a:r>
              <a:rPr lang="en-US" sz="1800" dirty="0"/>
              <a:t> </a:t>
            </a:r>
            <a:r>
              <a:rPr lang="en-US" sz="1800" dirty="0" err="1"/>
              <a:t>legyen</a:t>
            </a:r>
            <a:r>
              <a:rPr lang="en-US" sz="1800" dirty="0"/>
              <a:t> 1-gyel </a:t>
            </a:r>
          </a:p>
          <a:p>
            <a:r>
              <a:rPr lang="en-US" sz="1800" dirty="0" err="1"/>
              <a:t>nagyobb</a:t>
            </a:r>
            <a:r>
              <a:rPr lang="en-US" sz="1800" dirty="0"/>
              <a:t>, mint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eddigi</a:t>
            </a:r>
            <a:r>
              <a:rPr lang="en-US" sz="1800" dirty="0"/>
              <a:t> </a:t>
            </a:r>
            <a:r>
              <a:rPr lang="en-US" sz="1800" dirty="0" err="1"/>
              <a:t>maximális</a:t>
            </a:r>
            <a:r>
              <a:rPr lang="en-US" sz="1800" dirty="0"/>
              <a:t> index.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0782" y="5661654"/>
            <a:ext cx="9123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• </a:t>
            </a:r>
            <a:r>
              <a:rPr lang="hu-HU" sz="1800" dirty="0" err="1"/>
              <a:t>Ezut</a:t>
            </a:r>
            <a:r>
              <a:rPr lang="en-US" sz="1800" dirty="0"/>
              <a:t>á</a:t>
            </a:r>
            <a:r>
              <a:rPr lang="hu-HU" sz="1800" dirty="0"/>
              <a:t>n </a:t>
            </a:r>
            <a:r>
              <a:rPr lang="hu-HU" sz="1800" dirty="0" err="1"/>
              <a:t>ism</a:t>
            </a:r>
            <a:r>
              <a:rPr lang="en-US" sz="1800" dirty="0"/>
              <a:t>é</a:t>
            </a:r>
            <a:r>
              <a:rPr lang="hu-HU" sz="1800" dirty="0"/>
              <a:t>telj</a:t>
            </a:r>
            <a:r>
              <a:rPr lang="en-US" sz="1800" dirty="0"/>
              <a:t>ü</a:t>
            </a:r>
            <a:r>
              <a:rPr lang="hu-HU" sz="1800" dirty="0"/>
              <a:t>k meg ezt a műveletet a m</a:t>
            </a:r>
            <a:r>
              <a:rPr lang="en-US" sz="1800" dirty="0"/>
              <a:t>á</a:t>
            </a:r>
            <a:r>
              <a:rPr lang="hu-HU" sz="1800" dirty="0"/>
              <a:t>r kor</a:t>
            </a:r>
            <a:r>
              <a:rPr lang="en-US" sz="1800" dirty="0"/>
              <a:t>á</a:t>
            </a:r>
            <a:r>
              <a:rPr lang="hu-HU" sz="1800" dirty="0" err="1"/>
              <a:t>bban</a:t>
            </a:r>
            <a:r>
              <a:rPr lang="hu-HU" sz="1800" dirty="0"/>
              <a:t> elő</a:t>
            </a:r>
            <a:r>
              <a:rPr lang="en-US" sz="1800" dirty="0"/>
              <a:t>á</a:t>
            </a:r>
            <a:r>
              <a:rPr lang="hu-HU" sz="1800" dirty="0" err="1"/>
              <a:t>ll</a:t>
            </a:r>
            <a:r>
              <a:rPr lang="en-US" sz="1800" dirty="0"/>
              <a:t>í</a:t>
            </a:r>
            <a:r>
              <a:rPr lang="hu-HU" sz="1800" dirty="0" err="1"/>
              <a:t>tott</a:t>
            </a:r>
            <a:r>
              <a:rPr lang="hu-HU" sz="1800" dirty="0"/>
              <a:t> </a:t>
            </a:r>
            <a:r>
              <a:rPr lang="en-US" sz="1800" dirty="0"/>
              <a:t>ö</a:t>
            </a:r>
            <a:r>
              <a:rPr lang="hu-HU" sz="1800" dirty="0" err="1"/>
              <a:t>sszes</a:t>
            </a:r>
            <a:r>
              <a:rPr lang="en-US" sz="1800" dirty="0"/>
              <a:t> </a:t>
            </a:r>
            <a:r>
              <a:rPr lang="en-US" sz="1800" dirty="0" err="1"/>
              <a:t>kanonikus</a:t>
            </a:r>
            <a:r>
              <a:rPr lang="en-US" sz="1800" dirty="0"/>
              <a:t> </a:t>
            </a:r>
            <a:r>
              <a:rPr lang="en-US" sz="1800" dirty="0" err="1"/>
              <a:t>halmazra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a </a:t>
            </a:r>
            <a:r>
              <a:rPr lang="en-US" sz="1800" dirty="0" err="1"/>
              <a:t>nyelvtan</a:t>
            </a:r>
            <a:r>
              <a:rPr lang="en-US" sz="1800" dirty="0"/>
              <a:t> </a:t>
            </a:r>
            <a:r>
              <a:rPr lang="en-US" sz="1800" dirty="0" err="1"/>
              <a:t>minden</a:t>
            </a:r>
            <a:r>
              <a:rPr lang="en-US" sz="1800" dirty="0"/>
              <a:t> </a:t>
            </a:r>
            <a:r>
              <a:rPr lang="en-US" sz="1800" dirty="0" err="1"/>
              <a:t>szimbólumára</a:t>
            </a:r>
            <a:r>
              <a:rPr lang="en-US" sz="1800" dirty="0"/>
              <a:t>, </a:t>
            </a:r>
            <a:r>
              <a:rPr lang="en-US" sz="1800" dirty="0" err="1"/>
              <a:t>egészen</a:t>
            </a:r>
            <a:r>
              <a:rPr lang="en-US" sz="1800" dirty="0"/>
              <a:t> </a:t>
            </a:r>
            <a:r>
              <a:rPr lang="en-US" sz="1800" dirty="0" err="1"/>
              <a:t>addig</a:t>
            </a:r>
            <a:r>
              <a:rPr lang="en-US" sz="1800" dirty="0"/>
              <a:t>, </a:t>
            </a:r>
            <a:r>
              <a:rPr lang="en-US" sz="1800" dirty="0" err="1"/>
              <a:t>amig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en-US" sz="1800" dirty="0" err="1"/>
              <a:t>kanonikus</a:t>
            </a:r>
            <a:r>
              <a:rPr lang="en-US" sz="1800" dirty="0"/>
              <a:t> </a:t>
            </a:r>
            <a:r>
              <a:rPr lang="en-US" sz="1800" dirty="0" err="1"/>
              <a:t>halmazt</a:t>
            </a:r>
            <a:r>
              <a:rPr lang="en-US" sz="1800" dirty="0"/>
              <a:t> </a:t>
            </a:r>
            <a:r>
              <a:rPr lang="en-US" sz="1800" dirty="0" err="1"/>
              <a:t>kapunk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így</a:t>
            </a:r>
            <a:r>
              <a:rPr lang="en-US" sz="1800" dirty="0"/>
              <a:t> </a:t>
            </a:r>
            <a:r>
              <a:rPr lang="en-US" sz="1800" dirty="0" err="1"/>
              <a:t>letrehozott</a:t>
            </a:r>
            <a:r>
              <a:rPr lang="en-US" sz="1800" dirty="0"/>
              <a:t>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pt-BR" sz="1800" baseline="-25000" dirty="0"/>
              <a:t>0</a:t>
            </a:r>
            <a:r>
              <a:rPr lang="pt-BR" sz="1800" dirty="0"/>
              <a:t>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pt-BR" sz="1800" baseline="-25000" dirty="0"/>
              <a:t>1</a:t>
            </a:r>
            <a:r>
              <a:rPr lang="pt-BR" sz="1800" dirty="0"/>
              <a:t>, . . . 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pt-BR" sz="1800" baseline="-25000" dirty="0"/>
              <a:t>m</a:t>
            </a:r>
            <a:r>
              <a:rPr lang="pt-BR" sz="1800" dirty="0"/>
              <a:t>  </a:t>
            </a:r>
            <a:r>
              <a:rPr lang="en-US" sz="1800" dirty="0" err="1"/>
              <a:t>halmazokat</a:t>
            </a:r>
            <a:r>
              <a:rPr lang="en-US" sz="1800" dirty="0"/>
              <a:t> </a:t>
            </a:r>
            <a:r>
              <a:rPr lang="en-US" sz="1800" dirty="0" err="1"/>
              <a:t>nevezzük</a:t>
            </a:r>
            <a:r>
              <a:rPr lang="en-US" sz="1800" dirty="0"/>
              <a:t> a G </a:t>
            </a:r>
            <a:r>
              <a:rPr lang="en-US" sz="1800" dirty="0" err="1"/>
              <a:t>nyelvtan</a:t>
            </a:r>
            <a:r>
              <a:rPr lang="en-US" sz="1800" dirty="0"/>
              <a:t> LR(1)-</a:t>
            </a:r>
            <a:r>
              <a:rPr lang="en-US" sz="1800" dirty="0" err="1"/>
              <a:t>kanonikus</a:t>
            </a:r>
            <a:r>
              <a:rPr lang="en-US" sz="1800" dirty="0"/>
              <a:t> </a:t>
            </a:r>
            <a:r>
              <a:rPr lang="en-US" sz="1800" dirty="0" err="1"/>
              <a:t>halmazainak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1932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28600" y="304800"/>
            <a:ext cx="8501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Mivel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nyelvtanra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LR(1)-</a:t>
            </a:r>
            <a:r>
              <a:rPr lang="en-US" sz="1800" dirty="0" err="1"/>
              <a:t>elemek</a:t>
            </a:r>
            <a:r>
              <a:rPr lang="en-US" sz="1800" dirty="0"/>
              <a:t> </a:t>
            </a:r>
            <a:r>
              <a:rPr lang="en-US" sz="1800" dirty="0" err="1"/>
              <a:t>darabszáma</a:t>
            </a:r>
            <a:r>
              <a:rPr lang="en-US" sz="1800" dirty="0"/>
              <a:t> </a:t>
            </a:r>
            <a:r>
              <a:rPr lang="en-US" sz="1800" dirty="0" err="1"/>
              <a:t>véges</a:t>
            </a:r>
            <a:r>
              <a:rPr lang="en-US" sz="1800" dirty="0"/>
              <a:t>, </a:t>
            </a:r>
            <a:r>
              <a:rPr lang="en-US" sz="1800" dirty="0" err="1"/>
              <a:t>az</a:t>
            </a:r>
            <a:r>
              <a:rPr lang="en-US" sz="1800" dirty="0"/>
              <a:t> LR(1)-</a:t>
            </a:r>
            <a:r>
              <a:rPr lang="hu-HU" sz="1800" dirty="0"/>
              <a:t>kanonikus halmazok </a:t>
            </a:r>
          </a:p>
          <a:p>
            <a:r>
              <a:rPr lang="hu-HU" sz="1800" dirty="0"/>
              <a:t>létrehozása biztosan véges lépésben befejeződik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0012" y="1062514"/>
            <a:ext cx="8763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Ha </a:t>
            </a:r>
            <a:r>
              <a:rPr lang="en-US" sz="1800" dirty="0" err="1">
                <a:latin typeface="+mn-lt"/>
              </a:rPr>
              <a:t>egy</a:t>
            </a:r>
            <a:r>
              <a:rPr lang="en-US" sz="1800" dirty="0">
                <a:latin typeface="+mn-lt"/>
              </a:rPr>
              <a:t> G′ </a:t>
            </a:r>
            <a:r>
              <a:rPr lang="en-US" sz="1800" dirty="0" err="1">
                <a:latin typeface="+mn-lt"/>
              </a:rPr>
              <a:t>kiegészített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nyelvtanhoz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meghatároztuk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LR(1)-</a:t>
            </a:r>
            <a:r>
              <a:rPr lang="en-US" sz="1800" dirty="0" err="1">
                <a:latin typeface="+mn-lt"/>
              </a:rPr>
              <a:t>elemek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0</a:t>
            </a:r>
            <a:r>
              <a:rPr lang="pt-BR" sz="1800" dirty="0">
                <a:latin typeface="+mn-lt"/>
              </a:rPr>
              <a:t>,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pt-BR" sz="1800" baseline="-25000" dirty="0"/>
              <a:t>1</a:t>
            </a:r>
            <a:r>
              <a:rPr lang="pt-BR" sz="1800" dirty="0">
                <a:latin typeface="+mn-lt"/>
              </a:rPr>
              <a:t>, . . . ,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m</a:t>
            </a:r>
            <a:r>
              <a:rPr lang="pt-BR" sz="1800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kanonikus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halmazait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akkor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egy</a:t>
            </a:r>
            <a:r>
              <a:rPr lang="en-US" sz="1800" dirty="0">
                <a:latin typeface="+mn-lt"/>
              </a:rPr>
              <a:t> automata k </a:t>
            </a:r>
            <a:r>
              <a:rPr lang="en-US" sz="1800" dirty="0" err="1">
                <a:latin typeface="+mn-lt"/>
              </a:rPr>
              <a:t>állapotához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rendeljük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hozzá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halmazt</a:t>
            </a:r>
            <a:r>
              <a:rPr lang="en-US" sz="1800" dirty="0">
                <a:latin typeface="+mn-lt"/>
              </a:rPr>
              <a:t>.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automata </a:t>
            </a:r>
            <a:r>
              <a:rPr lang="en-US" sz="1800" dirty="0" err="1">
                <a:latin typeface="+mn-lt"/>
              </a:rPr>
              <a:t>állapotai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és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LR(1)-</a:t>
            </a:r>
            <a:r>
              <a:rPr lang="en-US" sz="1800" dirty="0" err="1">
                <a:latin typeface="+mn-lt"/>
              </a:rPr>
              <a:t>elemek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kanonikus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hal</a:t>
            </a:r>
            <a:r>
              <a:rPr lang="hu-HU" sz="1800" dirty="0" err="1">
                <a:latin typeface="+mn-lt"/>
              </a:rPr>
              <a:t>mazai</a:t>
            </a:r>
            <a:r>
              <a:rPr lang="hu-HU" sz="1800" dirty="0">
                <a:latin typeface="+mn-lt"/>
              </a:rPr>
              <a:t> közötti kapcsolatot a következő, az LR(1)</a:t>
            </a:r>
            <a:r>
              <a:rPr lang="hu-HU" sz="1800" dirty="0" err="1">
                <a:latin typeface="+mn-lt"/>
              </a:rPr>
              <a:t>-elemzes</a:t>
            </a:r>
            <a:r>
              <a:rPr lang="hu-HU" sz="1800" dirty="0">
                <a:latin typeface="+mn-lt"/>
              </a:rPr>
              <a:t> nagy t</a:t>
            </a:r>
            <a:r>
              <a:rPr lang="en-US" sz="1800" dirty="0">
                <a:latin typeface="+mn-lt"/>
              </a:rPr>
              <a:t>é</a:t>
            </a:r>
            <a:r>
              <a:rPr lang="hu-HU" sz="1800" dirty="0">
                <a:latin typeface="+mn-lt"/>
              </a:rPr>
              <a:t>tel</a:t>
            </a:r>
            <a:r>
              <a:rPr lang="en-US" sz="1800" dirty="0">
                <a:latin typeface="+mn-lt"/>
              </a:rPr>
              <a:t>é</a:t>
            </a:r>
            <a:r>
              <a:rPr lang="hu-HU" sz="1800" dirty="0" err="1">
                <a:latin typeface="+mn-lt"/>
              </a:rPr>
              <a:t>nek</a:t>
            </a:r>
            <a:r>
              <a:rPr lang="en-US" sz="1800" dirty="0">
                <a:latin typeface="+mn-lt"/>
              </a:rPr>
              <a:t> is </a:t>
            </a:r>
            <a:r>
              <a:rPr lang="en-US" sz="1800" dirty="0" err="1">
                <a:latin typeface="+mn-lt"/>
              </a:rPr>
              <a:t>nevezett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állítás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mondja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ki</a:t>
            </a:r>
            <a:r>
              <a:rPr lang="en-US" sz="1800" dirty="0">
                <a:latin typeface="+mn-lt"/>
              </a:rPr>
              <a:t>: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A </a:t>
            </a:r>
            <a:r>
              <a:rPr lang="en-US" sz="1800" dirty="0" err="1">
                <a:latin typeface="+mn-lt"/>
              </a:rPr>
              <a:t>következő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tétel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mondja</a:t>
            </a:r>
            <a:r>
              <a:rPr lang="en-US" sz="1800" dirty="0">
                <a:latin typeface="+mn-lt"/>
              </a:rPr>
              <a:t> ki, </a:t>
            </a:r>
            <a:r>
              <a:rPr lang="en-US" sz="1800" dirty="0" err="1">
                <a:latin typeface="+mn-lt"/>
              </a:rPr>
              <a:t>hogy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járható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prefixeket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felismerő</a:t>
            </a:r>
            <a:r>
              <a:rPr lang="en-US" sz="1800" dirty="0">
                <a:latin typeface="+mn-lt"/>
              </a:rPr>
              <a:t> automata </a:t>
            </a:r>
            <a:r>
              <a:rPr lang="en-US" sz="1800" dirty="0" err="1">
                <a:latin typeface="+mn-lt"/>
              </a:rPr>
              <a:t>felépíthető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kanonikus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halmazok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ismeretében</a:t>
            </a:r>
            <a:r>
              <a:rPr lang="en-US" sz="1800" dirty="0">
                <a:latin typeface="+mn-lt"/>
              </a:rPr>
              <a:t>: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 err="1">
                <a:latin typeface="+mn-lt"/>
              </a:rPr>
              <a:t>Tétel</a:t>
            </a:r>
            <a:r>
              <a:rPr lang="en-US" sz="1800" b="1" dirty="0">
                <a:latin typeface="+mn-lt"/>
              </a:rPr>
              <a:t>.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Egy</a:t>
            </a:r>
            <a:r>
              <a:rPr lang="en-US" sz="1800" dirty="0">
                <a:latin typeface="+mn-lt"/>
              </a:rPr>
              <a:t> </a:t>
            </a:r>
            <a:r>
              <a:rPr lang="el-GR" sz="1800" dirty="0">
                <a:latin typeface="+mn-lt"/>
              </a:rPr>
              <a:t>γ </a:t>
            </a:r>
            <a:r>
              <a:rPr lang="en-US" sz="1800" dirty="0" err="1">
                <a:latin typeface="+mn-lt"/>
              </a:rPr>
              <a:t>járható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prefixre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érvényes</a:t>
            </a:r>
            <a:r>
              <a:rPr lang="en-US" sz="1800" dirty="0">
                <a:latin typeface="+mn-lt"/>
              </a:rPr>
              <a:t> LR(1)-</a:t>
            </a:r>
            <a:r>
              <a:rPr lang="en-US" sz="1800" dirty="0" err="1">
                <a:latin typeface="+mn-lt"/>
              </a:rPr>
              <a:t>elemek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halmaza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</a:t>
            </a:r>
            <a:r>
              <a:rPr lang="hu-HU" sz="1800" dirty="0">
                <a:latin typeface="+mn-lt"/>
              </a:rPr>
              <a:t>a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pt-BR" sz="1800" baseline="-25000" dirty="0"/>
              <a:t>1</a:t>
            </a:r>
            <a:r>
              <a:rPr lang="hu-HU" sz="1800" dirty="0">
                <a:latin typeface="+mn-lt"/>
              </a:rPr>
              <a:t> kanonikus elemhalmaz, amelyik az elemző v</a:t>
            </a:r>
            <a:r>
              <a:rPr lang="en-US" sz="1800" dirty="0">
                <a:latin typeface="+mn-lt"/>
              </a:rPr>
              <a:t>é</a:t>
            </a:r>
            <a:r>
              <a:rPr lang="hu-HU" sz="1800" dirty="0" err="1">
                <a:latin typeface="+mn-lt"/>
              </a:rPr>
              <a:t>ges</a:t>
            </a:r>
            <a:r>
              <a:rPr lang="hu-HU" sz="1800" dirty="0">
                <a:latin typeface="+mn-lt"/>
              </a:rPr>
              <a:t> determinisztikus au</a:t>
            </a:r>
            <a:r>
              <a:rPr lang="pl-PL" sz="1800" dirty="0">
                <a:latin typeface="+mn-lt"/>
              </a:rPr>
              <a:t>tomat</a:t>
            </a:r>
            <a:r>
              <a:rPr lang="en-US" sz="1800" dirty="0">
                <a:latin typeface="+mn-lt"/>
              </a:rPr>
              <a:t>á</a:t>
            </a:r>
            <a:r>
              <a:rPr lang="pl-PL" sz="1800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á</a:t>
            </a:r>
            <a:r>
              <a:rPr lang="pl-PL" sz="1800" dirty="0">
                <a:latin typeface="+mn-lt"/>
              </a:rPr>
              <a:t>nak ahhoz a k állapot</a:t>
            </a:r>
            <a:r>
              <a:rPr lang="en-US" sz="1800" dirty="0">
                <a:latin typeface="+mn-lt"/>
              </a:rPr>
              <a:t>á</a:t>
            </a:r>
            <a:r>
              <a:rPr lang="pl-PL" sz="1800" dirty="0">
                <a:latin typeface="+mn-lt"/>
              </a:rPr>
              <a:t>hoz tartozik, amelyikbe az automata a kezdő</a:t>
            </a:r>
            <a:r>
              <a:rPr lang="en-US" sz="1800" dirty="0">
                <a:latin typeface="+mn-lt"/>
              </a:rPr>
              <a:t>á</a:t>
            </a:r>
            <a:r>
              <a:rPr lang="pl-PL" sz="1800" dirty="0">
                <a:latin typeface="+mn-lt"/>
              </a:rPr>
              <a:t>l</a:t>
            </a:r>
            <a:r>
              <a:rPr lang="es-ES" sz="1800" dirty="0">
                <a:latin typeface="+mn-lt"/>
              </a:rPr>
              <a:t>lapotból a γ hatására kerül.</a:t>
            </a:r>
            <a:endParaRPr lang="hu-HU" sz="1800" dirty="0">
              <a:latin typeface="+mn-lt"/>
            </a:endParaRPr>
          </a:p>
          <a:p>
            <a:endParaRPr lang="hu-HU" sz="1800" dirty="0">
              <a:latin typeface="+mn-lt"/>
            </a:endParaRPr>
          </a:p>
          <a:p>
            <a:pPr algn="just"/>
            <a:r>
              <a:rPr lang="hu-HU" sz="1800" dirty="0">
                <a:latin typeface="+mn-lt"/>
              </a:rPr>
              <a:t>A járható </a:t>
            </a:r>
            <a:r>
              <a:rPr lang="hu-HU" sz="1800" dirty="0" err="1">
                <a:latin typeface="+mn-lt"/>
              </a:rPr>
              <a:t>prefixeket</a:t>
            </a:r>
            <a:r>
              <a:rPr lang="hu-HU" sz="1800" dirty="0">
                <a:latin typeface="+mn-lt"/>
              </a:rPr>
              <a:t> felismerő determinisztikus véges automata leírható</a:t>
            </a:r>
            <a:r>
              <a:rPr lang="en-US" sz="1800" dirty="0">
                <a:latin typeface="+mn-lt"/>
              </a:rPr>
              <a:t> </a:t>
            </a:r>
            <a:r>
              <a:rPr lang="hu-HU" sz="1800" dirty="0">
                <a:latin typeface="+mn-lt"/>
              </a:rPr>
              <a:t>egy táblázattal, ezt LR(1)   elemző t</a:t>
            </a:r>
            <a:r>
              <a:rPr lang="en-US" sz="1800" dirty="0">
                <a:latin typeface="+mn-lt"/>
              </a:rPr>
              <a:t>á</a:t>
            </a:r>
            <a:r>
              <a:rPr lang="hu-HU" sz="1800" dirty="0" err="1">
                <a:latin typeface="+mn-lt"/>
              </a:rPr>
              <a:t>bl</a:t>
            </a:r>
            <a:r>
              <a:rPr lang="en-US" sz="1800" dirty="0">
                <a:latin typeface="+mn-lt"/>
              </a:rPr>
              <a:t>á</a:t>
            </a:r>
            <a:r>
              <a:rPr lang="hu-HU" sz="1800" dirty="0" err="1">
                <a:latin typeface="+mn-lt"/>
              </a:rPr>
              <a:t>zatnak</a:t>
            </a:r>
            <a:r>
              <a:rPr lang="hu-HU" sz="1800" dirty="0">
                <a:latin typeface="+mn-lt"/>
              </a:rPr>
              <a:t> nevezzük. A táblázat sorait az</a:t>
            </a:r>
            <a:r>
              <a:rPr lang="en-US" sz="1800" dirty="0">
                <a:latin typeface="+mn-lt"/>
              </a:rPr>
              <a:t> automata </a:t>
            </a:r>
            <a:r>
              <a:rPr lang="en-US" sz="1800" dirty="0" err="1">
                <a:latin typeface="+mn-lt"/>
              </a:rPr>
              <a:t>állapotaihoz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rendeljük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hozzá</a:t>
            </a:r>
            <a:r>
              <a:rPr lang="en-US" sz="1800" dirty="0">
                <a:latin typeface="+mn-lt"/>
              </a:rPr>
              <a:t>.</a:t>
            </a:r>
            <a:r>
              <a:rPr lang="hu-HU" sz="1800" dirty="0">
                <a:latin typeface="+mn-lt"/>
              </a:rPr>
              <a:t> Az elemző táblázat két részből áll. Az első neve az </a:t>
            </a:r>
            <a:r>
              <a:rPr lang="hu-HU" sz="1800" dirty="0" err="1">
                <a:latin typeface="+mn-lt"/>
              </a:rPr>
              <a:t>action</a:t>
            </a:r>
            <a:r>
              <a:rPr lang="hu-HU" sz="1800" dirty="0">
                <a:latin typeface="+mn-lt"/>
              </a:rPr>
              <a:t> táblázat. Mivel</a:t>
            </a:r>
            <a:r>
              <a:rPr lang="en-US" sz="1800" dirty="0">
                <a:latin typeface="+mn-lt"/>
              </a:rPr>
              <a:t> </a:t>
            </a:r>
            <a:r>
              <a:rPr lang="hu-HU" sz="1800" dirty="0">
                <a:latin typeface="+mn-lt"/>
              </a:rPr>
              <a:t>az elemezendő szöveg szimbóluma határozza meg az elvégzendő műveletet,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action </a:t>
            </a:r>
            <a:r>
              <a:rPr lang="en-US" sz="1800" dirty="0" err="1">
                <a:latin typeface="+mn-lt"/>
              </a:rPr>
              <a:t>táblázatot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oszlopokra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bontjuk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és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oszlopokhoz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terminális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szimbólumokat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rendeljük</a:t>
            </a:r>
            <a:r>
              <a:rPr lang="en-US" sz="1800" dirty="0">
                <a:latin typeface="+mn-lt"/>
              </a:rPr>
              <a:t>.</a:t>
            </a:r>
            <a:endParaRPr lang="es-ES" sz="1800" dirty="0">
              <a:latin typeface="+mn-lt"/>
            </a:endParaRP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5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 számának hely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8A75AC-47AE-4869-8061-E2F716B13B8E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hu-HU" altLang="hu-HU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b="1"/>
              <a:t>A fordítóprogram szerkezete</a:t>
            </a:r>
          </a:p>
        </p:txBody>
      </p:sp>
      <p:sp>
        <p:nvSpPr>
          <p:cNvPr id="11268" name="Text Box 57"/>
          <p:cNvSpPr txBox="1">
            <a:spLocks noChangeArrowheads="1"/>
          </p:cNvSpPr>
          <p:nvPr/>
        </p:nvSpPr>
        <p:spPr bwMode="auto">
          <a:xfrm>
            <a:off x="457200" y="762000"/>
            <a:ext cx="8197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u-HU" altLang="hu-HU" sz="1800"/>
              <a:t>A forrásprogram általában egy file-ban van.</a:t>
            </a:r>
          </a:p>
          <a:p>
            <a:pPr eaLnBrk="1" hangingPunct="1"/>
            <a:r>
              <a:rPr lang="hu-HU" altLang="hu-HU" sz="1800"/>
              <a:t>Compiler(forrásnyelvű program)(tárgyprogram, lista)</a:t>
            </a:r>
          </a:p>
          <a:p>
            <a:pPr eaLnBrk="1" hangingPunct="1"/>
            <a:r>
              <a:rPr lang="hu-HU" altLang="hu-HU" sz="1800"/>
              <a:t>A fordítás lépései:</a:t>
            </a:r>
          </a:p>
          <a:p>
            <a:pPr eaLnBrk="1" hangingPunct="1">
              <a:buFontTx/>
              <a:buAutoNum type="arabicPeriod"/>
            </a:pPr>
            <a:r>
              <a:rPr lang="hu-HU" altLang="hu-HU" sz="1800" u="sng"/>
              <a:t>Source-handler</a:t>
            </a:r>
            <a:r>
              <a:rPr lang="hu-HU" altLang="hu-HU" sz="1800"/>
              <a:t>(forrásnyelvű program, hibák)(karaktersorozat, lista)</a:t>
            </a:r>
            <a:br>
              <a:rPr lang="hu-HU" altLang="hu-HU" sz="1800"/>
            </a:br>
            <a:r>
              <a:rPr lang="hu-HU" altLang="hu-HU" sz="1800"/>
              <a:t>	Input-handler(forrásnyelvű program)(karaktrersorozat)</a:t>
            </a:r>
            <a:br>
              <a:rPr lang="hu-HU" altLang="hu-HU" sz="1800"/>
            </a:br>
            <a:r>
              <a:rPr lang="hu-HU" altLang="hu-HU" sz="1800"/>
              <a:t>	Output-handler(forrásnyelvű program, hibák)(lista)</a:t>
            </a:r>
          </a:p>
          <a:p>
            <a:pPr eaLnBrk="1" hangingPunct="1">
              <a:buFontTx/>
              <a:buAutoNum type="arabicPeriod"/>
            </a:pPr>
            <a:r>
              <a:rPr lang="hu-HU" altLang="hu-HU" sz="1800"/>
              <a:t>Compiler(karaktersorozat)(tárgykód, hibák)</a:t>
            </a:r>
          </a:p>
          <a:p>
            <a:pPr eaLnBrk="1" hangingPunct="1">
              <a:buFontTx/>
              <a:buAutoNum type="arabicPeriod"/>
            </a:pPr>
            <a:r>
              <a:rPr lang="hu-HU" altLang="hu-HU" sz="1800" u="sng"/>
              <a:t>Kód-handler</a:t>
            </a:r>
            <a:r>
              <a:rPr lang="hu-HU" altLang="hu-HU" sz="1800"/>
              <a:t>(tárgykód)(tárgyprogram)</a:t>
            </a:r>
          </a:p>
          <a:p>
            <a:pPr eaLnBrk="1" hangingPunct="1"/>
            <a:endParaRPr lang="hu-HU" altLang="hu-HU" sz="1800"/>
          </a:p>
        </p:txBody>
      </p:sp>
      <p:graphicFrame>
        <p:nvGraphicFramePr>
          <p:cNvPr id="7439" name="Group 271"/>
          <p:cNvGraphicFramePr>
            <a:graphicFrameLocks noGrp="1"/>
          </p:cNvGraphicFramePr>
          <p:nvPr/>
        </p:nvGraphicFramePr>
        <p:xfrm>
          <a:off x="381000" y="3733800"/>
          <a:ext cx="8305800" cy="2189164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xmlns="" val="434789965"/>
                    </a:ext>
                  </a:extLst>
                </a:gridCol>
                <a:gridCol w="1810395">
                  <a:extLst>
                    <a:ext uri="{9D8B030D-6E8A-4147-A177-3AD203B41FA5}">
                      <a16:colId xmlns:a16="http://schemas.microsoft.com/office/drawing/2014/main" xmlns="" val="3237922417"/>
                    </a:ext>
                  </a:extLst>
                </a:gridCol>
                <a:gridCol w="1512243">
                  <a:extLst>
                    <a:ext uri="{9D8B030D-6E8A-4147-A177-3AD203B41FA5}">
                      <a16:colId xmlns:a16="http://schemas.microsoft.com/office/drawing/2014/main" xmlns="" val="3420855285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xmlns="" val="3308891136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xmlns="" val="1315665327"/>
                    </a:ext>
                  </a:extLst>
                </a:gridCol>
              </a:tblGrid>
              <a:tr h="381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Forrás program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0813825"/>
                  </a:ext>
                </a:extLst>
              </a:tr>
              <a:tr h="381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</a:p>
                  </a:txBody>
                  <a:tcPr marT="45735" marB="4573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205091"/>
                  </a:ext>
                </a:extLst>
              </a:tr>
              <a:tr h="6951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Source-handler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Compiler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Kód-handler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5258866"/>
                  </a:ext>
                </a:extLst>
              </a:tr>
              <a:tr h="3658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</a:p>
                  </a:txBody>
                  <a:tcPr marT="45735" marB="4573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</a:p>
                  </a:txBody>
                  <a:tcPr marT="45735" marB="4573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5669248"/>
                  </a:ext>
                </a:extLst>
              </a:tr>
              <a:tr h="3658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Lista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Tárgyprogram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6836352"/>
                  </a:ext>
                </a:extLst>
              </a:tr>
            </a:tbl>
          </a:graphicData>
        </a:graphic>
      </p:graphicFrame>
      <p:sp>
        <p:nvSpPr>
          <p:cNvPr id="11319" name="Dátum hely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Fordítóprogramok FORD01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6573" y="7620"/>
            <a:ext cx="90974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action </a:t>
            </a:r>
            <a:r>
              <a:rPr lang="en-US" sz="1800" dirty="0" err="1">
                <a:latin typeface="+mn-lt"/>
              </a:rPr>
              <a:t>táblázat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tartalmazza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hogy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adott</a:t>
            </a:r>
            <a:r>
              <a:rPr lang="hu-HU" sz="1800" dirty="0">
                <a:latin typeface="+mn-lt"/>
              </a:rPr>
              <a:t> állapotban, ha az oszlophoz tartozó terminális </a:t>
            </a:r>
          </a:p>
          <a:p>
            <a:pPr algn="just"/>
            <a:r>
              <a:rPr lang="hu-HU" sz="1800" dirty="0">
                <a:latin typeface="+mn-lt"/>
              </a:rPr>
              <a:t>szimbólum a bemenő jel,</a:t>
            </a:r>
            <a:r>
              <a:rPr lang="en-US" sz="1800" dirty="0">
                <a:latin typeface="+mn-lt"/>
              </a:rPr>
              <a:t> </a:t>
            </a:r>
            <a:r>
              <a:rPr lang="hu-HU" sz="1800" dirty="0">
                <a:latin typeface="+mn-lt"/>
              </a:rPr>
              <a:t>léptetést vagy redukciót kell-e végrehajtani. A léptetés műveletét </a:t>
            </a:r>
          </a:p>
          <a:p>
            <a:pPr algn="just"/>
            <a:r>
              <a:rPr lang="hu-HU" sz="1800" dirty="0">
                <a:latin typeface="+mn-lt"/>
              </a:rPr>
              <a:t>jelöljük </a:t>
            </a:r>
            <a:r>
              <a:rPr lang="hu-HU" sz="1800" dirty="0" err="1">
                <a:latin typeface="+mn-lt"/>
              </a:rPr>
              <a:t>sj-</a:t>
            </a:r>
            <a:r>
              <a:rPr lang="en-US" sz="1800" dirty="0" err="1">
                <a:latin typeface="+mn-lt"/>
              </a:rPr>
              <a:t>vel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ahol</a:t>
            </a:r>
            <a:r>
              <a:rPr lang="en-US" sz="1800" dirty="0">
                <a:latin typeface="+mn-lt"/>
              </a:rPr>
              <a:t> s a </a:t>
            </a:r>
            <a:r>
              <a:rPr lang="en-US" sz="1800" dirty="0" err="1">
                <a:latin typeface="+mn-lt"/>
              </a:rPr>
              <a:t>léptetést</a:t>
            </a:r>
            <a:r>
              <a:rPr lang="en-US" sz="1800" dirty="0">
                <a:latin typeface="+mn-lt"/>
              </a:rPr>
              <a:t>, j a </a:t>
            </a:r>
            <a:r>
              <a:rPr lang="en-US" sz="1800" dirty="0" err="1">
                <a:latin typeface="+mn-lt"/>
              </a:rPr>
              <a:t>léptetés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utáni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állapotot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jelenti</a:t>
            </a:r>
            <a:r>
              <a:rPr lang="en-US" sz="1800" dirty="0">
                <a:latin typeface="+mn-lt"/>
              </a:rPr>
              <a:t>. A </a:t>
            </a:r>
            <a:r>
              <a:rPr lang="en-US" sz="1800" dirty="0" err="1">
                <a:latin typeface="+mn-lt"/>
              </a:rPr>
              <a:t>redukció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jele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legyen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</a:t>
            </a:r>
            <a:r>
              <a:rPr lang="en-US" sz="1800" baseline="-25000" dirty="0" err="1">
                <a:latin typeface="+mn-lt"/>
              </a:rPr>
              <a:t>i</a:t>
            </a:r>
            <a:r>
              <a:rPr lang="en-US" sz="1800" baseline="-25000" dirty="0">
                <a:latin typeface="+mn-lt"/>
              </a:rPr>
              <a:t>, </a:t>
            </a:r>
            <a:endParaRPr lang="hu-HU" sz="1800" baseline="-25000" dirty="0">
              <a:latin typeface="+mn-lt"/>
            </a:endParaRPr>
          </a:p>
          <a:p>
            <a:pPr algn="just"/>
            <a:r>
              <a:rPr lang="en-US" sz="1800" dirty="0" err="1">
                <a:latin typeface="+mn-lt"/>
              </a:rPr>
              <a:t>ahol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alkalmazott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helyettesítési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szabály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sorszáma</a:t>
            </a:r>
            <a:r>
              <a:rPr lang="en-US" sz="1800" dirty="0">
                <a:latin typeface="+mn-lt"/>
              </a:rPr>
              <a:t>. </a:t>
            </a:r>
            <a:r>
              <a:rPr lang="en-US" sz="1800" dirty="0" err="1">
                <a:latin typeface="+mn-lt"/>
              </a:rPr>
              <a:t>Mivel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nul</a:t>
            </a:r>
            <a:r>
              <a:rPr lang="hu-HU" sz="1800" dirty="0">
                <a:latin typeface="+mn-lt"/>
              </a:rPr>
              <a:t>ladik szabály szerinti </a:t>
            </a:r>
          </a:p>
          <a:p>
            <a:pPr algn="just"/>
            <a:r>
              <a:rPr lang="hu-HU" sz="1800" dirty="0">
                <a:latin typeface="+mn-lt"/>
              </a:rPr>
              <a:t>redukció azt jelenti, hogy elemzés befejeződött és az </a:t>
            </a:r>
            <a:r>
              <a:rPr lang="en-US" sz="1800" dirty="0" err="1">
                <a:latin typeface="+mn-lt"/>
              </a:rPr>
              <a:t>elemzett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szöveg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szintaktikusan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helyes</a:t>
            </a:r>
            <a:r>
              <a:rPr lang="en-US" sz="1800" dirty="0">
                <a:latin typeface="+mn-lt"/>
              </a:rPr>
              <a:t>, </a:t>
            </a:r>
            <a:endParaRPr lang="hu-HU" sz="1800" dirty="0">
              <a:latin typeface="+mn-lt"/>
            </a:endParaRPr>
          </a:p>
          <a:p>
            <a:pPr algn="just"/>
            <a:r>
              <a:rPr lang="en-US" sz="1800" dirty="0" err="1">
                <a:latin typeface="+mn-lt"/>
              </a:rPr>
              <a:t>jelöljük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ezt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táblázatban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elfogad</a:t>
            </a:r>
            <a:r>
              <a:rPr lang="hu-HU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szóval</a:t>
            </a:r>
            <a:r>
              <a:rPr lang="en-US" sz="1800" dirty="0">
                <a:latin typeface="+mn-lt"/>
              </a:rPr>
              <a:t>.</a:t>
            </a:r>
            <a:endParaRPr lang="hu-HU" sz="1800" dirty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A </a:t>
            </a:r>
            <a:r>
              <a:rPr lang="en-US" sz="1800" dirty="0" err="1">
                <a:latin typeface="+mn-lt"/>
              </a:rPr>
              <a:t>második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rész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goto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táblázat</a:t>
            </a:r>
            <a:r>
              <a:rPr lang="en-US" sz="1800" dirty="0">
                <a:latin typeface="+mn-lt"/>
              </a:rPr>
              <a:t>. </a:t>
            </a:r>
            <a:r>
              <a:rPr lang="en-US" sz="1800" dirty="0" err="1">
                <a:latin typeface="+mn-lt"/>
              </a:rPr>
              <a:t>Ebbe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információ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kerül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hogy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nemterminális</a:t>
            </a:r>
            <a:r>
              <a:rPr lang="en-US" sz="1800" dirty="0">
                <a:latin typeface="+mn-lt"/>
              </a:rPr>
              <a:t> </a:t>
            </a:r>
            <a:endParaRPr lang="hu-HU" sz="1800" dirty="0">
              <a:latin typeface="+mn-lt"/>
            </a:endParaRPr>
          </a:p>
          <a:p>
            <a:pPr algn="just"/>
            <a:r>
              <a:rPr lang="en-US" sz="1800" dirty="0" err="1">
                <a:latin typeface="+mn-lt"/>
              </a:rPr>
              <a:t>szimbólumok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hatására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automata </a:t>
            </a:r>
            <a:r>
              <a:rPr lang="en-US" sz="1800" dirty="0" err="1">
                <a:latin typeface="+mn-lt"/>
              </a:rPr>
              <a:t>egy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adott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állapotból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melyik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állapotba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megy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át</a:t>
            </a:r>
            <a:r>
              <a:rPr lang="en-US" sz="1800" dirty="0">
                <a:latin typeface="+mn-lt"/>
              </a:rPr>
              <a:t>. (A </a:t>
            </a:r>
            <a:r>
              <a:rPr lang="en-US" sz="1800" dirty="0" err="1">
                <a:latin typeface="+mn-lt"/>
              </a:rPr>
              <a:t>terminális</a:t>
            </a:r>
            <a:r>
              <a:rPr lang="en-US" sz="1800" dirty="0">
                <a:latin typeface="+mn-lt"/>
              </a:rPr>
              <a:t> </a:t>
            </a:r>
            <a:endParaRPr lang="hu-HU" sz="1800" dirty="0">
              <a:latin typeface="+mn-lt"/>
            </a:endParaRPr>
          </a:p>
          <a:p>
            <a:pPr algn="just"/>
            <a:r>
              <a:rPr lang="en-US" sz="1800" dirty="0" err="1">
                <a:latin typeface="+mn-lt"/>
              </a:rPr>
              <a:t>szimbólumok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állapot-átmeneteit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action</a:t>
            </a:r>
            <a:r>
              <a:rPr lang="hu-HU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táblázat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sj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bejegyzései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tartalmazzák</a:t>
            </a:r>
            <a:r>
              <a:rPr lang="en-US" sz="1800" dirty="0">
                <a:latin typeface="+mn-lt"/>
              </a:rPr>
              <a:t>.)</a:t>
            </a:r>
          </a:p>
          <a:p>
            <a:pPr algn="just"/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automata </a:t>
            </a:r>
            <a:r>
              <a:rPr lang="en-US" sz="1800" dirty="0" err="1">
                <a:latin typeface="+mn-lt"/>
              </a:rPr>
              <a:t>állapotainak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halmaza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legyen</a:t>
            </a:r>
            <a:r>
              <a:rPr lang="en-US" sz="1800" dirty="0">
                <a:latin typeface="+mn-lt"/>
              </a:rPr>
              <a:t> a {0, 1, . . . ,m} </a:t>
            </a:r>
            <a:r>
              <a:rPr lang="en-US" sz="1800" dirty="0" err="1">
                <a:latin typeface="+mn-lt"/>
              </a:rPr>
              <a:t>halmaz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az</a:t>
            </a:r>
            <a:r>
              <a:rPr lang="en-US" sz="1800" dirty="0">
                <a:latin typeface="+mn-lt"/>
              </a:rPr>
              <a:t> el</a:t>
            </a:r>
            <a:r>
              <a:rPr lang="hu-HU" sz="1800" dirty="0" err="1">
                <a:latin typeface="+mn-lt"/>
              </a:rPr>
              <a:t>emző</a:t>
            </a:r>
            <a:r>
              <a:rPr lang="hu-HU" sz="1800" dirty="0">
                <a:latin typeface="+mn-lt"/>
              </a:rPr>
              <a:t> táblázatok </a:t>
            </a:r>
          </a:p>
          <a:p>
            <a:pPr algn="just"/>
            <a:r>
              <a:rPr lang="hu-HU" sz="1800" dirty="0" err="1">
                <a:latin typeface="+mn-lt"/>
              </a:rPr>
              <a:t>i-edik</a:t>
            </a:r>
            <a:r>
              <a:rPr lang="hu-HU" sz="1800" dirty="0">
                <a:latin typeface="+mn-lt"/>
              </a:rPr>
              <a:t> sorát a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>
                <a:latin typeface="+mn-lt"/>
              </a:rPr>
              <a:t>i</a:t>
            </a:r>
            <a:r>
              <a:rPr lang="hu-HU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 </a:t>
            </a:r>
            <a:r>
              <a:rPr lang="hu-HU" sz="1800" dirty="0">
                <a:latin typeface="+mn-lt"/>
              </a:rPr>
              <a:t>LR(1)</a:t>
            </a:r>
            <a:r>
              <a:rPr lang="hu-HU" sz="1800" dirty="0" err="1">
                <a:latin typeface="+mn-lt"/>
              </a:rPr>
              <a:t>-elemeiből</a:t>
            </a:r>
            <a:r>
              <a:rPr lang="hu-HU" sz="1800" dirty="0">
                <a:latin typeface="+mn-lt"/>
              </a:rPr>
              <a:t> töltjük ki.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51520" y="357301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 </a:t>
            </a:r>
          </a:p>
          <a:p>
            <a:endParaRPr lang="hu-HU" sz="1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251520" y="3789040"/>
            <a:ext cx="72155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Az</a:t>
            </a:r>
            <a:r>
              <a:rPr lang="en-US" sz="1800" dirty="0"/>
              <a:t> action </a:t>
            </a:r>
            <a:r>
              <a:rPr lang="en-US" sz="1800" dirty="0" err="1"/>
              <a:t>táblázat</a:t>
            </a:r>
            <a:r>
              <a:rPr lang="en-US" sz="1800" dirty="0"/>
              <a:t> </a:t>
            </a:r>
            <a:r>
              <a:rPr lang="en-US" sz="1800" dirty="0" err="1"/>
              <a:t>i-edik</a:t>
            </a:r>
            <a:r>
              <a:rPr lang="en-US" sz="1800" dirty="0"/>
              <a:t> </a:t>
            </a:r>
            <a:r>
              <a:rPr lang="en-US" sz="1800" dirty="0" err="1"/>
              <a:t>sora</a:t>
            </a:r>
            <a:r>
              <a:rPr lang="en-US" sz="1800" dirty="0"/>
              <a:t>:</a:t>
            </a:r>
          </a:p>
          <a:p>
            <a:r>
              <a:rPr lang="en-US" sz="1800" dirty="0"/>
              <a:t>• ha [A → </a:t>
            </a:r>
            <a:r>
              <a:rPr lang="el-GR" sz="1800" dirty="0"/>
              <a:t>α.</a:t>
            </a:r>
            <a:r>
              <a:rPr lang="en-US" sz="1800" dirty="0"/>
              <a:t>a</a:t>
            </a:r>
            <a:r>
              <a:rPr lang="el-GR" sz="1800" dirty="0"/>
              <a:t>β, </a:t>
            </a:r>
            <a:r>
              <a:rPr lang="en-US" sz="1800" dirty="0"/>
              <a:t>b] ∈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i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read(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i</a:t>
            </a:r>
            <a:r>
              <a:rPr lang="hu-HU" sz="1800" dirty="0"/>
              <a:t> </a:t>
            </a:r>
            <a:r>
              <a:rPr lang="en-US" sz="1800" dirty="0"/>
              <a:t>, a) =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en-US" sz="1800" baseline="-25000" dirty="0"/>
              <a:t>j</a:t>
            </a:r>
            <a:r>
              <a:rPr lang="en-US" sz="1800" dirty="0"/>
              <a:t> 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legyen</a:t>
            </a:r>
            <a:r>
              <a:rPr lang="en-US" sz="1800" dirty="0"/>
              <a:t> action[</a:t>
            </a:r>
            <a:r>
              <a:rPr lang="en-US" sz="1800" dirty="0" err="1"/>
              <a:t>i</a:t>
            </a:r>
            <a:r>
              <a:rPr lang="en-US" sz="1800" dirty="0"/>
              <a:t>, a] = </a:t>
            </a:r>
            <a:r>
              <a:rPr lang="en-US" sz="1800" dirty="0" err="1"/>
              <a:t>sj</a:t>
            </a:r>
            <a:endParaRPr lang="en-US" sz="1800" dirty="0"/>
          </a:p>
          <a:p>
            <a:r>
              <a:rPr lang="en-US" sz="1800" dirty="0"/>
              <a:t>• ha [A → </a:t>
            </a:r>
            <a:r>
              <a:rPr lang="el-GR" sz="1800" dirty="0"/>
              <a:t>α., </a:t>
            </a:r>
            <a:r>
              <a:rPr lang="en-US" sz="1800" dirty="0"/>
              <a:t>a] ∈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i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A </a:t>
            </a:r>
            <a:r>
              <a:rPr lang="en-US" sz="1800" dirty="0">
                <a:latin typeface="Times New Roman"/>
                <a:cs typeface="Times New Roman"/>
              </a:rPr>
              <a:t>≠</a:t>
            </a:r>
            <a:r>
              <a:rPr lang="en-US" sz="1800" dirty="0"/>
              <a:t> S′,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legyen</a:t>
            </a:r>
            <a:r>
              <a:rPr lang="en-US" sz="1800" dirty="0"/>
              <a:t> action[</a:t>
            </a:r>
            <a:r>
              <a:rPr lang="en-US" sz="1800" dirty="0" err="1"/>
              <a:t>i</a:t>
            </a:r>
            <a:r>
              <a:rPr lang="en-US" sz="1800" dirty="0"/>
              <a:t>, a] = </a:t>
            </a:r>
            <a:r>
              <a:rPr lang="en-US" sz="1800" dirty="0" err="1"/>
              <a:t>rt</a:t>
            </a:r>
            <a:r>
              <a:rPr lang="en-US" sz="1800" dirty="0"/>
              <a:t>, </a:t>
            </a:r>
            <a:r>
              <a:rPr lang="en-US" sz="1800" dirty="0" err="1"/>
              <a:t>ahol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endParaRPr lang="en-US" sz="1800" dirty="0"/>
          </a:p>
          <a:p>
            <a:r>
              <a:rPr lang="en-US" sz="1800" dirty="0"/>
              <a:t>A → </a:t>
            </a:r>
            <a:r>
              <a:rPr lang="el-GR" sz="1800" dirty="0"/>
              <a:t>α </a:t>
            </a:r>
            <a:r>
              <a:rPr lang="en-US" sz="1800" dirty="0"/>
              <a:t>a </a:t>
            </a:r>
            <a:r>
              <a:rPr lang="en-US" sz="1800" dirty="0" err="1"/>
              <a:t>nyelvtan</a:t>
            </a:r>
            <a:r>
              <a:rPr lang="en-US" sz="1800" dirty="0"/>
              <a:t> t-</a:t>
            </a:r>
            <a:r>
              <a:rPr lang="en-US" sz="1800" dirty="0" err="1"/>
              <a:t>edik</a:t>
            </a:r>
            <a:r>
              <a:rPr lang="en-US" sz="1800" dirty="0"/>
              <a:t> </a:t>
            </a:r>
            <a:r>
              <a:rPr lang="en-US" sz="1800" dirty="0" err="1"/>
              <a:t>szabálya</a:t>
            </a:r>
            <a:r>
              <a:rPr lang="en-US" sz="1800" dirty="0"/>
              <a:t>,</a:t>
            </a:r>
          </a:p>
          <a:p>
            <a:r>
              <a:rPr lang="en-US" sz="1800" dirty="0"/>
              <a:t>• ha [S′ → S.,#] ∈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i</a:t>
            </a:r>
            <a:r>
              <a:rPr lang="en-US" sz="1800" dirty="0"/>
              <a:t> , </a:t>
            </a:r>
            <a:r>
              <a:rPr lang="en-US" sz="1800" dirty="0" err="1"/>
              <a:t>akkor</a:t>
            </a:r>
            <a:r>
              <a:rPr lang="en-US" sz="1800" dirty="0"/>
              <a:t> </a:t>
            </a:r>
            <a:r>
              <a:rPr lang="en-US" sz="1800" dirty="0" err="1"/>
              <a:t>legyen</a:t>
            </a:r>
            <a:r>
              <a:rPr lang="en-US" sz="1800" dirty="0"/>
              <a:t> action[</a:t>
            </a:r>
            <a:r>
              <a:rPr lang="en-US" sz="1800" dirty="0" err="1"/>
              <a:t>i</a:t>
            </a:r>
            <a:r>
              <a:rPr lang="en-US" sz="1800" dirty="0"/>
              <a:t>,#] = </a:t>
            </a:r>
            <a:r>
              <a:rPr lang="en-US" sz="1800" dirty="0" err="1"/>
              <a:t>elfogad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A </a:t>
            </a:r>
            <a:r>
              <a:rPr lang="en-US" sz="1800" dirty="0" err="1"/>
              <a:t>goto</a:t>
            </a:r>
            <a:r>
              <a:rPr lang="en-US" sz="1800" dirty="0"/>
              <a:t> </a:t>
            </a:r>
            <a:r>
              <a:rPr lang="en-US" sz="1800" dirty="0" err="1"/>
              <a:t>táblázat</a:t>
            </a:r>
            <a:r>
              <a:rPr lang="en-US" sz="1800" dirty="0"/>
              <a:t> </a:t>
            </a:r>
            <a:r>
              <a:rPr lang="en-US" sz="1800" dirty="0" err="1"/>
              <a:t>kitöltésének</a:t>
            </a:r>
            <a:r>
              <a:rPr lang="en-US" sz="1800" dirty="0"/>
              <a:t> </a:t>
            </a:r>
            <a:r>
              <a:rPr lang="en-US" sz="1800" dirty="0" err="1"/>
              <a:t>módszere</a:t>
            </a:r>
            <a:r>
              <a:rPr lang="en-US" sz="1800" dirty="0"/>
              <a:t>:</a:t>
            </a:r>
          </a:p>
          <a:p>
            <a:r>
              <a:rPr lang="it-IT" sz="1800" dirty="0"/>
              <a:t>• ha read(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i</a:t>
            </a:r>
            <a:r>
              <a:rPr lang="en-US" sz="1800" dirty="0"/>
              <a:t> </a:t>
            </a:r>
            <a:r>
              <a:rPr lang="it-IT" sz="1800" dirty="0"/>
              <a:t>,A) =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en-US" sz="1800" baseline="-25000" dirty="0"/>
              <a:t>j</a:t>
            </a:r>
            <a:r>
              <a:rPr lang="it-IT" sz="1800" dirty="0"/>
              <a:t> , akkor legyen goto[i,A] = j.</a:t>
            </a:r>
          </a:p>
          <a:p>
            <a:endParaRPr lang="en-US" sz="1800" dirty="0"/>
          </a:p>
          <a:p>
            <a:r>
              <a:rPr lang="en-US" sz="1800" dirty="0" err="1"/>
              <a:t>Mindkét</a:t>
            </a:r>
            <a:r>
              <a:rPr lang="en-US" sz="1800" dirty="0"/>
              <a:t> </a:t>
            </a:r>
            <a:r>
              <a:rPr lang="en-US" sz="1800" dirty="0" err="1"/>
              <a:t>táblázatban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üresen</a:t>
            </a:r>
            <a:r>
              <a:rPr lang="en-US" sz="1800" dirty="0"/>
              <a:t> </a:t>
            </a:r>
            <a:r>
              <a:rPr lang="en-US" sz="1800" dirty="0" err="1"/>
              <a:t>maradt</a:t>
            </a:r>
            <a:r>
              <a:rPr lang="en-US" sz="1800" dirty="0"/>
              <a:t> </a:t>
            </a:r>
            <a:r>
              <a:rPr lang="en-US" sz="1800" dirty="0" err="1"/>
              <a:t>helyeket</a:t>
            </a:r>
            <a:r>
              <a:rPr lang="en-US" sz="1800" dirty="0"/>
              <a:t> a </a:t>
            </a:r>
            <a:r>
              <a:rPr lang="en-US" sz="1800" dirty="0" err="1"/>
              <a:t>hiba</a:t>
            </a:r>
            <a:r>
              <a:rPr lang="en-US" sz="1800" dirty="0"/>
              <a:t> </a:t>
            </a:r>
            <a:r>
              <a:rPr lang="en-US" sz="1800" dirty="0" err="1"/>
              <a:t>szöveggel</a:t>
            </a:r>
            <a:r>
              <a:rPr lang="en-US" sz="1800" dirty="0"/>
              <a:t> </a:t>
            </a:r>
            <a:r>
              <a:rPr lang="en-US" sz="1800" dirty="0" err="1"/>
              <a:t>töltsük</a:t>
            </a:r>
            <a:r>
              <a:rPr lang="en-US" sz="1800" dirty="0"/>
              <a:t> </a:t>
            </a:r>
            <a:r>
              <a:rPr lang="en-US" sz="1800" dirty="0" err="1"/>
              <a:t>ki</a:t>
            </a:r>
            <a:r>
              <a:rPr lang="en-US" sz="1800" dirty="0"/>
              <a:t>.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795527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6927" y="6927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b="1" dirty="0" err="1"/>
              <a:t>Tétel</a:t>
            </a:r>
            <a:r>
              <a:rPr lang="en-US" sz="1600" b="1" dirty="0"/>
              <a:t>. </a:t>
            </a:r>
            <a:r>
              <a:rPr lang="en-US" sz="1600" dirty="0"/>
              <a:t>A G′ </a:t>
            </a:r>
            <a:r>
              <a:rPr lang="en-US" sz="1600" dirty="0" err="1"/>
              <a:t>kiegeszitett</a:t>
            </a:r>
            <a:r>
              <a:rPr lang="en-US" sz="1600" dirty="0"/>
              <a:t> </a:t>
            </a:r>
            <a:r>
              <a:rPr lang="en-US" sz="1600" dirty="0" err="1"/>
              <a:t>nyelvtan</a:t>
            </a:r>
            <a:r>
              <a:rPr lang="en-US" sz="1600" dirty="0"/>
              <a:t> </a:t>
            </a:r>
            <a:r>
              <a:rPr lang="en-US" sz="1600" dirty="0" err="1"/>
              <a:t>akkor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csak</a:t>
            </a:r>
            <a:r>
              <a:rPr lang="en-US" sz="1600" dirty="0"/>
              <a:t> </a:t>
            </a:r>
            <a:r>
              <a:rPr lang="en-US" sz="1600" dirty="0" err="1"/>
              <a:t>akkor</a:t>
            </a:r>
            <a:r>
              <a:rPr lang="en-US" sz="1600" dirty="0"/>
              <a:t> LR(1) </a:t>
            </a:r>
            <a:r>
              <a:rPr lang="en-US" sz="1600" dirty="0" err="1"/>
              <a:t>nyelv</a:t>
            </a:r>
            <a:r>
              <a:rPr lang="en-US" sz="1600" dirty="0"/>
              <a:t>-</a:t>
            </a:r>
          </a:p>
          <a:p>
            <a:r>
              <a:rPr lang="hu-HU" sz="1600" dirty="0"/>
              <a:t>tan, ha a nyelvtanhoz k</a:t>
            </a:r>
            <a:r>
              <a:rPr lang="en-US" sz="1600" dirty="0"/>
              <a:t>é</a:t>
            </a:r>
            <a:r>
              <a:rPr lang="hu-HU" sz="1600" dirty="0" err="1"/>
              <a:t>sz</a:t>
            </a:r>
            <a:r>
              <a:rPr lang="en-US" sz="1600" dirty="0"/>
              <a:t>í</a:t>
            </a:r>
            <a:r>
              <a:rPr lang="hu-HU" sz="1600" dirty="0"/>
              <a:t>tett kanonikus elemző t</a:t>
            </a:r>
            <a:r>
              <a:rPr lang="en-US" sz="1600" dirty="0"/>
              <a:t>á</a:t>
            </a:r>
            <a:r>
              <a:rPr lang="hu-HU" sz="1600" dirty="0" err="1"/>
              <a:t>bl</a:t>
            </a:r>
            <a:r>
              <a:rPr lang="en-US" sz="1600" dirty="0"/>
              <a:t>á</a:t>
            </a:r>
            <a:r>
              <a:rPr lang="hu-HU" sz="1600" dirty="0" err="1"/>
              <a:t>zatok</a:t>
            </a:r>
            <a:r>
              <a:rPr lang="hu-HU" sz="1600" dirty="0"/>
              <a:t> kit</a:t>
            </a:r>
            <a:r>
              <a:rPr lang="en-US" sz="1600" dirty="0"/>
              <a:t>ö</a:t>
            </a:r>
            <a:r>
              <a:rPr lang="hu-HU" sz="1600" dirty="0" err="1"/>
              <a:t>lt</a:t>
            </a:r>
            <a:r>
              <a:rPr lang="en-US" sz="1600" dirty="0"/>
              <a:t>é</a:t>
            </a:r>
            <a:r>
              <a:rPr lang="hu-HU" sz="1600" dirty="0"/>
              <a:t>se </a:t>
            </a:r>
            <a:r>
              <a:rPr lang="hu-HU" sz="1600" dirty="0" err="1"/>
              <a:t>konflik</a:t>
            </a:r>
            <a:r>
              <a:rPr lang="en-US" sz="1600" dirty="0" err="1"/>
              <a:t>tusmentes</a:t>
            </a:r>
            <a:r>
              <a:rPr lang="en-US" sz="1600" dirty="0"/>
              <a:t>.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-27709" y="900270"/>
            <a:ext cx="8721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Az LR(1) elemző működése a következőképpen adható meg </a:t>
            </a:r>
            <a:r>
              <a:rPr lang="en-US" sz="1600" dirty="0"/>
              <a:t>:</a:t>
            </a:r>
            <a:endParaRPr lang="hu-HU" sz="1600" dirty="0"/>
          </a:p>
          <a:p>
            <a:r>
              <a:rPr lang="hu-HU" sz="1600" dirty="0"/>
              <a:t>Az elemző verme egy</a:t>
            </a:r>
            <a:r>
              <a:rPr lang="en-US" sz="1600" dirty="0"/>
              <a:t> ”</a:t>
            </a:r>
            <a:r>
              <a:rPr lang="hu-HU" sz="1600" dirty="0"/>
              <a:t>dupla verem”, azaz egy </a:t>
            </a:r>
            <a:r>
              <a:rPr lang="hu-HU" sz="1600" dirty="0" err="1"/>
              <a:t>push</a:t>
            </a:r>
            <a:r>
              <a:rPr lang="hu-HU" sz="1600" dirty="0"/>
              <a:t> vagy pop művelettel</a:t>
            </a:r>
            <a:r>
              <a:rPr lang="en-US" sz="1600" dirty="0"/>
              <a:t> </a:t>
            </a:r>
            <a:r>
              <a:rPr lang="en-US" sz="1600" dirty="0" err="1"/>
              <a:t>két</a:t>
            </a:r>
            <a:r>
              <a:rPr lang="en-US" sz="1600" dirty="0"/>
              <a:t> </a:t>
            </a:r>
            <a:r>
              <a:rPr lang="en-US" sz="1600" dirty="0" err="1"/>
              <a:t>információt</a:t>
            </a:r>
            <a:r>
              <a:rPr lang="en-US" sz="1600" dirty="0"/>
              <a:t> </a:t>
            </a:r>
            <a:r>
              <a:rPr lang="en-US" sz="1600" dirty="0" err="1"/>
              <a:t>írunk</a:t>
            </a:r>
            <a:r>
              <a:rPr lang="en-US" sz="1600" dirty="0"/>
              <a:t> </a:t>
            </a:r>
            <a:r>
              <a:rPr lang="en-US" sz="1600" dirty="0" err="1"/>
              <a:t>vagy</a:t>
            </a:r>
            <a:r>
              <a:rPr lang="en-US" sz="1600" dirty="0"/>
              <a:t> </a:t>
            </a:r>
            <a:r>
              <a:rPr lang="en-US" sz="1600" dirty="0" err="1"/>
              <a:t>olvasunk</a:t>
            </a:r>
            <a:r>
              <a:rPr lang="en-US" sz="1600" dirty="0"/>
              <a:t>. A </a:t>
            </a:r>
            <a:r>
              <a:rPr lang="en-US" sz="1600" dirty="0" err="1"/>
              <a:t>verem</a:t>
            </a:r>
            <a:r>
              <a:rPr lang="en-US" sz="1600" dirty="0"/>
              <a:t> </a:t>
            </a:r>
            <a:r>
              <a:rPr lang="en-US" sz="1600" dirty="0" err="1"/>
              <a:t>szimbólumpárokat</a:t>
            </a:r>
            <a:r>
              <a:rPr lang="en-US" sz="1600" dirty="0"/>
              <a:t> </a:t>
            </a:r>
            <a:r>
              <a:rPr lang="en-US" sz="1600" dirty="0" err="1"/>
              <a:t>tartalmaz</a:t>
            </a:r>
            <a:r>
              <a:rPr lang="en-US" sz="1600" dirty="0"/>
              <a:t>, </a:t>
            </a:r>
            <a:r>
              <a:rPr lang="hu-HU" sz="1600" dirty="0"/>
              <a:t>a párok első elemében egy terminális vagy </a:t>
            </a:r>
            <a:r>
              <a:rPr lang="hu-HU" sz="1600" dirty="0" err="1"/>
              <a:t>nemterminális</a:t>
            </a:r>
            <a:r>
              <a:rPr lang="hu-HU" sz="1600" dirty="0"/>
              <a:t> szimbólumot tárolunk, a második elemben pedig az automata állapotának sorszámát. A verem</a:t>
            </a:r>
            <a:r>
              <a:rPr lang="en-US" sz="1600" dirty="0"/>
              <a:t> </a:t>
            </a:r>
            <a:r>
              <a:rPr lang="hu-HU" sz="1600" dirty="0"/>
              <a:t>kezdeti tartalma legyen #0.</a:t>
            </a:r>
            <a:endParaRPr lang="en-US" sz="16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0" y="2223709"/>
            <a:ext cx="90903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Az elemző </a:t>
            </a:r>
            <a:r>
              <a:rPr lang="en-US" sz="1600" dirty="0"/>
              <a:t>á</a:t>
            </a:r>
            <a:r>
              <a:rPr lang="hu-HU" sz="1600" dirty="0" err="1"/>
              <a:t>llapot</a:t>
            </a:r>
            <a:r>
              <a:rPr lang="en-US" sz="1600" dirty="0"/>
              <a:t>á</a:t>
            </a:r>
            <a:r>
              <a:rPr lang="hu-HU" sz="1600" dirty="0"/>
              <a:t>t egy kettőssel írjuk le, a kettős első eleme legyen a</a:t>
            </a:r>
            <a:r>
              <a:rPr lang="en-US" sz="1600" dirty="0"/>
              <a:t> </a:t>
            </a:r>
            <a:r>
              <a:rPr lang="hu-HU" sz="1600" dirty="0"/>
              <a:t>verem tartalma, a második elem </a:t>
            </a:r>
            <a:endParaRPr lang="en-US" sz="1600" dirty="0"/>
          </a:p>
          <a:p>
            <a:r>
              <a:rPr lang="hu-HU" sz="1600" dirty="0"/>
              <a:t>pedig a bemenő szimbólumsorozat még nem</a:t>
            </a:r>
            <a:r>
              <a:rPr lang="en-US" sz="1600" dirty="0"/>
              <a:t> </a:t>
            </a:r>
            <a:r>
              <a:rPr lang="hu-HU" sz="1600" dirty="0"/>
              <a:t>elemzett része. Az elemző </a:t>
            </a:r>
            <a:r>
              <a:rPr lang="hu-HU" sz="1600" dirty="0" err="1"/>
              <a:t>kezdőallapota</a:t>
            </a:r>
            <a:r>
              <a:rPr lang="hu-HU" sz="1600" dirty="0"/>
              <a:t> tehát (#0, z#), ahol z </a:t>
            </a:r>
            <a:endParaRPr lang="en-US" sz="1600" dirty="0"/>
          </a:p>
          <a:p>
            <a:r>
              <a:rPr lang="hu-HU" sz="1600" dirty="0"/>
              <a:t>az elemezendő</a:t>
            </a:r>
            <a:r>
              <a:rPr lang="en-US" sz="1600" dirty="0"/>
              <a:t> </a:t>
            </a:r>
            <a:r>
              <a:rPr lang="hu-HU" sz="1600" dirty="0"/>
              <a:t>szimbólumsorozat. Az elemzés sikeresen befejeződik, azaz az elemző a v</a:t>
            </a:r>
            <a:r>
              <a:rPr lang="en-US" sz="1600" dirty="0"/>
              <a:t>é</a:t>
            </a:r>
            <a:r>
              <a:rPr lang="hu-HU" sz="1600" dirty="0"/>
              <a:t>g</a:t>
            </a:r>
            <a:r>
              <a:rPr lang="en-US" sz="1600" dirty="0"/>
              <a:t>á</a:t>
            </a:r>
            <a:r>
              <a:rPr lang="hu-HU" sz="1600" dirty="0" err="1"/>
              <a:t>llapotba</a:t>
            </a:r>
            <a:r>
              <a:rPr lang="hu-HU" sz="1600" dirty="0"/>
              <a:t> kerül, </a:t>
            </a:r>
            <a:endParaRPr lang="en-US" sz="1600" dirty="0"/>
          </a:p>
          <a:p>
            <a:r>
              <a:rPr lang="hu-HU" sz="1600" dirty="0"/>
              <a:t>ha a verem tartalma ismét #0, és az elemzéssel az elemezendő</a:t>
            </a:r>
            <a:r>
              <a:rPr lang="en-US" sz="1600" dirty="0"/>
              <a:t> </a:t>
            </a:r>
            <a:r>
              <a:rPr lang="en-US" sz="1600" dirty="0" err="1"/>
              <a:t>szimbólumsorozat</a:t>
            </a:r>
            <a:r>
              <a:rPr lang="en-US" sz="1600" dirty="0"/>
              <a:t> </a:t>
            </a:r>
            <a:r>
              <a:rPr lang="en-US" sz="1600" dirty="0" err="1"/>
              <a:t>végére</a:t>
            </a:r>
            <a:r>
              <a:rPr lang="en-US" sz="1600" dirty="0"/>
              <a:t> </a:t>
            </a:r>
            <a:r>
              <a:rPr lang="en-US" sz="1600" dirty="0" err="1"/>
              <a:t>értünk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206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4965" y="0"/>
            <a:ext cx="905283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hu-HU" sz="1600" dirty="0"/>
              <a:t>Tegyük fel, hogy az elemző pillanatnyi állapota a (#0 . . . </a:t>
            </a:r>
            <a:r>
              <a:rPr lang="hu-HU" sz="1600" dirty="0" err="1"/>
              <a:t>Y</a:t>
            </a:r>
            <a:r>
              <a:rPr lang="hu-HU" sz="1600" baseline="-25000" dirty="0" err="1"/>
              <a:t>k</a:t>
            </a:r>
            <a:r>
              <a:rPr lang="hu-HU" sz="1600" dirty="0" err="1"/>
              <a:t>i</a:t>
            </a:r>
            <a:r>
              <a:rPr lang="hu-HU" sz="1600" baseline="-25000" dirty="0" err="1"/>
              <a:t>k</a:t>
            </a:r>
            <a:r>
              <a:rPr lang="hu-HU" sz="1600" dirty="0"/>
              <a:t>, </a:t>
            </a:r>
            <a:r>
              <a:rPr lang="hu-HU" sz="1600" dirty="0" err="1"/>
              <a:t>ay</a:t>
            </a:r>
            <a:r>
              <a:rPr lang="hu-HU" sz="1600" dirty="0"/>
              <a:t>#) kettőssel írható le. Ekkor az elemző következő lépését az </a:t>
            </a:r>
            <a:r>
              <a:rPr lang="hu-HU" sz="1600" dirty="0" err="1"/>
              <a:t>action</a:t>
            </a:r>
            <a:r>
              <a:rPr lang="hu-HU" sz="1600" dirty="0"/>
              <a:t>[</a:t>
            </a:r>
            <a:r>
              <a:rPr lang="hu-HU" sz="1600" dirty="0" err="1"/>
              <a:t>i</a:t>
            </a:r>
            <a:r>
              <a:rPr lang="hu-HU" sz="1600" baseline="-25000" dirty="0" err="1"/>
              <a:t>k</a:t>
            </a:r>
            <a:r>
              <a:rPr lang="hu-HU" sz="1600" dirty="0"/>
              <a:t>, a] adat határozza</a:t>
            </a:r>
            <a:r>
              <a:rPr lang="en-US" sz="1600" dirty="0"/>
              <a:t> meg.</a:t>
            </a:r>
          </a:p>
          <a:p>
            <a:r>
              <a:rPr lang="hu-HU" sz="1600" dirty="0"/>
              <a:t>Az állapotátmenetek a következők:</a:t>
            </a:r>
          </a:p>
          <a:p>
            <a:r>
              <a:rPr lang="en-US" sz="1600" dirty="0"/>
              <a:t>• Ha action[</a:t>
            </a:r>
            <a:r>
              <a:rPr lang="en-US" sz="1600" dirty="0" err="1"/>
              <a:t>i</a:t>
            </a:r>
            <a:r>
              <a:rPr lang="en-US" sz="1600" baseline="-25000" dirty="0" err="1"/>
              <a:t>k</a:t>
            </a:r>
            <a:r>
              <a:rPr lang="en-US" sz="1600" dirty="0"/>
              <a:t>, a] = </a:t>
            </a:r>
            <a:r>
              <a:rPr lang="en-US" sz="1600" dirty="0" err="1"/>
              <a:t>st</a:t>
            </a:r>
            <a:r>
              <a:rPr lang="en-US" sz="1600" dirty="0"/>
              <a:t>, </a:t>
            </a:r>
            <a:r>
              <a:rPr lang="en-US" sz="1600" dirty="0" err="1"/>
              <a:t>azaz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automata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léptetést</a:t>
            </a:r>
            <a:r>
              <a:rPr lang="en-US" sz="1600" dirty="0"/>
              <a:t> </a:t>
            </a:r>
            <a:r>
              <a:rPr lang="en-US" sz="1600" dirty="0" err="1"/>
              <a:t>hajt</a:t>
            </a:r>
            <a:r>
              <a:rPr lang="en-US" sz="1600" dirty="0"/>
              <a:t> </a:t>
            </a:r>
            <a:r>
              <a:rPr lang="en-US" sz="1600" dirty="0" err="1"/>
              <a:t>végre</a:t>
            </a:r>
            <a:r>
              <a:rPr lang="en-US" sz="1600" dirty="0"/>
              <a:t>, </a:t>
            </a:r>
            <a:r>
              <a:rPr lang="en-US" sz="1600" dirty="0" err="1"/>
              <a:t>akkor</a:t>
            </a:r>
            <a:r>
              <a:rPr lang="en-US" sz="1600" dirty="0"/>
              <a:t> </a:t>
            </a:r>
            <a:r>
              <a:rPr lang="hu-HU" sz="1600" dirty="0"/>
              <a:t>a bemenet soron következő a szimbóluma és az új állapot i</a:t>
            </a:r>
            <a:r>
              <a:rPr lang="en-US" sz="1600" baseline="-25000" dirty="0"/>
              <a:t>t</a:t>
            </a:r>
            <a:r>
              <a:rPr lang="hu-HU" sz="1600" dirty="0"/>
              <a:t> sorszáma</a:t>
            </a:r>
            <a:r>
              <a:rPr lang="en-US" sz="1600" dirty="0"/>
              <a:t> </a:t>
            </a:r>
            <a:r>
              <a:rPr lang="en-US" sz="1600" dirty="0" err="1"/>
              <a:t>kerüljön</a:t>
            </a:r>
            <a:r>
              <a:rPr lang="en-US" sz="1600" dirty="0"/>
              <a:t> a </a:t>
            </a:r>
            <a:r>
              <a:rPr lang="en-US" sz="1600" dirty="0" err="1"/>
              <a:t>verembe</a:t>
            </a:r>
            <a:r>
              <a:rPr lang="en-US" sz="1600" dirty="0"/>
              <a:t>, </a:t>
            </a:r>
            <a:r>
              <a:rPr lang="en-US" sz="1600" dirty="0" err="1"/>
              <a:t>azaz</a:t>
            </a:r>
            <a:endParaRPr lang="en-US" sz="1600" dirty="0"/>
          </a:p>
          <a:p>
            <a:r>
              <a:rPr lang="en-US" sz="1600" dirty="0"/>
              <a:t>(#0 . . . </a:t>
            </a:r>
            <a:r>
              <a:rPr lang="en-US" sz="1600" dirty="0" err="1"/>
              <a:t>Y</a:t>
            </a:r>
            <a:r>
              <a:rPr lang="en-US" sz="1600" baseline="-25000" dirty="0" err="1"/>
              <a:t>k</a:t>
            </a:r>
            <a:r>
              <a:rPr lang="en-US" sz="1600" dirty="0" err="1"/>
              <a:t>i</a:t>
            </a:r>
            <a:r>
              <a:rPr lang="en-US" sz="1600" baseline="-25000" dirty="0" err="1"/>
              <a:t>k</a:t>
            </a:r>
            <a:r>
              <a:rPr lang="en-US" sz="1600" dirty="0"/>
              <a:t>, ay#) → (#0 . . . </a:t>
            </a:r>
            <a:r>
              <a:rPr lang="en-US" sz="1600" dirty="0" err="1"/>
              <a:t>Y</a:t>
            </a:r>
            <a:r>
              <a:rPr lang="en-US" sz="1600" baseline="-25000" dirty="0" err="1"/>
              <a:t>k</a:t>
            </a:r>
            <a:r>
              <a:rPr lang="en-US" sz="1600" dirty="0" err="1"/>
              <a:t>i</a:t>
            </a:r>
            <a:r>
              <a:rPr lang="en-US" sz="1600" baseline="-25000" dirty="0" err="1"/>
              <a:t>k</a:t>
            </a:r>
            <a:r>
              <a:rPr lang="en-US" sz="1600" dirty="0" err="1"/>
              <a:t>ai</a:t>
            </a:r>
            <a:r>
              <a:rPr lang="en-US" sz="1600" baseline="-25000" dirty="0" err="1"/>
              <a:t>t</a:t>
            </a:r>
            <a:r>
              <a:rPr lang="en-US" sz="1600" dirty="0"/>
              <a:t> y#) .</a:t>
            </a:r>
          </a:p>
          <a:p>
            <a:r>
              <a:rPr lang="en-US" sz="1600" dirty="0"/>
              <a:t>• Ha action[</a:t>
            </a:r>
            <a:r>
              <a:rPr lang="en-US" sz="1600" dirty="0" err="1"/>
              <a:t>i</a:t>
            </a:r>
            <a:r>
              <a:rPr lang="en-US" sz="1600" baseline="-25000" dirty="0" err="1"/>
              <a:t>k</a:t>
            </a:r>
            <a:r>
              <a:rPr lang="en-US" sz="1600" dirty="0"/>
              <a:t>, a] = </a:t>
            </a:r>
            <a:r>
              <a:rPr lang="en-US" sz="1600" dirty="0" err="1"/>
              <a:t>rt</a:t>
            </a:r>
            <a:r>
              <a:rPr lang="en-US" sz="1600" dirty="0"/>
              <a:t>, </a:t>
            </a:r>
            <a:r>
              <a:rPr lang="en-US" sz="1600" dirty="0" err="1"/>
              <a:t>akkor</a:t>
            </a:r>
            <a:r>
              <a:rPr lang="en-US" sz="1600" dirty="0"/>
              <a:t> a t-</a:t>
            </a:r>
            <a:r>
              <a:rPr lang="en-US" sz="1600" dirty="0" err="1"/>
              <a:t>edik</a:t>
            </a:r>
            <a:r>
              <a:rPr lang="en-US" sz="1600" dirty="0"/>
              <a:t> </a:t>
            </a:r>
            <a:r>
              <a:rPr lang="en-US" sz="1600" dirty="0" err="1"/>
              <a:t>szabály</a:t>
            </a:r>
            <a:r>
              <a:rPr lang="en-US" sz="1600" dirty="0"/>
              <a:t>, </a:t>
            </a:r>
            <a:r>
              <a:rPr lang="en-US" sz="1600" dirty="0" err="1"/>
              <a:t>az</a:t>
            </a:r>
            <a:r>
              <a:rPr lang="en-US" sz="1600" dirty="0"/>
              <a:t> A → </a:t>
            </a:r>
            <a:r>
              <a:rPr lang="el-GR" sz="1600" dirty="0"/>
              <a:t>α </a:t>
            </a:r>
            <a:r>
              <a:rPr lang="en-US" sz="1600" dirty="0" err="1"/>
              <a:t>szabály</a:t>
            </a:r>
            <a:r>
              <a:rPr lang="en-US" sz="1600" dirty="0"/>
              <a:t> </a:t>
            </a:r>
            <a:r>
              <a:rPr lang="en-US" sz="1600" dirty="0" err="1"/>
              <a:t>szerint</a:t>
            </a:r>
            <a:r>
              <a:rPr lang="en-US" sz="1600" dirty="0"/>
              <a:t> </a:t>
            </a:r>
            <a:r>
              <a:rPr lang="hu-HU" sz="1600" dirty="0"/>
              <a:t>kell redukálni. Először töröljük a verem |</a:t>
            </a:r>
            <a:r>
              <a:rPr lang="el-GR" sz="1600" dirty="0"/>
              <a:t>α| </a:t>
            </a:r>
            <a:r>
              <a:rPr lang="hu-HU" sz="1600" dirty="0"/>
              <a:t>darab sorát, azaz 2|</a:t>
            </a:r>
            <a:r>
              <a:rPr lang="el-GR" sz="1600" dirty="0"/>
              <a:t>α| </a:t>
            </a:r>
            <a:r>
              <a:rPr lang="hu-HU" sz="1600" dirty="0"/>
              <a:t>elemét.</a:t>
            </a:r>
            <a:r>
              <a:rPr lang="en-US" sz="1600" dirty="0"/>
              <a:t> </a:t>
            </a:r>
            <a:r>
              <a:rPr lang="en-US" sz="1600" dirty="0" err="1"/>
              <a:t>Ezután</a:t>
            </a:r>
            <a:r>
              <a:rPr lang="en-US" sz="1600" dirty="0"/>
              <a:t> </a:t>
            </a:r>
            <a:r>
              <a:rPr lang="en-US" sz="1600" dirty="0" err="1"/>
              <a:t>határozzuk</a:t>
            </a:r>
            <a:r>
              <a:rPr lang="en-US" sz="1600" dirty="0"/>
              <a:t> meg a </a:t>
            </a:r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en-US" sz="1600" dirty="0" err="1"/>
              <a:t>táblázatból</a:t>
            </a:r>
            <a:r>
              <a:rPr lang="en-US" sz="1600" dirty="0"/>
              <a:t>, </a:t>
            </a:r>
            <a:r>
              <a:rPr lang="en-US" sz="1600" dirty="0" err="1"/>
              <a:t>hogy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automata a </a:t>
            </a:r>
            <a:r>
              <a:rPr lang="en-US" sz="1600" dirty="0" err="1"/>
              <a:t>törlés</a:t>
            </a:r>
            <a:endParaRPr lang="en-US" sz="1600" dirty="0"/>
          </a:p>
          <a:p>
            <a:r>
              <a:rPr lang="hu-HU" sz="1600" dirty="0"/>
              <a:t>után a verem tetejére kerülő állapotból az A hatására melyik állapotba</a:t>
            </a:r>
            <a:r>
              <a:rPr lang="en-US" sz="1600" dirty="0"/>
              <a:t> </a:t>
            </a:r>
            <a:r>
              <a:rPr lang="en-US" sz="1600" dirty="0" err="1"/>
              <a:t>kerül</a:t>
            </a:r>
            <a:r>
              <a:rPr lang="en-US" sz="1600" dirty="0"/>
              <a:t>, </a:t>
            </a:r>
            <a:r>
              <a:rPr lang="en-US" sz="1600" dirty="0" err="1"/>
              <a:t>majd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A </a:t>
            </a:r>
            <a:r>
              <a:rPr lang="en-US" sz="1600" dirty="0" err="1"/>
              <a:t>szimbólumot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a </a:t>
            </a:r>
            <a:r>
              <a:rPr lang="en-US" sz="1600" dirty="0" err="1"/>
              <a:t>meghatározott</a:t>
            </a:r>
            <a:r>
              <a:rPr lang="en-US" sz="1600" dirty="0"/>
              <a:t> </a:t>
            </a:r>
            <a:r>
              <a:rPr lang="en-US" sz="1600" dirty="0" err="1"/>
              <a:t>állapotsorszámot</a:t>
            </a:r>
            <a:r>
              <a:rPr lang="fi-FI" sz="1600" dirty="0"/>
              <a:t> </a:t>
            </a:r>
            <a:r>
              <a:rPr lang="en-US" sz="1600" dirty="0" err="1"/>
              <a:t>írjuk</a:t>
            </a:r>
            <a:r>
              <a:rPr lang="en-US" sz="1600" dirty="0"/>
              <a:t> be a </a:t>
            </a:r>
            <a:r>
              <a:rPr lang="en-US" sz="1600" dirty="0" err="1"/>
              <a:t>verembe</a:t>
            </a:r>
            <a:r>
              <a:rPr lang="en-US" sz="1600" dirty="0"/>
              <a:t>.</a:t>
            </a:r>
          </a:p>
          <a:p>
            <a:r>
              <a:rPr lang="en-US" sz="1600" dirty="0"/>
              <a:t>(#0 . . . Y</a:t>
            </a:r>
            <a:r>
              <a:rPr lang="en-US" sz="1600" baseline="-25000" dirty="0"/>
              <a:t>k−r</a:t>
            </a:r>
            <a:r>
              <a:rPr lang="en-US" sz="1600" dirty="0"/>
              <a:t>i</a:t>
            </a:r>
            <a:r>
              <a:rPr lang="en-US" sz="1600" baseline="-25000" dirty="0"/>
              <a:t>k−r</a:t>
            </a:r>
            <a:r>
              <a:rPr lang="en-US" sz="1600" dirty="0"/>
              <a:t>Y</a:t>
            </a:r>
            <a:r>
              <a:rPr lang="en-US" sz="1600" baseline="-25000" dirty="0"/>
              <a:t>k−r+1</a:t>
            </a:r>
            <a:r>
              <a:rPr lang="en-US" sz="1600" dirty="0"/>
              <a:t>i</a:t>
            </a:r>
            <a:r>
              <a:rPr lang="en-US" sz="1600" baseline="-25000" dirty="0"/>
              <a:t>k−r+1 </a:t>
            </a:r>
            <a:r>
              <a:rPr lang="en-US" sz="1600" dirty="0"/>
              <a:t>. . . </a:t>
            </a:r>
            <a:r>
              <a:rPr lang="en-US" sz="1600" dirty="0" err="1"/>
              <a:t>Y</a:t>
            </a:r>
            <a:r>
              <a:rPr lang="en-US" sz="1600" baseline="-25000" dirty="0" err="1"/>
              <a:t>k</a:t>
            </a:r>
            <a:r>
              <a:rPr lang="en-US" sz="1600" dirty="0" err="1"/>
              <a:t>i</a:t>
            </a:r>
            <a:r>
              <a:rPr lang="en-US" sz="1600" baseline="-25000" dirty="0" err="1"/>
              <a:t>k</a:t>
            </a:r>
            <a:r>
              <a:rPr lang="en-US" sz="1600" dirty="0"/>
              <a:t>, y#) → (#0 . . . </a:t>
            </a:r>
            <a:r>
              <a:rPr lang="en-US" sz="1600" dirty="0" err="1"/>
              <a:t>Y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−r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baseline="-25000" dirty="0" err="1"/>
              <a:t>k−r</a:t>
            </a:r>
            <a:r>
              <a:rPr lang="en-US" sz="1600" dirty="0" err="1"/>
              <a:t>Ai</a:t>
            </a:r>
            <a:r>
              <a:rPr lang="en-US" sz="1600" baseline="-25000" dirty="0" err="1"/>
              <a:t>t</a:t>
            </a:r>
            <a:r>
              <a:rPr lang="en-US" sz="1600" dirty="0"/>
              <a:t>, y#) ,</a:t>
            </a:r>
          </a:p>
          <a:p>
            <a:r>
              <a:rPr lang="pt-BR" sz="1600" dirty="0"/>
              <a:t>ahol |α| = r, és goto[i</a:t>
            </a:r>
            <a:r>
              <a:rPr lang="pt-BR" sz="1600" baseline="-25000" dirty="0"/>
              <a:t>k−r </a:t>
            </a:r>
            <a:r>
              <a:rPr lang="pt-BR" sz="1600" dirty="0"/>
              <a:t>,A] = i</a:t>
            </a:r>
            <a:r>
              <a:rPr lang="pt-BR" sz="1600" baseline="-25000" dirty="0"/>
              <a:t>t</a:t>
            </a:r>
            <a:r>
              <a:rPr lang="pt-BR" sz="1600" dirty="0"/>
              <a:t>.</a:t>
            </a:r>
          </a:p>
          <a:p>
            <a:r>
              <a:rPr lang="hu-HU" sz="1600" dirty="0"/>
              <a:t>• Ha </a:t>
            </a:r>
            <a:r>
              <a:rPr lang="hu-HU" sz="1600" dirty="0" err="1"/>
              <a:t>action</a:t>
            </a:r>
            <a:r>
              <a:rPr lang="hu-HU" sz="1600" dirty="0"/>
              <a:t>[</a:t>
            </a:r>
            <a:r>
              <a:rPr lang="hu-HU" sz="1600" dirty="0" err="1"/>
              <a:t>i</a:t>
            </a:r>
            <a:r>
              <a:rPr lang="hu-HU" sz="1600" baseline="-25000" dirty="0" err="1"/>
              <a:t>k</a:t>
            </a:r>
            <a:r>
              <a:rPr lang="hu-HU" sz="1600" dirty="0"/>
              <a:t>, a] = elfogad, akkor az elemzés a veremből való törlés után</a:t>
            </a:r>
            <a:r>
              <a:rPr lang="en-US" sz="1600" dirty="0"/>
              <a:t> </a:t>
            </a:r>
            <a:r>
              <a:rPr lang="hu-HU" sz="1600" dirty="0"/>
              <a:t>befejeződik, az elemző az elemzett szöveget elfogadja.</a:t>
            </a:r>
          </a:p>
          <a:p>
            <a:r>
              <a:rPr lang="hu-HU" sz="1600" dirty="0"/>
              <a:t>• Ha </a:t>
            </a:r>
            <a:r>
              <a:rPr lang="hu-HU" sz="1600" dirty="0" err="1"/>
              <a:t>action</a:t>
            </a:r>
            <a:r>
              <a:rPr lang="hu-HU" sz="1600" dirty="0"/>
              <a:t>[</a:t>
            </a:r>
            <a:r>
              <a:rPr lang="hu-HU" sz="1600" dirty="0" err="1"/>
              <a:t>i</a:t>
            </a:r>
            <a:r>
              <a:rPr lang="hu-HU" sz="1600" baseline="-25000" dirty="0" err="1"/>
              <a:t>k</a:t>
            </a:r>
            <a:r>
              <a:rPr lang="hu-HU" sz="1600" dirty="0"/>
              <a:t>, a] = hiba, akkor az elemzés befejeződik, az elemző az el</a:t>
            </a:r>
            <a:r>
              <a:rPr lang="en-US" sz="1600" dirty="0" err="1"/>
              <a:t>emzett</a:t>
            </a:r>
            <a:r>
              <a:rPr lang="en-US" sz="1600" dirty="0"/>
              <a:t> </a:t>
            </a:r>
            <a:r>
              <a:rPr lang="en-US" sz="1600" dirty="0" err="1"/>
              <a:t>szövegben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a </a:t>
            </a:r>
            <a:r>
              <a:rPr lang="en-US" sz="1600" dirty="0" err="1"/>
              <a:t>szimbólumnál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szintaktikai</a:t>
            </a:r>
            <a:r>
              <a:rPr lang="en-US" sz="1600" dirty="0"/>
              <a:t> </a:t>
            </a:r>
            <a:r>
              <a:rPr lang="en-US" sz="1600" dirty="0" err="1"/>
              <a:t>hibat</a:t>
            </a:r>
            <a:r>
              <a:rPr lang="en-US" sz="1600" dirty="0"/>
              <a:t> </a:t>
            </a:r>
            <a:r>
              <a:rPr lang="en-US" sz="1600" dirty="0" err="1"/>
              <a:t>detektált</a:t>
            </a:r>
            <a:r>
              <a:rPr lang="en-US" sz="1600" dirty="0"/>
              <a:t>.</a:t>
            </a:r>
          </a:p>
          <a:p>
            <a:r>
              <a:rPr lang="hu-HU" sz="1600" dirty="0"/>
              <a:t>Az LR(1) elemzőt gyakran kanonikus LR(1) elemzőnek is nevezik.</a:t>
            </a:r>
          </a:p>
          <a:p>
            <a:endParaRPr lang="en-US" sz="1600" dirty="0"/>
          </a:p>
          <a:p>
            <a:r>
              <a:rPr lang="hu-HU" sz="1600" dirty="0"/>
              <a:t>Az </a:t>
            </a:r>
            <a:r>
              <a:rPr lang="en-US" sz="1600" dirty="0" err="1"/>
              <a:t>elemző</a:t>
            </a:r>
            <a:r>
              <a:rPr lang="en-US" sz="1600" dirty="0"/>
              <a:t> </a:t>
            </a:r>
            <a:r>
              <a:rPr lang="hu-HU" sz="1600" dirty="0"/>
              <a:t>algoritmus bemenő paramétere az </a:t>
            </a:r>
            <a:r>
              <a:rPr lang="hu-HU" sz="1600" dirty="0" err="1"/>
              <a:t>xay</a:t>
            </a:r>
            <a:r>
              <a:rPr lang="hu-HU" sz="1600" dirty="0"/>
              <a:t> elemezendő szöveg és a T elemző táblázat. Az s′ változó az elemző működését jelzi, működés közben az</a:t>
            </a:r>
            <a:r>
              <a:rPr lang="en-US" sz="1600" dirty="0"/>
              <a:t> s′ </a:t>
            </a:r>
            <a:r>
              <a:rPr lang="en-US" sz="1600" dirty="0" err="1"/>
              <a:t>értéke</a:t>
            </a:r>
            <a:r>
              <a:rPr lang="en-US" sz="1600" dirty="0"/>
              <a:t> </a:t>
            </a:r>
            <a:r>
              <a:rPr lang="en-US" sz="1600" dirty="0" err="1"/>
              <a:t>elemez</a:t>
            </a:r>
            <a:r>
              <a:rPr lang="en-US" sz="1600" dirty="0"/>
              <a:t>,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elemzés</a:t>
            </a:r>
            <a:r>
              <a:rPr lang="en-US" sz="1600" dirty="0"/>
              <a:t> </a:t>
            </a:r>
            <a:r>
              <a:rPr lang="en-US" sz="1600" dirty="0" err="1"/>
              <a:t>befejezésekor</a:t>
            </a:r>
            <a:r>
              <a:rPr lang="en-US" sz="1600" dirty="0"/>
              <a:t> O.K. </a:t>
            </a:r>
            <a:r>
              <a:rPr lang="en-US" sz="1600" dirty="0" err="1"/>
              <a:t>vagy</a:t>
            </a:r>
            <a:r>
              <a:rPr lang="en-US" sz="1600" dirty="0"/>
              <a:t> HIBA. </a:t>
            </a:r>
            <a:r>
              <a:rPr lang="hu-HU" sz="1600" dirty="0"/>
              <a:t>Az elemző az automatának a verem tetején levő </a:t>
            </a:r>
            <a:r>
              <a:rPr lang="hu-HU" sz="1600" dirty="0" err="1"/>
              <a:t>xk</a:t>
            </a:r>
            <a:r>
              <a:rPr lang="hu-HU" sz="1600" dirty="0"/>
              <a:t> ál</a:t>
            </a:r>
            <a:r>
              <a:rPr lang="en-US" sz="1600" dirty="0" err="1"/>
              <a:t>lapota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a </a:t>
            </a:r>
            <a:r>
              <a:rPr lang="en-US" sz="1600" dirty="0" err="1"/>
              <a:t>aktuális</a:t>
            </a:r>
            <a:r>
              <a:rPr lang="en-US" sz="1600" dirty="0"/>
              <a:t> </a:t>
            </a:r>
            <a:r>
              <a:rPr lang="en-US" sz="1600" dirty="0" err="1"/>
              <a:t>szimbólum</a:t>
            </a:r>
            <a:r>
              <a:rPr lang="en-US" sz="1600" dirty="0"/>
              <a:t> </a:t>
            </a:r>
            <a:r>
              <a:rPr lang="en-US" sz="1600" dirty="0" err="1"/>
              <a:t>alapján</a:t>
            </a:r>
            <a:r>
              <a:rPr lang="en-US" sz="1600" dirty="0"/>
              <a:t> a action </a:t>
            </a:r>
            <a:r>
              <a:rPr lang="en-US" sz="1600" dirty="0" err="1"/>
              <a:t>táblázatból</a:t>
            </a:r>
            <a:r>
              <a:rPr lang="en-US" sz="1600" dirty="0"/>
              <a:t> </a:t>
            </a:r>
            <a:r>
              <a:rPr lang="en-US" sz="1600" dirty="0" err="1"/>
              <a:t>meghatározza</a:t>
            </a:r>
            <a:r>
              <a:rPr lang="hu-HU" sz="1600" dirty="0"/>
              <a:t>az elvégzendő műveletet. </a:t>
            </a:r>
            <a:endParaRPr lang="en-US" sz="16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14965" y="5796986"/>
            <a:ext cx="88242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Az algoritmus végeredménye ennek megfelelően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O.K. </a:t>
            </a:r>
            <a:r>
              <a:rPr lang="en-US" sz="1600" dirty="0" err="1"/>
              <a:t>vagy</a:t>
            </a:r>
            <a:r>
              <a:rPr lang="en-US" sz="1600" dirty="0"/>
              <a:t> HIBA </a:t>
            </a:r>
            <a:r>
              <a:rPr lang="en-US" sz="1600" dirty="0" err="1"/>
              <a:t>jelzés</a:t>
            </a:r>
            <a:r>
              <a:rPr lang="en-US" sz="1600" dirty="0"/>
              <a:t>, </a:t>
            </a:r>
            <a:r>
              <a:rPr lang="en-US" sz="1600" dirty="0" err="1"/>
              <a:t>és</a:t>
            </a:r>
            <a:r>
              <a:rPr lang="en-US" sz="1600" dirty="0"/>
              <a:t> </a:t>
            </a:r>
            <a:r>
              <a:rPr lang="en-US" sz="1600" dirty="0" err="1"/>
              <a:t>kimenetként</a:t>
            </a:r>
            <a:r>
              <a:rPr lang="en-US" sz="1600" dirty="0"/>
              <a:t>  </a:t>
            </a:r>
            <a:r>
              <a:rPr lang="en-US" sz="1600" dirty="0" err="1"/>
              <a:t>mindkét</a:t>
            </a:r>
            <a:r>
              <a:rPr lang="en-US" sz="1600" dirty="0"/>
              <a:t> </a:t>
            </a:r>
            <a:r>
              <a:rPr lang="en-US" sz="1600" dirty="0" err="1"/>
              <a:t>esetben</a:t>
            </a:r>
            <a:r>
              <a:rPr lang="en-US" sz="1600" dirty="0"/>
              <a:t> </a:t>
            </a:r>
            <a:r>
              <a:rPr lang="en-US" sz="1600" dirty="0" err="1"/>
              <a:t>megjelenik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el</a:t>
            </a:r>
            <a:r>
              <a:rPr lang="hu-HU" sz="1600" dirty="0" err="1"/>
              <a:t>emző</a:t>
            </a:r>
            <a:r>
              <a:rPr lang="hu-HU" sz="1600" dirty="0"/>
              <a:t> állapota is. szintaktikai hiba esetén az elemző állapot </a:t>
            </a:r>
            <a:r>
              <a:rPr lang="en-US" sz="1600" dirty="0"/>
              <a:t> </a:t>
            </a:r>
            <a:r>
              <a:rPr lang="hu-HU" sz="1600" dirty="0"/>
              <a:t>második elemének</a:t>
            </a:r>
            <a:r>
              <a:rPr lang="en-US" sz="1600" dirty="0"/>
              <a:t> </a:t>
            </a:r>
            <a:r>
              <a:rPr lang="hu-HU" sz="1600" dirty="0"/>
              <a:t>első szimbóluma a hiba helyét adja meg.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811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93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0" y="31053"/>
            <a:ext cx="875246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Jelölés: LR(1) elemek felsorolásának rövidebb leírása kedvéért  </a:t>
            </a:r>
            <a:r>
              <a:rPr lang="hu-HU" sz="1600" b="1" dirty="0"/>
              <a:t>[A</a:t>
            </a:r>
            <a:r>
              <a:rPr lang="en-US" sz="1600" b="1" dirty="0"/>
              <a:t>→</a:t>
            </a:r>
            <a:r>
              <a:rPr lang="hu-HU" sz="1600" b="1" dirty="0"/>
              <a:t> </a:t>
            </a:r>
            <a:r>
              <a:rPr lang="el-GR" sz="1600" b="1" dirty="0"/>
              <a:t>α</a:t>
            </a:r>
            <a:r>
              <a:rPr lang="hu-HU" sz="1600" b="1" dirty="0"/>
              <a:t>.</a:t>
            </a:r>
            <a:r>
              <a:rPr lang="el-GR" sz="1600" b="1" dirty="0"/>
              <a:t> β</a:t>
            </a:r>
            <a:r>
              <a:rPr lang="en-US" sz="1600" b="1" dirty="0"/>
              <a:t> </a:t>
            </a:r>
            <a:r>
              <a:rPr lang="hu-HU" sz="1600" b="1" dirty="0"/>
              <a:t>, a/b] jelentése: </a:t>
            </a:r>
          </a:p>
          <a:p>
            <a:r>
              <a:rPr lang="hu-HU" sz="1600" dirty="0"/>
              <a:t> [A</a:t>
            </a:r>
            <a:r>
              <a:rPr lang="en-US" sz="1600" dirty="0"/>
              <a:t>→</a:t>
            </a:r>
            <a:r>
              <a:rPr lang="hu-HU" sz="1600" dirty="0"/>
              <a:t> </a:t>
            </a:r>
            <a:r>
              <a:rPr lang="el-GR" sz="1600" dirty="0"/>
              <a:t>α</a:t>
            </a:r>
            <a:r>
              <a:rPr lang="hu-HU" sz="1600" dirty="0"/>
              <a:t>.</a:t>
            </a:r>
            <a:r>
              <a:rPr lang="el-GR" sz="1600" dirty="0"/>
              <a:t> β</a:t>
            </a:r>
            <a:r>
              <a:rPr lang="en-US" sz="1600" dirty="0"/>
              <a:t> </a:t>
            </a:r>
            <a:r>
              <a:rPr lang="hu-HU" sz="1600" dirty="0"/>
              <a:t>, a] és [A</a:t>
            </a:r>
            <a:r>
              <a:rPr lang="en-US" sz="1600" dirty="0"/>
              <a:t>→</a:t>
            </a:r>
            <a:r>
              <a:rPr lang="hu-HU" sz="1600" dirty="0"/>
              <a:t> </a:t>
            </a:r>
            <a:r>
              <a:rPr lang="el-GR" sz="1600" dirty="0"/>
              <a:t>α</a:t>
            </a:r>
            <a:r>
              <a:rPr lang="hu-HU" sz="1600" dirty="0"/>
              <a:t>.</a:t>
            </a:r>
            <a:r>
              <a:rPr lang="el-GR" sz="1600" dirty="0"/>
              <a:t> β</a:t>
            </a:r>
            <a:r>
              <a:rPr lang="en-US" sz="1600" dirty="0"/>
              <a:t> </a:t>
            </a:r>
            <a:r>
              <a:rPr lang="hu-HU" sz="1600" dirty="0"/>
              <a:t>, b] LR(1) elemek</a:t>
            </a:r>
          </a:p>
          <a:p>
            <a:endParaRPr lang="hu-HU" sz="1600" dirty="0"/>
          </a:p>
          <a:p>
            <a:r>
              <a:rPr lang="hu-HU" sz="1600" dirty="0"/>
              <a:t>Példa: Legyen adva egy nyelvtan:S</a:t>
            </a:r>
            <a:r>
              <a:rPr lang="en-US" sz="1600" dirty="0"/>
              <a:t> →</a:t>
            </a:r>
            <a:r>
              <a:rPr lang="hu-HU" sz="1600" dirty="0"/>
              <a:t> AA, A</a:t>
            </a:r>
            <a:r>
              <a:rPr lang="en-US" sz="1600" dirty="0"/>
              <a:t> →</a:t>
            </a:r>
            <a:r>
              <a:rPr lang="hu-HU" sz="1600" dirty="0" err="1"/>
              <a:t>aA</a:t>
            </a:r>
            <a:r>
              <a:rPr lang="hu-HU" sz="1600" dirty="0"/>
              <a:t>,A</a:t>
            </a:r>
            <a:r>
              <a:rPr lang="en-US" sz="1600" dirty="0"/>
              <a:t> →</a:t>
            </a:r>
            <a:r>
              <a:rPr lang="hu-HU" sz="1600" dirty="0"/>
              <a:t>b ,</a:t>
            </a:r>
          </a:p>
          <a:p>
            <a:r>
              <a:rPr lang="hu-HU" sz="1600" dirty="0"/>
              <a:t>vesszük a kiegészített nyelvtanát és besorszámozzuk:  (0) S’</a:t>
            </a:r>
            <a:r>
              <a:rPr lang="en-US" sz="1600" dirty="0"/>
              <a:t> →</a:t>
            </a:r>
            <a:r>
              <a:rPr lang="hu-HU" sz="1600" dirty="0"/>
              <a:t> S,(1) S</a:t>
            </a:r>
            <a:r>
              <a:rPr lang="en-US" sz="1600" dirty="0"/>
              <a:t> →</a:t>
            </a:r>
            <a:r>
              <a:rPr lang="hu-HU" sz="1600" dirty="0"/>
              <a:t> AA, (2)A</a:t>
            </a:r>
            <a:r>
              <a:rPr lang="en-US" sz="1600" dirty="0"/>
              <a:t> →</a:t>
            </a:r>
            <a:r>
              <a:rPr lang="hu-HU" sz="1600" dirty="0" err="1"/>
              <a:t>aA</a:t>
            </a:r>
            <a:r>
              <a:rPr lang="hu-HU" sz="1600" dirty="0"/>
              <a:t>,(3)A</a:t>
            </a:r>
            <a:r>
              <a:rPr lang="en-US" sz="1600" dirty="0"/>
              <a:t> →</a:t>
            </a:r>
            <a:r>
              <a:rPr lang="hu-HU" sz="1600" dirty="0"/>
              <a:t>b </a:t>
            </a:r>
          </a:p>
          <a:p>
            <a:r>
              <a:rPr lang="hu-HU" sz="1600" dirty="0"/>
              <a:t>[S’</a:t>
            </a:r>
            <a:r>
              <a:rPr lang="en-US" sz="1600" dirty="0"/>
              <a:t> →</a:t>
            </a:r>
            <a:r>
              <a:rPr lang="hu-HU" sz="1600" dirty="0"/>
              <a:t> .S,#] egy LR(1) elem.</a:t>
            </a:r>
          </a:p>
          <a:p>
            <a:r>
              <a:rPr lang="hu-HU" sz="1600" dirty="0"/>
              <a:t> Erre </a:t>
            </a:r>
            <a:r>
              <a:rPr lang="hu-HU" sz="1600" dirty="0" err="1"/>
              <a:t>closure</a:t>
            </a:r>
            <a:r>
              <a:rPr lang="hu-HU" sz="1600" dirty="0"/>
              <a:t>([S’</a:t>
            </a:r>
            <a:r>
              <a:rPr lang="en-US" sz="1600" dirty="0"/>
              <a:t> →</a:t>
            </a:r>
            <a:r>
              <a:rPr lang="hu-HU" sz="1600" dirty="0"/>
              <a:t>.S,#])={[S’</a:t>
            </a:r>
            <a:r>
              <a:rPr lang="en-US" sz="1600" dirty="0"/>
              <a:t> →</a:t>
            </a:r>
            <a:r>
              <a:rPr lang="hu-HU" sz="1600" dirty="0"/>
              <a:t>.S,#], [S </a:t>
            </a:r>
            <a:r>
              <a:rPr lang="en-US" sz="1600" dirty="0"/>
              <a:t>→</a:t>
            </a:r>
            <a:r>
              <a:rPr lang="hu-HU" sz="1600" dirty="0"/>
              <a:t>.AA,#], [A</a:t>
            </a:r>
            <a:r>
              <a:rPr lang="en-US" sz="1600" dirty="0"/>
              <a:t> →</a:t>
            </a:r>
            <a:r>
              <a:rPr lang="hu-HU" sz="1600" dirty="0"/>
              <a:t>.</a:t>
            </a:r>
            <a:r>
              <a:rPr lang="hu-HU" sz="1600" dirty="0" err="1"/>
              <a:t>aA,a</a:t>
            </a:r>
            <a:r>
              <a:rPr lang="hu-HU" sz="1600" dirty="0"/>
              <a:t>/b], A</a:t>
            </a:r>
            <a:r>
              <a:rPr lang="en-US" sz="1600" dirty="0"/>
              <a:t> →</a:t>
            </a:r>
            <a:r>
              <a:rPr lang="hu-HU" sz="1600" dirty="0"/>
              <a:t>.b,a/b]}.</a:t>
            </a:r>
          </a:p>
          <a:p>
            <a:endParaRPr lang="hu-HU" sz="1600" dirty="0"/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0</a:t>
            </a:r>
            <a:r>
              <a:rPr lang="hu-HU" sz="1600" dirty="0"/>
              <a:t> =</a:t>
            </a:r>
            <a:r>
              <a:rPr lang="hu-HU" sz="1600" dirty="0" err="1"/>
              <a:t>closure</a:t>
            </a:r>
            <a:r>
              <a:rPr lang="hu-HU" sz="1600" dirty="0"/>
              <a:t> ([S’</a:t>
            </a:r>
            <a:r>
              <a:rPr lang="en-US" sz="1600" dirty="0"/>
              <a:t> →</a:t>
            </a:r>
            <a:r>
              <a:rPr lang="hu-HU" sz="1600" dirty="0"/>
              <a:t>.S,#])={[S’</a:t>
            </a:r>
            <a:r>
              <a:rPr lang="en-US" sz="1600" dirty="0"/>
              <a:t> →</a:t>
            </a:r>
            <a:r>
              <a:rPr lang="hu-HU" sz="1600" dirty="0"/>
              <a:t>.S,#],={[S </a:t>
            </a:r>
            <a:r>
              <a:rPr lang="en-US" sz="1600" dirty="0"/>
              <a:t>→</a:t>
            </a:r>
            <a:r>
              <a:rPr lang="hu-HU" sz="1600" dirty="0"/>
              <a:t>.AA,#], [A</a:t>
            </a:r>
            <a:r>
              <a:rPr lang="en-US" sz="1600" dirty="0"/>
              <a:t> →</a:t>
            </a:r>
            <a:r>
              <a:rPr lang="hu-HU" sz="1600" dirty="0"/>
              <a:t>.</a:t>
            </a:r>
            <a:r>
              <a:rPr lang="hu-HU" sz="1600" dirty="0" err="1"/>
              <a:t>aA,a</a:t>
            </a:r>
            <a:r>
              <a:rPr lang="hu-HU" sz="1600" dirty="0"/>
              <a:t>/b], A</a:t>
            </a:r>
            <a:r>
              <a:rPr lang="en-US" sz="1600" dirty="0"/>
              <a:t> →</a:t>
            </a:r>
            <a:r>
              <a:rPr lang="hu-HU" sz="1600" dirty="0"/>
              <a:t>.b,a/b]}.</a:t>
            </a:r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1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0</a:t>
            </a:r>
            <a:r>
              <a:rPr lang="hu-HU" sz="1600" dirty="0"/>
              <a:t> , S)=</a:t>
            </a:r>
            <a:r>
              <a:rPr lang="hu-HU" sz="1600" dirty="0" err="1"/>
              <a:t>closure</a:t>
            </a:r>
            <a:r>
              <a:rPr lang="hu-HU" sz="1600" dirty="0"/>
              <a:t> ([</a:t>
            </a:r>
            <a:r>
              <a:rPr lang="hu-HU" sz="1600" dirty="0" err="1"/>
              <a:t>S</a:t>
            </a:r>
            <a:r>
              <a:rPr lang="hu-HU" sz="1600" dirty="0"/>
              <a:t>’</a:t>
            </a:r>
            <a:r>
              <a:rPr lang="en-US" sz="1600" dirty="0"/>
              <a:t> →</a:t>
            </a:r>
            <a:r>
              <a:rPr lang="hu-HU" sz="1600" dirty="0"/>
              <a:t>S.,#])= {[</a:t>
            </a:r>
            <a:r>
              <a:rPr lang="hu-HU" sz="1600" dirty="0" err="1"/>
              <a:t>S</a:t>
            </a:r>
            <a:r>
              <a:rPr lang="hu-HU" sz="1600" dirty="0"/>
              <a:t>’</a:t>
            </a:r>
            <a:r>
              <a:rPr lang="en-US" sz="1600" dirty="0"/>
              <a:t> →</a:t>
            </a:r>
            <a:r>
              <a:rPr lang="hu-HU" sz="1600" dirty="0"/>
              <a:t>S.,#]}</a:t>
            </a:r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0</a:t>
            </a:r>
            <a:r>
              <a:rPr lang="hu-HU" sz="1600" dirty="0"/>
              <a:t> , A)=</a:t>
            </a:r>
            <a:r>
              <a:rPr lang="hu-HU" sz="1600" dirty="0" err="1"/>
              <a:t>closure</a:t>
            </a:r>
            <a:r>
              <a:rPr lang="hu-HU" sz="1600" dirty="0"/>
              <a:t> ([S</a:t>
            </a:r>
            <a:r>
              <a:rPr lang="en-US" sz="1600" dirty="0"/>
              <a:t> →</a:t>
            </a:r>
            <a:r>
              <a:rPr lang="hu-HU" sz="1600" dirty="0"/>
              <a:t>A.A,#])={ [S</a:t>
            </a:r>
            <a:r>
              <a:rPr lang="en-US" sz="1600" dirty="0"/>
              <a:t> →</a:t>
            </a:r>
            <a:r>
              <a:rPr lang="hu-HU" sz="1600" dirty="0"/>
              <a:t>A.A,#]), [A</a:t>
            </a:r>
            <a:r>
              <a:rPr lang="en-US" sz="1600" dirty="0"/>
              <a:t> →</a:t>
            </a:r>
            <a:r>
              <a:rPr lang="hu-HU" sz="1600" dirty="0"/>
              <a:t>.</a:t>
            </a:r>
            <a:r>
              <a:rPr lang="hu-HU" sz="1600" dirty="0" err="1"/>
              <a:t>aA</a:t>
            </a:r>
            <a:r>
              <a:rPr lang="hu-HU" sz="1600" dirty="0"/>
              <a:t>,#], [A</a:t>
            </a:r>
            <a:r>
              <a:rPr lang="en-US" sz="1600" dirty="0"/>
              <a:t> →</a:t>
            </a:r>
            <a:r>
              <a:rPr lang="hu-HU" sz="1600" dirty="0"/>
              <a:t>.b,#]}</a:t>
            </a:r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3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0</a:t>
            </a:r>
            <a:r>
              <a:rPr lang="hu-HU" sz="1600" dirty="0"/>
              <a:t> , a)=</a:t>
            </a:r>
            <a:r>
              <a:rPr lang="hu-HU" sz="1600" dirty="0" err="1"/>
              <a:t>closure</a:t>
            </a:r>
            <a:r>
              <a:rPr lang="hu-HU" sz="1600" dirty="0"/>
              <a:t> ([</a:t>
            </a:r>
            <a:r>
              <a:rPr lang="hu-HU" sz="1600" dirty="0" err="1"/>
              <a:t>A</a:t>
            </a:r>
            <a:r>
              <a:rPr lang="en-US" sz="1600" dirty="0"/>
              <a:t> →</a:t>
            </a:r>
            <a:r>
              <a:rPr lang="hu-HU" sz="1600" dirty="0" err="1"/>
              <a:t>a.A</a:t>
            </a:r>
            <a:r>
              <a:rPr lang="hu-HU" sz="1600" dirty="0"/>
              <a:t>,a/b])= {[A</a:t>
            </a:r>
            <a:r>
              <a:rPr lang="en-US" sz="1600" dirty="0"/>
              <a:t>→</a:t>
            </a:r>
            <a:r>
              <a:rPr lang="hu-HU" sz="1600" dirty="0" err="1"/>
              <a:t>a.A</a:t>
            </a:r>
            <a:r>
              <a:rPr lang="hu-HU" sz="1600" dirty="0"/>
              <a:t>,a/b], [A</a:t>
            </a:r>
            <a:r>
              <a:rPr lang="en-US" sz="1600" dirty="0"/>
              <a:t>→</a:t>
            </a:r>
            <a:r>
              <a:rPr lang="hu-HU" sz="1600" dirty="0"/>
              <a:t>.</a:t>
            </a:r>
            <a:r>
              <a:rPr lang="hu-HU" sz="1600" dirty="0" err="1"/>
              <a:t>aA</a:t>
            </a:r>
            <a:r>
              <a:rPr lang="hu-HU" sz="1600" dirty="0"/>
              <a:t>,a/b], [A</a:t>
            </a:r>
            <a:r>
              <a:rPr lang="en-US" sz="1600" dirty="0"/>
              <a:t>→</a:t>
            </a:r>
            <a:r>
              <a:rPr lang="hu-HU" sz="1600" dirty="0"/>
              <a:t>.b,a/b]}</a:t>
            </a:r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4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0</a:t>
            </a:r>
            <a:r>
              <a:rPr lang="hu-HU" sz="1600" dirty="0"/>
              <a:t> , b)=</a:t>
            </a:r>
            <a:r>
              <a:rPr lang="hu-HU" sz="1600" dirty="0" err="1"/>
              <a:t>closure</a:t>
            </a:r>
            <a:r>
              <a:rPr lang="hu-HU" sz="1600" dirty="0"/>
              <a:t> ([A</a:t>
            </a:r>
            <a:r>
              <a:rPr lang="en-US" sz="1600" dirty="0"/>
              <a:t> →</a:t>
            </a:r>
            <a:r>
              <a:rPr lang="hu-HU" sz="1600" dirty="0"/>
              <a:t>b.,a/b])= {[A</a:t>
            </a:r>
            <a:r>
              <a:rPr lang="en-US" sz="1600" dirty="0"/>
              <a:t> →</a:t>
            </a:r>
            <a:r>
              <a:rPr lang="hu-HU" sz="1600" dirty="0"/>
              <a:t>b.,a/b]}</a:t>
            </a:r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5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, A)=</a:t>
            </a:r>
            <a:r>
              <a:rPr lang="hu-HU" sz="1600" dirty="0" err="1"/>
              <a:t>closure</a:t>
            </a:r>
            <a:r>
              <a:rPr lang="hu-HU" sz="1600" dirty="0"/>
              <a:t> ([S</a:t>
            </a:r>
            <a:r>
              <a:rPr lang="en-US" sz="1600" dirty="0"/>
              <a:t> →</a:t>
            </a:r>
            <a:r>
              <a:rPr lang="hu-HU" sz="1600" dirty="0"/>
              <a:t>AA.,#])= {[S</a:t>
            </a:r>
            <a:r>
              <a:rPr lang="en-US" sz="1600" dirty="0"/>
              <a:t> →</a:t>
            </a:r>
            <a:r>
              <a:rPr lang="hu-HU" sz="1600" dirty="0"/>
              <a:t>AA.,#]}</a:t>
            </a:r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6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, a)=</a:t>
            </a:r>
            <a:r>
              <a:rPr lang="hu-HU" sz="1600" dirty="0" err="1"/>
              <a:t>closure</a:t>
            </a:r>
            <a:r>
              <a:rPr lang="hu-HU" sz="1600" dirty="0"/>
              <a:t> ([</a:t>
            </a:r>
            <a:r>
              <a:rPr lang="hu-HU" sz="1600" dirty="0" err="1"/>
              <a:t>A</a:t>
            </a:r>
            <a:r>
              <a:rPr lang="en-US" sz="1600" dirty="0"/>
              <a:t> →</a:t>
            </a:r>
            <a:r>
              <a:rPr lang="hu-HU" sz="1600" dirty="0" err="1"/>
              <a:t>a.A</a:t>
            </a:r>
            <a:r>
              <a:rPr lang="hu-HU" sz="1600" dirty="0"/>
              <a:t>,#])= {[A</a:t>
            </a:r>
            <a:r>
              <a:rPr lang="en-US" sz="1600" dirty="0"/>
              <a:t>→</a:t>
            </a:r>
            <a:r>
              <a:rPr lang="hu-HU" sz="1600" dirty="0" err="1"/>
              <a:t>a.A</a:t>
            </a:r>
            <a:r>
              <a:rPr lang="hu-HU" sz="1600" dirty="0"/>
              <a:t>,#], [A</a:t>
            </a:r>
            <a:r>
              <a:rPr lang="en-US" sz="1600" dirty="0"/>
              <a:t>→</a:t>
            </a:r>
            <a:r>
              <a:rPr lang="hu-HU" sz="1600" dirty="0"/>
              <a:t>.</a:t>
            </a:r>
            <a:r>
              <a:rPr lang="hu-HU" sz="1600" dirty="0" err="1"/>
              <a:t>aA</a:t>
            </a:r>
            <a:r>
              <a:rPr lang="hu-HU" sz="1600" dirty="0"/>
              <a:t>,#], [A</a:t>
            </a:r>
            <a:r>
              <a:rPr lang="en-US" sz="1600" dirty="0"/>
              <a:t>→</a:t>
            </a:r>
            <a:r>
              <a:rPr lang="hu-HU" sz="1600" dirty="0"/>
              <a:t>.b,#]}</a:t>
            </a:r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7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, b)=</a:t>
            </a:r>
            <a:r>
              <a:rPr lang="hu-HU" sz="1600" dirty="0" err="1"/>
              <a:t>closure</a:t>
            </a:r>
            <a:r>
              <a:rPr lang="hu-HU" sz="1600" dirty="0"/>
              <a:t> ([A</a:t>
            </a:r>
            <a:r>
              <a:rPr lang="en-US" sz="1600" dirty="0"/>
              <a:t> →</a:t>
            </a:r>
            <a:r>
              <a:rPr lang="hu-HU" sz="1600" dirty="0"/>
              <a:t>b.,#])= {[A</a:t>
            </a:r>
            <a:r>
              <a:rPr lang="en-US" sz="1600" dirty="0"/>
              <a:t> →</a:t>
            </a:r>
            <a:r>
              <a:rPr lang="hu-HU" sz="1600" dirty="0"/>
              <a:t>b.,#]}</a:t>
            </a:r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8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3</a:t>
            </a:r>
            <a:r>
              <a:rPr lang="hu-HU" sz="1600" dirty="0"/>
              <a:t> , A)=</a:t>
            </a:r>
            <a:r>
              <a:rPr lang="hu-HU" sz="1600" dirty="0" err="1"/>
              <a:t>closure</a:t>
            </a:r>
            <a:r>
              <a:rPr lang="hu-HU" sz="1600" dirty="0"/>
              <a:t> ([</a:t>
            </a:r>
            <a:r>
              <a:rPr lang="hu-HU" sz="1600" dirty="0" err="1"/>
              <a:t>A</a:t>
            </a:r>
            <a:r>
              <a:rPr lang="en-US" sz="1600" dirty="0"/>
              <a:t> →</a:t>
            </a:r>
            <a:r>
              <a:rPr lang="hu-HU" sz="1600" dirty="0" err="1"/>
              <a:t>aA</a:t>
            </a:r>
            <a:r>
              <a:rPr lang="hu-HU" sz="1600" dirty="0"/>
              <a:t>.,a/b])= {[A</a:t>
            </a:r>
            <a:r>
              <a:rPr lang="en-US" sz="1600" dirty="0"/>
              <a:t> →</a:t>
            </a:r>
            <a:r>
              <a:rPr lang="hu-HU" sz="1600" dirty="0" err="1"/>
              <a:t>aA</a:t>
            </a:r>
            <a:r>
              <a:rPr lang="hu-HU" sz="1600" dirty="0"/>
              <a:t>.,a/b}}</a:t>
            </a:r>
          </a:p>
          <a:p>
            <a:r>
              <a:rPr lang="hu-HU" sz="1600" dirty="0"/>
              <a:t>         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3</a:t>
            </a:r>
            <a:r>
              <a:rPr lang="hu-HU" sz="1600" dirty="0"/>
              <a:t> , a)= 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3</a:t>
            </a:r>
            <a:r>
              <a:rPr lang="hu-HU" sz="1600" dirty="0"/>
              <a:t> </a:t>
            </a:r>
          </a:p>
          <a:p>
            <a:r>
              <a:rPr lang="hu-HU" sz="1600" dirty="0"/>
              <a:t>         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3</a:t>
            </a:r>
            <a:r>
              <a:rPr lang="hu-HU" sz="1600" dirty="0"/>
              <a:t> , b)= 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4</a:t>
            </a:r>
            <a:r>
              <a:rPr lang="hu-HU" sz="1600" dirty="0"/>
              <a:t> </a:t>
            </a:r>
          </a:p>
          <a:p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9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6</a:t>
            </a:r>
            <a:r>
              <a:rPr lang="hu-HU" sz="1600" dirty="0"/>
              <a:t> , A)=</a:t>
            </a:r>
            <a:r>
              <a:rPr lang="hu-HU" sz="1600" dirty="0" err="1"/>
              <a:t>closure</a:t>
            </a:r>
            <a:r>
              <a:rPr lang="hu-HU" sz="1600" dirty="0"/>
              <a:t> ([A</a:t>
            </a:r>
            <a:r>
              <a:rPr lang="en-US" sz="1600" dirty="0"/>
              <a:t> →</a:t>
            </a:r>
            <a:r>
              <a:rPr lang="hu-HU" sz="1600" dirty="0" err="1"/>
              <a:t>aA</a:t>
            </a:r>
            <a:r>
              <a:rPr lang="hu-HU" sz="1600" dirty="0"/>
              <a:t>.,#])= {[A</a:t>
            </a:r>
            <a:r>
              <a:rPr lang="en-US" sz="1600" dirty="0"/>
              <a:t> →</a:t>
            </a:r>
            <a:r>
              <a:rPr lang="hu-HU" sz="1600" dirty="0" err="1"/>
              <a:t>aA</a:t>
            </a:r>
            <a:r>
              <a:rPr lang="hu-HU" sz="1600" dirty="0"/>
              <a:t>.,#]}</a:t>
            </a:r>
          </a:p>
          <a:p>
            <a:r>
              <a:rPr lang="hu-HU" sz="1600" dirty="0"/>
              <a:t>          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6</a:t>
            </a:r>
            <a:r>
              <a:rPr lang="hu-HU" sz="1600" dirty="0"/>
              <a:t> , a)= 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6</a:t>
            </a:r>
            <a:endParaRPr lang="hu-HU" sz="1600" dirty="0"/>
          </a:p>
          <a:p>
            <a:r>
              <a:rPr lang="hu-HU" sz="1600" dirty="0"/>
              <a:t>Kapjuk: 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1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0</a:t>
            </a:r>
            <a:r>
              <a:rPr lang="hu-HU" sz="1600" dirty="0"/>
              <a:t> , S),</a:t>
            </a:r>
            <a:r>
              <a:rPr lang="en-US" sz="1600" dirty="0">
                <a:latin typeface="Vladimir Script" panose="03050402040407070305" pitchFamily="66" charset="0"/>
              </a:rPr>
              <a:t> 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0</a:t>
            </a:r>
            <a:r>
              <a:rPr lang="hu-HU" sz="1600" dirty="0"/>
              <a:t> , A),</a:t>
            </a:r>
            <a:r>
              <a:rPr lang="en-US" sz="1600" dirty="0">
                <a:latin typeface="Vladimir Script" panose="03050402040407070305" pitchFamily="66" charset="0"/>
              </a:rPr>
              <a:t> H</a:t>
            </a:r>
            <a:r>
              <a:rPr lang="en-US" sz="1600" dirty="0"/>
              <a:t> </a:t>
            </a:r>
            <a:r>
              <a:rPr lang="hu-HU" sz="1600" baseline="-25000" dirty="0"/>
              <a:t>3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0</a:t>
            </a:r>
            <a:r>
              <a:rPr lang="hu-HU" sz="1600" dirty="0"/>
              <a:t> , a),</a:t>
            </a:r>
            <a:r>
              <a:rPr lang="en-US" sz="1600" dirty="0">
                <a:latin typeface="Vladimir Script" panose="03050402040407070305" pitchFamily="66" charset="0"/>
              </a:rPr>
              <a:t> H</a:t>
            </a:r>
            <a:r>
              <a:rPr lang="en-US" sz="1600" dirty="0"/>
              <a:t> </a:t>
            </a:r>
            <a:r>
              <a:rPr lang="hu-HU" sz="1600" baseline="-25000" dirty="0"/>
              <a:t>4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0</a:t>
            </a:r>
            <a:r>
              <a:rPr lang="hu-HU" sz="1600" dirty="0"/>
              <a:t> , b),</a:t>
            </a:r>
            <a:r>
              <a:rPr lang="en-US" sz="1600" dirty="0">
                <a:latin typeface="Vladimir Script" panose="03050402040407070305" pitchFamily="66" charset="0"/>
              </a:rPr>
              <a:t> H</a:t>
            </a:r>
            <a:r>
              <a:rPr lang="en-US" sz="1600" dirty="0"/>
              <a:t> </a:t>
            </a:r>
            <a:r>
              <a:rPr lang="hu-HU" sz="1600" baseline="-25000" dirty="0"/>
              <a:t>5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, A)</a:t>
            </a:r>
          </a:p>
          <a:p>
            <a:r>
              <a:rPr lang="hu-HU" sz="1600" dirty="0"/>
              <a:t> 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6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, a), 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7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, b),</a:t>
            </a:r>
            <a:r>
              <a:rPr lang="en-US" sz="1600" dirty="0">
                <a:latin typeface="Vladimir Script" panose="03050402040407070305" pitchFamily="66" charset="0"/>
              </a:rPr>
              <a:t> H</a:t>
            </a:r>
            <a:r>
              <a:rPr lang="en-US" sz="1600" dirty="0"/>
              <a:t> </a:t>
            </a:r>
            <a:r>
              <a:rPr lang="hu-HU" sz="1600" baseline="-25000" dirty="0"/>
              <a:t>8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3</a:t>
            </a:r>
            <a:r>
              <a:rPr lang="hu-HU" sz="1600" dirty="0"/>
              <a:t> , A),</a:t>
            </a:r>
            <a:r>
              <a:rPr lang="en-US" sz="1600" dirty="0">
                <a:latin typeface="Vladimir Script" panose="03050402040407070305" pitchFamily="66" charset="0"/>
              </a:rPr>
              <a:t> H</a:t>
            </a:r>
            <a:r>
              <a:rPr lang="en-US" sz="1600" dirty="0"/>
              <a:t> </a:t>
            </a:r>
            <a:r>
              <a:rPr lang="hu-HU" sz="1600" baseline="-25000" dirty="0"/>
              <a:t>9</a:t>
            </a:r>
            <a:r>
              <a:rPr lang="hu-HU" sz="1600" dirty="0"/>
              <a:t> =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, A)</a:t>
            </a:r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6242679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94</a:t>
            </a:fld>
            <a:endParaRPr lang="hu-HU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27768" y="44447"/>
            <a:ext cx="9083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1</a:t>
            </a:r>
            <a:r>
              <a:rPr lang="hu-HU" sz="1800" dirty="0"/>
              <a:t> =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0</a:t>
            </a:r>
            <a:r>
              <a:rPr lang="hu-HU" sz="1800" dirty="0"/>
              <a:t> , S),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hu-HU" sz="1800" baseline="-25000" dirty="0"/>
              <a:t>2</a:t>
            </a:r>
            <a:r>
              <a:rPr lang="hu-HU" sz="1800" dirty="0"/>
              <a:t> =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0</a:t>
            </a:r>
            <a:r>
              <a:rPr lang="hu-HU" sz="1800" dirty="0"/>
              <a:t> , A),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hu-HU" sz="1800" baseline="-25000" dirty="0"/>
              <a:t>3</a:t>
            </a:r>
            <a:r>
              <a:rPr lang="hu-HU" sz="1800" dirty="0"/>
              <a:t> =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0</a:t>
            </a:r>
            <a:r>
              <a:rPr lang="hu-HU" sz="1800" dirty="0"/>
              <a:t> , a),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hu-HU" sz="1800" baseline="-25000" dirty="0"/>
              <a:t>4</a:t>
            </a:r>
            <a:r>
              <a:rPr lang="hu-HU" sz="1800" dirty="0"/>
              <a:t> =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0</a:t>
            </a:r>
            <a:r>
              <a:rPr lang="hu-HU" sz="1800" dirty="0"/>
              <a:t> , b),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hu-HU" sz="1800" baseline="-25000" dirty="0"/>
              <a:t>5</a:t>
            </a:r>
            <a:r>
              <a:rPr lang="hu-HU" sz="1800" dirty="0"/>
              <a:t> =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2</a:t>
            </a:r>
            <a:r>
              <a:rPr lang="hu-HU" sz="1800" dirty="0"/>
              <a:t> , A)</a:t>
            </a:r>
          </a:p>
          <a:p>
            <a:r>
              <a:rPr lang="hu-HU" sz="1800" dirty="0"/>
              <a:t>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6</a:t>
            </a:r>
            <a:r>
              <a:rPr lang="hu-HU" sz="1800" dirty="0"/>
              <a:t> =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2</a:t>
            </a:r>
            <a:r>
              <a:rPr lang="hu-HU" sz="1800" dirty="0"/>
              <a:t> , a), 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7</a:t>
            </a:r>
            <a:r>
              <a:rPr lang="hu-HU" sz="1800" dirty="0"/>
              <a:t> =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2</a:t>
            </a:r>
            <a:r>
              <a:rPr lang="hu-HU" sz="1800" dirty="0"/>
              <a:t> , b),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hu-HU" sz="1800" baseline="-25000" dirty="0"/>
              <a:t>8</a:t>
            </a:r>
            <a:r>
              <a:rPr lang="hu-HU" sz="1800" dirty="0"/>
              <a:t> =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3</a:t>
            </a:r>
            <a:r>
              <a:rPr lang="hu-HU" sz="1800" dirty="0"/>
              <a:t> , A),</a:t>
            </a:r>
            <a:r>
              <a:rPr lang="en-US" sz="1800" dirty="0">
                <a:latin typeface="Vladimir Script" panose="03050402040407070305" pitchFamily="66" charset="0"/>
              </a:rPr>
              <a:t> H</a:t>
            </a:r>
            <a:r>
              <a:rPr lang="en-US" sz="1800" dirty="0"/>
              <a:t> </a:t>
            </a:r>
            <a:r>
              <a:rPr lang="hu-HU" sz="1800" baseline="-25000" dirty="0"/>
              <a:t>9</a:t>
            </a:r>
            <a:r>
              <a:rPr lang="hu-HU" sz="1800" dirty="0"/>
              <a:t> =</a:t>
            </a:r>
            <a:r>
              <a:rPr lang="hu-HU" sz="1800" dirty="0" err="1"/>
              <a:t>read</a:t>
            </a:r>
            <a:r>
              <a:rPr lang="hu-HU" sz="1800" dirty="0"/>
              <a:t>(</a:t>
            </a:r>
            <a:r>
              <a:rPr lang="en-US" sz="1800" dirty="0">
                <a:latin typeface="Vladimir Script" panose="03050402040407070305" pitchFamily="66" charset="0"/>
              </a:rPr>
              <a:t>H</a:t>
            </a:r>
            <a:r>
              <a:rPr lang="en-US" sz="1800" dirty="0"/>
              <a:t> </a:t>
            </a:r>
            <a:r>
              <a:rPr lang="hu-HU" sz="1800" baseline="-25000" dirty="0"/>
              <a:t>2</a:t>
            </a:r>
            <a:r>
              <a:rPr lang="hu-HU" sz="1800" dirty="0"/>
              <a:t> , A)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54010"/>
              </p:ext>
            </p:extLst>
          </p:nvPr>
        </p:nvGraphicFramePr>
        <p:xfrm>
          <a:off x="5671" y="1628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állapot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accept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1043608" y="1124744"/>
            <a:ext cx="315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</a:t>
            </a:r>
            <a:r>
              <a:rPr lang="hu-HU" dirty="0" err="1"/>
              <a:t>-------action--------</a:t>
            </a:r>
            <a:r>
              <a:rPr lang="hu-HU" dirty="0">
                <a:sym typeface="Wingdings" panose="05000000000000000000" pitchFamily="2" charset="2"/>
              </a:rPr>
              <a:t>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995936" y="1112206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</a:t>
            </a:r>
            <a:r>
              <a:rPr lang="hu-HU" dirty="0" err="1"/>
              <a:t>----goto---</a:t>
            </a:r>
            <a:r>
              <a:rPr lang="hu-HU" dirty="0">
                <a:sym typeface="Wingdings" panose="05000000000000000000" pitchFamily="2" charset="2"/>
              </a:rPr>
              <a:t></a:t>
            </a:r>
            <a:endParaRPr lang="hu-HU" dirty="0"/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84501"/>
              </p:ext>
            </p:extLst>
          </p:nvPr>
        </p:nvGraphicFramePr>
        <p:xfrm>
          <a:off x="29045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Szövegdoboz 11"/>
          <p:cNvSpPr txBox="1"/>
          <p:nvPr/>
        </p:nvSpPr>
        <p:spPr>
          <a:xfrm>
            <a:off x="6137403" y="476672"/>
            <a:ext cx="2958019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például</a:t>
            </a:r>
            <a:r>
              <a:rPr lang="hu-HU" sz="1600" dirty="0"/>
              <a:t> : 2  és b kereszteződésénél  s7  mert  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2</a:t>
            </a:r>
            <a:r>
              <a:rPr lang="hu-HU" sz="1600" dirty="0"/>
              <a:t> , b)=</a:t>
            </a:r>
            <a:r>
              <a:rPr lang="en-US" sz="1600" dirty="0">
                <a:latin typeface="Vladimir Script" panose="03050402040407070305" pitchFamily="66" charset="0"/>
              </a:rPr>
              <a:t> H</a:t>
            </a:r>
            <a:r>
              <a:rPr lang="en-US" sz="1600" dirty="0"/>
              <a:t> </a:t>
            </a:r>
            <a:r>
              <a:rPr lang="hu-HU" sz="1600" baseline="-25000" dirty="0"/>
              <a:t>7</a:t>
            </a:r>
          </a:p>
          <a:p>
            <a:endParaRPr lang="hu-HU" sz="1600" baseline="-25000" dirty="0"/>
          </a:p>
          <a:p>
            <a:r>
              <a:rPr lang="hu-HU" sz="1600" dirty="0"/>
              <a:t>3 és A kereszteződésénél   8</a:t>
            </a:r>
          </a:p>
          <a:p>
            <a:r>
              <a:rPr lang="hu-HU" sz="1600" dirty="0"/>
              <a:t>mert </a:t>
            </a:r>
            <a:r>
              <a:rPr lang="hu-HU" sz="1600" dirty="0" err="1"/>
              <a:t>read</a:t>
            </a:r>
            <a:r>
              <a:rPr lang="hu-HU" sz="1600" dirty="0"/>
              <a:t>(</a:t>
            </a:r>
            <a:r>
              <a:rPr lang="en-US" sz="1600" dirty="0">
                <a:latin typeface="Vladimir Script" panose="03050402040407070305" pitchFamily="66" charset="0"/>
              </a:rPr>
              <a:t>H</a:t>
            </a:r>
            <a:r>
              <a:rPr lang="en-US" sz="1600" dirty="0"/>
              <a:t> </a:t>
            </a:r>
            <a:r>
              <a:rPr lang="hu-HU" sz="1600" baseline="-25000" dirty="0"/>
              <a:t>3</a:t>
            </a:r>
            <a:r>
              <a:rPr lang="hu-HU" sz="1600" dirty="0"/>
              <a:t> , A)=b</a:t>
            </a:r>
          </a:p>
          <a:p>
            <a:endParaRPr lang="hu-HU" sz="1600" dirty="0"/>
          </a:p>
          <a:p>
            <a:r>
              <a:rPr lang="hu-HU" sz="1600" dirty="0"/>
              <a:t>8 és a kereszteződésénél r2 mert pont végű LR(1) eleme van, ami  a 2. szabály és ez az RL(1) elem a előrenézésű</a:t>
            </a:r>
          </a:p>
          <a:p>
            <a:endParaRPr lang="hu-HU" sz="1600" dirty="0"/>
          </a:p>
          <a:p>
            <a:r>
              <a:rPr lang="hu-HU" sz="1600" b="1" dirty="0"/>
              <a:t>Léptetés</a:t>
            </a:r>
            <a:r>
              <a:rPr lang="hu-HU" sz="1600" dirty="0"/>
              <a:t> például. 3b </a:t>
            </a:r>
            <a:r>
              <a:rPr lang="hu-HU" sz="1600" dirty="0" err="1"/>
              <a:t>nél</a:t>
            </a:r>
            <a:r>
              <a:rPr lang="hu-HU" sz="1600" dirty="0"/>
              <a:t> s4 van, emiatt a b-t átteszi az első verembe és 4-et ír utána</a:t>
            </a:r>
          </a:p>
          <a:p>
            <a:r>
              <a:rPr lang="hu-HU" sz="1600" b="1" dirty="0"/>
              <a:t>Redukció</a:t>
            </a:r>
            <a:r>
              <a:rPr lang="hu-HU" sz="1600" dirty="0"/>
              <a:t> például: 8b-nél r2 van, a második szabály A</a:t>
            </a:r>
            <a:r>
              <a:rPr lang="en-US" sz="1600" dirty="0"/>
              <a:t> →</a:t>
            </a:r>
            <a:r>
              <a:rPr lang="hu-HU" sz="1600" dirty="0" err="1"/>
              <a:t>aA</a:t>
            </a:r>
            <a:r>
              <a:rPr lang="hu-HU" sz="1600" dirty="0"/>
              <a:t>, a3A8</a:t>
            </a:r>
          </a:p>
          <a:p>
            <a:r>
              <a:rPr lang="hu-HU" sz="1600" dirty="0"/>
              <a:t>törlődik az első veremből, helyébe A kerül, s mivel törlés után 0 az állapot és 0A-nál 2 van, A után 2 íródik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357640" y="5796575"/>
            <a:ext cx="8759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                s3                   </a:t>
            </a:r>
            <a:r>
              <a:rPr lang="hu-HU" sz="1600" b="1" dirty="0"/>
              <a:t>s4 </a:t>
            </a:r>
            <a:r>
              <a:rPr lang="hu-HU" sz="1600" dirty="0"/>
              <a:t>                   r3                    </a:t>
            </a:r>
            <a:r>
              <a:rPr lang="hu-HU" sz="1600" b="1" dirty="0"/>
              <a:t>r2</a:t>
            </a:r>
            <a:r>
              <a:rPr lang="hu-HU" sz="1600" dirty="0"/>
              <a:t>                  s7                  r3                     r1</a:t>
            </a:r>
          </a:p>
          <a:p>
            <a:r>
              <a:rPr lang="hu-HU" sz="1600" dirty="0"/>
              <a:t>(#0,</a:t>
            </a:r>
            <a:r>
              <a:rPr lang="hu-HU" sz="1600" dirty="0" err="1"/>
              <a:t>abb</a:t>
            </a:r>
            <a:r>
              <a:rPr lang="hu-HU" sz="1600" dirty="0"/>
              <a:t>#)</a:t>
            </a:r>
            <a:r>
              <a:rPr lang="en-US" sz="1600" dirty="0"/>
              <a:t> ⊢</a:t>
            </a:r>
            <a:r>
              <a:rPr lang="hu-HU" sz="1600" dirty="0"/>
              <a:t> (#0a3,</a:t>
            </a:r>
            <a:r>
              <a:rPr lang="hu-HU" sz="1600" dirty="0" err="1"/>
              <a:t>bb</a:t>
            </a:r>
            <a:r>
              <a:rPr lang="hu-HU" sz="1600" dirty="0"/>
              <a:t>#) </a:t>
            </a:r>
            <a:r>
              <a:rPr lang="en-US" sz="1600" dirty="0"/>
              <a:t>⊢</a:t>
            </a:r>
            <a:r>
              <a:rPr lang="hu-HU" sz="1600" dirty="0"/>
              <a:t>(#0a3b4,b#)</a:t>
            </a:r>
            <a:r>
              <a:rPr lang="en-US" sz="1600" dirty="0"/>
              <a:t> ⊢</a:t>
            </a:r>
            <a:r>
              <a:rPr lang="hu-HU" sz="1600" dirty="0"/>
              <a:t>(#0a3A8,b#)</a:t>
            </a:r>
            <a:r>
              <a:rPr lang="en-US" sz="1600" dirty="0"/>
              <a:t> ⊢</a:t>
            </a:r>
            <a:r>
              <a:rPr lang="hu-HU" sz="1600" dirty="0"/>
              <a:t> (#0A2,b#)</a:t>
            </a:r>
            <a:r>
              <a:rPr lang="en-US" sz="1600" dirty="0"/>
              <a:t> ⊢</a:t>
            </a:r>
            <a:r>
              <a:rPr lang="hu-HU" sz="1600" dirty="0"/>
              <a:t>(#0A2b7,#)</a:t>
            </a:r>
            <a:r>
              <a:rPr lang="en-US" sz="1600" dirty="0"/>
              <a:t> ⊢</a:t>
            </a:r>
            <a:r>
              <a:rPr lang="hu-HU" sz="1600" dirty="0"/>
              <a:t> (#0A2A5,#)</a:t>
            </a:r>
            <a:r>
              <a:rPr lang="en-US" sz="1600" dirty="0"/>
              <a:t> ⊢</a:t>
            </a:r>
            <a:r>
              <a:rPr lang="hu-HU" sz="1600" dirty="0"/>
              <a:t>       </a:t>
            </a:r>
          </a:p>
          <a:p>
            <a:r>
              <a:rPr lang="hu-HU" sz="1600" dirty="0"/>
              <a:t>                                            </a:t>
            </a:r>
            <a:r>
              <a:rPr lang="en-US" sz="1600" dirty="0"/>
              <a:t>⊢</a:t>
            </a:r>
            <a:r>
              <a:rPr lang="hu-HU" sz="1600" dirty="0"/>
              <a:t>  (#0S1,#) </a:t>
            </a:r>
            <a:r>
              <a:rPr lang="en-US" sz="1600" dirty="0"/>
              <a:t>⊢</a:t>
            </a:r>
            <a:r>
              <a:rPr lang="hu-HU" sz="1600" dirty="0"/>
              <a:t> </a:t>
            </a:r>
            <a:r>
              <a:rPr lang="hu-HU" sz="1600" dirty="0" err="1"/>
              <a:t>accept</a:t>
            </a:r>
            <a:r>
              <a:rPr lang="hu-HU" sz="1600" dirty="0"/>
              <a:t> </a:t>
            </a:r>
          </a:p>
        </p:txBody>
      </p:sp>
      <p:cxnSp>
        <p:nvCxnSpPr>
          <p:cNvPr id="15" name="Egyenes összekötő nyíllal 14"/>
          <p:cNvCxnSpPr/>
          <p:nvPr/>
        </p:nvCxnSpPr>
        <p:spPr>
          <a:xfrm flipH="1">
            <a:off x="2619889" y="3501008"/>
            <a:ext cx="3608295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5004048" y="4221088"/>
            <a:ext cx="122413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H="1">
            <a:off x="5292080" y="1573871"/>
            <a:ext cx="936104" cy="163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 flipH="1">
            <a:off x="1331640" y="2276872"/>
            <a:ext cx="4896544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107504" y="5642686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például egy LR(1) elemzés:</a:t>
            </a:r>
          </a:p>
        </p:txBody>
      </p:sp>
      <p:cxnSp>
        <p:nvCxnSpPr>
          <p:cNvPr id="24" name="Egyenes összekötő nyíllal 23"/>
          <p:cNvCxnSpPr/>
          <p:nvPr/>
        </p:nvCxnSpPr>
        <p:spPr>
          <a:xfrm flipH="1">
            <a:off x="251520" y="690778"/>
            <a:ext cx="2736304" cy="2234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 flipH="1">
            <a:off x="2283100" y="690778"/>
            <a:ext cx="1090806" cy="1045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539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xmlns="" id="{CAB88C63-C425-45B8-8BEA-92BCE5E7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u-HU" altLang="hu-HU"/>
              <a:t>Fordítóprogramok FORD01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xmlns="" id="{6B5B5FD1-60FC-4BBD-AD31-47B438E8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F394A-8C2E-4052-A4CC-2ACB26890E8A}" type="slidenum">
              <a:rPr lang="hu-HU" altLang="hu-HU" smtClean="0"/>
              <a:pPr>
                <a:defRPr/>
              </a:pPr>
              <a:t>95</a:t>
            </a:fld>
            <a:endParaRPr lang="hu-HU" alt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D1BC6E97-F4B9-40F6-A38D-72E491917D36}"/>
              </a:ext>
            </a:extLst>
          </p:cNvPr>
          <p:cNvSpPr txBox="1"/>
          <p:nvPr/>
        </p:nvSpPr>
        <p:spPr>
          <a:xfrm>
            <a:off x="395536" y="260648"/>
            <a:ext cx="796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/>
              <a:t>Emlékeztetőül</a:t>
            </a:r>
            <a:r>
              <a:rPr lang="hu-HU" sz="1800" dirty="0"/>
              <a:t>, a szabályok sorszáma: (0) S’</a:t>
            </a:r>
            <a:r>
              <a:rPr lang="en-US" sz="1800" dirty="0"/>
              <a:t> →</a:t>
            </a:r>
            <a:r>
              <a:rPr lang="hu-HU" sz="1800" dirty="0"/>
              <a:t> S,(1) S</a:t>
            </a:r>
            <a:r>
              <a:rPr lang="en-US" sz="1800" dirty="0"/>
              <a:t> →</a:t>
            </a:r>
            <a:r>
              <a:rPr lang="hu-HU" sz="1800" dirty="0"/>
              <a:t> AA, (2)A</a:t>
            </a:r>
            <a:r>
              <a:rPr lang="en-US" sz="1800" dirty="0"/>
              <a:t> →</a:t>
            </a:r>
            <a:r>
              <a:rPr lang="hu-HU" sz="1800" dirty="0" err="1"/>
              <a:t>aA</a:t>
            </a:r>
            <a:r>
              <a:rPr lang="hu-HU" sz="1800" dirty="0"/>
              <a:t>,(3)A</a:t>
            </a:r>
            <a:r>
              <a:rPr lang="en-US" sz="1800" dirty="0"/>
              <a:t> →</a:t>
            </a:r>
            <a:r>
              <a:rPr lang="hu-HU" sz="1800" dirty="0"/>
              <a:t>b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560F12C1-DF74-42A6-A9DD-6E3F8138153F}"/>
              </a:ext>
            </a:extLst>
          </p:cNvPr>
          <p:cNvSpPr txBox="1"/>
          <p:nvPr/>
        </p:nvSpPr>
        <p:spPr>
          <a:xfrm>
            <a:off x="503642" y="938071"/>
            <a:ext cx="7856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 Ekkor az </a:t>
            </a:r>
            <a:r>
              <a:rPr lang="hu-HU" sz="1800" dirty="0" err="1"/>
              <a:t>ememzés</a:t>
            </a:r>
            <a:r>
              <a:rPr lang="hu-HU" sz="1800" dirty="0"/>
              <a:t> egy </a:t>
            </a:r>
            <a:r>
              <a:rPr lang="hu-HU" sz="1800" dirty="0" err="1"/>
              <a:t>abb</a:t>
            </a:r>
            <a:r>
              <a:rPr lang="hu-HU" sz="1800" dirty="0"/>
              <a:t> startszó esetén (</a:t>
            </a:r>
            <a:r>
              <a:rPr lang="hu-HU" sz="1800" dirty="0" err="1"/>
              <a:t>l.d</a:t>
            </a:r>
            <a:r>
              <a:rPr lang="hu-HU" sz="1800" dirty="0"/>
              <a:t>. előző oldal): </a:t>
            </a:r>
          </a:p>
          <a:p>
            <a:r>
              <a:rPr lang="hu-HU" sz="1800" dirty="0"/>
              <a:t>                s3                   </a:t>
            </a:r>
            <a:r>
              <a:rPr lang="hu-HU" sz="1800" b="1" dirty="0"/>
              <a:t>s4 </a:t>
            </a:r>
            <a:r>
              <a:rPr lang="hu-HU" sz="1800" dirty="0"/>
              <a:t>                   r3                    </a:t>
            </a:r>
            <a:r>
              <a:rPr lang="hu-HU" sz="1800" b="1" dirty="0"/>
              <a:t>r2</a:t>
            </a:r>
            <a:r>
              <a:rPr lang="hu-HU" sz="1800" dirty="0"/>
              <a:t>                  s7                  r3</a:t>
            </a:r>
          </a:p>
          <a:p>
            <a:r>
              <a:rPr lang="hu-HU" sz="1800" dirty="0"/>
              <a:t>(#0,abb#)</a:t>
            </a:r>
            <a:r>
              <a:rPr lang="en-US" sz="1800" dirty="0"/>
              <a:t> ⊢</a:t>
            </a:r>
            <a:r>
              <a:rPr lang="hu-HU" sz="1800" dirty="0"/>
              <a:t> (#0a3,bb#) </a:t>
            </a:r>
            <a:r>
              <a:rPr lang="en-US" sz="1800" dirty="0"/>
              <a:t>⊢</a:t>
            </a:r>
            <a:r>
              <a:rPr lang="hu-HU" sz="1800" dirty="0"/>
              <a:t>(#0a3b4,b#)</a:t>
            </a:r>
            <a:r>
              <a:rPr lang="en-US" sz="1800" dirty="0"/>
              <a:t> ⊢</a:t>
            </a:r>
            <a:r>
              <a:rPr lang="hu-HU" sz="1800" dirty="0"/>
              <a:t>(#0a3A8,b#)</a:t>
            </a:r>
            <a:r>
              <a:rPr lang="en-US" sz="1800" dirty="0"/>
              <a:t> ⊢</a:t>
            </a:r>
            <a:r>
              <a:rPr lang="hu-HU" sz="1800" dirty="0"/>
              <a:t> (#0A2,b#)</a:t>
            </a:r>
            <a:r>
              <a:rPr lang="en-US" sz="1800" dirty="0"/>
              <a:t> ⊢</a:t>
            </a:r>
            <a:r>
              <a:rPr lang="hu-HU" sz="1800" dirty="0"/>
              <a:t>(#0A2b7,#)</a:t>
            </a:r>
            <a:r>
              <a:rPr lang="en-US" sz="1800" dirty="0"/>
              <a:t> ⊢</a:t>
            </a:r>
            <a:r>
              <a:rPr lang="hu-HU" sz="1800" dirty="0"/>
              <a:t> </a:t>
            </a:r>
          </a:p>
          <a:p>
            <a:r>
              <a:rPr lang="hu-HU" sz="1800" dirty="0"/>
              <a:t>                                                                    r1</a:t>
            </a:r>
          </a:p>
          <a:p>
            <a:r>
              <a:rPr lang="hu-HU" sz="1800" dirty="0"/>
              <a:t>                                         </a:t>
            </a:r>
            <a:r>
              <a:rPr lang="en-US" sz="1800" dirty="0"/>
              <a:t>⊢</a:t>
            </a:r>
            <a:r>
              <a:rPr lang="hu-HU" sz="1800" dirty="0"/>
              <a:t>   (#0A2A5,#)</a:t>
            </a:r>
            <a:r>
              <a:rPr lang="en-US" sz="1800" dirty="0"/>
              <a:t> ⊢</a:t>
            </a:r>
            <a:r>
              <a:rPr lang="hu-HU" sz="1800" dirty="0"/>
              <a:t> (#0S1,#) </a:t>
            </a:r>
            <a:r>
              <a:rPr lang="en-US" sz="1800" dirty="0"/>
              <a:t>⊢</a:t>
            </a:r>
            <a:r>
              <a:rPr lang="hu-HU" sz="1800" dirty="0"/>
              <a:t> </a:t>
            </a:r>
            <a:r>
              <a:rPr lang="hu-HU" sz="1800" dirty="0" err="1"/>
              <a:t>accept</a:t>
            </a:r>
            <a:r>
              <a:rPr lang="hu-HU" sz="1800" dirty="0"/>
              <a:t> </a:t>
            </a:r>
          </a:p>
          <a:p>
            <a:r>
              <a:rPr lang="hu-HU" sz="1800" dirty="0"/>
              <a:t>                                             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959EBA4E-FB85-410B-8856-52FEE8397A27}"/>
              </a:ext>
            </a:extLst>
          </p:cNvPr>
          <p:cNvSpPr txBox="1"/>
          <p:nvPr/>
        </p:nvSpPr>
        <p:spPr>
          <a:xfrm>
            <a:off x="663352" y="3000488"/>
            <a:ext cx="577485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Jobboldali levezetés tehát kódolva: r0r1r3r2r3  (r0 : S’ =&gt; S)</a:t>
            </a:r>
          </a:p>
          <a:p>
            <a:r>
              <a:rPr lang="hu-HU" sz="1800" dirty="0"/>
              <a:t>(a redukciók az elemzés fordított sorrendjében szerepelnek)</a:t>
            </a:r>
          </a:p>
          <a:p>
            <a:endParaRPr lang="hu-HU" sz="1800" dirty="0"/>
          </a:p>
          <a:p>
            <a:r>
              <a:rPr lang="hu-HU" sz="1800" dirty="0"/>
              <a:t>    r0     r1         r3      r2          r3</a:t>
            </a:r>
          </a:p>
          <a:p>
            <a:r>
              <a:rPr lang="hu-HU" sz="1800" dirty="0"/>
              <a:t>S’ =&gt; S=&gt; AA=&gt; Ab =&gt; </a:t>
            </a:r>
            <a:r>
              <a:rPr lang="hu-HU" sz="1800" dirty="0" err="1"/>
              <a:t>aAb</a:t>
            </a:r>
            <a:r>
              <a:rPr lang="hu-HU" sz="1800" dirty="0"/>
              <a:t> =&gt; </a:t>
            </a:r>
            <a:r>
              <a:rPr lang="hu-HU" sz="1800" dirty="0" err="1"/>
              <a:t>abb</a:t>
            </a:r>
            <a:endParaRPr lang="hu-HU" sz="1800" dirty="0"/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62143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35355" y="0"/>
            <a:ext cx="8273290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Fordítóprogram készítési technikák</a:t>
            </a:r>
            <a:endParaRPr lang="hu-HU" b="1" dirty="0"/>
          </a:p>
          <a:p>
            <a:r>
              <a:rPr lang="en-US" sz="1600" b="1" dirty="0"/>
              <a:t>Bootstrapping</a:t>
            </a:r>
            <a:r>
              <a:rPr lang="en-US" sz="1600" dirty="0"/>
              <a:t> (</a:t>
            </a:r>
            <a:r>
              <a:rPr lang="en-US" sz="1600" dirty="0" err="1"/>
              <a:t>Cipőkanalazás</a:t>
            </a:r>
            <a:r>
              <a:rPr lang="en-US" sz="1600" dirty="0"/>
              <a:t>) – </a:t>
            </a:r>
            <a:r>
              <a:rPr lang="en-US" sz="1600" dirty="0" err="1"/>
              <a:t>kettőnél</a:t>
            </a:r>
            <a:r>
              <a:rPr lang="en-US" sz="1600" dirty="0"/>
              <a:t> </a:t>
            </a:r>
            <a:r>
              <a:rPr lang="en-US" sz="1600" dirty="0" err="1"/>
              <a:t>több</a:t>
            </a:r>
            <a:r>
              <a:rPr lang="en-US" sz="1600" dirty="0"/>
              <a:t> </a:t>
            </a:r>
            <a:r>
              <a:rPr lang="en-US" sz="1600" dirty="0" err="1"/>
              <a:t>részből</a:t>
            </a:r>
            <a:r>
              <a:rPr lang="en-US" sz="1600" dirty="0"/>
              <a:t> is </a:t>
            </a:r>
            <a:r>
              <a:rPr lang="en-US" sz="1600" dirty="0" err="1"/>
              <a:t>állhat</a:t>
            </a:r>
            <a:endParaRPr lang="en-US" sz="1600" dirty="0"/>
          </a:p>
          <a:p>
            <a:r>
              <a:rPr lang="en-US" sz="1600" dirty="0"/>
              <a:t>   A </a:t>
            </a:r>
            <a:r>
              <a:rPr lang="en-US" sz="1600" dirty="0" err="1"/>
              <a:t>fordítóprogram</a:t>
            </a:r>
            <a:r>
              <a:rPr lang="en-US" sz="1600" dirty="0"/>
              <a:t> </a:t>
            </a:r>
            <a:r>
              <a:rPr lang="en-US" sz="1600" dirty="0" err="1"/>
              <a:t>készítését</a:t>
            </a:r>
            <a:r>
              <a:rPr lang="en-US" sz="1600" dirty="0"/>
              <a:t> </a:t>
            </a:r>
            <a:r>
              <a:rPr lang="en-US" sz="1600" dirty="0" err="1"/>
              <a:t>párhuzamosítjuk</a:t>
            </a:r>
            <a:r>
              <a:rPr lang="en-US" sz="1600" dirty="0"/>
              <a:t> </a:t>
            </a:r>
            <a:r>
              <a:rPr lang="en-US" sz="1600" dirty="0" err="1"/>
              <a:t>önerőből</a:t>
            </a:r>
            <a:r>
              <a:rPr lang="en-US" sz="1600" dirty="0"/>
              <a:t> </a:t>
            </a:r>
            <a:r>
              <a:rPr lang="en-US" sz="1600" dirty="0" err="1"/>
              <a:t>történő</a:t>
            </a:r>
            <a:r>
              <a:rPr lang="en-US" sz="1600" dirty="0"/>
              <a:t> </a:t>
            </a:r>
            <a:r>
              <a:rPr lang="en-US" sz="1600" dirty="0" err="1"/>
              <a:t>felemelkedéssel</a:t>
            </a:r>
            <a:r>
              <a:rPr lang="en-US" sz="1600" dirty="0"/>
              <a:t>.</a:t>
            </a:r>
          </a:p>
          <a:p>
            <a:r>
              <a:rPr lang="en-US" sz="1600" b="1" dirty="0"/>
              <a:t>I. </a:t>
            </a:r>
            <a:r>
              <a:rPr lang="en-US" sz="1600" b="1" dirty="0" err="1"/>
              <a:t>projekt</a:t>
            </a:r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600" dirty="0" err="1"/>
              <a:t>Minimális</a:t>
            </a:r>
            <a:r>
              <a:rPr lang="en-US" sz="1600" dirty="0"/>
              <a:t> </a:t>
            </a:r>
            <a:r>
              <a:rPr lang="en-US" sz="1600" dirty="0" err="1"/>
              <a:t>fordító</a:t>
            </a:r>
            <a:r>
              <a:rPr lang="en-US" sz="1600" dirty="0"/>
              <a:t> (</a:t>
            </a:r>
            <a:r>
              <a:rPr lang="en-US" sz="1600" dirty="0" err="1"/>
              <a:t>például</a:t>
            </a:r>
            <a:r>
              <a:rPr lang="en-US" sz="1600" dirty="0"/>
              <a:t> </a:t>
            </a:r>
            <a:r>
              <a:rPr lang="en-US" sz="1600" dirty="0" err="1"/>
              <a:t>minimális</a:t>
            </a:r>
            <a:r>
              <a:rPr lang="en-US" sz="1600" dirty="0"/>
              <a:t> C </a:t>
            </a:r>
            <a:r>
              <a:rPr lang="en-US" sz="1600" dirty="0" err="1"/>
              <a:t>fordító</a:t>
            </a:r>
            <a:r>
              <a:rPr lang="en-US" sz="1600" dirty="0"/>
              <a:t>) assembly </a:t>
            </a:r>
            <a:r>
              <a:rPr lang="en-US" sz="1600" dirty="0" err="1"/>
              <a:t>nyelven</a:t>
            </a:r>
            <a:r>
              <a:rPr lang="en-US" sz="1600" dirty="0"/>
              <a:t>. A </a:t>
            </a:r>
            <a:r>
              <a:rPr lang="en-US" sz="1600" dirty="0" err="1"/>
              <a:t>minimális</a:t>
            </a:r>
            <a:r>
              <a:rPr lang="en-US" sz="1600" dirty="0"/>
              <a:t> </a:t>
            </a:r>
            <a:r>
              <a:rPr lang="en-US" sz="1600" dirty="0" err="1"/>
              <a:t>funkcionalitású</a:t>
            </a:r>
            <a:r>
              <a:rPr lang="en-US" sz="1600" dirty="0"/>
              <a:t>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fordítót</a:t>
            </a:r>
            <a:r>
              <a:rPr lang="en-US" sz="1600" dirty="0"/>
              <a:t> assembly </a:t>
            </a:r>
            <a:r>
              <a:rPr lang="en-US" sz="1600" dirty="0" err="1"/>
              <a:t>nyelven</a:t>
            </a:r>
            <a:r>
              <a:rPr lang="en-US" sz="1600" dirty="0"/>
              <a:t> </a:t>
            </a:r>
            <a:r>
              <a:rPr lang="en-US" sz="1600" dirty="0" err="1"/>
              <a:t>készítjük</a:t>
            </a:r>
            <a:r>
              <a:rPr lang="en-US" sz="1600" dirty="0"/>
              <a:t> el, </a:t>
            </a:r>
            <a:r>
              <a:rPr lang="en-US" sz="1600" dirty="0" err="1"/>
              <a:t>és</a:t>
            </a:r>
            <a:r>
              <a:rPr lang="en-US" sz="1600" dirty="0"/>
              <a:t> a </a:t>
            </a:r>
            <a:r>
              <a:rPr lang="en-US" sz="1600" dirty="0" err="1"/>
              <a:t>célnyelvnek</a:t>
            </a:r>
            <a:r>
              <a:rPr lang="en-US" sz="1600" dirty="0"/>
              <a:t> </a:t>
            </a:r>
            <a:r>
              <a:rPr lang="en-US" sz="1600" dirty="0" err="1"/>
              <a:t>csak</a:t>
            </a:r>
            <a:r>
              <a:rPr lang="en-US" sz="1600" dirty="0"/>
              <a:t> </a:t>
            </a:r>
            <a:r>
              <a:rPr lang="en-US" sz="1600" dirty="0" err="1"/>
              <a:t>azt</a:t>
            </a:r>
            <a:r>
              <a:rPr lang="en-US" sz="1600" dirty="0"/>
              <a:t> a </a:t>
            </a:r>
            <a:r>
              <a:rPr lang="en-US" sz="1600" dirty="0" err="1"/>
              <a:t>részhalmazát</a:t>
            </a:r>
            <a:r>
              <a:rPr lang="en-US" sz="1600" dirty="0"/>
              <a:t> </a:t>
            </a:r>
            <a:r>
              <a:rPr lang="en-US" sz="1600" dirty="0" err="1"/>
              <a:t>fedjük</a:t>
            </a:r>
            <a:r>
              <a:rPr lang="en-US" sz="1600" dirty="0"/>
              <a:t> le,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amire</a:t>
            </a:r>
            <a:r>
              <a:rPr lang="en-US" sz="1600" dirty="0"/>
              <a:t> a </a:t>
            </a:r>
            <a:r>
              <a:rPr lang="en-US" sz="1600" dirty="0" err="1"/>
              <a:t>teljes</a:t>
            </a:r>
            <a:r>
              <a:rPr lang="en-US" sz="1600" dirty="0"/>
              <a:t> </a:t>
            </a:r>
            <a:r>
              <a:rPr lang="en-US" sz="1600" dirty="0" err="1"/>
              <a:t>fordító</a:t>
            </a:r>
            <a:r>
              <a:rPr lang="en-US" sz="1600" dirty="0"/>
              <a:t> </a:t>
            </a:r>
            <a:r>
              <a:rPr lang="en-US" sz="1600" dirty="0" err="1"/>
              <a:t>elkészítéséhez</a:t>
            </a:r>
            <a:r>
              <a:rPr lang="en-US" sz="1600" dirty="0"/>
              <a:t> </a:t>
            </a:r>
            <a:r>
              <a:rPr lang="en-US" sz="1600" dirty="0" err="1"/>
              <a:t>szükségünk</a:t>
            </a:r>
            <a:r>
              <a:rPr lang="en-US" sz="1600" dirty="0"/>
              <a:t> van. (A </a:t>
            </a:r>
            <a:r>
              <a:rPr lang="en-US" sz="1600" dirty="0" err="1"/>
              <a:t>minimális</a:t>
            </a:r>
            <a:r>
              <a:rPr lang="en-US" sz="1600" dirty="0"/>
              <a:t> </a:t>
            </a:r>
            <a:r>
              <a:rPr lang="en-US" sz="1600" dirty="0" err="1"/>
              <a:t>fordító</a:t>
            </a:r>
            <a:r>
              <a:rPr lang="en-US" sz="1600" dirty="0"/>
              <a:t> </a:t>
            </a:r>
            <a:r>
              <a:rPr lang="en-US" sz="1600" dirty="0" err="1"/>
              <a:t>csak</a:t>
            </a:r>
            <a:r>
              <a:rPr lang="en-US" sz="1600" dirty="0"/>
              <a:t> a compiler </a:t>
            </a:r>
            <a:r>
              <a:rPr lang="en-US" sz="1600" dirty="0" err="1"/>
              <a:t>író</a:t>
            </a:r>
            <a:r>
              <a:rPr lang="en-US" sz="1600" dirty="0"/>
              <a:t> 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operációkat</a:t>
            </a:r>
            <a:r>
              <a:rPr lang="en-US" sz="1600" dirty="0"/>
              <a:t> </a:t>
            </a:r>
            <a:r>
              <a:rPr lang="en-US" sz="1600" dirty="0" err="1"/>
              <a:t>támogatja</a:t>
            </a:r>
            <a:r>
              <a:rPr lang="en-US" sz="1600" dirty="0"/>
              <a:t>.) </a:t>
            </a:r>
          </a:p>
          <a:p>
            <a:r>
              <a:rPr lang="en-US" sz="1600" dirty="0"/>
              <a:t>2. ASSEMBLER.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előző</a:t>
            </a:r>
            <a:r>
              <a:rPr lang="en-US" sz="1600" dirty="0"/>
              <a:t> </a:t>
            </a:r>
            <a:r>
              <a:rPr lang="en-US" sz="1600" dirty="0" err="1"/>
              <a:t>szakaszban</a:t>
            </a:r>
            <a:r>
              <a:rPr lang="en-US" sz="1600" dirty="0"/>
              <a:t> </a:t>
            </a:r>
            <a:r>
              <a:rPr lang="en-US" sz="1600" dirty="0" err="1"/>
              <a:t>elkészített</a:t>
            </a:r>
            <a:r>
              <a:rPr lang="en-US" sz="1600" dirty="0"/>
              <a:t> </a:t>
            </a:r>
            <a:r>
              <a:rPr lang="en-US" sz="1600" dirty="0" err="1"/>
              <a:t>kódot</a:t>
            </a:r>
            <a:r>
              <a:rPr lang="en-US" sz="1600" dirty="0"/>
              <a:t> a </a:t>
            </a:r>
            <a:r>
              <a:rPr lang="en-US" sz="1600" dirty="0" err="1"/>
              <a:t>célplatform</a:t>
            </a:r>
            <a:r>
              <a:rPr lang="en-US" sz="1600" dirty="0"/>
              <a:t> </a:t>
            </a:r>
            <a:r>
              <a:rPr lang="en-US" sz="1600" dirty="0" err="1"/>
              <a:t>assemblerével</a:t>
            </a:r>
            <a:r>
              <a:rPr lang="en-US" sz="1600" dirty="0"/>
              <a:t> </a:t>
            </a:r>
            <a:r>
              <a:rPr lang="en-US" sz="1600" dirty="0" err="1"/>
              <a:t>lefordítjuk</a:t>
            </a:r>
            <a:r>
              <a:rPr lang="en-US" sz="1600" dirty="0"/>
              <a:t>.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Tárgymodul</a:t>
            </a:r>
            <a:r>
              <a:rPr lang="en-US" sz="1600" dirty="0"/>
              <a:t> (</a:t>
            </a:r>
            <a:r>
              <a:rPr lang="en-US" sz="1600" dirty="0" err="1"/>
              <a:t>példánkban</a:t>
            </a:r>
            <a:r>
              <a:rPr lang="en-US" sz="1600" dirty="0"/>
              <a:t> </a:t>
            </a:r>
            <a:r>
              <a:rPr lang="en-US" sz="1600" dirty="0" err="1"/>
              <a:t>minimális</a:t>
            </a:r>
            <a:r>
              <a:rPr lang="en-US" sz="1600" dirty="0"/>
              <a:t> C).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előző</a:t>
            </a:r>
            <a:r>
              <a:rPr lang="en-US" sz="1600" dirty="0"/>
              <a:t> </a:t>
            </a:r>
            <a:r>
              <a:rPr lang="en-US" sz="1600" dirty="0" err="1"/>
              <a:t>szakasz</a:t>
            </a:r>
            <a:r>
              <a:rPr lang="en-US" sz="1600" dirty="0"/>
              <a:t> </a:t>
            </a:r>
            <a:r>
              <a:rPr lang="en-US" sz="1600" dirty="0" err="1"/>
              <a:t>eredménye</a:t>
            </a:r>
            <a:r>
              <a:rPr lang="en-US" sz="1600" dirty="0"/>
              <a:t> a </a:t>
            </a:r>
            <a:r>
              <a:rPr lang="en-US" sz="1600" dirty="0" err="1"/>
              <a:t>fordítóprogram</a:t>
            </a:r>
            <a:r>
              <a:rPr lang="en-US" sz="1600" dirty="0"/>
              <a:t>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tárgymodulja</a:t>
            </a:r>
            <a:r>
              <a:rPr lang="en-US" sz="1600" dirty="0"/>
              <a:t> a </a:t>
            </a:r>
            <a:r>
              <a:rPr lang="en-US" sz="1600" dirty="0" err="1"/>
              <a:t>célplatformon</a:t>
            </a:r>
            <a:r>
              <a:rPr lang="en-US" sz="1600" dirty="0"/>
              <a:t>.</a:t>
            </a:r>
          </a:p>
          <a:p>
            <a:r>
              <a:rPr lang="en-US" sz="1600" dirty="0"/>
              <a:t>4. SZERKESZTÉS. A </a:t>
            </a:r>
            <a:r>
              <a:rPr lang="en-US" sz="1600" dirty="0" err="1"/>
              <a:t>szükséges</a:t>
            </a:r>
            <a:r>
              <a:rPr lang="en-US" sz="1600" dirty="0"/>
              <a:t> </a:t>
            </a:r>
            <a:r>
              <a:rPr lang="en-US" sz="1600" dirty="0" err="1"/>
              <a:t>tárgymodulokat</a:t>
            </a:r>
            <a:r>
              <a:rPr lang="en-US" sz="1600" dirty="0"/>
              <a:t> </a:t>
            </a:r>
            <a:r>
              <a:rPr lang="en-US" sz="1600" dirty="0" err="1"/>
              <a:t>összeszerkesztjük</a:t>
            </a:r>
            <a:r>
              <a:rPr lang="en-US" sz="1600" dirty="0"/>
              <a:t>.</a:t>
            </a:r>
          </a:p>
          <a:p>
            <a:r>
              <a:rPr lang="en-US" sz="1600" dirty="0"/>
              <a:t>5. </a:t>
            </a:r>
            <a:r>
              <a:rPr lang="en-US" sz="1600" dirty="0" err="1"/>
              <a:t>Minimális</a:t>
            </a:r>
            <a:r>
              <a:rPr lang="en-US" sz="1600" dirty="0"/>
              <a:t> </a:t>
            </a:r>
            <a:r>
              <a:rPr lang="en-US" sz="1600" dirty="0" err="1"/>
              <a:t>fordító</a:t>
            </a:r>
            <a:r>
              <a:rPr lang="en-US" sz="1600" dirty="0"/>
              <a:t>. A </a:t>
            </a:r>
            <a:r>
              <a:rPr lang="en-US" sz="1600" dirty="0" err="1"/>
              <a:t>végeredmény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végrehajtható</a:t>
            </a:r>
            <a:r>
              <a:rPr lang="en-US" sz="1600" dirty="0"/>
              <a:t> </a:t>
            </a:r>
            <a:r>
              <a:rPr lang="en-US" sz="1600" dirty="0" err="1"/>
              <a:t>minimális</a:t>
            </a:r>
            <a:r>
              <a:rPr lang="en-US" sz="1600" dirty="0"/>
              <a:t> </a:t>
            </a:r>
            <a:r>
              <a:rPr lang="en-US" sz="1600" dirty="0" err="1"/>
              <a:t>fordító</a:t>
            </a:r>
            <a:r>
              <a:rPr lang="en-US" sz="1600" dirty="0"/>
              <a:t> (</a:t>
            </a:r>
            <a:r>
              <a:rPr lang="en-US" sz="1600" dirty="0" err="1"/>
              <a:t>példánkban</a:t>
            </a:r>
            <a:r>
              <a:rPr lang="en-US" sz="1600" dirty="0"/>
              <a:t>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minimális</a:t>
            </a:r>
            <a:r>
              <a:rPr lang="en-US" sz="1600" dirty="0"/>
              <a:t> C </a:t>
            </a:r>
            <a:r>
              <a:rPr lang="en-US" sz="1600" dirty="0" err="1"/>
              <a:t>fordító</a:t>
            </a:r>
            <a:r>
              <a:rPr lang="en-US" sz="1600" dirty="0"/>
              <a:t>) , </a:t>
            </a:r>
            <a:r>
              <a:rPr lang="en-US" sz="1600" dirty="0" err="1"/>
              <a:t>ami</a:t>
            </a:r>
            <a:r>
              <a:rPr lang="en-US" sz="1600" dirty="0"/>
              <a:t> a </a:t>
            </a:r>
            <a:r>
              <a:rPr lang="en-US" sz="1600" dirty="0" err="1"/>
              <a:t>célplatformra</a:t>
            </a:r>
            <a:r>
              <a:rPr lang="en-US" sz="1600" dirty="0"/>
              <a:t> </a:t>
            </a:r>
            <a:r>
              <a:rPr lang="en-US" sz="1600" dirty="0" err="1"/>
              <a:t>fordít</a:t>
            </a:r>
            <a:r>
              <a:rPr lang="en-US" sz="1600" dirty="0"/>
              <a:t>. </a:t>
            </a:r>
          </a:p>
          <a:p>
            <a:r>
              <a:rPr lang="en-US" sz="1600" b="1" dirty="0"/>
              <a:t>II. </a:t>
            </a:r>
            <a:r>
              <a:rPr lang="en-US" sz="1600" b="1" dirty="0" err="1"/>
              <a:t>projekt</a:t>
            </a:r>
            <a:endParaRPr lang="en-US" sz="1600" b="1" dirty="0"/>
          </a:p>
          <a:p>
            <a:r>
              <a:rPr lang="en-US" sz="1600" dirty="0"/>
              <a:t> </a:t>
            </a:r>
            <a:r>
              <a:rPr lang="en-US" sz="1600" dirty="0" err="1"/>
              <a:t>Ezután</a:t>
            </a:r>
            <a:r>
              <a:rPr lang="en-US" sz="1600" dirty="0"/>
              <a:t>, </a:t>
            </a:r>
            <a:r>
              <a:rPr lang="en-US" sz="1600" dirty="0" err="1"/>
              <a:t>vagy</a:t>
            </a:r>
            <a:r>
              <a:rPr lang="en-US" sz="1600" dirty="0"/>
              <a:t> </a:t>
            </a:r>
            <a:r>
              <a:rPr lang="en-US" sz="1600" dirty="0" err="1"/>
              <a:t>párhuzamosan</a:t>
            </a:r>
            <a:r>
              <a:rPr lang="en-US" sz="1600" dirty="0"/>
              <a:t>, </a:t>
            </a:r>
            <a:r>
              <a:rPr lang="en-US" sz="1600" dirty="0" err="1"/>
              <a:t>esetleg</a:t>
            </a:r>
            <a:r>
              <a:rPr lang="en-US" sz="1600" dirty="0"/>
              <a:t> </a:t>
            </a:r>
            <a:r>
              <a:rPr lang="en-US" sz="1600" dirty="0" err="1"/>
              <a:t>több</a:t>
            </a:r>
            <a:r>
              <a:rPr lang="en-US" sz="1600" dirty="0"/>
              <a:t> </a:t>
            </a:r>
            <a:r>
              <a:rPr lang="en-US" sz="1600" dirty="0" err="1"/>
              <a:t>iterációban</a:t>
            </a:r>
            <a:r>
              <a:rPr lang="en-US" sz="1600" dirty="0"/>
              <a:t>, a </a:t>
            </a:r>
            <a:r>
              <a:rPr lang="en-US" sz="1600" dirty="0" err="1"/>
              <a:t>következő</a:t>
            </a:r>
            <a:r>
              <a:rPr lang="en-US" sz="1600" dirty="0"/>
              <a:t> </a:t>
            </a:r>
            <a:r>
              <a:rPr lang="en-US" sz="1600" dirty="0" err="1"/>
              <a:t>lépéseket</a:t>
            </a:r>
            <a:r>
              <a:rPr lang="en-US" sz="1600" dirty="0"/>
              <a:t> </a:t>
            </a:r>
            <a:r>
              <a:rPr lang="en-US" sz="1600" dirty="0" err="1"/>
              <a:t>hajtjuk</a:t>
            </a:r>
            <a:r>
              <a:rPr lang="en-US" sz="1600" dirty="0"/>
              <a:t> </a:t>
            </a:r>
            <a:r>
              <a:rPr lang="en-US" sz="1600" dirty="0" err="1"/>
              <a:t>végre</a:t>
            </a:r>
            <a:r>
              <a:rPr lang="en-US" sz="1600" dirty="0"/>
              <a:t>: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Teljes</a:t>
            </a:r>
            <a:r>
              <a:rPr lang="en-US" sz="1600" dirty="0"/>
              <a:t> </a:t>
            </a:r>
            <a:r>
              <a:rPr lang="en-US" sz="1600" dirty="0" err="1"/>
              <a:t>fordító</a:t>
            </a:r>
            <a:r>
              <a:rPr lang="en-US" sz="1600" dirty="0"/>
              <a:t> (</a:t>
            </a:r>
            <a:r>
              <a:rPr lang="en-US" sz="1600" dirty="0" err="1"/>
              <a:t>példánkbanl</a:t>
            </a:r>
            <a:r>
              <a:rPr lang="en-US" sz="1600" dirty="0"/>
              <a:t> </a:t>
            </a:r>
            <a:r>
              <a:rPr lang="en-US" sz="1600" dirty="0" err="1"/>
              <a:t>teljes</a:t>
            </a:r>
            <a:r>
              <a:rPr lang="en-US" sz="1600" dirty="0"/>
              <a:t> C </a:t>
            </a:r>
            <a:r>
              <a:rPr lang="en-US" sz="1600" dirty="0" err="1"/>
              <a:t>fordító</a:t>
            </a:r>
            <a:r>
              <a:rPr lang="en-US" sz="1600" dirty="0"/>
              <a:t>) </a:t>
            </a:r>
            <a:r>
              <a:rPr lang="en-US" sz="1600" dirty="0" err="1"/>
              <a:t>készítése</a:t>
            </a:r>
            <a:r>
              <a:rPr lang="en-US" sz="1600" dirty="0"/>
              <a:t>  </a:t>
            </a:r>
            <a:r>
              <a:rPr lang="en-US" sz="1600" dirty="0" err="1"/>
              <a:t>minimális</a:t>
            </a:r>
            <a:r>
              <a:rPr lang="en-US" sz="1600" dirty="0"/>
              <a:t> </a:t>
            </a:r>
            <a:r>
              <a:rPr lang="en-US" sz="1600" dirty="0" err="1"/>
              <a:t>nyelven</a:t>
            </a:r>
            <a:r>
              <a:rPr lang="en-US" sz="1600" dirty="0"/>
              <a:t> (</a:t>
            </a:r>
            <a:r>
              <a:rPr lang="en-US" sz="1600" dirty="0" err="1"/>
              <a:t>példánkban</a:t>
            </a:r>
            <a:r>
              <a:rPr lang="en-US" sz="1600" dirty="0"/>
              <a:t> 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minimális</a:t>
            </a:r>
            <a:r>
              <a:rPr lang="en-US" sz="1600" dirty="0"/>
              <a:t> C </a:t>
            </a:r>
            <a:r>
              <a:rPr lang="en-US" sz="1600" dirty="0" err="1"/>
              <a:t>nyelven</a:t>
            </a:r>
            <a:r>
              <a:rPr lang="en-US" sz="1600" dirty="0"/>
              <a:t>). </a:t>
            </a:r>
            <a:r>
              <a:rPr lang="en-US" sz="1600" dirty="0" err="1"/>
              <a:t>Megírjuk</a:t>
            </a:r>
            <a:r>
              <a:rPr lang="en-US" sz="1600" dirty="0"/>
              <a:t> a </a:t>
            </a:r>
            <a:r>
              <a:rPr lang="en-US" sz="1600" dirty="0" err="1"/>
              <a:t>teljes</a:t>
            </a:r>
            <a:r>
              <a:rPr lang="en-US" sz="1600" dirty="0"/>
              <a:t> </a:t>
            </a:r>
            <a:r>
              <a:rPr lang="en-US" sz="1600" dirty="0" err="1"/>
              <a:t>fordítóprogramot</a:t>
            </a:r>
            <a:r>
              <a:rPr lang="en-US" sz="1600" dirty="0"/>
              <a:t>. A </a:t>
            </a:r>
            <a:r>
              <a:rPr lang="en-US" sz="1600" dirty="0" err="1"/>
              <a:t>megíráshoz</a:t>
            </a:r>
            <a:r>
              <a:rPr lang="en-US" sz="1600" dirty="0"/>
              <a:t> </a:t>
            </a:r>
            <a:r>
              <a:rPr lang="en-US" sz="1600" dirty="0" err="1"/>
              <a:t>csak</a:t>
            </a:r>
            <a:r>
              <a:rPr lang="en-US" sz="1600" dirty="0"/>
              <a:t> </a:t>
            </a:r>
            <a:r>
              <a:rPr lang="en-US" sz="1600" dirty="0" err="1"/>
              <a:t>azt</a:t>
            </a:r>
            <a:r>
              <a:rPr lang="en-US" sz="1600" dirty="0"/>
              <a:t> a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résznyelvet</a:t>
            </a:r>
            <a:r>
              <a:rPr lang="en-US" sz="1600" dirty="0"/>
              <a:t> </a:t>
            </a:r>
            <a:r>
              <a:rPr lang="en-US" sz="1600" dirty="0" err="1"/>
              <a:t>használjuk</a:t>
            </a:r>
            <a:r>
              <a:rPr lang="en-US" sz="1600" dirty="0"/>
              <a:t>, </a:t>
            </a:r>
            <a:r>
              <a:rPr lang="en-US" sz="1600" dirty="0" err="1"/>
              <a:t>amit</a:t>
            </a:r>
            <a:r>
              <a:rPr lang="en-US" sz="1600" dirty="0"/>
              <a:t> a </a:t>
            </a:r>
            <a:r>
              <a:rPr lang="en-US" sz="1600" dirty="0" err="1"/>
              <a:t>fent</a:t>
            </a:r>
            <a:r>
              <a:rPr lang="en-US" sz="1600" dirty="0"/>
              <a:t> </a:t>
            </a:r>
            <a:r>
              <a:rPr lang="en-US" sz="1600" dirty="0" err="1"/>
              <a:t>elkészített</a:t>
            </a:r>
            <a:r>
              <a:rPr lang="en-US" sz="1600" dirty="0"/>
              <a:t> </a:t>
            </a:r>
            <a:r>
              <a:rPr lang="en-US" sz="1600" dirty="0" err="1"/>
              <a:t>minimális</a:t>
            </a:r>
            <a:r>
              <a:rPr lang="en-US" sz="1600" dirty="0"/>
              <a:t> compiler </a:t>
            </a:r>
            <a:r>
              <a:rPr lang="en-US" sz="1600" dirty="0" err="1"/>
              <a:t>képes</a:t>
            </a:r>
            <a:r>
              <a:rPr lang="en-US" sz="1600" dirty="0"/>
              <a:t> </a:t>
            </a:r>
            <a:r>
              <a:rPr lang="en-US" sz="1600" dirty="0" err="1"/>
              <a:t>lefordítani</a:t>
            </a:r>
            <a:r>
              <a:rPr lang="en-US" sz="1600" dirty="0"/>
              <a:t>.</a:t>
            </a:r>
          </a:p>
          <a:p>
            <a:r>
              <a:rPr lang="en-US" sz="1600" dirty="0"/>
              <a:t>2. FORDÍTÁS. A </a:t>
            </a:r>
            <a:r>
              <a:rPr lang="en-US" sz="1600" dirty="0" err="1"/>
              <a:t>fordítást</a:t>
            </a:r>
            <a:r>
              <a:rPr lang="en-US" sz="1600" dirty="0"/>
              <a:t> a </a:t>
            </a:r>
            <a:r>
              <a:rPr lang="en-US" sz="1600" dirty="0" err="1"/>
              <a:t>minimális</a:t>
            </a:r>
            <a:r>
              <a:rPr lang="en-US" sz="1600" dirty="0"/>
              <a:t> </a:t>
            </a:r>
            <a:r>
              <a:rPr lang="en-US" sz="1600" dirty="0" err="1"/>
              <a:t>fordítóval</a:t>
            </a:r>
            <a:r>
              <a:rPr lang="en-US" sz="1600" dirty="0"/>
              <a:t> (</a:t>
            </a:r>
            <a:r>
              <a:rPr lang="en-US" sz="1600" dirty="0" err="1"/>
              <a:t>példánkban</a:t>
            </a:r>
            <a:r>
              <a:rPr lang="en-US" sz="1600" dirty="0"/>
              <a:t> </a:t>
            </a:r>
            <a:r>
              <a:rPr lang="en-US" sz="1600" dirty="0" err="1"/>
              <a:t>minimális</a:t>
            </a:r>
            <a:r>
              <a:rPr lang="en-US" sz="1600" dirty="0"/>
              <a:t> C </a:t>
            </a:r>
            <a:r>
              <a:rPr lang="en-US" sz="1600" dirty="0" err="1"/>
              <a:t>fordítóval</a:t>
            </a:r>
            <a:r>
              <a:rPr lang="en-US" sz="1600" dirty="0"/>
              <a:t>) </a:t>
            </a:r>
            <a:r>
              <a:rPr lang="en-US" sz="1600" dirty="0" err="1"/>
              <a:t>végezzük</a:t>
            </a:r>
            <a:r>
              <a:rPr lang="en-US" sz="1600" dirty="0"/>
              <a:t>.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Teljes</a:t>
            </a:r>
            <a:r>
              <a:rPr lang="en-US" sz="1600" dirty="0"/>
              <a:t> </a:t>
            </a:r>
            <a:r>
              <a:rPr lang="en-US" sz="1600" dirty="0" err="1"/>
              <a:t>fordító</a:t>
            </a:r>
            <a:r>
              <a:rPr lang="en-US" sz="1600" dirty="0"/>
              <a:t> </a:t>
            </a:r>
            <a:r>
              <a:rPr lang="en-US" sz="1600" dirty="0" err="1"/>
              <a:t>tárgymodulja</a:t>
            </a:r>
            <a:r>
              <a:rPr lang="en-US" sz="1600" dirty="0"/>
              <a:t>. (</a:t>
            </a:r>
            <a:r>
              <a:rPr lang="en-US" sz="1600" dirty="0" err="1"/>
              <a:t>Példánkban</a:t>
            </a:r>
            <a:r>
              <a:rPr lang="en-US" sz="1600" dirty="0"/>
              <a:t> </a:t>
            </a:r>
            <a:r>
              <a:rPr lang="en-US" sz="1600" dirty="0" err="1"/>
              <a:t>teljes</a:t>
            </a:r>
            <a:r>
              <a:rPr lang="en-US" sz="1600" dirty="0"/>
              <a:t> C </a:t>
            </a:r>
            <a:r>
              <a:rPr lang="en-US" sz="1600" dirty="0" err="1"/>
              <a:t>fordító</a:t>
            </a:r>
            <a:r>
              <a:rPr lang="en-US" sz="1600" dirty="0"/>
              <a:t> </a:t>
            </a:r>
            <a:r>
              <a:rPr lang="en-US" sz="1600" dirty="0" err="1"/>
              <a:t>tárgymodul</a:t>
            </a:r>
            <a:r>
              <a:rPr lang="en-US" sz="1600" dirty="0"/>
              <a:t>.) 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előző</a:t>
            </a:r>
            <a:r>
              <a:rPr lang="en-US" sz="1600" dirty="0"/>
              <a:t> </a:t>
            </a:r>
            <a:r>
              <a:rPr lang="en-US" sz="1600" dirty="0" err="1"/>
              <a:t>szakasz</a:t>
            </a:r>
            <a:r>
              <a:rPr lang="en-US" sz="1600" dirty="0"/>
              <a:t>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eredménye</a:t>
            </a:r>
            <a:r>
              <a:rPr lang="en-US" sz="1600" dirty="0"/>
              <a:t>.</a:t>
            </a:r>
          </a:p>
          <a:p>
            <a:r>
              <a:rPr lang="en-US" sz="1600" dirty="0"/>
              <a:t>4. SZERKESZTÉS. A </a:t>
            </a:r>
            <a:r>
              <a:rPr lang="en-US" sz="1600" dirty="0" err="1"/>
              <a:t>tárgymodulok</a:t>
            </a:r>
            <a:r>
              <a:rPr lang="en-US" sz="1600" dirty="0"/>
              <a:t> </a:t>
            </a:r>
            <a:r>
              <a:rPr lang="en-US" sz="1600" dirty="0" err="1"/>
              <a:t>összeszerkesztése</a:t>
            </a:r>
            <a:r>
              <a:rPr lang="en-US" sz="1600" dirty="0"/>
              <a:t>.</a:t>
            </a:r>
          </a:p>
          <a:p>
            <a:r>
              <a:rPr lang="en-US" sz="1600" dirty="0"/>
              <a:t>5. </a:t>
            </a:r>
            <a:r>
              <a:rPr lang="en-US" sz="1600" dirty="0" err="1"/>
              <a:t>Végrehajtható</a:t>
            </a:r>
            <a:r>
              <a:rPr lang="en-US" sz="1600" dirty="0"/>
              <a:t> </a:t>
            </a:r>
            <a:r>
              <a:rPr lang="en-US" sz="1600" dirty="0" err="1"/>
              <a:t>fordító</a:t>
            </a:r>
            <a:r>
              <a:rPr lang="en-US" sz="1600" dirty="0"/>
              <a:t> (</a:t>
            </a:r>
            <a:r>
              <a:rPr lang="en-US" sz="1600" dirty="0" err="1"/>
              <a:t>példánkban</a:t>
            </a:r>
            <a:r>
              <a:rPr lang="en-US" sz="1600" dirty="0"/>
              <a:t> </a:t>
            </a:r>
            <a:r>
              <a:rPr lang="en-US" sz="1600" dirty="0" err="1"/>
              <a:t>végrehajtható</a:t>
            </a:r>
            <a:r>
              <a:rPr lang="en-US" sz="1600" dirty="0"/>
              <a:t> C </a:t>
            </a:r>
            <a:r>
              <a:rPr lang="en-US" sz="1600" dirty="0" err="1"/>
              <a:t>fordító</a:t>
            </a:r>
            <a:r>
              <a:rPr lang="en-US" sz="1600" dirty="0"/>
              <a:t>). A </a:t>
            </a:r>
            <a:r>
              <a:rPr lang="en-US" sz="1600" dirty="0" err="1"/>
              <a:t>végeredmény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olyan</a:t>
            </a:r>
            <a:r>
              <a:rPr lang="en-US" sz="1600" dirty="0"/>
              <a:t> </a:t>
            </a:r>
          </a:p>
          <a:p>
            <a:r>
              <a:rPr lang="en-US" sz="1600" dirty="0"/>
              <a:t>compiler, </a:t>
            </a:r>
            <a:r>
              <a:rPr lang="en-US" sz="1600" dirty="0" err="1"/>
              <a:t>ami</a:t>
            </a:r>
            <a:r>
              <a:rPr lang="en-US" sz="1600" dirty="0"/>
              <a:t> a </a:t>
            </a:r>
            <a:r>
              <a:rPr lang="en-US" sz="1600" dirty="0" err="1"/>
              <a:t>célplatformon</a:t>
            </a:r>
            <a:r>
              <a:rPr lang="en-US" sz="1600" dirty="0"/>
              <a:t> </a:t>
            </a:r>
            <a:r>
              <a:rPr lang="en-US" sz="1600" dirty="0" err="1"/>
              <a:t>végrehajtható</a:t>
            </a:r>
            <a:r>
              <a:rPr lang="en-US" sz="1600" dirty="0"/>
              <a:t>, </a:t>
            </a:r>
            <a:r>
              <a:rPr lang="en-US" sz="1600" dirty="0" err="1"/>
              <a:t>és</a:t>
            </a:r>
            <a:r>
              <a:rPr lang="en-US" sz="1600" dirty="0"/>
              <a:t> a </a:t>
            </a:r>
            <a:r>
              <a:rPr lang="en-US" sz="1600" dirty="0" err="1"/>
              <a:t>célnyelv</a:t>
            </a:r>
            <a:r>
              <a:rPr lang="en-US" sz="1600" dirty="0"/>
              <a:t> </a:t>
            </a:r>
            <a:r>
              <a:rPr lang="en-US" sz="1600" dirty="0" err="1"/>
              <a:t>teljes</a:t>
            </a:r>
            <a:r>
              <a:rPr lang="en-US" sz="1600" dirty="0"/>
              <a:t> </a:t>
            </a:r>
            <a:r>
              <a:rPr lang="en-US" sz="1600" dirty="0" err="1"/>
              <a:t>egészét</a:t>
            </a:r>
            <a:r>
              <a:rPr lang="en-US" sz="1600" dirty="0"/>
              <a:t> </a:t>
            </a:r>
            <a:r>
              <a:rPr lang="en-US" sz="1600" dirty="0" err="1"/>
              <a:t>lefedi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1025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51520" y="197346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Cross </a:t>
            </a:r>
            <a:r>
              <a:rPr lang="en-US" sz="1800" b="1" dirty="0" err="1"/>
              <a:t>comliper</a:t>
            </a:r>
            <a:r>
              <a:rPr lang="en-US" sz="1800" b="1" dirty="0"/>
              <a:t>  </a:t>
            </a:r>
            <a:r>
              <a:rPr lang="en-US" sz="1800" dirty="0"/>
              <a:t>(</a:t>
            </a:r>
            <a:r>
              <a:rPr lang="en-US" sz="1800" dirty="0" err="1"/>
              <a:t>Keresztfordító</a:t>
            </a:r>
            <a:r>
              <a:rPr lang="en-US" sz="1800" dirty="0"/>
              <a:t>)</a:t>
            </a:r>
          </a:p>
          <a:p>
            <a:r>
              <a:rPr lang="en-US" sz="1800" dirty="0" err="1"/>
              <a:t>Tegyük</a:t>
            </a:r>
            <a:r>
              <a:rPr lang="en-US" sz="1800" dirty="0"/>
              <a:t> </a:t>
            </a:r>
            <a:r>
              <a:rPr lang="en-US" sz="1800" dirty="0" err="1"/>
              <a:t>fel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van </a:t>
            </a:r>
            <a:r>
              <a:rPr lang="en-US" sz="1800" dirty="0" err="1"/>
              <a:t>egy</a:t>
            </a:r>
            <a:r>
              <a:rPr lang="en-US" sz="1800" dirty="0"/>
              <a:t> VAX C </a:t>
            </a:r>
            <a:r>
              <a:rPr lang="en-US" sz="1800" dirty="0" err="1"/>
              <a:t>fordítóprogramunk</a:t>
            </a:r>
            <a:r>
              <a:rPr lang="en-US" sz="1800" dirty="0"/>
              <a:t>. </a:t>
            </a:r>
            <a:r>
              <a:rPr lang="en-US" sz="1800" dirty="0" err="1"/>
              <a:t>Feladat</a:t>
            </a:r>
            <a:r>
              <a:rPr lang="en-US" sz="1800" dirty="0"/>
              <a:t> : </a:t>
            </a:r>
            <a:r>
              <a:rPr lang="en-US" sz="1800" dirty="0" err="1"/>
              <a:t>ennek</a:t>
            </a:r>
            <a:r>
              <a:rPr lang="en-US" sz="1800" dirty="0"/>
              <a:t> </a:t>
            </a:r>
            <a:r>
              <a:rPr lang="en-US" sz="1800" dirty="0" err="1"/>
              <a:t>felhasználásával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MacIntosh</a:t>
            </a:r>
            <a:r>
              <a:rPr lang="en-US" sz="1800" dirty="0"/>
              <a:t> C </a:t>
            </a:r>
            <a:r>
              <a:rPr lang="en-US" sz="1800" dirty="0" err="1"/>
              <a:t>fordítóprogram</a:t>
            </a:r>
            <a:r>
              <a:rPr lang="en-US" sz="1800" dirty="0"/>
              <a:t> </a:t>
            </a:r>
            <a:r>
              <a:rPr lang="en-US" sz="1800" dirty="0" err="1"/>
              <a:t>készítése</a:t>
            </a:r>
            <a:r>
              <a:rPr lang="en-US" sz="1800" dirty="0"/>
              <a:t>.</a:t>
            </a:r>
          </a:p>
          <a:p>
            <a:r>
              <a:rPr lang="en-US" sz="1800" dirty="0"/>
              <a:t>1. </a:t>
            </a:r>
            <a:r>
              <a:rPr lang="en-US" sz="1800" dirty="0" err="1"/>
              <a:t>Forráskód</a:t>
            </a:r>
            <a:r>
              <a:rPr lang="en-US" sz="1800" dirty="0"/>
              <a:t>. A MAC C compiler </a:t>
            </a:r>
            <a:r>
              <a:rPr lang="en-US" sz="1800" dirty="0" err="1"/>
              <a:t>forráskódját</a:t>
            </a:r>
            <a:r>
              <a:rPr lang="en-US" sz="1800" dirty="0"/>
              <a:t> </a:t>
            </a:r>
            <a:r>
              <a:rPr lang="en-US" sz="1800" dirty="0" err="1"/>
              <a:t>elkészítjük</a:t>
            </a:r>
            <a:r>
              <a:rPr lang="en-US" sz="1800" dirty="0"/>
              <a:t> </a:t>
            </a:r>
            <a:r>
              <a:rPr lang="en-US" sz="1800" dirty="0" err="1"/>
              <a:t>Vax</a:t>
            </a:r>
            <a:r>
              <a:rPr lang="en-US" sz="1800" dirty="0"/>
              <a:t> C </a:t>
            </a:r>
            <a:r>
              <a:rPr lang="en-US" sz="1800" dirty="0" err="1"/>
              <a:t>nyelven</a:t>
            </a:r>
            <a:r>
              <a:rPr lang="en-US" sz="1800" dirty="0"/>
              <a:t>.</a:t>
            </a:r>
          </a:p>
          <a:p>
            <a:r>
              <a:rPr lang="en-US" sz="1800" dirty="0"/>
              <a:t>2. VAX C </a:t>
            </a:r>
            <a:r>
              <a:rPr lang="en-US" sz="1800" dirty="0" err="1"/>
              <a:t>fordító</a:t>
            </a:r>
            <a:r>
              <a:rPr lang="en-US" sz="1800" dirty="0"/>
              <a:t>.  A VAX </a:t>
            </a:r>
            <a:r>
              <a:rPr lang="en-US" sz="1800" dirty="0" err="1"/>
              <a:t>platformra</a:t>
            </a:r>
            <a:r>
              <a:rPr lang="en-US" sz="1800" dirty="0"/>
              <a:t> </a:t>
            </a:r>
            <a:r>
              <a:rPr lang="en-US" sz="1800" dirty="0" err="1"/>
              <a:t>fordító</a:t>
            </a:r>
            <a:r>
              <a:rPr lang="en-US" sz="1800" dirty="0"/>
              <a:t> C </a:t>
            </a:r>
            <a:r>
              <a:rPr lang="en-US" sz="1800" dirty="0" err="1"/>
              <a:t>compilerrel</a:t>
            </a:r>
            <a:r>
              <a:rPr lang="en-US" sz="1800" dirty="0"/>
              <a:t> </a:t>
            </a:r>
            <a:r>
              <a:rPr lang="en-US" sz="1800" dirty="0" err="1"/>
              <a:t>lefordítjuk</a:t>
            </a:r>
            <a:r>
              <a:rPr lang="en-US" sz="1800" dirty="0"/>
              <a:t> a </a:t>
            </a:r>
            <a:r>
              <a:rPr lang="en-US" sz="1800" dirty="0" err="1"/>
              <a:t>forráskódot</a:t>
            </a:r>
            <a:r>
              <a:rPr lang="en-US" sz="1800" dirty="0"/>
              <a:t>.</a:t>
            </a:r>
          </a:p>
          <a:p>
            <a:r>
              <a:rPr lang="en-US" sz="1800" dirty="0"/>
              <a:t>3. </a:t>
            </a:r>
            <a:r>
              <a:rPr lang="en-US" sz="1800" dirty="0" err="1"/>
              <a:t>Tárgymodul</a:t>
            </a:r>
            <a:r>
              <a:rPr lang="en-US" sz="1800" dirty="0"/>
              <a:t>  VAX-on. 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előző</a:t>
            </a:r>
            <a:r>
              <a:rPr lang="en-US" sz="1800" dirty="0"/>
              <a:t> </a:t>
            </a:r>
            <a:r>
              <a:rPr lang="en-US" sz="1800" dirty="0" err="1"/>
              <a:t>szakasz</a:t>
            </a:r>
            <a:r>
              <a:rPr lang="en-US" sz="1800" dirty="0"/>
              <a:t> </a:t>
            </a:r>
            <a:r>
              <a:rPr lang="en-US" sz="1800" dirty="0" err="1"/>
              <a:t>eredménye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elkészült</a:t>
            </a:r>
            <a:r>
              <a:rPr lang="en-US" sz="1800" dirty="0"/>
              <a:t> a MAC C </a:t>
            </a:r>
            <a:r>
              <a:rPr lang="en-US" sz="1800" dirty="0" err="1"/>
              <a:t>fordító</a:t>
            </a:r>
            <a:r>
              <a:rPr lang="en-US" sz="1800" dirty="0"/>
              <a:t>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tárgymodulja</a:t>
            </a:r>
            <a:r>
              <a:rPr lang="en-US" sz="1800" dirty="0"/>
              <a:t>, </a:t>
            </a:r>
            <a:r>
              <a:rPr lang="en-US" sz="1800" dirty="0" err="1"/>
              <a:t>ami</a:t>
            </a:r>
            <a:r>
              <a:rPr lang="en-US" sz="1800" dirty="0"/>
              <a:t> VAX-on </a:t>
            </a:r>
            <a:r>
              <a:rPr lang="en-US" sz="1800" dirty="0" err="1"/>
              <a:t>futtatható</a:t>
            </a:r>
            <a:r>
              <a:rPr lang="en-US" sz="1800" dirty="0"/>
              <a:t> .</a:t>
            </a:r>
          </a:p>
          <a:p>
            <a:r>
              <a:rPr lang="en-US" sz="1800" dirty="0"/>
              <a:t>4. </a:t>
            </a:r>
            <a:r>
              <a:rPr lang="en-US" sz="1800" dirty="0" err="1"/>
              <a:t>Szerkesztő</a:t>
            </a:r>
            <a:r>
              <a:rPr lang="en-US" sz="1800" dirty="0"/>
              <a:t>.  A VAX </a:t>
            </a:r>
            <a:r>
              <a:rPr lang="en-US" sz="1800" dirty="0" err="1"/>
              <a:t>szerkesztőjével</a:t>
            </a:r>
            <a:r>
              <a:rPr lang="en-US" sz="1800" dirty="0"/>
              <a:t> </a:t>
            </a:r>
            <a:r>
              <a:rPr lang="en-US" sz="1800" dirty="0" err="1"/>
              <a:t>összeszerkesztjük</a:t>
            </a:r>
            <a:r>
              <a:rPr lang="en-US" sz="1800" dirty="0"/>
              <a:t> a </a:t>
            </a:r>
            <a:r>
              <a:rPr lang="en-US" sz="1800" dirty="0" err="1"/>
              <a:t>szükséges</a:t>
            </a:r>
            <a:r>
              <a:rPr lang="en-US" sz="1800" dirty="0"/>
              <a:t> </a:t>
            </a:r>
            <a:r>
              <a:rPr lang="en-US" sz="1800" dirty="0" err="1"/>
              <a:t>tárgymodulokat</a:t>
            </a:r>
            <a:r>
              <a:rPr lang="en-US" sz="1800" dirty="0"/>
              <a:t>. </a:t>
            </a:r>
          </a:p>
          <a:p>
            <a:r>
              <a:rPr lang="en-US" sz="1800" dirty="0"/>
              <a:t>5. </a:t>
            </a:r>
            <a:r>
              <a:rPr lang="en-US" sz="1800" dirty="0" err="1"/>
              <a:t>Végrehajtható</a:t>
            </a:r>
            <a:r>
              <a:rPr lang="en-US" sz="1800" dirty="0"/>
              <a:t> Mac C </a:t>
            </a:r>
            <a:r>
              <a:rPr lang="en-US" sz="1800" dirty="0" err="1"/>
              <a:t>fordító</a:t>
            </a:r>
            <a:r>
              <a:rPr lang="en-US" sz="1800" dirty="0"/>
              <a:t>, </a:t>
            </a:r>
            <a:r>
              <a:rPr lang="en-US" sz="1800" dirty="0" err="1"/>
              <a:t>ami</a:t>
            </a:r>
            <a:r>
              <a:rPr lang="en-US" sz="1800" dirty="0"/>
              <a:t> VAX-on fut. 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előző</a:t>
            </a:r>
            <a:r>
              <a:rPr lang="en-US" sz="1800" dirty="0"/>
              <a:t> </a:t>
            </a:r>
            <a:r>
              <a:rPr lang="en-US" sz="1800" dirty="0" err="1"/>
              <a:t>szakasz</a:t>
            </a:r>
            <a:r>
              <a:rPr lang="en-US" sz="1800" dirty="0"/>
              <a:t> </a:t>
            </a:r>
            <a:r>
              <a:rPr lang="en-US" sz="1800" dirty="0" err="1"/>
              <a:t>eredményeképp</a:t>
            </a:r>
            <a:r>
              <a:rPr lang="en-US" sz="1800" dirty="0"/>
              <a:t> </a:t>
            </a:r>
            <a:r>
              <a:rPr lang="en-US" sz="1800" dirty="0" err="1"/>
              <a:t>előállt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végrehajtható</a:t>
            </a:r>
            <a:r>
              <a:rPr lang="en-US" sz="1800" dirty="0"/>
              <a:t> </a:t>
            </a:r>
            <a:r>
              <a:rPr lang="en-US" sz="1800" dirty="0" err="1"/>
              <a:t>fordítóprogram</a:t>
            </a:r>
            <a:r>
              <a:rPr lang="en-US" sz="1800" dirty="0"/>
              <a:t>, </a:t>
            </a:r>
            <a:r>
              <a:rPr lang="en-US" sz="1800" dirty="0" err="1"/>
              <a:t>ami</a:t>
            </a:r>
            <a:r>
              <a:rPr lang="en-US" sz="1800" dirty="0"/>
              <a:t> VAX </a:t>
            </a:r>
            <a:r>
              <a:rPr lang="en-US" sz="1800" dirty="0" err="1"/>
              <a:t>platformon</a:t>
            </a:r>
            <a:r>
              <a:rPr lang="en-US" sz="1800" dirty="0"/>
              <a:t> </a:t>
            </a:r>
            <a:r>
              <a:rPr lang="en-US" sz="1800" dirty="0" err="1"/>
              <a:t>fut</a:t>
            </a:r>
            <a:r>
              <a:rPr lang="en-US" sz="1800" dirty="0"/>
              <a:t>, </a:t>
            </a:r>
            <a:r>
              <a:rPr lang="en-US" sz="1800" dirty="0" err="1"/>
              <a:t>és</a:t>
            </a:r>
            <a:r>
              <a:rPr lang="en-US" sz="1800" dirty="0"/>
              <a:t> MAC </a:t>
            </a:r>
            <a:r>
              <a:rPr lang="en-US" sz="1800" dirty="0" err="1"/>
              <a:t>platformra</a:t>
            </a:r>
            <a:r>
              <a:rPr lang="en-US" sz="1800" dirty="0"/>
              <a:t> </a:t>
            </a:r>
            <a:r>
              <a:rPr lang="en-US" sz="1800" dirty="0" err="1"/>
              <a:t>fordít</a:t>
            </a:r>
            <a:r>
              <a:rPr lang="en-US" sz="1800" dirty="0"/>
              <a:t>. </a:t>
            </a:r>
            <a:r>
              <a:rPr lang="en-US" sz="1800" dirty="0" err="1"/>
              <a:t>Ezt</a:t>
            </a:r>
            <a:r>
              <a:rPr lang="en-US" sz="1800" dirty="0"/>
              <a:t> </a:t>
            </a:r>
            <a:r>
              <a:rPr lang="en-US" sz="1800" dirty="0" err="1"/>
              <a:t>nevezzük</a:t>
            </a:r>
            <a:r>
              <a:rPr lang="en-US" sz="1800" dirty="0"/>
              <a:t>        </a:t>
            </a:r>
          </a:p>
          <a:p>
            <a:r>
              <a:rPr lang="en-US" sz="1800" dirty="0"/>
              <a:t>    cross-compiler-</a:t>
            </a:r>
            <a:r>
              <a:rPr lang="en-US" sz="1800" dirty="0" err="1"/>
              <a:t>nek</a:t>
            </a:r>
            <a:r>
              <a:rPr lang="en-US" sz="1800" dirty="0"/>
              <a:t>.</a:t>
            </a:r>
          </a:p>
          <a:p>
            <a:r>
              <a:rPr lang="en-US" sz="1800" dirty="0"/>
              <a:t>Cross compiler </a:t>
            </a:r>
            <a:r>
              <a:rPr lang="en-US" sz="1800" dirty="0" err="1"/>
              <a:t>segítségével</a:t>
            </a:r>
            <a:r>
              <a:rPr lang="en-US" sz="1800" dirty="0"/>
              <a:t> </a:t>
            </a:r>
            <a:r>
              <a:rPr lang="en-US" sz="1800" dirty="0" err="1"/>
              <a:t>végrehajtható</a:t>
            </a:r>
            <a:r>
              <a:rPr lang="en-US" sz="1800" dirty="0"/>
              <a:t> Mac-on </a:t>
            </a:r>
            <a:r>
              <a:rPr lang="en-US" sz="1800" dirty="0" err="1"/>
              <a:t>futó</a:t>
            </a:r>
            <a:r>
              <a:rPr lang="en-US" sz="1800" dirty="0"/>
              <a:t> C compiler  </a:t>
            </a:r>
            <a:r>
              <a:rPr lang="en-US" sz="1800" dirty="0" err="1"/>
              <a:t>előállítása</a:t>
            </a:r>
            <a:r>
              <a:rPr lang="en-US" sz="1800" dirty="0"/>
              <a:t> </a:t>
            </a:r>
            <a:r>
              <a:rPr lang="en-US" sz="1800" dirty="0" err="1"/>
              <a:t>Vax</a:t>
            </a:r>
            <a:r>
              <a:rPr lang="en-US" sz="1800" dirty="0"/>
              <a:t>-on: </a:t>
            </a:r>
          </a:p>
          <a:p>
            <a:pPr marL="342900" indent="-342900">
              <a:buAutoNum type="arabicPeriod"/>
            </a:pPr>
            <a:r>
              <a:rPr lang="en-US" sz="1800" dirty="0" err="1"/>
              <a:t>Forráskód</a:t>
            </a:r>
            <a:r>
              <a:rPr lang="en-US" sz="1800" dirty="0"/>
              <a:t>. A MAC C </a:t>
            </a:r>
            <a:r>
              <a:rPr lang="en-US" sz="1800" dirty="0" err="1"/>
              <a:t>fordító</a:t>
            </a:r>
            <a:r>
              <a:rPr lang="en-US" sz="1800" dirty="0"/>
              <a:t> (</a:t>
            </a:r>
            <a:r>
              <a:rPr lang="en-US" sz="1800" dirty="0" err="1"/>
              <a:t>ami</a:t>
            </a:r>
            <a:r>
              <a:rPr lang="en-US" sz="1800" dirty="0"/>
              <a:t> VAX </a:t>
            </a:r>
            <a:r>
              <a:rPr lang="en-US" sz="1800" dirty="0" err="1"/>
              <a:t>platformon</a:t>
            </a:r>
            <a:r>
              <a:rPr lang="en-US" sz="1800" dirty="0"/>
              <a:t> </a:t>
            </a:r>
            <a:r>
              <a:rPr lang="en-US" sz="1800" dirty="0" err="1"/>
              <a:t>fut</a:t>
            </a:r>
            <a:r>
              <a:rPr lang="en-US" sz="1800" dirty="0"/>
              <a:t>) </a:t>
            </a:r>
            <a:r>
              <a:rPr lang="en-US" sz="1800" dirty="0" err="1"/>
              <a:t>forráskódjával</a:t>
            </a:r>
            <a:r>
              <a:rPr lang="en-US" sz="1800" dirty="0"/>
              <a:t> </a:t>
            </a:r>
            <a:r>
              <a:rPr lang="en-US" sz="1800" dirty="0" err="1"/>
              <a:t>indulunk</a:t>
            </a:r>
            <a:r>
              <a:rPr lang="en-US" sz="1800" dirty="0"/>
              <a:t> el. (</a:t>
            </a:r>
            <a:r>
              <a:rPr lang="en-US" sz="1800" dirty="0" err="1"/>
              <a:t>Ez</a:t>
            </a:r>
            <a:r>
              <a:rPr lang="en-US" sz="1800" dirty="0"/>
              <a:t> </a:t>
            </a:r>
            <a:r>
              <a:rPr lang="en-US" sz="1800" dirty="0" err="1"/>
              <a:t>ugyanaz</a:t>
            </a:r>
            <a:r>
              <a:rPr lang="en-US" sz="1800" dirty="0"/>
              <a:t> a 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forráskód</a:t>
            </a:r>
            <a:r>
              <a:rPr lang="en-US" sz="1800" dirty="0"/>
              <a:t>, mint </a:t>
            </a:r>
            <a:r>
              <a:rPr lang="en-US" sz="1800" dirty="0" err="1"/>
              <a:t>amit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első</a:t>
            </a:r>
            <a:r>
              <a:rPr lang="en-US" sz="1800" dirty="0"/>
              <a:t> </a:t>
            </a:r>
            <a:r>
              <a:rPr lang="en-US" sz="1800" dirty="0" err="1"/>
              <a:t>részben</a:t>
            </a:r>
            <a:r>
              <a:rPr lang="en-US" sz="1800" dirty="0"/>
              <a:t> </a:t>
            </a:r>
            <a:r>
              <a:rPr lang="en-US" sz="1800" dirty="0" err="1"/>
              <a:t>használtunk</a:t>
            </a:r>
            <a:r>
              <a:rPr lang="en-US" sz="1800" dirty="0"/>
              <a:t>.) </a:t>
            </a:r>
          </a:p>
          <a:p>
            <a:r>
              <a:rPr lang="en-US" sz="1800" dirty="0"/>
              <a:t>2. </a:t>
            </a:r>
            <a:r>
              <a:rPr lang="en-US" sz="1800" dirty="0" err="1"/>
              <a:t>Fordítás</a:t>
            </a:r>
            <a:r>
              <a:rPr lang="en-US" sz="1800" dirty="0"/>
              <a:t>. A </a:t>
            </a:r>
            <a:r>
              <a:rPr lang="en-US" sz="1800" dirty="0" err="1"/>
              <a:t>forráskód</a:t>
            </a:r>
            <a:r>
              <a:rPr lang="en-US" sz="1800" dirty="0"/>
              <a:t> </a:t>
            </a:r>
            <a:r>
              <a:rPr lang="en-US" sz="1800" dirty="0" err="1"/>
              <a:t>lefordításához</a:t>
            </a:r>
            <a:r>
              <a:rPr lang="en-US" sz="1800" dirty="0"/>
              <a:t> a VAX </a:t>
            </a:r>
            <a:r>
              <a:rPr lang="en-US" sz="1800" dirty="0" err="1"/>
              <a:t>platformon</a:t>
            </a:r>
            <a:r>
              <a:rPr lang="en-US" sz="1800" dirty="0"/>
              <a:t> </a:t>
            </a:r>
            <a:r>
              <a:rPr lang="en-US" sz="1800" dirty="0" err="1"/>
              <a:t>futó</a:t>
            </a:r>
            <a:r>
              <a:rPr lang="en-US" sz="1800" dirty="0"/>
              <a:t> MAC C </a:t>
            </a:r>
            <a:r>
              <a:rPr lang="en-US" sz="1800" dirty="0" err="1"/>
              <a:t>compilert</a:t>
            </a:r>
            <a:endParaRPr lang="en-US" sz="1800" dirty="0"/>
          </a:p>
          <a:p>
            <a:r>
              <a:rPr lang="en-US" sz="1800" dirty="0"/>
              <a:t>     </a:t>
            </a:r>
            <a:r>
              <a:rPr lang="en-US" sz="1800" dirty="0" err="1"/>
              <a:t>használjuk</a:t>
            </a:r>
            <a:r>
              <a:rPr lang="en-US" sz="1800" dirty="0"/>
              <a:t>.</a:t>
            </a:r>
          </a:p>
          <a:p>
            <a:r>
              <a:rPr lang="en-US" sz="1800" dirty="0"/>
              <a:t>3. MAC C </a:t>
            </a:r>
            <a:r>
              <a:rPr lang="en-US" sz="1800" dirty="0" err="1"/>
              <a:t>fordító</a:t>
            </a:r>
            <a:r>
              <a:rPr lang="en-US" sz="1800" dirty="0"/>
              <a:t> </a:t>
            </a:r>
            <a:r>
              <a:rPr lang="en-US" sz="1800" dirty="0" err="1"/>
              <a:t>tárgymodul</a:t>
            </a:r>
            <a:r>
              <a:rPr lang="en-US" sz="1800" dirty="0"/>
              <a:t>: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előző</a:t>
            </a:r>
            <a:r>
              <a:rPr lang="en-US" sz="1800" dirty="0"/>
              <a:t> </a:t>
            </a:r>
            <a:r>
              <a:rPr lang="en-US" sz="1800" dirty="0" err="1"/>
              <a:t>lépés</a:t>
            </a:r>
            <a:r>
              <a:rPr lang="en-US" sz="1800" dirty="0"/>
              <a:t> </a:t>
            </a:r>
            <a:r>
              <a:rPr lang="en-US" sz="1800" dirty="0" err="1"/>
              <a:t>eredménye</a:t>
            </a:r>
            <a:r>
              <a:rPr lang="en-US" sz="1800" dirty="0"/>
              <a:t> a C </a:t>
            </a:r>
            <a:r>
              <a:rPr lang="en-US" sz="1800" dirty="0" err="1"/>
              <a:t>fordító</a:t>
            </a:r>
            <a:r>
              <a:rPr lang="en-US" sz="1800" dirty="0"/>
              <a:t> </a:t>
            </a:r>
            <a:r>
              <a:rPr lang="en-US" sz="1800" dirty="0" err="1"/>
              <a:t>tárgymodulja</a:t>
            </a:r>
            <a:r>
              <a:rPr lang="en-US" sz="1800" dirty="0"/>
              <a:t> MAC-en.</a:t>
            </a:r>
          </a:p>
          <a:p>
            <a:r>
              <a:rPr lang="en-US" sz="1800" dirty="0"/>
              <a:t>4. </a:t>
            </a:r>
            <a:r>
              <a:rPr lang="en-US" sz="1800" dirty="0" err="1"/>
              <a:t>Szerkesztő</a:t>
            </a:r>
            <a:r>
              <a:rPr lang="en-US" sz="1800" dirty="0"/>
              <a:t> a </a:t>
            </a:r>
            <a:r>
              <a:rPr lang="en-US" sz="1800" b="1" dirty="0" err="1"/>
              <a:t>MacIntosh</a:t>
            </a:r>
            <a:r>
              <a:rPr lang="en-US" sz="1800" b="1" dirty="0"/>
              <a:t>-on</a:t>
            </a:r>
            <a:r>
              <a:rPr lang="en-US" sz="1800" dirty="0"/>
              <a:t>. (</a:t>
            </a:r>
            <a:r>
              <a:rPr lang="en-US" sz="1800" dirty="0" err="1"/>
              <a:t>Innen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legyen</a:t>
            </a:r>
            <a:r>
              <a:rPr lang="en-US" sz="1800" dirty="0"/>
              <a:t> Mac </a:t>
            </a:r>
            <a:r>
              <a:rPr lang="en-US" sz="1800" dirty="0" err="1"/>
              <a:t>gépünk</a:t>
            </a:r>
            <a:r>
              <a:rPr lang="en-US" sz="1800" dirty="0"/>
              <a:t>.)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összeszerkesztéshez</a:t>
            </a:r>
            <a:r>
              <a:rPr lang="en-US" sz="1800" dirty="0"/>
              <a:t> </a:t>
            </a:r>
          </a:p>
          <a:p>
            <a:r>
              <a:rPr lang="en-US" sz="1800" dirty="0"/>
              <a:t>    a  MAC platform </a:t>
            </a:r>
            <a:r>
              <a:rPr lang="en-US" sz="1800" dirty="0" err="1"/>
              <a:t>szerkesztőjét</a:t>
            </a:r>
            <a:r>
              <a:rPr lang="en-US" sz="1800" dirty="0"/>
              <a:t> </a:t>
            </a:r>
            <a:r>
              <a:rPr lang="en-US" sz="1800" dirty="0" err="1"/>
              <a:t>használjuk</a:t>
            </a:r>
            <a:r>
              <a:rPr lang="en-US" sz="1800" dirty="0"/>
              <a:t>.</a:t>
            </a:r>
          </a:p>
          <a:p>
            <a:r>
              <a:rPr lang="en-US" sz="1800" dirty="0"/>
              <a:t>5. </a:t>
            </a:r>
            <a:r>
              <a:rPr lang="en-US" sz="1800" dirty="0" err="1"/>
              <a:t>Végrehajtható</a:t>
            </a:r>
            <a:r>
              <a:rPr lang="en-US" sz="1800" dirty="0"/>
              <a:t> C compiler MAC-en. A </a:t>
            </a:r>
            <a:r>
              <a:rPr lang="en-US" sz="1800" dirty="0" err="1"/>
              <a:t>végeredmény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, </a:t>
            </a:r>
            <a:r>
              <a:rPr lang="en-US" sz="1800" dirty="0" err="1"/>
              <a:t>amit</a:t>
            </a:r>
            <a:r>
              <a:rPr lang="en-US" sz="1800" dirty="0"/>
              <a:t> </a:t>
            </a:r>
            <a:r>
              <a:rPr lang="en-US" sz="1800" dirty="0" err="1"/>
              <a:t>várunk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2911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04800" y="457199"/>
            <a:ext cx="898361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Átirányítható</a:t>
            </a:r>
            <a:r>
              <a:rPr lang="en-US" sz="1800" b="1" dirty="0"/>
              <a:t> </a:t>
            </a:r>
            <a:r>
              <a:rPr lang="en-US" sz="1800" b="1" dirty="0" err="1"/>
              <a:t>fordítóprogramok</a:t>
            </a:r>
            <a:endParaRPr lang="en-US" sz="1800" b="1" dirty="0"/>
          </a:p>
          <a:p>
            <a:r>
              <a:rPr lang="en-US" sz="1800" dirty="0" err="1"/>
              <a:t>Olyan</a:t>
            </a:r>
            <a:r>
              <a:rPr lang="en-US" sz="1800" dirty="0"/>
              <a:t> </a:t>
            </a:r>
            <a:r>
              <a:rPr lang="en-US" sz="1800" dirty="0" err="1"/>
              <a:t>fordítóprogram</a:t>
            </a:r>
            <a:r>
              <a:rPr lang="en-US" sz="1800" dirty="0"/>
              <a:t>, </a:t>
            </a:r>
            <a:r>
              <a:rPr lang="en-US" sz="1800" dirty="0" err="1"/>
              <a:t>ami</a:t>
            </a:r>
            <a:r>
              <a:rPr lang="en-US" sz="1800" dirty="0"/>
              <a:t> </a:t>
            </a:r>
            <a:r>
              <a:rPr lang="en-US" sz="1800" dirty="0" err="1"/>
              <a:t>több</a:t>
            </a:r>
            <a:r>
              <a:rPr lang="en-US" sz="1800" dirty="0"/>
              <a:t> </a:t>
            </a:r>
            <a:r>
              <a:rPr lang="en-US" sz="1800" dirty="0" err="1"/>
              <a:t>forrásnyelvről</a:t>
            </a:r>
            <a:r>
              <a:rPr lang="en-US" sz="1800" dirty="0"/>
              <a:t> </a:t>
            </a:r>
            <a:r>
              <a:rPr lang="en-US" sz="1800" dirty="0" err="1"/>
              <a:t>képes</a:t>
            </a:r>
            <a:r>
              <a:rPr lang="en-US" sz="1800" dirty="0"/>
              <a:t> </a:t>
            </a:r>
            <a:r>
              <a:rPr lang="en-US" sz="1800" dirty="0" err="1"/>
              <a:t>fordítani</a:t>
            </a:r>
            <a:r>
              <a:rPr lang="en-US" sz="1800" dirty="0"/>
              <a:t>.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modell</a:t>
            </a:r>
            <a:r>
              <a:rPr lang="en-US" sz="1800" dirty="0"/>
              <a:t> </a:t>
            </a:r>
            <a:r>
              <a:rPr lang="en-US" sz="1800" dirty="0" err="1"/>
              <a:t>egyik</a:t>
            </a:r>
            <a:r>
              <a:rPr lang="en-US" sz="1800" dirty="0"/>
              <a:t> </a:t>
            </a:r>
            <a:r>
              <a:rPr lang="en-US" sz="1800" dirty="0" err="1"/>
              <a:t>legnagyobb</a:t>
            </a:r>
            <a:r>
              <a:rPr lang="en-US" sz="1800" dirty="0"/>
              <a:t> </a:t>
            </a:r>
            <a:r>
              <a:rPr lang="en-US" sz="1800" dirty="0" err="1"/>
              <a:t>előnye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a front-end </a:t>
            </a:r>
            <a:r>
              <a:rPr lang="en-US" sz="1800" dirty="0" err="1"/>
              <a:t>függetlenné</a:t>
            </a:r>
            <a:r>
              <a:rPr lang="en-US" sz="1800" dirty="0"/>
              <a:t> </a:t>
            </a:r>
            <a:r>
              <a:rPr lang="en-US" sz="1800" dirty="0" err="1"/>
              <a:t>tehető</a:t>
            </a:r>
            <a:r>
              <a:rPr lang="en-US" sz="1800" dirty="0"/>
              <a:t> a </a:t>
            </a:r>
            <a:r>
              <a:rPr lang="en-US" sz="1800" dirty="0" err="1"/>
              <a:t>célnyelvtől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ugyanis</a:t>
            </a:r>
            <a:r>
              <a:rPr lang="en-US" sz="1800" dirty="0"/>
              <a:t> </a:t>
            </a:r>
            <a:r>
              <a:rPr lang="en-US" sz="1800" dirty="0" err="1"/>
              <a:t>mindegy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a back-end </a:t>
            </a:r>
            <a:r>
              <a:rPr lang="en-US" sz="1800" dirty="0" err="1"/>
              <a:t>milyen</a:t>
            </a:r>
            <a:r>
              <a:rPr lang="en-US" sz="1800" dirty="0"/>
              <a:t> </a:t>
            </a:r>
            <a:r>
              <a:rPr lang="en-US" sz="1800" dirty="0" err="1"/>
              <a:t>kódot</a:t>
            </a:r>
            <a:r>
              <a:rPr lang="en-US" sz="1800" dirty="0"/>
              <a:t> </a:t>
            </a:r>
            <a:r>
              <a:rPr lang="en-US" sz="1800" dirty="0" err="1"/>
              <a:t>generál</a:t>
            </a:r>
            <a:r>
              <a:rPr lang="en-US" sz="1800" dirty="0"/>
              <a:t> a </a:t>
            </a:r>
            <a:r>
              <a:rPr lang="en-US" sz="1800" dirty="0" err="1"/>
              <a:t>köztes</a:t>
            </a:r>
            <a:r>
              <a:rPr lang="en-US" sz="1800" dirty="0"/>
              <a:t> </a:t>
            </a:r>
            <a:r>
              <a:rPr lang="en-US" sz="1800" dirty="0" err="1"/>
              <a:t>kódból</a:t>
            </a:r>
            <a:r>
              <a:rPr lang="en-US" sz="1800" dirty="0"/>
              <a:t>, a front-end </a:t>
            </a:r>
            <a:r>
              <a:rPr lang="en-US" sz="1800" dirty="0" err="1"/>
              <a:t>mindig</a:t>
            </a:r>
            <a:r>
              <a:rPr lang="en-US" sz="1800" dirty="0"/>
              <a:t> a </a:t>
            </a:r>
          </a:p>
          <a:p>
            <a:r>
              <a:rPr lang="en-US" sz="1800" dirty="0" err="1"/>
              <a:t>köztes</a:t>
            </a:r>
            <a:r>
              <a:rPr lang="en-US" sz="1800" dirty="0"/>
              <a:t> </a:t>
            </a:r>
            <a:r>
              <a:rPr lang="en-US" sz="1800" dirty="0" err="1"/>
              <a:t>nyelvre</a:t>
            </a:r>
            <a:r>
              <a:rPr lang="en-US" sz="1800" dirty="0"/>
              <a:t> </a:t>
            </a:r>
            <a:r>
              <a:rPr lang="en-US" sz="1800" dirty="0" err="1"/>
              <a:t>fordít</a:t>
            </a:r>
            <a:r>
              <a:rPr lang="en-US" sz="1800" dirty="0"/>
              <a:t>. </a:t>
            </a:r>
            <a:r>
              <a:rPr lang="en-US" sz="1800" dirty="0" err="1"/>
              <a:t>Ez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előny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, </a:t>
            </a:r>
            <a:r>
              <a:rPr lang="en-US" sz="1800" dirty="0" err="1"/>
              <a:t>amit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átirányítható</a:t>
            </a:r>
            <a:r>
              <a:rPr lang="en-US" sz="1800" dirty="0"/>
              <a:t> </a:t>
            </a:r>
            <a:r>
              <a:rPr lang="en-US" sz="1800" dirty="0" err="1"/>
              <a:t>fordítóprogramok</a:t>
            </a:r>
            <a:r>
              <a:rPr lang="en-US" sz="1800" dirty="0"/>
              <a:t> </a:t>
            </a:r>
            <a:r>
              <a:rPr lang="en-US" sz="1800" dirty="0" err="1"/>
              <a:t>kapcsán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kihasználhatunk</a:t>
            </a:r>
            <a:r>
              <a:rPr lang="en-US" sz="1800" dirty="0"/>
              <a:t>.</a:t>
            </a:r>
          </a:p>
          <a:p>
            <a:r>
              <a:rPr lang="en-US" sz="1800" dirty="0"/>
              <a:t> </a:t>
            </a:r>
          </a:p>
          <a:p>
            <a:pPr lvl="0"/>
            <a:r>
              <a:rPr lang="en-US" sz="1800" b="1" dirty="0"/>
              <a:t>Front-end back-end </a:t>
            </a:r>
            <a:r>
              <a:rPr lang="en-US" sz="1800" b="1" dirty="0" err="1"/>
              <a:t>illesztés</a:t>
            </a:r>
            <a:r>
              <a:rPr lang="en-US" sz="1800" b="1" dirty="0"/>
              <a:t> </a:t>
            </a:r>
          </a:p>
          <a:p>
            <a:r>
              <a:rPr lang="en-US" sz="1800" dirty="0"/>
              <a:t> A front-end a </a:t>
            </a:r>
            <a:r>
              <a:rPr lang="en-US" sz="1800" dirty="0" err="1"/>
              <a:t>köztes</a:t>
            </a:r>
            <a:r>
              <a:rPr lang="en-US" sz="1800" dirty="0"/>
              <a:t> </a:t>
            </a:r>
            <a:r>
              <a:rPr lang="en-US" sz="1800" dirty="0" err="1"/>
              <a:t>nyelvre</a:t>
            </a:r>
            <a:r>
              <a:rPr lang="en-US" sz="1800" dirty="0"/>
              <a:t> </a:t>
            </a:r>
            <a:r>
              <a:rPr lang="en-US" sz="1800" dirty="0" err="1"/>
              <a:t>fordít</a:t>
            </a:r>
            <a:r>
              <a:rPr lang="en-US" sz="1800" dirty="0"/>
              <a:t>, </a:t>
            </a:r>
            <a:r>
              <a:rPr lang="en-US" sz="1800" dirty="0" err="1"/>
              <a:t>amit</a:t>
            </a:r>
            <a:r>
              <a:rPr lang="en-US" sz="1800" dirty="0"/>
              <a:t> a back-end </a:t>
            </a:r>
            <a:r>
              <a:rPr lang="en-US" sz="1800" dirty="0" err="1"/>
              <a:t>tud</a:t>
            </a:r>
            <a:r>
              <a:rPr lang="en-US" sz="1800" dirty="0"/>
              <a:t> </a:t>
            </a:r>
            <a:r>
              <a:rPr lang="en-US" sz="1800" dirty="0" err="1"/>
              <a:t>használni</a:t>
            </a:r>
            <a:r>
              <a:rPr lang="en-US" sz="1800" dirty="0"/>
              <a:t>, </a:t>
            </a:r>
            <a:r>
              <a:rPr lang="en-US" sz="1800" dirty="0" err="1"/>
              <a:t>azaz</a:t>
            </a:r>
            <a:r>
              <a:rPr lang="en-US" sz="1800" dirty="0"/>
              <a:t> </a:t>
            </a:r>
            <a:r>
              <a:rPr lang="en-US" sz="1800" dirty="0" err="1"/>
              <a:t>abból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újat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írnunk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Tehát</a:t>
            </a:r>
            <a:r>
              <a:rPr lang="en-US" sz="1800" dirty="0"/>
              <a:t> ha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en-US" sz="1800" dirty="0" err="1"/>
              <a:t>nyelv</a:t>
            </a:r>
            <a:r>
              <a:rPr lang="en-US" sz="1800" dirty="0"/>
              <a:t> </a:t>
            </a:r>
            <a:r>
              <a:rPr lang="en-US" sz="1800" dirty="0" err="1"/>
              <a:t>fordítására</a:t>
            </a:r>
            <a:r>
              <a:rPr lang="en-US" sz="1800" dirty="0"/>
              <a:t> </a:t>
            </a:r>
            <a:r>
              <a:rPr lang="en-US" sz="1800" dirty="0" err="1"/>
              <a:t>szeretnénk</a:t>
            </a:r>
            <a:r>
              <a:rPr lang="en-US" sz="1800" dirty="0"/>
              <a:t> </a:t>
            </a:r>
            <a:r>
              <a:rPr lang="en-US" sz="1800" dirty="0" err="1"/>
              <a:t>alkalmassá</a:t>
            </a:r>
            <a:r>
              <a:rPr lang="en-US" sz="1800" dirty="0"/>
              <a:t> </a:t>
            </a:r>
            <a:r>
              <a:rPr lang="en-US" sz="1800" dirty="0" err="1"/>
              <a:t>tenni</a:t>
            </a:r>
            <a:r>
              <a:rPr lang="en-US" sz="1800" dirty="0"/>
              <a:t> a </a:t>
            </a:r>
            <a:r>
              <a:rPr lang="en-US" sz="1800" dirty="0" err="1"/>
              <a:t>fordítóprogramot</a:t>
            </a:r>
            <a:r>
              <a:rPr lang="en-US" sz="1800" dirty="0"/>
              <a:t>, </a:t>
            </a:r>
            <a:r>
              <a:rPr lang="en-US" sz="1800" dirty="0" err="1"/>
              <a:t>csak</a:t>
            </a:r>
            <a:r>
              <a:rPr lang="en-US" sz="1800" dirty="0"/>
              <a:t> a </a:t>
            </a:r>
          </a:p>
          <a:p>
            <a:r>
              <a:rPr lang="en-US" sz="1800" dirty="0" err="1"/>
              <a:t>lexikális</a:t>
            </a:r>
            <a:r>
              <a:rPr lang="en-US" sz="1800" dirty="0"/>
              <a:t>, </a:t>
            </a:r>
            <a:r>
              <a:rPr lang="en-US" sz="1800" dirty="0" err="1"/>
              <a:t>szintaktikai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szemantikai</a:t>
            </a:r>
            <a:r>
              <a:rPr lang="en-US" sz="1800" dirty="0"/>
              <a:t> </a:t>
            </a:r>
            <a:r>
              <a:rPr lang="en-US" sz="1800" dirty="0" err="1"/>
              <a:t>elemzéssel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</a:t>
            </a:r>
            <a:r>
              <a:rPr lang="en-US" sz="1800" dirty="0" err="1"/>
              <a:t>törődnünk</a:t>
            </a:r>
            <a:r>
              <a:rPr lang="en-US" sz="1800" dirty="0"/>
              <a:t>, </a:t>
            </a:r>
            <a:r>
              <a:rPr lang="en-US" sz="1800" dirty="0" err="1"/>
              <a:t>amely</a:t>
            </a:r>
            <a:r>
              <a:rPr lang="en-US" sz="1800" dirty="0"/>
              <a:t> </a:t>
            </a:r>
            <a:r>
              <a:rPr lang="en-US" sz="1800" dirty="0" err="1"/>
              <a:t>feladatokhoz</a:t>
            </a:r>
            <a:r>
              <a:rPr lang="en-US" sz="1800" dirty="0"/>
              <a:t> </a:t>
            </a:r>
            <a:r>
              <a:rPr lang="en-US" sz="1800" dirty="0" err="1"/>
              <a:t>léteznek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automatizált</a:t>
            </a:r>
            <a:r>
              <a:rPr lang="en-US" sz="1800" dirty="0"/>
              <a:t> </a:t>
            </a:r>
            <a:r>
              <a:rPr lang="en-US" sz="1800" dirty="0" err="1"/>
              <a:t>módszerek</a:t>
            </a:r>
            <a:r>
              <a:rPr lang="en-US" sz="1800" dirty="0"/>
              <a:t>. (</a:t>
            </a:r>
            <a:r>
              <a:rPr lang="en-US" sz="1800" dirty="0" err="1"/>
              <a:t>például</a:t>
            </a:r>
            <a:r>
              <a:rPr lang="en-US" sz="1800" dirty="0"/>
              <a:t> Front-end VAX c, </a:t>
            </a:r>
            <a:r>
              <a:rPr lang="en-US" sz="1800" dirty="0" err="1"/>
              <a:t>új</a:t>
            </a:r>
            <a:r>
              <a:rPr lang="en-US" sz="1800" dirty="0"/>
              <a:t> Back-end </a:t>
            </a:r>
            <a:r>
              <a:rPr lang="en-US" sz="1800" dirty="0" err="1"/>
              <a:t>írása</a:t>
            </a:r>
            <a:r>
              <a:rPr lang="en-US" sz="1800" dirty="0"/>
              <a:t> </a:t>
            </a:r>
            <a:r>
              <a:rPr lang="en-US" sz="1800" dirty="0" err="1"/>
              <a:t>MacIntosh-ra</a:t>
            </a:r>
            <a:r>
              <a:rPr lang="en-US" sz="1800" dirty="0"/>
              <a:t>).</a:t>
            </a:r>
          </a:p>
          <a:p>
            <a:endParaRPr lang="en-US" sz="1800" dirty="0"/>
          </a:p>
          <a:p>
            <a:pPr lvl="0"/>
            <a:r>
              <a:rPr lang="en-US" sz="1800" b="1" dirty="0" err="1"/>
              <a:t>Köztes</a:t>
            </a:r>
            <a:r>
              <a:rPr lang="en-US" sz="1800" b="1" dirty="0"/>
              <a:t> </a:t>
            </a:r>
            <a:r>
              <a:rPr lang="en-US" sz="1800" b="1" dirty="0" err="1"/>
              <a:t>kód</a:t>
            </a:r>
            <a:r>
              <a:rPr lang="en-US" sz="1800" b="1" dirty="0"/>
              <a:t> </a:t>
            </a:r>
            <a:r>
              <a:rPr lang="en-US" sz="1800" b="1" dirty="0" err="1"/>
              <a:t>interpretálása</a:t>
            </a:r>
            <a:endParaRPr lang="en-US" sz="1800" b="1" dirty="0"/>
          </a:p>
          <a:p>
            <a:r>
              <a:rPr lang="en-US" sz="1800" dirty="0" err="1"/>
              <a:t>Sok</a:t>
            </a:r>
            <a:r>
              <a:rPr lang="en-US" sz="1800" dirty="0"/>
              <a:t> </a:t>
            </a:r>
            <a:r>
              <a:rPr lang="en-US" sz="1800" dirty="0" err="1"/>
              <a:t>esetben</a:t>
            </a:r>
            <a:r>
              <a:rPr lang="en-US" sz="1800" dirty="0"/>
              <a:t> a </a:t>
            </a:r>
            <a:r>
              <a:rPr lang="en-US" sz="1800" dirty="0" err="1"/>
              <a:t>fordítóprogram</a:t>
            </a:r>
            <a:r>
              <a:rPr lang="en-US" sz="1800" dirty="0"/>
              <a:t> </a:t>
            </a:r>
            <a:r>
              <a:rPr lang="en-US" sz="1800" dirty="0" err="1"/>
              <a:t>gépfüggetlen</a:t>
            </a:r>
            <a:r>
              <a:rPr lang="en-US" sz="1800" dirty="0"/>
              <a:t> </a:t>
            </a:r>
            <a:r>
              <a:rPr lang="en-US" sz="1800" dirty="0" err="1"/>
              <a:t>része</a:t>
            </a:r>
            <a:r>
              <a:rPr lang="en-US" sz="1800" dirty="0"/>
              <a:t> </a:t>
            </a:r>
            <a:r>
              <a:rPr lang="en-US" sz="1800" dirty="0" err="1"/>
              <a:t>virtuális</a:t>
            </a:r>
            <a:r>
              <a:rPr lang="en-US" sz="1800" dirty="0"/>
              <a:t> </a:t>
            </a:r>
            <a:r>
              <a:rPr lang="en-US" sz="1800" dirty="0" err="1"/>
              <a:t>számítógép</a:t>
            </a:r>
            <a:r>
              <a:rPr lang="en-US" sz="1800" dirty="0"/>
              <a:t> </a:t>
            </a:r>
            <a:r>
              <a:rPr lang="en-US" sz="1800" dirty="0" err="1"/>
              <a:t>absztrakt</a:t>
            </a:r>
            <a:r>
              <a:rPr lang="en-US" sz="1800" dirty="0"/>
              <a:t> </a:t>
            </a:r>
            <a:r>
              <a:rPr lang="en-US" sz="1800" dirty="0" err="1"/>
              <a:t>nyelvére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fordít</a:t>
            </a:r>
            <a:r>
              <a:rPr lang="en-US" sz="1800" dirty="0"/>
              <a:t>. (VDL, Pascal-p </a:t>
            </a:r>
            <a:r>
              <a:rPr lang="en-US" sz="1800" dirty="0" err="1"/>
              <a:t>kód</a:t>
            </a:r>
            <a:r>
              <a:rPr lang="en-US" sz="1800" dirty="0"/>
              <a:t>). </a:t>
            </a:r>
            <a:r>
              <a:rPr lang="en-US" sz="1800" dirty="0" err="1"/>
              <a:t>Ilyenkor</a:t>
            </a:r>
            <a:r>
              <a:rPr lang="en-US" sz="1800" dirty="0"/>
              <a:t> a </a:t>
            </a:r>
            <a:r>
              <a:rPr lang="en-US" sz="1800" dirty="0" err="1"/>
              <a:t>legtöbbször</a:t>
            </a:r>
            <a:r>
              <a:rPr lang="en-US" sz="1800" dirty="0"/>
              <a:t> a </a:t>
            </a:r>
            <a:r>
              <a:rPr lang="en-US" sz="1800" dirty="0" err="1"/>
              <a:t>lefordított</a:t>
            </a:r>
            <a:r>
              <a:rPr lang="en-US" sz="1800" dirty="0"/>
              <a:t> </a:t>
            </a:r>
            <a:r>
              <a:rPr lang="en-US" sz="1800" dirty="0" err="1"/>
              <a:t>programot</a:t>
            </a:r>
            <a:r>
              <a:rPr lang="en-US" sz="1800" dirty="0"/>
              <a:t> a </a:t>
            </a:r>
            <a:r>
              <a:rPr lang="en-US" sz="1800" dirty="0" err="1"/>
              <a:t>virtuális</a:t>
            </a:r>
            <a:r>
              <a:rPr lang="en-US" sz="1800" dirty="0"/>
              <a:t> </a:t>
            </a:r>
            <a:r>
              <a:rPr lang="en-US" sz="1800" dirty="0" err="1"/>
              <a:t>gépet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err="1"/>
              <a:t>szimuláló</a:t>
            </a:r>
            <a:r>
              <a:rPr lang="en-US" sz="1800" dirty="0"/>
              <a:t> </a:t>
            </a:r>
            <a:r>
              <a:rPr lang="en-US" sz="1800" dirty="0" err="1"/>
              <a:t>interpreterrel</a:t>
            </a:r>
            <a:r>
              <a:rPr lang="en-US" sz="1800" dirty="0"/>
              <a:t> </a:t>
            </a:r>
            <a:r>
              <a:rPr lang="en-US" sz="1800" dirty="0" err="1"/>
              <a:t>használjuk</a:t>
            </a:r>
            <a:r>
              <a:rPr lang="en-US" sz="1800" dirty="0"/>
              <a:t>.  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másik</a:t>
            </a:r>
            <a:r>
              <a:rPr lang="en-US" sz="1800" dirty="0"/>
              <a:t> </a:t>
            </a:r>
            <a:r>
              <a:rPr lang="en-US" sz="1800" dirty="0" err="1"/>
              <a:t>lehetőség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a front-end </a:t>
            </a:r>
            <a:r>
              <a:rPr lang="en-US" sz="1800" dirty="0" err="1"/>
              <a:t>outputjaként</a:t>
            </a:r>
            <a:r>
              <a:rPr lang="en-US" sz="1800" dirty="0"/>
              <a:t> </a:t>
            </a:r>
            <a:r>
              <a:rPr lang="en-US" sz="1800" dirty="0" err="1"/>
              <a:t>előálló</a:t>
            </a:r>
            <a:r>
              <a:rPr lang="en-US" sz="1800" dirty="0"/>
              <a:t> </a:t>
            </a:r>
            <a:r>
              <a:rPr lang="en-US" sz="1800" dirty="0" err="1"/>
              <a:t>köztes</a:t>
            </a:r>
            <a:r>
              <a:rPr lang="en-US" sz="1800" dirty="0"/>
              <a:t> </a:t>
            </a:r>
            <a:r>
              <a:rPr lang="en-US" sz="1800" dirty="0" err="1"/>
              <a:t>kódhoz</a:t>
            </a:r>
            <a:r>
              <a:rPr lang="en-US" sz="1800" dirty="0"/>
              <a:t> </a:t>
            </a:r>
            <a:r>
              <a:rPr lang="en-US" sz="1800" dirty="0" err="1"/>
              <a:t>interpretert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err="1"/>
              <a:t>készítünk</a:t>
            </a:r>
            <a:r>
              <a:rPr lang="en-US" sz="1800" dirty="0"/>
              <a:t>.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interpretert</a:t>
            </a:r>
            <a:r>
              <a:rPr lang="en-US" sz="1800" dirty="0"/>
              <a:t> </a:t>
            </a:r>
            <a:r>
              <a:rPr lang="en-US" sz="1800" dirty="0" err="1"/>
              <a:t>minden</a:t>
            </a:r>
            <a:r>
              <a:rPr lang="en-US" sz="1800" dirty="0"/>
              <a:t> </a:t>
            </a:r>
            <a:r>
              <a:rPr lang="en-US" sz="1800" dirty="0" err="1"/>
              <a:t>platfromra</a:t>
            </a:r>
            <a:r>
              <a:rPr lang="en-US" sz="1800" dirty="0"/>
              <a:t> </a:t>
            </a:r>
            <a:r>
              <a:rPr lang="en-US" sz="1800" dirty="0" err="1"/>
              <a:t>lefordítjuk</a:t>
            </a:r>
            <a:r>
              <a:rPr lang="en-US" sz="1800" dirty="0"/>
              <a:t>. </a:t>
            </a:r>
            <a:r>
              <a:rPr lang="en-US" sz="1800" dirty="0" err="1"/>
              <a:t>Ezután</a:t>
            </a:r>
            <a:r>
              <a:rPr lang="en-US" sz="1800" dirty="0"/>
              <a:t> </a:t>
            </a:r>
            <a:r>
              <a:rPr lang="en-US" sz="1800" dirty="0" err="1"/>
              <a:t>szintén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front-</a:t>
            </a:r>
            <a:r>
              <a:rPr lang="en-US" sz="1800" dirty="0" err="1"/>
              <a:t>endet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err="1"/>
              <a:t>készítenünk</a:t>
            </a:r>
            <a:r>
              <a:rPr lang="en-US" sz="1800" dirty="0"/>
              <a:t>, ha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en-US" sz="1800" dirty="0" err="1"/>
              <a:t>nyelvet</a:t>
            </a:r>
            <a:r>
              <a:rPr lang="en-US" sz="1800" dirty="0"/>
              <a:t> </a:t>
            </a:r>
            <a:r>
              <a:rPr lang="en-US" sz="1800" dirty="0" err="1"/>
              <a:t>szeretnék</a:t>
            </a:r>
            <a:r>
              <a:rPr lang="en-US" sz="1800" dirty="0"/>
              <a:t> </a:t>
            </a:r>
            <a:r>
              <a:rPr lang="en-US" sz="1800" dirty="0" err="1"/>
              <a:t>fordítani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39331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81000" y="381000"/>
            <a:ext cx="86165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="1" dirty="0" err="1"/>
              <a:t>Automatikus</a:t>
            </a:r>
            <a:r>
              <a:rPr lang="en-US" sz="1800" b="1" dirty="0"/>
              <a:t> compiler </a:t>
            </a:r>
            <a:r>
              <a:rPr lang="en-US" sz="1800" b="1" dirty="0" err="1"/>
              <a:t>generátorok</a:t>
            </a:r>
            <a:endParaRPr lang="en-US" sz="1800" b="1" dirty="0"/>
          </a:p>
          <a:p>
            <a:r>
              <a:rPr lang="en-US" sz="1800" dirty="0"/>
              <a:t> </a:t>
            </a:r>
          </a:p>
          <a:p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automatizált</a:t>
            </a:r>
            <a:r>
              <a:rPr lang="en-US" sz="1800" dirty="0"/>
              <a:t> </a:t>
            </a:r>
            <a:r>
              <a:rPr lang="en-US" sz="1800" dirty="0" err="1"/>
              <a:t>eszközök</a:t>
            </a:r>
            <a:r>
              <a:rPr lang="en-US" sz="1800" dirty="0"/>
              <a:t> a </a:t>
            </a:r>
            <a:r>
              <a:rPr lang="en-US" sz="1800" dirty="0" err="1"/>
              <a:t>következő</a:t>
            </a:r>
            <a:r>
              <a:rPr lang="en-US" sz="1800" dirty="0"/>
              <a:t> </a:t>
            </a:r>
            <a:r>
              <a:rPr lang="en-US" sz="1800" dirty="0" err="1"/>
              <a:t>kategóriákba</a:t>
            </a:r>
            <a:r>
              <a:rPr lang="en-US" sz="1800" dirty="0"/>
              <a:t> </a:t>
            </a:r>
            <a:r>
              <a:rPr lang="en-US" sz="1800" dirty="0" err="1"/>
              <a:t>sorolhatók</a:t>
            </a:r>
            <a:r>
              <a:rPr lang="en-US" sz="1800" dirty="0"/>
              <a:t>: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1. </a:t>
            </a:r>
            <a:r>
              <a:rPr lang="en-US" sz="1800" dirty="0" err="1"/>
              <a:t>Lexikális</a:t>
            </a:r>
            <a:r>
              <a:rPr lang="en-US" sz="1800" dirty="0"/>
              <a:t> </a:t>
            </a:r>
            <a:r>
              <a:rPr lang="en-US" sz="1800" dirty="0" err="1"/>
              <a:t>elemző</a:t>
            </a:r>
            <a:r>
              <a:rPr lang="en-US" sz="1800" dirty="0"/>
              <a:t> </a:t>
            </a:r>
            <a:r>
              <a:rPr lang="en-US" sz="1800" dirty="0" err="1"/>
              <a:t>generátor</a:t>
            </a:r>
            <a:r>
              <a:rPr lang="en-US" sz="1800" dirty="0"/>
              <a:t>. </a:t>
            </a:r>
            <a:r>
              <a:rPr lang="en-US" sz="1800" dirty="0" err="1"/>
              <a:t>Ilyen</a:t>
            </a:r>
            <a:r>
              <a:rPr lang="en-US" sz="1800" dirty="0"/>
              <a:t> </a:t>
            </a:r>
            <a:r>
              <a:rPr lang="en-US" sz="1800" dirty="0" err="1"/>
              <a:t>eszköz</a:t>
            </a:r>
            <a:r>
              <a:rPr lang="en-US" sz="1800" dirty="0"/>
              <a:t> a </a:t>
            </a:r>
            <a:r>
              <a:rPr lang="en-US" sz="1800" dirty="0" err="1"/>
              <a:t>Lex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a Flex .</a:t>
            </a:r>
          </a:p>
          <a:p>
            <a:r>
              <a:rPr lang="en-US" sz="1800" dirty="0"/>
              <a:t>2. </a:t>
            </a:r>
            <a:r>
              <a:rPr lang="en-US" sz="1800" dirty="0" err="1"/>
              <a:t>Szintaktkus</a:t>
            </a:r>
            <a:r>
              <a:rPr lang="en-US" sz="1800" dirty="0"/>
              <a:t> </a:t>
            </a:r>
            <a:r>
              <a:rPr lang="en-US" sz="1800" dirty="0" err="1"/>
              <a:t>elemző</a:t>
            </a:r>
            <a:r>
              <a:rPr lang="en-US" sz="1800" dirty="0"/>
              <a:t> </a:t>
            </a:r>
            <a:r>
              <a:rPr lang="en-US" sz="1800" dirty="0" err="1"/>
              <a:t>generátor</a:t>
            </a:r>
            <a:r>
              <a:rPr lang="en-US" sz="1800" dirty="0"/>
              <a:t>. </a:t>
            </a:r>
            <a:r>
              <a:rPr lang="en-US" sz="1800" dirty="0" err="1"/>
              <a:t>Szintaktikus</a:t>
            </a:r>
            <a:r>
              <a:rPr lang="en-US" sz="1800" dirty="0"/>
              <a:t> </a:t>
            </a:r>
            <a:r>
              <a:rPr lang="en-US" sz="1800" dirty="0" err="1"/>
              <a:t>elemzőt</a:t>
            </a:r>
            <a:r>
              <a:rPr lang="en-US" sz="1800" dirty="0"/>
              <a:t> </a:t>
            </a:r>
            <a:r>
              <a:rPr lang="en-US" sz="1800" dirty="0" err="1"/>
              <a:t>generál</a:t>
            </a:r>
            <a:r>
              <a:rPr lang="en-US" sz="1800" dirty="0"/>
              <a:t> a </a:t>
            </a:r>
            <a:r>
              <a:rPr lang="en-US" sz="1800" dirty="0" err="1"/>
              <a:t>nyelv</a:t>
            </a:r>
            <a:r>
              <a:rPr lang="en-US" sz="1800" dirty="0"/>
              <a:t> </a:t>
            </a:r>
            <a:r>
              <a:rPr lang="en-US" sz="1800" dirty="0" err="1"/>
              <a:t>valamilyen</a:t>
            </a:r>
            <a:r>
              <a:rPr lang="en-US" sz="1800" dirty="0"/>
              <a:t> </a:t>
            </a:r>
            <a:r>
              <a:rPr lang="en-US" sz="1800" dirty="0" err="1"/>
              <a:t>formális</a:t>
            </a:r>
            <a:r>
              <a:rPr lang="en-US" sz="1800" dirty="0"/>
              <a:t> </a:t>
            </a:r>
          </a:p>
          <a:p>
            <a:r>
              <a:rPr lang="en-US" sz="1800" dirty="0"/>
              <a:t>     </a:t>
            </a:r>
            <a:r>
              <a:rPr lang="en-US" sz="1800" dirty="0" err="1"/>
              <a:t>leírása</a:t>
            </a:r>
            <a:r>
              <a:rPr lang="en-US" sz="1800" dirty="0"/>
              <a:t> </a:t>
            </a:r>
            <a:r>
              <a:rPr lang="en-US" sz="1800" dirty="0" err="1"/>
              <a:t>alapján</a:t>
            </a:r>
            <a:r>
              <a:rPr lang="en-US" sz="1800" dirty="0"/>
              <a:t>.</a:t>
            </a:r>
          </a:p>
          <a:p>
            <a:r>
              <a:rPr lang="en-US" sz="1800" dirty="0"/>
              <a:t>3. </a:t>
            </a:r>
            <a:r>
              <a:rPr lang="en-US" sz="1800" dirty="0" err="1"/>
              <a:t>Szintaxis</a:t>
            </a:r>
            <a:r>
              <a:rPr lang="en-US" sz="1800" dirty="0"/>
              <a:t> </a:t>
            </a:r>
            <a:r>
              <a:rPr lang="en-US" sz="1800" dirty="0" err="1"/>
              <a:t>vezérelt</a:t>
            </a:r>
            <a:r>
              <a:rPr lang="en-US" sz="1800" dirty="0"/>
              <a:t> compiler </a:t>
            </a:r>
            <a:r>
              <a:rPr lang="en-US" sz="1800" dirty="0" err="1"/>
              <a:t>generátor</a:t>
            </a:r>
            <a:r>
              <a:rPr lang="en-US" sz="1800" dirty="0"/>
              <a:t>. </a:t>
            </a:r>
            <a:r>
              <a:rPr lang="en-US" sz="1800" dirty="0" err="1"/>
              <a:t>Például</a:t>
            </a:r>
            <a:r>
              <a:rPr lang="en-US" sz="1800" dirty="0"/>
              <a:t> </a:t>
            </a:r>
            <a:r>
              <a:rPr lang="en-US" sz="1800" dirty="0" err="1"/>
              <a:t>Yacc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Bison.</a:t>
            </a:r>
          </a:p>
          <a:p>
            <a:r>
              <a:rPr lang="en-US" sz="1800" dirty="0"/>
              <a:t>4. </a:t>
            </a:r>
            <a:r>
              <a:rPr lang="en-US" sz="1800" dirty="0" err="1"/>
              <a:t>Attribútum</a:t>
            </a:r>
            <a:r>
              <a:rPr lang="en-US" sz="1800" dirty="0"/>
              <a:t> </a:t>
            </a:r>
            <a:r>
              <a:rPr lang="en-US" sz="1800" dirty="0" err="1"/>
              <a:t>kiértékelő</a:t>
            </a:r>
            <a:r>
              <a:rPr lang="en-US" sz="1800" dirty="0"/>
              <a:t>. </a:t>
            </a:r>
            <a:r>
              <a:rPr lang="en-US" sz="1800" dirty="0" err="1"/>
              <a:t>Ezekre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eszközökre</a:t>
            </a:r>
            <a:r>
              <a:rPr lang="en-US" sz="1800" dirty="0"/>
              <a:t> a </a:t>
            </a:r>
            <a:r>
              <a:rPr lang="en-US" sz="1800" dirty="0" err="1"/>
              <a:t>szemantikus</a:t>
            </a:r>
            <a:r>
              <a:rPr lang="en-US" sz="1800" dirty="0"/>
              <a:t> </a:t>
            </a:r>
            <a:r>
              <a:rPr lang="en-US" sz="1800" dirty="0" err="1"/>
              <a:t>elemzés</a:t>
            </a:r>
            <a:r>
              <a:rPr lang="en-US" sz="1800" dirty="0"/>
              <a:t> </a:t>
            </a:r>
            <a:r>
              <a:rPr lang="en-US" sz="1800" dirty="0" err="1"/>
              <a:t>miatt</a:t>
            </a:r>
            <a:r>
              <a:rPr lang="en-US" sz="1800" dirty="0"/>
              <a:t> van </a:t>
            </a:r>
            <a:r>
              <a:rPr lang="en-US" sz="1800" dirty="0" err="1"/>
              <a:t>szükség</a:t>
            </a:r>
            <a:r>
              <a:rPr lang="en-US" sz="1800" dirty="0"/>
              <a:t>.</a:t>
            </a:r>
          </a:p>
          <a:p>
            <a:r>
              <a:rPr lang="en-US" sz="1800" dirty="0"/>
              <a:t>5. </a:t>
            </a:r>
            <a:r>
              <a:rPr lang="en-US" sz="1800" dirty="0" err="1"/>
              <a:t>Automatikus</a:t>
            </a:r>
            <a:r>
              <a:rPr lang="en-US" sz="1800" dirty="0"/>
              <a:t> </a:t>
            </a:r>
            <a:r>
              <a:rPr lang="en-US" sz="1800" dirty="0" err="1"/>
              <a:t>kódgenerátor</a:t>
            </a:r>
            <a:r>
              <a:rPr lang="en-US" sz="1800" dirty="0"/>
              <a:t>. A </a:t>
            </a:r>
            <a:r>
              <a:rPr lang="en-US" sz="1800" dirty="0" err="1"/>
              <a:t>kódot</a:t>
            </a:r>
            <a:r>
              <a:rPr lang="en-US" sz="1800" dirty="0"/>
              <a:t> </a:t>
            </a:r>
            <a:r>
              <a:rPr lang="en-US" sz="1800" dirty="0" err="1"/>
              <a:t>generálja</a:t>
            </a:r>
            <a:r>
              <a:rPr lang="en-US" sz="1800" dirty="0"/>
              <a:t>,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általában</a:t>
            </a:r>
            <a:r>
              <a:rPr lang="en-US" sz="1800" dirty="0"/>
              <a:t> </a:t>
            </a:r>
            <a:r>
              <a:rPr lang="en-US" sz="1800" dirty="0" err="1"/>
              <a:t>mintahelyettesítést</a:t>
            </a:r>
            <a:r>
              <a:rPr lang="en-US" sz="1800" dirty="0"/>
              <a:t> </a:t>
            </a:r>
            <a:r>
              <a:rPr lang="en-US" sz="1800" dirty="0" err="1"/>
              <a:t>használ</a:t>
            </a:r>
            <a:r>
              <a:rPr lang="en-US" sz="1800" dirty="0"/>
              <a:t> </a:t>
            </a:r>
          </a:p>
          <a:p>
            <a:r>
              <a:rPr lang="en-US" sz="1800" dirty="0"/>
              <a:t>    (</a:t>
            </a:r>
            <a:r>
              <a:rPr lang="en-US" sz="1800" dirty="0" err="1"/>
              <a:t>Yacc</a:t>
            </a:r>
            <a:r>
              <a:rPr lang="en-US" sz="1800" dirty="0"/>
              <a:t>, HLP).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37380"/>
      </p:ext>
    </p:extLst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7740</TotalTime>
  <Words>17982</Words>
  <Application>Microsoft Office PowerPoint</Application>
  <PresentationFormat>Diavetítés a képernyőre (4:3 oldalarány)</PresentationFormat>
  <Paragraphs>2965</Paragraphs>
  <Slides>113</Slides>
  <Notes>11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113</vt:i4>
      </vt:variant>
    </vt:vector>
  </HeadingPairs>
  <TitlesOfParts>
    <vt:vector size="114" baseType="lpstr">
      <vt:lpstr>Alapértelmezett terv</vt:lpstr>
      <vt:lpstr>Fordítóprogramok 1</vt:lpstr>
      <vt:lpstr>Programozási nyelvek (Programnyelvek)</vt:lpstr>
      <vt:lpstr>PowerPoint bemutató</vt:lpstr>
      <vt:lpstr>PowerPoint bemutató</vt:lpstr>
      <vt:lpstr>PowerPoint bemutató</vt:lpstr>
      <vt:lpstr>A fordítóprogram működési sémaja</vt:lpstr>
      <vt:lpstr>Az interpreter működési sémája</vt:lpstr>
      <vt:lpstr>PowerPoint bemutató</vt:lpstr>
      <vt:lpstr>A fordítóprogram szerkezete</vt:lpstr>
      <vt:lpstr>PowerPoint bemutató</vt:lpstr>
      <vt:lpstr>PowerPoint bemutató</vt:lpstr>
      <vt:lpstr>PowerPoint bemutató</vt:lpstr>
      <vt:lpstr>Az analízis feladata</vt:lpstr>
      <vt:lpstr>A szintézis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Példa a C-Y-K-algoritmus alkalmazására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Fordítóprogramok</dc:title>
  <dc:creator>Ferenc Nagy</dc:creator>
  <cp:lastModifiedBy>User</cp:lastModifiedBy>
  <cp:revision>397</cp:revision>
  <dcterms:created xsi:type="dcterms:W3CDTF">2004-01-14T16:49:02Z</dcterms:created>
  <dcterms:modified xsi:type="dcterms:W3CDTF">2023-02-14T18:08:01Z</dcterms:modified>
</cp:coreProperties>
</file>