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6" r:id="rId9"/>
    <p:sldId id="267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Cím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5" name="Alcím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1" name="Dátum hely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Kép hely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Cím hely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1" name="Szöveg hely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6F8B46F-B858-4E76-A850-7966BF10DB89}" type="datetimeFigureOut">
              <a:rPr lang="hu-HU" smtClean="0"/>
              <a:t>2021.02.10.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191D60-D92A-49E3-885D-8D0D264CF3B6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Aids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Urbán Eszter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Forrás: Wikipédia,</a:t>
            </a:r>
            <a:r>
              <a:rPr lang="hu-HU" dirty="0" err="1" smtClean="0"/>
              <a:t>Házipatika.hu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AIDS-ről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9416"/>
            <a:ext cx="4543428" cy="5248584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A mozaikszó jelentése</a:t>
            </a:r>
            <a:r>
              <a:rPr lang="hu-HU" i="1" dirty="0" smtClean="0"/>
              <a:t>.</a:t>
            </a:r>
            <a:r>
              <a:rPr lang="hu-HU" dirty="0" smtClean="0"/>
              <a:t> </a:t>
            </a:r>
            <a:r>
              <a:rPr lang="hu-HU" dirty="0" smtClean="0"/>
              <a:t>a szerzett immunhiányos tünet együttese</a:t>
            </a:r>
            <a:endParaRPr lang="hu-HU" i="1" dirty="0" smtClean="0"/>
          </a:p>
          <a:p>
            <a:r>
              <a:rPr lang="hu-HU" dirty="0" smtClean="0"/>
              <a:t>a HIV </a:t>
            </a:r>
            <a:r>
              <a:rPr lang="hu-HU" dirty="0" smtClean="0"/>
              <a:t>(emberi </a:t>
            </a:r>
            <a:r>
              <a:rPr lang="hu-HU" dirty="0" smtClean="0"/>
              <a:t>immunhiány </a:t>
            </a:r>
            <a:r>
              <a:rPr lang="hu-HU" dirty="0" smtClean="0"/>
              <a:t>vírusa) </a:t>
            </a:r>
            <a:r>
              <a:rPr lang="hu-HU" dirty="0" smtClean="0"/>
              <a:t>által előidézett, gyakorlatilag 100%-os halálozású </a:t>
            </a:r>
            <a:r>
              <a:rPr lang="hu-HU" dirty="0" smtClean="0"/>
              <a:t>tünet együttes.</a:t>
            </a:r>
          </a:p>
          <a:p>
            <a:r>
              <a:rPr lang="hu-HU" dirty="0" smtClean="0"/>
              <a:t>Az immunrendszer fokozatos leromlása elősegíti az opportunista </a:t>
            </a:r>
            <a:r>
              <a:rPr lang="hu-HU" dirty="0" smtClean="0"/>
              <a:t>fertőzések</a:t>
            </a:r>
            <a:r>
              <a:rPr lang="hu-HU" dirty="0" smtClean="0"/>
              <a:t> és a daganatok megjelenését. </a:t>
            </a:r>
            <a:endParaRPr lang="hu-HU" dirty="0" smtClean="0"/>
          </a:p>
          <a:p>
            <a:r>
              <a:rPr lang="hu-HU" dirty="0" smtClean="0"/>
              <a:t>A</a:t>
            </a:r>
            <a:r>
              <a:rPr lang="hu-HU" dirty="0" smtClean="0"/>
              <a:t> fertőzés után a </a:t>
            </a:r>
            <a:r>
              <a:rPr lang="hu-HU" dirty="0" smtClean="0"/>
              <a:t>tünetek átlagosan </a:t>
            </a:r>
            <a:r>
              <a:rPr lang="hu-HU" dirty="0" smtClean="0"/>
              <a:t>5 </a:t>
            </a:r>
            <a:r>
              <a:rPr lang="hu-HU" dirty="0" smtClean="0"/>
              <a:t>évvel </a:t>
            </a:r>
            <a:r>
              <a:rPr lang="hu-HU" dirty="0" smtClean="0"/>
              <a:t>később jelentkeznek, de időközben a fertőzöttek továbbadhatják a vírust.</a:t>
            </a:r>
            <a:endParaRPr lang="hu-HU" dirty="0" smtClean="0"/>
          </a:p>
          <a:p>
            <a:r>
              <a:rPr lang="hu-HU" dirty="0" smtClean="0"/>
              <a:t>Világnapja december 1.</a:t>
            </a:r>
          </a:p>
          <a:p>
            <a:endParaRPr lang="hu-HU" dirty="0"/>
          </a:p>
        </p:txBody>
      </p:sp>
      <p:pic>
        <p:nvPicPr>
          <p:cNvPr id="4" name="Kép 3" descr="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2500306"/>
            <a:ext cx="4068564" cy="228601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8596" y="285728"/>
            <a:ext cx="7239000" cy="2928958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A vírus átadható direkt nyálkahártya-kontaktussal vagy különböző testfolyadékok által, mint a vér, ondó, hüvelyváladék, </a:t>
            </a:r>
            <a:r>
              <a:rPr lang="hu-HU" dirty="0" err="1" smtClean="0"/>
              <a:t>előváladék</a:t>
            </a:r>
            <a:r>
              <a:rPr lang="hu-HU" dirty="0" smtClean="0"/>
              <a:t> és </a:t>
            </a:r>
            <a:r>
              <a:rPr lang="hu-HU" dirty="0" smtClean="0"/>
              <a:t>anyatej.</a:t>
            </a:r>
            <a:r>
              <a:rPr lang="hu-HU" baseline="30000" dirty="0" smtClean="0"/>
              <a:t> </a:t>
            </a:r>
            <a:endParaRPr lang="hu-HU" baseline="30000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fertőzés bekövetkezhet közösülés, vérátömlesztés során, fertőzött injekciós tű által, anya és csecsemő között a terhesség, szülés és szoptatás alatt, vagy </a:t>
            </a:r>
            <a:r>
              <a:rPr lang="hu-HU" dirty="0" smtClean="0"/>
              <a:t>az előbb említett </a:t>
            </a:r>
            <a:r>
              <a:rPr lang="hu-HU" dirty="0" smtClean="0"/>
              <a:t>folyadékok valamelyike egy nyálkahártya vagy bőr sérüléssel érintkezik.</a:t>
            </a:r>
            <a:endParaRPr lang="hu-HU" dirty="0"/>
          </a:p>
        </p:txBody>
      </p:sp>
      <p:pic>
        <p:nvPicPr>
          <p:cNvPr id="4" name="Kép 3" descr="1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929066"/>
            <a:ext cx="3750475" cy="2100266"/>
          </a:xfrm>
          <a:prstGeom prst="rect">
            <a:avLst/>
          </a:prstGeom>
        </p:spPr>
      </p:pic>
      <p:pic>
        <p:nvPicPr>
          <p:cNvPr id="5" name="Kép 4" descr="1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3500438"/>
            <a:ext cx="3843347" cy="284201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9416"/>
            <a:ext cx="4114800" cy="4846320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1981-ben </a:t>
            </a:r>
            <a:r>
              <a:rPr lang="hu-HU" dirty="0" smtClean="0"/>
              <a:t>azonosítottak, de már jóval régebben megjelent. Azóta már néhány esetben volt példa fertőzött AIDS betegek gyógyulására is</a:t>
            </a:r>
            <a:r>
              <a:rPr lang="hu-HU" dirty="0" smtClean="0"/>
              <a:t>.</a:t>
            </a:r>
            <a:endParaRPr lang="hu-HU" baseline="30000" dirty="0" smtClean="0"/>
          </a:p>
          <a:p>
            <a:r>
              <a:rPr lang="hu-HU" dirty="0" smtClean="0"/>
              <a:t>Az AIDS-et 1981. december 1-jétől jegyzik mint különálló betegség. A vírus terjedésének menete 1959-ig vezethető vissza. A legtöbb tudós szerint a HIV Fekete-Afrikában alakult ki a 20. </a:t>
            </a:r>
            <a:r>
              <a:rPr lang="hu-HU" dirty="0" smtClean="0"/>
              <a:t>század első </a:t>
            </a:r>
            <a:r>
              <a:rPr lang="hu-HU" dirty="0" smtClean="0"/>
              <a:t>felében</a:t>
            </a:r>
            <a:r>
              <a:rPr lang="hu-HU" dirty="0" smtClean="0"/>
              <a:t>.</a:t>
            </a:r>
          </a:p>
        </p:txBody>
      </p:sp>
      <p:pic>
        <p:nvPicPr>
          <p:cNvPr id="4" name="Kép 3" descr="1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84" y="2214554"/>
            <a:ext cx="4553116" cy="301466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0034" y="214290"/>
            <a:ext cx="7239000" cy="4846320"/>
          </a:xfrm>
        </p:spPr>
        <p:txBody>
          <a:bodyPr/>
          <a:lstStyle/>
          <a:p>
            <a:r>
              <a:rPr lang="hu-HU" dirty="0" smtClean="0"/>
              <a:t>Ma </a:t>
            </a:r>
            <a:r>
              <a:rPr lang="hu-HU" dirty="0" smtClean="0"/>
              <a:t>már pandémiás jellegű. A WHO becslése szerint 2007-ben 33,2 millió ember szenvedett AIDS-ben és 2,1 millió halt bele, amiből 330 ezer gyerek</a:t>
            </a:r>
            <a:r>
              <a:rPr lang="hu-HU" dirty="0" smtClean="0"/>
              <a:t>.</a:t>
            </a:r>
            <a:r>
              <a:rPr lang="hu-HU" dirty="0" smtClean="0"/>
              <a:t> A fertőzöttek több mint háromnegyede Fekete-Afrikában él</a:t>
            </a:r>
            <a:r>
              <a:rPr lang="hu-HU" dirty="0" smtClean="0"/>
              <a:t>.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 descr="1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57430"/>
            <a:ext cx="4320930" cy="2776535"/>
          </a:xfrm>
          <a:prstGeom prst="rect">
            <a:avLst/>
          </a:prstGeom>
        </p:spPr>
      </p:pic>
      <p:pic>
        <p:nvPicPr>
          <p:cNvPr id="5" name="Kép 4" descr="1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286124"/>
            <a:ext cx="5786478" cy="32004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gyógyítása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9416"/>
            <a:ext cx="4257676" cy="4846320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Ma már igen nagy hatékonyságú gyógyszerek léteznek, amelyekkel a vírus szaporodása jelentős mértékben lelassítható, sőt ma már a vírusfertőzés </a:t>
            </a:r>
            <a:r>
              <a:rPr lang="hu-HU" dirty="0" smtClean="0"/>
              <a:t>megszüntethető.</a:t>
            </a:r>
            <a:endParaRPr lang="hu-HU" baseline="30000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vírus szaporodását gátló gyógyszerek nem gyógyítják meg a HIV-fertőzést, de nagy mértékben lelassítják az immunrendszer pusztulását</a:t>
            </a:r>
            <a:r>
              <a:rPr lang="hu-HU" dirty="0" smtClean="0"/>
              <a:t>.</a:t>
            </a:r>
            <a:r>
              <a:rPr lang="hu-HU" dirty="0" smtClean="0"/>
              <a:t> 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HIV-fertőzés ilyen módon kezelhető, sőt egyre inkább gyógyítható krónikus fertőzés.</a:t>
            </a:r>
            <a:endParaRPr lang="hu-HU" dirty="0"/>
          </a:p>
        </p:txBody>
      </p:sp>
      <p:pic>
        <p:nvPicPr>
          <p:cNvPr id="4" name="Kép 3" descr="1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42984"/>
            <a:ext cx="3648529" cy="2366967"/>
          </a:xfrm>
          <a:prstGeom prst="rect">
            <a:avLst/>
          </a:prstGeom>
        </p:spPr>
      </p:pic>
      <p:pic>
        <p:nvPicPr>
          <p:cNvPr id="5" name="Kép 4" descr="1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3655358"/>
            <a:ext cx="3629033" cy="268353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megelőzése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9416"/>
            <a:ext cx="4257676" cy="5248584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Jelenleg nincs ellenszere, védőoltás sincs ellene. </a:t>
            </a:r>
            <a:endParaRPr lang="hu-HU" dirty="0" smtClean="0"/>
          </a:p>
          <a:p>
            <a:r>
              <a:rPr lang="hu-HU" dirty="0" smtClean="0"/>
              <a:t>Megelőzésének </a:t>
            </a:r>
            <a:r>
              <a:rPr lang="hu-HU" dirty="0" smtClean="0"/>
              <a:t>lehetséges módszerei a gumióvszer használata szexuális érintkezés során vagy a monogám partnerkapcsolat.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fecskendővel vagy vérátömlesztéssel való terjedés visszaszorítására alkalmas az egyszer használatos fecskendőre való áttérés, valamint a vérkészítmények szűrése.</a:t>
            </a:r>
          </a:p>
          <a:p>
            <a:r>
              <a:rPr lang="hu-HU" dirty="0" smtClean="0"/>
              <a:t>Egyes népcsoportok, például egyes kaukázusi csoportok veleszületett védettséggel rendelkeznek a fertőzéssel szemben</a:t>
            </a:r>
            <a:r>
              <a:rPr lang="hu-HU" dirty="0" smtClean="0"/>
              <a:t>.</a:t>
            </a:r>
            <a:endParaRPr lang="hu-HU" dirty="0" smtClean="0"/>
          </a:p>
        </p:txBody>
      </p:sp>
      <p:pic>
        <p:nvPicPr>
          <p:cNvPr id="4" name="Kép 3" descr="1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2071678"/>
            <a:ext cx="3649974" cy="242889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1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1571612"/>
            <a:ext cx="2544554" cy="320613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Figyelemfelhívás a cégeknél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9416"/>
            <a:ext cx="4257676" cy="4846320"/>
          </a:xfrm>
        </p:spPr>
        <p:txBody>
          <a:bodyPr/>
          <a:lstStyle/>
          <a:p>
            <a:r>
              <a:rPr lang="hu-HU" dirty="0" err="1" smtClean="0"/>
              <a:t>Iphone</a:t>
            </a:r>
            <a:r>
              <a:rPr lang="hu-HU" dirty="0" smtClean="0"/>
              <a:t> termékei piros színűek az AIDS felhívására.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D</a:t>
            </a:r>
            <a:r>
              <a:rPr lang="hu-HU" dirty="0" err="1" smtClean="0"/>
              <a:t>urex</a:t>
            </a:r>
            <a:r>
              <a:rPr lang="hu-HU" dirty="0" smtClean="0"/>
              <a:t> marketingje.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N</a:t>
            </a:r>
            <a:r>
              <a:rPr lang="hu-HU" dirty="0" err="1" smtClean="0"/>
              <a:t>etflix</a:t>
            </a:r>
            <a:r>
              <a:rPr lang="hu-HU" dirty="0" smtClean="0"/>
              <a:t> nevezetű </a:t>
            </a:r>
            <a:r>
              <a:rPr lang="hu-HU" dirty="0" err="1" smtClean="0"/>
              <a:t>streaming</a:t>
            </a:r>
            <a:r>
              <a:rPr lang="hu-HU" dirty="0" smtClean="0"/>
              <a:t> szolgáltatón több film/sorozat is szól a témáról. A History101 nevezetű sorozatban egy teljes rész neki van szentelve.</a:t>
            </a:r>
            <a:endParaRPr lang="hu-HU" dirty="0"/>
          </a:p>
        </p:txBody>
      </p:sp>
      <p:pic>
        <p:nvPicPr>
          <p:cNvPr id="5" name="Kép 4" descr="letöltés (1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1500174"/>
            <a:ext cx="2286001" cy="2286001"/>
          </a:xfrm>
          <a:prstGeom prst="rect">
            <a:avLst/>
          </a:prstGeom>
        </p:spPr>
      </p:pic>
      <p:pic>
        <p:nvPicPr>
          <p:cNvPr id="6" name="Kép 5" descr="letöltés (1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3857627"/>
            <a:ext cx="2071702" cy="291572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Hírességek HIV betegéggel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Magic</a:t>
            </a:r>
            <a:r>
              <a:rPr lang="hu-HU" dirty="0" smtClean="0"/>
              <a:t> </a:t>
            </a:r>
            <a:r>
              <a:rPr lang="hu-HU" dirty="0" smtClean="0"/>
              <a:t>Johnson kosárlabdázó HIV-pozitív</a:t>
            </a:r>
          </a:p>
          <a:p>
            <a:r>
              <a:rPr lang="hu-HU" dirty="0" smtClean="0"/>
              <a:t>Charlie </a:t>
            </a:r>
            <a:r>
              <a:rPr lang="hu-HU" dirty="0" err="1" smtClean="0"/>
              <a:t>Sheen</a:t>
            </a:r>
            <a:r>
              <a:rPr lang="hu-HU" dirty="0" smtClean="0"/>
              <a:t> a </a:t>
            </a:r>
            <a:r>
              <a:rPr lang="hu-HU" dirty="0" smtClean="0"/>
              <a:t>Két pasi meg egy kicsi </a:t>
            </a:r>
            <a:r>
              <a:rPr lang="hu-HU" dirty="0" smtClean="0"/>
              <a:t>sztárja HIV-pozitív</a:t>
            </a:r>
          </a:p>
          <a:p>
            <a:r>
              <a:rPr lang="hu-HU" dirty="0" err="1" smtClean="0"/>
              <a:t>Freddie</a:t>
            </a:r>
            <a:r>
              <a:rPr lang="hu-HU" dirty="0" smtClean="0"/>
              <a:t> </a:t>
            </a:r>
            <a:r>
              <a:rPr lang="hu-HU" dirty="0" err="1" smtClean="0"/>
              <a:t>Mercury</a:t>
            </a:r>
            <a:r>
              <a:rPr lang="hu-HU" dirty="0" smtClean="0"/>
              <a:t> az AIDS áldozata lett.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 descr="letöltés (1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00438"/>
            <a:ext cx="2357454" cy="2943885"/>
          </a:xfrm>
          <a:prstGeom prst="rect">
            <a:avLst/>
          </a:prstGeom>
        </p:spPr>
      </p:pic>
      <p:pic>
        <p:nvPicPr>
          <p:cNvPr id="5" name="Kép 4" descr="letöltés (17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3500438"/>
            <a:ext cx="2928958" cy="2928958"/>
          </a:xfrm>
          <a:prstGeom prst="rect">
            <a:avLst/>
          </a:prstGeom>
        </p:spPr>
      </p:pic>
      <p:pic>
        <p:nvPicPr>
          <p:cNvPr id="6" name="Kép 5" descr="letöltés (1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70" y="3500438"/>
            <a:ext cx="2428892" cy="296731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ényűző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ényűző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ényűző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</TotalTime>
  <Words>207</Words>
  <Application>Microsoft Office PowerPoint</Application>
  <PresentationFormat>Diavetítés a képernyőre (4:3 oldalarány)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Fényűző</vt:lpstr>
      <vt:lpstr>Aids</vt:lpstr>
      <vt:lpstr>Az AIDS-ről</vt:lpstr>
      <vt:lpstr>3. dia</vt:lpstr>
      <vt:lpstr>Története</vt:lpstr>
      <vt:lpstr>5. dia</vt:lpstr>
      <vt:lpstr>gyógyítása</vt:lpstr>
      <vt:lpstr>megelőzése</vt:lpstr>
      <vt:lpstr>Figyelemfelhívás a cégeknél</vt:lpstr>
      <vt:lpstr>Hírességek HIV betegéggel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Aids</dc:title>
  <dc:creator>User</dc:creator>
  <cp:lastModifiedBy>User</cp:lastModifiedBy>
  <cp:revision>24</cp:revision>
  <dcterms:created xsi:type="dcterms:W3CDTF">2021-02-10T15:28:18Z</dcterms:created>
  <dcterms:modified xsi:type="dcterms:W3CDTF">2021-02-10T16:31:13Z</dcterms:modified>
</cp:coreProperties>
</file>