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zabadkézi sokszög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zabadkézi sokszög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zabadkézi sokszög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Egyenes összekötő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Sávnyí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Sávnyí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erékszögű háromszög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ávnyí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Sávnyí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abadkézi sokszög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zabadkézi sokszög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erékszögű háromszög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4F43DB-E064-4A7F-B226-6FB18F10CDD4}" type="datetimeFigureOut">
              <a:rPr lang="hu-HU" smtClean="0"/>
              <a:pPr/>
              <a:t>2020.12.18.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F7D438-7CD7-4821-B92F-AB75D3DEC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over.hu/gyakori-betegsegek/csontritkula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Csontritkulás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 descr="csontritkulás-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24819"/>
            <a:ext cx="4038600" cy="4038600"/>
          </a:xfrm>
        </p:spPr>
      </p:pic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4648200" y="214290"/>
            <a:ext cx="4038600" cy="664371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hu-HU" sz="3300" dirty="0" smtClean="0"/>
              <a:t>A csontritkulás során a csontok tömege és mésztartalma csökken, amely fokozott törékenységgel, a spontán törések kockázatának megemelkedésével járhat.</a:t>
            </a:r>
          </a:p>
          <a:p>
            <a:pPr fontAlgn="base"/>
            <a:r>
              <a:rPr lang="hu-HU" sz="3300" dirty="0" smtClean="0"/>
              <a:t>Az emberi csontok szöveti állománya átlagosan 25-30 éves korig gyarapszik, majd tömege fogyni, gyengülni kezd.</a:t>
            </a:r>
          </a:p>
          <a:p>
            <a:pPr fontAlgn="base"/>
            <a:r>
              <a:rPr lang="hu-HU" sz="3300" dirty="0" smtClean="0"/>
              <a:t>Ez az élettanilag normális csontvesztés évi 3-5%-ot jelent, azonban, ha a csontképző- és a csontlebontást végző sejtek összehangolt működése megbomlik, akkor ennél nagyobb mértékű csontvesztés is bekövetkezhet.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Ösztrogén hiánya.</a:t>
            </a:r>
          </a:p>
          <a:p>
            <a:r>
              <a:rPr lang="hu-HU" dirty="0" smtClean="0"/>
              <a:t>Öröklött és alkati tényezők tejfehérje- vagy tejcukor érzékenység, alacsony testtömeg stb. </a:t>
            </a:r>
          </a:p>
          <a:p>
            <a:r>
              <a:rPr lang="hu-HU" dirty="0" smtClean="0"/>
              <a:t>Emellett a nem megfelelő táplálkozás, dohányzás, mozgásszegény életmód, és a túlzott koffein, alkoholfogyasztás is.</a:t>
            </a:r>
            <a:endParaRPr lang="hu-HU" dirty="0"/>
          </a:p>
        </p:txBody>
      </p:sp>
      <p:pic>
        <p:nvPicPr>
          <p:cNvPr id="7" name="Tartalom helye 6" descr="letölté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3636" y="428604"/>
            <a:ext cx="2581275" cy="1771650"/>
          </a:xfr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Okozói</a:t>
            </a:r>
            <a:endParaRPr lang="hu-HU" dirty="0"/>
          </a:p>
        </p:txBody>
      </p:sp>
      <p:pic>
        <p:nvPicPr>
          <p:cNvPr id="8" name="Kép 7" descr="letölté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357430"/>
            <a:ext cx="2705100" cy="1685925"/>
          </a:xfrm>
          <a:prstGeom prst="rect">
            <a:avLst/>
          </a:prstGeom>
        </p:spPr>
      </p:pic>
      <p:pic>
        <p:nvPicPr>
          <p:cNvPr id="9" name="Kép 8" descr="letölté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4357694"/>
            <a:ext cx="370522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 csontritkulás eleinte nem jár fájdalommal, tünetek nélkül zajlik. </a:t>
            </a:r>
          </a:p>
          <a:p>
            <a:r>
              <a:rPr lang="hu-HU" dirty="0" smtClean="0"/>
              <a:t>Első jele lehet egy kisebb balesetből származó csonttörés, amely leggyakrabban a gerincet, a combnyakat, a medence és a csukló pontjait érinti. </a:t>
            </a:r>
          </a:p>
          <a:p>
            <a:r>
              <a:rPr lang="hu-HU" dirty="0" smtClean="0"/>
              <a:t>A gyógyulás sajnos kevés esetben lesz teljes, a csontváz legtöbbször deformálódik, csökken a testmagasság, a mellkas besüllyedhet.</a:t>
            </a:r>
            <a:endParaRPr lang="hu-HU" dirty="0"/>
          </a:p>
        </p:txBody>
      </p:sp>
      <p:pic>
        <p:nvPicPr>
          <p:cNvPr id="6" name="Tartalom helye 5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0695" y="571480"/>
            <a:ext cx="3000396" cy="3294827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Tünetei</a:t>
            </a:r>
            <a:endParaRPr lang="hu-HU" dirty="0"/>
          </a:p>
        </p:txBody>
      </p:sp>
      <p:pic>
        <p:nvPicPr>
          <p:cNvPr id="7" name="Kép 6" descr="letöltés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571876"/>
            <a:ext cx="3071834" cy="3004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428596" y="1071546"/>
            <a:ext cx="4038600" cy="6233952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A megfelelő kalciummennyiség bevitele elengedhetetlen ahhoz, hogy csontszerkezetünk erős maradjon és képes legyen az újjáépülésre. </a:t>
            </a:r>
          </a:p>
          <a:p>
            <a:r>
              <a:rPr lang="hu-HU" dirty="0" smtClean="0"/>
              <a:t>Kalciumforrások a tejtermékek, zöldségek, csonthéjasok. A mértékletesség itt is fontos, ugyanis a tartós és túlzott kalciumbevitel vesekőképződést eredményezhet. </a:t>
            </a:r>
          </a:p>
          <a:p>
            <a:r>
              <a:rPr lang="hu-HU" dirty="0" smtClean="0"/>
              <a:t>A D-vitamin segíti a kalcium csontokba való beépülését, a megfelelő mennyiségű folyadékfogyasztás pedig a kiegyensúlyozott ásványianyag-ellátást biztosítja. </a:t>
            </a:r>
          </a:p>
          <a:p>
            <a:r>
              <a:rPr lang="hu-HU" dirty="0" smtClean="0"/>
              <a:t>Az egészséges táplálkozás mellett a rendszeres testmozgás, fizikai aktivitás is szükséges a csontképződés fokozódásához.</a:t>
            </a:r>
            <a:endParaRPr lang="hu-HU" dirty="0"/>
          </a:p>
        </p:txBody>
      </p:sp>
      <p:pic>
        <p:nvPicPr>
          <p:cNvPr id="7" name="Tartalom helye 6" descr="letöltés (4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4942" y="1357298"/>
            <a:ext cx="3533779" cy="1840747"/>
          </a:xfr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előzhető meg?</a:t>
            </a:r>
            <a:endParaRPr lang="hu-HU" dirty="0"/>
          </a:p>
        </p:txBody>
      </p:sp>
      <p:pic>
        <p:nvPicPr>
          <p:cNvPr id="8" name="Kép 7" descr="letölté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286124"/>
            <a:ext cx="3724808" cy="252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500034" y="1142984"/>
            <a:ext cx="4038600" cy="5376672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hu-HU" sz="2900" dirty="0" smtClean="0"/>
              <a:t>A csontritkulás megelőzése és korai kezelése érdekében fontos a mihamarabbi kórmeghatározás. </a:t>
            </a:r>
          </a:p>
          <a:p>
            <a:pPr fontAlgn="base"/>
            <a:r>
              <a:rPr lang="hu-HU" sz="2900" dirty="0" smtClean="0"/>
              <a:t>A megfelelően beállított gyógyszeres kezelés és vitaminpótlás mellett központi szerepe van a fizioterápiának, amivel mérsékelhetjük a csonttömeg veszteséget. </a:t>
            </a:r>
          </a:p>
          <a:p>
            <a:pPr fontAlgn="base"/>
            <a:r>
              <a:rPr lang="hu-HU" sz="2900" dirty="0" smtClean="0"/>
              <a:t>Az életkornak megfelelő minőségű és mennyiségű rendszeres testmozgás javítja az általános erőnlétet, közérzetet, miközben nem veszélyezteti a csontokat. Hatására csökken a fájdalom, megelőzi vagy korrigálja a gerinc formájának kóros elváltozásait, javítja a testtartást, az egyensúlyérzéket.</a:t>
            </a:r>
          </a:p>
          <a:p>
            <a:endParaRPr lang="hu-HU" dirty="0"/>
          </a:p>
        </p:txBody>
      </p:sp>
      <p:pic>
        <p:nvPicPr>
          <p:cNvPr id="7" name="Tartalom helye 6" descr="letöltés (6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9322" y="642918"/>
            <a:ext cx="2690818" cy="2690818"/>
          </a:xfrm>
        </p:spPr>
      </p:pic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Kezelése</a:t>
            </a:r>
            <a:endParaRPr lang="hu-HU" dirty="0"/>
          </a:p>
        </p:txBody>
      </p:sp>
      <p:pic>
        <p:nvPicPr>
          <p:cNvPr id="8" name="Kép 7" descr="letöltés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571876"/>
            <a:ext cx="430536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Források: </a:t>
            </a:r>
            <a:r>
              <a:rPr lang="hu-HU" dirty="0" smtClean="0">
                <a:hlinkClick r:id="rId2"/>
              </a:rPr>
              <a:t>https://medicover.hu/gyakori-betegsegek/csontritkulas/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étatér">
  <a:themeElements>
    <a:clrScheme name="Sétaté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étatér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247</Words>
  <Application>Microsoft Office PowerPoint</Application>
  <PresentationFormat>Diavetítés a képernyőre (4:3 oldalarány)</PresentationFormat>
  <Paragraphs>24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Sétatér</vt:lpstr>
      <vt:lpstr>Csontritkulás</vt:lpstr>
      <vt:lpstr>2. dia</vt:lpstr>
      <vt:lpstr>Okozói</vt:lpstr>
      <vt:lpstr>Tünetei</vt:lpstr>
      <vt:lpstr>Hogyan előzhető meg?</vt:lpstr>
      <vt:lpstr>Kezelése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Csontritkulás</dc:title>
  <dc:creator>User</dc:creator>
  <cp:lastModifiedBy>User</cp:lastModifiedBy>
  <cp:revision>12</cp:revision>
  <dcterms:created xsi:type="dcterms:W3CDTF">2020-12-18T11:59:52Z</dcterms:created>
  <dcterms:modified xsi:type="dcterms:W3CDTF">2020-12-18T20:19:38Z</dcterms:modified>
</cp:coreProperties>
</file>