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868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2AE48A-3DD1-4456-A585-C8B1512FF35E}" type="datetimeFigureOut">
              <a:rPr lang="hu-HU" smtClean="0"/>
              <a:pPr/>
              <a:t>2019.11.26.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3C1CB0-C915-4713-8A9D-25DE676D8DE6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gyenes összekötő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Cím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25" name="Alcím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hu-HU" smtClean="0"/>
              <a:t>Alcím mintájának szerkesztése</a:t>
            </a:r>
            <a:endParaRPr kumimoji="0" lang="en-US"/>
          </a:p>
        </p:txBody>
      </p:sp>
      <p:sp>
        <p:nvSpPr>
          <p:cNvPr id="31" name="Dátum helye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42650F90-10D1-41CE-AF45-0EBAACA0E47B}" type="datetimeFigureOut">
              <a:rPr lang="hu-HU" smtClean="0"/>
              <a:pPr/>
              <a:t>2019.11.26.</a:t>
            </a:fld>
            <a:endParaRPr lang="hu-HU"/>
          </a:p>
        </p:txBody>
      </p:sp>
      <p:sp>
        <p:nvSpPr>
          <p:cNvPr id="18" name="Élőláb helye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hu-HU"/>
          </a:p>
        </p:txBody>
      </p:sp>
      <p:sp>
        <p:nvSpPr>
          <p:cNvPr id="29" name="Dia számának helye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94DBF84D-0814-4BD7-84BF-FEDBC4DF609B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650F90-10D1-41CE-AF45-0EBAACA0E47B}" type="datetimeFigureOut">
              <a:rPr lang="hu-HU" smtClean="0"/>
              <a:pPr/>
              <a:t>2019.11.26.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DBF84D-0814-4BD7-84BF-FEDBC4DF609B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42650F90-10D1-41CE-AF45-0EBAACA0E47B}" type="datetimeFigureOut">
              <a:rPr lang="hu-HU" smtClean="0"/>
              <a:pPr/>
              <a:t>2019.11.26.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94DBF84D-0814-4BD7-84BF-FEDBC4DF609B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650F90-10D1-41CE-AF45-0EBAACA0E47B}" type="datetimeFigureOut">
              <a:rPr lang="hu-HU" smtClean="0"/>
              <a:pPr/>
              <a:t>2019.11.26.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DBF84D-0814-4BD7-84BF-FEDBC4DF609B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2650F90-10D1-41CE-AF45-0EBAACA0E47B}" type="datetimeFigureOut">
              <a:rPr lang="hu-HU" smtClean="0"/>
              <a:pPr/>
              <a:t>2019.11.26.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94DBF84D-0814-4BD7-84BF-FEDBC4DF609B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650F90-10D1-41CE-AF45-0EBAACA0E47B}" type="datetimeFigureOut">
              <a:rPr lang="hu-HU" smtClean="0"/>
              <a:pPr/>
              <a:t>2019.11.26.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DBF84D-0814-4BD7-84BF-FEDBC4DF609B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Tartalom helye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650F90-10D1-41CE-AF45-0EBAACA0E47B}" type="datetimeFigureOut">
              <a:rPr lang="hu-HU" smtClean="0"/>
              <a:pPr/>
              <a:t>2019.11.26.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DBF84D-0814-4BD7-84BF-FEDBC4DF609B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650F90-10D1-41CE-AF45-0EBAACA0E47B}" type="datetimeFigureOut">
              <a:rPr lang="hu-HU" smtClean="0"/>
              <a:pPr/>
              <a:t>2019.11.26.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DBF84D-0814-4BD7-84BF-FEDBC4DF609B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2650F90-10D1-41CE-AF45-0EBAACA0E47B}" type="datetimeFigureOut">
              <a:rPr lang="hu-HU" smtClean="0"/>
              <a:pPr/>
              <a:t>2019.11.26.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DBF84D-0814-4BD7-84BF-FEDBC4DF609B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650F90-10D1-41CE-AF45-0EBAACA0E47B}" type="datetimeFigureOut">
              <a:rPr lang="hu-HU" smtClean="0"/>
              <a:pPr/>
              <a:t>2019.11.26.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DBF84D-0814-4BD7-84BF-FEDBC4DF609B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églalap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650F90-10D1-41CE-AF45-0EBAACA0E47B}" type="datetimeFigureOut">
              <a:rPr lang="hu-HU" smtClean="0"/>
              <a:pPr/>
              <a:t>2019.11.26.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DBF84D-0814-4BD7-84BF-FEDBC4DF609B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10" name="Kép helye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hu-HU" smtClean="0"/>
              <a:t>Kép beszúrásához kattintson az ikonra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Cím helye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1" name="Szöveg helye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  <a:p>
            <a:pPr lvl="1" eaLnBrk="1" latinLnBrk="0" hangingPunct="1"/>
            <a:r>
              <a:rPr kumimoji="0" lang="hu-HU" smtClean="0"/>
              <a:t>Második szint</a:t>
            </a:r>
          </a:p>
          <a:p>
            <a:pPr lvl="2" eaLnBrk="1" latinLnBrk="0" hangingPunct="1"/>
            <a:r>
              <a:rPr kumimoji="0" lang="hu-HU" smtClean="0"/>
              <a:t>Harmadik szint</a:t>
            </a:r>
          </a:p>
          <a:p>
            <a:pPr lvl="3" eaLnBrk="1" latinLnBrk="0" hangingPunct="1"/>
            <a:r>
              <a:rPr kumimoji="0" lang="hu-HU" smtClean="0"/>
              <a:t>Negyedik szint</a:t>
            </a:r>
          </a:p>
          <a:p>
            <a:pPr lvl="4" eaLnBrk="1" latinLnBrk="0" hangingPunct="1"/>
            <a:r>
              <a:rPr kumimoji="0" lang="hu-HU" smtClean="0"/>
              <a:t>Ötödik szint</a:t>
            </a:r>
            <a:endParaRPr kumimoji="0" lang="en-US"/>
          </a:p>
        </p:txBody>
      </p:sp>
      <p:sp>
        <p:nvSpPr>
          <p:cNvPr id="27" name="Dátum helye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42650F90-10D1-41CE-AF45-0EBAACA0E47B}" type="datetimeFigureOut">
              <a:rPr lang="hu-HU" smtClean="0"/>
              <a:pPr/>
              <a:t>2019.11.26.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hu-HU"/>
          </a:p>
        </p:txBody>
      </p:sp>
      <p:sp>
        <p:nvSpPr>
          <p:cNvPr id="16" name="Dia számának helye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94DBF84D-0814-4BD7-84BF-FEDBC4DF609B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wipe dir="d"/>
  </p:transition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928926" y="1500174"/>
            <a:ext cx="5543342" cy="2868168"/>
          </a:xfrm>
        </p:spPr>
        <p:txBody>
          <a:bodyPr/>
          <a:lstStyle/>
          <a:p>
            <a:r>
              <a:rPr lang="hu-HU" dirty="0" smtClean="0"/>
              <a:t>Hazánk legjellegzetesebb védett állatai.</a:t>
            </a:r>
            <a:endParaRPr lang="hu-HU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További védett állatok</a:t>
            </a:r>
            <a:endParaRPr lang="hu-HU" dirty="0"/>
          </a:p>
        </p:txBody>
      </p:sp>
      <p:sp>
        <p:nvSpPr>
          <p:cNvPr id="5" name="Szöveg hely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Fekete gólya</a:t>
            </a:r>
            <a:endParaRPr lang="hu-HU" dirty="0"/>
          </a:p>
        </p:txBody>
      </p:sp>
      <p:sp>
        <p:nvSpPr>
          <p:cNvPr id="7" name="Szöveg helye 6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hu-HU" b="0" dirty="0" smtClean="0"/>
              <a:t>Nagy fülemüle</a:t>
            </a:r>
          </a:p>
        </p:txBody>
      </p:sp>
      <p:pic>
        <p:nvPicPr>
          <p:cNvPr id="12" name="Tartalom helye 11" descr="1346598843_nagykep.jpg"/>
          <p:cNvPicPr>
            <a:picLocks noGrp="1" noChangeAspect="1"/>
          </p:cNvPicPr>
          <p:nvPr>
            <p:ph sz="quarter" idx="4"/>
          </p:nvPr>
        </p:nvPicPr>
        <p:blipFill>
          <a:blip r:embed="rId2" cstate="print"/>
          <a:stretch>
            <a:fillRect/>
          </a:stretch>
        </p:blipFill>
        <p:spPr>
          <a:xfrm>
            <a:off x="4178300" y="2448322"/>
            <a:ext cx="3521075" cy="2640806"/>
          </a:xfrm>
        </p:spPr>
      </p:pic>
      <p:pic>
        <p:nvPicPr>
          <p:cNvPr id="11" name="Tartalom helye 10" descr="fekete-golya--xxxc_nigra.jpg"/>
          <p:cNvPicPr>
            <a:picLocks noGrp="1" noChangeAspect="1"/>
          </p:cNvPicPr>
          <p:nvPr>
            <p:ph sz="quarter" idx="2"/>
          </p:nvPr>
        </p:nvPicPr>
        <p:blipFill>
          <a:blip r:embed="rId3"/>
          <a:stretch>
            <a:fillRect/>
          </a:stretch>
        </p:blipFill>
        <p:spPr>
          <a:xfrm>
            <a:off x="457200" y="1867344"/>
            <a:ext cx="3521075" cy="3802761"/>
          </a:xfr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uiExpand="1" build="p" animBg="1"/>
      <p:bldP spid="7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zöveg hely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="0" dirty="0" smtClean="0"/>
              <a:t>Nagy kócsag</a:t>
            </a:r>
          </a:p>
        </p:txBody>
      </p:sp>
      <p:sp>
        <p:nvSpPr>
          <p:cNvPr id="10" name="Szöveg helye 9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hu-HU" b="0" dirty="0" smtClean="0"/>
              <a:t>Vörös </a:t>
            </a:r>
            <a:r>
              <a:rPr lang="hu-HU" b="0" dirty="0" err="1" smtClean="0"/>
              <a:t>csüngőlepke</a:t>
            </a:r>
            <a:endParaRPr lang="hu-HU" b="0" dirty="0" smtClean="0"/>
          </a:p>
        </p:txBody>
      </p:sp>
      <p:pic>
        <p:nvPicPr>
          <p:cNvPr id="12" name="Tartalom helye 11" descr="260px-Lightmatter_egret.jp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642910" y="857232"/>
            <a:ext cx="3204120" cy="4806179"/>
          </a:xfrm>
        </p:spPr>
      </p:pic>
      <p:pic>
        <p:nvPicPr>
          <p:cNvPr id="13" name="Tartalom helye 12" descr="Zygaena_laeta.jp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000496" y="2000240"/>
            <a:ext cx="3957822" cy="2729910"/>
          </a:xfr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  <p:bldP spid="10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uhu</a:t>
            </a:r>
            <a:endParaRPr lang="hu-HU" dirty="0"/>
          </a:p>
        </p:txBody>
      </p:sp>
      <p:sp>
        <p:nvSpPr>
          <p:cNvPr id="5" name="Tartalom helye 4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hu-HU" sz="1600" dirty="0" smtClean="0"/>
              <a:t>L</a:t>
            </a:r>
            <a:r>
              <a:rPr lang="hu-HU" sz="1500" dirty="0" smtClean="0"/>
              <a:t>egnagyobb bagolyfajok egyike</a:t>
            </a:r>
          </a:p>
          <a:p>
            <a:r>
              <a:rPr lang="hu-HU" sz="1500" dirty="0" smtClean="0"/>
              <a:t>Magassága 60-75 cm.</a:t>
            </a:r>
          </a:p>
          <a:p>
            <a:r>
              <a:rPr lang="hu-HU" sz="1500" dirty="0" smtClean="0"/>
              <a:t>Szárnyfesztávolsága 160-188 cm.</a:t>
            </a:r>
          </a:p>
          <a:p>
            <a:r>
              <a:rPr lang="hu-HU" sz="1500" dirty="0" smtClean="0"/>
              <a:t>A tojó nagyobb és nehezebb, mint a hím, tömege 1750-4200 gramm között van, míg a hím tömege 1500-2800 gramm közötti</a:t>
            </a:r>
          </a:p>
          <a:p>
            <a:r>
              <a:rPr lang="hu-HU" sz="1500" dirty="0" smtClean="0"/>
              <a:t>Háta rozsdabarna, feketés vonalkákkal, hasi része sárgás, hullámos barna rajzokkal. </a:t>
            </a:r>
            <a:br>
              <a:rPr lang="hu-HU" sz="1500" dirty="0" smtClean="0"/>
            </a:br>
            <a:r>
              <a:rPr lang="hu-HU" sz="1500" dirty="0" smtClean="0"/>
              <a:t>Tollfülei jól láthatók. Lábai tollasak, szárnyai nem érnek a farka végéig</a:t>
            </a:r>
          </a:p>
          <a:p>
            <a:r>
              <a:rPr lang="hu-HU" sz="1500" dirty="0" smtClean="0"/>
              <a:t>Horgas csőre van, amivel könnyen tudja tépni a zsákmányát</a:t>
            </a:r>
          </a:p>
          <a:p>
            <a:r>
              <a:rPr lang="hu-HU" sz="1500" dirty="0" smtClean="0"/>
              <a:t>Zsákmányállatai rágcsálók, nyúlfiak és sünök</a:t>
            </a:r>
          </a:p>
          <a:p>
            <a:endParaRPr lang="hu-HU" sz="1600" dirty="0"/>
          </a:p>
        </p:txBody>
      </p:sp>
      <p:pic>
        <p:nvPicPr>
          <p:cNvPr id="7" name="Tartalom helye 6" descr="200px-Bubo_bubo_winter_1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979019" y="1357298"/>
            <a:ext cx="3807691" cy="3960000"/>
          </a:xfr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Uhu védettsége</a:t>
            </a:r>
            <a:endParaRPr lang="hu-HU" dirty="0"/>
          </a:p>
        </p:txBody>
      </p:sp>
      <p:pic>
        <p:nvPicPr>
          <p:cNvPr id="6" name="Tartalom helye 5" descr="depositphotos_181014416-stock-photo-isolated-on-black-background-eagle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28728" y="3786190"/>
            <a:ext cx="5479598" cy="2534314"/>
          </a:xfrm>
        </p:spPr>
      </p:pic>
      <p:sp>
        <p:nvSpPr>
          <p:cNvPr id="5" name="Tartalom helye 4"/>
          <p:cNvSpPr>
            <a:spLocks noGrp="1"/>
          </p:cNvSpPr>
          <p:nvPr>
            <p:ph sz="half" idx="2"/>
          </p:nvPr>
        </p:nvSpPr>
        <p:spPr>
          <a:xfrm>
            <a:off x="642910" y="1500174"/>
            <a:ext cx="7127776" cy="2143140"/>
          </a:xfrm>
        </p:spPr>
        <p:txBody>
          <a:bodyPr>
            <a:normAutofit fontScale="47500" lnSpcReduction="20000"/>
          </a:bodyPr>
          <a:lstStyle/>
          <a:p>
            <a:r>
              <a:rPr lang="hu-HU" sz="3400" dirty="0" smtClean="0"/>
              <a:t>Magyarországon fokozottan védett</a:t>
            </a:r>
          </a:p>
          <a:p>
            <a:r>
              <a:rPr lang="hu-HU" sz="3400" dirty="0" smtClean="0"/>
              <a:t>Eszmei értéke 500 000 Ft</a:t>
            </a:r>
          </a:p>
          <a:p>
            <a:r>
              <a:rPr lang="hu-HU" sz="3400" dirty="0" smtClean="0"/>
              <a:t>Hazai állománya 40 párra tehető</a:t>
            </a:r>
          </a:p>
          <a:p>
            <a:r>
              <a:rPr lang="hu-HU" sz="3400" dirty="0" smtClean="0"/>
              <a:t>Elsősorban középhegységeink sziklafalain, elhagyatott kőbányáiban fészkel</a:t>
            </a:r>
          </a:p>
          <a:p>
            <a:r>
              <a:rPr lang="hu-HU" sz="3400" dirty="0" smtClean="0"/>
              <a:t>Kizárólag éjszakai aktivitású bagolyfaj</a:t>
            </a:r>
          </a:p>
          <a:p>
            <a:r>
              <a:rPr lang="hu-HU" sz="3400" dirty="0" smtClean="0"/>
              <a:t>Állománya a sikeres természetvédelmi intézkedéseknek köszönhetően növekvőben van</a:t>
            </a:r>
          </a:p>
          <a:p>
            <a:pPr>
              <a:buNone/>
            </a:pPr>
            <a:endParaRPr lang="hu-HU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Vörös gém</a:t>
            </a:r>
            <a:endParaRPr lang="hu-HU" dirty="0"/>
          </a:p>
        </p:txBody>
      </p:sp>
      <p:pic>
        <p:nvPicPr>
          <p:cNvPr id="7" name="Tartalom helye 6" descr="img_4825-2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71472" y="1571612"/>
            <a:ext cx="3193141" cy="4786346"/>
          </a:xfrm>
        </p:spPr>
      </p:pic>
      <p:sp>
        <p:nvSpPr>
          <p:cNvPr id="6" name="Tartalom helye 5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u-HU" dirty="0" smtClean="0"/>
              <a:t>Nevét az ivarérett példányok fekete csíkokkal tarkított vörösesbarna nyaki tollazatáról és gesztenyeszínű begyéről nyerte el</a:t>
            </a:r>
          </a:p>
          <a:p>
            <a:r>
              <a:rPr lang="hu-HU" dirty="0" smtClean="0"/>
              <a:t>Karcú testfelépítésű</a:t>
            </a:r>
          </a:p>
          <a:p>
            <a:r>
              <a:rPr lang="hu-HU" dirty="0" smtClean="0"/>
              <a:t>Csőre és nyaka pedig vékonyabb és hosszabb.</a:t>
            </a:r>
          </a:p>
          <a:p>
            <a:r>
              <a:rPr lang="hu-HU" dirty="0" smtClean="0"/>
              <a:t>A madár átlagos testhossza 78-90 cm.</a:t>
            </a:r>
          </a:p>
          <a:p>
            <a:r>
              <a:rPr lang="hu-HU" dirty="0" smtClean="0"/>
              <a:t>Szárnyfesztávolsága elérheti a 120-150 cm.</a:t>
            </a:r>
          </a:p>
          <a:p>
            <a:r>
              <a:rPr lang="hu-HU" dirty="0" smtClean="0"/>
              <a:t>Átlagos testtömegük 0,6-1,2 kg. </a:t>
            </a:r>
          </a:p>
          <a:p>
            <a:endParaRPr lang="hu-HU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Vörös gém védettsége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7186634" cy="2114552"/>
          </a:xfrm>
        </p:spPr>
        <p:txBody>
          <a:bodyPr>
            <a:normAutofit fontScale="85000" lnSpcReduction="20000"/>
          </a:bodyPr>
          <a:lstStyle/>
          <a:p>
            <a:r>
              <a:rPr lang="hu-HU" dirty="0" smtClean="0"/>
              <a:t>Világnézetben nem védett</a:t>
            </a:r>
          </a:p>
          <a:p>
            <a:r>
              <a:rPr lang="hu-HU" dirty="0" smtClean="0"/>
              <a:t>Európában más a helyzet a zavartalan vizes élőhelyek visszaszorulása miatt, Itteni léptékben sebezhető a faj</a:t>
            </a:r>
          </a:p>
          <a:p>
            <a:r>
              <a:rPr lang="hu-HU" dirty="0" smtClean="0"/>
              <a:t>Magyarországon fokozottan védett</a:t>
            </a:r>
          </a:p>
          <a:p>
            <a:r>
              <a:rPr lang="hu-HU" dirty="0" smtClean="0"/>
              <a:t>Eszmei értéke 250 000 Ft</a:t>
            </a:r>
            <a:endParaRPr lang="hu-HU" dirty="0"/>
          </a:p>
        </p:txBody>
      </p:sp>
      <p:pic>
        <p:nvPicPr>
          <p:cNvPr id="6" name="Tartalom helye 5" descr="250px-Purple_Heron_in_flight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14480" y="3714752"/>
            <a:ext cx="4544167" cy="2880000"/>
          </a:xfr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Európai vidra</a:t>
            </a:r>
            <a:endParaRPr lang="hu-HU" dirty="0"/>
          </a:p>
        </p:txBody>
      </p:sp>
      <p:sp>
        <p:nvSpPr>
          <p:cNvPr id="5" name="Tartalom helye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dirty="0" smtClean="0"/>
              <a:t>Részben vízben élő ragadozó emlősállat</a:t>
            </a:r>
          </a:p>
          <a:p>
            <a:r>
              <a:rPr lang="hu-HU" dirty="0" smtClean="0"/>
              <a:t>Kárpát-medencében szinte kizárólag éjszakai életet él</a:t>
            </a:r>
          </a:p>
          <a:p>
            <a:r>
              <a:rPr lang="hu-HU" dirty="0" smtClean="0"/>
              <a:t>Az ujjai közötti úszóhártyák vannak</a:t>
            </a:r>
          </a:p>
          <a:p>
            <a:r>
              <a:rPr lang="hu-HU" dirty="0" smtClean="0"/>
              <a:t>Áramvonalas a teste</a:t>
            </a:r>
          </a:p>
          <a:p>
            <a:r>
              <a:rPr lang="hu-HU" dirty="0" smtClean="0"/>
              <a:t>Testtömege: 3–14 kg. </a:t>
            </a:r>
          </a:p>
          <a:p>
            <a:r>
              <a:rPr lang="hu-HU" dirty="0" smtClean="0"/>
              <a:t>Testhossza: 46–82 cm.</a:t>
            </a:r>
          </a:p>
          <a:p>
            <a:r>
              <a:rPr lang="hu-HU" dirty="0" smtClean="0"/>
              <a:t>Magányosan él</a:t>
            </a:r>
          </a:p>
          <a:p>
            <a:r>
              <a:rPr lang="hu-HU" dirty="0" smtClean="0"/>
              <a:t>Tápláléka változatos</a:t>
            </a:r>
            <a:endParaRPr lang="hu-HU" dirty="0"/>
          </a:p>
        </p:txBody>
      </p:sp>
      <p:pic>
        <p:nvPicPr>
          <p:cNvPr id="7" name="Tartalom helye 6" descr="250px-Loutre_des_pyrenees_baronnies_2004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855900" y="2357430"/>
            <a:ext cx="3781084" cy="2510640"/>
          </a:xfr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Vidra védettsége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500034" y="1500174"/>
            <a:ext cx="7258072" cy="1543048"/>
          </a:xfrm>
        </p:spPr>
        <p:txBody>
          <a:bodyPr/>
          <a:lstStyle/>
          <a:p>
            <a:r>
              <a:rPr lang="hu-HU" dirty="0" smtClean="0"/>
              <a:t>Fokozottan védett</a:t>
            </a:r>
          </a:p>
          <a:p>
            <a:r>
              <a:rPr lang="hu-HU" dirty="0" smtClean="0"/>
              <a:t>Eszmei értéke 250 000 Ft</a:t>
            </a:r>
          </a:p>
          <a:p>
            <a:endParaRPr lang="hu-HU" dirty="0"/>
          </a:p>
        </p:txBody>
      </p:sp>
      <p:pic>
        <p:nvPicPr>
          <p:cNvPr id="5" name="Tartalom helye 4" descr="vidra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857224" y="2643182"/>
            <a:ext cx="6491753" cy="3340105"/>
          </a:xfr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b="0" dirty="0" smtClean="0"/>
              <a:t>Kékcsőrű réce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214810" y="1643050"/>
            <a:ext cx="3520440" cy="4525963"/>
          </a:xfrm>
        </p:spPr>
        <p:txBody>
          <a:bodyPr>
            <a:normAutofit/>
          </a:bodyPr>
          <a:lstStyle/>
          <a:p>
            <a:r>
              <a:rPr lang="hu-HU" sz="1600" dirty="0" smtClean="0"/>
              <a:t>Testhossza 43-48 cm.</a:t>
            </a:r>
          </a:p>
          <a:p>
            <a:r>
              <a:rPr lang="hu-HU" sz="1600" dirty="0" smtClean="0"/>
              <a:t>Szárnyfesztávolsága 62-70 cm.</a:t>
            </a:r>
          </a:p>
          <a:p>
            <a:r>
              <a:rPr lang="hu-HU" sz="1600" dirty="0" smtClean="0"/>
              <a:t>Testtömege 550-900 g.</a:t>
            </a:r>
          </a:p>
          <a:p>
            <a:r>
              <a:rPr lang="hu-HU" sz="1600" dirty="0" smtClean="0"/>
              <a:t> A tojó kicsit kisebb mint a hím</a:t>
            </a:r>
          </a:p>
          <a:p>
            <a:r>
              <a:rPr lang="hu-HU" sz="1600" dirty="0" smtClean="0"/>
              <a:t>Világoskék megvastagodott csőre van</a:t>
            </a:r>
          </a:p>
          <a:p>
            <a:r>
              <a:rPr lang="hu-HU" sz="1600" dirty="0" smtClean="0"/>
              <a:t>Oldala, tarkója, nyakörve, farka, háta rozsdavörös alapon finom, feketésbarna hullámos mintájú. A tojó csőre </a:t>
            </a:r>
            <a:r>
              <a:rPr lang="hu-HU" sz="1600" dirty="0" err="1" smtClean="0"/>
              <a:t>feketéskék</a:t>
            </a:r>
            <a:r>
              <a:rPr lang="hu-HU" sz="1600" dirty="0" smtClean="0"/>
              <a:t>, fejtetője feketés, szemei alatt fehér csík húzódik. Álla és torka fehér. Hátának rajzolata homályosabb és elmosódottabb, mint a gácséré. </a:t>
            </a:r>
          </a:p>
          <a:p>
            <a:r>
              <a:rPr lang="hu-HU" sz="1600" dirty="0" smtClean="0"/>
              <a:t>Növényevő</a:t>
            </a:r>
          </a:p>
          <a:p>
            <a:endParaRPr lang="hu-HU" sz="1600" dirty="0"/>
          </a:p>
        </p:txBody>
      </p:sp>
      <p:pic>
        <p:nvPicPr>
          <p:cNvPr id="5" name="Tartalom helye 4" descr="1280px-Weißkopfruderente_Oxyura_leucocephala_0505059_Wikiausschnit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285720" y="2643182"/>
            <a:ext cx="3867959" cy="2239185"/>
          </a:xfr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0" dirty="0" smtClean="0"/>
              <a:t>Kékcsőrű réce védettsége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7186634" cy="1400172"/>
          </a:xfrm>
        </p:spPr>
        <p:txBody>
          <a:bodyPr/>
          <a:lstStyle/>
          <a:p>
            <a:r>
              <a:rPr lang="hu-HU" dirty="0" smtClean="0"/>
              <a:t>Eszmei értéke 500 000 Ft</a:t>
            </a:r>
          </a:p>
          <a:p>
            <a:r>
              <a:rPr lang="hu-HU" dirty="0" smtClean="0"/>
              <a:t>Fokozottan védett</a:t>
            </a:r>
          </a:p>
          <a:p>
            <a:endParaRPr lang="hu-HU" dirty="0" smtClean="0"/>
          </a:p>
        </p:txBody>
      </p:sp>
      <p:pic>
        <p:nvPicPr>
          <p:cNvPr id="7" name="Tartalom helye 6" descr="Argentine_Blue_bill_(Oxyura_vittata)_RWD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1142976" y="2714620"/>
            <a:ext cx="5725470" cy="3643338"/>
          </a:xfr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ényűző">
  <a:themeElements>
    <a:clrScheme name="Fényűző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Fényűző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ényűző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80</TotalTime>
  <Words>118</Words>
  <Application>Microsoft Office PowerPoint</Application>
  <PresentationFormat>Diavetítés a képernyőre (4:3 oldalarány)</PresentationFormat>
  <Paragraphs>56</Paragraphs>
  <Slides>11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2" baseType="lpstr">
      <vt:lpstr>Fényűző</vt:lpstr>
      <vt:lpstr>Hazánk legjellegzetesebb védett állatai.</vt:lpstr>
      <vt:lpstr>uhu</vt:lpstr>
      <vt:lpstr>Uhu védettsége</vt:lpstr>
      <vt:lpstr>Vörös gém</vt:lpstr>
      <vt:lpstr>Vörös gém védettsége</vt:lpstr>
      <vt:lpstr>Európai vidra</vt:lpstr>
      <vt:lpstr>Vidra védettsége</vt:lpstr>
      <vt:lpstr>Kékcsőrű réce</vt:lpstr>
      <vt:lpstr>Kékcsőrű réce védettsége</vt:lpstr>
      <vt:lpstr>További védett állatok</vt:lpstr>
      <vt:lpstr>11. dia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Hazánk legjellegzetesebb védett állatai.</dc:title>
  <dc:creator>User</dc:creator>
  <cp:lastModifiedBy>User</cp:lastModifiedBy>
  <cp:revision>14</cp:revision>
  <dcterms:created xsi:type="dcterms:W3CDTF">2019-11-26T18:09:47Z</dcterms:created>
  <dcterms:modified xsi:type="dcterms:W3CDTF">2019-11-26T19:31:03Z</dcterms:modified>
</cp:coreProperties>
</file>